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 id="2147483860" r:id="rId2"/>
    <p:sldMasterId id="2147483873" r:id="rId3"/>
    <p:sldMasterId id="2147483900" r:id="rId4"/>
    <p:sldMasterId id="2147483914" r:id="rId5"/>
    <p:sldMasterId id="2147483928" r:id="rId6"/>
    <p:sldMasterId id="2147483940" r:id="rId7"/>
    <p:sldMasterId id="2147483952" r:id="rId8"/>
    <p:sldMasterId id="2147483964" r:id="rId9"/>
    <p:sldMasterId id="2147483976" r:id="rId10"/>
    <p:sldMasterId id="2147483991" r:id="rId11"/>
  </p:sldMasterIdLst>
  <p:notesMasterIdLst>
    <p:notesMasterId r:id="rId67"/>
  </p:notesMasterIdLst>
  <p:sldIdLst>
    <p:sldId id="256" r:id="rId12"/>
    <p:sldId id="305" r:id="rId13"/>
    <p:sldId id="306" r:id="rId14"/>
    <p:sldId id="383" r:id="rId15"/>
    <p:sldId id="359" r:id="rId16"/>
    <p:sldId id="431" r:id="rId17"/>
    <p:sldId id="384" r:id="rId18"/>
    <p:sldId id="385" r:id="rId19"/>
    <p:sldId id="353" r:id="rId20"/>
    <p:sldId id="355" r:id="rId21"/>
    <p:sldId id="358" r:id="rId22"/>
    <p:sldId id="356" r:id="rId23"/>
    <p:sldId id="390" r:id="rId24"/>
    <p:sldId id="429" r:id="rId25"/>
    <p:sldId id="392" r:id="rId26"/>
    <p:sldId id="393" r:id="rId27"/>
    <p:sldId id="350" r:id="rId28"/>
    <p:sldId id="411" r:id="rId29"/>
    <p:sldId id="402" r:id="rId30"/>
    <p:sldId id="403" r:id="rId31"/>
    <p:sldId id="404" r:id="rId32"/>
    <p:sldId id="406" r:id="rId33"/>
    <p:sldId id="357" r:id="rId34"/>
    <p:sldId id="413" r:id="rId35"/>
    <p:sldId id="394" r:id="rId36"/>
    <p:sldId id="398" r:id="rId37"/>
    <p:sldId id="395" r:id="rId38"/>
    <p:sldId id="401" r:id="rId39"/>
    <p:sldId id="400" r:id="rId40"/>
    <p:sldId id="408" r:id="rId41"/>
    <p:sldId id="409" r:id="rId42"/>
    <p:sldId id="432" r:id="rId43"/>
    <p:sldId id="396" r:id="rId44"/>
    <p:sldId id="280" r:id="rId45"/>
    <p:sldId id="430" r:id="rId46"/>
    <p:sldId id="428" r:id="rId47"/>
    <p:sldId id="391" r:id="rId48"/>
    <p:sldId id="388" r:id="rId49"/>
    <p:sldId id="414" r:id="rId50"/>
    <p:sldId id="415" r:id="rId51"/>
    <p:sldId id="416" r:id="rId52"/>
    <p:sldId id="417" r:id="rId53"/>
    <p:sldId id="418" r:id="rId54"/>
    <p:sldId id="419" r:id="rId55"/>
    <p:sldId id="420" r:id="rId56"/>
    <p:sldId id="421" r:id="rId57"/>
    <p:sldId id="422" r:id="rId58"/>
    <p:sldId id="423" r:id="rId59"/>
    <p:sldId id="424" r:id="rId60"/>
    <p:sldId id="425" r:id="rId61"/>
    <p:sldId id="426" r:id="rId62"/>
    <p:sldId id="427" r:id="rId63"/>
    <p:sldId id="296" r:id="rId64"/>
    <p:sldId id="377" r:id="rId65"/>
    <p:sldId id="382"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75937" autoAdjust="0"/>
  </p:normalViewPr>
  <p:slideViewPr>
    <p:cSldViewPr snapToGrid="0">
      <p:cViewPr varScale="1">
        <p:scale>
          <a:sx n="64" d="100"/>
          <a:sy n="64" d="100"/>
        </p:scale>
        <p:origin x="1958" y="67"/>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1F7720-49D5-4DFA-A462-EAF9B09F1998}" type="doc">
      <dgm:prSet loTypeId="urn:microsoft.com/office/officeart/2005/8/layout/pList1" loCatId="picture" qsTypeId="urn:microsoft.com/office/officeart/2005/8/quickstyle/3d1" qsCatId="3D" csTypeId="urn:microsoft.com/office/officeart/2005/8/colors/accent1_2" csCatId="accent1" phldr="1"/>
      <dgm:spPr/>
      <dgm:t>
        <a:bodyPr/>
        <a:lstStyle/>
        <a:p>
          <a:endParaRPr lang="en-US"/>
        </a:p>
      </dgm:t>
    </dgm:pt>
    <dgm:pt modelId="{C7735156-0284-433C-BE5A-0CEB07E5438A}">
      <dgm:prSet phldrT="[Text]"/>
      <dgm:spPr>
        <a:xfrm>
          <a:off x="808389" y="1350804"/>
          <a:ext cx="1959298" cy="726899"/>
        </a:xfrm>
      </dgm:spPr>
      <dgm:t>
        <a:bodyPr/>
        <a:lstStyle/>
        <a:p>
          <a:r>
            <a:rPr lang="en-US" dirty="0" smtClean="0">
              <a:latin typeface="Calibri" panose="020F0502020204030204"/>
              <a:ea typeface="+mn-ea"/>
              <a:cs typeface="+mn-cs"/>
            </a:rPr>
            <a:t>LSM 710 </a:t>
          </a:r>
          <a:r>
            <a:rPr lang="en-US" dirty="0" smtClean="0">
              <a:solidFill>
                <a:srgbClr val="FF0000"/>
              </a:solidFill>
              <a:latin typeface="Calibri" panose="020F0502020204030204"/>
              <a:ea typeface="+mn-ea"/>
              <a:cs typeface="+mn-cs"/>
            </a:rPr>
            <a:t>! </a:t>
          </a:r>
          <a:r>
            <a:rPr lang="en-US" dirty="0" smtClean="0">
              <a:solidFill>
                <a:schemeClr val="accent6"/>
              </a:solidFill>
              <a:latin typeface="Calibri" panose="020F0502020204030204"/>
              <a:ea typeface="+mn-ea"/>
              <a:cs typeface="+mn-cs"/>
            </a:rPr>
            <a:t># </a:t>
          </a:r>
          <a:r>
            <a:rPr lang="en-US" dirty="0" smtClean="0">
              <a:solidFill>
                <a:schemeClr val="accent5"/>
              </a:solidFill>
              <a:latin typeface="Calibri" panose="020F0502020204030204"/>
              <a:ea typeface="+mn-ea"/>
              <a:cs typeface="+mn-cs"/>
            </a:rPr>
            <a:t>*</a:t>
          </a:r>
          <a:endParaRPr lang="en-US" dirty="0">
            <a:latin typeface="Calibri" panose="020F0502020204030204"/>
            <a:ea typeface="+mn-ea"/>
            <a:cs typeface="+mn-cs"/>
          </a:endParaRPr>
        </a:p>
      </dgm:t>
    </dgm:pt>
    <dgm:pt modelId="{F61CDD15-8217-4BB0-9D02-C750F2888EF4}" type="parTrans" cxnId="{D3476740-A420-4DA4-8EE2-94526641C49C}">
      <dgm:prSet/>
      <dgm:spPr/>
      <dgm:t>
        <a:bodyPr/>
        <a:lstStyle/>
        <a:p>
          <a:endParaRPr lang="en-US"/>
        </a:p>
      </dgm:t>
    </dgm:pt>
    <dgm:pt modelId="{016D5359-6A44-421A-834C-1043D081BC92}" type="sibTrans" cxnId="{D3476740-A420-4DA4-8EE2-94526641C49C}">
      <dgm:prSet/>
      <dgm:spPr/>
      <dgm:t>
        <a:bodyPr/>
        <a:lstStyle/>
        <a:p>
          <a:endParaRPr lang="en-US"/>
        </a:p>
      </dgm:t>
    </dgm:pt>
    <dgm:pt modelId="{7DCBE587-6461-4352-8C21-A265996F4354}">
      <dgm:prSet phldrT="[Text]"/>
      <dgm:spPr>
        <a:xfrm>
          <a:off x="2963700" y="1350804"/>
          <a:ext cx="1959298" cy="726899"/>
        </a:xfrm>
      </dgm:spPr>
      <dgm:t>
        <a:bodyPr/>
        <a:lstStyle/>
        <a:p>
          <a:r>
            <a:rPr lang="en-US" dirty="0" smtClean="0">
              <a:latin typeface="Calibri" panose="020F0502020204030204"/>
              <a:ea typeface="+mn-ea"/>
              <a:cs typeface="+mn-cs"/>
            </a:rPr>
            <a:t>5 Exciter </a:t>
          </a:r>
          <a:r>
            <a:rPr lang="en-US" dirty="0" smtClean="0">
              <a:solidFill>
                <a:schemeClr val="accent6"/>
              </a:solidFill>
              <a:latin typeface="Calibri" panose="020F0502020204030204"/>
              <a:ea typeface="+mn-ea"/>
              <a:cs typeface="+mn-cs"/>
            </a:rPr>
            <a:t># </a:t>
          </a:r>
          <a:r>
            <a:rPr lang="en-US" dirty="0" smtClean="0">
              <a:solidFill>
                <a:schemeClr val="accent5"/>
              </a:solidFill>
              <a:latin typeface="Calibri" panose="020F0502020204030204"/>
              <a:ea typeface="+mn-ea"/>
              <a:cs typeface="+mn-cs"/>
            </a:rPr>
            <a:t>*</a:t>
          </a:r>
          <a:endParaRPr lang="en-US" dirty="0">
            <a:latin typeface="Calibri" panose="020F0502020204030204"/>
            <a:ea typeface="+mn-ea"/>
            <a:cs typeface="+mn-cs"/>
          </a:endParaRPr>
        </a:p>
      </dgm:t>
    </dgm:pt>
    <dgm:pt modelId="{5CC82D53-174C-402D-B69F-5AD9886E5B5B}" type="parTrans" cxnId="{06EE87AF-6D3B-45BD-9A93-2F66CB149BD5}">
      <dgm:prSet/>
      <dgm:spPr/>
      <dgm:t>
        <a:bodyPr/>
        <a:lstStyle/>
        <a:p>
          <a:endParaRPr lang="en-US"/>
        </a:p>
      </dgm:t>
    </dgm:pt>
    <dgm:pt modelId="{7125AD58-20FA-4E7A-B530-51071477B18E}" type="sibTrans" cxnId="{06EE87AF-6D3B-45BD-9A93-2F66CB149BD5}">
      <dgm:prSet/>
      <dgm:spPr/>
      <dgm:t>
        <a:bodyPr/>
        <a:lstStyle/>
        <a:p>
          <a:endParaRPr lang="en-US"/>
        </a:p>
      </dgm:t>
    </dgm:pt>
    <dgm:pt modelId="{316F6A8B-4018-4EBE-805C-4137DFC347B6}">
      <dgm:prSet phldrT="[Text]"/>
      <dgm:spPr>
        <a:xfrm>
          <a:off x="5119011" y="1350804"/>
          <a:ext cx="1959298" cy="726899"/>
        </a:xfrm>
      </dgm:spPr>
      <dgm:t>
        <a:bodyPr/>
        <a:lstStyle/>
        <a:p>
          <a:r>
            <a:rPr lang="en-US" dirty="0" smtClean="0">
              <a:latin typeface="Calibri" panose="020F0502020204030204"/>
              <a:ea typeface="+mn-ea"/>
              <a:cs typeface="+mn-cs"/>
            </a:rPr>
            <a:t>LSM 510 </a:t>
          </a:r>
          <a:r>
            <a:rPr lang="en-US" dirty="0" err="1" smtClean="0">
              <a:latin typeface="Calibri" panose="020F0502020204030204"/>
              <a:ea typeface="+mn-ea"/>
              <a:cs typeface="+mn-cs"/>
            </a:rPr>
            <a:t>i</a:t>
          </a:r>
          <a:r>
            <a:rPr lang="en-US" dirty="0" smtClean="0">
              <a:latin typeface="Calibri" panose="020F0502020204030204"/>
              <a:ea typeface="+mn-ea"/>
              <a:cs typeface="+mn-cs"/>
            </a:rPr>
            <a:t> </a:t>
          </a:r>
          <a:r>
            <a:rPr lang="en-US" dirty="0" smtClean="0">
              <a:solidFill>
                <a:srgbClr val="FF0000"/>
              </a:solidFill>
              <a:latin typeface="Calibri" panose="020F0502020204030204"/>
              <a:ea typeface="+mn-ea"/>
              <a:cs typeface="+mn-cs"/>
            </a:rPr>
            <a:t>!</a:t>
          </a:r>
          <a:endParaRPr lang="en-US" dirty="0">
            <a:latin typeface="Calibri" panose="020F0502020204030204"/>
            <a:ea typeface="+mn-ea"/>
            <a:cs typeface="+mn-cs"/>
          </a:endParaRPr>
        </a:p>
      </dgm:t>
    </dgm:pt>
    <dgm:pt modelId="{31D643BC-7C9C-40B2-A47A-35A3FE79E4FB}" type="parTrans" cxnId="{45B795E9-416E-492C-B1DD-98B5A2F432AA}">
      <dgm:prSet/>
      <dgm:spPr/>
      <dgm:t>
        <a:bodyPr/>
        <a:lstStyle/>
        <a:p>
          <a:endParaRPr lang="en-US"/>
        </a:p>
      </dgm:t>
    </dgm:pt>
    <dgm:pt modelId="{025B8BE3-C49E-4259-861F-C0A5C37F32C4}" type="sibTrans" cxnId="{45B795E9-416E-492C-B1DD-98B5A2F432AA}">
      <dgm:prSet/>
      <dgm:spPr/>
      <dgm:t>
        <a:bodyPr/>
        <a:lstStyle/>
        <a:p>
          <a:endParaRPr lang="en-US"/>
        </a:p>
      </dgm:t>
    </dgm:pt>
    <dgm:pt modelId="{E6573D23-87DC-44CC-BF4C-ADFCDD00AABF}">
      <dgm:prSet phldrT="[Text]"/>
      <dgm:spPr>
        <a:xfrm>
          <a:off x="808389" y="3623590"/>
          <a:ext cx="1959298" cy="726899"/>
        </a:xfrm>
      </dgm:spPr>
      <dgm:t>
        <a:bodyPr/>
        <a:lstStyle/>
        <a:p>
          <a:r>
            <a:rPr lang="en-US" dirty="0" smtClean="0">
              <a:latin typeface="Calibri" panose="020F0502020204030204"/>
              <a:ea typeface="+mn-ea"/>
              <a:cs typeface="+mn-cs"/>
            </a:rPr>
            <a:t>LSM 510 u </a:t>
          </a:r>
          <a:r>
            <a:rPr lang="en-US" dirty="0" smtClean="0">
              <a:solidFill>
                <a:srgbClr val="FF0000"/>
              </a:solidFill>
              <a:latin typeface="Calibri" panose="020F0502020204030204"/>
              <a:ea typeface="+mn-ea"/>
              <a:cs typeface="+mn-cs"/>
            </a:rPr>
            <a:t>! </a:t>
          </a:r>
          <a:r>
            <a:rPr lang="en-US" dirty="0" smtClean="0">
              <a:solidFill>
                <a:schemeClr val="accent5"/>
              </a:solidFill>
              <a:latin typeface="Calibri" panose="020F0502020204030204"/>
              <a:ea typeface="+mn-ea"/>
              <a:cs typeface="+mn-cs"/>
            </a:rPr>
            <a:t>*</a:t>
          </a:r>
          <a:endParaRPr lang="en-US" dirty="0">
            <a:latin typeface="Calibri" panose="020F0502020204030204"/>
            <a:ea typeface="+mn-ea"/>
            <a:cs typeface="+mn-cs"/>
          </a:endParaRPr>
        </a:p>
      </dgm:t>
    </dgm:pt>
    <dgm:pt modelId="{25210639-C7D4-41A1-BEC1-3EA01E376079}" type="parTrans" cxnId="{9D4546B6-0391-4FD7-A7A4-9F1D5AABF0C8}">
      <dgm:prSet/>
      <dgm:spPr/>
      <dgm:t>
        <a:bodyPr/>
        <a:lstStyle/>
        <a:p>
          <a:endParaRPr lang="en-US"/>
        </a:p>
      </dgm:t>
    </dgm:pt>
    <dgm:pt modelId="{523C1BCF-34CA-4ADA-99DC-49B2875E0649}" type="sibTrans" cxnId="{9D4546B6-0391-4FD7-A7A4-9F1D5AABF0C8}">
      <dgm:prSet/>
      <dgm:spPr/>
      <dgm:t>
        <a:bodyPr/>
        <a:lstStyle/>
        <a:p>
          <a:endParaRPr lang="en-US"/>
        </a:p>
      </dgm:t>
    </dgm:pt>
    <dgm:pt modelId="{2651ECD4-4001-4B68-9612-41E6EB2C08E1}">
      <dgm:prSet/>
      <dgm:spPr>
        <a:xfrm>
          <a:off x="2963700" y="3623590"/>
          <a:ext cx="1959298" cy="726899"/>
        </a:xfrm>
      </dgm:spPr>
      <dgm:t>
        <a:bodyPr/>
        <a:lstStyle/>
        <a:p>
          <a:r>
            <a:rPr lang="en-US" dirty="0" smtClean="0">
              <a:latin typeface="Calibri" panose="020F0502020204030204"/>
              <a:ea typeface="+mn-ea"/>
              <a:cs typeface="+mn-cs"/>
            </a:rPr>
            <a:t>Spinning Disc </a:t>
          </a:r>
          <a:r>
            <a:rPr lang="en-US" dirty="0" smtClean="0">
              <a:solidFill>
                <a:schemeClr val="accent6"/>
              </a:solidFill>
              <a:latin typeface="Calibri" panose="020F0502020204030204"/>
              <a:ea typeface="+mn-ea"/>
              <a:cs typeface="+mn-cs"/>
            </a:rPr>
            <a:t># </a:t>
          </a:r>
          <a:r>
            <a:rPr lang="en-US" dirty="0" smtClean="0">
              <a:solidFill>
                <a:schemeClr val="accent5"/>
              </a:solidFill>
              <a:latin typeface="Calibri" panose="020F0502020204030204"/>
              <a:ea typeface="+mn-ea"/>
              <a:cs typeface="+mn-cs"/>
            </a:rPr>
            <a:t>*</a:t>
          </a:r>
          <a:endParaRPr lang="en-US" dirty="0">
            <a:latin typeface="Calibri" panose="020F0502020204030204"/>
            <a:ea typeface="+mn-ea"/>
            <a:cs typeface="+mn-cs"/>
          </a:endParaRPr>
        </a:p>
      </dgm:t>
    </dgm:pt>
    <dgm:pt modelId="{018E8479-662F-49B0-88C5-08B4412F71F7}" type="parTrans" cxnId="{0D4623F1-5798-47F0-996C-1642FE770AC7}">
      <dgm:prSet/>
      <dgm:spPr/>
      <dgm:t>
        <a:bodyPr/>
        <a:lstStyle/>
        <a:p>
          <a:endParaRPr lang="en-US"/>
        </a:p>
      </dgm:t>
    </dgm:pt>
    <dgm:pt modelId="{1D5B2AE0-DB9C-4229-A319-02BF12E95CBC}" type="sibTrans" cxnId="{0D4623F1-5798-47F0-996C-1642FE770AC7}">
      <dgm:prSet/>
      <dgm:spPr/>
      <dgm:t>
        <a:bodyPr/>
        <a:lstStyle/>
        <a:p>
          <a:endParaRPr lang="en-US"/>
        </a:p>
      </dgm:t>
    </dgm:pt>
    <dgm:pt modelId="{F88FB420-7323-4CB2-B498-9EC313D38BC7}">
      <dgm:prSet/>
      <dgm:spPr>
        <a:xfrm>
          <a:off x="5119011" y="3623590"/>
          <a:ext cx="1959298" cy="726899"/>
        </a:xfrm>
      </dgm:spPr>
      <dgm:t>
        <a:bodyPr/>
        <a:lstStyle/>
        <a:p>
          <a:r>
            <a:rPr lang="en-US" dirty="0" smtClean="0">
              <a:latin typeface="Calibri" panose="020F0502020204030204"/>
              <a:ea typeface="+mn-ea"/>
              <a:cs typeface="+mn-cs"/>
            </a:rPr>
            <a:t>Leica DMI </a:t>
          </a:r>
          <a:r>
            <a:rPr lang="en-US" dirty="0" smtClean="0">
              <a:solidFill>
                <a:schemeClr val="accent6"/>
              </a:solidFill>
              <a:latin typeface="Calibri" panose="020F0502020204030204"/>
              <a:ea typeface="+mn-ea"/>
              <a:cs typeface="+mn-cs"/>
            </a:rPr>
            <a:t># </a:t>
          </a:r>
          <a:r>
            <a:rPr lang="en-US" dirty="0" smtClean="0">
              <a:solidFill>
                <a:schemeClr val="accent5"/>
              </a:solidFill>
              <a:latin typeface="Calibri" panose="020F0502020204030204"/>
              <a:ea typeface="+mn-ea"/>
              <a:cs typeface="+mn-cs"/>
            </a:rPr>
            <a:t>*</a:t>
          </a:r>
          <a:endParaRPr lang="en-US" dirty="0">
            <a:latin typeface="Calibri" panose="020F0502020204030204"/>
            <a:ea typeface="+mn-ea"/>
            <a:cs typeface="+mn-cs"/>
          </a:endParaRPr>
        </a:p>
      </dgm:t>
    </dgm:pt>
    <dgm:pt modelId="{6A21DAA3-A3CC-4A55-B252-1FCA71DA4DA3}" type="parTrans" cxnId="{C3070447-C85D-404B-9E45-C903F8C0E239}">
      <dgm:prSet/>
      <dgm:spPr/>
      <dgm:t>
        <a:bodyPr/>
        <a:lstStyle/>
        <a:p>
          <a:endParaRPr lang="en-US"/>
        </a:p>
      </dgm:t>
    </dgm:pt>
    <dgm:pt modelId="{E97D89B0-B800-4B1C-A995-593126A6927D}" type="sibTrans" cxnId="{C3070447-C85D-404B-9E45-C903F8C0E239}">
      <dgm:prSet/>
      <dgm:spPr/>
      <dgm:t>
        <a:bodyPr/>
        <a:lstStyle/>
        <a:p>
          <a:endParaRPr lang="en-US"/>
        </a:p>
      </dgm:t>
    </dgm:pt>
    <dgm:pt modelId="{99A2796E-16EE-49B4-AE3A-E4FE0A9BB6FC}" type="pres">
      <dgm:prSet presAssocID="{171F7720-49D5-4DFA-A462-EAF9B09F1998}" presName="Name0" presStyleCnt="0">
        <dgm:presLayoutVars>
          <dgm:dir/>
          <dgm:resizeHandles val="exact"/>
        </dgm:presLayoutVars>
      </dgm:prSet>
      <dgm:spPr/>
      <dgm:t>
        <a:bodyPr/>
        <a:lstStyle/>
        <a:p>
          <a:endParaRPr lang="en-US"/>
        </a:p>
      </dgm:t>
    </dgm:pt>
    <dgm:pt modelId="{EA4BC298-8649-4A56-B7AE-E271F1389B1E}" type="pres">
      <dgm:prSet presAssocID="{C7735156-0284-433C-BE5A-0CEB07E5438A}" presName="compNode" presStyleCnt="0"/>
      <dgm:spPr/>
      <dgm:t>
        <a:bodyPr/>
        <a:lstStyle/>
        <a:p>
          <a:endParaRPr lang="en-US"/>
        </a:p>
      </dgm:t>
    </dgm:pt>
    <dgm:pt modelId="{5165B25E-0BF6-46E1-B985-3DB242B8E3BA}" type="pres">
      <dgm:prSet presAssocID="{C7735156-0284-433C-BE5A-0CEB07E5438A}" presName="pictRect" presStyleLbl="node1" presStyleIdx="0" presStyleCnt="6"/>
      <dgm:spPr>
        <a:xfrm>
          <a:off x="808389" y="847"/>
          <a:ext cx="1959298" cy="1349956"/>
        </a:xfrm>
        <a:prstGeom prst="roundRect">
          <a:avLst/>
        </a:prstGeom>
        <a:blipFill rotWithShape="1">
          <a:blip xmlns:r="http://schemas.openxmlformats.org/officeDocument/2006/relationships" r:embed="rId1"/>
          <a:stretch>
            <a:fillRect/>
          </a:stretch>
        </a:blipFill>
      </dgm:spPr>
      <dgm:t>
        <a:bodyPr/>
        <a:lstStyle/>
        <a:p>
          <a:endParaRPr lang="en-US"/>
        </a:p>
      </dgm:t>
    </dgm:pt>
    <dgm:pt modelId="{5BB76DEB-7960-460D-93A9-1B4DD46B9109}" type="pres">
      <dgm:prSet presAssocID="{C7735156-0284-433C-BE5A-0CEB07E5438A}" presName="textRect" presStyleLbl="revTx" presStyleIdx="0" presStyleCnt="6">
        <dgm:presLayoutVars>
          <dgm:bulletEnabled val="1"/>
        </dgm:presLayoutVars>
      </dgm:prSet>
      <dgm:spPr>
        <a:prstGeom prst="rect">
          <a:avLst/>
        </a:prstGeom>
      </dgm:spPr>
      <dgm:t>
        <a:bodyPr/>
        <a:lstStyle/>
        <a:p>
          <a:endParaRPr lang="en-US"/>
        </a:p>
      </dgm:t>
    </dgm:pt>
    <dgm:pt modelId="{3D92885B-7BB9-45EA-9C62-AECBF6DCDBA9}" type="pres">
      <dgm:prSet presAssocID="{016D5359-6A44-421A-834C-1043D081BC92}" presName="sibTrans" presStyleLbl="sibTrans2D1" presStyleIdx="0" presStyleCnt="0"/>
      <dgm:spPr/>
      <dgm:t>
        <a:bodyPr/>
        <a:lstStyle/>
        <a:p>
          <a:endParaRPr lang="en-US"/>
        </a:p>
      </dgm:t>
    </dgm:pt>
    <dgm:pt modelId="{39F552EB-C77A-41A5-A4AD-24812DF30B05}" type="pres">
      <dgm:prSet presAssocID="{7DCBE587-6461-4352-8C21-A265996F4354}" presName="compNode" presStyleCnt="0"/>
      <dgm:spPr/>
      <dgm:t>
        <a:bodyPr/>
        <a:lstStyle/>
        <a:p>
          <a:endParaRPr lang="en-US"/>
        </a:p>
      </dgm:t>
    </dgm:pt>
    <dgm:pt modelId="{346D1386-F32E-491C-97D4-745B3C2560E8}" type="pres">
      <dgm:prSet presAssocID="{7DCBE587-6461-4352-8C21-A265996F4354}" presName="pictRect" presStyleLbl="node1" presStyleIdx="1" presStyleCnt="6"/>
      <dgm:spPr>
        <a:xfrm>
          <a:off x="2963700" y="847"/>
          <a:ext cx="1959298" cy="1349956"/>
        </a:xfrm>
        <a:prstGeom prst="roundRect">
          <a:avLst/>
        </a:prstGeom>
        <a:blipFill rotWithShape="1">
          <a:blip xmlns:r="http://schemas.openxmlformats.org/officeDocument/2006/relationships" r:embed="rId2"/>
          <a:stretch>
            <a:fillRect/>
          </a:stretch>
        </a:blipFill>
      </dgm:spPr>
      <dgm:t>
        <a:bodyPr/>
        <a:lstStyle/>
        <a:p>
          <a:endParaRPr lang="en-US"/>
        </a:p>
      </dgm:t>
    </dgm:pt>
    <dgm:pt modelId="{2D7556DB-B258-4AA5-9969-141E3FB08437}" type="pres">
      <dgm:prSet presAssocID="{7DCBE587-6461-4352-8C21-A265996F4354}" presName="textRect" presStyleLbl="revTx" presStyleIdx="1" presStyleCnt="6">
        <dgm:presLayoutVars>
          <dgm:bulletEnabled val="1"/>
        </dgm:presLayoutVars>
      </dgm:prSet>
      <dgm:spPr>
        <a:prstGeom prst="rect">
          <a:avLst/>
        </a:prstGeom>
      </dgm:spPr>
      <dgm:t>
        <a:bodyPr/>
        <a:lstStyle/>
        <a:p>
          <a:endParaRPr lang="en-US"/>
        </a:p>
      </dgm:t>
    </dgm:pt>
    <dgm:pt modelId="{99A98764-C141-4829-BEFE-D0357963E4CB}" type="pres">
      <dgm:prSet presAssocID="{7125AD58-20FA-4E7A-B530-51071477B18E}" presName="sibTrans" presStyleLbl="sibTrans2D1" presStyleIdx="0" presStyleCnt="0"/>
      <dgm:spPr/>
      <dgm:t>
        <a:bodyPr/>
        <a:lstStyle/>
        <a:p>
          <a:endParaRPr lang="en-US"/>
        </a:p>
      </dgm:t>
    </dgm:pt>
    <dgm:pt modelId="{8ABE1E70-F57C-4A8C-BBA6-05552A4FB9E6}" type="pres">
      <dgm:prSet presAssocID="{316F6A8B-4018-4EBE-805C-4137DFC347B6}" presName="compNode" presStyleCnt="0"/>
      <dgm:spPr/>
      <dgm:t>
        <a:bodyPr/>
        <a:lstStyle/>
        <a:p>
          <a:endParaRPr lang="en-US"/>
        </a:p>
      </dgm:t>
    </dgm:pt>
    <dgm:pt modelId="{E6D8BA49-4340-42C6-8487-843E4B6E1FC1}" type="pres">
      <dgm:prSet presAssocID="{316F6A8B-4018-4EBE-805C-4137DFC347B6}" presName="pictRect" presStyleLbl="node1" presStyleIdx="2" presStyleCnt="6"/>
      <dgm:spPr>
        <a:xfrm>
          <a:off x="5119011" y="847"/>
          <a:ext cx="1959298" cy="1349956"/>
        </a:xfrm>
        <a:prstGeom prst="roundRect">
          <a:avLst/>
        </a:prstGeom>
        <a:blipFill rotWithShape="1">
          <a:blip xmlns:r="http://schemas.openxmlformats.org/officeDocument/2006/relationships" r:embed="rId3"/>
          <a:stretch>
            <a:fillRect/>
          </a:stretch>
        </a:blipFill>
      </dgm:spPr>
      <dgm:t>
        <a:bodyPr/>
        <a:lstStyle/>
        <a:p>
          <a:endParaRPr lang="en-US"/>
        </a:p>
      </dgm:t>
    </dgm:pt>
    <dgm:pt modelId="{E0C0D8EF-5010-4C60-84B0-F845DC9EECE8}" type="pres">
      <dgm:prSet presAssocID="{316F6A8B-4018-4EBE-805C-4137DFC347B6}" presName="textRect" presStyleLbl="revTx" presStyleIdx="2" presStyleCnt="6">
        <dgm:presLayoutVars>
          <dgm:bulletEnabled val="1"/>
        </dgm:presLayoutVars>
      </dgm:prSet>
      <dgm:spPr>
        <a:prstGeom prst="rect">
          <a:avLst/>
        </a:prstGeom>
      </dgm:spPr>
      <dgm:t>
        <a:bodyPr/>
        <a:lstStyle/>
        <a:p>
          <a:endParaRPr lang="en-US"/>
        </a:p>
      </dgm:t>
    </dgm:pt>
    <dgm:pt modelId="{2FCB0B4B-CD39-4BD1-AAB9-05FF44CF7E8E}" type="pres">
      <dgm:prSet presAssocID="{025B8BE3-C49E-4259-861F-C0A5C37F32C4}" presName="sibTrans" presStyleLbl="sibTrans2D1" presStyleIdx="0" presStyleCnt="0"/>
      <dgm:spPr/>
      <dgm:t>
        <a:bodyPr/>
        <a:lstStyle/>
        <a:p>
          <a:endParaRPr lang="en-US"/>
        </a:p>
      </dgm:t>
    </dgm:pt>
    <dgm:pt modelId="{8CAF946F-9EB8-4A4F-8611-02CF59052F70}" type="pres">
      <dgm:prSet presAssocID="{E6573D23-87DC-44CC-BF4C-ADFCDD00AABF}" presName="compNode" presStyleCnt="0"/>
      <dgm:spPr/>
      <dgm:t>
        <a:bodyPr/>
        <a:lstStyle/>
        <a:p>
          <a:endParaRPr lang="en-US"/>
        </a:p>
      </dgm:t>
    </dgm:pt>
    <dgm:pt modelId="{BE668446-F86B-4195-AC5A-78AC414A0115}" type="pres">
      <dgm:prSet presAssocID="{E6573D23-87DC-44CC-BF4C-ADFCDD00AABF}" presName="pictRect" presStyleLbl="node1" presStyleIdx="3" presStyleCnt="6"/>
      <dgm:spPr>
        <a:xfrm>
          <a:off x="808389" y="2273633"/>
          <a:ext cx="1959298" cy="1349956"/>
        </a:xfrm>
        <a:prstGeom prst="roundRect">
          <a:avLst/>
        </a:prstGeom>
        <a:blipFill rotWithShape="1">
          <a:blip xmlns:r="http://schemas.openxmlformats.org/officeDocument/2006/relationships" r:embed="rId4"/>
          <a:stretch>
            <a:fillRect/>
          </a:stretch>
        </a:blipFill>
      </dgm:spPr>
      <dgm:t>
        <a:bodyPr/>
        <a:lstStyle/>
        <a:p>
          <a:endParaRPr lang="en-US"/>
        </a:p>
      </dgm:t>
    </dgm:pt>
    <dgm:pt modelId="{D19F194D-E1AD-4941-8353-4F871859CAD1}" type="pres">
      <dgm:prSet presAssocID="{E6573D23-87DC-44CC-BF4C-ADFCDD00AABF}" presName="textRect" presStyleLbl="revTx" presStyleIdx="3" presStyleCnt="6">
        <dgm:presLayoutVars>
          <dgm:bulletEnabled val="1"/>
        </dgm:presLayoutVars>
      </dgm:prSet>
      <dgm:spPr>
        <a:prstGeom prst="rect">
          <a:avLst/>
        </a:prstGeom>
      </dgm:spPr>
      <dgm:t>
        <a:bodyPr/>
        <a:lstStyle/>
        <a:p>
          <a:endParaRPr lang="en-US"/>
        </a:p>
      </dgm:t>
    </dgm:pt>
    <dgm:pt modelId="{9C27CF88-7344-4AD7-B7E9-230595AF883E}" type="pres">
      <dgm:prSet presAssocID="{523C1BCF-34CA-4ADA-99DC-49B2875E0649}" presName="sibTrans" presStyleLbl="sibTrans2D1" presStyleIdx="0" presStyleCnt="0"/>
      <dgm:spPr/>
      <dgm:t>
        <a:bodyPr/>
        <a:lstStyle/>
        <a:p>
          <a:endParaRPr lang="en-US"/>
        </a:p>
      </dgm:t>
    </dgm:pt>
    <dgm:pt modelId="{B6E3A138-E707-4431-B3D2-57C609C4E652}" type="pres">
      <dgm:prSet presAssocID="{2651ECD4-4001-4B68-9612-41E6EB2C08E1}" presName="compNode" presStyleCnt="0"/>
      <dgm:spPr/>
      <dgm:t>
        <a:bodyPr/>
        <a:lstStyle/>
        <a:p>
          <a:endParaRPr lang="en-US"/>
        </a:p>
      </dgm:t>
    </dgm:pt>
    <dgm:pt modelId="{9048E84A-E9E1-408F-9E5A-5953F2A6898D}" type="pres">
      <dgm:prSet presAssocID="{2651ECD4-4001-4B68-9612-41E6EB2C08E1}" presName="pictRect" presStyleLbl="node1" presStyleIdx="4" presStyleCnt="6"/>
      <dgm:spPr>
        <a:xfrm>
          <a:off x="2963700" y="2273633"/>
          <a:ext cx="1959298" cy="1349956"/>
        </a:xfrm>
        <a:prstGeom prst="roundRect">
          <a:avLst/>
        </a:prstGeom>
        <a:blipFill rotWithShape="1">
          <a:blip xmlns:r="http://schemas.openxmlformats.org/officeDocument/2006/relationships" r:embed="rId5"/>
          <a:stretch>
            <a:fillRect/>
          </a:stretch>
        </a:blipFill>
      </dgm:spPr>
      <dgm:t>
        <a:bodyPr/>
        <a:lstStyle/>
        <a:p>
          <a:endParaRPr lang="en-US"/>
        </a:p>
      </dgm:t>
    </dgm:pt>
    <dgm:pt modelId="{5ED91DC4-E9DC-4A7F-A293-EB309A240A31}" type="pres">
      <dgm:prSet presAssocID="{2651ECD4-4001-4B68-9612-41E6EB2C08E1}" presName="textRect" presStyleLbl="revTx" presStyleIdx="4" presStyleCnt="6" custScaleX="108988">
        <dgm:presLayoutVars>
          <dgm:bulletEnabled val="1"/>
        </dgm:presLayoutVars>
      </dgm:prSet>
      <dgm:spPr>
        <a:prstGeom prst="rect">
          <a:avLst/>
        </a:prstGeom>
      </dgm:spPr>
      <dgm:t>
        <a:bodyPr/>
        <a:lstStyle/>
        <a:p>
          <a:endParaRPr lang="en-US"/>
        </a:p>
      </dgm:t>
    </dgm:pt>
    <dgm:pt modelId="{69C85446-8FA0-4DF7-8079-9D6B4A21C59E}" type="pres">
      <dgm:prSet presAssocID="{1D5B2AE0-DB9C-4229-A319-02BF12E95CBC}" presName="sibTrans" presStyleLbl="sibTrans2D1" presStyleIdx="0" presStyleCnt="0"/>
      <dgm:spPr/>
      <dgm:t>
        <a:bodyPr/>
        <a:lstStyle/>
        <a:p>
          <a:endParaRPr lang="en-US"/>
        </a:p>
      </dgm:t>
    </dgm:pt>
    <dgm:pt modelId="{8906F64C-8425-4B2D-B15D-3D4C5B0B606F}" type="pres">
      <dgm:prSet presAssocID="{F88FB420-7323-4CB2-B498-9EC313D38BC7}" presName="compNode" presStyleCnt="0"/>
      <dgm:spPr/>
      <dgm:t>
        <a:bodyPr/>
        <a:lstStyle/>
        <a:p>
          <a:endParaRPr lang="en-US"/>
        </a:p>
      </dgm:t>
    </dgm:pt>
    <dgm:pt modelId="{CA89B23E-59C8-4E53-9D4C-3C4B971358C7}" type="pres">
      <dgm:prSet presAssocID="{F88FB420-7323-4CB2-B498-9EC313D38BC7}" presName="pictRect" presStyleLbl="node1" presStyleIdx="5" presStyleCnt="6"/>
      <dgm:spPr>
        <a:xfrm>
          <a:off x="5119011" y="2273633"/>
          <a:ext cx="1959298" cy="1349956"/>
        </a:xfrm>
        <a:prstGeom prst="roundRect">
          <a:avLst/>
        </a:prstGeom>
        <a:blipFill rotWithShape="1">
          <a:blip xmlns:r="http://schemas.openxmlformats.org/officeDocument/2006/relationships" r:embed="rId6"/>
          <a:stretch>
            <a:fillRect/>
          </a:stretch>
        </a:blipFill>
      </dgm:spPr>
      <dgm:t>
        <a:bodyPr/>
        <a:lstStyle/>
        <a:p>
          <a:endParaRPr lang="en-US"/>
        </a:p>
      </dgm:t>
    </dgm:pt>
    <dgm:pt modelId="{9252DC17-63F0-4995-949F-E416E2DBDC8F}" type="pres">
      <dgm:prSet presAssocID="{F88FB420-7323-4CB2-B498-9EC313D38BC7}" presName="textRect" presStyleLbl="revTx" presStyleIdx="5" presStyleCnt="6">
        <dgm:presLayoutVars>
          <dgm:bulletEnabled val="1"/>
        </dgm:presLayoutVars>
      </dgm:prSet>
      <dgm:spPr>
        <a:prstGeom prst="rect">
          <a:avLst/>
        </a:prstGeom>
      </dgm:spPr>
      <dgm:t>
        <a:bodyPr/>
        <a:lstStyle/>
        <a:p>
          <a:endParaRPr lang="en-US"/>
        </a:p>
      </dgm:t>
    </dgm:pt>
  </dgm:ptLst>
  <dgm:cxnLst>
    <dgm:cxn modelId="{D3476740-A420-4DA4-8EE2-94526641C49C}" srcId="{171F7720-49D5-4DFA-A462-EAF9B09F1998}" destId="{C7735156-0284-433C-BE5A-0CEB07E5438A}" srcOrd="0" destOrd="0" parTransId="{F61CDD15-8217-4BB0-9D02-C750F2888EF4}" sibTransId="{016D5359-6A44-421A-834C-1043D081BC92}"/>
    <dgm:cxn modelId="{0D4623F1-5798-47F0-996C-1642FE770AC7}" srcId="{171F7720-49D5-4DFA-A462-EAF9B09F1998}" destId="{2651ECD4-4001-4B68-9612-41E6EB2C08E1}" srcOrd="4" destOrd="0" parTransId="{018E8479-662F-49B0-88C5-08B4412F71F7}" sibTransId="{1D5B2AE0-DB9C-4229-A319-02BF12E95CBC}"/>
    <dgm:cxn modelId="{DEE913C7-4214-4EC8-A3D7-0AEB5559FD16}" type="presOf" srcId="{523C1BCF-34CA-4ADA-99DC-49B2875E0649}" destId="{9C27CF88-7344-4AD7-B7E9-230595AF883E}" srcOrd="0" destOrd="0" presId="urn:microsoft.com/office/officeart/2005/8/layout/pList1"/>
    <dgm:cxn modelId="{9D4546B6-0391-4FD7-A7A4-9F1D5AABF0C8}" srcId="{171F7720-49D5-4DFA-A462-EAF9B09F1998}" destId="{E6573D23-87DC-44CC-BF4C-ADFCDD00AABF}" srcOrd="3" destOrd="0" parTransId="{25210639-C7D4-41A1-BEC1-3EA01E376079}" sibTransId="{523C1BCF-34CA-4ADA-99DC-49B2875E0649}"/>
    <dgm:cxn modelId="{4EAC01F9-19F1-4F8A-AFE2-34B35E0DC939}" type="presOf" srcId="{025B8BE3-C49E-4259-861F-C0A5C37F32C4}" destId="{2FCB0B4B-CD39-4BD1-AAB9-05FF44CF7E8E}" srcOrd="0" destOrd="0" presId="urn:microsoft.com/office/officeart/2005/8/layout/pList1"/>
    <dgm:cxn modelId="{5C7E1F04-7BD7-4462-8AEE-06561014D114}" type="presOf" srcId="{7125AD58-20FA-4E7A-B530-51071477B18E}" destId="{99A98764-C141-4829-BEFE-D0357963E4CB}" srcOrd="0" destOrd="0" presId="urn:microsoft.com/office/officeart/2005/8/layout/pList1"/>
    <dgm:cxn modelId="{C26613F9-6FCD-49B4-BE12-DC03418493B9}" type="presOf" srcId="{316F6A8B-4018-4EBE-805C-4137DFC347B6}" destId="{E0C0D8EF-5010-4C60-84B0-F845DC9EECE8}" srcOrd="0" destOrd="0" presId="urn:microsoft.com/office/officeart/2005/8/layout/pList1"/>
    <dgm:cxn modelId="{53063851-602B-4910-BD6E-50089D5256A0}" type="presOf" srcId="{1D5B2AE0-DB9C-4229-A319-02BF12E95CBC}" destId="{69C85446-8FA0-4DF7-8079-9D6B4A21C59E}" srcOrd="0" destOrd="0" presId="urn:microsoft.com/office/officeart/2005/8/layout/pList1"/>
    <dgm:cxn modelId="{2D6E66BB-56E7-4E54-879A-96DBAC58B9BB}" type="presOf" srcId="{F88FB420-7323-4CB2-B498-9EC313D38BC7}" destId="{9252DC17-63F0-4995-949F-E416E2DBDC8F}" srcOrd="0" destOrd="0" presId="urn:microsoft.com/office/officeart/2005/8/layout/pList1"/>
    <dgm:cxn modelId="{5B73C9DD-7B51-49F2-96D1-A16F55B34C87}" type="presOf" srcId="{E6573D23-87DC-44CC-BF4C-ADFCDD00AABF}" destId="{D19F194D-E1AD-4941-8353-4F871859CAD1}" srcOrd="0" destOrd="0" presId="urn:microsoft.com/office/officeart/2005/8/layout/pList1"/>
    <dgm:cxn modelId="{3955596A-837F-438D-BB95-5D97490B9242}" type="presOf" srcId="{C7735156-0284-433C-BE5A-0CEB07E5438A}" destId="{5BB76DEB-7960-460D-93A9-1B4DD46B9109}" srcOrd="0" destOrd="0" presId="urn:microsoft.com/office/officeart/2005/8/layout/pList1"/>
    <dgm:cxn modelId="{45B795E9-416E-492C-B1DD-98B5A2F432AA}" srcId="{171F7720-49D5-4DFA-A462-EAF9B09F1998}" destId="{316F6A8B-4018-4EBE-805C-4137DFC347B6}" srcOrd="2" destOrd="0" parTransId="{31D643BC-7C9C-40B2-A47A-35A3FE79E4FB}" sibTransId="{025B8BE3-C49E-4259-861F-C0A5C37F32C4}"/>
    <dgm:cxn modelId="{83B7504C-3398-49C4-B722-DFB570FC4DAF}" type="presOf" srcId="{2651ECD4-4001-4B68-9612-41E6EB2C08E1}" destId="{5ED91DC4-E9DC-4A7F-A293-EB309A240A31}" srcOrd="0" destOrd="0" presId="urn:microsoft.com/office/officeart/2005/8/layout/pList1"/>
    <dgm:cxn modelId="{79AAD53C-438F-48BD-8CC5-4E1CB6B7A2A0}" type="presOf" srcId="{7DCBE587-6461-4352-8C21-A265996F4354}" destId="{2D7556DB-B258-4AA5-9969-141E3FB08437}" srcOrd="0" destOrd="0" presId="urn:microsoft.com/office/officeart/2005/8/layout/pList1"/>
    <dgm:cxn modelId="{06EE87AF-6D3B-45BD-9A93-2F66CB149BD5}" srcId="{171F7720-49D5-4DFA-A462-EAF9B09F1998}" destId="{7DCBE587-6461-4352-8C21-A265996F4354}" srcOrd="1" destOrd="0" parTransId="{5CC82D53-174C-402D-B69F-5AD9886E5B5B}" sibTransId="{7125AD58-20FA-4E7A-B530-51071477B18E}"/>
    <dgm:cxn modelId="{F56BEC93-D070-428A-AAB0-E6FF08BB2856}" type="presOf" srcId="{016D5359-6A44-421A-834C-1043D081BC92}" destId="{3D92885B-7BB9-45EA-9C62-AECBF6DCDBA9}" srcOrd="0" destOrd="0" presId="urn:microsoft.com/office/officeart/2005/8/layout/pList1"/>
    <dgm:cxn modelId="{C3070447-C85D-404B-9E45-C903F8C0E239}" srcId="{171F7720-49D5-4DFA-A462-EAF9B09F1998}" destId="{F88FB420-7323-4CB2-B498-9EC313D38BC7}" srcOrd="5" destOrd="0" parTransId="{6A21DAA3-A3CC-4A55-B252-1FCA71DA4DA3}" sibTransId="{E97D89B0-B800-4B1C-A995-593126A6927D}"/>
    <dgm:cxn modelId="{CFA612CE-5AD1-43DB-9354-C941AF36D6B0}" type="presOf" srcId="{171F7720-49D5-4DFA-A462-EAF9B09F1998}" destId="{99A2796E-16EE-49B4-AE3A-E4FE0A9BB6FC}" srcOrd="0" destOrd="0" presId="urn:microsoft.com/office/officeart/2005/8/layout/pList1"/>
    <dgm:cxn modelId="{AB83C998-579C-4C0E-A2F3-EB5DF4186D04}" type="presParOf" srcId="{99A2796E-16EE-49B4-AE3A-E4FE0A9BB6FC}" destId="{EA4BC298-8649-4A56-B7AE-E271F1389B1E}" srcOrd="0" destOrd="0" presId="urn:microsoft.com/office/officeart/2005/8/layout/pList1"/>
    <dgm:cxn modelId="{F2318650-4836-463A-A250-94347280D583}" type="presParOf" srcId="{EA4BC298-8649-4A56-B7AE-E271F1389B1E}" destId="{5165B25E-0BF6-46E1-B985-3DB242B8E3BA}" srcOrd="0" destOrd="0" presId="urn:microsoft.com/office/officeart/2005/8/layout/pList1"/>
    <dgm:cxn modelId="{3AEF7BAA-C9AE-4179-8FB4-14003957392D}" type="presParOf" srcId="{EA4BC298-8649-4A56-B7AE-E271F1389B1E}" destId="{5BB76DEB-7960-460D-93A9-1B4DD46B9109}" srcOrd="1" destOrd="0" presId="urn:microsoft.com/office/officeart/2005/8/layout/pList1"/>
    <dgm:cxn modelId="{9FBA59C9-0011-410F-8A0F-4F36FECE8F03}" type="presParOf" srcId="{99A2796E-16EE-49B4-AE3A-E4FE0A9BB6FC}" destId="{3D92885B-7BB9-45EA-9C62-AECBF6DCDBA9}" srcOrd="1" destOrd="0" presId="urn:microsoft.com/office/officeart/2005/8/layout/pList1"/>
    <dgm:cxn modelId="{FF96F47E-DE44-4342-BBA1-3AA8E468C10E}" type="presParOf" srcId="{99A2796E-16EE-49B4-AE3A-E4FE0A9BB6FC}" destId="{39F552EB-C77A-41A5-A4AD-24812DF30B05}" srcOrd="2" destOrd="0" presId="urn:microsoft.com/office/officeart/2005/8/layout/pList1"/>
    <dgm:cxn modelId="{294FD085-2135-4DD5-B66B-39CC05EF190E}" type="presParOf" srcId="{39F552EB-C77A-41A5-A4AD-24812DF30B05}" destId="{346D1386-F32E-491C-97D4-745B3C2560E8}" srcOrd="0" destOrd="0" presId="urn:microsoft.com/office/officeart/2005/8/layout/pList1"/>
    <dgm:cxn modelId="{014FCA26-C7D4-415F-8FE8-E901F4C3455C}" type="presParOf" srcId="{39F552EB-C77A-41A5-A4AD-24812DF30B05}" destId="{2D7556DB-B258-4AA5-9969-141E3FB08437}" srcOrd="1" destOrd="0" presId="urn:microsoft.com/office/officeart/2005/8/layout/pList1"/>
    <dgm:cxn modelId="{149FFA8E-1583-4B75-8418-DCA9E4A94BEE}" type="presParOf" srcId="{99A2796E-16EE-49B4-AE3A-E4FE0A9BB6FC}" destId="{99A98764-C141-4829-BEFE-D0357963E4CB}" srcOrd="3" destOrd="0" presId="urn:microsoft.com/office/officeart/2005/8/layout/pList1"/>
    <dgm:cxn modelId="{BA7E98F5-9D8F-4F11-83C3-1895A3C935F1}" type="presParOf" srcId="{99A2796E-16EE-49B4-AE3A-E4FE0A9BB6FC}" destId="{8ABE1E70-F57C-4A8C-BBA6-05552A4FB9E6}" srcOrd="4" destOrd="0" presId="urn:microsoft.com/office/officeart/2005/8/layout/pList1"/>
    <dgm:cxn modelId="{7D766006-2F54-4205-B013-237765AD91A2}" type="presParOf" srcId="{8ABE1E70-F57C-4A8C-BBA6-05552A4FB9E6}" destId="{E6D8BA49-4340-42C6-8487-843E4B6E1FC1}" srcOrd="0" destOrd="0" presId="urn:microsoft.com/office/officeart/2005/8/layout/pList1"/>
    <dgm:cxn modelId="{C22C23F7-E769-4958-998D-C2E6929B02A3}" type="presParOf" srcId="{8ABE1E70-F57C-4A8C-BBA6-05552A4FB9E6}" destId="{E0C0D8EF-5010-4C60-84B0-F845DC9EECE8}" srcOrd="1" destOrd="0" presId="urn:microsoft.com/office/officeart/2005/8/layout/pList1"/>
    <dgm:cxn modelId="{450415D3-9201-462A-93D0-A339589D86C6}" type="presParOf" srcId="{99A2796E-16EE-49B4-AE3A-E4FE0A9BB6FC}" destId="{2FCB0B4B-CD39-4BD1-AAB9-05FF44CF7E8E}" srcOrd="5" destOrd="0" presId="urn:microsoft.com/office/officeart/2005/8/layout/pList1"/>
    <dgm:cxn modelId="{54B342F1-4ECE-48D7-BA17-20688149E506}" type="presParOf" srcId="{99A2796E-16EE-49B4-AE3A-E4FE0A9BB6FC}" destId="{8CAF946F-9EB8-4A4F-8611-02CF59052F70}" srcOrd="6" destOrd="0" presId="urn:microsoft.com/office/officeart/2005/8/layout/pList1"/>
    <dgm:cxn modelId="{2A41C1CC-5044-44E3-9C40-CFD37C197065}" type="presParOf" srcId="{8CAF946F-9EB8-4A4F-8611-02CF59052F70}" destId="{BE668446-F86B-4195-AC5A-78AC414A0115}" srcOrd="0" destOrd="0" presId="urn:microsoft.com/office/officeart/2005/8/layout/pList1"/>
    <dgm:cxn modelId="{7B64C085-2EEF-4CBE-B50B-9E0C6F5D9CA3}" type="presParOf" srcId="{8CAF946F-9EB8-4A4F-8611-02CF59052F70}" destId="{D19F194D-E1AD-4941-8353-4F871859CAD1}" srcOrd="1" destOrd="0" presId="urn:microsoft.com/office/officeart/2005/8/layout/pList1"/>
    <dgm:cxn modelId="{9EEDCE2D-DB26-41F1-A130-2BCEF72C2516}" type="presParOf" srcId="{99A2796E-16EE-49B4-AE3A-E4FE0A9BB6FC}" destId="{9C27CF88-7344-4AD7-B7E9-230595AF883E}" srcOrd="7" destOrd="0" presId="urn:microsoft.com/office/officeart/2005/8/layout/pList1"/>
    <dgm:cxn modelId="{9259E113-88EE-4333-855A-568BCF406870}" type="presParOf" srcId="{99A2796E-16EE-49B4-AE3A-E4FE0A9BB6FC}" destId="{B6E3A138-E707-4431-B3D2-57C609C4E652}" srcOrd="8" destOrd="0" presId="urn:microsoft.com/office/officeart/2005/8/layout/pList1"/>
    <dgm:cxn modelId="{B6773314-EC8B-4B97-87AC-D0D7EB55BA64}" type="presParOf" srcId="{B6E3A138-E707-4431-B3D2-57C609C4E652}" destId="{9048E84A-E9E1-408F-9E5A-5953F2A6898D}" srcOrd="0" destOrd="0" presId="urn:microsoft.com/office/officeart/2005/8/layout/pList1"/>
    <dgm:cxn modelId="{7527B00C-83A0-490A-AE6E-7214F5418D67}" type="presParOf" srcId="{B6E3A138-E707-4431-B3D2-57C609C4E652}" destId="{5ED91DC4-E9DC-4A7F-A293-EB309A240A31}" srcOrd="1" destOrd="0" presId="urn:microsoft.com/office/officeart/2005/8/layout/pList1"/>
    <dgm:cxn modelId="{E3D02184-010C-4EE6-9F59-2CAF44BA8393}" type="presParOf" srcId="{99A2796E-16EE-49B4-AE3A-E4FE0A9BB6FC}" destId="{69C85446-8FA0-4DF7-8079-9D6B4A21C59E}" srcOrd="9" destOrd="0" presId="urn:microsoft.com/office/officeart/2005/8/layout/pList1"/>
    <dgm:cxn modelId="{BBB68308-FF6E-415E-84A0-5E6A3BD84B5B}" type="presParOf" srcId="{99A2796E-16EE-49B4-AE3A-E4FE0A9BB6FC}" destId="{8906F64C-8425-4B2D-B15D-3D4C5B0B606F}" srcOrd="10" destOrd="0" presId="urn:microsoft.com/office/officeart/2005/8/layout/pList1"/>
    <dgm:cxn modelId="{24CDD2F1-B71B-4588-8C18-7AA5BA961E1D}" type="presParOf" srcId="{8906F64C-8425-4B2D-B15D-3D4C5B0B606F}" destId="{CA89B23E-59C8-4E53-9D4C-3C4B971358C7}" srcOrd="0" destOrd="0" presId="urn:microsoft.com/office/officeart/2005/8/layout/pList1"/>
    <dgm:cxn modelId="{28A80DCB-3F44-4FA0-89DF-6C60B08602BB}" type="presParOf" srcId="{8906F64C-8425-4B2D-B15D-3D4C5B0B606F}" destId="{9252DC17-63F0-4995-949F-E416E2DBDC8F}"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1F7720-49D5-4DFA-A462-EAF9B09F1998}" type="doc">
      <dgm:prSet loTypeId="urn:microsoft.com/office/officeart/2005/8/layout/pList1" loCatId="picture" qsTypeId="urn:microsoft.com/office/officeart/2005/8/quickstyle/3d1" qsCatId="3D" csTypeId="urn:microsoft.com/office/officeart/2005/8/colors/accent1_2" csCatId="accent1" phldr="1"/>
      <dgm:spPr/>
      <dgm:t>
        <a:bodyPr/>
        <a:lstStyle/>
        <a:p>
          <a:endParaRPr lang="en-US"/>
        </a:p>
      </dgm:t>
    </dgm:pt>
    <dgm:pt modelId="{C7735156-0284-433C-BE5A-0CEB07E5438A}">
      <dgm:prSet phldrT="[Text]"/>
      <dgm:spPr>
        <a:xfrm>
          <a:off x="808389" y="1350804"/>
          <a:ext cx="1959298" cy="726899"/>
        </a:xfrm>
      </dgm:spPr>
      <dgm:t>
        <a:bodyPr/>
        <a:lstStyle/>
        <a:p>
          <a:r>
            <a:rPr lang="en-US" dirty="0" smtClean="0">
              <a:latin typeface="Calibri" panose="020F0502020204030204"/>
              <a:ea typeface="+mn-ea"/>
              <a:cs typeface="+mn-cs"/>
            </a:rPr>
            <a:t>LSM 710 </a:t>
          </a:r>
          <a:r>
            <a:rPr lang="en-US" dirty="0" smtClean="0">
              <a:solidFill>
                <a:srgbClr val="FF0000"/>
              </a:solidFill>
              <a:latin typeface="Calibri" panose="020F0502020204030204"/>
              <a:ea typeface="+mn-ea"/>
              <a:cs typeface="+mn-cs"/>
            </a:rPr>
            <a:t>! </a:t>
          </a:r>
          <a:r>
            <a:rPr lang="en-US" dirty="0" smtClean="0">
              <a:solidFill>
                <a:schemeClr val="accent6"/>
              </a:solidFill>
              <a:latin typeface="Calibri" panose="020F0502020204030204"/>
              <a:ea typeface="+mn-ea"/>
              <a:cs typeface="+mn-cs"/>
            </a:rPr>
            <a:t># </a:t>
          </a:r>
          <a:r>
            <a:rPr lang="en-US" dirty="0" smtClean="0">
              <a:solidFill>
                <a:schemeClr val="accent5"/>
              </a:solidFill>
              <a:latin typeface="Calibri" panose="020F0502020204030204"/>
              <a:ea typeface="+mn-ea"/>
              <a:cs typeface="+mn-cs"/>
            </a:rPr>
            <a:t>*</a:t>
          </a:r>
          <a:endParaRPr lang="en-US" dirty="0">
            <a:latin typeface="Calibri" panose="020F0502020204030204"/>
            <a:ea typeface="+mn-ea"/>
            <a:cs typeface="+mn-cs"/>
          </a:endParaRPr>
        </a:p>
      </dgm:t>
    </dgm:pt>
    <dgm:pt modelId="{F61CDD15-8217-4BB0-9D02-C750F2888EF4}" type="parTrans" cxnId="{D3476740-A420-4DA4-8EE2-94526641C49C}">
      <dgm:prSet/>
      <dgm:spPr/>
      <dgm:t>
        <a:bodyPr/>
        <a:lstStyle/>
        <a:p>
          <a:endParaRPr lang="en-US"/>
        </a:p>
      </dgm:t>
    </dgm:pt>
    <dgm:pt modelId="{016D5359-6A44-421A-834C-1043D081BC92}" type="sibTrans" cxnId="{D3476740-A420-4DA4-8EE2-94526641C49C}">
      <dgm:prSet/>
      <dgm:spPr/>
      <dgm:t>
        <a:bodyPr/>
        <a:lstStyle/>
        <a:p>
          <a:endParaRPr lang="en-US"/>
        </a:p>
      </dgm:t>
    </dgm:pt>
    <dgm:pt modelId="{7DCBE587-6461-4352-8C21-A265996F4354}">
      <dgm:prSet phldrT="[Text]"/>
      <dgm:spPr>
        <a:xfrm>
          <a:off x="2963700" y="1350804"/>
          <a:ext cx="1959298" cy="726899"/>
        </a:xfrm>
      </dgm:spPr>
      <dgm:t>
        <a:bodyPr/>
        <a:lstStyle/>
        <a:p>
          <a:r>
            <a:rPr lang="en-US" dirty="0" smtClean="0">
              <a:latin typeface="Calibri" panose="020F0502020204030204"/>
              <a:ea typeface="+mn-ea"/>
              <a:cs typeface="+mn-cs"/>
            </a:rPr>
            <a:t>5 Exciter </a:t>
          </a:r>
          <a:r>
            <a:rPr lang="en-US" dirty="0" smtClean="0">
              <a:solidFill>
                <a:schemeClr val="accent6"/>
              </a:solidFill>
              <a:latin typeface="Calibri" panose="020F0502020204030204"/>
              <a:ea typeface="+mn-ea"/>
              <a:cs typeface="+mn-cs"/>
            </a:rPr>
            <a:t># </a:t>
          </a:r>
          <a:r>
            <a:rPr lang="en-US" dirty="0" smtClean="0">
              <a:solidFill>
                <a:schemeClr val="accent5"/>
              </a:solidFill>
              <a:latin typeface="Calibri" panose="020F0502020204030204"/>
              <a:ea typeface="+mn-ea"/>
              <a:cs typeface="+mn-cs"/>
            </a:rPr>
            <a:t>*</a:t>
          </a:r>
          <a:endParaRPr lang="en-US" dirty="0">
            <a:latin typeface="Calibri" panose="020F0502020204030204"/>
            <a:ea typeface="+mn-ea"/>
            <a:cs typeface="+mn-cs"/>
          </a:endParaRPr>
        </a:p>
      </dgm:t>
    </dgm:pt>
    <dgm:pt modelId="{5CC82D53-174C-402D-B69F-5AD9886E5B5B}" type="parTrans" cxnId="{06EE87AF-6D3B-45BD-9A93-2F66CB149BD5}">
      <dgm:prSet/>
      <dgm:spPr/>
      <dgm:t>
        <a:bodyPr/>
        <a:lstStyle/>
        <a:p>
          <a:endParaRPr lang="en-US"/>
        </a:p>
      </dgm:t>
    </dgm:pt>
    <dgm:pt modelId="{7125AD58-20FA-4E7A-B530-51071477B18E}" type="sibTrans" cxnId="{06EE87AF-6D3B-45BD-9A93-2F66CB149BD5}">
      <dgm:prSet/>
      <dgm:spPr/>
      <dgm:t>
        <a:bodyPr/>
        <a:lstStyle/>
        <a:p>
          <a:endParaRPr lang="en-US"/>
        </a:p>
      </dgm:t>
    </dgm:pt>
    <dgm:pt modelId="{316F6A8B-4018-4EBE-805C-4137DFC347B6}">
      <dgm:prSet phldrT="[Text]"/>
      <dgm:spPr>
        <a:xfrm>
          <a:off x="5119011" y="1350804"/>
          <a:ext cx="1959298" cy="726899"/>
        </a:xfrm>
      </dgm:spPr>
      <dgm:t>
        <a:bodyPr/>
        <a:lstStyle/>
        <a:p>
          <a:r>
            <a:rPr lang="en-US" dirty="0" smtClean="0">
              <a:latin typeface="Calibri" panose="020F0502020204030204"/>
              <a:ea typeface="+mn-ea"/>
              <a:cs typeface="+mn-cs"/>
            </a:rPr>
            <a:t>LSM 510 </a:t>
          </a:r>
          <a:r>
            <a:rPr lang="en-US" dirty="0" err="1" smtClean="0">
              <a:latin typeface="Calibri" panose="020F0502020204030204"/>
              <a:ea typeface="+mn-ea"/>
              <a:cs typeface="+mn-cs"/>
            </a:rPr>
            <a:t>i</a:t>
          </a:r>
          <a:r>
            <a:rPr lang="en-US" dirty="0" smtClean="0">
              <a:latin typeface="Calibri" panose="020F0502020204030204"/>
              <a:ea typeface="+mn-ea"/>
              <a:cs typeface="+mn-cs"/>
            </a:rPr>
            <a:t> </a:t>
          </a:r>
          <a:r>
            <a:rPr lang="en-US" dirty="0" smtClean="0">
              <a:solidFill>
                <a:srgbClr val="FF0000"/>
              </a:solidFill>
              <a:latin typeface="Calibri" panose="020F0502020204030204"/>
              <a:ea typeface="+mn-ea"/>
              <a:cs typeface="+mn-cs"/>
            </a:rPr>
            <a:t>!</a:t>
          </a:r>
          <a:endParaRPr lang="en-US" dirty="0">
            <a:latin typeface="Calibri" panose="020F0502020204030204"/>
            <a:ea typeface="+mn-ea"/>
            <a:cs typeface="+mn-cs"/>
          </a:endParaRPr>
        </a:p>
      </dgm:t>
    </dgm:pt>
    <dgm:pt modelId="{31D643BC-7C9C-40B2-A47A-35A3FE79E4FB}" type="parTrans" cxnId="{45B795E9-416E-492C-B1DD-98B5A2F432AA}">
      <dgm:prSet/>
      <dgm:spPr/>
      <dgm:t>
        <a:bodyPr/>
        <a:lstStyle/>
        <a:p>
          <a:endParaRPr lang="en-US"/>
        </a:p>
      </dgm:t>
    </dgm:pt>
    <dgm:pt modelId="{025B8BE3-C49E-4259-861F-C0A5C37F32C4}" type="sibTrans" cxnId="{45B795E9-416E-492C-B1DD-98B5A2F432AA}">
      <dgm:prSet/>
      <dgm:spPr/>
      <dgm:t>
        <a:bodyPr/>
        <a:lstStyle/>
        <a:p>
          <a:endParaRPr lang="en-US"/>
        </a:p>
      </dgm:t>
    </dgm:pt>
    <dgm:pt modelId="{E6573D23-87DC-44CC-BF4C-ADFCDD00AABF}">
      <dgm:prSet phldrT="[Text]"/>
      <dgm:spPr>
        <a:xfrm>
          <a:off x="808389" y="3623590"/>
          <a:ext cx="1959298" cy="726899"/>
        </a:xfrm>
      </dgm:spPr>
      <dgm:t>
        <a:bodyPr/>
        <a:lstStyle/>
        <a:p>
          <a:r>
            <a:rPr lang="en-US" dirty="0" smtClean="0">
              <a:latin typeface="Calibri" panose="020F0502020204030204"/>
              <a:ea typeface="+mn-ea"/>
              <a:cs typeface="+mn-cs"/>
            </a:rPr>
            <a:t>LSM 510 u </a:t>
          </a:r>
          <a:r>
            <a:rPr lang="en-US" dirty="0" smtClean="0">
              <a:solidFill>
                <a:srgbClr val="FF0000"/>
              </a:solidFill>
              <a:latin typeface="Calibri" panose="020F0502020204030204"/>
              <a:ea typeface="+mn-ea"/>
              <a:cs typeface="+mn-cs"/>
            </a:rPr>
            <a:t>! </a:t>
          </a:r>
          <a:r>
            <a:rPr lang="en-US" dirty="0" smtClean="0">
              <a:solidFill>
                <a:schemeClr val="accent5"/>
              </a:solidFill>
              <a:latin typeface="Calibri" panose="020F0502020204030204"/>
              <a:ea typeface="+mn-ea"/>
              <a:cs typeface="+mn-cs"/>
            </a:rPr>
            <a:t>*</a:t>
          </a:r>
          <a:endParaRPr lang="en-US" dirty="0">
            <a:latin typeface="Calibri" panose="020F0502020204030204"/>
            <a:ea typeface="+mn-ea"/>
            <a:cs typeface="+mn-cs"/>
          </a:endParaRPr>
        </a:p>
      </dgm:t>
    </dgm:pt>
    <dgm:pt modelId="{25210639-C7D4-41A1-BEC1-3EA01E376079}" type="parTrans" cxnId="{9D4546B6-0391-4FD7-A7A4-9F1D5AABF0C8}">
      <dgm:prSet/>
      <dgm:spPr/>
      <dgm:t>
        <a:bodyPr/>
        <a:lstStyle/>
        <a:p>
          <a:endParaRPr lang="en-US"/>
        </a:p>
      </dgm:t>
    </dgm:pt>
    <dgm:pt modelId="{523C1BCF-34CA-4ADA-99DC-49B2875E0649}" type="sibTrans" cxnId="{9D4546B6-0391-4FD7-A7A4-9F1D5AABF0C8}">
      <dgm:prSet/>
      <dgm:spPr/>
      <dgm:t>
        <a:bodyPr/>
        <a:lstStyle/>
        <a:p>
          <a:endParaRPr lang="en-US"/>
        </a:p>
      </dgm:t>
    </dgm:pt>
    <dgm:pt modelId="{2651ECD4-4001-4B68-9612-41E6EB2C08E1}">
      <dgm:prSet/>
      <dgm:spPr>
        <a:xfrm>
          <a:off x="2963700" y="3623590"/>
          <a:ext cx="1959298" cy="726899"/>
        </a:xfrm>
      </dgm:spPr>
      <dgm:t>
        <a:bodyPr/>
        <a:lstStyle/>
        <a:p>
          <a:r>
            <a:rPr lang="en-US" dirty="0" smtClean="0">
              <a:latin typeface="Calibri" panose="020F0502020204030204"/>
              <a:ea typeface="+mn-ea"/>
              <a:cs typeface="+mn-cs"/>
            </a:rPr>
            <a:t>Spinning Disc </a:t>
          </a:r>
          <a:r>
            <a:rPr lang="en-US" dirty="0" smtClean="0">
              <a:solidFill>
                <a:schemeClr val="accent6"/>
              </a:solidFill>
              <a:latin typeface="Calibri" panose="020F0502020204030204"/>
              <a:ea typeface="+mn-ea"/>
              <a:cs typeface="+mn-cs"/>
            </a:rPr>
            <a:t># </a:t>
          </a:r>
          <a:r>
            <a:rPr lang="en-US" dirty="0" smtClean="0">
              <a:solidFill>
                <a:schemeClr val="accent5"/>
              </a:solidFill>
              <a:latin typeface="Calibri" panose="020F0502020204030204"/>
              <a:ea typeface="+mn-ea"/>
              <a:cs typeface="+mn-cs"/>
            </a:rPr>
            <a:t>*</a:t>
          </a:r>
          <a:endParaRPr lang="en-US" dirty="0">
            <a:latin typeface="Calibri" panose="020F0502020204030204"/>
            <a:ea typeface="+mn-ea"/>
            <a:cs typeface="+mn-cs"/>
          </a:endParaRPr>
        </a:p>
      </dgm:t>
    </dgm:pt>
    <dgm:pt modelId="{018E8479-662F-49B0-88C5-08B4412F71F7}" type="parTrans" cxnId="{0D4623F1-5798-47F0-996C-1642FE770AC7}">
      <dgm:prSet/>
      <dgm:spPr/>
      <dgm:t>
        <a:bodyPr/>
        <a:lstStyle/>
        <a:p>
          <a:endParaRPr lang="en-US"/>
        </a:p>
      </dgm:t>
    </dgm:pt>
    <dgm:pt modelId="{1D5B2AE0-DB9C-4229-A319-02BF12E95CBC}" type="sibTrans" cxnId="{0D4623F1-5798-47F0-996C-1642FE770AC7}">
      <dgm:prSet/>
      <dgm:spPr/>
      <dgm:t>
        <a:bodyPr/>
        <a:lstStyle/>
        <a:p>
          <a:endParaRPr lang="en-US"/>
        </a:p>
      </dgm:t>
    </dgm:pt>
    <dgm:pt modelId="{F88FB420-7323-4CB2-B498-9EC313D38BC7}">
      <dgm:prSet/>
      <dgm:spPr>
        <a:xfrm>
          <a:off x="5119011" y="3623590"/>
          <a:ext cx="1959298" cy="726899"/>
        </a:xfrm>
      </dgm:spPr>
      <dgm:t>
        <a:bodyPr/>
        <a:lstStyle/>
        <a:p>
          <a:r>
            <a:rPr lang="en-US" dirty="0" smtClean="0">
              <a:latin typeface="Calibri" panose="020F0502020204030204"/>
              <a:ea typeface="+mn-ea"/>
              <a:cs typeface="+mn-cs"/>
            </a:rPr>
            <a:t>Leica DMI </a:t>
          </a:r>
          <a:r>
            <a:rPr lang="en-US" dirty="0" smtClean="0">
              <a:solidFill>
                <a:schemeClr val="accent6"/>
              </a:solidFill>
              <a:latin typeface="Calibri" panose="020F0502020204030204"/>
              <a:ea typeface="+mn-ea"/>
              <a:cs typeface="+mn-cs"/>
            </a:rPr>
            <a:t># </a:t>
          </a:r>
          <a:r>
            <a:rPr lang="en-US" dirty="0" smtClean="0">
              <a:solidFill>
                <a:schemeClr val="accent5"/>
              </a:solidFill>
              <a:latin typeface="Calibri" panose="020F0502020204030204"/>
              <a:ea typeface="+mn-ea"/>
              <a:cs typeface="+mn-cs"/>
            </a:rPr>
            <a:t>*</a:t>
          </a:r>
          <a:endParaRPr lang="en-US" dirty="0">
            <a:latin typeface="Calibri" panose="020F0502020204030204"/>
            <a:ea typeface="+mn-ea"/>
            <a:cs typeface="+mn-cs"/>
          </a:endParaRPr>
        </a:p>
      </dgm:t>
    </dgm:pt>
    <dgm:pt modelId="{6A21DAA3-A3CC-4A55-B252-1FCA71DA4DA3}" type="parTrans" cxnId="{C3070447-C85D-404B-9E45-C903F8C0E239}">
      <dgm:prSet/>
      <dgm:spPr/>
      <dgm:t>
        <a:bodyPr/>
        <a:lstStyle/>
        <a:p>
          <a:endParaRPr lang="en-US"/>
        </a:p>
      </dgm:t>
    </dgm:pt>
    <dgm:pt modelId="{E97D89B0-B800-4B1C-A995-593126A6927D}" type="sibTrans" cxnId="{C3070447-C85D-404B-9E45-C903F8C0E239}">
      <dgm:prSet/>
      <dgm:spPr/>
      <dgm:t>
        <a:bodyPr/>
        <a:lstStyle/>
        <a:p>
          <a:endParaRPr lang="en-US"/>
        </a:p>
      </dgm:t>
    </dgm:pt>
    <dgm:pt modelId="{99A2796E-16EE-49B4-AE3A-E4FE0A9BB6FC}" type="pres">
      <dgm:prSet presAssocID="{171F7720-49D5-4DFA-A462-EAF9B09F1998}" presName="Name0" presStyleCnt="0">
        <dgm:presLayoutVars>
          <dgm:dir/>
          <dgm:resizeHandles val="exact"/>
        </dgm:presLayoutVars>
      </dgm:prSet>
      <dgm:spPr/>
      <dgm:t>
        <a:bodyPr/>
        <a:lstStyle/>
        <a:p>
          <a:endParaRPr lang="en-US"/>
        </a:p>
      </dgm:t>
    </dgm:pt>
    <dgm:pt modelId="{EA4BC298-8649-4A56-B7AE-E271F1389B1E}" type="pres">
      <dgm:prSet presAssocID="{C7735156-0284-433C-BE5A-0CEB07E5438A}" presName="compNode" presStyleCnt="0"/>
      <dgm:spPr/>
      <dgm:t>
        <a:bodyPr/>
        <a:lstStyle/>
        <a:p>
          <a:endParaRPr lang="en-US"/>
        </a:p>
      </dgm:t>
    </dgm:pt>
    <dgm:pt modelId="{5165B25E-0BF6-46E1-B985-3DB242B8E3BA}" type="pres">
      <dgm:prSet presAssocID="{C7735156-0284-433C-BE5A-0CEB07E5438A}" presName="pictRect" presStyleLbl="node1" presStyleIdx="0" presStyleCnt="6"/>
      <dgm:spPr>
        <a:xfrm>
          <a:off x="808389" y="847"/>
          <a:ext cx="1959298" cy="1349956"/>
        </a:xfrm>
        <a:prstGeom prst="roundRect">
          <a:avLst/>
        </a:prstGeom>
        <a:blipFill rotWithShape="1">
          <a:blip xmlns:r="http://schemas.openxmlformats.org/officeDocument/2006/relationships" r:embed="rId1"/>
          <a:stretch>
            <a:fillRect/>
          </a:stretch>
        </a:blipFill>
      </dgm:spPr>
      <dgm:t>
        <a:bodyPr/>
        <a:lstStyle/>
        <a:p>
          <a:endParaRPr lang="en-US"/>
        </a:p>
      </dgm:t>
    </dgm:pt>
    <dgm:pt modelId="{5BB76DEB-7960-460D-93A9-1B4DD46B9109}" type="pres">
      <dgm:prSet presAssocID="{C7735156-0284-433C-BE5A-0CEB07E5438A}" presName="textRect" presStyleLbl="revTx" presStyleIdx="0" presStyleCnt="6">
        <dgm:presLayoutVars>
          <dgm:bulletEnabled val="1"/>
        </dgm:presLayoutVars>
      </dgm:prSet>
      <dgm:spPr>
        <a:prstGeom prst="rect">
          <a:avLst/>
        </a:prstGeom>
      </dgm:spPr>
      <dgm:t>
        <a:bodyPr/>
        <a:lstStyle/>
        <a:p>
          <a:endParaRPr lang="en-US"/>
        </a:p>
      </dgm:t>
    </dgm:pt>
    <dgm:pt modelId="{3D92885B-7BB9-45EA-9C62-AECBF6DCDBA9}" type="pres">
      <dgm:prSet presAssocID="{016D5359-6A44-421A-834C-1043D081BC92}" presName="sibTrans" presStyleLbl="sibTrans2D1" presStyleIdx="0" presStyleCnt="0"/>
      <dgm:spPr/>
      <dgm:t>
        <a:bodyPr/>
        <a:lstStyle/>
        <a:p>
          <a:endParaRPr lang="en-US"/>
        </a:p>
      </dgm:t>
    </dgm:pt>
    <dgm:pt modelId="{39F552EB-C77A-41A5-A4AD-24812DF30B05}" type="pres">
      <dgm:prSet presAssocID="{7DCBE587-6461-4352-8C21-A265996F4354}" presName="compNode" presStyleCnt="0"/>
      <dgm:spPr/>
      <dgm:t>
        <a:bodyPr/>
        <a:lstStyle/>
        <a:p>
          <a:endParaRPr lang="en-US"/>
        </a:p>
      </dgm:t>
    </dgm:pt>
    <dgm:pt modelId="{346D1386-F32E-491C-97D4-745B3C2560E8}" type="pres">
      <dgm:prSet presAssocID="{7DCBE587-6461-4352-8C21-A265996F4354}" presName="pictRect" presStyleLbl="node1" presStyleIdx="1" presStyleCnt="6"/>
      <dgm:spPr>
        <a:xfrm>
          <a:off x="2963700" y="847"/>
          <a:ext cx="1959298" cy="1349956"/>
        </a:xfrm>
        <a:prstGeom prst="roundRect">
          <a:avLst/>
        </a:prstGeom>
        <a:blipFill rotWithShape="1">
          <a:blip xmlns:r="http://schemas.openxmlformats.org/officeDocument/2006/relationships" r:embed="rId2"/>
          <a:stretch>
            <a:fillRect/>
          </a:stretch>
        </a:blipFill>
      </dgm:spPr>
      <dgm:t>
        <a:bodyPr/>
        <a:lstStyle/>
        <a:p>
          <a:endParaRPr lang="en-US"/>
        </a:p>
      </dgm:t>
    </dgm:pt>
    <dgm:pt modelId="{2D7556DB-B258-4AA5-9969-141E3FB08437}" type="pres">
      <dgm:prSet presAssocID="{7DCBE587-6461-4352-8C21-A265996F4354}" presName="textRect" presStyleLbl="revTx" presStyleIdx="1" presStyleCnt="6">
        <dgm:presLayoutVars>
          <dgm:bulletEnabled val="1"/>
        </dgm:presLayoutVars>
      </dgm:prSet>
      <dgm:spPr>
        <a:prstGeom prst="rect">
          <a:avLst/>
        </a:prstGeom>
      </dgm:spPr>
      <dgm:t>
        <a:bodyPr/>
        <a:lstStyle/>
        <a:p>
          <a:endParaRPr lang="en-US"/>
        </a:p>
      </dgm:t>
    </dgm:pt>
    <dgm:pt modelId="{99A98764-C141-4829-BEFE-D0357963E4CB}" type="pres">
      <dgm:prSet presAssocID="{7125AD58-20FA-4E7A-B530-51071477B18E}" presName="sibTrans" presStyleLbl="sibTrans2D1" presStyleIdx="0" presStyleCnt="0"/>
      <dgm:spPr/>
      <dgm:t>
        <a:bodyPr/>
        <a:lstStyle/>
        <a:p>
          <a:endParaRPr lang="en-US"/>
        </a:p>
      </dgm:t>
    </dgm:pt>
    <dgm:pt modelId="{8ABE1E70-F57C-4A8C-BBA6-05552A4FB9E6}" type="pres">
      <dgm:prSet presAssocID="{316F6A8B-4018-4EBE-805C-4137DFC347B6}" presName="compNode" presStyleCnt="0"/>
      <dgm:spPr/>
      <dgm:t>
        <a:bodyPr/>
        <a:lstStyle/>
        <a:p>
          <a:endParaRPr lang="en-US"/>
        </a:p>
      </dgm:t>
    </dgm:pt>
    <dgm:pt modelId="{E6D8BA49-4340-42C6-8487-843E4B6E1FC1}" type="pres">
      <dgm:prSet presAssocID="{316F6A8B-4018-4EBE-805C-4137DFC347B6}" presName="pictRect" presStyleLbl="node1" presStyleIdx="2" presStyleCnt="6"/>
      <dgm:spPr>
        <a:xfrm>
          <a:off x="5119011" y="847"/>
          <a:ext cx="1959298" cy="1349956"/>
        </a:xfrm>
        <a:prstGeom prst="roundRect">
          <a:avLst/>
        </a:prstGeom>
        <a:blipFill rotWithShape="1">
          <a:blip xmlns:r="http://schemas.openxmlformats.org/officeDocument/2006/relationships" r:embed="rId3"/>
          <a:stretch>
            <a:fillRect/>
          </a:stretch>
        </a:blipFill>
      </dgm:spPr>
      <dgm:t>
        <a:bodyPr/>
        <a:lstStyle/>
        <a:p>
          <a:endParaRPr lang="en-US"/>
        </a:p>
      </dgm:t>
    </dgm:pt>
    <dgm:pt modelId="{E0C0D8EF-5010-4C60-84B0-F845DC9EECE8}" type="pres">
      <dgm:prSet presAssocID="{316F6A8B-4018-4EBE-805C-4137DFC347B6}" presName="textRect" presStyleLbl="revTx" presStyleIdx="2" presStyleCnt="6">
        <dgm:presLayoutVars>
          <dgm:bulletEnabled val="1"/>
        </dgm:presLayoutVars>
      </dgm:prSet>
      <dgm:spPr>
        <a:prstGeom prst="rect">
          <a:avLst/>
        </a:prstGeom>
      </dgm:spPr>
      <dgm:t>
        <a:bodyPr/>
        <a:lstStyle/>
        <a:p>
          <a:endParaRPr lang="en-US"/>
        </a:p>
      </dgm:t>
    </dgm:pt>
    <dgm:pt modelId="{2FCB0B4B-CD39-4BD1-AAB9-05FF44CF7E8E}" type="pres">
      <dgm:prSet presAssocID="{025B8BE3-C49E-4259-861F-C0A5C37F32C4}" presName="sibTrans" presStyleLbl="sibTrans2D1" presStyleIdx="0" presStyleCnt="0"/>
      <dgm:spPr/>
      <dgm:t>
        <a:bodyPr/>
        <a:lstStyle/>
        <a:p>
          <a:endParaRPr lang="en-US"/>
        </a:p>
      </dgm:t>
    </dgm:pt>
    <dgm:pt modelId="{8CAF946F-9EB8-4A4F-8611-02CF59052F70}" type="pres">
      <dgm:prSet presAssocID="{E6573D23-87DC-44CC-BF4C-ADFCDD00AABF}" presName="compNode" presStyleCnt="0"/>
      <dgm:spPr/>
      <dgm:t>
        <a:bodyPr/>
        <a:lstStyle/>
        <a:p>
          <a:endParaRPr lang="en-US"/>
        </a:p>
      </dgm:t>
    </dgm:pt>
    <dgm:pt modelId="{BE668446-F86B-4195-AC5A-78AC414A0115}" type="pres">
      <dgm:prSet presAssocID="{E6573D23-87DC-44CC-BF4C-ADFCDD00AABF}" presName="pictRect" presStyleLbl="node1" presStyleIdx="3" presStyleCnt="6"/>
      <dgm:spPr>
        <a:xfrm>
          <a:off x="808389" y="2273633"/>
          <a:ext cx="1959298" cy="1349956"/>
        </a:xfrm>
        <a:prstGeom prst="roundRect">
          <a:avLst/>
        </a:prstGeom>
        <a:blipFill rotWithShape="1">
          <a:blip xmlns:r="http://schemas.openxmlformats.org/officeDocument/2006/relationships" r:embed="rId4"/>
          <a:stretch>
            <a:fillRect/>
          </a:stretch>
        </a:blipFill>
      </dgm:spPr>
      <dgm:t>
        <a:bodyPr/>
        <a:lstStyle/>
        <a:p>
          <a:endParaRPr lang="en-US"/>
        </a:p>
      </dgm:t>
    </dgm:pt>
    <dgm:pt modelId="{D19F194D-E1AD-4941-8353-4F871859CAD1}" type="pres">
      <dgm:prSet presAssocID="{E6573D23-87DC-44CC-BF4C-ADFCDD00AABF}" presName="textRect" presStyleLbl="revTx" presStyleIdx="3" presStyleCnt="6">
        <dgm:presLayoutVars>
          <dgm:bulletEnabled val="1"/>
        </dgm:presLayoutVars>
      </dgm:prSet>
      <dgm:spPr>
        <a:prstGeom prst="rect">
          <a:avLst/>
        </a:prstGeom>
      </dgm:spPr>
      <dgm:t>
        <a:bodyPr/>
        <a:lstStyle/>
        <a:p>
          <a:endParaRPr lang="en-US"/>
        </a:p>
      </dgm:t>
    </dgm:pt>
    <dgm:pt modelId="{9C27CF88-7344-4AD7-B7E9-230595AF883E}" type="pres">
      <dgm:prSet presAssocID="{523C1BCF-34CA-4ADA-99DC-49B2875E0649}" presName="sibTrans" presStyleLbl="sibTrans2D1" presStyleIdx="0" presStyleCnt="0"/>
      <dgm:spPr/>
      <dgm:t>
        <a:bodyPr/>
        <a:lstStyle/>
        <a:p>
          <a:endParaRPr lang="en-US"/>
        </a:p>
      </dgm:t>
    </dgm:pt>
    <dgm:pt modelId="{B6E3A138-E707-4431-B3D2-57C609C4E652}" type="pres">
      <dgm:prSet presAssocID="{2651ECD4-4001-4B68-9612-41E6EB2C08E1}" presName="compNode" presStyleCnt="0"/>
      <dgm:spPr/>
      <dgm:t>
        <a:bodyPr/>
        <a:lstStyle/>
        <a:p>
          <a:endParaRPr lang="en-US"/>
        </a:p>
      </dgm:t>
    </dgm:pt>
    <dgm:pt modelId="{9048E84A-E9E1-408F-9E5A-5953F2A6898D}" type="pres">
      <dgm:prSet presAssocID="{2651ECD4-4001-4B68-9612-41E6EB2C08E1}" presName="pictRect" presStyleLbl="node1" presStyleIdx="4" presStyleCnt="6"/>
      <dgm:spPr>
        <a:xfrm>
          <a:off x="2963700" y="2273633"/>
          <a:ext cx="1959298" cy="1349956"/>
        </a:xfrm>
        <a:prstGeom prst="roundRect">
          <a:avLst/>
        </a:prstGeom>
        <a:blipFill rotWithShape="1">
          <a:blip xmlns:r="http://schemas.openxmlformats.org/officeDocument/2006/relationships" r:embed="rId5"/>
          <a:stretch>
            <a:fillRect/>
          </a:stretch>
        </a:blipFill>
      </dgm:spPr>
      <dgm:t>
        <a:bodyPr/>
        <a:lstStyle/>
        <a:p>
          <a:endParaRPr lang="en-US"/>
        </a:p>
      </dgm:t>
    </dgm:pt>
    <dgm:pt modelId="{5ED91DC4-E9DC-4A7F-A293-EB309A240A31}" type="pres">
      <dgm:prSet presAssocID="{2651ECD4-4001-4B68-9612-41E6EB2C08E1}" presName="textRect" presStyleLbl="revTx" presStyleIdx="4" presStyleCnt="6" custScaleX="108988">
        <dgm:presLayoutVars>
          <dgm:bulletEnabled val="1"/>
        </dgm:presLayoutVars>
      </dgm:prSet>
      <dgm:spPr>
        <a:prstGeom prst="rect">
          <a:avLst/>
        </a:prstGeom>
      </dgm:spPr>
      <dgm:t>
        <a:bodyPr/>
        <a:lstStyle/>
        <a:p>
          <a:endParaRPr lang="en-US"/>
        </a:p>
      </dgm:t>
    </dgm:pt>
    <dgm:pt modelId="{69C85446-8FA0-4DF7-8079-9D6B4A21C59E}" type="pres">
      <dgm:prSet presAssocID="{1D5B2AE0-DB9C-4229-A319-02BF12E95CBC}" presName="sibTrans" presStyleLbl="sibTrans2D1" presStyleIdx="0" presStyleCnt="0"/>
      <dgm:spPr/>
      <dgm:t>
        <a:bodyPr/>
        <a:lstStyle/>
        <a:p>
          <a:endParaRPr lang="en-US"/>
        </a:p>
      </dgm:t>
    </dgm:pt>
    <dgm:pt modelId="{8906F64C-8425-4B2D-B15D-3D4C5B0B606F}" type="pres">
      <dgm:prSet presAssocID="{F88FB420-7323-4CB2-B498-9EC313D38BC7}" presName="compNode" presStyleCnt="0"/>
      <dgm:spPr/>
      <dgm:t>
        <a:bodyPr/>
        <a:lstStyle/>
        <a:p>
          <a:endParaRPr lang="en-US"/>
        </a:p>
      </dgm:t>
    </dgm:pt>
    <dgm:pt modelId="{CA89B23E-59C8-4E53-9D4C-3C4B971358C7}" type="pres">
      <dgm:prSet presAssocID="{F88FB420-7323-4CB2-B498-9EC313D38BC7}" presName="pictRect" presStyleLbl="node1" presStyleIdx="5" presStyleCnt="6"/>
      <dgm:spPr>
        <a:xfrm>
          <a:off x="5119011" y="2273633"/>
          <a:ext cx="1959298" cy="1349956"/>
        </a:xfrm>
        <a:prstGeom prst="roundRect">
          <a:avLst/>
        </a:prstGeom>
        <a:blipFill rotWithShape="1">
          <a:blip xmlns:r="http://schemas.openxmlformats.org/officeDocument/2006/relationships" r:embed="rId6"/>
          <a:stretch>
            <a:fillRect/>
          </a:stretch>
        </a:blipFill>
      </dgm:spPr>
      <dgm:t>
        <a:bodyPr/>
        <a:lstStyle/>
        <a:p>
          <a:endParaRPr lang="en-US"/>
        </a:p>
      </dgm:t>
    </dgm:pt>
    <dgm:pt modelId="{9252DC17-63F0-4995-949F-E416E2DBDC8F}" type="pres">
      <dgm:prSet presAssocID="{F88FB420-7323-4CB2-B498-9EC313D38BC7}" presName="textRect" presStyleLbl="revTx" presStyleIdx="5" presStyleCnt="6">
        <dgm:presLayoutVars>
          <dgm:bulletEnabled val="1"/>
        </dgm:presLayoutVars>
      </dgm:prSet>
      <dgm:spPr>
        <a:prstGeom prst="rect">
          <a:avLst/>
        </a:prstGeom>
      </dgm:spPr>
      <dgm:t>
        <a:bodyPr/>
        <a:lstStyle/>
        <a:p>
          <a:endParaRPr lang="en-US"/>
        </a:p>
      </dgm:t>
    </dgm:pt>
  </dgm:ptLst>
  <dgm:cxnLst>
    <dgm:cxn modelId="{C3070447-C85D-404B-9E45-C903F8C0E239}" srcId="{171F7720-49D5-4DFA-A462-EAF9B09F1998}" destId="{F88FB420-7323-4CB2-B498-9EC313D38BC7}" srcOrd="5" destOrd="0" parTransId="{6A21DAA3-A3CC-4A55-B252-1FCA71DA4DA3}" sibTransId="{E97D89B0-B800-4B1C-A995-593126A6927D}"/>
    <dgm:cxn modelId="{1B51F5A0-0B61-4330-9CF2-F2A40A938213}" type="presOf" srcId="{7DCBE587-6461-4352-8C21-A265996F4354}" destId="{2D7556DB-B258-4AA5-9969-141E3FB08437}" srcOrd="0" destOrd="0" presId="urn:microsoft.com/office/officeart/2005/8/layout/pList1"/>
    <dgm:cxn modelId="{9D4546B6-0391-4FD7-A7A4-9F1D5AABF0C8}" srcId="{171F7720-49D5-4DFA-A462-EAF9B09F1998}" destId="{E6573D23-87DC-44CC-BF4C-ADFCDD00AABF}" srcOrd="3" destOrd="0" parTransId="{25210639-C7D4-41A1-BEC1-3EA01E376079}" sibTransId="{523C1BCF-34CA-4ADA-99DC-49B2875E0649}"/>
    <dgm:cxn modelId="{0D4623F1-5798-47F0-996C-1642FE770AC7}" srcId="{171F7720-49D5-4DFA-A462-EAF9B09F1998}" destId="{2651ECD4-4001-4B68-9612-41E6EB2C08E1}" srcOrd="4" destOrd="0" parTransId="{018E8479-662F-49B0-88C5-08B4412F71F7}" sibTransId="{1D5B2AE0-DB9C-4229-A319-02BF12E95CBC}"/>
    <dgm:cxn modelId="{06EE87AF-6D3B-45BD-9A93-2F66CB149BD5}" srcId="{171F7720-49D5-4DFA-A462-EAF9B09F1998}" destId="{7DCBE587-6461-4352-8C21-A265996F4354}" srcOrd="1" destOrd="0" parTransId="{5CC82D53-174C-402D-B69F-5AD9886E5B5B}" sibTransId="{7125AD58-20FA-4E7A-B530-51071477B18E}"/>
    <dgm:cxn modelId="{CF2E7C10-E12A-4A0B-A17C-A232593E10FF}" type="presOf" srcId="{2651ECD4-4001-4B68-9612-41E6EB2C08E1}" destId="{5ED91DC4-E9DC-4A7F-A293-EB309A240A31}" srcOrd="0" destOrd="0" presId="urn:microsoft.com/office/officeart/2005/8/layout/pList1"/>
    <dgm:cxn modelId="{D0450A6F-19F2-453C-AA33-C4C753D97628}" type="presOf" srcId="{523C1BCF-34CA-4ADA-99DC-49B2875E0649}" destId="{9C27CF88-7344-4AD7-B7E9-230595AF883E}" srcOrd="0" destOrd="0" presId="urn:microsoft.com/office/officeart/2005/8/layout/pList1"/>
    <dgm:cxn modelId="{F574C364-1FAC-4B78-A83B-A98FD7B93631}" type="presOf" srcId="{016D5359-6A44-421A-834C-1043D081BC92}" destId="{3D92885B-7BB9-45EA-9C62-AECBF6DCDBA9}" srcOrd="0" destOrd="0" presId="urn:microsoft.com/office/officeart/2005/8/layout/pList1"/>
    <dgm:cxn modelId="{D50A6852-21E3-48AB-9AB0-EDF77887B796}" type="presOf" srcId="{E6573D23-87DC-44CC-BF4C-ADFCDD00AABF}" destId="{D19F194D-E1AD-4941-8353-4F871859CAD1}" srcOrd="0" destOrd="0" presId="urn:microsoft.com/office/officeart/2005/8/layout/pList1"/>
    <dgm:cxn modelId="{45B795E9-416E-492C-B1DD-98B5A2F432AA}" srcId="{171F7720-49D5-4DFA-A462-EAF9B09F1998}" destId="{316F6A8B-4018-4EBE-805C-4137DFC347B6}" srcOrd="2" destOrd="0" parTransId="{31D643BC-7C9C-40B2-A47A-35A3FE79E4FB}" sibTransId="{025B8BE3-C49E-4259-861F-C0A5C37F32C4}"/>
    <dgm:cxn modelId="{D3476740-A420-4DA4-8EE2-94526641C49C}" srcId="{171F7720-49D5-4DFA-A462-EAF9B09F1998}" destId="{C7735156-0284-433C-BE5A-0CEB07E5438A}" srcOrd="0" destOrd="0" parTransId="{F61CDD15-8217-4BB0-9D02-C750F2888EF4}" sibTransId="{016D5359-6A44-421A-834C-1043D081BC92}"/>
    <dgm:cxn modelId="{CE56D916-A8BA-44D3-A806-16DEC03D11FB}" type="presOf" srcId="{7125AD58-20FA-4E7A-B530-51071477B18E}" destId="{99A98764-C141-4829-BEFE-D0357963E4CB}" srcOrd="0" destOrd="0" presId="urn:microsoft.com/office/officeart/2005/8/layout/pList1"/>
    <dgm:cxn modelId="{97720407-2DBE-448D-B232-13EF6FCB016D}" type="presOf" srcId="{025B8BE3-C49E-4259-861F-C0A5C37F32C4}" destId="{2FCB0B4B-CD39-4BD1-AAB9-05FF44CF7E8E}" srcOrd="0" destOrd="0" presId="urn:microsoft.com/office/officeart/2005/8/layout/pList1"/>
    <dgm:cxn modelId="{A03609A3-E962-4160-8282-981BEB4BEC93}" type="presOf" srcId="{1D5B2AE0-DB9C-4229-A319-02BF12E95CBC}" destId="{69C85446-8FA0-4DF7-8079-9D6B4A21C59E}" srcOrd="0" destOrd="0" presId="urn:microsoft.com/office/officeart/2005/8/layout/pList1"/>
    <dgm:cxn modelId="{FE0C58B9-BF76-42CC-96D3-07F7131815B4}" type="presOf" srcId="{C7735156-0284-433C-BE5A-0CEB07E5438A}" destId="{5BB76DEB-7960-460D-93A9-1B4DD46B9109}" srcOrd="0" destOrd="0" presId="urn:microsoft.com/office/officeart/2005/8/layout/pList1"/>
    <dgm:cxn modelId="{E754B593-5A33-4CD2-AFDD-6E1124D46D05}" type="presOf" srcId="{171F7720-49D5-4DFA-A462-EAF9B09F1998}" destId="{99A2796E-16EE-49B4-AE3A-E4FE0A9BB6FC}" srcOrd="0" destOrd="0" presId="urn:microsoft.com/office/officeart/2005/8/layout/pList1"/>
    <dgm:cxn modelId="{2C99153A-BBF5-4ED4-914A-F53BC82F3A93}" type="presOf" srcId="{F88FB420-7323-4CB2-B498-9EC313D38BC7}" destId="{9252DC17-63F0-4995-949F-E416E2DBDC8F}" srcOrd="0" destOrd="0" presId="urn:microsoft.com/office/officeart/2005/8/layout/pList1"/>
    <dgm:cxn modelId="{6B3F85EC-C88A-4FF8-8F38-F8F2A492C122}" type="presOf" srcId="{316F6A8B-4018-4EBE-805C-4137DFC347B6}" destId="{E0C0D8EF-5010-4C60-84B0-F845DC9EECE8}" srcOrd="0" destOrd="0" presId="urn:microsoft.com/office/officeart/2005/8/layout/pList1"/>
    <dgm:cxn modelId="{61EFB844-94B7-450E-8618-830DE2694B58}" type="presParOf" srcId="{99A2796E-16EE-49B4-AE3A-E4FE0A9BB6FC}" destId="{EA4BC298-8649-4A56-B7AE-E271F1389B1E}" srcOrd="0" destOrd="0" presId="urn:microsoft.com/office/officeart/2005/8/layout/pList1"/>
    <dgm:cxn modelId="{0DD81790-F51B-41AC-A8AB-983265220114}" type="presParOf" srcId="{EA4BC298-8649-4A56-B7AE-E271F1389B1E}" destId="{5165B25E-0BF6-46E1-B985-3DB242B8E3BA}" srcOrd="0" destOrd="0" presId="urn:microsoft.com/office/officeart/2005/8/layout/pList1"/>
    <dgm:cxn modelId="{030EA514-9D3A-432D-B5F8-F1FDA167B933}" type="presParOf" srcId="{EA4BC298-8649-4A56-B7AE-E271F1389B1E}" destId="{5BB76DEB-7960-460D-93A9-1B4DD46B9109}" srcOrd="1" destOrd="0" presId="urn:microsoft.com/office/officeart/2005/8/layout/pList1"/>
    <dgm:cxn modelId="{77208989-551A-48AE-A383-A3FD29EE9FE5}" type="presParOf" srcId="{99A2796E-16EE-49B4-AE3A-E4FE0A9BB6FC}" destId="{3D92885B-7BB9-45EA-9C62-AECBF6DCDBA9}" srcOrd="1" destOrd="0" presId="urn:microsoft.com/office/officeart/2005/8/layout/pList1"/>
    <dgm:cxn modelId="{21ACDD0B-1272-4FF7-BB7B-3B75F868A5F6}" type="presParOf" srcId="{99A2796E-16EE-49B4-AE3A-E4FE0A9BB6FC}" destId="{39F552EB-C77A-41A5-A4AD-24812DF30B05}" srcOrd="2" destOrd="0" presId="urn:microsoft.com/office/officeart/2005/8/layout/pList1"/>
    <dgm:cxn modelId="{36365587-6091-4A29-9B5C-829C8E89A319}" type="presParOf" srcId="{39F552EB-C77A-41A5-A4AD-24812DF30B05}" destId="{346D1386-F32E-491C-97D4-745B3C2560E8}" srcOrd="0" destOrd="0" presId="urn:microsoft.com/office/officeart/2005/8/layout/pList1"/>
    <dgm:cxn modelId="{53D6FCCE-7597-4E13-BE27-0769D56D078D}" type="presParOf" srcId="{39F552EB-C77A-41A5-A4AD-24812DF30B05}" destId="{2D7556DB-B258-4AA5-9969-141E3FB08437}" srcOrd="1" destOrd="0" presId="urn:microsoft.com/office/officeart/2005/8/layout/pList1"/>
    <dgm:cxn modelId="{21C8E488-2CFA-4277-B15C-D41D4A3DB1DD}" type="presParOf" srcId="{99A2796E-16EE-49B4-AE3A-E4FE0A9BB6FC}" destId="{99A98764-C141-4829-BEFE-D0357963E4CB}" srcOrd="3" destOrd="0" presId="urn:microsoft.com/office/officeart/2005/8/layout/pList1"/>
    <dgm:cxn modelId="{C5E2F3E0-4CFB-4B98-8B16-4EBB6F18E4E4}" type="presParOf" srcId="{99A2796E-16EE-49B4-AE3A-E4FE0A9BB6FC}" destId="{8ABE1E70-F57C-4A8C-BBA6-05552A4FB9E6}" srcOrd="4" destOrd="0" presId="urn:microsoft.com/office/officeart/2005/8/layout/pList1"/>
    <dgm:cxn modelId="{9E23D30E-1C25-425E-8A0F-2F7871D5EBDA}" type="presParOf" srcId="{8ABE1E70-F57C-4A8C-BBA6-05552A4FB9E6}" destId="{E6D8BA49-4340-42C6-8487-843E4B6E1FC1}" srcOrd="0" destOrd="0" presId="urn:microsoft.com/office/officeart/2005/8/layout/pList1"/>
    <dgm:cxn modelId="{7F4656E0-FB52-400B-9582-D2BAFB7E16CD}" type="presParOf" srcId="{8ABE1E70-F57C-4A8C-BBA6-05552A4FB9E6}" destId="{E0C0D8EF-5010-4C60-84B0-F845DC9EECE8}" srcOrd="1" destOrd="0" presId="urn:microsoft.com/office/officeart/2005/8/layout/pList1"/>
    <dgm:cxn modelId="{6C77CB3B-9160-4C1D-9185-D68050825B80}" type="presParOf" srcId="{99A2796E-16EE-49B4-AE3A-E4FE0A9BB6FC}" destId="{2FCB0B4B-CD39-4BD1-AAB9-05FF44CF7E8E}" srcOrd="5" destOrd="0" presId="urn:microsoft.com/office/officeart/2005/8/layout/pList1"/>
    <dgm:cxn modelId="{5CB4D472-EFAA-4F95-B730-10683677BFCE}" type="presParOf" srcId="{99A2796E-16EE-49B4-AE3A-E4FE0A9BB6FC}" destId="{8CAF946F-9EB8-4A4F-8611-02CF59052F70}" srcOrd="6" destOrd="0" presId="urn:microsoft.com/office/officeart/2005/8/layout/pList1"/>
    <dgm:cxn modelId="{FCD6D9AB-F585-4F2A-8EE2-30C886F2E833}" type="presParOf" srcId="{8CAF946F-9EB8-4A4F-8611-02CF59052F70}" destId="{BE668446-F86B-4195-AC5A-78AC414A0115}" srcOrd="0" destOrd="0" presId="urn:microsoft.com/office/officeart/2005/8/layout/pList1"/>
    <dgm:cxn modelId="{558109AF-8D4F-469D-9FCB-CFA0E824ABA9}" type="presParOf" srcId="{8CAF946F-9EB8-4A4F-8611-02CF59052F70}" destId="{D19F194D-E1AD-4941-8353-4F871859CAD1}" srcOrd="1" destOrd="0" presId="urn:microsoft.com/office/officeart/2005/8/layout/pList1"/>
    <dgm:cxn modelId="{EAC70B38-2AA4-4FB1-A3CD-EF13272BE426}" type="presParOf" srcId="{99A2796E-16EE-49B4-AE3A-E4FE0A9BB6FC}" destId="{9C27CF88-7344-4AD7-B7E9-230595AF883E}" srcOrd="7" destOrd="0" presId="urn:microsoft.com/office/officeart/2005/8/layout/pList1"/>
    <dgm:cxn modelId="{D84814DA-E290-4078-9305-8C883828A92A}" type="presParOf" srcId="{99A2796E-16EE-49B4-AE3A-E4FE0A9BB6FC}" destId="{B6E3A138-E707-4431-B3D2-57C609C4E652}" srcOrd="8" destOrd="0" presId="urn:microsoft.com/office/officeart/2005/8/layout/pList1"/>
    <dgm:cxn modelId="{EED47CAE-386C-4C92-8803-D716C1D2DCDB}" type="presParOf" srcId="{B6E3A138-E707-4431-B3D2-57C609C4E652}" destId="{9048E84A-E9E1-408F-9E5A-5953F2A6898D}" srcOrd="0" destOrd="0" presId="urn:microsoft.com/office/officeart/2005/8/layout/pList1"/>
    <dgm:cxn modelId="{D4854251-C51C-413F-A0CE-569E876C2A0D}" type="presParOf" srcId="{B6E3A138-E707-4431-B3D2-57C609C4E652}" destId="{5ED91DC4-E9DC-4A7F-A293-EB309A240A31}" srcOrd="1" destOrd="0" presId="urn:microsoft.com/office/officeart/2005/8/layout/pList1"/>
    <dgm:cxn modelId="{0A8601B3-F716-495A-BE55-8E8EDADB012B}" type="presParOf" srcId="{99A2796E-16EE-49B4-AE3A-E4FE0A9BB6FC}" destId="{69C85446-8FA0-4DF7-8079-9D6B4A21C59E}" srcOrd="9" destOrd="0" presId="urn:microsoft.com/office/officeart/2005/8/layout/pList1"/>
    <dgm:cxn modelId="{1D3A0CD8-C623-4A86-BB30-A0736BFDE5D6}" type="presParOf" srcId="{99A2796E-16EE-49B4-AE3A-E4FE0A9BB6FC}" destId="{8906F64C-8425-4B2D-B15D-3D4C5B0B606F}" srcOrd="10" destOrd="0" presId="urn:microsoft.com/office/officeart/2005/8/layout/pList1"/>
    <dgm:cxn modelId="{6B511FB4-DAAB-481C-B015-7A2F5E8965E5}" type="presParOf" srcId="{8906F64C-8425-4B2D-B15D-3D4C5B0B606F}" destId="{CA89B23E-59C8-4E53-9D4C-3C4B971358C7}" srcOrd="0" destOrd="0" presId="urn:microsoft.com/office/officeart/2005/8/layout/pList1"/>
    <dgm:cxn modelId="{DD94C35B-A528-48A2-8FB1-DEDFF52758DD}" type="presParOf" srcId="{8906F64C-8425-4B2D-B15D-3D4C5B0B606F}" destId="{9252DC17-63F0-4995-949F-E416E2DBDC8F}"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27C1D-5196-4907-A527-BD9C1010E893}" type="datetimeFigureOut">
              <a:rPr lang="en-US" smtClean="0"/>
              <a:t>1/4/2016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915EA-2C58-4E3C-9B71-E32E967BD0E8}" type="slidenum">
              <a:rPr lang="en-US" smtClean="0"/>
              <a:t>‹#›</a:t>
            </a:fld>
            <a:endParaRPr lang="en-US"/>
          </a:p>
        </p:txBody>
      </p:sp>
    </p:spTree>
    <p:extLst>
      <p:ext uri="{BB962C8B-B14F-4D97-AF65-F5344CB8AC3E}">
        <p14:creationId xmlns:p14="http://schemas.microsoft.com/office/powerpoint/2010/main" val="2461335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svi.nl/MaximumIntensityProjection"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en.wikipedia.org/wiki/Drosophila_melanogaster" TargetMode="External"/><Relationship Id="rId4" Type="http://schemas.openxmlformats.org/officeDocument/2006/relationships/hyperlink" Target="http://en.wikipedia.org/wiki/Imaginal_disc"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en.wikipedia.org/wiki/Gas_lamp" TargetMode="External"/><Relationship Id="rId13" Type="http://schemas.openxmlformats.org/officeDocument/2006/relationships/hyperlink" Target="https://en.wikipedia.org/wiki/Diaphragm_(optics)" TargetMode="External"/><Relationship Id="rId18" Type="http://schemas.openxmlformats.org/officeDocument/2006/relationships/hyperlink" Target="https://en.wikipedia.org/wiki/Confocal_microscopy" TargetMode="External"/><Relationship Id="rId3" Type="http://schemas.openxmlformats.org/officeDocument/2006/relationships/hyperlink" Target="https://en.wikipedia.org/wiki/Carl_Zeiss_AG" TargetMode="External"/><Relationship Id="rId21" Type="http://schemas.openxmlformats.org/officeDocument/2006/relationships/hyperlink" Target="https://en.wikipedia.org/wiki/August_K%C3%B6hler#cite_note-wissenschaft_1893-5" TargetMode="External"/><Relationship Id="rId7" Type="http://schemas.openxmlformats.org/officeDocument/2006/relationships/hyperlink" Target="https://en.wikipedia.org/wiki/K%C3%B6hler_illumination" TargetMode="External"/><Relationship Id="rId12" Type="http://schemas.openxmlformats.org/officeDocument/2006/relationships/hyperlink" Target="https://en.wikipedia.org/wiki/Condenser_(microscope)" TargetMode="External"/><Relationship Id="rId17" Type="http://schemas.openxmlformats.org/officeDocument/2006/relationships/hyperlink" Target="https://en.wikipedia.org/wiki/Epifluorescence_microscopy" TargetMode="External"/><Relationship Id="rId25" Type="http://schemas.openxmlformats.org/officeDocument/2006/relationships/hyperlink" Target="https://en.wikipedia.org/wiki/August_K%C3%B6hler#cite_note-FSU-7" TargetMode="External"/><Relationship Id="rId2" Type="http://schemas.openxmlformats.org/officeDocument/2006/relationships/slide" Target="../slides/slide40.xml"/><Relationship Id="rId16" Type="http://schemas.openxmlformats.org/officeDocument/2006/relationships/hyperlink" Target="https://en.wikipedia.org/wiki/Differential_interference_contrast_microscopy" TargetMode="External"/><Relationship Id="rId20" Type="http://schemas.openxmlformats.org/officeDocument/2006/relationships/hyperlink" Target="https://en.wikipedia.org/w/index.php?title=Zeitschrift_f%C3%BCr_wissenschaftliche_Mikroskopie&amp;action=edit&amp;redlink=1" TargetMode="External"/><Relationship Id="rId1" Type="http://schemas.openxmlformats.org/officeDocument/2006/relationships/notesMaster" Target="../notesMasters/notesMaster1.xml"/><Relationship Id="rId6" Type="http://schemas.openxmlformats.org/officeDocument/2006/relationships/hyperlink" Target="https://en.wikipedia.org/wiki/Microscopy" TargetMode="External"/><Relationship Id="rId11" Type="http://schemas.openxmlformats.org/officeDocument/2006/relationships/hyperlink" Target="https://en.wikipedia.org/wiki/Aperture" TargetMode="External"/><Relationship Id="rId24" Type="http://schemas.openxmlformats.org/officeDocument/2006/relationships/hyperlink" Target="https://en.wikipedia.org/wiki/Royal_Microscopical_Society" TargetMode="External"/><Relationship Id="rId5" Type="http://schemas.openxmlformats.org/officeDocument/2006/relationships/hyperlink" Target="https://en.wikipedia.org/wiki/Germany" TargetMode="External"/><Relationship Id="rId15" Type="http://schemas.openxmlformats.org/officeDocument/2006/relationships/hyperlink" Target="https://en.wikipedia.org/wiki/August_K%C3%B6hler#cite_note-3" TargetMode="External"/><Relationship Id="rId23" Type="http://schemas.openxmlformats.org/officeDocument/2006/relationships/hyperlink" Target="https://en.wikipedia.org/wiki/August_K%C3%B6hler#cite_note-Royal_Society_1894-6" TargetMode="External"/><Relationship Id="rId10" Type="http://schemas.openxmlformats.org/officeDocument/2006/relationships/hyperlink" Target="https://en.wikipedia.org/wiki/Emulsion" TargetMode="External"/><Relationship Id="rId19" Type="http://schemas.openxmlformats.org/officeDocument/2006/relationships/hyperlink" Target="https://en.wikipedia.org/wiki/August_K%C3%B6hler#cite_note-Murphy-4" TargetMode="External"/><Relationship Id="rId4" Type="http://schemas.openxmlformats.org/officeDocument/2006/relationships/hyperlink" Target="https://en.wikipedia.org/wiki/Jena" TargetMode="External"/><Relationship Id="rId9" Type="http://schemas.openxmlformats.org/officeDocument/2006/relationships/hyperlink" Target="https://en.wikipedia.org/wiki/Photomicrograph" TargetMode="External"/><Relationship Id="rId14" Type="http://schemas.openxmlformats.org/officeDocument/2006/relationships/hyperlink" Target="https://en.wikipedia.org/wiki/Phase_contrast_microscopy" TargetMode="External"/><Relationship Id="rId22" Type="http://schemas.openxmlformats.org/officeDocument/2006/relationships/hyperlink" Target="https://en.wikipedia.org/w/index.php?title=Journal_of_the_Royal_Microscopical_Society&amp;action=edit&amp;redlink=1"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9FD709-A141-431B-8020-663279FB8A3A}" type="slidenum">
              <a:rPr lang="en-US" altLang="en-US"/>
              <a:pPr/>
              <a:t>6</a:t>
            </a:fld>
            <a:endParaRPr lang="en-US" altLang="en-US"/>
          </a:p>
        </p:txBody>
      </p:sp>
      <p:sp>
        <p:nvSpPr>
          <p:cNvPr id="883714" name="Rectangle 2"/>
          <p:cNvSpPr>
            <a:spLocks noGrp="1" noRot="1" noChangeAspect="1" noChangeArrowheads="1" noTextEdit="1"/>
          </p:cNvSpPr>
          <p:nvPr>
            <p:ph type="sldImg"/>
          </p:nvPr>
        </p:nvSpPr>
        <p:spPr>
          <a:ln/>
        </p:spPr>
      </p:sp>
      <p:sp>
        <p:nvSpPr>
          <p:cNvPr id="8837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32902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 For</a:t>
            </a:r>
            <a:r>
              <a:rPr lang="en-US" baseline="0" dirty="0" smtClean="0"/>
              <a:t> this experiment need 3 samples! One with each color alone then one with both. Crucial for distinguishing overlap.</a:t>
            </a:r>
            <a:endParaRPr lang="en-US" dirty="0" smtClean="0"/>
          </a:p>
          <a:p>
            <a:endParaRPr lang="en-US" dirty="0" smtClean="0"/>
          </a:p>
          <a:p>
            <a:r>
              <a:rPr lang="en-US" dirty="0" smtClean="0"/>
              <a:t>http://bair.beatson.gla.ac.uk/pages1/confocals/SpectralUnmixing.htm</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01650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Top right: Macrophage fluorescently stained for tubulin (yellow), actin (red) and the nucleus (DAPI, blue).</a:t>
            </a:r>
            <a:r>
              <a:rPr lang="en-US" dirty="0" smtClean="0"/>
              <a:t> </a:t>
            </a:r>
            <a:r>
              <a:rPr lang="en-US" i="1" dirty="0" smtClean="0"/>
              <a:t>Left</a:t>
            </a:r>
            <a:r>
              <a:rPr lang="en-US" dirty="0" smtClean="0"/>
              <a:t>: original image, recorded with a wide field microscope. </a:t>
            </a:r>
            <a:r>
              <a:rPr lang="en-US" i="1" dirty="0" smtClean="0"/>
              <a:t>Right</a:t>
            </a:r>
            <a:r>
              <a:rPr lang="en-US" dirty="0" smtClean="0"/>
              <a:t>: the same dataset, </a:t>
            </a:r>
            <a:r>
              <a:rPr lang="en-US" dirty="0" err="1" smtClean="0"/>
              <a:t>deconvolved</a:t>
            </a:r>
            <a:r>
              <a:rPr lang="en-US" dirty="0" smtClean="0"/>
              <a:t> using Huygens Professional. The datasets are visualized with top-view </a:t>
            </a:r>
            <a:r>
              <a:rPr lang="en-US" dirty="0" smtClean="0">
                <a:hlinkClick r:id="rId3"/>
              </a:rPr>
              <a:t>maximum intensity projections</a:t>
            </a:r>
            <a:r>
              <a:rPr lang="en-US" dirty="0" smtClean="0"/>
              <a:t>. </a:t>
            </a:r>
            <a:br>
              <a:rPr lang="en-US" dirty="0" smtClean="0"/>
            </a:br>
            <a:r>
              <a:rPr lang="en-US" dirty="0" smtClean="0"/>
              <a:t/>
            </a:r>
            <a:br>
              <a:rPr lang="en-US" dirty="0" smtClean="0"/>
            </a:br>
            <a:r>
              <a:rPr lang="en-US" i="1" dirty="0" smtClean="0"/>
              <a:t>Data courtesy of Dr. James Evans, Whitehead Institute, MIT Boston MA, USA. (See the </a:t>
            </a:r>
            <a:r>
              <a:rPr lang="en-US" i="1" dirty="0" err="1" smtClean="0"/>
              <a:t>EvansMacrophage</a:t>
            </a:r>
            <a:r>
              <a:rPr lang="en-US" i="1" dirty="0" smtClean="0"/>
              <a:t> for more image details)</a:t>
            </a:r>
            <a:r>
              <a:rPr lang="en-US" dirty="0" smtClean="0"/>
              <a:t>.</a:t>
            </a:r>
          </a:p>
          <a:p>
            <a:endParaRPr lang="en-US" b="1" dirty="0" smtClean="0"/>
          </a:p>
          <a:p>
            <a:r>
              <a:rPr lang="en-US" b="1" dirty="0" smtClean="0"/>
              <a:t>Bottom right: Detail of an </a:t>
            </a:r>
            <a:r>
              <a:rPr lang="en-US" b="1" dirty="0" smtClean="0">
                <a:hlinkClick r:id="rId4"/>
              </a:rPr>
              <a:t>imaginal disc</a:t>
            </a:r>
            <a:r>
              <a:rPr lang="en-US" b="1" dirty="0" smtClean="0"/>
              <a:t> from a third instar </a:t>
            </a:r>
            <a:r>
              <a:rPr lang="en-US" b="1" dirty="0" smtClean="0">
                <a:hlinkClick r:id="rId5"/>
              </a:rPr>
              <a:t>Drosophila Melanogaster</a:t>
            </a:r>
            <a:r>
              <a:rPr lang="en-US" b="1" dirty="0" smtClean="0"/>
              <a:t> larva.</a:t>
            </a:r>
            <a:r>
              <a:rPr lang="en-US" dirty="0" smtClean="0"/>
              <a:t> </a:t>
            </a:r>
            <a:r>
              <a:rPr lang="en-US" i="1" dirty="0" smtClean="0"/>
              <a:t>Left</a:t>
            </a:r>
            <a:r>
              <a:rPr lang="en-US" dirty="0" smtClean="0"/>
              <a:t>: a slice of the original data, imaged using an </a:t>
            </a:r>
            <a:r>
              <a:rPr lang="en-US" dirty="0" err="1" smtClean="0"/>
              <a:t>Andor</a:t>
            </a:r>
            <a:r>
              <a:rPr lang="en-US" dirty="0" smtClean="0"/>
              <a:t> Revolution spinning disc confocal </a:t>
            </a:r>
            <a:r>
              <a:rPr lang="en-US" dirty="0" err="1" smtClean="0"/>
              <a:t>microscope.</a:t>
            </a:r>
            <a:r>
              <a:rPr lang="en-US" i="1" dirty="0" err="1" smtClean="0"/>
              <a:t>Right</a:t>
            </a:r>
            <a:r>
              <a:rPr lang="en-US" dirty="0" smtClean="0"/>
              <a:t>: the same slice, </a:t>
            </a:r>
            <a:r>
              <a:rPr lang="en-US" dirty="0" err="1" smtClean="0"/>
              <a:t>deconvolved</a:t>
            </a:r>
            <a:r>
              <a:rPr lang="en-US" dirty="0" smtClean="0"/>
              <a:t> using Huygens Professional. The fixed sample was stained against </a:t>
            </a:r>
            <a:r>
              <a:rPr lang="en-US" dirty="0" err="1" smtClean="0"/>
              <a:t>alfa</a:t>
            </a:r>
            <a:r>
              <a:rPr lang="en-US" dirty="0" smtClean="0"/>
              <a:t>-tubulin (green) and gamma-tubulin (red). </a:t>
            </a:r>
            <a:br>
              <a:rPr lang="en-US" dirty="0" smtClean="0"/>
            </a:br>
            <a:r>
              <a:rPr lang="en-US" dirty="0" smtClean="0"/>
              <a:t/>
            </a:r>
            <a:br>
              <a:rPr lang="en-US" dirty="0" smtClean="0"/>
            </a:br>
            <a:r>
              <a:rPr lang="en-US" i="1" dirty="0" smtClean="0"/>
              <a:t>Recorded by Dr. Paula </a:t>
            </a:r>
            <a:r>
              <a:rPr lang="en-US" i="1" dirty="0" err="1" smtClean="0"/>
              <a:t>Sampaio</a:t>
            </a:r>
            <a:r>
              <a:rPr lang="en-US" i="1" dirty="0" smtClean="0"/>
              <a:t>, Advanced Light Microscopy Facility, University of Porto.</a:t>
            </a:r>
          </a:p>
          <a:p>
            <a:endParaRPr lang="en-US" i="1" dirty="0" smtClean="0"/>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34</a:t>
            </a:fld>
            <a:endParaRPr lang="en-US"/>
          </a:p>
        </p:txBody>
      </p:sp>
    </p:spTree>
    <p:extLst>
      <p:ext uri="{BB962C8B-B14F-4D97-AF65-F5344CB8AC3E}">
        <p14:creationId xmlns:p14="http://schemas.microsoft.com/office/powerpoint/2010/main" val="221200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Ernst Abbe’s formula for resolution</a:t>
            </a:r>
            <a:r>
              <a:rPr lang="en-US" baseline="0" dirty="0" smtClean="0"/>
              <a:t> from when he was a scientist working at Zeiss. Published in late 1800s.</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eaLnBrk="0" fontAlgn="base" hangingPunct="0">
              <a:spcBef>
                <a:spcPct val="0"/>
              </a:spcBef>
              <a:spcAft>
                <a:spcPct val="0"/>
              </a:spcAft>
            </a:pPr>
            <a:fld id="{5C1915EA-2C58-4E3C-9B71-E32E967BD0E8}" type="slidenum">
              <a:rPr lang="en-US" sz="2400" b="1" smtClean="0">
                <a:solidFill>
                  <a:prstClr val="black"/>
                </a:solidFill>
                <a:latin typeface="Arial" panose="020B0604020202020204" pitchFamily="34" charset="0"/>
              </a:rPr>
              <a:pPr eaLnBrk="0" fontAlgn="base" hangingPunct="0">
                <a:spcBef>
                  <a:spcPct val="0"/>
                </a:spcBef>
                <a:spcAft>
                  <a:spcPct val="0"/>
                </a:spcAft>
              </a:pPr>
              <a:t>38</a:t>
            </a:fld>
            <a:endParaRPr lang="en-US" sz="2400" b="1">
              <a:solidFill>
                <a:prstClr val="black"/>
              </a:solidFill>
              <a:latin typeface="Arial" panose="020B0604020202020204" pitchFamily="34" charset="0"/>
            </a:endParaRPr>
          </a:p>
        </p:txBody>
      </p:sp>
    </p:spTree>
    <p:extLst>
      <p:ext uri="{BB962C8B-B14F-4D97-AF65-F5344CB8AC3E}">
        <p14:creationId xmlns:p14="http://schemas.microsoft.com/office/powerpoint/2010/main" val="300508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August Karl Johann Valentin </a:t>
            </a:r>
            <a:r>
              <a:rPr lang="en-US" b="1" dirty="0" err="1" smtClean="0"/>
              <a:t>Köhler</a:t>
            </a:r>
            <a:r>
              <a:rPr lang="en-US" dirty="0" smtClean="0"/>
              <a:t> (March 4, 1866 – March 12, 1948) was a German professor and early staff member of </a:t>
            </a:r>
            <a:r>
              <a:rPr lang="en-US" dirty="0" smtClean="0">
                <a:hlinkClick r:id="rId3" tooltip="Carl Zeiss AG"/>
              </a:rPr>
              <a:t>Carl Zeiss AG</a:t>
            </a:r>
            <a:r>
              <a:rPr lang="en-US" dirty="0" smtClean="0"/>
              <a:t> in </a:t>
            </a:r>
            <a:r>
              <a:rPr lang="en-US" dirty="0" smtClean="0">
                <a:hlinkClick r:id="rId4" tooltip="Jena"/>
              </a:rPr>
              <a:t>Jena</a:t>
            </a:r>
            <a:r>
              <a:rPr lang="en-US" dirty="0" smtClean="0"/>
              <a:t>, </a:t>
            </a:r>
            <a:r>
              <a:rPr lang="en-US" dirty="0" smtClean="0">
                <a:hlinkClick r:id="rId5" tooltip="Germany"/>
              </a:rPr>
              <a:t>Germany</a:t>
            </a:r>
            <a:r>
              <a:rPr lang="en-US" dirty="0" smtClean="0"/>
              <a:t>. He is best known for his development of the </a:t>
            </a:r>
            <a:r>
              <a:rPr lang="en-US" dirty="0" smtClean="0">
                <a:hlinkClick r:id="rId6" tooltip="Microscopy"/>
              </a:rPr>
              <a:t>microscopy</a:t>
            </a:r>
            <a:r>
              <a:rPr lang="en-US" dirty="0" smtClean="0"/>
              <a:t> technique of </a:t>
            </a:r>
            <a:r>
              <a:rPr lang="en-US" dirty="0" err="1" smtClean="0">
                <a:hlinkClick r:id="rId7" tooltip="Köhler illumination"/>
              </a:rPr>
              <a:t>Köhler</a:t>
            </a:r>
            <a:r>
              <a:rPr lang="en-US" dirty="0" smtClean="0">
                <a:hlinkClick r:id="rId7" tooltip="Köhler illumination"/>
              </a:rPr>
              <a:t> illumination</a:t>
            </a:r>
            <a:r>
              <a:rPr lang="en-US" dirty="0" smtClean="0"/>
              <a:t>, an important principle in optimizing microscopic resolution power by evenly illuminating the field of view. This invention revolutionized light microscope design and is widely used in traditional as well as modern digital imaging techniques today.</a:t>
            </a:r>
          </a:p>
          <a:p>
            <a:endParaRPr lang="en-US" dirty="0" smtClean="0"/>
          </a:p>
          <a:p>
            <a:r>
              <a:rPr lang="en-US" dirty="0" smtClean="0"/>
              <a:t>At the time of the invention of his revolutionary illumination scheme as a graduate student at the University of Giessen, </a:t>
            </a:r>
            <a:r>
              <a:rPr lang="en-US" dirty="0" err="1" smtClean="0"/>
              <a:t>Köhler</a:t>
            </a:r>
            <a:r>
              <a:rPr lang="en-US" dirty="0" smtClean="0"/>
              <a:t> was working on overcoming problems with microphotography. Microscopes were illuminated by </a:t>
            </a:r>
            <a:r>
              <a:rPr lang="en-US" dirty="0" smtClean="0">
                <a:hlinkClick r:id="rId8" tooltip="Gas lamp"/>
              </a:rPr>
              <a:t>gas lamps</a:t>
            </a:r>
            <a:r>
              <a:rPr lang="en-US" dirty="0" smtClean="0"/>
              <a:t>, mirrors or other primitive light sources, resulting in an uneven specimen illumination unsuited for producing good quality </a:t>
            </a:r>
            <a:r>
              <a:rPr lang="en-US" dirty="0" smtClean="0">
                <a:hlinkClick r:id="rId9" tooltip="Photomicrograph"/>
              </a:rPr>
              <a:t>photomicrographs</a:t>
            </a:r>
            <a:r>
              <a:rPr lang="en-US" dirty="0" smtClean="0"/>
              <a:t> using the slow-speed </a:t>
            </a:r>
            <a:r>
              <a:rPr lang="en-US" dirty="0" smtClean="0">
                <a:hlinkClick r:id="rId10" tooltip="Emulsion"/>
              </a:rPr>
              <a:t>emulsions</a:t>
            </a:r>
            <a:r>
              <a:rPr lang="en-US" dirty="0" smtClean="0"/>
              <a:t> available at the time. Over the course of his work for his doctorate degree, </a:t>
            </a:r>
            <a:r>
              <a:rPr lang="en-US" dirty="0" err="1" smtClean="0"/>
              <a:t>Köhler</a:t>
            </a:r>
            <a:r>
              <a:rPr lang="en-US" dirty="0" smtClean="0"/>
              <a:t> developed a microscope configuration that allowed for an evenly illuminated field of view and reduced optical glare from the light source. It involved a collector lens for the lamp that allowed the light source to be focused on the front </a:t>
            </a:r>
            <a:r>
              <a:rPr lang="en-US" dirty="0" smtClean="0">
                <a:hlinkClick r:id="rId11" tooltip="Aperture"/>
              </a:rPr>
              <a:t>aperture</a:t>
            </a:r>
            <a:r>
              <a:rPr lang="en-US" dirty="0" smtClean="0"/>
              <a:t> of the </a:t>
            </a:r>
            <a:r>
              <a:rPr lang="en-US" dirty="0" smtClean="0">
                <a:hlinkClick r:id="rId12" tooltip="Condenser (microscope)"/>
              </a:rPr>
              <a:t>condenser</a:t>
            </a:r>
            <a:r>
              <a:rPr lang="en-US" dirty="0" smtClean="0"/>
              <a:t>. This in turn allowed the condenser to be focused on the specimen using a field </a:t>
            </a:r>
            <a:r>
              <a:rPr lang="en-US" dirty="0" smtClean="0">
                <a:hlinkClick r:id="rId13" tooltip="Diaphragm (optics)"/>
              </a:rPr>
              <a:t>diaphragm</a:t>
            </a:r>
            <a:r>
              <a:rPr lang="en-US" dirty="0" smtClean="0"/>
              <a:t> and condenser focus control. This superior illumination scheme is still widely used in modern microscopes and forms the basis for </a:t>
            </a:r>
            <a:r>
              <a:rPr lang="en-US" dirty="0" smtClean="0">
                <a:hlinkClick r:id="rId14" tooltip="Phase contrast microscopy"/>
              </a:rPr>
              <a:t>phase contrast</a:t>
            </a:r>
            <a:r>
              <a:rPr lang="en-US" dirty="0" smtClean="0"/>
              <a:t>,</a:t>
            </a:r>
            <a:r>
              <a:rPr lang="en-US" baseline="30000" dirty="0" smtClean="0">
                <a:hlinkClick r:id="rId15"/>
              </a:rPr>
              <a:t>[3]</a:t>
            </a:r>
            <a:r>
              <a:rPr lang="en-US" dirty="0" smtClean="0"/>
              <a:t> </a:t>
            </a:r>
            <a:r>
              <a:rPr lang="en-US" dirty="0" smtClean="0">
                <a:hlinkClick r:id="rId16" tooltip="Differential interference contrast microscopy"/>
              </a:rPr>
              <a:t>differential interference contrast</a:t>
            </a:r>
            <a:r>
              <a:rPr lang="en-US" dirty="0" smtClean="0"/>
              <a:t>, </a:t>
            </a:r>
            <a:r>
              <a:rPr lang="en-US" dirty="0" err="1" smtClean="0">
                <a:hlinkClick r:id="rId17" tooltip="Epifluorescence microscopy"/>
              </a:rPr>
              <a:t>epifluorescence</a:t>
            </a:r>
            <a:r>
              <a:rPr lang="en-US" dirty="0" smtClean="0"/>
              <a:t>, and </a:t>
            </a:r>
            <a:r>
              <a:rPr lang="en-US" dirty="0" smtClean="0">
                <a:hlinkClick r:id="rId18" tooltip="Confocal microscopy"/>
              </a:rPr>
              <a:t>confocal microscopy</a:t>
            </a:r>
            <a:r>
              <a:rPr lang="en-US" dirty="0" smtClean="0"/>
              <a:t>.</a:t>
            </a:r>
            <a:r>
              <a:rPr lang="en-US" baseline="30000" dirty="0" smtClean="0">
                <a:hlinkClick r:id="rId19"/>
              </a:rPr>
              <a:t>[4]</a:t>
            </a:r>
            <a:endParaRPr lang="en-US" dirty="0" smtClean="0"/>
          </a:p>
          <a:p>
            <a:r>
              <a:rPr lang="en-US" dirty="0" err="1" smtClean="0"/>
              <a:t>Köhler's</a:t>
            </a:r>
            <a:r>
              <a:rPr lang="en-US" dirty="0" smtClean="0"/>
              <a:t> groundbreaking work on microscope illumination was published in the </a:t>
            </a:r>
            <a:r>
              <a:rPr lang="en-US" i="1" dirty="0" err="1" smtClean="0">
                <a:hlinkClick r:id="rId20" tooltip="Zeitschrift für wissenschaftliche Mikroskopie (page does not exist)"/>
              </a:rPr>
              <a:t>Zeitschrift</a:t>
            </a:r>
            <a:r>
              <a:rPr lang="en-US" i="1" dirty="0" smtClean="0">
                <a:hlinkClick r:id="rId20" tooltip="Zeitschrift für wissenschaftliche Mikroskopie (page does not exist)"/>
              </a:rPr>
              <a:t> </a:t>
            </a:r>
            <a:r>
              <a:rPr lang="en-US" i="1" dirty="0" err="1" smtClean="0">
                <a:hlinkClick r:id="rId20" tooltip="Zeitschrift für wissenschaftliche Mikroskopie (page does not exist)"/>
              </a:rPr>
              <a:t>für</a:t>
            </a:r>
            <a:r>
              <a:rPr lang="en-US" i="1" dirty="0" smtClean="0">
                <a:hlinkClick r:id="rId20" tooltip="Zeitschrift für wissenschaftliche Mikroskopie (page does not exist)"/>
              </a:rPr>
              <a:t> </a:t>
            </a:r>
            <a:r>
              <a:rPr lang="en-US" i="1" dirty="0" err="1" smtClean="0">
                <a:hlinkClick r:id="rId20" tooltip="Zeitschrift für wissenschaftliche Mikroskopie (page does not exist)"/>
              </a:rPr>
              <a:t>wissenschaftliche</a:t>
            </a:r>
            <a:r>
              <a:rPr lang="en-US" i="1" dirty="0" smtClean="0">
                <a:hlinkClick r:id="rId20" tooltip="Zeitschrift für wissenschaftliche Mikroskopie (page does not exist)"/>
              </a:rPr>
              <a:t> </a:t>
            </a:r>
            <a:r>
              <a:rPr lang="en-US" i="1" dirty="0" err="1" smtClean="0">
                <a:hlinkClick r:id="rId20" tooltip="Zeitschrift für wissenschaftliche Mikroskopie (page does not exist)"/>
              </a:rPr>
              <a:t>Mikroskopie</a:t>
            </a:r>
            <a:r>
              <a:rPr lang="en-US" dirty="0" smtClean="0"/>
              <a:t> in 1893 in </a:t>
            </a:r>
            <a:r>
              <a:rPr lang="en-US" dirty="0" smtClean="0">
                <a:hlinkClick r:id="rId5" tooltip="Germany"/>
              </a:rPr>
              <a:t>Germany</a:t>
            </a:r>
            <a:r>
              <a:rPr lang="en-US" dirty="0" smtClean="0"/>
              <a:t>,</a:t>
            </a:r>
            <a:r>
              <a:rPr lang="en-US" baseline="30000" dirty="0" smtClean="0">
                <a:hlinkClick r:id="rId21"/>
              </a:rPr>
              <a:t>[5]</a:t>
            </a:r>
            <a:r>
              <a:rPr lang="en-US" dirty="0" smtClean="0"/>
              <a:t> followed by an English summary of his work in the </a:t>
            </a:r>
            <a:r>
              <a:rPr lang="en-US" i="1" dirty="0" smtClean="0">
                <a:hlinkClick r:id="rId22" tooltip="Journal of the Royal Microscopical Society (page does not exist)"/>
              </a:rPr>
              <a:t>Journal of the Royal </a:t>
            </a:r>
            <a:r>
              <a:rPr lang="en-US" i="1" dirty="0" err="1" smtClean="0">
                <a:hlinkClick r:id="rId22" tooltip="Journal of the Royal Microscopical Society (page does not exist)"/>
              </a:rPr>
              <a:t>Microscopical</a:t>
            </a:r>
            <a:r>
              <a:rPr lang="en-US" i="1" dirty="0" smtClean="0">
                <a:hlinkClick r:id="rId22" tooltip="Journal of the Royal Microscopical Society (page does not exist)"/>
              </a:rPr>
              <a:t> Society</a:t>
            </a:r>
            <a:r>
              <a:rPr lang="en-US" dirty="0" smtClean="0"/>
              <a:t> one year later.</a:t>
            </a:r>
            <a:r>
              <a:rPr lang="en-US" baseline="30000" dirty="0" smtClean="0">
                <a:hlinkClick r:id="rId23"/>
              </a:rPr>
              <a:t>[6]</a:t>
            </a:r>
            <a:r>
              <a:rPr lang="en-US" dirty="0" smtClean="0"/>
              <a:t> Its significance was not noted until several years later when </a:t>
            </a:r>
            <a:r>
              <a:rPr lang="en-US" dirty="0" err="1" smtClean="0"/>
              <a:t>Köhler</a:t>
            </a:r>
            <a:r>
              <a:rPr lang="en-US" dirty="0" smtClean="0"/>
              <a:t> was invited to join the </a:t>
            </a:r>
            <a:r>
              <a:rPr lang="en-US" dirty="0" smtClean="0">
                <a:hlinkClick r:id="rId3" tooltip="Carl Zeiss AG"/>
              </a:rPr>
              <a:t>Carl Zeiss AG</a:t>
            </a:r>
            <a:r>
              <a:rPr lang="en-US" dirty="0" smtClean="0"/>
              <a:t> company based on his invention. A century after its first publication, a translation of </a:t>
            </a:r>
            <a:r>
              <a:rPr lang="en-US" dirty="0" err="1" smtClean="0"/>
              <a:t>Köhler's</a:t>
            </a:r>
            <a:r>
              <a:rPr lang="en-US" dirty="0" smtClean="0"/>
              <a:t> original article, </a:t>
            </a:r>
            <a:r>
              <a:rPr lang="en-US" i="1" dirty="0" smtClean="0"/>
              <a:t>A New System of Illumination for </a:t>
            </a:r>
            <a:r>
              <a:rPr lang="en-US" i="1" dirty="0" err="1" smtClean="0"/>
              <a:t>Photomicrographic</a:t>
            </a:r>
            <a:r>
              <a:rPr lang="en-US" i="1" dirty="0" smtClean="0"/>
              <a:t> Purposes</a:t>
            </a:r>
            <a:r>
              <a:rPr lang="en-US" dirty="0" smtClean="0"/>
              <a:t>, was reprinted in the </a:t>
            </a:r>
            <a:r>
              <a:rPr lang="en-US" i="1" dirty="0" err="1" smtClean="0"/>
              <a:t>Köhler</a:t>
            </a:r>
            <a:r>
              <a:rPr lang="en-US" i="1" dirty="0" smtClean="0"/>
              <a:t> Illumination Centenary</a:t>
            </a:r>
            <a:r>
              <a:rPr lang="en-US" dirty="0" smtClean="0"/>
              <a:t> commemorative issue by the </a:t>
            </a:r>
            <a:r>
              <a:rPr lang="en-US" dirty="0" smtClean="0">
                <a:hlinkClick r:id="rId24" tooltip="Royal Microscopical Society"/>
              </a:rPr>
              <a:t>Royal </a:t>
            </a:r>
            <a:r>
              <a:rPr lang="en-US" dirty="0" err="1" smtClean="0">
                <a:hlinkClick r:id="rId24" tooltip="Royal Microscopical Society"/>
              </a:rPr>
              <a:t>Microscopical</a:t>
            </a:r>
            <a:r>
              <a:rPr lang="en-US" dirty="0" smtClean="0">
                <a:hlinkClick r:id="rId24" tooltip="Royal Microscopical Society"/>
              </a:rPr>
              <a:t> Society</a:t>
            </a:r>
            <a:r>
              <a:rPr lang="en-US" dirty="0" smtClean="0"/>
              <a:t> in 1994.</a:t>
            </a:r>
            <a:r>
              <a:rPr lang="en-US" baseline="30000" dirty="0" smtClean="0">
                <a:hlinkClick r:id="rId25"/>
              </a:rPr>
              <a:t>[7]</a:t>
            </a:r>
            <a:r>
              <a:rPr lang="en-US" dirty="0" smtClean="0"/>
              <a:t> Today, the </a:t>
            </a:r>
            <a:r>
              <a:rPr lang="en-US" dirty="0" err="1" smtClean="0"/>
              <a:t>Köhler</a:t>
            </a:r>
            <a:r>
              <a:rPr lang="en-US" smtClean="0"/>
              <a:t> illumination is considered one of the most important principles in achieving the best optical resolution on a light microscope.</a:t>
            </a:r>
          </a:p>
          <a:p>
            <a:endParaRPr lang="en-US"/>
          </a:p>
        </p:txBody>
      </p:sp>
      <p:sp>
        <p:nvSpPr>
          <p:cNvPr id="4" name="Slide Number Placeholder 3"/>
          <p:cNvSpPr>
            <a:spLocks noGrp="1"/>
          </p:cNvSpPr>
          <p:nvPr>
            <p:ph type="sldNum" sz="quarter" idx="10"/>
          </p:nvPr>
        </p:nvSpPr>
        <p:spPr/>
        <p:txBody>
          <a:bodyPr/>
          <a:lstStyle/>
          <a:p>
            <a:fld id="{351CFDA8-7C39-4F47-9D89-9FD9FD21AE65}"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130768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altLang="en-US" dirty="0" smtClean="0">
                <a:solidFill>
                  <a:prstClr val="black"/>
                </a:solidFill>
                <a:latin typeface="Calibri" panose="020F0502020204030204" pitchFamily="34" charset="0"/>
              </a:rPr>
              <a:t>Condenser Aperture controls N.A. of condenser</a:t>
            </a:r>
          </a:p>
          <a:p>
            <a:pPr>
              <a:spcBef>
                <a:spcPct val="50000"/>
              </a:spcBef>
            </a:pPr>
            <a:r>
              <a:rPr lang="en-US" altLang="en-US" dirty="0" smtClean="0">
                <a:solidFill>
                  <a:prstClr val="black"/>
                </a:solidFill>
                <a:latin typeface="Calibri" panose="020F0502020204030204" pitchFamily="34" charset="0"/>
              </a:rPr>
              <a:t>Field Aperture controls region of specimen illuminated</a:t>
            </a:r>
          </a:p>
          <a:p>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275185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a:t>
            </a:r>
            <a:r>
              <a:rPr lang="en-US" baseline="0" dirty="0" smtClean="0"/>
              <a:t> Main Objective type is also called Telescope type.</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9</a:t>
            </a:fld>
            <a:endParaRPr lang="en-US"/>
          </a:p>
        </p:txBody>
      </p:sp>
    </p:spTree>
    <p:extLst>
      <p:ext uri="{BB962C8B-B14F-4D97-AF65-F5344CB8AC3E}">
        <p14:creationId xmlns:p14="http://schemas.microsoft.com/office/powerpoint/2010/main" val="3887864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does this matter?</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11</a:t>
            </a:fld>
            <a:endParaRPr lang="en-US"/>
          </a:p>
        </p:txBody>
      </p:sp>
    </p:spTree>
    <p:extLst>
      <p:ext uri="{BB962C8B-B14F-4D97-AF65-F5344CB8AC3E}">
        <p14:creationId xmlns:p14="http://schemas.microsoft.com/office/powerpoint/2010/main" val="2381477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does this matter?</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12</a:t>
            </a:fld>
            <a:endParaRPr lang="en-US"/>
          </a:p>
        </p:txBody>
      </p:sp>
    </p:spTree>
    <p:extLst>
      <p:ext uri="{BB962C8B-B14F-4D97-AF65-F5344CB8AC3E}">
        <p14:creationId xmlns:p14="http://schemas.microsoft.com/office/powerpoint/2010/main" val="2524825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Stained section of </a:t>
            </a:r>
            <a:r>
              <a:rPr lang="en-US" dirty="0" err="1" smtClean="0"/>
              <a:t>Taxus</a:t>
            </a:r>
            <a:r>
              <a:rPr lang="en-US" dirty="0" smtClean="0"/>
              <a:t> </a:t>
            </a:r>
            <a:r>
              <a:rPr lang="en-US" dirty="0" err="1" smtClean="0"/>
              <a:t>baccata</a:t>
            </a:r>
            <a:r>
              <a:rPr lang="en-US" dirty="0" smtClean="0"/>
              <a:t>, Sprout, 10x</a:t>
            </a:r>
          </a:p>
          <a:p>
            <a:r>
              <a:rPr lang="en-US" dirty="0" smtClean="0"/>
              <a:t>https://www.flickr.com/photos/wunderkanone/4244591261/</a:t>
            </a:r>
          </a:p>
          <a:p>
            <a:endParaRPr lang="en-US" dirty="0" smtClean="0"/>
          </a:p>
        </p:txBody>
      </p:sp>
      <p:sp>
        <p:nvSpPr>
          <p:cNvPr id="4" name="Slide Number Placeholder 3"/>
          <p:cNvSpPr>
            <a:spLocks noGrp="1"/>
          </p:cNvSpPr>
          <p:nvPr>
            <p:ph type="sldNum" sz="quarter" idx="10"/>
          </p:nvPr>
        </p:nvSpPr>
        <p:spPr>
          <a:xfrm>
            <a:off x="3963988" y="8818563"/>
            <a:ext cx="3032125" cy="465137"/>
          </a:xfrm>
          <a:prstGeom prst="rect">
            <a:avLst/>
          </a:prstGeom>
        </p:spPr>
        <p:txBody>
          <a:bodyPr/>
          <a:lstStyle/>
          <a:p>
            <a:pPr eaLnBrk="0" fontAlgn="base" hangingPunct="0">
              <a:spcBef>
                <a:spcPct val="0"/>
              </a:spcBef>
              <a:spcAft>
                <a:spcPct val="0"/>
              </a:spcAft>
            </a:pPr>
            <a:fld id="{0F8CCC05-CE10-4621-9106-9A60E06A83E3}" type="slidenum">
              <a:rPr lang="en-US" sz="2400" b="1" smtClean="0">
                <a:solidFill>
                  <a:prstClr val="black"/>
                </a:solidFill>
                <a:latin typeface="Arial" panose="020B0604020202020204" pitchFamily="34" charset="0"/>
              </a:rPr>
              <a:pPr eaLnBrk="0" fontAlgn="base" hangingPunct="0">
                <a:spcBef>
                  <a:spcPct val="0"/>
                </a:spcBef>
                <a:spcAft>
                  <a:spcPct val="0"/>
                </a:spcAft>
              </a:pPr>
              <a:t>15</a:t>
            </a:fld>
            <a:endParaRPr lang="en-US" sz="2400" b="1">
              <a:solidFill>
                <a:prstClr val="black"/>
              </a:solidFill>
              <a:latin typeface="Arial" panose="020B0604020202020204" pitchFamily="34" charset="0"/>
            </a:endParaRPr>
          </a:p>
        </p:txBody>
      </p:sp>
    </p:spTree>
    <p:extLst>
      <p:ext uri="{BB962C8B-B14F-4D97-AF65-F5344CB8AC3E}">
        <p14:creationId xmlns:p14="http://schemas.microsoft.com/office/powerpoint/2010/main" val="3754803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Congratulations to </a:t>
            </a:r>
            <a:r>
              <a:rPr lang="en-US" dirty="0" err="1" smtClean="0"/>
              <a:t>Meii</a:t>
            </a:r>
            <a:r>
              <a:rPr lang="en-US" dirty="0" smtClean="0"/>
              <a:t> Chung of UT Austin, whose image of a </a:t>
            </a:r>
            <a:r>
              <a:rPr lang="en-US" dirty="0" err="1" smtClean="0"/>
              <a:t>Cerebratulus</a:t>
            </a:r>
            <a:r>
              <a:rPr lang="en-US" dirty="0" smtClean="0"/>
              <a:t> </a:t>
            </a:r>
            <a:r>
              <a:rPr lang="en-US" dirty="0" err="1" smtClean="0"/>
              <a:t>pilidium</a:t>
            </a:r>
            <a:r>
              <a:rPr lang="en-US" dirty="0" smtClean="0"/>
              <a:t> larva won first place in the latest voting round to choose a cover for Development from images taken by students of the 2010 Woods Hole Embryology course. </a:t>
            </a:r>
          </a:p>
          <a:p>
            <a:r>
              <a:rPr lang="en-US" dirty="0" smtClean="0"/>
              <a:t>http://mblembryology.stowers.org/Development%20Covers.html</a:t>
            </a:r>
          </a:p>
          <a:p>
            <a:endParaRPr lang="en-US" dirty="0" smtClean="0"/>
          </a:p>
          <a:p>
            <a:r>
              <a:rPr lang="en-US" dirty="0" smtClean="0"/>
              <a:t>Confocal image of a squid embryo. All nuclei are stained with DAPI (blue). </a:t>
            </a:r>
            <a:r>
              <a:rPr lang="en-US" dirty="0" err="1" smtClean="0"/>
              <a:t>Phalloidin</a:t>
            </a:r>
            <a:r>
              <a:rPr lang="en-US" dirty="0" smtClean="0"/>
              <a:t> staining reveals neural structures (red), while cilia on the surface of the embryo are highlighted by acetylated tubulin staining (green). This image was taken by </a:t>
            </a:r>
            <a:r>
              <a:rPr lang="en-US" dirty="0" err="1" smtClean="0"/>
              <a:t>Davalyn</a:t>
            </a:r>
            <a:r>
              <a:rPr lang="en-US" dirty="0" smtClean="0"/>
              <a:t> Powell (University of Colorado Denver). </a:t>
            </a:r>
            <a:endParaRPr lang="en-US" dirty="0"/>
          </a:p>
        </p:txBody>
      </p:sp>
      <p:sp>
        <p:nvSpPr>
          <p:cNvPr id="4" name="Slide Number Placeholder 3"/>
          <p:cNvSpPr>
            <a:spLocks noGrp="1"/>
          </p:cNvSpPr>
          <p:nvPr>
            <p:ph type="sldNum" sz="quarter" idx="10"/>
          </p:nvPr>
        </p:nvSpPr>
        <p:spPr>
          <a:xfrm>
            <a:off x="3963988" y="8818563"/>
            <a:ext cx="3032125" cy="465137"/>
          </a:xfrm>
          <a:prstGeom prst="rect">
            <a:avLst/>
          </a:prstGeom>
        </p:spPr>
        <p:txBody>
          <a:bodyPr/>
          <a:lstStyle/>
          <a:p>
            <a:pPr eaLnBrk="0" fontAlgn="base" hangingPunct="0">
              <a:spcBef>
                <a:spcPct val="0"/>
              </a:spcBef>
              <a:spcAft>
                <a:spcPct val="0"/>
              </a:spcAft>
            </a:pPr>
            <a:fld id="{0F8CCC05-CE10-4621-9106-9A60E06A83E3}" type="slidenum">
              <a:rPr lang="en-US" sz="2400" b="1" smtClean="0">
                <a:solidFill>
                  <a:prstClr val="black"/>
                </a:solidFill>
                <a:latin typeface="Arial" panose="020B0604020202020204" pitchFamily="34" charset="0"/>
              </a:rPr>
              <a:pPr eaLnBrk="0" fontAlgn="base" hangingPunct="0">
                <a:spcBef>
                  <a:spcPct val="0"/>
                </a:spcBef>
                <a:spcAft>
                  <a:spcPct val="0"/>
                </a:spcAft>
              </a:pPr>
              <a:t>16</a:t>
            </a:fld>
            <a:endParaRPr lang="en-US" sz="2400" b="1">
              <a:solidFill>
                <a:prstClr val="black"/>
              </a:solidFill>
              <a:latin typeface="Arial" panose="020B0604020202020204" pitchFamily="34" charset="0"/>
            </a:endParaRPr>
          </a:p>
        </p:txBody>
      </p:sp>
    </p:spTree>
    <p:extLst>
      <p:ext uri="{BB962C8B-B14F-4D97-AF65-F5344CB8AC3E}">
        <p14:creationId xmlns:p14="http://schemas.microsoft.com/office/powerpoint/2010/main" val="3717016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Adds the third</a:t>
            </a:r>
            <a:r>
              <a:rPr lang="en-US" baseline="0" dirty="0" smtClean="0"/>
              <a:t> dimension</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17</a:t>
            </a:fld>
            <a:endParaRPr lang="en-US"/>
          </a:p>
        </p:txBody>
      </p:sp>
    </p:spTree>
    <p:extLst>
      <p:ext uri="{BB962C8B-B14F-4D97-AF65-F5344CB8AC3E}">
        <p14:creationId xmlns:p14="http://schemas.microsoft.com/office/powerpoint/2010/main" val="456503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Manuals for BIF at</a:t>
            </a:r>
            <a:r>
              <a:rPr lang="en-US" baseline="0" dirty="0" smtClean="0"/>
              <a:t> BIF web site</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18</a:t>
            </a:fld>
            <a:endParaRPr lang="en-US"/>
          </a:p>
        </p:txBody>
      </p:sp>
    </p:spTree>
    <p:extLst>
      <p:ext uri="{BB962C8B-B14F-4D97-AF65-F5344CB8AC3E}">
        <p14:creationId xmlns:p14="http://schemas.microsoft.com/office/powerpoint/2010/main" val="3007113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2A911EB-CBDE-4928-B1ED-A3294608A373}" type="slidenum">
              <a:rPr lang="de-DE" smtClean="0">
                <a:solidFill>
                  <a:prstClr val="black"/>
                </a:solidFill>
              </a:rPr>
              <a:pPr/>
              <a:t>21</a:t>
            </a:fld>
            <a:endParaRPr lang="de-DE">
              <a:solidFill>
                <a:prstClr val="black"/>
              </a:solidFill>
            </a:endParaRPr>
          </a:p>
        </p:txBody>
      </p:sp>
    </p:spTree>
    <p:extLst>
      <p:ext uri="{BB962C8B-B14F-4D97-AF65-F5344CB8AC3E}">
        <p14:creationId xmlns:p14="http://schemas.microsoft.com/office/powerpoint/2010/main" val="2854091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5502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26365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2155F3B-6719-49DD-BFA9-FE23519795A5}" type="datetimeFigureOut">
              <a:rPr lang="en-US" smtClean="0">
                <a:solidFill>
                  <a:prstClr val="black">
                    <a:tint val="75000"/>
                  </a:prstClr>
                </a:solidFill>
              </a:rPr>
              <a:pPr/>
              <a:t>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9242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155F3B-6719-49DD-BFA9-FE23519795A5}" type="datetimeFigureOut">
              <a:rPr lang="en-US" smtClean="0">
                <a:solidFill>
                  <a:prstClr val="black">
                    <a:tint val="75000"/>
                  </a:prstClr>
                </a:solidFill>
              </a:rPr>
              <a:pPr/>
              <a:t>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6600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155F3B-6719-49DD-BFA9-FE23519795A5}" type="datetimeFigureOut">
              <a:rPr lang="en-US" smtClean="0">
                <a:solidFill>
                  <a:prstClr val="black">
                    <a:tint val="75000"/>
                  </a:prstClr>
                </a:solidFill>
              </a:rPr>
              <a:pPr/>
              <a:t>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0424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155F3B-6719-49DD-BFA9-FE23519795A5}" type="datetimeFigureOut">
              <a:rPr lang="en-US" smtClean="0">
                <a:solidFill>
                  <a:prstClr val="black">
                    <a:tint val="75000"/>
                  </a:prstClr>
                </a:solidFill>
              </a:rPr>
              <a:pPr/>
              <a:t>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4649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155F3B-6719-49DD-BFA9-FE23519795A5}" type="datetimeFigureOut">
              <a:rPr lang="en-US" smtClean="0">
                <a:solidFill>
                  <a:prstClr val="black">
                    <a:tint val="75000"/>
                  </a:prstClr>
                </a:solidFill>
              </a:rPr>
              <a:pPr/>
              <a:t>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1365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155F3B-6719-49DD-BFA9-FE23519795A5}" type="datetimeFigureOut">
              <a:rPr lang="en-US" smtClean="0">
                <a:solidFill>
                  <a:prstClr val="black">
                    <a:tint val="75000"/>
                  </a:prstClr>
                </a:solidFill>
              </a:rPr>
              <a:pPr/>
              <a:t>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500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780208-9E17-4EB2-8027-FACA7CFD5B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924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D41CA4-9AAD-474F-923C-17E35CA863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6637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6DE5C0B-7C8F-4C62-ABD4-6E63A959F3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0003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564F9BC-72DA-4BA9-A3F6-B17096BB7E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2500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6544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2ACA83D-A00C-4F65-831B-8D8D56E2CC9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2327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C9F27B4-A00D-4D84-BAFF-0F33F64110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5114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6F61B2E-4614-4E76-8EB0-A1398388BF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99897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8848DBD-62ED-4306-99FB-2AB41397C1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82005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2E48630-68A8-4232-B422-93EDFB295C4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71353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98FE78-8597-42D6-8548-2387994332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66287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049322-37AA-450A-91DE-C9175D2B18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9604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CE9DBD8-8392-4556-AF91-EA1F7746EE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18568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287F8F78-F383-4B6A-BF0B-6E9E8B95CC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76788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1577187D-7190-4B04-8006-0AF19B57BB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83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66332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FD14A4-A429-4ACF-A784-3B2AAE0B4A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9576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B157DF-CF3D-40DF-8EF6-29DDC57749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9277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EAF0C3-94C7-43F8-B8A9-3A5C73D28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33325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E9F24A-4B90-40A8-AAEF-1F77CEF66E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3919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1606419-FFA3-4DC8-B9F4-3679046789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675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AC39C7-ED82-44FD-A084-29AABD85B7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34186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DFA655-C4FE-4E10-9D2A-0CECBB833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3723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8D8E8-3346-45EB-BB0C-58501CA07C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9961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FFF1A9-1FFC-4646-87E2-EF7A5F4642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493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D3874B-2B89-4523-959E-1FF7A5486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698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16823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B96B7-8F3A-4391-9596-4AD97266E4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641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4351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0885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0501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755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6720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9514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3679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138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5330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61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333"/>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133"/>
            </a:lvl1pPr>
            <a:lvl2pPr marL="406405" indent="0" algn="ctr">
              <a:buNone/>
              <a:defRPr sz="1778"/>
            </a:lvl2pPr>
            <a:lvl3pPr marL="812810" indent="0" algn="ctr">
              <a:buNone/>
              <a:defRPr sz="1600"/>
            </a:lvl3pPr>
            <a:lvl4pPr marL="1219215" indent="0" algn="ctr">
              <a:buNone/>
              <a:defRPr sz="1422"/>
            </a:lvl4pPr>
            <a:lvl5pPr marL="1625620" indent="0" algn="ctr">
              <a:buNone/>
              <a:defRPr sz="1422"/>
            </a:lvl5pPr>
            <a:lvl6pPr marL="2032025" indent="0" algn="ctr">
              <a:buNone/>
              <a:defRPr sz="1422"/>
            </a:lvl6pPr>
            <a:lvl7pPr marL="2438430" indent="0" algn="ctr">
              <a:buNone/>
              <a:defRPr sz="1422"/>
            </a:lvl7pPr>
            <a:lvl8pPr marL="2844836" indent="0" algn="ctr">
              <a:buNone/>
              <a:defRPr sz="1422"/>
            </a:lvl8pPr>
            <a:lvl9pPr marL="3251241" indent="0" algn="ctr">
              <a:buNone/>
              <a:defRPr sz="1422"/>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8389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132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5333"/>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133">
                <a:solidFill>
                  <a:schemeClr val="tx1"/>
                </a:solidFill>
              </a:defRPr>
            </a:lvl1pPr>
            <a:lvl2pPr marL="406405" indent="0">
              <a:buNone/>
              <a:defRPr sz="1778">
                <a:solidFill>
                  <a:schemeClr val="tx1">
                    <a:tint val="75000"/>
                  </a:schemeClr>
                </a:solidFill>
              </a:defRPr>
            </a:lvl2pPr>
            <a:lvl3pPr marL="812810" indent="0">
              <a:buNone/>
              <a:defRPr sz="1600">
                <a:solidFill>
                  <a:schemeClr val="tx1">
                    <a:tint val="75000"/>
                  </a:schemeClr>
                </a:solidFill>
              </a:defRPr>
            </a:lvl3pPr>
            <a:lvl4pPr marL="1219215" indent="0">
              <a:buNone/>
              <a:defRPr sz="1422">
                <a:solidFill>
                  <a:schemeClr val="tx1">
                    <a:tint val="75000"/>
                  </a:schemeClr>
                </a:solidFill>
              </a:defRPr>
            </a:lvl4pPr>
            <a:lvl5pPr marL="1625620" indent="0">
              <a:buNone/>
              <a:defRPr sz="1422">
                <a:solidFill>
                  <a:schemeClr val="tx1">
                    <a:tint val="75000"/>
                  </a:schemeClr>
                </a:solidFill>
              </a:defRPr>
            </a:lvl5pPr>
            <a:lvl6pPr marL="2032025" indent="0">
              <a:buNone/>
              <a:defRPr sz="1422">
                <a:solidFill>
                  <a:schemeClr val="tx1">
                    <a:tint val="75000"/>
                  </a:schemeClr>
                </a:solidFill>
              </a:defRPr>
            </a:lvl6pPr>
            <a:lvl7pPr marL="2438430" indent="0">
              <a:buNone/>
              <a:defRPr sz="1422">
                <a:solidFill>
                  <a:schemeClr val="tx1">
                    <a:tint val="75000"/>
                  </a:schemeClr>
                </a:solidFill>
              </a:defRPr>
            </a:lvl7pPr>
            <a:lvl8pPr marL="2844836" indent="0">
              <a:buNone/>
              <a:defRPr sz="1422">
                <a:solidFill>
                  <a:schemeClr val="tx1">
                    <a:tint val="75000"/>
                  </a:schemeClr>
                </a:solidFill>
              </a:defRPr>
            </a:lvl8pPr>
            <a:lvl9pPr marL="3251241" indent="0">
              <a:buNone/>
              <a:defRPr sz="142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5119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6694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191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8355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564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237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9894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7171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0585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324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457200" y="1600202"/>
            <a:ext cx="4038600" cy="4525963"/>
          </a:xfrm>
        </p:spPr>
        <p:txBody>
          <a:bodyPr/>
          <a:lstStyle/>
          <a:p>
            <a:endParaRPr lang="en-US"/>
          </a:p>
        </p:txBody>
      </p:sp>
      <p:sp>
        <p:nvSpPr>
          <p:cNvPr id="4" name="Text Placeholder 3"/>
          <p:cNvSpPr>
            <a:spLocks noGrp="1"/>
          </p:cNvSpPr>
          <p:nvPr>
            <p:ph type="body"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6B1932B-4B76-4524-B827-5DFAA6C99A54}"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53921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01D46EE-C828-4C62-B2E3-AAF80E30B65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00809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333"/>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133"/>
            </a:lvl1pPr>
            <a:lvl2pPr marL="406405" indent="0" algn="ctr">
              <a:buNone/>
              <a:defRPr sz="1778"/>
            </a:lvl2pPr>
            <a:lvl3pPr marL="812810" indent="0" algn="ctr">
              <a:buNone/>
              <a:defRPr sz="1600"/>
            </a:lvl3pPr>
            <a:lvl4pPr marL="1219215" indent="0" algn="ctr">
              <a:buNone/>
              <a:defRPr sz="1422"/>
            </a:lvl4pPr>
            <a:lvl5pPr marL="1625620" indent="0" algn="ctr">
              <a:buNone/>
              <a:defRPr sz="1422"/>
            </a:lvl5pPr>
            <a:lvl6pPr marL="2032025" indent="0" algn="ctr">
              <a:buNone/>
              <a:defRPr sz="1422"/>
            </a:lvl6pPr>
            <a:lvl7pPr marL="2438430" indent="0" algn="ctr">
              <a:buNone/>
              <a:defRPr sz="1422"/>
            </a:lvl7pPr>
            <a:lvl8pPr marL="2844836" indent="0" algn="ctr">
              <a:buNone/>
              <a:defRPr sz="1422"/>
            </a:lvl8pPr>
            <a:lvl9pPr marL="3251241" indent="0" algn="ctr">
              <a:buNone/>
              <a:defRPr sz="1422"/>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4163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3936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5333"/>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133">
                <a:solidFill>
                  <a:schemeClr val="tx1"/>
                </a:solidFill>
              </a:defRPr>
            </a:lvl1pPr>
            <a:lvl2pPr marL="406405" indent="0">
              <a:buNone/>
              <a:defRPr sz="1778">
                <a:solidFill>
                  <a:schemeClr val="tx1">
                    <a:tint val="75000"/>
                  </a:schemeClr>
                </a:solidFill>
              </a:defRPr>
            </a:lvl2pPr>
            <a:lvl3pPr marL="812810" indent="0">
              <a:buNone/>
              <a:defRPr sz="1600">
                <a:solidFill>
                  <a:schemeClr val="tx1">
                    <a:tint val="75000"/>
                  </a:schemeClr>
                </a:solidFill>
              </a:defRPr>
            </a:lvl3pPr>
            <a:lvl4pPr marL="1219215" indent="0">
              <a:buNone/>
              <a:defRPr sz="1422">
                <a:solidFill>
                  <a:schemeClr val="tx1">
                    <a:tint val="75000"/>
                  </a:schemeClr>
                </a:solidFill>
              </a:defRPr>
            </a:lvl4pPr>
            <a:lvl5pPr marL="1625620" indent="0">
              <a:buNone/>
              <a:defRPr sz="1422">
                <a:solidFill>
                  <a:schemeClr val="tx1">
                    <a:tint val="75000"/>
                  </a:schemeClr>
                </a:solidFill>
              </a:defRPr>
            </a:lvl5pPr>
            <a:lvl6pPr marL="2032025" indent="0">
              <a:buNone/>
              <a:defRPr sz="1422">
                <a:solidFill>
                  <a:schemeClr val="tx1">
                    <a:tint val="75000"/>
                  </a:schemeClr>
                </a:solidFill>
              </a:defRPr>
            </a:lvl6pPr>
            <a:lvl7pPr marL="2438430" indent="0">
              <a:buNone/>
              <a:defRPr sz="1422">
                <a:solidFill>
                  <a:schemeClr val="tx1">
                    <a:tint val="75000"/>
                  </a:schemeClr>
                </a:solidFill>
              </a:defRPr>
            </a:lvl7pPr>
            <a:lvl8pPr marL="2844836" indent="0">
              <a:buNone/>
              <a:defRPr sz="1422">
                <a:solidFill>
                  <a:schemeClr val="tx1">
                    <a:tint val="75000"/>
                  </a:schemeClr>
                </a:solidFill>
              </a:defRPr>
            </a:lvl8pPr>
            <a:lvl9pPr marL="3251241" indent="0">
              <a:buNone/>
              <a:defRPr sz="142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1208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7651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7501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60440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5446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4323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7157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38288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00709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45903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457200" y="1600202"/>
            <a:ext cx="4038600" cy="4525963"/>
          </a:xfrm>
        </p:spPr>
        <p:txBody>
          <a:bodyPr/>
          <a:lstStyle/>
          <a:p>
            <a:endParaRPr lang="en-US"/>
          </a:p>
        </p:txBody>
      </p:sp>
      <p:sp>
        <p:nvSpPr>
          <p:cNvPr id="4" name="Text Placeholder 3"/>
          <p:cNvSpPr>
            <a:spLocks noGrp="1"/>
          </p:cNvSpPr>
          <p:nvPr>
            <p:ph type="body"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6B1932B-4B76-4524-B827-5DFAA6C99A54}"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734488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01D46EE-C828-4C62-B2E3-AAF80E30B65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5137770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333"/>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133"/>
            </a:lvl1pPr>
            <a:lvl2pPr marL="406405" indent="0" algn="ctr">
              <a:buNone/>
              <a:defRPr sz="1778"/>
            </a:lvl2pPr>
            <a:lvl3pPr marL="812810" indent="0" algn="ctr">
              <a:buNone/>
              <a:defRPr sz="1600"/>
            </a:lvl3pPr>
            <a:lvl4pPr marL="1219215" indent="0" algn="ctr">
              <a:buNone/>
              <a:defRPr sz="1422"/>
            </a:lvl4pPr>
            <a:lvl5pPr marL="1625620" indent="0" algn="ctr">
              <a:buNone/>
              <a:defRPr sz="1422"/>
            </a:lvl5pPr>
            <a:lvl6pPr marL="2032025" indent="0" algn="ctr">
              <a:buNone/>
              <a:defRPr sz="1422"/>
            </a:lvl6pPr>
            <a:lvl7pPr marL="2438430" indent="0" algn="ctr">
              <a:buNone/>
              <a:defRPr sz="1422"/>
            </a:lvl7pPr>
            <a:lvl8pPr marL="2844836" indent="0" algn="ctr">
              <a:buNone/>
              <a:defRPr sz="1422"/>
            </a:lvl8pPr>
            <a:lvl9pPr marL="3251241" indent="0" algn="ctr">
              <a:buNone/>
              <a:defRPr sz="1422"/>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9761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84539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3219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5333"/>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133">
                <a:solidFill>
                  <a:schemeClr val="tx1"/>
                </a:solidFill>
              </a:defRPr>
            </a:lvl1pPr>
            <a:lvl2pPr marL="406405" indent="0">
              <a:buNone/>
              <a:defRPr sz="1778">
                <a:solidFill>
                  <a:schemeClr val="tx1">
                    <a:tint val="75000"/>
                  </a:schemeClr>
                </a:solidFill>
              </a:defRPr>
            </a:lvl2pPr>
            <a:lvl3pPr marL="812810" indent="0">
              <a:buNone/>
              <a:defRPr sz="1600">
                <a:solidFill>
                  <a:schemeClr val="tx1">
                    <a:tint val="75000"/>
                  </a:schemeClr>
                </a:solidFill>
              </a:defRPr>
            </a:lvl3pPr>
            <a:lvl4pPr marL="1219215" indent="0">
              <a:buNone/>
              <a:defRPr sz="1422">
                <a:solidFill>
                  <a:schemeClr val="tx1">
                    <a:tint val="75000"/>
                  </a:schemeClr>
                </a:solidFill>
              </a:defRPr>
            </a:lvl4pPr>
            <a:lvl5pPr marL="1625620" indent="0">
              <a:buNone/>
              <a:defRPr sz="1422">
                <a:solidFill>
                  <a:schemeClr val="tx1">
                    <a:tint val="75000"/>
                  </a:schemeClr>
                </a:solidFill>
              </a:defRPr>
            </a:lvl5pPr>
            <a:lvl6pPr marL="2032025" indent="0">
              <a:buNone/>
              <a:defRPr sz="1422">
                <a:solidFill>
                  <a:schemeClr val="tx1">
                    <a:tint val="75000"/>
                  </a:schemeClr>
                </a:solidFill>
              </a:defRPr>
            </a:lvl6pPr>
            <a:lvl7pPr marL="2438430" indent="0">
              <a:buNone/>
              <a:defRPr sz="1422">
                <a:solidFill>
                  <a:schemeClr val="tx1">
                    <a:tint val="75000"/>
                  </a:schemeClr>
                </a:solidFill>
              </a:defRPr>
            </a:lvl7pPr>
            <a:lvl8pPr marL="2844836" indent="0">
              <a:buNone/>
              <a:defRPr sz="1422">
                <a:solidFill>
                  <a:schemeClr val="tx1">
                    <a:tint val="75000"/>
                  </a:schemeClr>
                </a:solidFill>
              </a:defRPr>
            </a:lvl8pPr>
            <a:lvl9pPr marL="3251241" indent="0">
              <a:buNone/>
              <a:defRPr sz="142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94172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82308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57883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73855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7988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16845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0449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1145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6896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3050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457200" y="1600202"/>
            <a:ext cx="4038600" cy="4525963"/>
          </a:xfrm>
        </p:spPr>
        <p:txBody>
          <a:bodyPr/>
          <a:lstStyle/>
          <a:p>
            <a:endParaRPr lang="en-US"/>
          </a:p>
        </p:txBody>
      </p:sp>
      <p:sp>
        <p:nvSpPr>
          <p:cNvPr id="4" name="Text Placeholder 3"/>
          <p:cNvSpPr>
            <a:spLocks noGrp="1"/>
          </p:cNvSpPr>
          <p:nvPr>
            <p:ph type="body"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6B1932B-4B76-4524-B827-5DFAA6C99A54}"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936484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01D46EE-C828-4C62-B2E3-AAF80E30B65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964307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333"/>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133"/>
            </a:lvl1pPr>
            <a:lvl2pPr marL="406405" indent="0" algn="ctr">
              <a:buNone/>
              <a:defRPr sz="1778"/>
            </a:lvl2pPr>
            <a:lvl3pPr marL="812810" indent="0" algn="ctr">
              <a:buNone/>
              <a:defRPr sz="1600"/>
            </a:lvl3pPr>
            <a:lvl4pPr marL="1219215" indent="0" algn="ctr">
              <a:buNone/>
              <a:defRPr sz="1422"/>
            </a:lvl4pPr>
            <a:lvl5pPr marL="1625620" indent="0" algn="ctr">
              <a:buNone/>
              <a:defRPr sz="1422"/>
            </a:lvl5pPr>
            <a:lvl6pPr marL="2032025" indent="0" algn="ctr">
              <a:buNone/>
              <a:defRPr sz="1422"/>
            </a:lvl6pPr>
            <a:lvl7pPr marL="2438430" indent="0" algn="ctr">
              <a:buNone/>
              <a:defRPr sz="1422"/>
            </a:lvl7pPr>
            <a:lvl8pPr marL="2844836" indent="0" algn="ctr">
              <a:buNone/>
              <a:defRPr sz="1422"/>
            </a:lvl8pPr>
            <a:lvl9pPr marL="3251241" indent="0" algn="ctr">
              <a:buNone/>
              <a:defRPr sz="1422"/>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solidFill>
                  <a:prstClr val="white">
                    <a:tint val="75000"/>
                  </a:prstClr>
                </a:solidFill>
              </a:rPr>
              <a:pPr/>
              <a:t>1/4/2016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743795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solidFill>
                  <a:prstClr val="white">
                    <a:tint val="75000"/>
                  </a:prstClr>
                </a:solidFill>
              </a:rPr>
              <a:pPr/>
              <a:t>1/4/2016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439114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5333"/>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133">
                <a:solidFill>
                  <a:schemeClr val="tx1"/>
                </a:solidFill>
              </a:defRPr>
            </a:lvl1pPr>
            <a:lvl2pPr marL="406405" indent="0">
              <a:buNone/>
              <a:defRPr sz="1778">
                <a:solidFill>
                  <a:schemeClr val="tx1">
                    <a:tint val="75000"/>
                  </a:schemeClr>
                </a:solidFill>
              </a:defRPr>
            </a:lvl2pPr>
            <a:lvl3pPr marL="812810" indent="0">
              <a:buNone/>
              <a:defRPr sz="1600">
                <a:solidFill>
                  <a:schemeClr val="tx1">
                    <a:tint val="75000"/>
                  </a:schemeClr>
                </a:solidFill>
              </a:defRPr>
            </a:lvl3pPr>
            <a:lvl4pPr marL="1219215" indent="0">
              <a:buNone/>
              <a:defRPr sz="1422">
                <a:solidFill>
                  <a:schemeClr val="tx1">
                    <a:tint val="75000"/>
                  </a:schemeClr>
                </a:solidFill>
              </a:defRPr>
            </a:lvl4pPr>
            <a:lvl5pPr marL="1625620" indent="0">
              <a:buNone/>
              <a:defRPr sz="1422">
                <a:solidFill>
                  <a:schemeClr val="tx1">
                    <a:tint val="75000"/>
                  </a:schemeClr>
                </a:solidFill>
              </a:defRPr>
            </a:lvl5pPr>
            <a:lvl6pPr marL="2032025" indent="0">
              <a:buNone/>
              <a:defRPr sz="1422">
                <a:solidFill>
                  <a:schemeClr val="tx1">
                    <a:tint val="75000"/>
                  </a:schemeClr>
                </a:solidFill>
              </a:defRPr>
            </a:lvl6pPr>
            <a:lvl7pPr marL="2438430" indent="0">
              <a:buNone/>
              <a:defRPr sz="1422">
                <a:solidFill>
                  <a:schemeClr val="tx1">
                    <a:tint val="75000"/>
                  </a:schemeClr>
                </a:solidFill>
              </a:defRPr>
            </a:lvl7pPr>
            <a:lvl8pPr marL="2844836" indent="0">
              <a:buNone/>
              <a:defRPr sz="1422">
                <a:solidFill>
                  <a:schemeClr val="tx1">
                    <a:tint val="75000"/>
                  </a:schemeClr>
                </a:solidFill>
              </a:defRPr>
            </a:lvl8pPr>
            <a:lvl9pPr marL="3251241" indent="0">
              <a:buNone/>
              <a:defRPr sz="142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5C2364-0CCA-40A7-A3A5-B1918A91FA35}" type="datetimeFigureOut">
              <a:rPr lang="en-US" smtClean="0">
                <a:solidFill>
                  <a:prstClr val="white">
                    <a:tint val="75000"/>
                  </a:prstClr>
                </a:solidFill>
              </a:rPr>
              <a:pPr/>
              <a:t>1/4/2016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90728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15C2364-0CCA-40A7-A3A5-B1918A91FA35}" type="datetimeFigureOut">
              <a:rPr lang="en-US" smtClean="0">
                <a:solidFill>
                  <a:prstClr val="white">
                    <a:tint val="75000"/>
                  </a:prstClr>
                </a:solidFill>
              </a:rPr>
              <a:pPr/>
              <a:t>1/4/2016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600669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15C2364-0CCA-40A7-A3A5-B1918A91FA35}" type="datetimeFigureOut">
              <a:rPr lang="en-US" smtClean="0">
                <a:solidFill>
                  <a:prstClr val="white">
                    <a:tint val="75000"/>
                  </a:prstClr>
                </a:solidFill>
              </a:rPr>
              <a:pPr/>
              <a:t>1/4/2016</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4680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15C2364-0CCA-40A7-A3A5-B1918A91FA35}" type="datetimeFigureOut">
              <a:rPr lang="en-US" smtClean="0">
                <a:solidFill>
                  <a:prstClr val="white">
                    <a:tint val="75000"/>
                  </a:prstClr>
                </a:solidFill>
              </a:rPr>
              <a:pPr/>
              <a:t>1/4/2016</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820210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5C2364-0CCA-40A7-A3A5-B1918A91FA35}" type="datetimeFigureOut">
              <a:rPr lang="en-US" smtClean="0">
                <a:solidFill>
                  <a:prstClr val="white">
                    <a:tint val="75000"/>
                  </a:prstClr>
                </a:solidFill>
              </a:rPr>
              <a:pPr/>
              <a:t>1/4/2016</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211648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5C2364-0CCA-40A7-A3A5-B1918A91FA35}" type="datetimeFigureOut">
              <a:rPr lang="en-US" smtClean="0">
                <a:solidFill>
                  <a:prstClr val="white">
                    <a:tint val="75000"/>
                  </a:prstClr>
                </a:solidFill>
              </a:rPr>
              <a:pPr/>
              <a:t>1/4/2016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97207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08255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5C2364-0CCA-40A7-A3A5-B1918A91FA35}" type="datetimeFigureOut">
              <a:rPr lang="en-US" smtClean="0">
                <a:solidFill>
                  <a:prstClr val="white">
                    <a:tint val="75000"/>
                  </a:prstClr>
                </a:solidFill>
              </a:rPr>
              <a:pPr/>
              <a:t>1/4/2016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625061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solidFill>
                  <a:prstClr val="white">
                    <a:tint val="75000"/>
                  </a:prstClr>
                </a:solidFill>
              </a:rPr>
              <a:pPr/>
              <a:t>1/4/2016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29650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solidFill>
                  <a:prstClr val="white">
                    <a:tint val="75000"/>
                  </a:prstClr>
                </a:solidFill>
              </a:rPr>
              <a:pPr/>
              <a:t>1/4/2016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3163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3537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6827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2843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9827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765975-A351-42C2-A247-B41DB5844E41}" type="datetimeFigureOut">
              <a:rPr lang="en-US" smtClean="0">
                <a:solidFill>
                  <a:prstClr val="black">
                    <a:tint val="75000"/>
                  </a:prstClr>
                </a:solidFill>
              </a:rPr>
              <a:pPr/>
              <a:t>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6485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765975-A351-42C2-A247-B41DB5844E41}" type="datetimeFigureOut">
              <a:rPr lang="en-US" smtClean="0">
                <a:solidFill>
                  <a:prstClr val="black">
                    <a:tint val="75000"/>
                  </a:prstClr>
                </a:solidFill>
              </a:rPr>
              <a:pPr/>
              <a:t>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9313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65975-A351-42C2-A247-B41DB5844E41}" type="datetimeFigureOut">
              <a:rPr lang="en-US" smtClean="0">
                <a:solidFill>
                  <a:prstClr val="black">
                    <a:tint val="75000"/>
                  </a:prstClr>
                </a:solidFill>
              </a:rPr>
              <a:pPr/>
              <a:t>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814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132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2053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5285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4784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2905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solidFill>
                  <a:prstClr val="black">
                    <a:tint val="75000"/>
                  </a:prstClr>
                </a:solidFill>
              </a:rPr>
              <a:pPr/>
              <a:t>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0754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solidFill>
                  <a:prstClr val="black">
                    <a:tint val="75000"/>
                  </a:prstClr>
                </a:solidFill>
              </a:rPr>
              <a:pPr/>
              <a:t>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556481"/>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5C2364-0CCA-40A7-A3A5-B1918A91FA35}" type="datetimeFigureOut">
              <a:rPr lang="en-US" smtClean="0">
                <a:solidFill>
                  <a:prstClr val="black">
                    <a:tint val="75000"/>
                  </a:prstClr>
                </a:solidFill>
              </a:rPr>
              <a:pPr/>
              <a:t>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885632"/>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15C2364-0CCA-40A7-A3A5-B1918A91FA35}" type="datetimeFigureOut">
              <a:rPr lang="en-US" smtClean="0">
                <a:solidFill>
                  <a:prstClr val="black">
                    <a:tint val="75000"/>
                  </a:prstClr>
                </a:solidFill>
              </a:rPr>
              <a:pPr/>
              <a:t>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904431"/>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15C2364-0CCA-40A7-A3A5-B1918A91FA35}" type="datetimeFigureOut">
              <a:rPr lang="en-US" smtClean="0">
                <a:solidFill>
                  <a:prstClr val="black">
                    <a:tint val="75000"/>
                  </a:prstClr>
                </a:solidFill>
              </a:rPr>
              <a:pPr/>
              <a:t>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770283"/>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15C2364-0CCA-40A7-A3A5-B1918A91FA35}" type="datetimeFigureOut">
              <a:rPr lang="en-US" smtClean="0">
                <a:solidFill>
                  <a:prstClr val="black">
                    <a:tint val="75000"/>
                  </a:prstClr>
                </a:solidFill>
              </a:rPr>
              <a:pPr/>
              <a:t>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3345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49334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5C2364-0CCA-40A7-A3A5-B1918A91FA35}" type="datetimeFigureOut">
              <a:rPr lang="en-US" smtClean="0">
                <a:solidFill>
                  <a:prstClr val="black">
                    <a:tint val="75000"/>
                  </a:prstClr>
                </a:solidFill>
              </a:rPr>
              <a:pPr/>
              <a:t>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93695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5C2364-0CCA-40A7-A3A5-B1918A91FA35}" type="datetimeFigureOut">
              <a:rPr lang="en-US" smtClean="0">
                <a:solidFill>
                  <a:prstClr val="black">
                    <a:tint val="75000"/>
                  </a:prstClr>
                </a:solidFill>
              </a:rPr>
              <a:pPr/>
              <a:t>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7423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5C2364-0CCA-40A7-A3A5-B1918A91FA35}" type="datetimeFigureOut">
              <a:rPr lang="en-US" smtClean="0">
                <a:solidFill>
                  <a:prstClr val="black">
                    <a:tint val="75000"/>
                  </a:prstClr>
                </a:solidFill>
              </a:rPr>
              <a:pPr/>
              <a:t>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6130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solidFill>
                  <a:prstClr val="black">
                    <a:tint val="75000"/>
                  </a:prstClr>
                </a:solidFill>
              </a:rPr>
              <a:pPr/>
              <a:t>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7952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solidFill>
                  <a:prstClr val="black">
                    <a:tint val="75000"/>
                  </a:prstClr>
                </a:solidFill>
              </a:rPr>
              <a:pPr/>
              <a:t>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804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2155F3B-6719-49DD-BFA9-FE23519795A5}" type="datetimeFigureOut">
              <a:rPr lang="en-US" smtClean="0">
                <a:solidFill>
                  <a:prstClr val="black">
                    <a:tint val="75000"/>
                  </a:prstClr>
                </a:solidFill>
              </a:rPr>
              <a:pPr/>
              <a:t>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8452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155F3B-6719-49DD-BFA9-FE23519795A5}" type="datetimeFigureOut">
              <a:rPr lang="en-US" smtClean="0">
                <a:solidFill>
                  <a:prstClr val="black">
                    <a:tint val="75000"/>
                  </a:prstClr>
                </a:solidFill>
              </a:rPr>
              <a:pPr/>
              <a:t>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0308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155F3B-6719-49DD-BFA9-FE23519795A5}" type="datetimeFigureOut">
              <a:rPr lang="en-US" smtClean="0">
                <a:solidFill>
                  <a:prstClr val="black">
                    <a:tint val="75000"/>
                  </a:prstClr>
                </a:solidFill>
              </a:rPr>
              <a:pPr/>
              <a:t>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0809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155F3B-6719-49DD-BFA9-FE23519795A5}" type="datetimeFigureOut">
              <a:rPr lang="en-US" smtClean="0">
                <a:solidFill>
                  <a:prstClr val="black">
                    <a:tint val="75000"/>
                  </a:prstClr>
                </a:solidFill>
              </a:rPr>
              <a:pPr/>
              <a:t>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9409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2155F3B-6719-49DD-BFA9-FE23519795A5}" type="datetimeFigureOut">
              <a:rPr lang="en-US" smtClean="0">
                <a:solidFill>
                  <a:prstClr val="black">
                    <a:tint val="75000"/>
                  </a:prstClr>
                </a:solidFill>
              </a:rPr>
              <a:pPr/>
              <a:t>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6292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theme" Target="../theme/theme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9245432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297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latin typeface="+mn-lt"/>
              </a:defRPr>
            </a:lvl1pPr>
          </a:lstStyle>
          <a:p>
            <a:pPr eaLnBrk="0" fontAlgn="base" hangingPunct="0">
              <a:spcAft>
                <a:spcPct val="0"/>
              </a:spcAft>
            </a:pPr>
            <a:endParaRPr lang="en-US" altLang="en-US" smtClean="0">
              <a:solidFill>
                <a:srgbClr val="000000"/>
              </a:solidFill>
            </a:endParaRPr>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mn-lt"/>
              </a:defRPr>
            </a:lvl1pPr>
          </a:lstStyle>
          <a:p>
            <a:pPr algn="ctr" eaLnBrk="0" fontAlgn="base" hangingPunct="0">
              <a:spcAft>
                <a:spcPct val="0"/>
              </a:spcAft>
            </a:pPr>
            <a:endParaRPr lang="en-US" altLang="en-US" smtClean="0">
              <a:solidFill>
                <a:srgbClr val="000000"/>
              </a:solidFill>
            </a:endParaRPr>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atin typeface="+mn-lt"/>
              </a:defRPr>
            </a:lvl1pPr>
          </a:lstStyle>
          <a:p>
            <a:pPr eaLnBrk="0" fontAlgn="base" hangingPunct="0">
              <a:spcAft>
                <a:spcPct val="0"/>
              </a:spcAft>
            </a:pPr>
            <a:fld id="{C95E1852-4ACB-42BB-B972-DC2EC689948A}" type="slidenum">
              <a:rPr lang="en-US" altLang="en-US" smtClean="0">
                <a:solidFill>
                  <a:srgbClr val="000000"/>
                </a:solidFill>
              </a:rPr>
              <a:pPr eaLnBrk="0" fontAlgn="base" hangingPunct="0">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022814732"/>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pPr>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Bef>
                <a:spcPct val="0"/>
              </a:spcBef>
              <a:spcAft>
                <a:spcPct val="0"/>
              </a:spcAft>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pPr>
            <a:fld id="{DB3A999D-1948-4654-A7EC-0C9ECCBE330B}" type="slidenum">
              <a:rPr lang="en-US" smtClean="0">
                <a:solidFill>
                  <a:prstClr val="black">
                    <a:tint val="75000"/>
                  </a:prstClr>
                </a:solidFill>
                <a:latin typeface="Arial" panose="020B0604020202020204" pitchFamily="34" charset="0"/>
              </a:rPr>
              <a:pPr fontAlgn="base">
                <a:spcBef>
                  <a:spcPct val="0"/>
                </a:spcBef>
                <a:spcAft>
                  <a:spcPct val="0"/>
                </a:spcAft>
              </a:pPr>
              <a:t>‹#›</a:t>
            </a:fld>
            <a:endParaRPr 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299918356"/>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66027825"/>
      </p:ext>
    </p:extLst>
  </p:cSld>
  <p:clrMap bg1="dk1" tx1="lt1" bg2="dk2"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04427228"/>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Lst>
  <p:txStyles>
    <p:titleStyle>
      <a:lvl1pPr algn="l" defTabSz="812810" rtl="0" eaLnBrk="1" latinLnBrk="0" hangingPunct="1">
        <a:lnSpc>
          <a:spcPct val="90000"/>
        </a:lnSpc>
        <a:spcBef>
          <a:spcPct val="0"/>
        </a:spcBef>
        <a:buNone/>
        <a:defRPr sz="3911" kern="1200">
          <a:solidFill>
            <a:schemeClr val="tx1"/>
          </a:solidFill>
          <a:latin typeface="+mj-lt"/>
          <a:ea typeface="+mj-ea"/>
          <a:cs typeface="+mj-cs"/>
        </a:defRPr>
      </a:lvl1pPr>
    </p:titleStyle>
    <p:bodyStyle>
      <a:lvl1pPr marL="203203" indent="-203203" algn="l" defTabSz="812810" rtl="0" eaLnBrk="1" latinLnBrk="0" hangingPunct="1">
        <a:lnSpc>
          <a:spcPct val="90000"/>
        </a:lnSpc>
        <a:spcBef>
          <a:spcPts val="889"/>
        </a:spcBef>
        <a:buFont typeface="Arial" panose="020B0604020202020204" pitchFamily="34" charset="0"/>
        <a:buChar char="•"/>
        <a:defRPr sz="2489" kern="1200">
          <a:solidFill>
            <a:schemeClr val="tx1"/>
          </a:solidFill>
          <a:latin typeface="+mn-lt"/>
          <a:ea typeface="+mn-ea"/>
          <a:cs typeface="+mn-cs"/>
        </a:defRPr>
      </a:lvl1pPr>
      <a:lvl2pPr marL="609608" indent="-203203" algn="l" defTabSz="812810" rtl="0" eaLnBrk="1" latinLnBrk="0" hangingPunct="1">
        <a:lnSpc>
          <a:spcPct val="90000"/>
        </a:lnSpc>
        <a:spcBef>
          <a:spcPts val="444"/>
        </a:spcBef>
        <a:buFont typeface="Arial" panose="020B0604020202020204" pitchFamily="34" charset="0"/>
        <a:buChar char="•"/>
        <a:defRPr sz="2133" kern="1200">
          <a:solidFill>
            <a:schemeClr val="tx1"/>
          </a:solidFill>
          <a:latin typeface="+mn-lt"/>
          <a:ea typeface="+mn-ea"/>
          <a:cs typeface="+mn-cs"/>
        </a:defRPr>
      </a:lvl2pPr>
      <a:lvl3pPr marL="1016013" indent="-203203" algn="l" defTabSz="812810" rtl="0" eaLnBrk="1" latinLnBrk="0" hangingPunct="1">
        <a:lnSpc>
          <a:spcPct val="90000"/>
        </a:lnSpc>
        <a:spcBef>
          <a:spcPts val="444"/>
        </a:spcBef>
        <a:buFont typeface="Arial" panose="020B0604020202020204" pitchFamily="34" charset="0"/>
        <a:buChar char="•"/>
        <a:defRPr sz="1778" kern="1200">
          <a:solidFill>
            <a:schemeClr val="tx1"/>
          </a:solidFill>
          <a:latin typeface="+mn-lt"/>
          <a:ea typeface="+mn-ea"/>
          <a:cs typeface="+mn-cs"/>
        </a:defRPr>
      </a:lvl3pPr>
      <a:lvl4pPr marL="142241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4pPr>
      <a:lvl5pPr marL="182882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5pPr>
      <a:lvl6pPr marL="223522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4163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803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444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8011742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txStyles>
    <p:titleStyle>
      <a:lvl1pPr algn="l" defTabSz="812810" rtl="0" eaLnBrk="1" latinLnBrk="0" hangingPunct="1">
        <a:lnSpc>
          <a:spcPct val="90000"/>
        </a:lnSpc>
        <a:spcBef>
          <a:spcPct val="0"/>
        </a:spcBef>
        <a:buNone/>
        <a:defRPr sz="3911" kern="1200">
          <a:solidFill>
            <a:schemeClr val="tx1"/>
          </a:solidFill>
          <a:latin typeface="+mj-lt"/>
          <a:ea typeface="+mj-ea"/>
          <a:cs typeface="+mj-cs"/>
        </a:defRPr>
      </a:lvl1pPr>
    </p:titleStyle>
    <p:bodyStyle>
      <a:lvl1pPr marL="203203" indent="-203203" algn="l" defTabSz="812810" rtl="0" eaLnBrk="1" latinLnBrk="0" hangingPunct="1">
        <a:lnSpc>
          <a:spcPct val="90000"/>
        </a:lnSpc>
        <a:spcBef>
          <a:spcPts val="889"/>
        </a:spcBef>
        <a:buFont typeface="Arial" panose="020B0604020202020204" pitchFamily="34" charset="0"/>
        <a:buChar char="•"/>
        <a:defRPr sz="2489" kern="1200">
          <a:solidFill>
            <a:schemeClr val="tx1"/>
          </a:solidFill>
          <a:latin typeface="+mn-lt"/>
          <a:ea typeface="+mn-ea"/>
          <a:cs typeface="+mn-cs"/>
        </a:defRPr>
      </a:lvl1pPr>
      <a:lvl2pPr marL="609608" indent="-203203" algn="l" defTabSz="812810" rtl="0" eaLnBrk="1" latinLnBrk="0" hangingPunct="1">
        <a:lnSpc>
          <a:spcPct val="90000"/>
        </a:lnSpc>
        <a:spcBef>
          <a:spcPts val="444"/>
        </a:spcBef>
        <a:buFont typeface="Arial" panose="020B0604020202020204" pitchFamily="34" charset="0"/>
        <a:buChar char="•"/>
        <a:defRPr sz="2133" kern="1200">
          <a:solidFill>
            <a:schemeClr val="tx1"/>
          </a:solidFill>
          <a:latin typeface="+mn-lt"/>
          <a:ea typeface="+mn-ea"/>
          <a:cs typeface="+mn-cs"/>
        </a:defRPr>
      </a:lvl2pPr>
      <a:lvl3pPr marL="1016013" indent="-203203" algn="l" defTabSz="812810" rtl="0" eaLnBrk="1" latinLnBrk="0" hangingPunct="1">
        <a:lnSpc>
          <a:spcPct val="90000"/>
        </a:lnSpc>
        <a:spcBef>
          <a:spcPts val="444"/>
        </a:spcBef>
        <a:buFont typeface="Arial" panose="020B0604020202020204" pitchFamily="34" charset="0"/>
        <a:buChar char="•"/>
        <a:defRPr sz="1778" kern="1200">
          <a:solidFill>
            <a:schemeClr val="tx1"/>
          </a:solidFill>
          <a:latin typeface="+mn-lt"/>
          <a:ea typeface="+mn-ea"/>
          <a:cs typeface="+mn-cs"/>
        </a:defRPr>
      </a:lvl3pPr>
      <a:lvl4pPr marL="142241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4pPr>
      <a:lvl5pPr marL="182882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5pPr>
      <a:lvl6pPr marL="223522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4163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803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444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762443878"/>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Lst>
  <p:txStyles>
    <p:titleStyle>
      <a:lvl1pPr algn="l" defTabSz="812810" rtl="0" eaLnBrk="1" latinLnBrk="0" hangingPunct="1">
        <a:lnSpc>
          <a:spcPct val="90000"/>
        </a:lnSpc>
        <a:spcBef>
          <a:spcPct val="0"/>
        </a:spcBef>
        <a:buNone/>
        <a:defRPr sz="3911" kern="1200">
          <a:solidFill>
            <a:schemeClr val="tx1"/>
          </a:solidFill>
          <a:latin typeface="+mj-lt"/>
          <a:ea typeface="+mj-ea"/>
          <a:cs typeface="+mj-cs"/>
        </a:defRPr>
      </a:lvl1pPr>
    </p:titleStyle>
    <p:bodyStyle>
      <a:lvl1pPr marL="203203" indent="-203203" algn="l" defTabSz="812810" rtl="0" eaLnBrk="1" latinLnBrk="0" hangingPunct="1">
        <a:lnSpc>
          <a:spcPct val="90000"/>
        </a:lnSpc>
        <a:spcBef>
          <a:spcPts val="889"/>
        </a:spcBef>
        <a:buFont typeface="Arial" panose="020B0604020202020204" pitchFamily="34" charset="0"/>
        <a:buChar char="•"/>
        <a:defRPr sz="2489" kern="1200">
          <a:solidFill>
            <a:schemeClr val="tx1"/>
          </a:solidFill>
          <a:latin typeface="+mn-lt"/>
          <a:ea typeface="+mn-ea"/>
          <a:cs typeface="+mn-cs"/>
        </a:defRPr>
      </a:lvl1pPr>
      <a:lvl2pPr marL="609608" indent="-203203" algn="l" defTabSz="812810" rtl="0" eaLnBrk="1" latinLnBrk="0" hangingPunct="1">
        <a:lnSpc>
          <a:spcPct val="90000"/>
        </a:lnSpc>
        <a:spcBef>
          <a:spcPts val="444"/>
        </a:spcBef>
        <a:buFont typeface="Arial" panose="020B0604020202020204" pitchFamily="34" charset="0"/>
        <a:buChar char="•"/>
        <a:defRPr sz="2133" kern="1200">
          <a:solidFill>
            <a:schemeClr val="tx1"/>
          </a:solidFill>
          <a:latin typeface="+mn-lt"/>
          <a:ea typeface="+mn-ea"/>
          <a:cs typeface="+mn-cs"/>
        </a:defRPr>
      </a:lvl2pPr>
      <a:lvl3pPr marL="1016013" indent="-203203" algn="l" defTabSz="812810" rtl="0" eaLnBrk="1" latinLnBrk="0" hangingPunct="1">
        <a:lnSpc>
          <a:spcPct val="90000"/>
        </a:lnSpc>
        <a:spcBef>
          <a:spcPts val="444"/>
        </a:spcBef>
        <a:buFont typeface="Arial" panose="020B0604020202020204" pitchFamily="34" charset="0"/>
        <a:buChar char="•"/>
        <a:defRPr sz="1778" kern="1200">
          <a:solidFill>
            <a:schemeClr val="tx1"/>
          </a:solidFill>
          <a:latin typeface="+mn-lt"/>
          <a:ea typeface="+mn-ea"/>
          <a:cs typeface="+mn-cs"/>
        </a:defRPr>
      </a:lvl3pPr>
      <a:lvl4pPr marL="142241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4pPr>
      <a:lvl5pPr marL="182882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5pPr>
      <a:lvl6pPr marL="223522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4163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803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444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fld id="{815C2364-0CCA-40A7-A3A5-B1918A91FA35}" type="datetimeFigureOut">
              <a:rPr lang="en-US" smtClean="0">
                <a:solidFill>
                  <a:prstClr val="white">
                    <a:tint val="75000"/>
                  </a:prstClr>
                </a:solidFill>
              </a:rPr>
              <a:pPr/>
              <a:t>1/4/2016</a:t>
            </a:fld>
            <a:endParaRPr lang="en-US">
              <a:solidFill>
                <a:prstClr val="white">
                  <a:tint val="75000"/>
                </a:prstClr>
              </a:solidFill>
            </a:endParaRPr>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48279411"/>
      </p:ext>
    </p:extLst>
  </p:cSld>
  <p:clrMap bg1="dk1" tx1="lt1" bg2="dk2" tx2="lt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l" defTabSz="812810" rtl="0" eaLnBrk="1" latinLnBrk="0" hangingPunct="1">
        <a:lnSpc>
          <a:spcPct val="90000"/>
        </a:lnSpc>
        <a:spcBef>
          <a:spcPct val="0"/>
        </a:spcBef>
        <a:buNone/>
        <a:defRPr sz="3911" kern="1200">
          <a:solidFill>
            <a:schemeClr val="tx1"/>
          </a:solidFill>
          <a:latin typeface="+mj-lt"/>
          <a:ea typeface="+mj-ea"/>
          <a:cs typeface="+mj-cs"/>
        </a:defRPr>
      </a:lvl1pPr>
    </p:titleStyle>
    <p:bodyStyle>
      <a:lvl1pPr marL="203203" indent="-203203" algn="l" defTabSz="812810" rtl="0" eaLnBrk="1" latinLnBrk="0" hangingPunct="1">
        <a:lnSpc>
          <a:spcPct val="90000"/>
        </a:lnSpc>
        <a:spcBef>
          <a:spcPts val="889"/>
        </a:spcBef>
        <a:buFont typeface="Arial" panose="020B0604020202020204" pitchFamily="34" charset="0"/>
        <a:buChar char="•"/>
        <a:defRPr sz="2489" kern="1200">
          <a:solidFill>
            <a:schemeClr val="tx1"/>
          </a:solidFill>
          <a:latin typeface="+mn-lt"/>
          <a:ea typeface="+mn-ea"/>
          <a:cs typeface="+mn-cs"/>
        </a:defRPr>
      </a:lvl1pPr>
      <a:lvl2pPr marL="609608" indent="-203203" algn="l" defTabSz="812810" rtl="0" eaLnBrk="1" latinLnBrk="0" hangingPunct="1">
        <a:lnSpc>
          <a:spcPct val="90000"/>
        </a:lnSpc>
        <a:spcBef>
          <a:spcPts val="444"/>
        </a:spcBef>
        <a:buFont typeface="Arial" panose="020B0604020202020204" pitchFamily="34" charset="0"/>
        <a:buChar char="•"/>
        <a:defRPr sz="2133" kern="1200">
          <a:solidFill>
            <a:schemeClr val="tx1"/>
          </a:solidFill>
          <a:latin typeface="+mn-lt"/>
          <a:ea typeface="+mn-ea"/>
          <a:cs typeface="+mn-cs"/>
        </a:defRPr>
      </a:lvl2pPr>
      <a:lvl3pPr marL="1016013" indent="-203203" algn="l" defTabSz="812810" rtl="0" eaLnBrk="1" latinLnBrk="0" hangingPunct="1">
        <a:lnSpc>
          <a:spcPct val="90000"/>
        </a:lnSpc>
        <a:spcBef>
          <a:spcPts val="444"/>
        </a:spcBef>
        <a:buFont typeface="Arial" panose="020B0604020202020204" pitchFamily="34" charset="0"/>
        <a:buChar char="•"/>
        <a:defRPr sz="1778" kern="1200">
          <a:solidFill>
            <a:schemeClr val="tx1"/>
          </a:solidFill>
          <a:latin typeface="+mn-lt"/>
          <a:ea typeface="+mn-ea"/>
          <a:cs typeface="+mn-cs"/>
        </a:defRPr>
      </a:lvl3pPr>
      <a:lvl4pPr marL="142241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4pPr>
      <a:lvl5pPr marL="182882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5pPr>
      <a:lvl6pPr marL="223522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4163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803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444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65975-A351-42C2-A247-B41DB5844E41}" type="datetimeFigureOut">
              <a:rPr lang="en-US" smtClean="0">
                <a:solidFill>
                  <a:prstClr val="black">
                    <a:tint val="75000"/>
                  </a:prstClr>
                </a:solidFill>
              </a:rPr>
              <a:pPr/>
              <a:t>1/4/2016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168469"/>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5C2364-0CCA-40A7-A3A5-B1918A91FA35}" type="datetimeFigureOut">
              <a:rPr lang="en-US" smtClean="0">
                <a:solidFill>
                  <a:prstClr val="black">
                    <a:tint val="75000"/>
                  </a:prstClr>
                </a:solidFill>
              </a:rPr>
              <a:pPr/>
              <a:t>1/4/2016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840060"/>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155F3B-6719-49DD-BFA9-FE23519795A5}" type="datetimeFigureOut">
              <a:rPr lang="en-US" smtClean="0">
                <a:solidFill>
                  <a:prstClr val="black">
                    <a:tint val="75000"/>
                  </a:prstClr>
                </a:solidFill>
              </a:rPr>
              <a:pPr/>
              <a:t>1/4/2016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65691"/>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17.jpe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65.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www.its.caltech.edu/~bi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its.caltech.edu/~bi177/"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notesSlide" Target="../notesSlides/notesSlide10.xml"/><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38.png"/><Relationship Id="rId2" Type="http://schemas.openxmlformats.org/officeDocument/2006/relationships/slideLayout" Target="../slideLayouts/slideLayout78.xml"/><Relationship Id="rId16" Type="http://schemas.openxmlformats.org/officeDocument/2006/relationships/oleObject" Target="../embeddings/oleObject1.bin"/><Relationship Id="rId1" Type="http://schemas.openxmlformats.org/officeDocument/2006/relationships/vmlDrawing" Target="../drawings/vmlDrawing1.v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50.png"/><Relationship Id="rId10" Type="http://schemas.openxmlformats.org/officeDocument/2006/relationships/image" Target="../media/image45.jpeg"/><Relationship Id="rId4" Type="http://schemas.openxmlformats.org/officeDocument/2006/relationships/image" Target="../media/image39.JPG"/><Relationship Id="rId9" Type="http://schemas.openxmlformats.org/officeDocument/2006/relationships/image" Target="../media/image44.jpeg"/><Relationship Id="rId14" Type="http://schemas.openxmlformats.org/officeDocument/2006/relationships/image" Target="../media/image49.jpeg"/></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5.xml"/><Relationship Id="rId7" Type="http://schemas.openxmlformats.org/officeDocument/2006/relationships/image" Target="../media/image54.png"/><Relationship Id="rId2" Type="http://schemas.openxmlformats.org/officeDocument/2006/relationships/video" Target="file:///C:\Documents%20and%20Settings\Andres\My%20Documents\My%20Videos\Recon%20Rotated%20Gatear-3.AVI" TargetMode="External"/><Relationship Id="rId1" Type="http://schemas.microsoft.com/office/2007/relationships/media" Target="file:///C:\Documents%20and%20Settings\Andres\My%20Documents\My%20Videos\Recon%20Rotated%20Gatear-3.AVI" TargetMode="Externa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11.xml"/><Relationship Id="rId9"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23.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0.xml"/><Relationship Id="rId1" Type="http://schemas.openxmlformats.org/officeDocument/2006/relationships/vmlDrawing" Target="../drawings/vmlDrawing2.vml"/><Relationship Id="rId5" Type="http://schemas.openxmlformats.org/officeDocument/2006/relationships/image" Target="../media/image1.png"/><Relationship Id="rId4" Type="http://schemas.openxmlformats.org/officeDocument/2006/relationships/image" Target="../media/image60.emf"/></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3" Type="http://schemas.openxmlformats.org/officeDocument/2006/relationships/hyperlink" Target="http://www.its.caltech.edu/~bi227/" TargetMode="External"/><Relationship Id="rId2" Type="http://schemas.openxmlformats.org/officeDocument/2006/relationships/hyperlink" Target="mailto:jung830307@gmail.co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8.xml"/><Relationship Id="rId1" Type="http://schemas.openxmlformats.org/officeDocument/2006/relationships/vmlDrawing" Target="../drawings/vmlDrawing3.vml"/><Relationship Id="rId6" Type="http://schemas.openxmlformats.org/officeDocument/2006/relationships/image" Target="../media/image64.emf"/><Relationship Id="rId5" Type="http://schemas.openxmlformats.org/officeDocument/2006/relationships/oleObject" Target="../embeddings/oleObject3.bin"/><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1.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slideLayout" Target="../slideLayouts/slideLayout112.xml"/><Relationship Id="rId7" Type="http://schemas.openxmlformats.org/officeDocument/2006/relationships/image" Target="../media/image70.jpeg"/><Relationship Id="rId2" Type="http://schemas.openxmlformats.org/officeDocument/2006/relationships/vmlDrawing" Target="../drawings/vmlDrawing4.vml"/><Relationship Id="rId1" Type="http://schemas.openxmlformats.org/officeDocument/2006/relationships/themeOverride" Target="../theme/themeOverride1.xml"/><Relationship Id="rId6" Type="http://schemas.openxmlformats.org/officeDocument/2006/relationships/image" Target="../media/image69.emf"/><Relationship Id="rId5" Type="http://schemas.openxmlformats.org/officeDocument/2006/relationships/oleObject" Target="../embeddings/oleObject4.bin"/><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image" Target="../media/image73.jpeg"/><Relationship Id="rId2" Type="http://schemas.openxmlformats.org/officeDocument/2006/relationships/vmlDrawing" Target="../drawings/vmlDrawing5.vml"/><Relationship Id="rId1" Type="http://schemas.openxmlformats.org/officeDocument/2006/relationships/themeOverride" Target="../theme/themeOverride2.xml"/><Relationship Id="rId6" Type="http://schemas.openxmlformats.org/officeDocument/2006/relationships/image" Target="../media/image70.jpeg"/><Relationship Id="rId5" Type="http://schemas.openxmlformats.org/officeDocument/2006/relationships/image" Target="../media/image72.emf"/><Relationship Id="rId4" Type="http://schemas.openxmlformats.org/officeDocument/2006/relationships/oleObject" Target="../embeddings/oleObject5.bin"/></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vmlDrawing" Target="../drawings/vmlDrawing6.vml"/><Relationship Id="rId1" Type="http://schemas.openxmlformats.org/officeDocument/2006/relationships/themeOverride" Target="../theme/themeOverride3.xml"/><Relationship Id="rId6" Type="http://schemas.openxmlformats.org/officeDocument/2006/relationships/image" Target="../media/image75.jpeg"/><Relationship Id="rId5" Type="http://schemas.openxmlformats.org/officeDocument/2006/relationships/image" Target="../media/image74.emf"/><Relationship Id="rId4" Type="http://schemas.openxmlformats.org/officeDocument/2006/relationships/oleObject" Target="../embeddings/oleObject6.bin"/></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image" Target="../media/image77.jpeg"/><Relationship Id="rId2" Type="http://schemas.openxmlformats.org/officeDocument/2006/relationships/vmlDrawing" Target="../drawings/vmlDrawing7.vml"/><Relationship Id="rId1" Type="http://schemas.openxmlformats.org/officeDocument/2006/relationships/themeOverride" Target="../theme/themeOverride4.xml"/><Relationship Id="rId6" Type="http://schemas.openxmlformats.org/officeDocument/2006/relationships/image" Target="../media/image75.jpeg"/><Relationship Id="rId5" Type="http://schemas.openxmlformats.org/officeDocument/2006/relationships/image" Target="../media/image76.emf"/><Relationship Id="rId4" Type="http://schemas.openxmlformats.org/officeDocument/2006/relationships/oleObject" Target="../embeddings/oleObject7.bin"/></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image" Target="../media/image79.jpeg"/><Relationship Id="rId2" Type="http://schemas.openxmlformats.org/officeDocument/2006/relationships/vmlDrawing" Target="../drawings/vmlDrawing8.vml"/><Relationship Id="rId1" Type="http://schemas.openxmlformats.org/officeDocument/2006/relationships/themeOverride" Target="../theme/themeOverride5.xml"/><Relationship Id="rId6" Type="http://schemas.openxmlformats.org/officeDocument/2006/relationships/image" Target="../media/image77.jpeg"/><Relationship Id="rId5" Type="http://schemas.openxmlformats.org/officeDocument/2006/relationships/image" Target="../media/image78.emf"/><Relationship Id="rId4" Type="http://schemas.openxmlformats.org/officeDocument/2006/relationships/oleObject" Target="../embeddings/oleObject8.bin"/></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vmlDrawing" Target="../drawings/vmlDrawing9.vml"/><Relationship Id="rId1" Type="http://schemas.openxmlformats.org/officeDocument/2006/relationships/themeOverride" Target="../theme/themeOverride6.xml"/><Relationship Id="rId6" Type="http://schemas.openxmlformats.org/officeDocument/2006/relationships/image" Target="../media/image81.jpeg"/><Relationship Id="rId5" Type="http://schemas.openxmlformats.org/officeDocument/2006/relationships/image" Target="../media/image80.emf"/><Relationship Id="rId4" Type="http://schemas.openxmlformats.org/officeDocument/2006/relationships/oleObject" Target="../embeddings/oleObject9.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image" Target="../media/image84.jpeg"/><Relationship Id="rId2" Type="http://schemas.openxmlformats.org/officeDocument/2006/relationships/vmlDrawing" Target="../drawings/vmlDrawing10.vml"/><Relationship Id="rId1" Type="http://schemas.openxmlformats.org/officeDocument/2006/relationships/themeOverride" Target="../theme/themeOverride7.xml"/><Relationship Id="rId6" Type="http://schemas.openxmlformats.org/officeDocument/2006/relationships/image" Target="../media/image82.emf"/><Relationship Id="rId5" Type="http://schemas.openxmlformats.org/officeDocument/2006/relationships/oleObject" Target="../embeddings/oleObject10.bin"/><Relationship Id="rId4" Type="http://schemas.openxmlformats.org/officeDocument/2006/relationships/image" Target="../media/image83.jpeg"/></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112.xml"/><Relationship Id="rId1" Type="http://schemas.openxmlformats.org/officeDocument/2006/relationships/vmlDrawing" Target="../drawings/vmlDrawing11.vml"/><Relationship Id="rId5" Type="http://schemas.openxmlformats.org/officeDocument/2006/relationships/image" Target="../media/image85.emf"/><Relationship Id="rId4" Type="http://schemas.openxmlformats.org/officeDocument/2006/relationships/oleObject" Target="../embeddings/oleObject11.bin"/></Relationships>
</file>

<file path=ppt/slides/_rels/slide52.xml.rels><?xml version="1.0" encoding="UTF-8" standalone="yes"?>
<Relationships xmlns="http://schemas.openxmlformats.org/package/2006/relationships"><Relationship Id="rId2" Type="http://schemas.openxmlformats.org/officeDocument/2006/relationships/hyperlink" Target="http://zeiss-campus.magnet.fsu.edu/tutorials/basics/microscopealignment/indexflash.html" TargetMode="External"/><Relationship Id="rId1" Type="http://schemas.openxmlformats.org/officeDocument/2006/relationships/slideLayout" Target="../slideLayouts/slideLayout9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50216"/>
            <a:ext cx="6858000" cy="1790700"/>
          </a:xfrm>
        </p:spPr>
        <p:txBody>
          <a:bodyPr>
            <a:normAutofit fontScale="90000"/>
          </a:bodyPr>
          <a:lstStyle/>
          <a:p>
            <a:r>
              <a:rPr lang="en-US" dirty="0"/>
              <a:t>Biology </a:t>
            </a:r>
            <a:r>
              <a:rPr lang="en-US" dirty="0" smtClean="0"/>
              <a:t>227</a:t>
            </a:r>
            <a:r>
              <a:rPr lang="en-US" dirty="0"/>
              <a:t>: </a:t>
            </a:r>
            <a:r>
              <a:rPr lang="en-US" dirty="0" smtClean="0"/>
              <a:t>Methods in </a:t>
            </a:r>
            <a:r>
              <a:rPr lang="en-US" dirty="0"/>
              <a:t>Modern Microscopy</a:t>
            </a:r>
          </a:p>
        </p:txBody>
      </p:sp>
      <p:sp>
        <p:nvSpPr>
          <p:cNvPr id="3" name="Subtitle 2"/>
          <p:cNvSpPr>
            <a:spLocks noGrp="1"/>
          </p:cNvSpPr>
          <p:nvPr>
            <p:ph type="subTitle" idx="1"/>
          </p:nvPr>
        </p:nvSpPr>
        <p:spPr>
          <a:xfrm>
            <a:off x="1143000" y="3775137"/>
            <a:ext cx="6858000" cy="1025465"/>
          </a:xfrm>
        </p:spPr>
        <p:txBody>
          <a:bodyPr>
            <a:normAutofit/>
          </a:bodyPr>
          <a:lstStyle/>
          <a:p>
            <a:r>
              <a:rPr lang="en-US" dirty="0" smtClean="0"/>
              <a:t>Andres Collazo, Director Biological Imaging Facility</a:t>
            </a:r>
          </a:p>
          <a:p>
            <a:r>
              <a:rPr lang="en-US" dirty="0" smtClean="0"/>
              <a:t>Yonil Jung, Graduate Student, TA</a:t>
            </a:r>
          </a:p>
          <a:p>
            <a:endParaRPr lang="en-US" dirty="0"/>
          </a:p>
        </p:txBody>
      </p:sp>
    </p:spTree>
    <p:extLst>
      <p:ext uri="{BB962C8B-B14F-4D97-AF65-F5344CB8AC3E}">
        <p14:creationId xmlns:p14="http://schemas.microsoft.com/office/powerpoint/2010/main" val="18211527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smtClean="0"/>
              <a:t>Stereo microscopes are to microscopes</a:t>
            </a:r>
            <a:br>
              <a:rPr lang="en-US" sz="3600" dirty="0" smtClean="0"/>
            </a:br>
            <a:r>
              <a:rPr lang="en-US" sz="3600" dirty="0" smtClean="0"/>
              <a:t>As binoculars are to telescopes</a:t>
            </a:r>
            <a:endParaRPr lang="en-US" sz="3600"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29150" y="2459978"/>
            <a:ext cx="3886200" cy="3082631"/>
          </a:xfrm>
        </p:spPr>
      </p:pic>
      <p:pic>
        <p:nvPicPr>
          <p:cNvPr id="6" name="Content Placeholder 5"/>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495" t="6480" r="6579" b="3426"/>
          <a:stretch/>
        </p:blipFill>
        <p:spPr>
          <a:xfrm>
            <a:off x="782053" y="2249903"/>
            <a:ext cx="3658854" cy="3749040"/>
          </a:xfrm>
        </p:spPr>
      </p:pic>
    </p:spTree>
    <p:extLst>
      <p:ext uri="{BB962C8B-B14F-4D97-AF65-F5344CB8AC3E}">
        <p14:creationId xmlns:p14="http://schemas.microsoft.com/office/powerpoint/2010/main" val="39089450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smtClean="0"/>
              <a:t>Distinguishing between normal and stereo microscopes not always easy</a:t>
            </a:r>
            <a:endParaRPr lang="en-US" sz="3600" dirty="0"/>
          </a:p>
        </p:txBody>
      </p:sp>
      <p:sp>
        <p:nvSpPr>
          <p:cNvPr id="5" name="Text Placeholder 4"/>
          <p:cNvSpPr>
            <a:spLocks noGrp="1"/>
          </p:cNvSpPr>
          <p:nvPr>
            <p:ph type="body" idx="1"/>
          </p:nvPr>
        </p:nvSpPr>
        <p:spPr/>
        <p:txBody>
          <a:bodyPr/>
          <a:lstStyle/>
          <a:p>
            <a:r>
              <a:rPr lang="en-US" dirty="0" smtClean="0"/>
              <a:t>Discovery</a:t>
            </a:r>
            <a:endParaRPr lang="en-US"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05978" y="2827873"/>
            <a:ext cx="2588792" cy="3303253"/>
          </a:xfrm>
        </p:spPr>
      </p:pic>
      <p:sp>
        <p:nvSpPr>
          <p:cNvPr id="7" name="Text Placeholder 6"/>
          <p:cNvSpPr>
            <a:spLocks noGrp="1"/>
          </p:cNvSpPr>
          <p:nvPr>
            <p:ph type="body" sz="quarter" idx="3"/>
          </p:nvPr>
        </p:nvSpPr>
        <p:spPr/>
        <p:txBody>
          <a:bodyPr/>
          <a:lstStyle/>
          <a:p>
            <a:r>
              <a:rPr lang="en-US" dirty="0" err="1" smtClean="0"/>
              <a:t>Axio</a:t>
            </a:r>
            <a:r>
              <a:rPr lang="en-US" dirty="0" smtClean="0"/>
              <a:t> Zoom</a:t>
            </a:r>
            <a:endParaRPr lang="en-US" dirty="0"/>
          </a:p>
        </p:txBody>
      </p:sp>
      <p:pic>
        <p:nvPicPr>
          <p:cNvPr id="10" name="Content Placeholder 9"/>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l="9291" t="5157" r="14800" b="14515"/>
          <a:stretch/>
        </p:blipFill>
        <p:spPr>
          <a:xfrm>
            <a:off x="4701000" y="2505075"/>
            <a:ext cx="2564769" cy="3626051"/>
          </a:xfrm>
        </p:spPr>
      </p:pic>
    </p:spTree>
    <p:extLst>
      <p:ext uri="{BB962C8B-B14F-4D97-AF65-F5344CB8AC3E}">
        <p14:creationId xmlns:p14="http://schemas.microsoft.com/office/powerpoint/2010/main" val="965072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smtClean="0"/>
              <a:t>Distinguishing between normal and stereo microscopes not always easy</a:t>
            </a:r>
            <a:endParaRPr lang="en-US" sz="3600" dirty="0"/>
          </a:p>
        </p:txBody>
      </p:sp>
      <p:sp>
        <p:nvSpPr>
          <p:cNvPr id="5" name="Text Placeholder 4"/>
          <p:cNvSpPr>
            <a:spLocks noGrp="1"/>
          </p:cNvSpPr>
          <p:nvPr>
            <p:ph type="body" idx="1"/>
          </p:nvPr>
        </p:nvSpPr>
        <p:spPr/>
        <p:txBody>
          <a:bodyPr/>
          <a:lstStyle/>
          <a:p>
            <a:r>
              <a:rPr lang="en-US" dirty="0" smtClean="0"/>
              <a:t>Discovery</a:t>
            </a:r>
            <a:endParaRPr lang="en-US"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05978" y="2827873"/>
            <a:ext cx="2588792" cy="3303253"/>
          </a:xfrm>
        </p:spPr>
      </p:pic>
      <p:sp>
        <p:nvSpPr>
          <p:cNvPr id="7" name="Text Placeholder 6"/>
          <p:cNvSpPr>
            <a:spLocks noGrp="1"/>
          </p:cNvSpPr>
          <p:nvPr>
            <p:ph type="body" sz="quarter" idx="3"/>
          </p:nvPr>
        </p:nvSpPr>
        <p:spPr/>
        <p:txBody>
          <a:bodyPr/>
          <a:lstStyle/>
          <a:p>
            <a:r>
              <a:rPr lang="en-US" dirty="0" err="1" smtClean="0"/>
              <a:t>Axio</a:t>
            </a:r>
            <a:r>
              <a:rPr lang="en-US" dirty="0" smtClean="0"/>
              <a:t> Zoom</a:t>
            </a:r>
            <a:endParaRPr lang="en-US" dirty="0"/>
          </a:p>
        </p:txBody>
      </p:sp>
      <p:pic>
        <p:nvPicPr>
          <p:cNvPr id="10" name="Content Placeholder 9"/>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l="9291" t="5157" r="14800" b="14515"/>
          <a:stretch/>
        </p:blipFill>
        <p:spPr>
          <a:xfrm>
            <a:off x="4701000" y="2505075"/>
            <a:ext cx="2564769" cy="3626051"/>
          </a:xfrm>
        </p:spPr>
      </p:pic>
      <p:pic>
        <p:nvPicPr>
          <p:cNvPr id="11" name="Picture 10"/>
          <p:cNvPicPr>
            <a:picLocks noChangeAspect="1"/>
          </p:cNvPicPr>
          <p:nvPr/>
        </p:nvPicPr>
        <p:blipFill>
          <a:blip r:embed="rId5"/>
          <a:stretch>
            <a:fillRect/>
          </a:stretch>
        </p:blipFill>
        <p:spPr>
          <a:xfrm>
            <a:off x="2774733" y="1681162"/>
            <a:ext cx="1470600" cy="4644867"/>
          </a:xfrm>
          <a:prstGeom prst="rect">
            <a:avLst/>
          </a:prstGeom>
        </p:spPr>
      </p:pic>
      <p:pic>
        <p:nvPicPr>
          <p:cNvPr id="12" name="Picture 11"/>
          <p:cNvPicPr>
            <a:picLocks noChangeAspect="1"/>
          </p:cNvPicPr>
          <p:nvPr/>
        </p:nvPicPr>
        <p:blipFill>
          <a:blip r:embed="rId6"/>
          <a:stretch>
            <a:fillRect/>
          </a:stretch>
        </p:blipFill>
        <p:spPr>
          <a:xfrm>
            <a:off x="6939235" y="1681163"/>
            <a:ext cx="1470600" cy="4644867"/>
          </a:xfrm>
          <a:prstGeom prst="rect">
            <a:avLst/>
          </a:prstGeom>
        </p:spPr>
      </p:pic>
    </p:spTree>
    <p:extLst>
      <p:ext uri="{BB962C8B-B14F-4D97-AF65-F5344CB8AC3E}">
        <p14:creationId xmlns:p14="http://schemas.microsoft.com/office/powerpoint/2010/main" val="3005196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Resolution vs Contrast</a:t>
            </a:r>
            <a:endParaRPr lang="en-US" dirty="0"/>
          </a:p>
        </p:txBody>
      </p:sp>
      <p:sp>
        <p:nvSpPr>
          <p:cNvPr id="15" name="Content Placeholder 2"/>
          <p:cNvSpPr>
            <a:spLocks noGrp="1"/>
          </p:cNvSpPr>
          <p:nvPr>
            <p:ph sz="half" idx="1"/>
          </p:nvPr>
        </p:nvSpPr>
        <p:spPr/>
        <p:txBody>
          <a:bodyPr>
            <a:normAutofit/>
          </a:bodyPr>
          <a:lstStyle/>
          <a:p>
            <a:r>
              <a:rPr lang="en-US" sz="2311" dirty="0"/>
              <a:t>More than just magnification</a:t>
            </a:r>
          </a:p>
          <a:p>
            <a:r>
              <a:rPr lang="en-US" sz="2311" dirty="0"/>
              <a:t>Shorter wavelength</a:t>
            </a:r>
          </a:p>
          <a:p>
            <a:r>
              <a:rPr lang="en-US" sz="2311" dirty="0"/>
              <a:t>Higher NA</a:t>
            </a:r>
          </a:p>
          <a:p>
            <a:r>
              <a:rPr lang="en-US" sz="2311" dirty="0"/>
              <a:t>But hard to resolve without contrast!</a:t>
            </a:r>
          </a:p>
        </p:txBody>
      </p:sp>
      <p:sp>
        <p:nvSpPr>
          <p:cNvPr id="10" name="Oval 9"/>
          <p:cNvSpPr/>
          <p:nvPr/>
        </p:nvSpPr>
        <p:spPr>
          <a:xfrm>
            <a:off x="5018062" y="2574311"/>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1" name="Oval 10"/>
          <p:cNvSpPr/>
          <p:nvPr/>
        </p:nvSpPr>
        <p:spPr>
          <a:xfrm>
            <a:off x="5185612" y="2574311"/>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2" name="Oval 11"/>
          <p:cNvSpPr/>
          <p:nvPr/>
        </p:nvSpPr>
        <p:spPr>
          <a:xfrm>
            <a:off x="6079959" y="2574311"/>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3" name="Oval 12"/>
          <p:cNvSpPr/>
          <p:nvPr/>
        </p:nvSpPr>
        <p:spPr>
          <a:xfrm>
            <a:off x="6451601" y="2574310"/>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4" name="Oval 13"/>
          <p:cNvSpPr/>
          <p:nvPr/>
        </p:nvSpPr>
        <p:spPr>
          <a:xfrm>
            <a:off x="7582569" y="2548244"/>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Tree>
    <p:extLst>
      <p:ext uri="{BB962C8B-B14F-4D97-AF65-F5344CB8AC3E}">
        <p14:creationId xmlns:p14="http://schemas.microsoft.com/office/powerpoint/2010/main" val="32366674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Resolution vs Contrast</a:t>
            </a:r>
            <a:endParaRPr lang="en-US" dirty="0"/>
          </a:p>
        </p:txBody>
      </p:sp>
      <p:sp>
        <p:nvSpPr>
          <p:cNvPr id="15" name="Content Placeholder 2"/>
          <p:cNvSpPr>
            <a:spLocks noGrp="1"/>
          </p:cNvSpPr>
          <p:nvPr>
            <p:ph sz="half" idx="1"/>
          </p:nvPr>
        </p:nvSpPr>
        <p:spPr/>
        <p:txBody>
          <a:bodyPr>
            <a:normAutofit/>
          </a:bodyPr>
          <a:lstStyle/>
          <a:p>
            <a:r>
              <a:rPr lang="en-US" sz="2311" dirty="0"/>
              <a:t>More than just magnification</a:t>
            </a:r>
          </a:p>
          <a:p>
            <a:r>
              <a:rPr lang="en-US" sz="2311" dirty="0"/>
              <a:t>Shorter wavelength</a:t>
            </a:r>
          </a:p>
          <a:p>
            <a:r>
              <a:rPr lang="en-US" sz="2311" dirty="0"/>
              <a:t>Higher NA</a:t>
            </a:r>
          </a:p>
          <a:p>
            <a:r>
              <a:rPr lang="en-US" sz="2311" dirty="0"/>
              <a:t>But hard to resolve without contrast!</a:t>
            </a:r>
          </a:p>
        </p:txBody>
      </p:sp>
      <p:sp>
        <p:nvSpPr>
          <p:cNvPr id="5" name="Rectangle 4"/>
          <p:cNvSpPr/>
          <p:nvPr/>
        </p:nvSpPr>
        <p:spPr>
          <a:xfrm>
            <a:off x="5018061" y="2030213"/>
            <a:ext cx="2834549" cy="2446871"/>
          </a:xfrm>
          <a:prstGeom prst="rect">
            <a:avLst/>
          </a:prstGeom>
          <a:gradFill>
            <a:gsLst>
              <a:gs pos="0">
                <a:srgbClr val="000000"/>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0" name="Oval 9"/>
          <p:cNvSpPr/>
          <p:nvPr/>
        </p:nvSpPr>
        <p:spPr>
          <a:xfrm>
            <a:off x="5018062" y="2574311"/>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1" name="Oval 10"/>
          <p:cNvSpPr/>
          <p:nvPr/>
        </p:nvSpPr>
        <p:spPr>
          <a:xfrm>
            <a:off x="5185612" y="2574311"/>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2" name="Oval 11"/>
          <p:cNvSpPr/>
          <p:nvPr/>
        </p:nvSpPr>
        <p:spPr>
          <a:xfrm>
            <a:off x="6079959" y="2574311"/>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3" name="Oval 12"/>
          <p:cNvSpPr/>
          <p:nvPr/>
        </p:nvSpPr>
        <p:spPr>
          <a:xfrm>
            <a:off x="6451601" y="2574310"/>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4" name="Oval 13"/>
          <p:cNvSpPr/>
          <p:nvPr/>
        </p:nvSpPr>
        <p:spPr>
          <a:xfrm>
            <a:off x="7582569" y="2548244"/>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Tree>
    <p:extLst>
      <p:ext uri="{BB962C8B-B14F-4D97-AF65-F5344CB8AC3E}">
        <p14:creationId xmlns:p14="http://schemas.microsoft.com/office/powerpoint/2010/main" val="30840804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Resolution vs Contrast</a:t>
            </a:r>
          </a:p>
        </p:txBody>
      </p:sp>
      <p:sp>
        <p:nvSpPr>
          <p:cNvPr id="3" name="Content Placeholder 2"/>
          <p:cNvSpPr>
            <a:spLocks noGrp="1"/>
          </p:cNvSpPr>
          <p:nvPr>
            <p:ph sz="half" idx="1"/>
          </p:nvPr>
        </p:nvSpPr>
        <p:spPr/>
        <p:txBody>
          <a:bodyPr/>
          <a:lstStyle/>
          <a:p>
            <a:r>
              <a:rPr lang="en-US" dirty="0"/>
              <a:t>Transparent specimen contrast</a:t>
            </a:r>
          </a:p>
          <a:p>
            <a:pPr lvl="1"/>
            <a:r>
              <a:rPr lang="en-US" dirty="0"/>
              <a:t>Bright field 2-5%</a:t>
            </a:r>
          </a:p>
          <a:p>
            <a:pPr lvl="1"/>
            <a:r>
              <a:rPr lang="en-US" dirty="0"/>
              <a:t>Phase &amp; DIC 15-20%</a:t>
            </a:r>
          </a:p>
          <a:p>
            <a:pPr lvl="1"/>
            <a:r>
              <a:rPr lang="en-US" dirty="0"/>
              <a:t>Stained specimen 25%</a:t>
            </a:r>
          </a:p>
          <a:p>
            <a:pPr lvl="1"/>
            <a:r>
              <a:rPr lang="en-US" dirty="0"/>
              <a:t>Dark field 60</a:t>
            </a:r>
            <a:r>
              <a:rPr lang="en-US" dirty="0" smtClean="0"/>
              <a:t>%</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321" y="2003778"/>
            <a:ext cx="3488267" cy="1490133"/>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33954"/>
          <a:stretch/>
        </p:blipFill>
        <p:spPr>
          <a:xfrm>
            <a:off x="4721321" y="3817516"/>
            <a:ext cx="3508279" cy="2239324"/>
          </a:xfrm>
          <a:prstGeom prst="rect">
            <a:avLst/>
          </a:prstGeom>
        </p:spPr>
      </p:pic>
      <p:sp>
        <p:nvSpPr>
          <p:cNvPr id="13" name="Rectangle 12"/>
          <p:cNvSpPr/>
          <p:nvPr/>
        </p:nvSpPr>
        <p:spPr>
          <a:xfrm>
            <a:off x="6739467" y="3361267"/>
            <a:ext cx="609600" cy="270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a:solidFill>
                <a:prstClr val="white"/>
              </a:solidFill>
            </a:endParaRPr>
          </a:p>
        </p:txBody>
      </p:sp>
      <p:sp>
        <p:nvSpPr>
          <p:cNvPr id="14" name="Rectangle 13"/>
          <p:cNvSpPr/>
          <p:nvPr/>
        </p:nvSpPr>
        <p:spPr>
          <a:xfrm>
            <a:off x="6942667" y="5867400"/>
            <a:ext cx="948267" cy="270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a:solidFill>
                <a:prstClr val="white"/>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000" y="4227794"/>
            <a:ext cx="2032000" cy="1348740"/>
          </a:xfrm>
          <a:prstGeom prst="rect">
            <a:avLst/>
          </a:prstGeom>
        </p:spPr>
      </p:pic>
      <p:sp>
        <p:nvSpPr>
          <p:cNvPr id="4" name="TextBox 3"/>
          <p:cNvSpPr txBox="1"/>
          <p:nvPr/>
        </p:nvSpPr>
        <p:spPr>
          <a:xfrm>
            <a:off x="1179099" y="5664200"/>
            <a:ext cx="3424335" cy="242823"/>
          </a:xfrm>
          <a:prstGeom prst="rect">
            <a:avLst/>
          </a:prstGeom>
          <a:noFill/>
        </p:spPr>
        <p:txBody>
          <a:bodyPr wrap="none" rtlCol="0">
            <a:spAutoFit/>
          </a:bodyPr>
          <a:lstStyle/>
          <a:p>
            <a:pPr fontAlgn="base">
              <a:spcBef>
                <a:spcPct val="0"/>
              </a:spcBef>
              <a:spcAft>
                <a:spcPct val="0"/>
              </a:spcAft>
            </a:pPr>
            <a:r>
              <a:rPr lang="en-US" sz="978" dirty="0">
                <a:solidFill>
                  <a:prstClr val="black"/>
                </a:solidFill>
                <a:latin typeface="Arial" panose="020B0604020202020204" pitchFamily="34" charset="0"/>
              </a:rPr>
              <a:t>https://www.flickr.com/photos/wunderkanone/4244591261</a:t>
            </a:r>
          </a:p>
        </p:txBody>
      </p:sp>
    </p:spTree>
    <p:extLst>
      <p:ext uri="{BB962C8B-B14F-4D97-AF65-F5344CB8AC3E}">
        <p14:creationId xmlns:p14="http://schemas.microsoft.com/office/powerpoint/2010/main" val="24563098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The Ultimate Contrast</a:t>
            </a:r>
            <a:endParaRPr lang="en-US" dirty="0"/>
          </a:p>
        </p:txBody>
      </p:sp>
      <p:sp>
        <p:nvSpPr>
          <p:cNvPr id="3" name="Content Placeholder 2"/>
          <p:cNvSpPr>
            <a:spLocks noGrp="1"/>
          </p:cNvSpPr>
          <p:nvPr>
            <p:ph sz="half" idx="1"/>
          </p:nvPr>
        </p:nvSpPr>
        <p:spPr/>
        <p:txBody>
          <a:bodyPr/>
          <a:lstStyle/>
          <a:p>
            <a:r>
              <a:rPr lang="en-US" dirty="0"/>
              <a:t>Transparent specimen contrast</a:t>
            </a:r>
          </a:p>
          <a:p>
            <a:pPr lvl="1"/>
            <a:r>
              <a:rPr lang="en-US" dirty="0"/>
              <a:t>Bright field 2-5%</a:t>
            </a:r>
          </a:p>
          <a:p>
            <a:pPr lvl="1"/>
            <a:r>
              <a:rPr lang="en-US" dirty="0"/>
              <a:t>Phase &amp; DIC 15-20%</a:t>
            </a:r>
          </a:p>
          <a:p>
            <a:pPr lvl="1"/>
            <a:r>
              <a:rPr lang="en-US" dirty="0"/>
              <a:t>Stained specimen 25%</a:t>
            </a:r>
          </a:p>
          <a:p>
            <a:pPr lvl="1"/>
            <a:r>
              <a:rPr lang="en-US" dirty="0"/>
              <a:t>Dark field 60%</a:t>
            </a:r>
          </a:p>
          <a:p>
            <a:pPr lvl="1"/>
            <a:r>
              <a:rPr lang="en-US" dirty="0"/>
              <a:t>Fluorescence 75</a:t>
            </a:r>
            <a:r>
              <a:rPr lang="en-US" dirty="0" smtClean="0"/>
              <a:t>%</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2800" y="2003778"/>
            <a:ext cx="3454400" cy="345440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1735" y="4491680"/>
            <a:ext cx="2205284" cy="1764228"/>
          </a:xfrm>
          <a:prstGeom prst="rect">
            <a:avLst/>
          </a:prstGeom>
        </p:spPr>
      </p:pic>
    </p:spTree>
    <p:extLst>
      <p:ext uri="{BB962C8B-B14F-4D97-AF65-F5344CB8AC3E}">
        <p14:creationId xmlns:p14="http://schemas.microsoft.com/office/powerpoint/2010/main" val="18662223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ormAutofit/>
          </a:bodyPr>
          <a:lstStyle/>
          <a:p>
            <a:r>
              <a:rPr lang="en-US" sz="3200" dirty="0" smtClean="0"/>
              <a:t>Improve fluorescence with optical sectioning</a:t>
            </a:r>
            <a:endParaRPr lang="en-US" sz="3200" dirty="0"/>
          </a:p>
        </p:txBody>
      </p:sp>
      <p:sp>
        <p:nvSpPr>
          <p:cNvPr id="4" name="Content Placeholder 3"/>
          <p:cNvSpPr>
            <a:spLocks noGrp="1"/>
          </p:cNvSpPr>
          <p:nvPr>
            <p:ph sz="half" idx="1"/>
          </p:nvPr>
        </p:nvSpPr>
        <p:spPr/>
        <p:txBody>
          <a:bodyPr/>
          <a:lstStyle/>
          <a:p>
            <a:r>
              <a:rPr lang="en-US" dirty="0" smtClean="0"/>
              <a:t>Wide-field microscopy</a:t>
            </a:r>
          </a:p>
          <a:p>
            <a:pPr lvl="1"/>
            <a:r>
              <a:rPr lang="en-US" dirty="0" smtClean="0"/>
              <a:t>Illuminating whole field of view</a:t>
            </a:r>
          </a:p>
          <a:p>
            <a:r>
              <a:rPr lang="en-US" dirty="0" smtClean="0"/>
              <a:t>Confocal microscopy</a:t>
            </a:r>
          </a:p>
          <a:p>
            <a:pPr lvl="1"/>
            <a:r>
              <a:rPr lang="en-US" dirty="0" smtClean="0"/>
              <a:t>Spot scanning</a:t>
            </a:r>
          </a:p>
          <a:p>
            <a:pPr lvl="1"/>
            <a:r>
              <a:rPr lang="en-US" dirty="0" smtClean="0"/>
              <a:t>Laser scanning confocal microscopy (LSCM)</a:t>
            </a:r>
          </a:p>
          <a:p>
            <a:r>
              <a:rPr lang="en-US" dirty="0" smtClean="0"/>
              <a:t>LSCM adds the 3</a:t>
            </a:r>
            <a:r>
              <a:rPr lang="en-US" baseline="30000" dirty="0" smtClean="0"/>
              <a:t>rd</a:t>
            </a:r>
            <a:r>
              <a:rPr lang="en-US" dirty="0" smtClean="0"/>
              <a:t> Dimension</a:t>
            </a:r>
          </a:p>
        </p:txBody>
      </p:sp>
      <p:grpSp>
        <p:nvGrpSpPr>
          <p:cNvPr id="12" name="Group 11"/>
          <p:cNvGrpSpPr/>
          <p:nvPr/>
        </p:nvGrpSpPr>
        <p:grpSpPr>
          <a:xfrm>
            <a:off x="4572000" y="1690689"/>
            <a:ext cx="3967122" cy="3308187"/>
            <a:chOff x="4514850" y="1690689"/>
            <a:chExt cx="3967122" cy="3308187"/>
          </a:xfrm>
        </p:grpSpPr>
        <p:pic>
          <p:nvPicPr>
            <p:cNvPr id="8" name="Picture 9" descr="confocalintrofig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690689"/>
              <a:ext cx="3967122" cy="330818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1"/>
            <p:cNvSpPr>
              <a:spLocks noChangeArrowheads="1"/>
            </p:cNvSpPr>
            <p:nvPr/>
          </p:nvSpPr>
          <p:spPr bwMode="auto">
            <a:xfrm>
              <a:off x="7561618" y="4491545"/>
              <a:ext cx="920354" cy="355997"/>
            </a:xfrm>
            <a:prstGeom prst="rect">
              <a:avLst/>
            </a:prstGeom>
            <a:solidFill>
              <a:sysClr val="window" lastClr="FFFFFF"/>
            </a:solidFill>
            <a:ln w="12700">
              <a:solidFill>
                <a:sysClr val="window" lastClr="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smtClean="0">
                <a:ln>
                  <a:noFill/>
                </a:ln>
                <a:solidFill>
                  <a:srgbClr val="FFFFFF"/>
                </a:solidFill>
                <a:effectLst/>
                <a:uLnTx/>
                <a:uFillTx/>
              </a:endParaRPr>
            </a:p>
          </p:txBody>
        </p:sp>
      </p:grpSp>
      <p:sp>
        <p:nvSpPr>
          <p:cNvPr id="9" name="Text Box 12"/>
          <p:cNvSpPr txBox="1">
            <a:spLocks noChangeArrowheads="1"/>
          </p:cNvSpPr>
          <p:nvPr/>
        </p:nvSpPr>
        <p:spPr bwMode="auto">
          <a:xfrm>
            <a:off x="7121045" y="4807793"/>
            <a:ext cx="169148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dirty="0">
                <a:solidFill>
                  <a:srgbClr val="000000"/>
                </a:solidFill>
              </a:rPr>
              <a:t>www.olympusfluoview.com</a:t>
            </a:r>
          </a:p>
        </p:txBody>
      </p:sp>
    </p:spTree>
    <p:extLst>
      <p:ext uri="{BB962C8B-B14F-4D97-AF65-F5344CB8AC3E}">
        <p14:creationId xmlns:p14="http://schemas.microsoft.com/office/powerpoint/2010/main" val="1539770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ltLang="en-US" sz="3200" dirty="0">
                <a:solidFill>
                  <a:prstClr val="black"/>
                </a:solidFill>
              </a:rPr>
              <a:t>Biology 227: Methods in Modern Microscopy</a:t>
            </a:r>
            <a:endParaRPr lang="en-US" dirty="0"/>
          </a:p>
        </p:txBody>
      </p:sp>
      <p:sp>
        <p:nvSpPr>
          <p:cNvPr id="3" name="Content Placeholder 2"/>
          <p:cNvSpPr>
            <a:spLocks noGrp="1"/>
          </p:cNvSpPr>
          <p:nvPr>
            <p:ph idx="1"/>
          </p:nvPr>
        </p:nvSpPr>
        <p:spPr/>
        <p:txBody>
          <a:bodyPr>
            <a:normAutofit lnSpcReduction="10000"/>
          </a:bodyPr>
          <a:lstStyle/>
          <a:p>
            <a:r>
              <a:rPr lang="en-US" dirty="0" smtClean="0"/>
              <a:t>Microscopes available in course lab, Church 68</a:t>
            </a:r>
          </a:p>
          <a:p>
            <a:pPr lvl="1"/>
            <a:r>
              <a:rPr lang="en-US" dirty="0" smtClean="0"/>
              <a:t>LSM 410 (x 2) inverted microscope</a:t>
            </a:r>
          </a:p>
          <a:p>
            <a:pPr lvl="1"/>
            <a:r>
              <a:rPr lang="en-US" dirty="0" smtClean="0"/>
              <a:t>LSM 310 upright microscope</a:t>
            </a:r>
          </a:p>
          <a:p>
            <a:pPr lvl="1"/>
            <a:r>
              <a:rPr lang="en-US" dirty="0" smtClean="0"/>
              <a:t>Stereo microscope, fluorescent</a:t>
            </a:r>
          </a:p>
          <a:p>
            <a:r>
              <a:rPr lang="en-US" dirty="0" smtClean="0"/>
              <a:t>Download manuals from course web site!</a:t>
            </a:r>
          </a:p>
          <a:p>
            <a:r>
              <a:rPr lang="en-US" dirty="0" smtClean="0"/>
              <a:t>Will also use microscopes in Beckman Institute Biological Imaging Facility (BIF), B133 Beckman Institute</a:t>
            </a:r>
          </a:p>
          <a:p>
            <a:r>
              <a:rPr lang="en-US" dirty="0" smtClean="0"/>
              <a:t>Web site for BIF</a:t>
            </a:r>
          </a:p>
          <a:p>
            <a:pPr lvl="1"/>
            <a:r>
              <a:rPr lang="en-US" dirty="0" smtClean="0"/>
              <a:t>bioimaging.caltech.edu</a:t>
            </a:r>
          </a:p>
          <a:p>
            <a:pPr lvl="1"/>
            <a:r>
              <a:rPr lang="en-US" u="sng" dirty="0">
                <a:hlinkClick r:id="rId3"/>
              </a:rPr>
              <a:t>http://www.its.caltech.edu/~bif/</a:t>
            </a:r>
            <a:endParaRPr lang="en-US" dirty="0"/>
          </a:p>
        </p:txBody>
      </p:sp>
    </p:spTree>
    <p:extLst>
      <p:ext uri="{BB962C8B-B14F-4D97-AF65-F5344CB8AC3E}">
        <p14:creationId xmlns:p14="http://schemas.microsoft.com/office/powerpoint/2010/main" val="31639395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t">
            <a:normAutofit fontScale="90000"/>
          </a:bodyPr>
          <a:lstStyle/>
          <a:p>
            <a:r>
              <a:rPr lang="en-US" sz="4000" dirty="0" smtClean="0"/>
              <a:t>Current instruments: Beckman Institute Biological Imaging Facility (BIF)</a:t>
            </a:r>
            <a:endParaRPr lang="en-US" sz="4000" dirty="0"/>
          </a:p>
        </p:txBody>
      </p:sp>
      <p:graphicFrame>
        <p:nvGraphicFramePr>
          <p:cNvPr id="9" name="Content Placeholder 8"/>
          <p:cNvGraphicFramePr>
            <a:graphicFrameLocks noGrp="1"/>
          </p:cNvGraphicFramePr>
          <p:nvPr>
            <p:ph idx="1"/>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219200" y="6324600"/>
            <a:ext cx="5134739" cy="369332"/>
          </a:xfrm>
          <a:prstGeom prst="rect">
            <a:avLst/>
          </a:prstGeom>
          <a:noFill/>
        </p:spPr>
        <p:txBody>
          <a:bodyPr wrap="none" rtlCol="0">
            <a:spAutoFit/>
          </a:bodyPr>
          <a:lstStyle/>
          <a:p>
            <a:r>
              <a:rPr lang="en-US" dirty="0" smtClean="0">
                <a:solidFill>
                  <a:srgbClr val="FF0000"/>
                </a:solidFill>
              </a:rPr>
              <a:t>! = two photon</a:t>
            </a:r>
            <a:r>
              <a:rPr lang="en-US" dirty="0" smtClean="0"/>
              <a:t>; </a:t>
            </a:r>
            <a:r>
              <a:rPr lang="en-US" dirty="0" smtClean="0">
                <a:solidFill>
                  <a:schemeClr val="accent6"/>
                </a:solidFill>
              </a:rPr>
              <a:t># = incubation</a:t>
            </a:r>
            <a:r>
              <a:rPr lang="en-US" dirty="0" smtClean="0"/>
              <a:t>; </a:t>
            </a:r>
            <a:r>
              <a:rPr lang="en-US" dirty="0" smtClean="0">
                <a:solidFill>
                  <a:schemeClr val="accent5"/>
                </a:solidFill>
              </a:rPr>
              <a:t>* </a:t>
            </a:r>
            <a:r>
              <a:rPr lang="en-US" dirty="0">
                <a:solidFill>
                  <a:schemeClr val="accent5"/>
                </a:solidFill>
              </a:rPr>
              <a:t>m</a:t>
            </a:r>
            <a:r>
              <a:rPr lang="en-US" dirty="0" smtClean="0">
                <a:solidFill>
                  <a:schemeClr val="accent5"/>
                </a:solidFill>
              </a:rPr>
              <a:t>otorized stage</a:t>
            </a:r>
            <a:endParaRPr lang="en-US" dirty="0">
              <a:solidFill>
                <a:srgbClr val="FF0000"/>
              </a:solidFill>
            </a:endParaRPr>
          </a:p>
        </p:txBody>
      </p:sp>
    </p:spTree>
    <p:extLst>
      <p:ext uri="{BB962C8B-B14F-4D97-AF65-F5344CB8AC3E}">
        <p14:creationId xmlns:p14="http://schemas.microsoft.com/office/powerpoint/2010/main" val="3171366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n-US" altLang="en-US" dirty="0"/>
              <a:t>Biology </a:t>
            </a:r>
            <a:r>
              <a:rPr lang="en-US" altLang="en-US" dirty="0" smtClean="0"/>
              <a:t>227</a:t>
            </a:r>
            <a:r>
              <a:rPr lang="en-US" altLang="en-US" dirty="0"/>
              <a:t>: </a:t>
            </a:r>
            <a:r>
              <a:rPr lang="en-US" altLang="en-US" dirty="0" smtClean="0"/>
              <a:t>Where and When?</a:t>
            </a:r>
            <a:r>
              <a:rPr lang="en-US" altLang="en-US" dirty="0"/>
              <a:t/>
            </a:r>
            <a:br>
              <a:rPr lang="en-US" altLang="en-US" dirty="0"/>
            </a:br>
            <a:endParaRPr lang="en-US" dirty="0"/>
          </a:p>
        </p:txBody>
      </p:sp>
      <p:sp>
        <p:nvSpPr>
          <p:cNvPr id="5" name="Content Placeholder 4"/>
          <p:cNvSpPr>
            <a:spLocks noGrp="1"/>
          </p:cNvSpPr>
          <p:nvPr>
            <p:ph idx="1"/>
          </p:nvPr>
        </p:nvSpPr>
        <p:spPr/>
        <p:txBody>
          <a:bodyPr/>
          <a:lstStyle/>
          <a:p>
            <a:pPr lvl="1">
              <a:spcBef>
                <a:spcPct val="50000"/>
              </a:spcBef>
            </a:pPr>
            <a:r>
              <a:rPr lang="en-US" altLang="en-US" dirty="0" smtClean="0"/>
              <a:t>68 Church</a:t>
            </a:r>
            <a:endParaRPr lang="en-US" altLang="en-US" dirty="0"/>
          </a:p>
          <a:p>
            <a:pPr lvl="1">
              <a:spcBef>
                <a:spcPct val="50000"/>
              </a:spcBef>
            </a:pPr>
            <a:r>
              <a:rPr lang="en-US" altLang="en-US" dirty="0" smtClean="0"/>
              <a:t>Monday &amp;/or Wednesday Lectures in 151 Braun</a:t>
            </a:r>
          </a:p>
          <a:p>
            <a:pPr lvl="2">
              <a:spcBef>
                <a:spcPct val="50000"/>
              </a:spcBef>
            </a:pPr>
            <a:r>
              <a:rPr lang="en-US" altLang="en-US" dirty="0" smtClean="0"/>
              <a:t>Some days may </a:t>
            </a:r>
            <a:r>
              <a:rPr lang="en-US" altLang="en-US" dirty="0"/>
              <a:t>use 60 Church or </a:t>
            </a:r>
            <a:r>
              <a:rPr lang="en-US" altLang="en-US" dirty="0" smtClean="0"/>
              <a:t>101 </a:t>
            </a:r>
            <a:r>
              <a:rPr lang="en-US" altLang="en-US" dirty="0" err="1" smtClean="0"/>
              <a:t>Kerkhoff</a:t>
            </a:r>
            <a:endParaRPr lang="en-US" altLang="en-US" dirty="0"/>
          </a:p>
          <a:p>
            <a:pPr lvl="1">
              <a:spcBef>
                <a:spcPct val="50000"/>
              </a:spcBef>
            </a:pPr>
            <a:r>
              <a:rPr lang="en-US" altLang="en-US" dirty="0" smtClean="0"/>
              <a:t>10:00 </a:t>
            </a:r>
            <a:r>
              <a:rPr lang="en-US" altLang="en-US" dirty="0"/>
              <a:t>am </a:t>
            </a:r>
            <a:r>
              <a:rPr lang="en-US" altLang="en-US" dirty="0" smtClean="0"/>
              <a:t>-11:00 am</a:t>
            </a:r>
          </a:p>
          <a:p>
            <a:pPr lvl="1">
              <a:spcBef>
                <a:spcPct val="50000"/>
              </a:spcBef>
            </a:pPr>
            <a:r>
              <a:rPr lang="en-US" altLang="en-US" dirty="0" smtClean="0"/>
              <a:t>Lab times?</a:t>
            </a:r>
          </a:p>
          <a:p>
            <a:pPr lvl="1">
              <a:spcBef>
                <a:spcPct val="50000"/>
              </a:spcBef>
            </a:pPr>
            <a:r>
              <a:rPr lang="en-US" altLang="en-US" dirty="0" smtClean="0"/>
              <a:t>12 Units (2-6-4)</a:t>
            </a:r>
            <a:endParaRPr lang="en-US" altLang="en-US" dirty="0"/>
          </a:p>
          <a:p>
            <a:pPr marL="342884" lvl="1" indent="0">
              <a:spcBef>
                <a:spcPct val="50000"/>
              </a:spcBef>
              <a:buNone/>
            </a:pPr>
            <a:endParaRPr lang="en-US" altLang="en-US" dirty="0"/>
          </a:p>
          <a:p>
            <a:pPr marL="0" indent="0">
              <a:spcBef>
                <a:spcPct val="50000"/>
              </a:spcBef>
              <a:buNone/>
            </a:pPr>
            <a:endParaRPr lang="en-US" altLang="en-US" dirty="0"/>
          </a:p>
          <a:p>
            <a:pPr lvl="1">
              <a:spcBef>
                <a:spcPct val="50000"/>
              </a:spcBef>
            </a:pPr>
            <a:endParaRPr lang="en-US" altLang="en-US" dirty="0"/>
          </a:p>
          <a:p>
            <a:endParaRPr lang="en-US" dirty="0"/>
          </a:p>
        </p:txBody>
      </p:sp>
    </p:spTree>
    <p:extLst>
      <p:ext uri="{BB962C8B-B14F-4D97-AF65-F5344CB8AC3E}">
        <p14:creationId xmlns:p14="http://schemas.microsoft.com/office/powerpoint/2010/main" val="22202399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t">
            <a:normAutofit/>
          </a:bodyPr>
          <a:lstStyle/>
          <a:p>
            <a:r>
              <a:rPr lang="en-US" sz="3600" dirty="0" smtClean="0"/>
              <a:t>Current instruments: Trading in</a:t>
            </a:r>
            <a:endParaRPr lang="en-US" sz="3600" dirty="0"/>
          </a:p>
        </p:txBody>
      </p:sp>
      <p:graphicFrame>
        <p:nvGraphicFramePr>
          <p:cNvPr id="9" name="Content Placeholder 8"/>
          <p:cNvGraphicFramePr>
            <a:graphicFrameLocks noGrp="1"/>
          </p:cNvGraphicFramePr>
          <p:nvPr>
            <p:ph idx="1"/>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219200" y="6324600"/>
            <a:ext cx="5134739" cy="369332"/>
          </a:xfrm>
          <a:prstGeom prst="rect">
            <a:avLst/>
          </a:prstGeom>
          <a:noFill/>
        </p:spPr>
        <p:txBody>
          <a:bodyPr wrap="none" rtlCol="0">
            <a:spAutoFit/>
          </a:bodyPr>
          <a:lstStyle/>
          <a:p>
            <a:r>
              <a:rPr lang="en-US" dirty="0" smtClean="0">
                <a:solidFill>
                  <a:srgbClr val="FF0000"/>
                </a:solidFill>
              </a:rPr>
              <a:t>! = two photon</a:t>
            </a:r>
            <a:r>
              <a:rPr lang="en-US" dirty="0" smtClean="0"/>
              <a:t>; </a:t>
            </a:r>
            <a:r>
              <a:rPr lang="en-US" dirty="0" smtClean="0">
                <a:solidFill>
                  <a:schemeClr val="accent6"/>
                </a:solidFill>
              </a:rPr>
              <a:t># = incubation</a:t>
            </a:r>
            <a:r>
              <a:rPr lang="en-US" dirty="0" smtClean="0"/>
              <a:t>; </a:t>
            </a:r>
            <a:r>
              <a:rPr lang="en-US" dirty="0" smtClean="0">
                <a:solidFill>
                  <a:schemeClr val="accent5"/>
                </a:solidFill>
              </a:rPr>
              <a:t>* </a:t>
            </a:r>
            <a:r>
              <a:rPr lang="en-US" dirty="0">
                <a:solidFill>
                  <a:schemeClr val="accent5"/>
                </a:solidFill>
              </a:rPr>
              <a:t>m</a:t>
            </a:r>
            <a:r>
              <a:rPr lang="en-US" dirty="0" smtClean="0">
                <a:solidFill>
                  <a:schemeClr val="accent5"/>
                </a:solidFill>
              </a:rPr>
              <a:t>otorized stage</a:t>
            </a:r>
            <a:endParaRPr lang="en-US" dirty="0">
              <a:solidFill>
                <a:srgbClr val="FF0000"/>
              </a:solidFill>
            </a:endParaRPr>
          </a:p>
        </p:txBody>
      </p:sp>
      <p:sp>
        <p:nvSpPr>
          <p:cNvPr id="4" name="Rounded Rectangle 3"/>
          <p:cNvSpPr/>
          <p:nvPr/>
        </p:nvSpPr>
        <p:spPr>
          <a:xfrm>
            <a:off x="3505200" y="1690689"/>
            <a:ext cx="2133600" cy="1966911"/>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ounded Rectangle 7"/>
          <p:cNvSpPr/>
          <p:nvPr/>
        </p:nvSpPr>
        <p:spPr>
          <a:xfrm>
            <a:off x="1219200" y="3886200"/>
            <a:ext cx="2209800" cy="2057400"/>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511350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nSpc>
                <a:spcPct val="100000"/>
              </a:lnSpc>
            </a:pPr>
            <a:r>
              <a:rPr lang="en-US" dirty="0" smtClean="0"/>
              <a:t>For Zeiss LSM 880 with </a:t>
            </a:r>
            <a:r>
              <a:rPr lang="en-US" dirty="0" err="1" smtClean="0"/>
              <a:t>Airyscan</a:t>
            </a:r>
            <a:r>
              <a:rPr lang="en-US" dirty="0" smtClean="0"/>
              <a:t> &amp; LSM 800</a:t>
            </a:r>
            <a:br>
              <a:rPr lang="en-US" dirty="0" smtClean="0"/>
            </a:br>
            <a:r>
              <a:rPr lang="en-US" sz="1600" b="0" dirty="0" err="1" smtClean="0"/>
              <a:t>Airyscan</a:t>
            </a:r>
            <a:r>
              <a:rPr lang="en-US" sz="1600" b="0" dirty="0" smtClean="0"/>
              <a:t> Available in All ZEISS LSM 8 Family Systems</a:t>
            </a:r>
            <a:endParaRPr lang="en-US" sz="1600" b="0" dirty="0"/>
          </a:p>
        </p:txBody>
      </p:sp>
      <p:grpSp>
        <p:nvGrpSpPr>
          <p:cNvPr id="7" name="Group 6"/>
          <p:cNvGrpSpPr/>
          <p:nvPr/>
        </p:nvGrpSpPr>
        <p:grpSpPr>
          <a:xfrm>
            <a:off x="466725" y="2015300"/>
            <a:ext cx="8207115" cy="3735004"/>
            <a:chOff x="466725" y="1868557"/>
            <a:chExt cx="8207115" cy="3735004"/>
          </a:xfrm>
        </p:grpSpPr>
        <p:pic>
          <p:nvPicPr>
            <p:cNvPr id="8" name="Grafik 7"/>
            <p:cNvPicPr>
              <a:picLocks noChangeAspect="1"/>
            </p:cNvPicPr>
            <p:nvPr/>
          </p:nvPicPr>
          <p:blipFill rotWithShape="1">
            <a:blip r:embed="rId3" cstate="print">
              <a:extLst>
                <a:ext uri="{28A0092B-C50C-407E-A947-70E740481C1C}">
                  <a14:useLocalDpi xmlns:a14="http://schemas.microsoft.com/office/drawing/2010/main" val="0"/>
                </a:ext>
              </a:extLst>
            </a:blip>
            <a:srcRect t="34724" b="12091"/>
            <a:stretch/>
          </p:blipFill>
          <p:spPr>
            <a:xfrm>
              <a:off x="466725" y="1868557"/>
              <a:ext cx="8207115" cy="2672819"/>
            </a:xfrm>
            <a:prstGeom prst="rect">
              <a:avLst/>
            </a:prstGeom>
          </p:spPr>
        </p:pic>
        <p:sp>
          <p:nvSpPr>
            <p:cNvPr id="10" name="Textfeld 9"/>
            <p:cNvSpPr txBox="1"/>
            <p:nvPr/>
          </p:nvSpPr>
          <p:spPr>
            <a:xfrm>
              <a:off x="771838" y="4180526"/>
              <a:ext cx="871567" cy="360850"/>
            </a:xfrm>
            <a:prstGeom prst="rect">
              <a:avLst/>
            </a:prstGeom>
            <a:noFill/>
          </p:spPr>
          <p:txBody>
            <a:bodyPr wrap="none" lIns="72000" tIns="72000" rIns="72000" bIns="72000" rtlCol="0" anchor="ctr" anchorCtr="1">
              <a:spAutoFit/>
            </a:bodyPr>
            <a:lstStyle/>
            <a:p>
              <a:pPr eaLnBrk="0" hangingPunct="0"/>
              <a:r>
                <a:rPr lang="en-US" sz="1400" b="1" dirty="0">
                  <a:solidFill>
                    <a:srgbClr val="000000"/>
                  </a:solidFill>
                  <a:latin typeface="Arial"/>
                </a:rPr>
                <a:t>LSM 800</a:t>
              </a:r>
            </a:p>
          </p:txBody>
        </p:sp>
        <p:sp>
          <p:nvSpPr>
            <p:cNvPr id="11" name="Textfeld 10"/>
            <p:cNvSpPr txBox="1"/>
            <p:nvPr/>
          </p:nvSpPr>
          <p:spPr>
            <a:xfrm>
              <a:off x="4570725" y="4180526"/>
              <a:ext cx="871567" cy="360850"/>
            </a:xfrm>
            <a:prstGeom prst="rect">
              <a:avLst/>
            </a:prstGeom>
            <a:noFill/>
          </p:spPr>
          <p:txBody>
            <a:bodyPr wrap="none" lIns="72000" tIns="72000" rIns="72000" bIns="72000" rtlCol="0" anchor="ctr" anchorCtr="1">
              <a:spAutoFit/>
            </a:bodyPr>
            <a:lstStyle/>
            <a:p>
              <a:pPr eaLnBrk="0" hangingPunct="0"/>
              <a:r>
                <a:rPr lang="en-US" sz="1400" b="1" dirty="0">
                  <a:solidFill>
                    <a:srgbClr val="000000"/>
                  </a:solidFill>
                  <a:latin typeface="Arial"/>
                </a:rPr>
                <a:t>LSM 880</a:t>
              </a:r>
            </a:p>
          </p:txBody>
        </p:sp>
        <p:sp>
          <p:nvSpPr>
            <p:cNvPr id="6" name="Rechteck 5"/>
            <p:cNvSpPr/>
            <p:nvPr/>
          </p:nvSpPr>
          <p:spPr>
            <a:xfrm>
              <a:off x="771838" y="4549016"/>
              <a:ext cx="2255709" cy="830997"/>
            </a:xfrm>
            <a:prstGeom prst="rect">
              <a:avLst/>
            </a:prstGeom>
          </p:spPr>
          <p:txBody>
            <a:bodyPr wrap="square">
              <a:spAutoFit/>
            </a:bodyPr>
            <a:lstStyle/>
            <a:p>
              <a:pPr eaLnBrk="0" hangingPunct="0"/>
              <a:r>
                <a:rPr lang="en-US" sz="1600" dirty="0">
                  <a:solidFill>
                    <a:srgbClr val="000000"/>
                  </a:solidFill>
                  <a:latin typeface="Arial"/>
                </a:rPr>
                <a:t>Your Compact System for High-End Confocal Imaging</a:t>
              </a:r>
              <a:endParaRPr lang="de-DE" sz="1600" dirty="0">
                <a:solidFill>
                  <a:srgbClr val="000000"/>
                </a:solidFill>
                <a:latin typeface="Arial"/>
              </a:endParaRPr>
            </a:p>
          </p:txBody>
        </p:sp>
        <p:sp>
          <p:nvSpPr>
            <p:cNvPr id="15" name="Rechteck 14"/>
            <p:cNvSpPr/>
            <p:nvPr/>
          </p:nvSpPr>
          <p:spPr>
            <a:xfrm>
              <a:off x="4570282" y="4526343"/>
              <a:ext cx="2255709" cy="1077218"/>
            </a:xfrm>
            <a:prstGeom prst="rect">
              <a:avLst/>
            </a:prstGeom>
          </p:spPr>
          <p:txBody>
            <a:bodyPr wrap="square">
              <a:spAutoFit/>
            </a:bodyPr>
            <a:lstStyle/>
            <a:p>
              <a:pPr eaLnBrk="0" hangingPunct="0"/>
              <a:r>
                <a:rPr lang="en-US" sz="1600" dirty="0">
                  <a:solidFill>
                    <a:srgbClr val="000000"/>
                  </a:solidFill>
                  <a:latin typeface="Arial"/>
                </a:rPr>
                <a:t>Your Flexible and Modular System for High-End Confocal Imaging</a:t>
              </a:r>
              <a:endParaRPr lang="de-DE" sz="1600" dirty="0">
                <a:solidFill>
                  <a:srgbClr val="000000"/>
                </a:solidFill>
                <a:latin typeface="Arial"/>
              </a:endParaRPr>
            </a:p>
          </p:txBody>
        </p:sp>
      </p:grpSp>
      <p:sp>
        <p:nvSpPr>
          <p:cNvPr id="3" name="Footer Placeholder 2"/>
          <p:cNvSpPr>
            <a:spLocks noGrp="1"/>
          </p:cNvSpPr>
          <p:nvPr>
            <p:ph type="ftr" sz="quarter" idx="12"/>
          </p:nvPr>
        </p:nvSpPr>
        <p:spPr/>
        <p:txBody>
          <a:bodyPr/>
          <a:lstStyle/>
          <a:p>
            <a:pPr>
              <a:defRPr/>
            </a:pPr>
            <a:r>
              <a:rPr lang="de-DE" smtClean="0">
                <a:solidFill>
                  <a:srgbClr val="000000"/>
                </a:solidFill>
              </a:rPr>
              <a:t>Carl Zeiss Microscopy</a:t>
            </a:r>
            <a:endParaRPr lang="de-DE">
              <a:solidFill>
                <a:srgbClr val="000000"/>
              </a:solidFill>
            </a:endParaRPr>
          </a:p>
        </p:txBody>
      </p:sp>
      <p:sp>
        <p:nvSpPr>
          <p:cNvPr id="4" name="Slide Number Placeholder 3"/>
          <p:cNvSpPr>
            <a:spLocks noGrp="1"/>
          </p:cNvSpPr>
          <p:nvPr>
            <p:ph type="sldNum" sz="quarter" idx="11"/>
          </p:nvPr>
        </p:nvSpPr>
        <p:spPr/>
        <p:txBody>
          <a:bodyPr/>
          <a:lstStyle/>
          <a:p>
            <a:pPr>
              <a:defRPr/>
            </a:pPr>
            <a:fld id="{7810398B-0FBD-4CF5-97DE-DEBA0D3FD65B}" type="slidenum">
              <a:rPr lang="de-DE" smtClean="0">
                <a:solidFill>
                  <a:srgbClr val="000000"/>
                </a:solidFill>
              </a:rPr>
              <a:pPr>
                <a:defRPr/>
              </a:pPr>
              <a:t>21</a:t>
            </a:fld>
            <a:endParaRPr lang="de-DE">
              <a:solidFill>
                <a:srgbClr val="000000"/>
              </a:solidFill>
            </a:endParaRPr>
          </a:p>
        </p:txBody>
      </p:sp>
    </p:spTree>
    <p:extLst>
      <p:ext uri="{BB962C8B-B14F-4D97-AF65-F5344CB8AC3E}">
        <p14:creationId xmlns:p14="http://schemas.microsoft.com/office/powerpoint/2010/main" val="10981372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a:bodyPr>
          <a:lstStyle/>
          <a:p>
            <a:r>
              <a:rPr lang="en-US" sz="4000" dirty="0" smtClean="0"/>
              <a:t>Zeiss LSM 800</a:t>
            </a:r>
            <a:endParaRPr lang="en-US" sz="4000" dirty="0"/>
          </a:p>
        </p:txBody>
      </p:sp>
      <p:sp>
        <p:nvSpPr>
          <p:cNvPr id="5" name="Content Placeholder 4"/>
          <p:cNvSpPr>
            <a:spLocks noGrp="1"/>
          </p:cNvSpPr>
          <p:nvPr>
            <p:ph sz="half" idx="1"/>
          </p:nvPr>
        </p:nvSpPr>
        <p:spPr/>
        <p:txBody>
          <a:bodyPr>
            <a:normAutofit fontScale="77500" lnSpcReduction="20000"/>
          </a:bodyPr>
          <a:lstStyle/>
          <a:p>
            <a:r>
              <a:rPr lang="en-US" dirty="0"/>
              <a:t>Inverted </a:t>
            </a:r>
            <a:r>
              <a:rPr lang="en-US" dirty="0" smtClean="0"/>
              <a:t>microscope </a:t>
            </a:r>
          </a:p>
          <a:p>
            <a:r>
              <a:rPr lang="en-US" dirty="0" smtClean="0"/>
              <a:t>Sequential Spectral Detection</a:t>
            </a:r>
          </a:p>
          <a:p>
            <a:r>
              <a:rPr lang="en-US" dirty="0" smtClean="0"/>
              <a:t>3 supersensitive </a:t>
            </a:r>
            <a:r>
              <a:rPr lang="en-US" dirty="0" err="1" smtClean="0"/>
              <a:t>GaAsP</a:t>
            </a:r>
            <a:r>
              <a:rPr lang="en-US" dirty="0" smtClean="0"/>
              <a:t> Detectors</a:t>
            </a:r>
          </a:p>
          <a:p>
            <a:r>
              <a:rPr lang="en-US" dirty="0" smtClean="0"/>
              <a:t>Incubator </a:t>
            </a:r>
            <a:r>
              <a:rPr lang="en-US" dirty="0"/>
              <a:t>for live cell </a:t>
            </a:r>
            <a:r>
              <a:rPr lang="en-US" dirty="0" smtClean="0"/>
              <a:t>imaging</a:t>
            </a:r>
          </a:p>
          <a:p>
            <a:r>
              <a:rPr lang="en-US" dirty="0" smtClean="0"/>
              <a:t>Definite Focus: optical auto focus</a:t>
            </a:r>
          </a:p>
          <a:p>
            <a:r>
              <a:rPr lang="en-US" dirty="0" smtClean="0"/>
              <a:t>Motorized </a:t>
            </a:r>
            <a:r>
              <a:rPr lang="en-US" dirty="0"/>
              <a:t>X-Y stage for </a:t>
            </a:r>
            <a:r>
              <a:rPr lang="en-US" dirty="0" smtClean="0"/>
              <a:t>tiling</a:t>
            </a:r>
          </a:p>
          <a:p>
            <a:r>
              <a:rPr lang="en-US" dirty="0"/>
              <a:t>Software for FRAP, FRET, Experiment Designer </a:t>
            </a:r>
          </a:p>
          <a:p>
            <a:r>
              <a:rPr lang="en-US" dirty="0"/>
              <a:t>Laser Lines: 405, </a:t>
            </a:r>
            <a:r>
              <a:rPr lang="en-US" dirty="0" smtClean="0"/>
              <a:t>488</a:t>
            </a:r>
            <a:r>
              <a:rPr lang="en-US" dirty="0"/>
              <a:t>, </a:t>
            </a:r>
            <a:r>
              <a:rPr lang="en-US" dirty="0" smtClean="0"/>
              <a:t>561</a:t>
            </a:r>
            <a:r>
              <a:rPr lang="en-US" dirty="0"/>
              <a:t>, </a:t>
            </a:r>
            <a:r>
              <a:rPr lang="en-US" dirty="0" smtClean="0"/>
              <a:t>640</a:t>
            </a:r>
            <a:endParaRPr lang="en-US" dirty="0"/>
          </a:p>
          <a:p>
            <a:endParaRPr lang="en-US" dirty="0"/>
          </a:p>
          <a:p>
            <a:endParaRPr lang="en-US" dirty="0"/>
          </a:p>
        </p:txBody>
      </p:sp>
      <p:pic>
        <p:nvPicPr>
          <p:cNvPr id="6" name="Grafik 7"/>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 t="34724" r="51767" b="12091"/>
          <a:stretch/>
        </p:blipFill>
        <p:spPr>
          <a:xfrm>
            <a:off x="4902906" y="1562894"/>
            <a:ext cx="3612444" cy="2438400"/>
          </a:xfrm>
          <a:prstGeom prst="rect">
            <a:avLst/>
          </a:prstGeom>
        </p:spPr>
      </p:pic>
    </p:spTree>
    <p:extLst>
      <p:ext uri="{BB962C8B-B14F-4D97-AF65-F5344CB8AC3E}">
        <p14:creationId xmlns:p14="http://schemas.microsoft.com/office/powerpoint/2010/main" val="15169137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343" y="3232233"/>
            <a:ext cx="1917032" cy="1437774"/>
          </a:xfrm>
          <a:prstGeom prst="rect">
            <a:avLst/>
          </a:prstGeom>
        </p:spPr>
      </p:pic>
      <p:sp>
        <p:nvSpPr>
          <p:cNvPr id="7" name="Title 6"/>
          <p:cNvSpPr>
            <a:spLocks noGrp="1"/>
          </p:cNvSpPr>
          <p:nvPr>
            <p:ph type="title"/>
          </p:nvPr>
        </p:nvSpPr>
        <p:spPr/>
        <p:txBody>
          <a:bodyPr anchor="t"/>
          <a:lstStyle/>
          <a:p>
            <a:r>
              <a:rPr lang="en-US" dirty="0" smtClean="0"/>
              <a:t>Detectors: From analog to digital</a:t>
            </a:r>
            <a:endParaRPr lang="en-US" dirty="0"/>
          </a:p>
        </p:txBody>
      </p:sp>
      <p:sp>
        <p:nvSpPr>
          <p:cNvPr id="8" name="Content Placeholder 7"/>
          <p:cNvSpPr>
            <a:spLocks noGrp="1"/>
          </p:cNvSpPr>
          <p:nvPr>
            <p:ph sz="half" idx="1"/>
          </p:nvPr>
        </p:nvSpPr>
        <p:spPr/>
        <p:txBody>
          <a:bodyPr>
            <a:normAutofit/>
          </a:bodyPr>
          <a:lstStyle/>
          <a:p>
            <a:r>
              <a:rPr lang="en-US" dirty="0" smtClean="0"/>
              <a:t>Film</a:t>
            </a:r>
          </a:p>
          <a:p>
            <a:r>
              <a:rPr lang="en-US" dirty="0" smtClean="0"/>
              <a:t>CMOS (</a:t>
            </a:r>
            <a:r>
              <a:rPr lang="en-US" sz="2200" dirty="0" smtClean="0"/>
              <a:t>Complementary metal–oxide–semiconductor</a:t>
            </a:r>
            <a:r>
              <a:rPr lang="en-US" dirty="0" smtClean="0"/>
              <a:t>)</a:t>
            </a:r>
          </a:p>
          <a:p>
            <a:r>
              <a:rPr lang="en-US" dirty="0" smtClean="0"/>
              <a:t>CCD (</a:t>
            </a:r>
            <a:r>
              <a:rPr lang="en-US" sz="2200" dirty="0" smtClean="0"/>
              <a:t>Charge coupled device</a:t>
            </a:r>
            <a:r>
              <a:rPr lang="en-US" dirty="0" smtClean="0"/>
              <a:t>)</a:t>
            </a:r>
          </a:p>
          <a:p>
            <a:r>
              <a:rPr lang="en-US" dirty="0" smtClean="0"/>
              <a:t>PMT (</a:t>
            </a:r>
            <a:r>
              <a:rPr lang="en-US" sz="2200" dirty="0" smtClean="0"/>
              <a:t>Photomultiplier tube</a:t>
            </a:r>
            <a:r>
              <a:rPr lang="en-US" dirty="0" smtClean="0"/>
              <a:t>)</a:t>
            </a:r>
          </a:p>
          <a:p>
            <a:r>
              <a:rPr lang="en-US" dirty="0" err="1"/>
              <a:t>GaAsP</a:t>
            </a:r>
            <a:r>
              <a:rPr lang="en-US" dirty="0"/>
              <a:t> (</a:t>
            </a:r>
            <a:r>
              <a:rPr lang="en-US" sz="2200" dirty="0"/>
              <a:t>Gallium arsenide </a:t>
            </a:r>
            <a:r>
              <a:rPr lang="en-US" sz="2200" dirty="0" smtClean="0"/>
              <a:t>phosphide</a:t>
            </a:r>
            <a:r>
              <a:rPr lang="en-US" dirty="0" smtClean="0"/>
              <a:t>)</a:t>
            </a:r>
          </a:p>
          <a:p>
            <a:r>
              <a:rPr lang="en-US" dirty="0" smtClean="0"/>
              <a:t>APD (</a:t>
            </a:r>
            <a:r>
              <a:rPr lang="en-US" sz="2200" dirty="0" smtClean="0"/>
              <a:t>Avalanche photodiode</a:t>
            </a:r>
            <a:r>
              <a:rPr lang="en-US" dirty="0" smtClean="0"/>
              <a:t>)</a:t>
            </a:r>
            <a:endParaRPr lang="en-US" dirty="0"/>
          </a:p>
          <a:p>
            <a:endParaRPr lang="en-US" dirty="0" smtClean="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6111" y="1690689"/>
            <a:ext cx="1834259" cy="111292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1386" y="2153657"/>
            <a:ext cx="1122947" cy="89835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6552" y="2941222"/>
            <a:ext cx="1424326" cy="968542"/>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3080" r="9560"/>
          <a:stretch/>
        </p:blipFill>
        <p:spPr>
          <a:xfrm>
            <a:off x="4875128" y="3861636"/>
            <a:ext cx="1118937" cy="1463040"/>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4247" t="2618" r="4421" b="3396"/>
          <a:stretch/>
        </p:blipFill>
        <p:spPr>
          <a:xfrm>
            <a:off x="6618055" y="4746959"/>
            <a:ext cx="1389608" cy="1430004"/>
          </a:xfrm>
          <a:prstGeom prst="rect">
            <a:avLst/>
          </a:prstGeom>
        </p:spPr>
      </p:pic>
    </p:spTree>
    <p:extLst>
      <p:ext uri="{BB962C8B-B14F-4D97-AF65-F5344CB8AC3E}">
        <p14:creationId xmlns:p14="http://schemas.microsoft.com/office/powerpoint/2010/main" val="29830556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t"/>
          <a:lstStyle/>
          <a:p>
            <a:r>
              <a:rPr lang="en-US" dirty="0" smtClean="0"/>
              <a:t>Detectors</a:t>
            </a:r>
            <a:r>
              <a:rPr lang="en-US" dirty="0"/>
              <a:t> </a:t>
            </a:r>
            <a:r>
              <a:rPr lang="en-US" dirty="0" smtClean="0"/>
              <a:t>for microscopy</a:t>
            </a:r>
            <a:endParaRPr lang="en-US" dirty="0"/>
          </a:p>
        </p:txBody>
      </p:sp>
      <p:sp>
        <p:nvSpPr>
          <p:cNvPr id="8" name="Content Placeholder 7"/>
          <p:cNvSpPr>
            <a:spLocks noGrp="1"/>
          </p:cNvSpPr>
          <p:nvPr>
            <p:ph sz="half" idx="1"/>
          </p:nvPr>
        </p:nvSpPr>
        <p:spPr/>
        <p:txBody>
          <a:bodyPr>
            <a:normAutofit/>
          </a:bodyPr>
          <a:lstStyle/>
          <a:p>
            <a:r>
              <a:rPr lang="en-US" dirty="0" smtClean="0">
                <a:solidFill>
                  <a:schemeClr val="accent1"/>
                </a:solidFill>
              </a:rPr>
              <a:t>Film</a:t>
            </a:r>
          </a:p>
          <a:p>
            <a:r>
              <a:rPr lang="en-US" dirty="0" smtClean="0">
                <a:solidFill>
                  <a:schemeClr val="accent1"/>
                </a:solidFill>
              </a:rPr>
              <a:t>CMOS (</a:t>
            </a:r>
            <a:r>
              <a:rPr lang="en-US" sz="1956" dirty="0">
                <a:solidFill>
                  <a:schemeClr val="accent1"/>
                </a:solidFill>
              </a:rPr>
              <a:t>Complementary metal–oxide–semiconductor</a:t>
            </a:r>
            <a:r>
              <a:rPr lang="en-US" dirty="0" smtClean="0">
                <a:solidFill>
                  <a:schemeClr val="accent1"/>
                </a:solidFill>
              </a:rPr>
              <a:t>)</a:t>
            </a:r>
          </a:p>
          <a:p>
            <a:r>
              <a:rPr lang="en-US" dirty="0" smtClean="0">
                <a:solidFill>
                  <a:schemeClr val="accent1"/>
                </a:solidFill>
              </a:rPr>
              <a:t>CCD (</a:t>
            </a:r>
            <a:r>
              <a:rPr lang="en-US" sz="1956" dirty="0">
                <a:solidFill>
                  <a:schemeClr val="accent1"/>
                </a:solidFill>
              </a:rPr>
              <a:t>Charge coupled device</a:t>
            </a:r>
            <a:r>
              <a:rPr lang="en-US" dirty="0" smtClean="0">
                <a:solidFill>
                  <a:schemeClr val="accent1"/>
                </a:solidFill>
              </a:rPr>
              <a:t>)</a:t>
            </a:r>
          </a:p>
          <a:p>
            <a:r>
              <a:rPr lang="en-US" dirty="0" smtClean="0">
                <a:solidFill>
                  <a:schemeClr val="accent2"/>
                </a:solidFill>
              </a:rPr>
              <a:t>PMT (</a:t>
            </a:r>
            <a:r>
              <a:rPr lang="en-US" sz="1956" dirty="0">
                <a:solidFill>
                  <a:schemeClr val="accent2"/>
                </a:solidFill>
              </a:rPr>
              <a:t>Photomultiplier tube</a:t>
            </a:r>
            <a:r>
              <a:rPr lang="en-US" dirty="0" smtClean="0">
                <a:solidFill>
                  <a:schemeClr val="accent2"/>
                </a:solidFill>
              </a:rPr>
              <a:t>)</a:t>
            </a:r>
          </a:p>
          <a:p>
            <a:r>
              <a:rPr lang="en-US" dirty="0" err="1">
                <a:solidFill>
                  <a:schemeClr val="accent2"/>
                </a:solidFill>
              </a:rPr>
              <a:t>GaAsP</a:t>
            </a:r>
            <a:r>
              <a:rPr lang="en-US" dirty="0">
                <a:solidFill>
                  <a:schemeClr val="accent2"/>
                </a:solidFill>
              </a:rPr>
              <a:t> (</a:t>
            </a:r>
            <a:r>
              <a:rPr lang="en-US" sz="1956" dirty="0">
                <a:solidFill>
                  <a:schemeClr val="accent2"/>
                </a:solidFill>
              </a:rPr>
              <a:t>Gallium arsenide phosphide</a:t>
            </a:r>
            <a:r>
              <a:rPr lang="en-US" dirty="0" smtClean="0">
                <a:solidFill>
                  <a:schemeClr val="accent2"/>
                </a:solidFill>
              </a:rPr>
              <a:t>)</a:t>
            </a:r>
          </a:p>
          <a:p>
            <a:r>
              <a:rPr lang="en-US" dirty="0" smtClean="0">
                <a:solidFill>
                  <a:schemeClr val="accent2"/>
                </a:solidFill>
              </a:rPr>
              <a:t>APD (</a:t>
            </a:r>
            <a:r>
              <a:rPr lang="en-US" sz="1956" dirty="0">
                <a:solidFill>
                  <a:schemeClr val="accent2"/>
                </a:solidFill>
              </a:rPr>
              <a:t>Avalanche photodiode</a:t>
            </a:r>
            <a:r>
              <a:rPr lang="en-US" dirty="0" smtClean="0">
                <a:solidFill>
                  <a:schemeClr val="accent2"/>
                </a:solidFill>
              </a:rPr>
              <a:t>)</a:t>
            </a:r>
            <a:endParaRPr lang="en-US" dirty="0">
              <a:solidFill>
                <a:schemeClr val="accent2"/>
              </a:solidFill>
            </a:endParaRPr>
          </a:p>
          <a:p>
            <a:endParaRPr lang="en-US" dirty="0" smtClean="0"/>
          </a:p>
        </p:txBody>
      </p:sp>
      <p:sp>
        <p:nvSpPr>
          <p:cNvPr id="2" name="TextBox 1"/>
          <p:cNvSpPr txBox="1"/>
          <p:nvPr/>
        </p:nvSpPr>
        <p:spPr>
          <a:xfrm>
            <a:off x="5345455" y="2646279"/>
            <a:ext cx="3027624" cy="338554"/>
          </a:xfrm>
          <a:prstGeom prst="rect">
            <a:avLst/>
          </a:prstGeom>
          <a:noFill/>
        </p:spPr>
        <p:txBody>
          <a:bodyPr wrap="none" rtlCol="0">
            <a:spAutoFit/>
          </a:bodyPr>
          <a:lstStyle/>
          <a:p>
            <a:r>
              <a:rPr lang="en-US" sz="1600" dirty="0">
                <a:solidFill>
                  <a:srgbClr val="5B9BD5"/>
                </a:solidFill>
                <a:latin typeface="Calibri" panose="020F0502020204030204"/>
              </a:rPr>
              <a:t>Array of detectors, like your retina</a:t>
            </a:r>
          </a:p>
        </p:txBody>
      </p:sp>
      <p:sp>
        <p:nvSpPr>
          <p:cNvPr id="17" name="TextBox 16"/>
          <p:cNvSpPr txBox="1"/>
          <p:nvPr/>
        </p:nvSpPr>
        <p:spPr>
          <a:xfrm>
            <a:off x="5345454" y="4352227"/>
            <a:ext cx="2599494" cy="338554"/>
          </a:xfrm>
          <a:prstGeom prst="rect">
            <a:avLst/>
          </a:prstGeom>
          <a:noFill/>
        </p:spPr>
        <p:txBody>
          <a:bodyPr wrap="none" rtlCol="0">
            <a:spAutoFit/>
          </a:bodyPr>
          <a:lstStyle/>
          <a:p>
            <a:r>
              <a:rPr lang="en-US" sz="1600" dirty="0">
                <a:solidFill>
                  <a:srgbClr val="ED7D31"/>
                </a:solidFill>
                <a:latin typeface="Calibri" panose="020F0502020204030204"/>
              </a:rPr>
              <a:t>Single point source detectors</a:t>
            </a:r>
          </a:p>
        </p:txBody>
      </p:sp>
      <p:sp>
        <p:nvSpPr>
          <p:cNvPr id="3" name="Right Brace 2"/>
          <p:cNvSpPr/>
          <p:nvPr/>
        </p:nvSpPr>
        <p:spPr>
          <a:xfrm>
            <a:off x="4634366" y="2063026"/>
            <a:ext cx="597922" cy="1494804"/>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solidFill>
                <a:prstClr val="black"/>
              </a:solidFill>
            </a:endParaRPr>
          </a:p>
        </p:txBody>
      </p:sp>
      <p:sp>
        <p:nvSpPr>
          <p:cNvPr id="18" name="Right Brace 17"/>
          <p:cNvSpPr/>
          <p:nvPr/>
        </p:nvSpPr>
        <p:spPr>
          <a:xfrm>
            <a:off x="4634366" y="3768974"/>
            <a:ext cx="597922" cy="1494804"/>
          </a:xfrm>
          <a:prstGeom prst="rightBrace">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sz="1600">
              <a:solidFill>
                <a:prstClr val="black"/>
              </a:solidFill>
            </a:endParaRPr>
          </a:p>
        </p:txBody>
      </p:sp>
      <p:sp>
        <p:nvSpPr>
          <p:cNvPr id="9" name="Text Box 8"/>
          <p:cNvSpPr txBox="1">
            <a:spLocks noChangeArrowheads="1"/>
          </p:cNvSpPr>
          <p:nvPr/>
        </p:nvSpPr>
        <p:spPr bwMode="auto">
          <a:xfrm>
            <a:off x="6450354" y="3006810"/>
            <a:ext cx="220723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altLang="en-US" sz="1600" dirty="0"/>
              <a:t>Bit Depth</a:t>
            </a:r>
          </a:p>
          <a:p>
            <a:pPr lvl="1">
              <a:buFontTx/>
              <a:buChar char="•"/>
            </a:pPr>
            <a:r>
              <a:rPr lang="en-US" altLang="en-US" sz="1600" dirty="0"/>
              <a:t>8   bits = 256 </a:t>
            </a:r>
          </a:p>
          <a:p>
            <a:pPr lvl="1">
              <a:buFontTx/>
              <a:buChar char="•"/>
            </a:pPr>
            <a:r>
              <a:rPr lang="en-US" altLang="en-US" sz="1600" dirty="0"/>
              <a:t>12   ” = 4,096</a:t>
            </a:r>
          </a:p>
          <a:p>
            <a:pPr lvl="1">
              <a:buFontTx/>
              <a:buChar char="•"/>
            </a:pPr>
            <a:r>
              <a:rPr lang="en-US" altLang="en-US" sz="1600" dirty="0"/>
              <a:t>16   ” = 65,536</a:t>
            </a:r>
          </a:p>
          <a:p>
            <a:pPr>
              <a:buFontTx/>
              <a:buChar char="•"/>
            </a:pPr>
            <a:r>
              <a:rPr lang="en-US" altLang="en-US" sz="1600" dirty="0"/>
              <a:t>Maximize Histogram</a:t>
            </a:r>
          </a:p>
        </p:txBody>
      </p:sp>
    </p:spTree>
    <p:extLst>
      <p:ext uri="{BB962C8B-B14F-4D97-AF65-F5344CB8AC3E}">
        <p14:creationId xmlns:p14="http://schemas.microsoft.com/office/powerpoint/2010/main" val="37264403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a:t>
            </a:r>
            <a:r>
              <a:rPr lang="en-US" altLang="en-US" sz="3200" dirty="0" smtClean="0"/>
              <a:t>227</a:t>
            </a:r>
            <a:r>
              <a:rPr lang="en-US" altLang="en-US" sz="3200" dirty="0"/>
              <a:t>: </a:t>
            </a:r>
            <a:r>
              <a:rPr lang="en-US" altLang="en-US" sz="3200" dirty="0" smtClean="0"/>
              <a:t>Methods in Modern </a:t>
            </a:r>
            <a:r>
              <a:rPr lang="en-US" altLang="en-US" sz="3200" dirty="0"/>
              <a:t>Microscopy</a:t>
            </a:r>
            <a:br>
              <a:rPr lang="en-US" altLang="en-US" sz="3200" dirty="0"/>
            </a:br>
            <a:endParaRPr lang="en-US" sz="3200" dirty="0"/>
          </a:p>
        </p:txBody>
      </p:sp>
      <p:sp>
        <p:nvSpPr>
          <p:cNvPr id="3" name="Content Placeholder 2"/>
          <p:cNvSpPr>
            <a:spLocks noGrp="1"/>
          </p:cNvSpPr>
          <p:nvPr>
            <p:ph idx="1"/>
          </p:nvPr>
        </p:nvSpPr>
        <p:spPr/>
        <p:txBody>
          <a:bodyPr>
            <a:noAutofit/>
          </a:bodyPr>
          <a:lstStyle/>
          <a:p>
            <a:pPr marL="914400" indent="-914400">
              <a:buNone/>
            </a:pPr>
            <a:r>
              <a:rPr lang="en-US" sz="1800" dirty="0">
                <a:solidFill>
                  <a:schemeClr val="bg2"/>
                </a:solidFill>
              </a:rPr>
              <a:t>Week 1	</a:t>
            </a:r>
            <a:r>
              <a:rPr lang="en-US" sz="1800" b="1" dirty="0">
                <a:solidFill>
                  <a:schemeClr val="bg2"/>
                </a:solidFill>
              </a:rPr>
              <a:t>Introduction to Microscopes (Koehler illumination, Confocal </a:t>
            </a:r>
            <a:r>
              <a:rPr lang="en-US" sz="1800" b="1" dirty="0" smtClean="0">
                <a:solidFill>
                  <a:schemeClr val="bg2"/>
                </a:solidFill>
              </a:rPr>
              <a:t>microscope training)</a:t>
            </a:r>
            <a:endParaRPr lang="en-US" sz="1800" dirty="0">
              <a:solidFill>
                <a:schemeClr val="bg2"/>
              </a:solidFill>
            </a:endParaRPr>
          </a:p>
          <a:p>
            <a:pPr marL="914400" indent="-914400">
              <a:buNone/>
            </a:pPr>
            <a:r>
              <a:rPr lang="en-US" sz="1800" dirty="0"/>
              <a:t>Week 2	</a:t>
            </a:r>
            <a:r>
              <a:rPr lang="en-US" sz="1800" b="1" dirty="0"/>
              <a:t>Applying Geometrical Optics (Making the Rochester Cloak)</a:t>
            </a:r>
            <a:endParaRPr lang="en-US" sz="1800" dirty="0"/>
          </a:p>
          <a:p>
            <a:pPr marL="914400" indent="-914400">
              <a:buNone/>
            </a:pPr>
            <a:r>
              <a:rPr lang="en-US" sz="1800" dirty="0">
                <a:solidFill>
                  <a:schemeClr val="bg2"/>
                </a:solidFill>
              </a:rPr>
              <a:t>Week 3	</a:t>
            </a:r>
            <a:r>
              <a:rPr lang="en-US" sz="1800" b="1" dirty="0">
                <a:solidFill>
                  <a:schemeClr val="bg2"/>
                </a:solidFill>
              </a:rPr>
              <a:t>2D Laser Scanning Confocal Microscopy (LSCM)</a:t>
            </a:r>
            <a:r>
              <a:rPr lang="en-US" sz="1800" dirty="0">
                <a:solidFill>
                  <a:schemeClr val="bg2"/>
                </a:solidFill>
              </a:rPr>
              <a:t> </a:t>
            </a:r>
          </a:p>
          <a:p>
            <a:pPr marL="914400" indent="-914400">
              <a:buNone/>
            </a:pPr>
            <a:r>
              <a:rPr lang="en-US" sz="1800" dirty="0">
                <a:solidFill>
                  <a:schemeClr val="bg2"/>
                </a:solidFill>
              </a:rPr>
              <a:t>Week 4	</a:t>
            </a:r>
            <a:r>
              <a:rPr lang="en-US" sz="1800" b="1" dirty="0">
                <a:solidFill>
                  <a:schemeClr val="bg2"/>
                </a:solidFill>
              </a:rPr>
              <a:t>3D LSCM;</a:t>
            </a:r>
            <a:r>
              <a:rPr lang="en-US" sz="1800" dirty="0">
                <a:solidFill>
                  <a:schemeClr val="bg2"/>
                </a:solidFill>
              </a:rPr>
              <a:t> </a:t>
            </a:r>
            <a:r>
              <a:rPr lang="en-US" sz="1800" b="1" dirty="0">
                <a:solidFill>
                  <a:schemeClr val="bg2"/>
                </a:solidFill>
              </a:rPr>
              <a:t>Begin Building a Light Sheet Microscope (openspim.org)</a:t>
            </a:r>
            <a:r>
              <a:rPr lang="en-US" sz="1800" dirty="0">
                <a:solidFill>
                  <a:schemeClr val="bg2"/>
                </a:solidFill>
              </a:rPr>
              <a:t> </a:t>
            </a:r>
          </a:p>
          <a:p>
            <a:pPr marL="914400" indent="-914400">
              <a:buNone/>
            </a:pPr>
            <a:r>
              <a:rPr lang="en-US" sz="1800" dirty="0">
                <a:solidFill>
                  <a:schemeClr val="bg2"/>
                </a:solidFill>
              </a:rPr>
              <a:t>Week 5	</a:t>
            </a:r>
            <a:r>
              <a:rPr lang="en-US" sz="1800" b="1" dirty="0">
                <a:solidFill>
                  <a:schemeClr val="bg2"/>
                </a:solidFill>
              </a:rPr>
              <a:t>Live Imaging I: Drosophila embryos</a:t>
            </a:r>
            <a:r>
              <a:rPr lang="en-US" sz="1800" dirty="0">
                <a:solidFill>
                  <a:schemeClr val="bg2"/>
                </a:solidFill>
              </a:rPr>
              <a:t> </a:t>
            </a:r>
          </a:p>
          <a:p>
            <a:pPr marL="914400" indent="-914400">
              <a:buNone/>
            </a:pPr>
            <a:r>
              <a:rPr lang="en-US" sz="1800" dirty="0">
                <a:solidFill>
                  <a:schemeClr val="bg2"/>
                </a:solidFill>
              </a:rPr>
              <a:t>Week 6	</a:t>
            </a:r>
            <a:r>
              <a:rPr lang="en-US" sz="1800" b="1" dirty="0">
                <a:solidFill>
                  <a:schemeClr val="bg2"/>
                </a:solidFill>
              </a:rPr>
              <a:t>Live Imaging II: Zebrafish embryos</a:t>
            </a:r>
            <a:r>
              <a:rPr lang="en-US" sz="1800" dirty="0">
                <a:solidFill>
                  <a:schemeClr val="bg2"/>
                </a:solidFill>
              </a:rPr>
              <a:t> </a:t>
            </a:r>
          </a:p>
          <a:p>
            <a:pPr marL="914400" indent="-914400">
              <a:buNone/>
            </a:pPr>
            <a:r>
              <a:rPr lang="en-US" sz="1800" dirty="0">
                <a:solidFill>
                  <a:schemeClr val="bg2"/>
                </a:solidFill>
              </a:rPr>
              <a:t>Week 7	</a:t>
            </a:r>
            <a:r>
              <a:rPr lang="en-US" sz="1800" b="1" dirty="0">
                <a:solidFill>
                  <a:schemeClr val="bg2"/>
                </a:solidFill>
              </a:rPr>
              <a:t>Multispectral Imaging </a:t>
            </a:r>
            <a:endParaRPr lang="en-US" sz="1800" dirty="0">
              <a:solidFill>
                <a:schemeClr val="bg2"/>
              </a:solidFill>
            </a:endParaRPr>
          </a:p>
          <a:p>
            <a:pPr marL="914400" indent="-914400">
              <a:buNone/>
            </a:pPr>
            <a:r>
              <a:rPr lang="en-US" sz="1800" dirty="0">
                <a:solidFill>
                  <a:schemeClr val="bg2"/>
                </a:solidFill>
              </a:rPr>
              <a:t>Week 8	</a:t>
            </a:r>
            <a:r>
              <a:rPr lang="en-US" sz="1800" b="1" dirty="0">
                <a:solidFill>
                  <a:schemeClr val="bg2"/>
                </a:solidFill>
              </a:rPr>
              <a:t>Fluorescent Correlation Spectroscopy</a:t>
            </a:r>
            <a:endParaRPr lang="en-US" sz="1800" dirty="0">
              <a:solidFill>
                <a:schemeClr val="bg2"/>
              </a:solidFill>
            </a:endParaRPr>
          </a:p>
          <a:p>
            <a:pPr marL="914400" indent="-914400">
              <a:buNone/>
            </a:pPr>
            <a:r>
              <a:rPr lang="en-US" sz="1800" dirty="0">
                <a:solidFill>
                  <a:schemeClr val="bg2"/>
                </a:solidFill>
              </a:rPr>
              <a:t>Week 9	</a:t>
            </a:r>
            <a:r>
              <a:rPr lang="en-US" sz="1800" b="1" dirty="0">
                <a:solidFill>
                  <a:schemeClr val="bg2"/>
                </a:solidFill>
              </a:rPr>
              <a:t>Comparisons of Different </a:t>
            </a:r>
            <a:r>
              <a:rPr lang="en-US" sz="1800" b="1" dirty="0" smtClean="0">
                <a:solidFill>
                  <a:schemeClr val="bg2"/>
                </a:solidFill>
              </a:rPr>
              <a:t>Optical Sectioning Methods</a:t>
            </a:r>
            <a:endParaRPr lang="en-US" sz="1800" dirty="0">
              <a:solidFill>
                <a:schemeClr val="bg2"/>
              </a:solidFill>
            </a:endParaRPr>
          </a:p>
          <a:p>
            <a:pPr marL="914400" indent="-914400">
              <a:buNone/>
            </a:pPr>
            <a:r>
              <a:rPr lang="en-US" sz="1800" dirty="0">
                <a:solidFill>
                  <a:schemeClr val="bg2"/>
                </a:solidFill>
              </a:rPr>
              <a:t>Week </a:t>
            </a:r>
            <a:r>
              <a:rPr lang="en-US" sz="1800" dirty="0" smtClean="0">
                <a:solidFill>
                  <a:schemeClr val="bg2"/>
                </a:solidFill>
              </a:rPr>
              <a:t>10	</a:t>
            </a:r>
            <a:r>
              <a:rPr lang="en-US" sz="1800" b="1" dirty="0" smtClean="0">
                <a:solidFill>
                  <a:schemeClr val="bg2"/>
                </a:solidFill>
              </a:rPr>
              <a:t>Super </a:t>
            </a:r>
            <a:r>
              <a:rPr lang="en-US" sz="1800" b="1" dirty="0">
                <a:solidFill>
                  <a:schemeClr val="bg2"/>
                </a:solidFill>
              </a:rPr>
              <a:t>Resolution Light Microscopy (the cheating method)</a:t>
            </a:r>
            <a:endParaRPr lang="en-US" sz="1800" dirty="0">
              <a:solidFill>
                <a:schemeClr val="bg2"/>
              </a:solidFill>
            </a:endParaRPr>
          </a:p>
        </p:txBody>
      </p:sp>
    </p:spTree>
    <p:extLst>
      <p:ext uri="{BB962C8B-B14F-4D97-AF65-F5344CB8AC3E}">
        <p14:creationId xmlns:p14="http://schemas.microsoft.com/office/powerpoint/2010/main" val="394079110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a:bodyPr>
          <a:lstStyle/>
          <a:p>
            <a:r>
              <a:rPr lang="en-US" sz="3600" dirty="0" smtClean="0"/>
              <a:t>Applying geometrical optics.</a:t>
            </a:r>
            <a:br>
              <a:rPr lang="en-US" sz="3600" dirty="0" smtClean="0"/>
            </a:br>
            <a:r>
              <a:rPr lang="en-US" sz="3600" dirty="0" smtClean="0"/>
              <a:t>Cloaking objects with simple lenses</a:t>
            </a:r>
            <a:endParaRPr lang="en-US" sz="3600" dirty="0"/>
          </a:p>
        </p:txBody>
      </p:sp>
      <p:sp>
        <p:nvSpPr>
          <p:cNvPr id="7" name="Content Placeholder 6"/>
          <p:cNvSpPr>
            <a:spLocks noGrp="1"/>
          </p:cNvSpPr>
          <p:nvPr>
            <p:ph sz="half" idx="1"/>
          </p:nvPr>
        </p:nvSpPr>
        <p:spPr/>
        <p:txBody>
          <a:bodyPr>
            <a:normAutofit fontScale="92500"/>
          </a:bodyPr>
          <a:lstStyle/>
          <a:p>
            <a:r>
              <a:rPr lang="en-US" dirty="0" smtClean="0"/>
              <a:t>Making objects invisible</a:t>
            </a:r>
          </a:p>
          <a:p>
            <a:r>
              <a:rPr lang="en-US" dirty="0" smtClean="0"/>
              <a:t>Ray tracing still important for optical research</a:t>
            </a:r>
          </a:p>
          <a:p>
            <a:r>
              <a:rPr lang="en-US" dirty="0" smtClean="0"/>
              <a:t>Paper by Choi and Howell from University of Rochester published 2014</a:t>
            </a:r>
          </a:p>
          <a:p>
            <a:pPr lvl="1"/>
            <a:r>
              <a:rPr lang="en-US" dirty="0" smtClean="0"/>
              <a:t>Choi </a:t>
            </a:r>
            <a:r>
              <a:rPr lang="en-US" dirty="0"/>
              <a:t>JS, Howell JC. Paraxial ray optics cloaking. Optics </a:t>
            </a:r>
            <a:r>
              <a:rPr lang="en-US" dirty="0" smtClean="0"/>
              <a:t>express. 2014; 22(24</a:t>
            </a:r>
            <a:r>
              <a:rPr lang="en-US" dirty="0"/>
              <a:t>):29465-78</a:t>
            </a:r>
            <a:r>
              <a:rPr lang="en-US" dirty="0" smtClean="0"/>
              <a:t>.</a:t>
            </a:r>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9150" y="1862662"/>
            <a:ext cx="3886200" cy="2138632"/>
          </a:xfr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9150" y="4079966"/>
            <a:ext cx="3886200" cy="2331720"/>
          </a:xfrm>
          <a:prstGeom prst="rect">
            <a:avLst/>
          </a:prstGeom>
        </p:spPr>
      </p:pic>
    </p:spTree>
    <p:extLst>
      <p:ext uri="{BB962C8B-B14F-4D97-AF65-F5344CB8AC3E}">
        <p14:creationId xmlns:p14="http://schemas.microsoft.com/office/powerpoint/2010/main" val="994263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a:t>
            </a:r>
            <a:r>
              <a:rPr lang="en-US" altLang="en-US" sz="3200" dirty="0" smtClean="0"/>
              <a:t>227</a:t>
            </a:r>
            <a:r>
              <a:rPr lang="en-US" altLang="en-US" sz="3200" dirty="0"/>
              <a:t>: </a:t>
            </a:r>
            <a:r>
              <a:rPr lang="en-US" altLang="en-US" sz="3200" dirty="0" smtClean="0"/>
              <a:t>Methods in Modern </a:t>
            </a:r>
            <a:r>
              <a:rPr lang="en-US" altLang="en-US" sz="3200" dirty="0"/>
              <a:t>Microscopy</a:t>
            </a:r>
            <a:br>
              <a:rPr lang="en-US" altLang="en-US" sz="3200" dirty="0"/>
            </a:br>
            <a:endParaRPr lang="en-US" sz="3200" dirty="0"/>
          </a:p>
        </p:txBody>
      </p:sp>
      <p:sp>
        <p:nvSpPr>
          <p:cNvPr id="3" name="Content Placeholder 2"/>
          <p:cNvSpPr>
            <a:spLocks noGrp="1"/>
          </p:cNvSpPr>
          <p:nvPr>
            <p:ph idx="1"/>
          </p:nvPr>
        </p:nvSpPr>
        <p:spPr/>
        <p:txBody>
          <a:bodyPr>
            <a:noAutofit/>
          </a:bodyPr>
          <a:lstStyle/>
          <a:p>
            <a:pPr marL="914400" indent="-914400">
              <a:buNone/>
            </a:pPr>
            <a:r>
              <a:rPr lang="en-US" sz="1800" dirty="0">
                <a:solidFill>
                  <a:schemeClr val="bg2"/>
                </a:solidFill>
              </a:rPr>
              <a:t>Week 1	</a:t>
            </a:r>
            <a:r>
              <a:rPr lang="en-US" sz="1800" b="1" dirty="0">
                <a:solidFill>
                  <a:schemeClr val="bg2"/>
                </a:solidFill>
              </a:rPr>
              <a:t>Introduction to Microscopes (Koehler illumination, Confocal </a:t>
            </a:r>
            <a:r>
              <a:rPr lang="en-US" sz="1800" b="1" dirty="0" smtClean="0">
                <a:solidFill>
                  <a:schemeClr val="bg2"/>
                </a:solidFill>
              </a:rPr>
              <a:t>microscope training)</a:t>
            </a:r>
            <a:endParaRPr lang="en-US" sz="1800" dirty="0">
              <a:solidFill>
                <a:schemeClr val="bg2"/>
              </a:solidFill>
            </a:endParaRPr>
          </a:p>
          <a:p>
            <a:pPr marL="914400" indent="-914400">
              <a:buNone/>
            </a:pPr>
            <a:r>
              <a:rPr lang="en-US" sz="1800" dirty="0">
                <a:solidFill>
                  <a:schemeClr val="bg2"/>
                </a:solidFill>
              </a:rPr>
              <a:t>Week 2	</a:t>
            </a:r>
            <a:r>
              <a:rPr lang="en-US" sz="1800" b="1" dirty="0">
                <a:solidFill>
                  <a:schemeClr val="bg2"/>
                </a:solidFill>
              </a:rPr>
              <a:t>Applying Geometrical Optics (Making the Rochester Cloak)</a:t>
            </a:r>
            <a:endParaRPr lang="en-US" sz="1800" dirty="0">
              <a:solidFill>
                <a:schemeClr val="bg2"/>
              </a:solidFill>
            </a:endParaRPr>
          </a:p>
          <a:p>
            <a:pPr marL="914400" indent="-914400">
              <a:buNone/>
            </a:pPr>
            <a:r>
              <a:rPr lang="en-US" sz="1800" dirty="0">
                <a:solidFill>
                  <a:schemeClr val="bg2"/>
                </a:solidFill>
              </a:rPr>
              <a:t>Week 3	</a:t>
            </a:r>
            <a:r>
              <a:rPr lang="en-US" sz="1800" b="1" dirty="0">
                <a:solidFill>
                  <a:schemeClr val="bg2"/>
                </a:solidFill>
              </a:rPr>
              <a:t>2D Laser Scanning Confocal Microscopy (LSCM)</a:t>
            </a:r>
            <a:r>
              <a:rPr lang="en-US" sz="1800" dirty="0">
                <a:solidFill>
                  <a:schemeClr val="bg2"/>
                </a:solidFill>
              </a:rPr>
              <a:t> </a:t>
            </a:r>
          </a:p>
          <a:p>
            <a:pPr marL="914400" indent="-914400">
              <a:buNone/>
            </a:pPr>
            <a:r>
              <a:rPr lang="en-US" sz="1800" dirty="0"/>
              <a:t>Week 4	</a:t>
            </a:r>
            <a:r>
              <a:rPr lang="en-US" sz="1800" b="1" dirty="0"/>
              <a:t>3D LSCM;</a:t>
            </a:r>
            <a:r>
              <a:rPr lang="en-US" sz="1800" dirty="0"/>
              <a:t> </a:t>
            </a:r>
            <a:r>
              <a:rPr lang="en-US" sz="1800" b="1" dirty="0"/>
              <a:t>Begin Building a Light Sheet Microscope (openspim.org)</a:t>
            </a:r>
            <a:r>
              <a:rPr lang="en-US" sz="1800" dirty="0"/>
              <a:t> </a:t>
            </a:r>
          </a:p>
          <a:p>
            <a:pPr marL="914400" indent="-914400">
              <a:buNone/>
            </a:pPr>
            <a:r>
              <a:rPr lang="en-US" sz="1800" dirty="0">
                <a:solidFill>
                  <a:schemeClr val="bg2"/>
                </a:solidFill>
              </a:rPr>
              <a:t>Week 5	</a:t>
            </a:r>
            <a:r>
              <a:rPr lang="en-US" sz="1800" b="1" dirty="0">
                <a:solidFill>
                  <a:schemeClr val="bg2"/>
                </a:solidFill>
              </a:rPr>
              <a:t>Live Imaging I: Drosophila embryos</a:t>
            </a:r>
            <a:r>
              <a:rPr lang="en-US" sz="1800" dirty="0">
                <a:solidFill>
                  <a:schemeClr val="bg2"/>
                </a:solidFill>
              </a:rPr>
              <a:t> </a:t>
            </a:r>
          </a:p>
          <a:p>
            <a:pPr marL="914400" indent="-914400">
              <a:buNone/>
            </a:pPr>
            <a:r>
              <a:rPr lang="en-US" sz="1800" dirty="0">
                <a:solidFill>
                  <a:schemeClr val="bg2"/>
                </a:solidFill>
              </a:rPr>
              <a:t>Week 6	</a:t>
            </a:r>
            <a:r>
              <a:rPr lang="en-US" sz="1800" b="1" dirty="0">
                <a:solidFill>
                  <a:schemeClr val="bg2"/>
                </a:solidFill>
              </a:rPr>
              <a:t>Live Imaging II: Zebrafish embryos</a:t>
            </a:r>
            <a:r>
              <a:rPr lang="en-US" sz="1800" dirty="0">
                <a:solidFill>
                  <a:schemeClr val="bg2"/>
                </a:solidFill>
              </a:rPr>
              <a:t> </a:t>
            </a:r>
          </a:p>
          <a:p>
            <a:pPr marL="914400" indent="-914400">
              <a:buNone/>
            </a:pPr>
            <a:r>
              <a:rPr lang="en-US" sz="1800" dirty="0">
                <a:solidFill>
                  <a:schemeClr val="bg2"/>
                </a:solidFill>
              </a:rPr>
              <a:t>Week 7	</a:t>
            </a:r>
            <a:r>
              <a:rPr lang="en-US" sz="1800" b="1" dirty="0">
                <a:solidFill>
                  <a:schemeClr val="bg2"/>
                </a:solidFill>
              </a:rPr>
              <a:t>Multispectral Imaging </a:t>
            </a:r>
            <a:endParaRPr lang="en-US" sz="1800" dirty="0">
              <a:solidFill>
                <a:schemeClr val="bg2"/>
              </a:solidFill>
            </a:endParaRPr>
          </a:p>
          <a:p>
            <a:pPr marL="914400" indent="-914400">
              <a:buNone/>
            </a:pPr>
            <a:r>
              <a:rPr lang="en-US" sz="1800" dirty="0">
                <a:solidFill>
                  <a:schemeClr val="bg2"/>
                </a:solidFill>
              </a:rPr>
              <a:t>Week 8	</a:t>
            </a:r>
            <a:r>
              <a:rPr lang="en-US" sz="1800" b="1" dirty="0">
                <a:solidFill>
                  <a:schemeClr val="bg2"/>
                </a:solidFill>
              </a:rPr>
              <a:t>Fluorescent Correlation Spectroscopy</a:t>
            </a:r>
            <a:endParaRPr lang="en-US" sz="1800" dirty="0">
              <a:solidFill>
                <a:schemeClr val="bg2"/>
              </a:solidFill>
            </a:endParaRPr>
          </a:p>
          <a:p>
            <a:pPr marL="914400" indent="-914400">
              <a:buNone/>
            </a:pPr>
            <a:r>
              <a:rPr lang="en-US" sz="1800" dirty="0">
                <a:solidFill>
                  <a:schemeClr val="bg2"/>
                </a:solidFill>
              </a:rPr>
              <a:t>Week 9	</a:t>
            </a:r>
            <a:r>
              <a:rPr lang="en-US" sz="1800" b="1" dirty="0">
                <a:solidFill>
                  <a:schemeClr val="bg2"/>
                </a:solidFill>
              </a:rPr>
              <a:t>Comparisons of Different </a:t>
            </a:r>
            <a:r>
              <a:rPr lang="en-US" sz="1800" b="1" dirty="0" smtClean="0">
                <a:solidFill>
                  <a:schemeClr val="bg2"/>
                </a:solidFill>
              </a:rPr>
              <a:t>Optical Sectioning Methods</a:t>
            </a:r>
            <a:endParaRPr lang="en-US" sz="1800" dirty="0">
              <a:solidFill>
                <a:schemeClr val="bg2"/>
              </a:solidFill>
            </a:endParaRPr>
          </a:p>
          <a:p>
            <a:pPr marL="914400" indent="-914400">
              <a:buNone/>
            </a:pPr>
            <a:r>
              <a:rPr lang="en-US" sz="1800" dirty="0">
                <a:solidFill>
                  <a:schemeClr val="bg2"/>
                </a:solidFill>
              </a:rPr>
              <a:t>Week </a:t>
            </a:r>
            <a:r>
              <a:rPr lang="en-US" sz="1800" dirty="0" smtClean="0">
                <a:solidFill>
                  <a:schemeClr val="bg2"/>
                </a:solidFill>
              </a:rPr>
              <a:t>10	</a:t>
            </a:r>
            <a:r>
              <a:rPr lang="en-US" sz="1800" b="1" dirty="0" smtClean="0">
                <a:solidFill>
                  <a:schemeClr val="bg2"/>
                </a:solidFill>
              </a:rPr>
              <a:t>Super </a:t>
            </a:r>
            <a:r>
              <a:rPr lang="en-US" sz="1800" b="1" dirty="0">
                <a:solidFill>
                  <a:schemeClr val="bg2"/>
                </a:solidFill>
              </a:rPr>
              <a:t>Resolution Light Microscopy (the cheating method)</a:t>
            </a:r>
            <a:endParaRPr lang="en-US" sz="1800" dirty="0">
              <a:solidFill>
                <a:schemeClr val="bg2"/>
              </a:solidFill>
            </a:endParaRPr>
          </a:p>
        </p:txBody>
      </p:sp>
    </p:spTree>
    <p:extLst>
      <p:ext uri="{BB962C8B-B14F-4D97-AF65-F5344CB8AC3E}">
        <p14:creationId xmlns:p14="http://schemas.microsoft.com/office/powerpoint/2010/main" val="339374755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2800" dirty="0" smtClean="0"/>
              <a:t>Building a light sheet fluorescence microscope (</a:t>
            </a:r>
            <a:r>
              <a:rPr lang="en-US" sz="2800" dirty="0"/>
              <a:t>LSFM) </a:t>
            </a:r>
            <a:r>
              <a:rPr lang="en-US" sz="2400" dirty="0" smtClean="0"/>
              <a:t/>
            </a:r>
            <a:br>
              <a:rPr lang="en-US" sz="2400" dirty="0" smtClean="0"/>
            </a:br>
            <a:r>
              <a:rPr lang="en-US" sz="2400" dirty="0" smtClean="0"/>
              <a:t>Also called selective/single </a:t>
            </a:r>
            <a:r>
              <a:rPr lang="en-US" sz="2400" dirty="0"/>
              <a:t>plane illumination </a:t>
            </a:r>
            <a:r>
              <a:rPr lang="en-US" sz="2400" dirty="0" smtClean="0"/>
              <a:t>microscopy (SPIM)</a:t>
            </a:r>
            <a:endParaRPr lang="en-US" sz="2400" dirty="0"/>
          </a:p>
        </p:txBody>
      </p:sp>
      <p:sp>
        <p:nvSpPr>
          <p:cNvPr id="6" name="Content Placeholder 5"/>
          <p:cNvSpPr>
            <a:spLocks noGrp="1"/>
          </p:cNvSpPr>
          <p:nvPr>
            <p:ph idx="1"/>
          </p:nvPr>
        </p:nvSpPr>
        <p:spPr/>
        <p:txBody>
          <a:bodyPr>
            <a:normAutofit/>
          </a:bodyPr>
          <a:lstStyle/>
          <a:p>
            <a:r>
              <a:rPr lang="en-US" sz="2400" dirty="0" smtClean="0"/>
              <a:t>Web site for open source SPIM, openspim.org </a:t>
            </a:r>
          </a:p>
          <a:p>
            <a:r>
              <a:rPr lang="en-US" sz="2400" dirty="0"/>
              <a:t>Thanks to Peter Gabriel </a:t>
            </a:r>
            <a:r>
              <a:rPr lang="en-US" sz="2400" dirty="0" err="1"/>
              <a:t>Pitrone</a:t>
            </a:r>
            <a:r>
              <a:rPr lang="en-US" sz="2400" dirty="0"/>
              <a:t> - </a:t>
            </a:r>
            <a:r>
              <a:rPr lang="en-US" sz="2400" dirty="0" err="1"/>
              <a:t>DipRMS</a:t>
            </a:r>
            <a:r>
              <a:rPr lang="en-US" sz="2400" dirty="0"/>
              <a:t> </a:t>
            </a:r>
            <a:r>
              <a:rPr lang="en-US" sz="2400" dirty="0" err="1"/>
              <a:t>TechRMS</a:t>
            </a:r>
            <a:r>
              <a:rPr lang="en-US" sz="2400" dirty="0"/>
              <a:t> </a:t>
            </a:r>
            <a:r>
              <a:rPr lang="en-US" sz="2400" dirty="0" err="1" smtClean="0"/>
              <a:t>FRMS,Light</a:t>
            </a:r>
            <a:r>
              <a:rPr lang="en-US" sz="2400" dirty="0" smtClean="0"/>
              <a:t> </a:t>
            </a:r>
            <a:r>
              <a:rPr lang="en-US" sz="2400" dirty="0"/>
              <a:t>Sheet Fluorescence </a:t>
            </a:r>
            <a:r>
              <a:rPr lang="en-US" sz="2400" dirty="0" err="1"/>
              <a:t>Microscopist</a:t>
            </a:r>
            <a:r>
              <a:rPr lang="en-US" sz="2400" dirty="0"/>
              <a:t> and Imaging </a:t>
            </a:r>
            <a:r>
              <a:rPr lang="en-US" sz="2400" dirty="0" smtClean="0"/>
              <a:t>Specialist for </a:t>
            </a:r>
            <a:r>
              <a:rPr lang="en-US" sz="2400" dirty="0"/>
              <a:t>Dr. Pavel </a:t>
            </a:r>
            <a:r>
              <a:rPr lang="en-US" sz="2400" dirty="0" err="1"/>
              <a:t>Tomancak's</a:t>
            </a:r>
            <a:r>
              <a:rPr lang="en-US" sz="2400" dirty="0"/>
              <a:t> research group at </a:t>
            </a:r>
            <a:r>
              <a:rPr lang="en-US" sz="2400" dirty="0" smtClean="0"/>
              <a:t>the Max </a:t>
            </a:r>
            <a:r>
              <a:rPr lang="en-US" sz="2400" dirty="0"/>
              <a:t>Planck Institute of Molecular Cell Biology and Genetics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743" y="3853797"/>
            <a:ext cx="7493332" cy="2482166"/>
          </a:xfrm>
          <a:prstGeom prst="rect">
            <a:avLst/>
          </a:prstGeom>
        </p:spPr>
      </p:pic>
    </p:spTree>
    <p:extLst>
      <p:ext uri="{BB962C8B-B14F-4D97-AF65-F5344CB8AC3E}">
        <p14:creationId xmlns:p14="http://schemas.microsoft.com/office/powerpoint/2010/main" val="21650584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a:t>
            </a:r>
            <a:r>
              <a:rPr lang="en-US" altLang="en-US" sz="3200" dirty="0" smtClean="0"/>
              <a:t>227</a:t>
            </a:r>
            <a:r>
              <a:rPr lang="en-US" altLang="en-US" sz="3200" dirty="0"/>
              <a:t>: </a:t>
            </a:r>
            <a:r>
              <a:rPr lang="en-US" altLang="en-US" sz="3200" dirty="0" smtClean="0"/>
              <a:t>Methods in Modern </a:t>
            </a:r>
            <a:r>
              <a:rPr lang="en-US" altLang="en-US" sz="3200" dirty="0"/>
              <a:t>Microscopy</a:t>
            </a:r>
            <a:br>
              <a:rPr lang="en-US" altLang="en-US" sz="3200" dirty="0"/>
            </a:br>
            <a:endParaRPr lang="en-US" sz="3200" dirty="0"/>
          </a:p>
        </p:txBody>
      </p:sp>
      <p:sp>
        <p:nvSpPr>
          <p:cNvPr id="3" name="Content Placeholder 2"/>
          <p:cNvSpPr>
            <a:spLocks noGrp="1"/>
          </p:cNvSpPr>
          <p:nvPr>
            <p:ph idx="1"/>
          </p:nvPr>
        </p:nvSpPr>
        <p:spPr/>
        <p:txBody>
          <a:bodyPr>
            <a:noAutofit/>
          </a:bodyPr>
          <a:lstStyle/>
          <a:p>
            <a:pPr marL="914400" indent="-914400">
              <a:buNone/>
            </a:pPr>
            <a:r>
              <a:rPr lang="en-US" sz="1800" dirty="0">
                <a:solidFill>
                  <a:schemeClr val="bg2"/>
                </a:solidFill>
              </a:rPr>
              <a:t>Week 1	</a:t>
            </a:r>
            <a:r>
              <a:rPr lang="en-US" sz="1800" b="1" dirty="0">
                <a:solidFill>
                  <a:schemeClr val="bg2"/>
                </a:solidFill>
              </a:rPr>
              <a:t>Introduction to Microscopes (Koehler illumination, Confocal </a:t>
            </a:r>
            <a:r>
              <a:rPr lang="en-US" sz="1800" b="1" dirty="0" smtClean="0">
                <a:solidFill>
                  <a:schemeClr val="bg2"/>
                </a:solidFill>
              </a:rPr>
              <a:t>microscope training)</a:t>
            </a:r>
            <a:endParaRPr lang="en-US" sz="1800" dirty="0">
              <a:solidFill>
                <a:schemeClr val="bg2"/>
              </a:solidFill>
            </a:endParaRPr>
          </a:p>
          <a:p>
            <a:pPr marL="914400" indent="-914400">
              <a:buNone/>
            </a:pPr>
            <a:r>
              <a:rPr lang="en-US" sz="1800" dirty="0">
                <a:solidFill>
                  <a:schemeClr val="bg2"/>
                </a:solidFill>
              </a:rPr>
              <a:t>Week 2	</a:t>
            </a:r>
            <a:r>
              <a:rPr lang="en-US" sz="1800" b="1" dirty="0">
                <a:solidFill>
                  <a:schemeClr val="bg2"/>
                </a:solidFill>
              </a:rPr>
              <a:t>Applying Geometrical Optics (Making the Rochester Cloak)</a:t>
            </a:r>
            <a:endParaRPr lang="en-US" sz="1800" dirty="0">
              <a:solidFill>
                <a:schemeClr val="bg2"/>
              </a:solidFill>
            </a:endParaRPr>
          </a:p>
          <a:p>
            <a:pPr marL="914400" indent="-914400">
              <a:buNone/>
            </a:pPr>
            <a:r>
              <a:rPr lang="en-US" sz="1800" dirty="0">
                <a:solidFill>
                  <a:schemeClr val="bg2"/>
                </a:solidFill>
              </a:rPr>
              <a:t>Week 3	</a:t>
            </a:r>
            <a:r>
              <a:rPr lang="en-US" sz="1800" b="1" dirty="0">
                <a:solidFill>
                  <a:schemeClr val="bg2"/>
                </a:solidFill>
              </a:rPr>
              <a:t>2D Laser Scanning Confocal Microscopy (LSCM)</a:t>
            </a:r>
            <a:r>
              <a:rPr lang="en-US" sz="1800" dirty="0">
                <a:solidFill>
                  <a:schemeClr val="bg2"/>
                </a:solidFill>
              </a:rPr>
              <a:t> </a:t>
            </a:r>
          </a:p>
          <a:p>
            <a:pPr marL="914400" indent="-914400">
              <a:buNone/>
            </a:pPr>
            <a:r>
              <a:rPr lang="en-US" sz="1800" dirty="0">
                <a:solidFill>
                  <a:schemeClr val="bg2"/>
                </a:solidFill>
              </a:rPr>
              <a:t>Week 4	</a:t>
            </a:r>
            <a:r>
              <a:rPr lang="en-US" sz="1800" b="1" dirty="0">
                <a:solidFill>
                  <a:schemeClr val="bg2"/>
                </a:solidFill>
              </a:rPr>
              <a:t>3D LSCM;</a:t>
            </a:r>
            <a:r>
              <a:rPr lang="en-US" sz="1800" dirty="0">
                <a:solidFill>
                  <a:schemeClr val="bg2"/>
                </a:solidFill>
              </a:rPr>
              <a:t> </a:t>
            </a:r>
            <a:r>
              <a:rPr lang="en-US" sz="1800" b="1" dirty="0">
                <a:solidFill>
                  <a:schemeClr val="bg2"/>
                </a:solidFill>
              </a:rPr>
              <a:t>Begin Building a Light Sheet Microscope (openspim.org)</a:t>
            </a:r>
            <a:r>
              <a:rPr lang="en-US" sz="1800" dirty="0">
                <a:solidFill>
                  <a:schemeClr val="bg2"/>
                </a:solidFill>
              </a:rPr>
              <a:t> </a:t>
            </a:r>
          </a:p>
          <a:p>
            <a:pPr marL="914400" indent="-914400">
              <a:buNone/>
            </a:pPr>
            <a:r>
              <a:rPr lang="en-US" sz="1800" dirty="0"/>
              <a:t>Week 5	</a:t>
            </a:r>
            <a:r>
              <a:rPr lang="en-US" sz="1800" b="1" dirty="0"/>
              <a:t>Live Imaging I: Drosophila embryos</a:t>
            </a:r>
            <a:r>
              <a:rPr lang="en-US" sz="1800" dirty="0"/>
              <a:t> </a:t>
            </a:r>
          </a:p>
          <a:p>
            <a:pPr marL="914400" indent="-914400">
              <a:buNone/>
            </a:pPr>
            <a:r>
              <a:rPr lang="en-US" sz="1800" dirty="0"/>
              <a:t>Week 6	</a:t>
            </a:r>
            <a:r>
              <a:rPr lang="en-US" sz="1800" b="1" dirty="0"/>
              <a:t>Live Imaging II: Zebrafish embryos</a:t>
            </a:r>
            <a:r>
              <a:rPr lang="en-US" sz="1800" dirty="0"/>
              <a:t> </a:t>
            </a:r>
          </a:p>
          <a:p>
            <a:pPr marL="914400" indent="-914400">
              <a:buNone/>
            </a:pPr>
            <a:r>
              <a:rPr lang="en-US" sz="1800" dirty="0">
                <a:solidFill>
                  <a:schemeClr val="bg2"/>
                </a:solidFill>
              </a:rPr>
              <a:t>Week 7	</a:t>
            </a:r>
            <a:r>
              <a:rPr lang="en-US" sz="1800" b="1" dirty="0">
                <a:solidFill>
                  <a:schemeClr val="bg2"/>
                </a:solidFill>
              </a:rPr>
              <a:t>Multispectral Imaging </a:t>
            </a:r>
            <a:endParaRPr lang="en-US" sz="1800" dirty="0">
              <a:solidFill>
                <a:schemeClr val="bg2"/>
              </a:solidFill>
            </a:endParaRPr>
          </a:p>
          <a:p>
            <a:pPr marL="914400" indent="-914400">
              <a:buNone/>
            </a:pPr>
            <a:r>
              <a:rPr lang="en-US" sz="1800" dirty="0">
                <a:solidFill>
                  <a:schemeClr val="bg2"/>
                </a:solidFill>
              </a:rPr>
              <a:t>Week 8	</a:t>
            </a:r>
            <a:r>
              <a:rPr lang="en-US" sz="1800" b="1" dirty="0">
                <a:solidFill>
                  <a:schemeClr val="bg2"/>
                </a:solidFill>
              </a:rPr>
              <a:t>Fluorescent Correlation Spectroscopy</a:t>
            </a:r>
            <a:endParaRPr lang="en-US" sz="1800" dirty="0">
              <a:solidFill>
                <a:schemeClr val="bg2"/>
              </a:solidFill>
            </a:endParaRPr>
          </a:p>
          <a:p>
            <a:pPr marL="914400" indent="-914400">
              <a:buNone/>
            </a:pPr>
            <a:r>
              <a:rPr lang="en-US" sz="1800" dirty="0">
                <a:solidFill>
                  <a:schemeClr val="bg2"/>
                </a:solidFill>
              </a:rPr>
              <a:t>Week 9	</a:t>
            </a:r>
            <a:r>
              <a:rPr lang="en-US" sz="1800" b="1" dirty="0">
                <a:solidFill>
                  <a:schemeClr val="bg2"/>
                </a:solidFill>
              </a:rPr>
              <a:t>Comparisons of Different </a:t>
            </a:r>
            <a:r>
              <a:rPr lang="en-US" sz="1800" b="1" dirty="0" smtClean="0">
                <a:solidFill>
                  <a:schemeClr val="bg2"/>
                </a:solidFill>
              </a:rPr>
              <a:t>Optical Sectioning Methods</a:t>
            </a:r>
            <a:endParaRPr lang="en-US" sz="1800" dirty="0">
              <a:solidFill>
                <a:schemeClr val="bg2"/>
              </a:solidFill>
            </a:endParaRPr>
          </a:p>
          <a:p>
            <a:pPr marL="914400" indent="-914400">
              <a:buNone/>
            </a:pPr>
            <a:r>
              <a:rPr lang="en-US" sz="1800" dirty="0">
                <a:solidFill>
                  <a:schemeClr val="bg2"/>
                </a:solidFill>
              </a:rPr>
              <a:t>Week </a:t>
            </a:r>
            <a:r>
              <a:rPr lang="en-US" sz="1800" dirty="0" smtClean="0">
                <a:solidFill>
                  <a:schemeClr val="bg2"/>
                </a:solidFill>
              </a:rPr>
              <a:t>10	</a:t>
            </a:r>
            <a:r>
              <a:rPr lang="en-US" sz="1800" b="1" dirty="0" smtClean="0">
                <a:solidFill>
                  <a:schemeClr val="bg2"/>
                </a:solidFill>
              </a:rPr>
              <a:t>Super </a:t>
            </a:r>
            <a:r>
              <a:rPr lang="en-US" sz="1800" b="1" dirty="0">
                <a:solidFill>
                  <a:schemeClr val="bg2"/>
                </a:solidFill>
              </a:rPr>
              <a:t>Resolution Light Microscopy (the cheating method)</a:t>
            </a:r>
            <a:endParaRPr lang="en-US" sz="1800" dirty="0">
              <a:solidFill>
                <a:schemeClr val="bg2"/>
              </a:solidFill>
            </a:endParaRPr>
          </a:p>
        </p:txBody>
      </p:sp>
    </p:spTree>
    <p:extLst>
      <p:ext uri="{BB962C8B-B14F-4D97-AF65-F5344CB8AC3E}">
        <p14:creationId xmlns:p14="http://schemas.microsoft.com/office/powerpoint/2010/main" val="293837986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Sister Course</a:t>
            </a:r>
            <a:br>
              <a:rPr lang="en-US" altLang="en-US" sz="3200" dirty="0"/>
            </a:br>
            <a:r>
              <a:rPr lang="en-US" altLang="en-US" sz="3200" dirty="0"/>
              <a:t>Biology </a:t>
            </a:r>
            <a:r>
              <a:rPr lang="en-US" altLang="en-US" sz="3200" dirty="0" smtClean="0"/>
              <a:t>177</a:t>
            </a:r>
            <a:r>
              <a:rPr lang="en-US" altLang="en-US" sz="3200" dirty="0"/>
              <a:t>: Principles of Modern Microscopy</a:t>
            </a:r>
            <a:br>
              <a:rPr lang="en-US" altLang="en-US" sz="3200" dirty="0"/>
            </a:br>
            <a:endParaRPr lang="en-US" sz="3200" dirty="0"/>
          </a:p>
        </p:txBody>
      </p:sp>
      <p:sp>
        <p:nvSpPr>
          <p:cNvPr id="3" name="Content Placeholder 2"/>
          <p:cNvSpPr>
            <a:spLocks noGrp="1"/>
          </p:cNvSpPr>
          <p:nvPr>
            <p:ph idx="1"/>
          </p:nvPr>
        </p:nvSpPr>
        <p:spPr/>
        <p:txBody>
          <a:bodyPr/>
          <a:lstStyle/>
          <a:p>
            <a:pPr lvl="1">
              <a:spcBef>
                <a:spcPct val="50000"/>
              </a:spcBef>
            </a:pPr>
            <a:r>
              <a:rPr lang="en-US" altLang="en-US" dirty="0" smtClean="0"/>
              <a:t>Will be taught next year (Winter 2017)</a:t>
            </a:r>
          </a:p>
          <a:p>
            <a:pPr lvl="1">
              <a:spcBef>
                <a:spcPct val="50000"/>
              </a:spcBef>
            </a:pPr>
            <a:r>
              <a:rPr lang="en-US" altLang="en-US" dirty="0" smtClean="0"/>
              <a:t>Lecture class</a:t>
            </a:r>
          </a:p>
          <a:p>
            <a:pPr lvl="1">
              <a:spcBef>
                <a:spcPct val="50000"/>
              </a:spcBef>
            </a:pPr>
            <a:r>
              <a:rPr lang="en-US" altLang="en-US" dirty="0" smtClean="0"/>
              <a:t>Alternates with Biology 227</a:t>
            </a:r>
          </a:p>
          <a:p>
            <a:pPr lvl="1">
              <a:spcBef>
                <a:spcPct val="50000"/>
              </a:spcBef>
            </a:pPr>
            <a:r>
              <a:rPr lang="en-US" altLang="en-US" dirty="0" smtClean="0"/>
              <a:t>Course web site</a:t>
            </a:r>
          </a:p>
          <a:p>
            <a:pPr lvl="2">
              <a:spcBef>
                <a:spcPct val="50000"/>
              </a:spcBef>
            </a:pPr>
            <a:r>
              <a:rPr lang="en-US" altLang="en-US" dirty="0">
                <a:hlinkClick r:id="rId2"/>
              </a:rPr>
              <a:t>http://www.its.caltech.edu/~bi177</a:t>
            </a:r>
            <a:r>
              <a:rPr lang="en-US" altLang="en-US" dirty="0" smtClean="0">
                <a:hlinkClick r:id="rId2"/>
              </a:rPr>
              <a:t>/</a:t>
            </a:r>
            <a:endParaRPr lang="en-US" altLang="en-US" dirty="0" smtClean="0"/>
          </a:p>
          <a:p>
            <a:pPr lvl="2">
              <a:spcBef>
                <a:spcPct val="50000"/>
              </a:spcBef>
            </a:pPr>
            <a:endParaRPr lang="en-US" altLang="en-US" dirty="0"/>
          </a:p>
          <a:p>
            <a:endParaRPr lang="en-US" dirty="0"/>
          </a:p>
        </p:txBody>
      </p:sp>
    </p:spTree>
    <p:extLst>
      <p:ext uri="{BB962C8B-B14F-4D97-AF65-F5344CB8AC3E}">
        <p14:creationId xmlns:p14="http://schemas.microsoft.com/office/powerpoint/2010/main" val="188709968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a:t>
            </a:r>
            <a:r>
              <a:rPr lang="en-US" altLang="en-US" sz="3200" dirty="0" smtClean="0"/>
              <a:t>227</a:t>
            </a:r>
            <a:r>
              <a:rPr lang="en-US" altLang="en-US" sz="3200" dirty="0"/>
              <a:t>: </a:t>
            </a:r>
            <a:r>
              <a:rPr lang="en-US" altLang="en-US" sz="3200" dirty="0" smtClean="0"/>
              <a:t>Methods in Modern </a:t>
            </a:r>
            <a:r>
              <a:rPr lang="en-US" altLang="en-US" sz="3200" dirty="0"/>
              <a:t>Microscopy</a:t>
            </a:r>
            <a:br>
              <a:rPr lang="en-US" altLang="en-US" sz="3200" dirty="0"/>
            </a:br>
            <a:endParaRPr lang="en-US" sz="3200" dirty="0"/>
          </a:p>
        </p:txBody>
      </p:sp>
      <p:sp>
        <p:nvSpPr>
          <p:cNvPr id="3" name="Content Placeholder 2"/>
          <p:cNvSpPr>
            <a:spLocks noGrp="1"/>
          </p:cNvSpPr>
          <p:nvPr>
            <p:ph idx="1"/>
          </p:nvPr>
        </p:nvSpPr>
        <p:spPr/>
        <p:txBody>
          <a:bodyPr>
            <a:noAutofit/>
          </a:bodyPr>
          <a:lstStyle/>
          <a:p>
            <a:pPr marL="914400" indent="-914400">
              <a:buNone/>
            </a:pPr>
            <a:r>
              <a:rPr lang="en-US" sz="1800" dirty="0">
                <a:solidFill>
                  <a:schemeClr val="bg2"/>
                </a:solidFill>
              </a:rPr>
              <a:t>Week 1	</a:t>
            </a:r>
            <a:r>
              <a:rPr lang="en-US" sz="1800" b="1" dirty="0">
                <a:solidFill>
                  <a:schemeClr val="bg2"/>
                </a:solidFill>
              </a:rPr>
              <a:t>Introduction to Microscopes (Koehler illumination, Confocal </a:t>
            </a:r>
            <a:r>
              <a:rPr lang="en-US" sz="1800" b="1" dirty="0" smtClean="0">
                <a:solidFill>
                  <a:schemeClr val="bg2"/>
                </a:solidFill>
              </a:rPr>
              <a:t>microscope training)</a:t>
            </a:r>
            <a:endParaRPr lang="en-US" sz="1800" dirty="0">
              <a:solidFill>
                <a:schemeClr val="bg2"/>
              </a:solidFill>
            </a:endParaRPr>
          </a:p>
          <a:p>
            <a:pPr marL="914400" indent="-914400">
              <a:buNone/>
            </a:pPr>
            <a:r>
              <a:rPr lang="en-US" sz="1800" dirty="0">
                <a:solidFill>
                  <a:schemeClr val="bg2"/>
                </a:solidFill>
              </a:rPr>
              <a:t>Week 2	</a:t>
            </a:r>
            <a:r>
              <a:rPr lang="en-US" sz="1800" b="1" dirty="0">
                <a:solidFill>
                  <a:schemeClr val="bg2"/>
                </a:solidFill>
              </a:rPr>
              <a:t>Applying Geometrical Optics (Making the Rochester Cloak)</a:t>
            </a:r>
            <a:endParaRPr lang="en-US" sz="1800" dirty="0">
              <a:solidFill>
                <a:schemeClr val="bg2"/>
              </a:solidFill>
            </a:endParaRPr>
          </a:p>
          <a:p>
            <a:pPr marL="914400" indent="-914400">
              <a:buNone/>
            </a:pPr>
            <a:r>
              <a:rPr lang="en-US" sz="1800" dirty="0">
                <a:solidFill>
                  <a:schemeClr val="bg2"/>
                </a:solidFill>
              </a:rPr>
              <a:t>Week 3	</a:t>
            </a:r>
            <a:r>
              <a:rPr lang="en-US" sz="1800" b="1" dirty="0">
                <a:solidFill>
                  <a:schemeClr val="bg2"/>
                </a:solidFill>
              </a:rPr>
              <a:t>2D Laser Scanning Confocal Microscopy (LSCM)</a:t>
            </a:r>
            <a:r>
              <a:rPr lang="en-US" sz="1800" dirty="0">
                <a:solidFill>
                  <a:schemeClr val="bg2"/>
                </a:solidFill>
              </a:rPr>
              <a:t> </a:t>
            </a:r>
          </a:p>
          <a:p>
            <a:pPr marL="914400" indent="-914400">
              <a:buNone/>
            </a:pPr>
            <a:r>
              <a:rPr lang="en-US" sz="1800" dirty="0">
                <a:solidFill>
                  <a:schemeClr val="bg2"/>
                </a:solidFill>
              </a:rPr>
              <a:t>Week 4	</a:t>
            </a:r>
            <a:r>
              <a:rPr lang="en-US" sz="1800" b="1" dirty="0">
                <a:solidFill>
                  <a:schemeClr val="bg2"/>
                </a:solidFill>
              </a:rPr>
              <a:t>3D LSCM;</a:t>
            </a:r>
            <a:r>
              <a:rPr lang="en-US" sz="1800" dirty="0">
                <a:solidFill>
                  <a:schemeClr val="bg2"/>
                </a:solidFill>
              </a:rPr>
              <a:t> </a:t>
            </a:r>
            <a:r>
              <a:rPr lang="en-US" sz="1800" b="1" dirty="0">
                <a:solidFill>
                  <a:schemeClr val="bg2"/>
                </a:solidFill>
              </a:rPr>
              <a:t>Begin Building a Light Sheet Microscope (openspim.org)</a:t>
            </a:r>
            <a:r>
              <a:rPr lang="en-US" sz="1800" dirty="0">
                <a:solidFill>
                  <a:schemeClr val="bg2"/>
                </a:solidFill>
              </a:rPr>
              <a:t> </a:t>
            </a:r>
          </a:p>
          <a:p>
            <a:pPr marL="914400" indent="-914400">
              <a:buNone/>
            </a:pPr>
            <a:r>
              <a:rPr lang="en-US" sz="1800" dirty="0">
                <a:solidFill>
                  <a:schemeClr val="bg2"/>
                </a:solidFill>
              </a:rPr>
              <a:t>Week 5	</a:t>
            </a:r>
            <a:r>
              <a:rPr lang="en-US" sz="1800" b="1" dirty="0">
                <a:solidFill>
                  <a:schemeClr val="bg2"/>
                </a:solidFill>
              </a:rPr>
              <a:t>Live Imaging I: Drosophila embryos</a:t>
            </a:r>
            <a:r>
              <a:rPr lang="en-US" sz="1800" dirty="0">
                <a:solidFill>
                  <a:schemeClr val="bg2"/>
                </a:solidFill>
              </a:rPr>
              <a:t> </a:t>
            </a:r>
          </a:p>
          <a:p>
            <a:pPr marL="914400" indent="-914400">
              <a:buNone/>
            </a:pPr>
            <a:r>
              <a:rPr lang="en-US" sz="1800" dirty="0">
                <a:solidFill>
                  <a:schemeClr val="bg2"/>
                </a:solidFill>
              </a:rPr>
              <a:t>Week 6	</a:t>
            </a:r>
            <a:r>
              <a:rPr lang="en-US" sz="1800" b="1" dirty="0">
                <a:solidFill>
                  <a:schemeClr val="bg2"/>
                </a:solidFill>
              </a:rPr>
              <a:t>Live Imaging II: Zebrafish embryos</a:t>
            </a:r>
            <a:r>
              <a:rPr lang="en-US" sz="1800" dirty="0">
                <a:solidFill>
                  <a:schemeClr val="bg2"/>
                </a:solidFill>
              </a:rPr>
              <a:t> </a:t>
            </a:r>
          </a:p>
          <a:p>
            <a:pPr marL="914400" indent="-914400">
              <a:buNone/>
            </a:pPr>
            <a:r>
              <a:rPr lang="en-US" sz="1800" dirty="0"/>
              <a:t>Week 7	</a:t>
            </a:r>
            <a:r>
              <a:rPr lang="en-US" sz="1800" b="1" dirty="0"/>
              <a:t>Multispectral Imaging </a:t>
            </a:r>
            <a:endParaRPr lang="en-US" sz="1800" dirty="0"/>
          </a:p>
          <a:p>
            <a:pPr marL="914400" indent="-914400">
              <a:buNone/>
            </a:pPr>
            <a:r>
              <a:rPr lang="en-US" sz="1800" dirty="0"/>
              <a:t>Week 8	</a:t>
            </a:r>
            <a:r>
              <a:rPr lang="en-US" sz="1800" b="1" dirty="0"/>
              <a:t>Fluorescent Correlation Spectroscopy</a:t>
            </a:r>
            <a:endParaRPr lang="en-US" sz="1800" dirty="0"/>
          </a:p>
          <a:p>
            <a:pPr marL="914400" indent="-914400">
              <a:buNone/>
            </a:pPr>
            <a:r>
              <a:rPr lang="en-US" sz="1800" dirty="0">
                <a:solidFill>
                  <a:schemeClr val="bg2"/>
                </a:solidFill>
              </a:rPr>
              <a:t>Week 9	</a:t>
            </a:r>
            <a:r>
              <a:rPr lang="en-US" sz="1800" b="1" dirty="0">
                <a:solidFill>
                  <a:schemeClr val="bg2"/>
                </a:solidFill>
              </a:rPr>
              <a:t>Comparisons of Different </a:t>
            </a:r>
            <a:r>
              <a:rPr lang="en-US" sz="1800" b="1" dirty="0" smtClean="0">
                <a:solidFill>
                  <a:schemeClr val="bg2"/>
                </a:solidFill>
              </a:rPr>
              <a:t>Optical Sectioning Methods</a:t>
            </a:r>
            <a:endParaRPr lang="en-US" sz="1800" dirty="0">
              <a:solidFill>
                <a:schemeClr val="bg2"/>
              </a:solidFill>
            </a:endParaRPr>
          </a:p>
          <a:p>
            <a:pPr marL="914400" indent="-914400">
              <a:buNone/>
            </a:pPr>
            <a:r>
              <a:rPr lang="en-US" sz="1800" dirty="0">
                <a:solidFill>
                  <a:schemeClr val="bg2"/>
                </a:solidFill>
              </a:rPr>
              <a:t>Week </a:t>
            </a:r>
            <a:r>
              <a:rPr lang="en-US" sz="1800" dirty="0" smtClean="0">
                <a:solidFill>
                  <a:schemeClr val="bg2"/>
                </a:solidFill>
              </a:rPr>
              <a:t>10	</a:t>
            </a:r>
            <a:r>
              <a:rPr lang="en-US" sz="1800" b="1" dirty="0" smtClean="0">
                <a:solidFill>
                  <a:schemeClr val="bg2"/>
                </a:solidFill>
              </a:rPr>
              <a:t>Super </a:t>
            </a:r>
            <a:r>
              <a:rPr lang="en-US" sz="1800" b="1" dirty="0">
                <a:solidFill>
                  <a:schemeClr val="bg2"/>
                </a:solidFill>
              </a:rPr>
              <a:t>Resolution Light Microscopy (the cheating method)</a:t>
            </a:r>
            <a:endParaRPr lang="en-US" sz="1800" dirty="0">
              <a:solidFill>
                <a:schemeClr val="bg2"/>
              </a:solidFill>
            </a:endParaRPr>
          </a:p>
        </p:txBody>
      </p:sp>
    </p:spTree>
    <p:extLst>
      <p:ext uri="{BB962C8B-B14F-4D97-AF65-F5344CB8AC3E}">
        <p14:creationId xmlns:p14="http://schemas.microsoft.com/office/powerpoint/2010/main" val="2540487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2061" r="25313" b="11048"/>
          <a:stretch/>
        </p:blipFill>
        <p:spPr>
          <a:xfrm>
            <a:off x="244455" y="1370246"/>
            <a:ext cx="2343089" cy="2295826"/>
          </a:xfrm>
          <a:prstGeom prst="rect">
            <a:avLst/>
          </a:prstGeom>
        </p:spPr>
      </p:pic>
      <p:sp>
        <p:nvSpPr>
          <p:cNvPr id="2" name="Title 1"/>
          <p:cNvSpPr>
            <a:spLocks noGrp="1"/>
          </p:cNvSpPr>
          <p:nvPr>
            <p:ph type="title"/>
          </p:nvPr>
        </p:nvSpPr>
        <p:spPr/>
        <p:txBody>
          <a:bodyPr>
            <a:normAutofit/>
          </a:bodyPr>
          <a:lstStyle/>
          <a:p>
            <a:r>
              <a:rPr lang="en-US" sz="3600" dirty="0"/>
              <a:t>Spectral </a:t>
            </a:r>
            <a:r>
              <a:rPr lang="en-US" sz="3600" dirty="0" err="1"/>
              <a:t>unmixing</a:t>
            </a:r>
            <a:r>
              <a:rPr lang="en-US" sz="3600" dirty="0"/>
              <a:t>: general </a:t>
            </a:r>
            <a:r>
              <a:rPr lang="en-US" sz="3600" dirty="0" smtClean="0"/>
              <a:t>concept</a:t>
            </a:r>
            <a:endParaRPr lang="en-US" sz="3600" dirty="0"/>
          </a:p>
        </p:txBody>
      </p:sp>
      <p:sp>
        <p:nvSpPr>
          <p:cNvPr id="5" name="Text Box 5"/>
          <p:cNvSpPr txBox="1">
            <a:spLocks noChangeArrowheads="1"/>
          </p:cNvSpPr>
          <p:nvPr/>
        </p:nvSpPr>
        <p:spPr bwMode="auto">
          <a:xfrm>
            <a:off x="622300" y="922535"/>
            <a:ext cx="14176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447" tIns="43724" rIns="87447" bIns="43724">
            <a:spAutoFit/>
          </a:bodyPr>
          <a:lstStyle>
            <a:lvl1pPr defTabSz="874713">
              <a:defRPr sz="2400">
                <a:solidFill>
                  <a:schemeClr val="tx1"/>
                </a:solidFill>
                <a:latin typeface="Comic Sans MS" panose="030F0702030302020204" pitchFamily="66" charset="0"/>
                <a:ea typeface="MS PGothic" panose="020B0600070205080204" pitchFamily="34" charset="-128"/>
              </a:defRPr>
            </a:lvl1pPr>
            <a:lvl2pPr marL="742950" indent="-285750" defTabSz="874713">
              <a:defRPr sz="2400">
                <a:solidFill>
                  <a:schemeClr val="tx1"/>
                </a:solidFill>
                <a:latin typeface="Comic Sans MS" panose="030F0702030302020204" pitchFamily="66" charset="0"/>
                <a:ea typeface="MS PGothic" panose="020B0600070205080204" pitchFamily="34" charset="-128"/>
              </a:defRPr>
            </a:lvl2pPr>
            <a:lvl3pPr marL="1143000" indent="-228600" defTabSz="874713">
              <a:defRPr sz="2400">
                <a:solidFill>
                  <a:schemeClr val="tx1"/>
                </a:solidFill>
                <a:latin typeface="Comic Sans MS" panose="030F0702030302020204" pitchFamily="66" charset="0"/>
                <a:ea typeface="MS PGothic" panose="020B0600070205080204" pitchFamily="34" charset="-128"/>
              </a:defRPr>
            </a:lvl3pPr>
            <a:lvl4pPr marL="1600200" indent="-228600" defTabSz="874713">
              <a:defRPr sz="2400">
                <a:solidFill>
                  <a:schemeClr val="tx1"/>
                </a:solidFill>
                <a:latin typeface="Comic Sans MS" panose="030F0702030302020204" pitchFamily="66" charset="0"/>
                <a:ea typeface="MS PGothic" panose="020B0600070205080204" pitchFamily="34" charset="-128"/>
              </a:defRPr>
            </a:lvl4pPr>
            <a:lvl5pPr marL="2057400" indent="-228600" defTabSz="874713">
              <a:defRPr sz="2400">
                <a:solidFill>
                  <a:schemeClr val="tx1"/>
                </a:solidFill>
                <a:latin typeface="Comic Sans MS" panose="030F0702030302020204" pitchFamily="66" charset="0"/>
                <a:ea typeface="MS PGothic"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de-DE" altLang="en-US" sz="1600" b="1" dirty="0">
                <a:solidFill>
                  <a:prstClr val="black"/>
                </a:solidFill>
                <a:latin typeface="Calibri" panose="020F0502020204030204"/>
              </a:rPr>
              <a:t>Multi-channel Detector</a:t>
            </a:r>
          </a:p>
        </p:txBody>
      </p:sp>
      <p:grpSp>
        <p:nvGrpSpPr>
          <p:cNvPr id="6" name="Group 6"/>
          <p:cNvGrpSpPr>
            <a:grpSpLocks/>
          </p:cNvGrpSpPr>
          <p:nvPr/>
        </p:nvGrpSpPr>
        <p:grpSpPr bwMode="auto">
          <a:xfrm>
            <a:off x="2614613" y="922535"/>
            <a:ext cx="3051175" cy="2644775"/>
            <a:chOff x="2041" y="766"/>
            <a:chExt cx="1922" cy="1666"/>
          </a:xfrm>
        </p:grpSpPr>
        <p:grpSp>
          <p:nvGrpSpPr>
            <p:cNvPr id="7" name="Group 7"/>
            <p:cNvGrpSpPr>
              <a:grpSpLocks/>
            </p:cNvGrpSpPr>
            <p:nvPr/>
          </p:nvGrpSpPr>
          <p:grpSpPr bwMode="auto">
            <a:xfrm>
              <a:off x="2462" y="1195"/>
              <a:ext cx="1501" cy="1237"/>
              <a:chOff x="1890" y="1618"/>
              <a:chExt cx="1045" cy="861"/>
            </a:xfrm>
          </p:grpSpPr>
          <p:pic>
            <p:nvPicPr>
              <p:cNvPr id="10" name="Picture 45" descr="npo00009d"/>
              <p:cNvPicPr preferRelativeResize="0">
                <a:picLocks noChangeAspect="1" noChangeArrowheads="1"/>
              </p:cNvPicPr>
              <p:nvPr/>
            </p:nvPicPr>
            <p:blipFill>
              <a:blip r:embed="rId5">
                <a:lum bright="48000" contrast="66000"/>
                <a:extLst>
                  <a:ext uri="{28A0092B-C50C-407E-A947-70E740481C1C}">
                    <a14:useLocalDpi xmlns:a14="http://schemas.microsoft.com/office/drawing/2010/main" val="0"/>
                  </a:ext>
                </a:extLst>
              </a:blip>
              <a:srcRect/>
              <a:stretch>
                <a:fillRect/>
              </a:stretch>
            </p:blipFill>
            <p:spPr bwMode="auto">
              <a:xfrm>
                <a:off x="1890" y="1618"/>
                <a:ext cx="487" cy="401"/>
              </a:xfrm>
              <a:prstGeom prst="rect">
                <a:avLst/>
              </a:prstGeom>
              <a:solidFill>
                <a:srgbClr val="FF0000"/>
              </a:solidFill>
              <a:ln w="12700">
                <a:solidFill>
                  <a:schemeClr val="bg1"/>
                </a:solidFill>
                <a:miter lim="800000"/>
                <a:headEnd/>
                <a:tailEnd/>
              </a:ln>
            </p:spPr>
          </p:pic>
          <p:pic>
            <p:nvPicPr>
              <p:cNvPr id="11" name="Picture 46" descr="npo00009f"/>
              <p:cNvPicPr preferRelativeResize="0">
                <a:picLocks noChangeAspect="1" noChangeArrowheads="1"/>
              </p:cNvPicPr>
              <p:nvPr/>
            </p:nvPicPr>
            <p:blipFill>
              <a:blip r:embed="rId6">
                <a:lum bright="48000" contrast="66000"/>
                <a:extLst>
                  <a:ext uri="{28A0092B-C50C-407E-A947-70E740481C1C}">
                    <a14:useLocalDpi xmlns:a14="http://schemas.microsoft.com/office/drawing/2010/main" val="0"/>
                  </a:ext>
                </a:extLst>
              </a:blip>
              <a:srcRect/>
              <a:stretch>
                <a:fillRect/>
              </a:stretch>
            </p:blipFill>
            <p:spPr bwMode="auto">
              <a:xfrm>
                <a:off x="1960" y="1677"/>
                <a:ext cx="488" cy="401"/>
              </a:xfrm>
              <a:prstGeom prst="rect">
                <a:avLst/>
              </a:prstGeom>
              <a:solidFill>
                <a:srgbClr val="FF0000"/>
              </a:solidFill>
              <a:ln w="12700">
                <a:solidFill>
                  <a:schemeClr val="bg1"/>
                </a:solidFill>
                <a:miter lim="800000"/>
                <a:headEnd/>
                <a:tailEnd/>
              </a:ln>
            </p:spPr>
          </p:pic>
          <p:pic>
            <p:nvPicPr>
              <p:cNvPr id="12" name="Picture 47" descr="npo0000a1"/>
              <p:cNvPicPr preferRelativeResize="0">
                <a:picLocks noChangeAspect="1" noChangeArrowheads="1"/>
              </p:cNvPicPr>
              <p:nvPr/>
            </p:nvPicPr>
            <p:blipFill>
              <a:blip r:embed="rId7">
                <a:lum bright="48000" contrast="66000"/>
                <a:extLst>
                  <a:ext uri="{28A0092B-C50C-407E-A947-70E740481C1C}">
                    <a14:useLocalDpi xmlns:a14="http://schemas.microsoft.com/office/drawing/2010/main" val="0"/>
                  </a:ext>
                </a:extLst>
              </a:blip>
              <a:srcRect/>
              <a:stretch>
                <a:fillRect/>
              </a:stretch>
            </p:blipFill>
            <p:spPr bwMode="auto">
              <a:xfrm>
                <a:off x="2042" y="1734"/>
                <a:ext cx="488" cy="401"/>
              </a:xfrm>
              <a:prstGeom prst="rect">
                <a:avLst/>
              </a:prstGeom>
              <a:solidFill>
                <a:srgbClr val="FF0000"/>
              </a:solidFill>
              <a:ln w="12700">
                <a:solidFill>
                  <a:schemeClr val="bg1"/>
                </a:solidFill>
                <a:miter lim="800000"/>
                <a:headEnd/>
                <a:tailEnd/>
              </a:ln>
            </p:spPr>
          </p:pic>
          <p:pic>
            <p:nvPicPr>
              <p:cNvPr id="13" name="Picture 48" descr="npo0000a3"/>
              <p:cNvPicPr preferRelativeResize="0">
                <a:picLocks noChangeAspect="1" noChangeArrowheads="1"/>
              </p:cNvPicPr>
              <p:nvPr/>
            </p:nvPicPr>
            <p:blipFill>
              <a:blip r:embed="rId8">
                <a:lum bright="48000" contrast="66000"/>
                <a:extLst>
                  <a:ext uri="{28A0092B-C50C-407E-A947-70E740481C1C}">
                    <a14:useLocalDpi xmlns:a14="http://schemas.microsoft.com/office/drawing/2010/main" val="0"/>
                  </a:ext>
                </a:extLst>
              </a:blip>
              <a:srcRect/>
              <a:stretch>
                <a:fillRect/>
              </a:stretch>
            </p:blipFill>
            <p:spPr bwMode="auto">
              <a:xfrm>
                <a:off x="2124" y="1811"/>
                <a:ext cx="489" cy="401"/>
              </a:xfrm>
              <a:prstGeom prst="rect">
                <a:avLst/>
              </a:prstGeom>
              <a:solidFill>
                <a:srgbClr val="FF0000"/>
              </a:solidFill>
              <a:ln w="12700">
                <a:solidFill>
                  <a:schemeClr val="bg1"/>
                </a:solidFill>
                <a:miter lim="800000"/>
                <a:headEnd/>
                <a:tailEnd/>
              </a:ln>
            </p:spPr>
          </p:pic>
          <p:pic>
            <p:nvPicPr>
              <p:cNvPr id="14" name="Picture 49" descr="npo0000a5"/>
              <p:cNvPicPr preferRelativeResize="0">
                <a:picLocks noChangeAspect="1" noChangeArrowheads="1"/>
              </p:cNvPicPr>
              <p:nvPr/>
            </p:nvPicPr>
            <p:blipFill>
              <a:blip r:embed="rId9">
                <a:lum bright="48000" contrast="66000"/>
                <a:extLst>
                  <a:ext uri="{28A0092B-C50C-407E-A947-70E740481C1C}">
                    <a14:useLocalDpi xmlns:a14="http://schemas.microsoft.com/office/drawing/2010/main" val="0"/>
                  </a:ext>
                </a:extLst>
              </a:blip>
              <a:srcRect/>
              <a:stretch>
                <a:fillRect/>
              </a:stretch>
            </p:blipFill>
            <p:spPr bwMode="auto">
              <a:xfrm>
                <a:off x="2206" y="1878"/>
                <a:ext cx="488" cy="402"/>
              </a:xfrm>
              <a:prstGeom prst="rect">
                <a:avLst/>
              </a:prstGeom>
              <a:solidFill>
                <a:srgbClr val="FF0000"/>
              </a:solidFill>
              <a:ln w="12700">
                <a:solidFill>
                  <a:schemeClr val="bg1"/>
                </a:solidFill>
                <a:miter lim="800000"/>
                <a:headEnd/>
                <a:tailEnd/>
              </a:ln>
            </p:spPr>
          </p:pic>
          <p:pic>
            <p:nvPicPr>
              <p:cNvPr id="15" name="Picture 50" descr="npo0000a7"/>
              <p:cNvPicPr preferRelativeResize="0">
                <a:picLocks noChangeAspect="1" noChangeArrowheads="1"/>
              </p:cNvPicPr>
              <p:nvPr/>
            </p:nvPicPr>
            <p:blipFill>
              <a:blip r:embed="rId10">
                <a:lum bright="48000" contrast="66000"/>
                <a:extLst>
                  <a:ext uri="{28A0092B-C50C-407E-A947-70E740481C1C}">
                    <a14:useLocalDpi xmlns:a14="http://schemas.microsoft.com/office/drawing/2010/main" val="0"/>
                  </a:ext>
                </a:extLst>
              </a:blip>
              <a:srcRect/>
              <a:stretch>
                <a:fillRect/>
              </a:stretch>
            </p:blipFill>
            <p:spPr bwMode="auto">
              <a:xfrm>
                <a:off x="2288" y="1943"/>
                <a:ext cx="488" cy="400"/>
              </a:xfrm>
              <a:prstGeom prst="rect">
                <a:avLst/>
              </a:prstGeom>
              <a:solidFill>
                <a:srgbClr val="FF0000"/>
              </a:solidFill>
              <a:ln w="12700">
                <a:solidFill>
                  <a:schemeClr val="bg1"/>
                </a:solidFill>
                <a:miter lim="800000"/>
                <a:headEnd/>
                <a:tailEnd/>
              </a:ln>
            </p:spPr>
          </p:pic>
          <p:pic>
            <p:nvPicPr>
              <p:cNvPr id="16" name="Picture 51" descr="npo0000a9"/>
              <p:cNvPicPr preferRelativeResize="0">
                <a:picLocks noChangeAspect="1" noChangeArrowheads="1"/>
              </p:cNvPicPr>
              <p:nvPr/>
            </p:nvPicPr>
            <p:blipFill>
              <a:blip r:embed="rId11">
                <a:lum bright="48000" contrast="66000"/>
                <a:extLst>
                  <a:ext uri="{28A0092B-C50C-407E-A947-70E740481C1C}">
                    <a14:useLocalDpi xmlns:a14="http://schemas.microsoft.com/office/drawing/2010/main" val="0"/>
                  </a:ext>
                </a:extLst>
              </a:blip>
              <a:srcRect/>
              <a:stretch>
                <a:fillRect/>
              </a:stretch>
            </p:blipFill>
            <p:spPr bwMode="auto">
              <a:xfrm>
                <a:off x="2377" y="2019"/>
                <a:ext cx="488" cy="401"/>
              </a:xfrm>
              <a:prstGeom prst="rect">
                <a:avLst/>
              </a:prstGeom>
              <a:solidFill>
                <a:srgbClr val="FF0000"/>
              </a:solidFill>
              <a:ln w="12700">
                <a:solidFill>
                  <a:schemeClr val="bg1"/>
                </a:solidFill>
                <a:miter lim="800000"/>
                <a:headEnd/>
                <a:tailEnd/>
              </a:ln>
            </p:spPr>
          </p:pic>
          <p:pic>
            <p:nvPicPr>
              <p:cNvPr id="17" name="Picture 52" descr="npo0000ab"/>
              <p:cNvPicPr preferRelativeResize="0">
                <a:picLocks noChangeAspect="1" noChangeArrowheads="1"/>
              </p:cNvPicPr>
              <p:nvPr/>
            </p:nvPicPr>
            <p:blipFill>
              <a:blip r:embed="rId12">
                <a:lum bright="48000" contrast="66000"/>
                <a:extLst>
                  <a:ext uri="{28A0092B-C50C-407E-A947-70E740481C1C}">
                    <a14:useLocalDpi xmlns:a14="http://schemas.microsoft.com/office/drawing/2010/main" val="0"/>
                  </a:ext>
                </a:extLst>
              </a:blip>
              <a:srcRect/>
              <a:stretch>
                <a:fillRect/>
              </a:stretch>
            </p:blipFill>
            <p:spPr bwMode="auto">
              <a:xfrm>
                <a:off x="2448" y="2078"/>
                <a:ext cx="487" cy="401"/>
              </a:xfrm>
              <a:prstGeom prst="rect">
                <a:avLst/>
              </a:prstGeom>
              <a:solidFill>
                <a:srgbClr val="FF0000"/>
              </a:solidFill>
              <a:ln w="12700">
                <a:solidFill>
                  <a:schemeClr val="bg1"/>
                </a:solidFill>
                <a:miter lim="800000"/>
                <a:headEnd/>
                <a:tailEnd/>
              </a:ln>
            </p:spPr>
          </p:pic>
        </p:grpSp>
        <p:sp>
          <p:nvSpPr>
            <p:cNvPr id="8" name="Text Box 16"/>
            <p:cNvSpPr txBox="1">
              <a:spLocks noChangeArrowheads="1"/>
            </p:cNvSpPr>
            <p:nvPr/>
          </p:nvSpPr>
          <p:spPr bwMode="auto">
            <a:xfrm>
              <a:off x="2668" y="766"/>
              <a:ext cx="109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47" tIns="43724" rIns="87447" bIns="43724">
              <a:spAutoFit/>
            </a:bodyPr>
            <a:lstStyle>
              <a:lvl1pPr defTabSz="874713">
                <a:defRPr sz="2400">
                  <a:solidFill>
                    <a:schemeClr val="tx1"/>
                  </a:solidFill>
                  <a:latin typeface="Comic Sans MS" panose="030F0702030302020204" pitchFamily="66" charset="0"/>
                  <a:ea typeface="MS PGothic" panose="020B0600070205080204" pitchFamily="34" charset="-128"/>
                </a:defRPr>
              </a:lvl1pPr>
              <a:lvl2pPr marL="742950" indent="-285750" defTabSz="874713">
                <a:defRPr sz="2400">
                  <a:solidFill>
                    <a:schemeClr val="tx1"/>
                  </a:solidFill>
                  <a:latin typeface="Comic Sans MS" panose="030F0702030302020204" pitchFamily="66" charset="0"/>
                  <a:ea typeface="MS PGothic" panose="020B0600070205080204" pitchFamily="34" charset="-128"/>
                </a:defRPr>
              </a:lvl2pPr>
              <a:lvl3pPr marL="1143000" indent="-228600" defTabSz="874713">
                <a:defRPr sz="2400">
                  <a:solidFill>
                    <a:schemeClr val="tx1"/>
                  </a:solidFill>
                  <a:latin typeface="Comic Sans MS" panose="030F0702030302020204" pitchFamily="66" charset="0"/>
                  <a:ea typeface="MS PGothic" panose="020B0600070205080204" pitchFamily="34" charset="-128"/>
                </a:defRPr>
              </a:lvl3pPr>
              <a:lvl4pPr marL="1600200" indent="-228600" defTabSz="874713">
                <a:defRPr sz="2400">
                  <a:solidFill>
                    <a:schemeClr val="tx1"/>
                  </a:solidFill>
                  <a:latin typeface="Comic Sans MS" panose="030F0702030302020204" pitchFamily="66" charset="0"/>
                  <a:ea typeface="MS PGothic" panose="020B0600070205080204" pitchFamily="34" charset="-128"/>
                </a:defRPr>
              </a:lvl4pPr>
              <a:lvl5pPr marL="2057400" indent="-228600" defTabSz="874713">
                <a:defRPr sz="2400">
                  <a:solidFill>
                    <a:schemeClr val="tx1"/>
                  </a:solidFill>
                  <a:latin typeface="Comic Sans MS" panose="030F0702030302020204" pitchFamily="66" charset="0"/>
                  <a:ea typeface="MS PGothic"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de-DE" altLang="en-US" sz="1600" b="1" dirty="0">
                  <a:solidFill>
                    <a:prstClr val="black"/>
                  </a:solidFill>
                  <a:latin typeface="Calibri" panose="020F0502020204030204"/>
                </a:rPr>
                <a:t>Collect Lambda Stack</a:t>
              </a:r>
            </a:p>
          </p:txBody>
        </p:sp>
        <p:sp>
          <p:nvSpPr>
            <p:cNvPr id="9" name="AutoShape 17"/>
            <p:cNvSpPr>
              <a:spLocks noChangeArrowheads="1"/>
            </p:cNvSpPr>
            <p:nvPr/>
          </p:nvSpPr>
          <p:spPr bwMode="auto">
            <a:xfrm>
              <a:off x="2041" y="1718"/>
              <a:ext cx="299" cy="192"/>
            </a:xfrm>
            <a:prstGeom prst="rightArrow">
              <a:avLst>
                <a:gd name="adj1" fmla="val 50000"/>
                <a:gd name="adj2" fmla="val 38932"/>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endParaRPr lang="en-US" altLang="en-US">
                <a:solidFill>
                  <a:prstClr val="black"/>
                </a:solidFill>
              </a:endParaRPr>
            </a:p>
          </p:txBody>
        </p:sp>
      </p:grpSp>
      <p:grpSp>
        <p:nvGrpSpPr>
          <p:cNvPr id="25" name="Group 25"/>
          <p:cNvGrpSpPr>
            <a:grpSpLocks/>
          </p:cNvGrpSpPr>
          <p:nvPr/>
        </p:nvGrpSpPr>
        <p:grpSpPr bwMode="auto">
          <a:xfrm>
            <a:off x="5786438" y="1105097"/>
            <a:ext cx="3155950" cy="2441575"/>
            <a:chOff x="4135" y="881"/>
            <a:chExt cx="1988" cy="1538"/>
          </a:xfrm>
        </p:grpSpPr>
        <p:pic>
          <p:nvPicPr>
            <p:cNvPr id="26" name="Picture 56" descr="npo000099"/>
            <p:cNvPicPr preferRelativeResize="0">
              <a:picLocks noChangeAspect="1" noChangeArrowheads="1"/>
            </p:cNvPicPr>
            <p:nvPr/>
          </p:nvPicPr>
          <p:blipFill>
            <a:blip r:embed="rId13">
              <a:lum bright="18000" contrast="24000"/>
              <a:extLst>
                <a:ext uri="{28A0092B-C50C-407E-A947-70E740481C1C}">
                  <a14:useLocalDpi xmlns:a14="http://schemas.microsoft.com/office/drawing/2010/main" val="0"/>
                </a:ext>
              </a:extLst>
            </a:blip>
            <a:srcRect/>
            <a:stretch>
              <a:fillRect/>
            </a:stretch>
          </p:blipFill>
          <p:spPr bwMode="auto">
            <a:xfrm>
              <a:off x="4653" y="1210"/>
              <a:ext cx="1470" cy="1209"/>
            </a:xfrm>
            <a:prstGeom prst="rect">
              <a:avLst/>
            </a:prstGeom>
            <a:solidFill>
              <a:srgbClr val="FF0000"/>
            </a:solidFill>
            <a:ln w="12700">
              <a:solidFill>
                <a:schemeClr val="bg1"/>
              </a:solidFill>
              <a:miter lim="800000"/>
              <a:headEnd/>
              <a:tailEnd/>
            </a:ln>
          </p:spPr>
        </p:pic>
        <p:sp>
          <p:nvSpPr>
            <p:cNvPr id="27" name="Text Box 27"/>
            <p:cNvSpPr txBox="1">
              <a:spLocks noChangeArrowheads="1"/>
            </p:cNvSpPr>
            <p:nvPr/>
          </p:nvSpPr>
          <p:spPr bwMode="auto">
            <a:xfrm>
              <a:off x="4843" y="881"/>
              <a:ext cx="109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47" tIns="43724" rIns="87447" bIns="43724">
              <a:spAutoFit/>
            </a:bodyPr>
            <a:lstStyle>
              <a:lvl1pPr defTabSz="874713">
                <a:defRPr sz="2400">
                  <a:solidFill>
                    <a:schemeClr val="tx1"/>
                  </a:solidFill>
                  <a:latin typeface="Comic Sans MS" panose="030F0702030302020204" pitchFamily="66" charset="0"/>
                  <a:ea typeface="MS PGothic" panose="020B0600070205080204" pitchFamily="34" charset="-128"/>
                </a:defRPr>
              </a:lvl1pPr>
              <a:lvl2pPr marL="742950" indent="-285750" defTabSz="874713">
                <a:defRPr sz="2400">
                  <a:solidFill>
                    <a:schemeClr val="tx1"/>
                  </a:solidFill>
                  <a:latin typeface="Comic Sans MS" panose="030F0702030302020204" pitchFamily="66" charset="0"/>
                  <a:ea typeface="MS PGothic" panose="020B0600070205080204" pitchFamily="34" charset="-128"/>
                </a:defRPr>
              </a:lvl2pPr>
              <a:lvl3pPr marL="1143000" indent="-228600" defTabSz="874713">
                <a:defRPr sz="2400">
                  <a:solidFill>
                    <a:schemeClr val="tx1"/>
                  </a:solidFill>
                  <a:latin typeface="Comic Sans MS" panose="030F0702030302020204" pitchFamily="66" charset="0"/>
                  <a:ea typeface="MS PGothic" panose="020B0600070205080204" pitchFamily="34" charset="-128"/>
                </a:defRPr>
              </a:lvl3pPr>
              <a:lvl4pPr marL="1600200" indent="-228600" defTabSz="874713">
                <a:defRPr sz="2400">
                  <a:solidFill>
                    <a:schemeClr val="tx1"/>
                  </a:solidFill>
                  <a:latin typeface="Comic Sans MS" panose="030F0702030302020204" pitchFamily="66" charset="0"/>
                  <a:ea typeface="MS PGothic" panose="020B0600070205080204" pitchFamily="34" charset="-128"/>
                </a:defRPr>
              </a:lvl4pPr>
              <a:lvl5pPr marL="2057400" indent="-228600" defTabSz="874713">
                <a:defRPr sz="2400">
                  <a:solidFill>
                    <a:schemeClr val="tx1"/>
                  </a:solidFill>
                  <a:latin typeface="Comic Sans MS" panose="030F0702030302020204" pitchFamily="66" charset="0"/>
                  <a:ea typeface="MS PGothic"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de-DE" altLang="en-US" sz="1600" b="1" dirty="0">
                  <a:solidFill>
                    <a:prstClr val="black"/>
                  </a:solidFill>
                  <a:latin typeface="Calibri" panose="020F0502020204030204"/>
                </a:rPr>
                <a:t>Raw Image</a:t>
              </a:r>
            </a:p>
          </p:txBody>
        </p:sp>
        <p:sp>
          <p:nvSpPr>
            <p:cNvPr id="28" name="AutoShape 28"/>
            <p:cNvSpPr>
              <a:spLocks noChangeArrowheads="1"/>
            </p:cNvSpPr>
            <p:nvPr/>
          </p:nvSpPr>
          <p:spPr bwMode="auto">
            <a:xfrm>
              <a:off x="4135" y="1718"/>
              <a:ext cx="299" cy="192"/>
            </a:xfrm>
            <a:prstGeom prst="rightArrow">
              <a:avLst>
                <a:gd name="adj1" fmla="val 50000"/>
                <a:gd name="adj2" fmla="val 38932"/>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endParaRPr lang="en-US" altLang="en-US">
                <a:solidFill>
                  <a:prstClr val="black"/>
                </a:solidFill>
              </a:endParaRPr>
            </a:p>
          </p:txBody>
        </p:sp>
      </p:grpSp>
      <p:grpSp>
        <p:nvGrpSpPr>
          <p:cNvPr id="29" name="Group 29"/>
          <p:cNvGrpSpPr>
            <a:grpSpLocks/>
          </p:cNvGrpSpPr>
          <p:nvPr/>
        </p:nvGrpSpPr>
        <p:grpSpPr bwMode="auto">
          <a:xfrm>
            <a:off x="5775325" y="4348162"/>
            <a:ext cx="3154363" cy="2371724"/>
            <a:chOff x="4128" y="3048"/>
            <a:chExt cx="1987" cy="1494"/>
          </a:xfrm>
        </p:grpSpPr>
        <p:pic>
          <p:nvPicPr>
            <p:cNvPr id="30" name="Picture 57" descr="npo00009b"/>
            <p:cNvPicPr preferRelativeResize="0">
              <a:picLocks noChangeAspect="1" noChangeArrowheads="1"/>
            </p:cNvPicPr>
            <p:nvPr/>
          </p:nvPicPr>
          <p:blipFill>
            <a:blip r:embed="rId14">
              <a:lum bright="18000" contrast="12000"/>
              <a:extLst>
                <a:ext uri="{28A0092B-C50C-407E-A947-70E740481C1C}">
                  <a14:useLocalDpi xmlns:a14="http://schemas.microsoft.com/office/drawing/2010/main" val="0"/>
                </a:ext>
              </a:extLst>
            </a:blip>
            <a:srcRect/>
            <a:stretch>
              <a:fillRect/>
            </a:stretch>
          </p:blipFill>
          <p:spPr bwMode="auto">
            <a:xfrm>
              <a:off x="4642" y="3048"/>
              <a:ext cx="1473" cy="1186"/>
            </a:xfrm>
            <a:prstGeom prst="rect">
              <a:avLst/>
            </a:prstGeom>
            <a:solidFill>
              <a:srgbClr val="FF0000"/>
            </a:solidFill>
            <a:ln w="12700">
              <a:solidFill>
                <a:schemeClr val="bg1"/>
              </a:solidFill>
              <a:miter lim="800000"/>
              <a:headEnd/>
              <a:tailEnd/>
            </a:ln>
          </p:spPr>
        </p:pic>
        <p:sp>
          <p:nvSpPr>
            <p:cNvPr id="31" name="AutoShape 31"/>
            <p:cNvSpPr>
              <a:spLocks noChangeArrowheads="1"/>
            </p:cNvSpPr>
            <p:nvPr/>
          </p:nvSpPr>
          <p:spPr bwMode="auto">
            <a:xfrm>
              <a:off x="4128" y="3546"/>
              <a:ext cx="299" cy="192"/>
            </a:xfrm>
            <a:prstGeom prst="rightArrow">
              <a:avLst>
                <a:gd name="adj1" fmla="val 50000"/>
                <a:gd name="adj2" fmla="val 38932"/>
              </a:avLst>
            </a:prstGeom>
            <a:solidFill>
              <a:srgbClr val="FF0000"/>
            </a:solidFill>
            <a:ln w="12700">
              <a:solidFill>
                <a:schemeClr val="bg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endParaRPr lang="en-US" altLang="en-US">
                <a:solidFill>
                  <a:prstClr val="black"/>
                </a:solidFill>
              </a:endParaRPr>
            </a:p>
          </p:txBody>
        </p:sp>
        <p:sp>
          <p:nvSpPr>
            <p:cNvPr id="32" name="Text Box 32"/>
            <p:cNvSpPr txBox="1">
              <a:spLocks noChangeArrowheads="1"/>
            </p:cNvSpPr>
            <p:nvPr/>
          </p:nvSpPr>
          <p:spPr bwMode="auto">
            <a:xfrm>
              <a:off x="4816" y="4331"/>
              <a:ext cx="109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47" tIns="43724" rIns="87447" bIns="43724">
              <a:spAutoFit/>
            </a:bodyPr>
            <a:lstStyle>
              <a:lvl1pPr defTabSz="874713">
                <a:defRPr sz="2400">
                  <a:solidFill>
                    <a:schemeClr val="tx1"/>
                  </a:solidFill>
                  <a:latin typeface="Comic Sans MS" panose="030F0702030302020204" pitchFamily="66" charset="0"/>
                  <a:ea typeface="MS PGothic" panose="020B0600070205080204" pitchFamily="34" charset="-128"/>
                </a:defRPr>
              </a:lvl1pPr>
              <a:lvl2pPr marL="742950" indent="-285750" defTabSz="874713">
                <a:defRPr sz="2400">
                  <a:solidFill>
                    <a:schemeClr val="tx1"/>
                  </a:solidFill>
                  <a:latin typeface="Comic Sans MS" panose="030F0702030302020204" pitchFamily="66" charset="0"/>
                  <a:ea typeface="MS PGothic" panose="020B0600070205080204" pitchFamily="34" charset="-128"/>
                </a:defRPr>
              </a:lvl2pPr>
              <a:lvl3pPr marL="1143000" indent="-228600" defTabSz="874713">
                <a:defRPr sz="2400">
                  <a:solidFill>
                    <a:schemeClr val="tx1"/>
                  </a:solidFill>
                  <a:latin typeface="Comic Sans MS" panose="030F0702030302020204" pitchFamily="66" charset="0"/>
                  <a:ea typeface="MS PGothic" panose="020B0600070205080204" pitchFamily="34" charset="-128"/>
                </a:defRPr>
              </a:lvl3pPr>
              <a:lvl4pPr marL="1600200" indent="-228600" defTabSz="874713">
                <a:defRPr sz="2400">
                  <a:solidFill>
                    <a:schemeClr val="tx1"/>
                  </a:solidFill>
                  <a:latin typeface="Comic Sans MS" panose="030F0702030302020204" pitchFamily="66" charset="0"/>
                  <a:ea typeface="MS PGothic" panose="020B0600070205080204" pitchFamily="34" charset="-128"/>
                </a:defRPr>
              </a:lvl4pPr>
              <a:lvl5pPr marL="2057400" indent="-228600" defTabSz="874713">
                <a:defRPr sz="2400">
                  <a:solidFill>
                    <a:schemeClr val="tx1"/>
                  </a:solidFill>
                  <a:latin typeface="Comic Sans MS" panose="030F0702030302020204" pitchFamily="66" charset="0"/>
                  <a:ea typeface="MS PGothic"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de-DE" altLang="en-US" sz="1600" b="1" dirty="0">
                  <a:solidFill>
                    <a:prstClr val="black"/>
                  </a:solidFill>
                  <a:latin typeface="Calibri" panose="020F0502020204030204"/>
                </a:rPr>
                <a:t>Unmixed Image</a:t>
              </a:r>
            </a:p>
          </p:txBody>
        </p:sp>
      </p:grpSp>
      <p:grpSp>
        <p:nvGrpSpPr>
          <p:cNvPr id="34" name="Group 33"/>
          <p:cNvGrpSpPr/>
          <p:nvPr/>
        </p:nvGrpSpPr>
        <p:grpSpPr>
          <a:xfrm>
            <a:off x="3384550" y="3833848"/>
            <a:ext cx="2181225" cy="2892590"/>
            <a:chOff x="3384550" y="3833848"/>
            <a:chExt cx="2181225" cy="2892590"/>
          </a:xfrm>
        </p:grpSpPr>
        <p:grpSp>
          <p:nvGrpSpPr>
            <p:cNvPr id="18" name="Group 18"/>
            <p:cNvGrpSpPr>
              <a:grpSpLocks/>
            </p:cNvGrpSpPr>
            <p:nvPr/>
          </p:nvGrpSpPr>
          <p:grpSpPr bwMode="auto">
            <a:xfrm>
              <a:off x="3384550" y="4146750"/>
              <a:ext cx="2181225" cy="2579688"/>
              <a:chOff x="2526" y="3047"/>
              <a:chExt cx="1374" cy="1625"/>
            </a:xfrm>
          </p:grpSpPr>
          <p:sp>
            <p:nvSpPr>
              <p:cNvPr id="19" name="Text Box 19"/>
              <p:cNvSpPr txBox="1">
                <a:spLocks noChangeArrowheads="1"/>
              </p:cNvSpPr>
              <p:nvPr/>
            </p:nvSpPr>
            <p:spPr bwMode="auto">
              <a:xfrm>
                <a:off x="2617" y="4319"/>
                <a:ext cx="1228"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953" tIns="33476" rIns="66953" bIns="33476">
                <a:spAutoFit/>
              </a:bodyPr>
              <a:lstStyle>
                <a:lvl1pPr defTabSz="874713">
                  <a:defRPr sz="2400">
                    <a:solidFill>
                      <a:schemeClr val="tx1"/>
                    </a:solidFill>
                    <a:latin typeface="Comic Sans MS" panose="030F0702030302020204" pitchFamily="66" charset="0"/>
                    <a:ea typeface="MS PGothic" panose="020B0600070205080204" pitchFamily="34" charset="-128"/>
                  </a:defRPr>
                </a:lvl1pPr>
                <a:lvl2pPr marL="742950" indent="-285750" defTabSz="874713">
                  <a:defRPr sz="2400">
                    <a:solidFill>
                      <a:schemeClr val="tx1"/>
                    </a:solidFill>
                    <a:latin typeface="Comic Sans MS" panose="030F0702030302020204" pitchFamily="66" charset="0"/>
                    <a:ea typeface="MS PGothic" panose="020B0600070205080204" pitchFamily="34" charset="-128"/>
                  </a:defRPr>
                </a:lvl2pPr>
                <a:lvl3pPr marL="1143000" indent="-228600" defTabSz="874713">
                  <a:defRPr sz="2400">
                    <a:solidFill>
                      <a:schemeClr val="tx1"/>
                    </a:solidFill>
                    <a:latin typeface="Comic Sans MS" panose="030F0702030302020204" pitchFamily="66" charset="0"/>
                    <a:ea typeface="MS PGothic" panose="020B0600070205080204" pitchFamily="34" charset="-128"/>
                  </a:defRPr>
                </a:lvl3pPr>
                <a:lvl4pPr marL="1600200" indent="-228600" defTabSz="874713">
                  <a:defRPr sz="2400">
                    <a:solidFill>
                      <a:schemeClr val="tx1"/>
                    </a:solidFill>
                    <a:latin typeface="Comic Sans MS" panose="030F0702030302020204" pitchFamily="66" charset="0"/>
                    <a:ea typeface="MS PGothic" panose="020B0600070205080204" pitchFamily="34" charset="-128"/>
                  </a:defRPr>
                </a:lvl4pPr>
                <a:lvl5pPr marL="2057400" indent="-228600" defTabSz="874713">
                  <a:defRPr sz="2400">
                    <a:solidFill>
                      <a:schemeClr val="tx1"/>
                    </a:solidFill>
                    <a:latin typeface="Comic Sans MS" panose="030F0702030302020204" pitchFamily="66" charset="0"/>
                    <a:ea typeface="MS PGothic"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de-DE" altLang="en-US" sz="1600" b="1" dirty="0">
                    <a:solidFill>
                      <a:prstClr val="black"/>
                    </a:solidFill>
                    <a:latin typeface="Calibri" panose="020F0502020204030204"/>
                  </a:rPr>
                  <a:t>Derive Emission Fingerprints</a:t>
                </a:r>
              </a:p>
            </p:txBody>
          </p:sp>
          <p:grpSp>
            <p:nvGrpSpPr>
              <p:cNvPr id="20" name="Group 20"/>
              <p:cNvGrpSpPr>
                <a:grpSpLocks/>
              </p:cNvGrpSpPr>
              <p:nvPr/>
            </p:nvGrpSpPr>
            <p:grpSpPr bwMode="auto">
              <a:xfrm>
                <a:off x="2526" y="3047"/>
                <a:ext cx="1374" cy="1190"/>
                <a:chOff x="1928" y="3228"/>
                <a:chExt cx="1090" cy="905"/>
              </a:xfrm>
            </p:grpSpPr>
            <p:pic>
              <p:nvPicPr>
                <p:cNvPr id="22" name="Picture 42" descr="npo0000ad"/>
                <p:cNvPicPr preferRelativeResize="0">
                  <a:picLocks noChangeAspect="1" noChangeArrowheads="1"/>
                </p:cNvPicPr>
                <p:nvPr/>
              </p:nvPicPr>
              <p:blipFill>
                <a:blip r:embed="rId15">
                  <a:lum bright="-24000" contrast="42000"/>
                  <a:extLst>
                    <a:ext uri="{28A0092B-C50C-407E-A947-70E740481C1C}">
                      <a14:useLocalDpi xmlns:a14="http://schemas.microsoft.com/office/drawing/2010/main" val="0"/>
                    </a:ext>
                  </a:extLst>
                </a:blip>
                <a:srcRect/>
                <a:stretch>
                  <a:fillRect/>
                </a:stretch>
              </p:blipFill>
              <p:spPr bwMode="auto">
                <a:xfrm>
                  <a:off x="1928" y="3228"/>
                  <a:ext cx="1044" cy="905"/>
                </a:xfrm>
                <a:prstGeom prst="rect">
                  <a:avLst/>
                </a:prstGeom>
                <a:solidFill>
                  <a:srgbClr val="FF0000"/>
                </a:solidFill>
                <a:ln w="12700">
                  <a:solidFill>
                    <a:schemeClr val="bg1"/>
                  </a:solidFill>
                  <a:miter lim="800000"/>
                  <a:headEnd/>
                  <a:tailEnd/>
                </a:ln>
              </p:spPr>
            </p:pic>
            <p:sp>
              <p:nvSpPr>
                <p:cNvPr id="23" name="Rectangle 22"/>
                <p:cNvSpPr>
                  <a:spLocks noChangeArrowheads="1"/>
                </p:cNvSpPr>
                <p:nvPr/>
              </p:nvSpPr>
              <p:spPr bwMode="auto">
                <a:xfrm>
                  <a:off x="2030" y="3417"/>
                  <a:ext cx="27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953" tIns="33476" rIns="66953" bIns="33476">
                  <a:spAutoFit/>
                </a:bodyPr>
                <a:lstStyle>
                  <a:lvl1pPr defTabSz="954088">
                    <a:defRPr sz="2400">
                      <a:solidFill>
                        <a:schemeClr val="tx1"/>
                      </a:solidFill>
                      <a:latin typeface="Comic Sans MS" panose="030F0702030302020204" pitchFamily="66" charset="0"/>
                      <a:ea typeface="MS PGothic" panose="020B0600070205080204" pitchFamily="34" charset="-128"/>
                    </a:defRPr>
                  </a:lvl1pPr>
                  <a:lvl2pPr marL="742950" indent="-285750" defTabSz="954088">
                    <a:defRPr sz="2400">
                      <a:solidFill>
                        <a:schemeClr val="tx1"/>
                      </a:solidFill>
                      <a:latin typeface="Comic Sans MS" panose="030F0702030302020204" pitchFamily="66" charset="0"/>
                      <a:ea typeface="MS PGothic" panose="020B0600070205080204" pitchFamily="34" charset="-128"/>
                    </a:defRPr>
                  </a:lvl2pPr>
                  <a:lvl3pPr marL="1143000" indent="-228600" defTabSz="954088">
                    <a:defRPr sz="2400">
                      <a:solidFill>
                        <a:schemeClr val="tx1"/>
                      </a:solidFill>
                      <a:latin typeface="Comic Sans MS" panose="030F0702030302020204" pitchFamily="66" charset="0"/>
                      <a:ea typeface="MS PGothic" panose="020B0600070205080204" pitchFamily="34" charset="-128"/>
                    </a:defRPr>
                  </a:lvl3pPr>
                  <a:lvl4pPr marL="1600200" indent="-228600" defTabSz="954088">
                    <a:defRPr sz="2400">
                      <a:solidFill>
                        <a:schemeClr val="tx1"/>
                      </a:solidFill>
                      <a:latin typeface="Comic Sans MS" panose="030F0702030302020204" pitchFamily="66" charset="0"/>
                      <a:ea typeface="MS PGothic" panose="020B0600070205080204" pitchFamily="34" charset="-128"/>
                    </a:defRPr>
                  </a:lvl4pPr>
                  <a:lvl5pPr marL="2057400" indent="-228600" defTabSz="954088">
                    <a:defRPr sz="2400">
                      <a:solidFill>
                        <a:schemeClr val="tx1"/>
                      </a:solidFill>
                      <a:latin typeface="Comic Sans MS" panose="030F0702030302020204" pitchFamily="66" charset="0"/>
                      <a:ea typeface="MS PGothic" panose="020B0600070205080204" pitchFamily="34" charset="-128"/>
                    </a:defRPr>
                  </a:lvl5pPr>
                  <a:lvl6pPr marL="25146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r>
                    <a:rPr lang="en-US" altLang="en-US" sz="800">
                      <a:solidFill>
                        <a:prstClr val="black"/>
                      </a:solidFill>
                      <a:latin typeface="Arial" panose="020B0604020202020204" pitchFamily="34" charset="0"/>
                    </a:rPr>
                    <a:t>FITC</a:t>
                  </a:r>
                  <a:endParaRPr lang="en-US" altLang="en-US" sz="1000">
                    <a:solidFill>
                      <a:prstClr val="black"/>
                    </a:solidFill>
                    <a:latin typeface="Arial" panose="020B0604020202020204" pitchFamily="34" charset="0"/>
                  </a:endParaRPr>
                </a:p>
              </p:txBody>
            </p:sp>
            <p:sp>
              <p:nvSpPr>
                <p:cNvPr id="24" name="Rectangle 23"/>
                <p:cNvSpPr>
                  <a:spLocks noChangeArrowheads="1"/>
                </p:cNvSpPr>
                <p:nvPr/>
              </p:nvSpPr>
              <p:spPr bwMode="auto">
                <a:xfrm>
                  <a:off x="2519" y="3423"/>
                  <a:ext cx="4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953" tIns="33476" rIns="66953" bIns="33476">
                  <a:spAutoFit/>
                </a:bodyPr>
                <a:lstStyle>
                  <a:lvl1pPr defTabSz="954088">
                    <a:defRPr sz="2400">
                      <a:solidFill>
                        <a:schemeClr val="tx1"/>
                      </a:solidFill>
                      <a:latin typeface="Comic Sans MS" panose="030F0702030302020204" pitchFamily="66" charset="0"/>
                      <a:ea typeface="MS PGothic" panose="020B0600070205080204" pitchFamily="34" charset="-128"/>
                    </a:defRPr>
                  </a:lvl1pPr>
                  <a:lvl2pPr marL="742950" indent="-285750" defTabSz="954088">
                    <a:defRPr sz="2400">
                      <a:solidFill>
                        <a:schemeClr val="tx1"/>
                      </a:solidFill>
                      <a:latin typeface="Comic Sans MS" panose="030F0702030302020204" pitchFamily="66" charset="0"/>
                      <a:ea typeface="MS PGothic" panose="020B0600070205080204" pitchFamily="34" charset="-128"/>
                    </a:defRPr>
                  </a:lvl2pPr>
                  <a:lvl3pPr marL="1143000" indent="-228600" defTabSz="954088">
                    <a:defRPr sz="2400">
                      <a:solidFill>
                        <a:schemeClr val="tx1"/>
                      </a:solidFill>
                      <a:latin typeface="Comic Sans MS" panose="030F0702030302020204" pitchFamily="66" charset="0"/>
                      <a:ea typeface="MS PGothic" panose="020B0600070205080204" pitchFamily="34" charset="-128"/>
                    </a:defRPr>
                  </a:lvl3pPr>
                  <a:lvl4pPr marL="1600200" indent="-228600" defTabSz="954088">
                    <a:defRPr sz="2400">
                      <a:solidFill>
                        <a:schemeClr val="tx1"/>
                      </a:solidFill>
                      <a:latin typeface="Comic Sans MS" panose="030F0702030302020204" pitchFamily="66" charset="0"/>
                      <a:ea typeface="MS PGothic" panose="020B0600070205080204" pitchFamily="34" charset="-128"/>
                    </a:defRPr>
                  </a:lvl4pPr>
                  <a:lvl5pPr marL="2057400" indent="-228600" defTabSz="954088">
                    <a:defRPr sz="2400">
                      <a:solidFill>
                        <a:schemeClr val="tx1"/>
                      </a:solidFill>
                      <a:latin typeface="Comic Sans MS" panose="030F0702030302020204" pitchFamily="66" charset="0"/>
                      <a:ea typeface="MS PGothic" panose="020B0600070205080204" pitchFamily="34" charset="-128"/>
                    </a:defRPr>
                  </a:lvl5pPr>
                  <a:lvl6pPr marL="25146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r>
                    <a:rPr lang="en-US" altLang="en-US" sz="800" dirty="0" err="1">
                      <a:solidFill>
                        <a:prstClr val="black"/>
                      </a:solidFill>
                      <a:latin typeface="Arial" panose="020B0604020202020204" pitchFamily="34" charset="0"/>
                    </a:rPr>
                    <a:t>Sytox</a:t>
                  </a:r>
                  <a:r>
                    <a:rPr lang="en-US" altLang="en-US" sz="800" dirty="0">
                      <a:solidFill>
                        <a:prstClr val="black"/>
                      </a:solidFill>
                      <a:latin typeface="Arial" panose="020B0604020202020204" pitchFamily="34" charset="0"/>
                    </a:rPr>
                    <a:t>-green</a:t>
                  </a:r>
                  <a:endParaRPr lang="en-US" altLang="en-US" sz="1000" dirty="0">
                    <a:solidFill>
                      <a:prstClr val="black"/>
                    </a:solidFill>
                    <a:latin typeface="Arial" panose="020B0604020202020204" pitchFamily="34" charset="0"/>
                  </a:endParaRPr>
                </a:p>
              </p:txBody>
            </p:sp>
          </p:grpSp>
        </p:grpSp>
        <p:sp>
          <p:nvSpPr>
            <p:cNvPr id="33" name="AutoShape 24"/>
            <p:cNvSpPr>
              <a:spLocks noChangeArrowheads="1"/>
            </p:cNvSpPr>
            <p:nvPr/>
          </p:nvSpPr>
          <p:spPr bwMode="auto">
            <a:xfrm rot="5400000">
              <a:off x="4237832" y="3918779"/>
              <a:ext cx="474662" cy="304800"/>
            </a:xfrm>
            <a:prstGeom prst="rightArrow">
              <a:avLst>
                <a:gd name="adj1" fmla="val 50000"/>
                <a:gd name="adj2" fmla="val 38932"/>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endParaRPr lang="en-US" altLang="en-US">
                <a:solidFill>
                  <a:prstClr val="black"/>
                </a:solidFill>
              </a:endParaRPr>
            </a:p>
          </p:txBody>
        </p:sp>
      </p:grpSp>
      <p:grpSp>
        <p:nvGrpSpPr>
          <p:cNvPr id="3" name="Group 2"/>
          <p:cNvGrpSpPr/>
          <p:nvPr/>
        </p:nvGrpSpPr>
        <p:grpSpPr>
          <a:xfrm>
            <a:off x="457829" y="4121834"/>
            <a:ext cx="2401042" cy="2576168"/>
            <a:chOff x="457829" y="4121834"/>
            <a:chExt cx="2401042" cy="2576168"/>
          </a:xfrm>
        </p:grpSpPr>
        <p:graphicFrame>
          <p:nvGraphicFramePr>
            <p:cNvPr id="36" name="Object 2"/>
            <p:cNvGraphicFramePr>
              <a:graphicFrameLocks noChangeAspect="1"/>
            </p:cNvGraphicFramePr>
            <p:nvPr>
              <p:extLst/>
            </p:nvPr>
          </p:nvGraphicFramePr>
          <p:xfrm>
            <a:off x="534854" y="4121834"/>
            <a:ext cx="2031894" cy="2374513"/>
          </p:xfrm>
          <a:graphic>
            <a:graphicData uri="http://schemas.openxmlformats.org/presentationml/2006/ole">
              <mc:AlternateContent xmlns:mc="http://schemas.openxmlformats.org/markup-compatibility/2006">
                <mc:Choice xmlns:v="urn:schemas-microsoft-com:vml" Requires="v">
                  <p:oleObj spid="_x0000_s11279" name="Photo Editor Photo" r:id="rId16" imgW="6219048" imgH="7268590" progId="MSPhotoEd.3">
                    <p:embed/>
                  </p:oleObj>
                </mc:Choice>
                <mc:Fallback>
                  <p:oleObj name="Photo Editor Photo" r:id="rId16" imgW="6219048" imgH="7268590" progId="MSPhotoEd.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4854" y="4121834"/>
                          <a:ext cx="2031894" cy="2374513"/>
                        </a:xfrm>
                        <a:prstGeom prst="rect">
                          <a:avLst/>
                        </a:prstGeom>
                        <a:noFill/>
                        <a:ln>
                          <a:noFill/>
                        </a:ln>
                        <a:effectLst/>
                        <a:extLst/>
                      </p:spPr>
                    </p:pic>
                  </p:oleObj>
                </mc:Fallback>
              </mc:AlternateContent>
            </a:graphicData>
          </a:graphic>
        </p:graphicFrame>
        <p:sp>
          <p:nvSpPr>
            <p:cNvPr id="37" name="Text Box 8"/>
            <p:cNvSpPr txBox="1">
              <a:spLocks noChangeArrowheads="1"/>
            </p:cNvSpPr>
            <p:nvPr/>
          </p:nvSpPr>
          <p:spPr bwMode="auto">
            <a:xfrm>
              <a:off x="457829" y="6421003"/>
              <a:ext cx="24010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r"/>
              <a:r>
                <a:rPr lang="en-US" altLang="en-US" sz="1200" dirty="0" err="1">
                  <a:solidFill>
                    <a:prstClr val="black"/>
                  </a:solidFill>
                  <a:latin typeface="Calibri" panose="020F0502020204030204"/>
                </a:rPr>
                <a:t>Garini</a:t>
              </a:r>
              <a:r>
                <a:rPr lang="en-US" altLang="en-US" sz="1200" dirty="0">
                  <a:solidFill>
                    <a:prstClr val="black"/>
                  </a:solidFill>
                  <a:latin typeface="Calibri" panose="020F0502020204030204"/>
                </a:rPr>
                <a:t> et al, Cytometry Part A, 2006</a:t>
              </a:r>
              <a:endParaRPr lang="fr-FR" altLang="en-US" sz="1200" dirty="0">
                <a:solidFill>
                  <a:prstClr val="black"/>
                </a:solidFill>
                <a:latin typeface="Calibri" panose="020F0502020204030204"/>
              </a:endParaRPr>
            </a:p>
          </p:txBody>
        </p:sp>
      </p:grpSp>
    </p:spTree>
    <p:extLst>
      <p:ext uri="{BB962C8B-B14F-4D97-AF65-F5344CB8AC3E}">
        <p14:creationId xmlns:p14="http://schemas.microsoft.com/office/powerpoint/2010/main" val="186385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499"/>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a:bodyPr>
          <a:lstStyle/>
          <a:p>
            <a:r>
              <a:rPr lang="en-US" sz="4000" dirty="0" smtClean="0"/>
              <a:t>Zeiss LSM 710</a:t>
            </a:r>
            <a:endParaRPr lang="en-US" sz="4000" dirty="0"/>
          </a:p>
        </p:txBody>
      </p:sp>
      <p:sp>
        <p:nvSpPr>
          <p:cNvPr id="5" name="Content Placeholder 4"/>
          <p:cNvSpPr>
            <a:spLocks noGrp="1"/>
          </p:cNvSpPr>
          <p:nvPr>
            <p:ph sz="half" idx="1"/>
          </p:nvPr>
        </p:nvSpPr>
        <p:spPr/>
        <p:txBody>
          <a:bodyPr>
            <a:normAutofit lnSpcReduction="10000"/>
          </a:bodyPr>
          <a:lstStyle/>
          <a:p>
            <a:r>
              <a:rPr lang="en-US" dirty="0"/>
              <a:t>Inverted </a:t>
            </a:r>
            <a:r>
              <a:rPr lang="en-US" dirty="0" smtClean="0"/>
              <a:t>microscope </a:t>
            </a:r>
          </a:p>
          <a:p>
            <a:r>
              <a:rPr lang="en-US" dirty="0" smtClean="0"/>
              <a:t>Spectral Detector</a:t>
            </a:r>
          </a:p>
          <a:p>
            <a:r>
              <a:rPr lang="en-US" dirty="0" smtClean="0"/>
              <a:t>Two </a:t>
            </a:r>
            <a:r>
              <a:rPr lang="en-US" dirty="0"/>
              <a:t>NDDs for highest </a:t>
            </a:r>
            <a:r>
              <a:rPr lang="en-US" dirty="0" smtClean="0"/>
              <a:t>sensitivity</a:t>
            </a:r>
          </a:p>
          <a:p>
            <a:r>
              <a:rPr lang="en-US" dirty="0" smtClean="0"/>
              <a:t>Incubator </a:t>
            </a:r>
            <a:r>
              <a:rPr lang="en-US" dirty="0"/>
              <a:t>for live cell </a:t>
            </a:r>
            <a:r>
              <a:rPr lang="en-US" dirty="0" smtClean="0"/>
              <a:t>imaging</a:t>
            </a:r>
          </a:p>
          <a:p>
            <a:r>
              <a:rPr lang="en-US" dirty="0" smtClean="0"/>
              <a:t>Two </a:t>
            </a:r>
            <a:r>
              <a:rPr lang="en-US" dirty="0"/>
              <a:t>photon laser for deeper tissue </a:t>
            </a:r>
            <a:r>
              <a:rPr lang="en-US" dirty="0" smtClean="0"/>
              <a:t>imaging</a:t>
            </a:r>
          </a:p>
          <a:p>
            <a:r>
              <a:rPr lang="en-US" dirty="0" smtClean="0"/>
              <a:t>Motorized </a:t>
            </a:r>
            <a:r>
              <a:rPr lang="en-US" dirty="0"/>
              <a:t>X-Y stage for </a:t>
            </a:r>
            <a:r>
              <a:rPr lang="en-US" dirty="0" smtClean="0"/>
              <a:t>tiling</a:t>
            </a:r>
            <a:endParaRPr lang="en-US" dirty="0"/>
          </a:p>
          <a:p>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29150" y="1981200"/>
            <a:ext cx="3886200" cy="2914650"/>
          </a:xfrm>
        </p:spPr>
      </p:pic>
    </p:spTree>
    <p:extLst>
      <p:ext uri="{BB962C8B-B14F-4D97-AF65-F5344CB8AC3E}">
        <p14:creationId xmlns:p14="http://schemas.microsoft.com/office/powerpoint/2010/main" val="14484802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a:t>
            </a:r>
            <a:r>
              <a:rPr lang="en-US" altLang="en-US" sz="3200" dirty="0" smtClean="0"/>
              <a:t>227</a:t>
            </a:r>
            <a:r>
              <a:rPr lang="en-US" altLang="en-US" sz="3200" dirty="0"/>
              <a:t>: </a:t>
            </a:r>
            <a:r>
              <a:rPr lang="en-US" altLang="en-US" sz="3200" dirty="0" smtClean="0"/>
              <a:t>Methods in Modern </a:t>
            </a:r>
            <a:r>
              <a:rPr lang="en-US" altLang="en-US" sz="3200" dirty="0"/>
              <a:t>Microscopy</a:t>
            </a:r>
            <a:br>
              <a:rPr lang="en-US" altLang="en-US" sz="3200" dirty="0"/>
            </a:br>
            <a:endParaRPr lang="en-US" sz="3200" dirty="0"/>
          </a:p>
        </p:txBody>
      </p:sp>
      <p:sp>
        <p:nvSpPr>
          <p:cNvPr id="3" name="Content Placeholder 2"/>
          <p:cNvSpPr>
            <a:spLocks noGrp="1"/>
          </p:cNvSpPr>
          <p:nvPr>
            <p:ph idx="1"/>
          </p:nvPr>
        </p:nvSpPr>
        <p:spPr/>
        <p:txBody>
          <a:bodyPr>
            <a:noAutofit/>
          </a:bodyPr>
          <a:lstStyle/>
          <a:p>
            <a:pPr marL="914400" indent="-914400">
              <a:buNone/>
            </a:pPr>
            <a:r>
              <a:rPr lang="en-US" sz="1800" dirty="0"/>
              <a:t>Week 1	</a:t>
            </a:r>
            <a:r>
              <a:rPr lang="en-US" sz="1800" b="1" dirty="0"/>
              <a:t>Introduction to Microscopes (Koehler illumination, Confocal </a:t>
            </a:r>
            <a:r>
              <a:rPr lang="en-US" sz="1800" b="1" dirty="0" smtClean="0"/>
              <a:t>microscope training)</a:t>
            </a:r>
            <a:endParaRPr lang="en-US" sz="1800" dirty="0"/>
          </a:p>
          <a:p>
            <a:pPr marL="914400" indent="-914400">
              <a:buNone/>
            </a:pPr>
            <a:r>
              <a:rPr lang="en-US" sz="1800" dirty="0"/>
              <a:t>Week 2	</a:t>
            </a:r>
            <a:r>
              <a:rPr lang="en-US" sz="1800" b="1" dirty="0"/>
              <a:t>Applying Geometrical Optics (Making the Rochester Cloak)</a:t>
            </a:r>
            <a:endParaRPr lang="en-US" sz="1800" dirty="0"/>
          </a:p>
          <a:p>
            <a:pPr marL="914400" indent="-914400">
              <a:buNone/>
            </a:pPr>
            <a:r>
              <a:rPr lang="en-US" sz="1800" dirty="0"/>
              <a:t>Week 3	</a:t>
            </a:r>
            <a:r>
              <a:rPr lang="en-US" sz="1800" b="1" dirty="0"/>
              <a:t>2D Laser Scanning Confocal Microscopy (LSCM)</a:t>
            </a:r>
            <a:r>
              <a:rPr lang="en-US" sz="1800" dirty="0"/>
              <a:t> </a:t>
            </a:r>
          </a:p>
          <a:p>
            <a:pPr marL="914400" indent="-914400">
              <a:buNone/>
            </a:pPr>
            <a:r>
              <a:rPr lang="en-US" sz="1800" dirty="0"/>
              <a:t>Week 4	</a:t>
            </a:r>
            <a:r>
              <a:rPr lang="en-US" sz="1800" b="1" dirty="0"/>
              <a:t>3D LSCM;</a:t>
            </a:r>
            <a:r>
              <a:rPr lang="en-US" sz="1800" dirty="0"/>
              <a:t> </a:t>
            </a:r>
            <a:r>
              <a:rPr lang="en-US" sz="1800" b="1" dirty="0"/>
              <a:t>Begin Building a Light Sheet Microscope (openspim.org)</a:t>
            </a:r>
            <a:r>
              <a:rPr lang="en-US" sz="1800" dirty="0"/>
              <a:t> </a:t>
            </a:r>
          </a:p>
          <a:p>
            <a:pPr marL="914400" indent="-914400">
              <a:buNone/>
            </a:pPr>
            <a:r>
              <a:rPr lang="en-US" sz="1800" dirty="0"/>
              <a:t>Week 5	</a:t>
            </a:r>
            <a:r>
              <a:rPr lang="en-US" sz="1800" b="1" dirty="0"/>
              <a:t>Live Imaging I: Drosophila embryos</a:t>
            </a:r>
            <a:r>
              <a:rPr lang="en-US" sz="1800" dirty="0"/>
              <a:t> </a:t>
            </a:r>
          </a:p>
          <a:p>
            <a:pPr marL="914400" indent="-914400">
              <a:buNone/>
            </a:pPr>
            <a:r>
              <a:rPr lang="en-US" sz="1800" dirty="0"/>
              <a:t>Week 6	</a:t>
            </a:r>
            <a:r>
              <a:rPr lang="en-US" sz="1800" b="1" dirty="0"/>
              <a:t>Live Imaging II: Zebrafish embryos</a:t>
            </a:r>
            <a:r>
              <a:rPr lang="en-US" sz="1800" dirty="0"/>
              <a:t> </a:t>
            </a:r>
          </a:p>
          <a:p>
            <a:pPr marL="914400" indent="-914400">
              <a:buNone/>
            </a:pPr>
            <a:r>
              <a:rPr lang="en-US" sz="1800" dirty="0"/>
              <a:t>Week 7	</a:t>
            </a:r>
            <a:r>
              <a:rPr lang="en-US" sz="1800" b="1" dirty="0"/>
              <a:t>Multispectral Imaging </a:t>
            </a:r>
            <a:endParaRPr lang="en-US" sz="1800" dirty="0"/>
          </a:p>
          <a:p>
            <a:pPr marL="914400" indent="-914400">
              <a:buNone/>
            </a:pPr>
            <a:r>
              <a:rPr lang="en-US" sz="1800" dirty="0"/>
              <a:t>Week 8	</a:t>
            </a:r>
            <a:r>
              <a:rPr lang="en-US" sz="1800" b="1" dirty="0"/>
              <a:t>Fluorescent Correlation Spectroscopy</a:t>
            </a:r>
            <a:endParaRPr lang="en-US" sz="1800" dirty="0"/>
          </a:p>
          <a:p>
            <a:pPr marL="914400" indent="-914400">
              <a:buNone/>
            </a:pPr>
            <a:r>
              <a:rPr lang="en-US" sz="1800" dirty="0"/>
              <a:t>Week 9	</a:t>
            </a:r>
            <a:r>
              <a:rPr lang="en-US" sz="1800" b="1" dirty="0"/>
              <a:t>Comparisons of Different </a:t>
            </a:r>
            <a:r>
              <a:rPr lang="en-US" sz="1800" b="1" dirty="0" smtClean="0"/>
              <a:t>Optical Sectioning Methods</a:t>
            </a:r>
            <a:endParaRPr lang="en-US" sz="1800" dirty="0"/>
          </a:p>
          <a:p>
            <a:pPr marL="914400" indent="-914400">
              <a:buNone/>
            </a:pPr>
            <a:r>
              <a:rPr lang="en-US" sz="1800" dirty="0"/>
              <a:t>Week </a:t>
            </a:r>
            <a:r>
              <a:rPr lang="en-US" sz="1800" dirty="0" smtClean="0"/>
              <a:t>10	</a:t>
            </a:r>
            <a:r>
              <a:rPr lang="en-US" sz="1800" b="1" dirty="0" smtClean="0"/>
              <a:t>Super </a:t>
            </a:r>
            <a:r>
              <a:rPr lang="en-US" sz="1800" b="1" dirty="0"/>
              <a:t>Resolution Light Microscopy (the cheating method)</a:t>
            </a:r>
            <a:endParaRPr lang="en-US" sz="1800" dirty="0"/>
          </a:p>
        </p:txBody>
      </p:sp>
    </p:spTree>
    <p:extLst>
      <p:ext uri="{BB962C8B-B14F-4D97-AF65-F5344CB8AC3E}">
        <p14:creationId xmlns:p14="http://schemas.microsoft.com/office/powerpoint/2010/main" val="384082851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1683" name="Text Box 3"/>
          <p:cNvSpPr txBox="1">
            <a:spLocks noChangeArrowheads="1"/>
          </p:cNvSpPr>
          <p:nvPr/>
        </p:nvSpPr>
        <p:spPr bwMode="auto">
          <a:xfrm>
            <a:off x="-240006" y="5287365"/>
            <a:ext cx="2463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a:solidFill>
                  <a:srgbClr val="FFFFFF"/>
                </a:solidFill>
              </a:rPr>
              <a:t>A</a:t>
            </a:r>
          </a:p>
        </p:txBody>
      </p:sp>
      <p:sp>
        <p:nvSpPr>
          <p:cNvPr id="711684" name="Text Box 4"/>
          <p:cNvSpPr txBox="1">
            <a:spLocks noChangeArrowheads="1"/>
          </p:cNvSpPr>
          <p:nvPr/>
        </p:nvSpPr>
        <p:spPr bwMode="auto">
          <a:xfrm>
            <a:off x="3740688" y="5765781"/>
            <a:ext cx="2463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dirty="0">
                <a:solidFill>
                  <a:srgbClr val="FFFFFF"/>
                </a:solidFill>
              </a:rPr>
              <a:t>P</a:t>
            </a:r>
          </a:p>
        </p:txBody>
      </p:sp>
      <p:pic>
        <p:nvPicPr>
          <p:cNvPr id="711685" name="Picture 5" descr="fishgatae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 y="2497857"/>
            <a:ext cx="2692004" cy="2692004"/>
          </a:xfrm>
          <a:prstGeom prst="rect">
            <a:avLst/>
          </a:prstGeom>
          <a:noFill/>
          <a:extLst>
            <a:ext uri="{909E8E84-426E-40DD-AFC4-6F175D3DCCD1}">
              <a14:hiddenFill xmlns:a14="http://schemas.microsoft.com/office/drawing/2010/main">
                <a:solidFill>
                  <a:srgbClr val="FFFFFF"/>
                </a:solidFill>
              </a14:hiddenFill>
            </a:ext>
          </a:extLst>
        </p:spPr>
      </p:pic>
      <p:pic>
        <p:nvPicPr>
          <p:cNvPr id="711690" name="Recon Rotated Gatear-3.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628649" y="2503810"/>
            <a:ext cx="3290639" cy="3290639"/>
          </a:xfrm>
          <a:prstGeom prst="rect">
            <a:avLst/>
          </a:prstGeom>
          <a:noFill/>
          <a:extLst>
            <a:ext uri="{909E8E84-426E-40DD-AFC4-6F175D3DCCD1}">
              <a14:hiddenFill xmlns:a14="http://schemas.microsoft.com/office/drawing/2010/main">
                <a:solidFill>
                  <a:srgbClr val="FFFFFF"/>
                </a:solidFill>
              </a14:hiddenFill>
            </a:ext>
          </a:extLst>
        </p:spPr>
      </p:pic>
      <p:sp>
        <p:nvSpPr>
          <p:cNvPr id="711691" name="Text Box 11"/>
          <p:cNvSpPr txBox="1">
            <a:spLocks noChangeArrowheads="1"/>
          </p:cNvSpPr>
          <p:nvPr/>
        </p:nvSpPr>
        <p:spPr bwMode="auto">
          <a:xfrm>
            <a:off x="628650" y="6135113"/>
            <a:ext cx="358508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sz="1350" b="1" dirty="0"/>
              <a:t>Neural Gata-2 Promoter </a:t>
            </a:r>
            <a:r>
              <a:rPr lang="en-US" altLang="en-US" sz="1350" b="1" dirty="0" smtClean="0"/>
              <a:t>GFP-Transgenic Zebrafish; </a:t>
            </a:r>
            <a:r>
              <a:rPr lang="en-US" altLang="en-US" sz="1350" b="1" dirty="0" err="1"/>
              <a:t>Shuo</a:t>
            </a:r>
            <a:r>
              <a:rPr lang="en-US" altLang="en-US" sz="1350" b="1" dirty="0"/>
              <a:t> Lin, UCLA</a:t>
            </a:r>
          </a:p>
        </p:txBody>
      </p:sp>
      <p:sp>
        <p:nvSpPr>
          <p:cNvPr id="2" name="Title 1"/>
          <p:cNvSpPr>
            <a:spLocks noGrp="1"/>
          </p:cNvSpPr>
          <p:nvPr>
            <p:ph type="title"/>
          </p:nvPr>
        </p:nvSpPr>
        <p:spPr/>
        <p:txBody>
          <a:bodyPr anchor="t">
            <a:normAutofit/>
          </a:bodyPr>
          <a:lstStyle/>
          <a:p>
            <a:r>
              <a:rPr lang="en-US" sz="3600" dirty="0"/>
              <a:t>Image processing</a:t>
            </a:r>
          </a:p>
        </p:txBody>
      </p:sp>
      <p:sp>
        <p:nvSpPr>
          <p:cNvPr id="3" name="Content Placeholder 2"/>
          <p:cNvSpPr>
            <a:spLocks noGrp="1"/>
          </p:cNvSpPr>
          <p:nvPr>
            <p:ph sz="half" idx="1"/>
          </p:nvPr>
        </p:nvSpPr>
        <p:spPr>
          <a:xfrm>
            <a:off x="628650" y="1825625"/>
            <a:ext cx="3886200" cy="785228"/>
          </a:xfrm>
        </p:spPr>
        <p:txBody>
          <a:bodyPr/>
          <a:lstStyle/>
          <a:p>
            <a:r>
              <a:rPr lang="en-US" dirty="0" smtClean="0"/>
              <a:t>3D Reconstruction</a:t>
            </a:r>
            <a:endParaRPr lang="en-US" dirty="0"/>
          </a:p>
        </p:txBody>
      </p:sp>
      <p:sp>
        <p:nvSpPr>
          <p:cNvPr id="4" name="Content Placeholder 3"/>
          <p:cNvSpPr>
            <a:spLocks noGrp="1"/>
          </p:cNvSpPr>
          <p:nvPr>
            <p:ph sz="half" idx="2"/>
          </p:nvPr>
        </p:nvSpPr>
        <p:spPr>
          <a:xfrm>
            <a:off x="4629150" y="1825625"/>
            <a:ext cx="3886200" cy="785228"/>
          </a:xfrm>
        </p:spPr>
        <p:txBody>
          <a:bodyPr/>
          <a:lstStyle/>
          <a:p>
            <a:r>
              <a:rPr lang="en-US" dirty="0" smtClean="0"/>
              <a:t>Deconvolution</a:t>
            </a:r>
            <a:endParaRPr lang="en-US"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4693" y="4307555"/>
            <a:ext cx="3655114" cy="1827558"/>
          </a:xfrm>
          <a:prstGeom prst="rect">
            <a:avLst/>
          </a:prstGeom>
        </p:spPr>
      </p:pic>
      <p:sp>
        <p:nvSpPr>
          <p:cNvPr id="17" name="Text Box 11"/>
          <p:cNvSpPr txBox="1">
            <a:spLocks noChangeArrowheads="1"/>
          </p:cNvSpPr>
          <p:nvPr/>
        </p:nvSpPr>
        <p:spPr bwMode="auto">
          <a:xfrm>
            <a:off x="4910366" y="6127585"/>
            <a:ext cx="358508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sz="1350" b="1" dirty="0" smtClean="0"/>
              <a:t>Top: Macrophage - </a:t>
            </a:r>
            <a:r>
              <a:rPr lang="en-US" altLang="en-US" sz="1350" b="1" dirty="0" smtClean="0">
                <a:solidFill>
                  <a:srgbClr val="FFFD09"/>
                </a:solidFill>
              </a:rPr>
              <a:t>tubulin, </a:t>
            </a:r>
            <a:r>
              <a:rPr lang="en-US" altLang="en-US" sz="1350" b="1" dirty="0" smtClean="0">
                <a:solidFill>
                  <a:srgbClr val="FF0000"/>
                </a:solidFill>
              </a:rPr>
              <a:t>actin</a:t>
            </a:r>
            <a:r>
              <a:rPr lang="en-US" altLang="en-US" sz="1350" b="1" dirty="0" smtClean="0">
                <a:solidFill>
                  <a:srgbClr val="FFFD09"/>
                </a:solidFill>
              </a:rPr>
              <a:t> </a:t>
            </a:r>
            <a:r>
              <a:rPr lang="en-US" altLang="en-US" sz="1350" b="1" dirty="0" smtClean="0"/>
              <a:t>&amp;</a:t>
            </a:r>
            <a:r>
              <a:rPr lang="en-US" altLang="en-US" sz="1350" b="1" dirty="0" smtClean="0">
                <a:solidFill>
                  <a:srgbClr val="FFFD09"/>
                </a:solidFill>
              </a:rPr>
              <a:t> </a:t>
            </a:r>
            <a:r>
              <a:rPr lang="en-US" altLang="en-US" sz="1350" b="1" dirty="0" smtClean="0">
                <a:solidFill>
                  <a:srgbClr val="00B0F0"/>
                </a:solidFill>
              </a:rPr>
              <a:t>nucleus</a:t>
            </a:r>
            <a:r>
              <a:rPr lang="en-US" altLang="en-US" sz="1350" b="1" dirty="0" smtClean="0"/>
              <a:t>.</a:t>
            </a:r>
          </a:p>
          <a:p>
            <a:pPr eaLnBrk="0" fontAlgn="base" hangingPunct="0">
              <a:spcBef>
                <a:spcPct val="0"/>
              </a:spcBef>
              <a:spcAft>
                <a:spcPct val="0"/>
              </a:spcAft>
            </a:pPr>
            <a:r>
              <a:rPr lang="en-US" altLang="en-US" sz="1350" b="1" dirty="0" smtClean="0"/>
              <a:t>Bottom: Imaginal disc – </a:t>
            </a:r>
            <a:r>
              <a:rPr lang="el-GR" altLang="en-US" sz="1350" b="1" dirty="0" smtClean="0">
                <a:solidFill>
                  <a:srgbClr val="92D050"/>
                </a:solidFill>
              </a:rPr>
              <a:t>α</a:t>
            </a:r>
            <a:r>
              <a:rPr lang="en-US" altLang="en-US" sz="1350" b="1" dirty="0" smtClean="0">
                <a:solidFill>
                  <a:srgbClr val="92D050"/>
                </a:solidFill>
              </a:rPr>
              <a:t>-tubulin</a:t>
            </a:r>
            <a:r>
              <a:rPr lang="en-US" altLang="en-US" sz="1350" b="1" dirty="0" smtClean="0"/>
              <a:t>, </a:t>
            </a:r>
            <a:r>
              <a:rPr lang="el-GR" altLang="en-US" sz="1350" b="1" dirty="0" smtClean="0">
                <a:solidFill>
                  <a:srgbClr val="FF0000"/>
                </a:solidFill>
              </a:rPr>
              <a:t>γ</a:t>
            </a:r>
            <a:r>
              <a:rPr lang="en-US" altLang="en-US" sz="1350" b="1" dirty="0" smtClean="0">
                <a:solidFill>
                  <a:srgbClr val="FF0000"/>
                </a:solidFill>
              </a:rPr>
              <a:t>-tubulin</a:t>
            </a:r>
            <a:r>
              <a:rPr lang="en-US" altLang="en-US" sz="1350" b="1" dirty="0" smtClean="0"/>
              <a:t>.</a:t>
            </a:r>
            <a:endParaRPr lang="en-US" altLang="en-US" sz="1350" b="1" dirty="0"/>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4693" y="2377537"/>
            <a:ext cx="3655114" cy="1827558"/>
          </a:xfrm>
          <a:prstGeom prst="rect">
            <a:avLst/>
          </a:prstGeom>
        </p:spPr>
      </p:pic>
      <p:sp>
        <p:nvSpPr>
          <p:cNvPr id="19" name="Text Box 4"/>
          <p:cNvSpPr txBox="1">
            <a:spLocks noChangeArrowheads="1"/>
          </p:cNvSpPr>
          <p:nvPr/>
        </p:nvSpPr>
        <p:spPr bwMode="auto">
          <a:xfrm>
            <a:off x="524778" y="5765781"/>
            <a:ext cx="2463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dirty="0" smtClean="0">
                <a:solidFill>
                  <a:srgbClr val="FFFFFF"/>
                </a:solidFill>
              </a:rPr>
              <a:t>A</a:t>
            </a:r>
            <a:endParaRPr lang="en-US" altLang="en-US" dirty="0">
              <a:solidFill>
                <a:srgbClr val="FFFFFF"/>
              </a:solidFill>
            </a:endParaRP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76715" y="645796"/>
            <a:ext cx="2052387" cy="821726"/>
          </a:xfrm>
          <a:prstGeom prst="rect">
            <a:avLst/>
          </a:prstGeom>
        </p:spPr>
      </p:pic>
    </p:spTree>
    <p:extLst>
      <p:ext uri="{BB962C8B-B14F-4D97-AF65-F5344CB8AC3E}">
        <p14:creationId xmlns:p14="http://schemas.microsoft.com/office/powerpoint/2010/main" val="1638812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mediacall" presetSubtype="0" fill="hold" nodeType="afterEffect">
                                  <p:stCondLst>
                                    <p:cond delay="0"/>
                                  </p:stCondLst>
                                  <p:childTnLst>
                                    <p:cmd type="call" cmd="togglePause">
                                      <p:cBhvr>
                                        <p:cTn id="6" dur="1" fill="hold"/>
                                        <p:tgtEl>
                                          <p:spTgt spid="71169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711690"/>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smtClean="0"/>
              <a:t>Image Processing: </a:t>
            </a:r>
            <a:br>
              <a:rPr lang="en-US" sz="3600" dirty="0" smtClean="0"/>
            </a:br>
            <a:r>
              <a:rPr lang="en-US" sz="3600" dirty="0" smtClean="0"/>
              <a:t>Software Resources</a:t>
            </a:r>
            <a:r>
              <a:rPr lang="en-US" sz="3600" dirty="0"/>
              <a:t> </a:t>
            </a:r>
            <a:r>
              <a:rPr lang="en-US" sz="3600" dirty="0" smtClean="0"/>
              <a:t>in BIF </a:t>
            </a:r>
            <a:endParaRPr lang="en-US" sz="3600" dirty="0"/>
          </a:p>
        </p:txBody>
      </p:sp>
      <p:sp>
        <p:nvSpPr>
          <p:cNvPr id="3" name="Content Placeholder 2"/>
          <p:cNvSpPr>
            <a:spLocks noGrp="1"/>
          </p:cNvSpPr>
          <p:nvPr>
            <p:ph sz="half" idx="1"/>
          </p:nvPr>
        </p:nvSpPr>
        <p:spPr/>
        <p:txBody>
          <a:bodyPr>
            <a:normAutofit/>
          </a:bodyPr>
          <a:lstStyle/>
          <a:p>
            <a:r>
              <a:rPr lang="en-US" dirty="0" smtClean="0"/>
              <a:t>The </a:t>
            </a:r>
            <a:r>
              <a:rPr lang="en-US" dirty="0"/>
              <a:t>BIF has two computer workstations running the </a:t>
            </a:r>
            <a:r>
              <a:rPr lang="en-US" dirty="0" err="1"/>
              <a:t>Imaris</a:t>
            </a:r>
            <a:r>
              <a:rPr lang="en-US" dirty="0"/>
              <a:t> image processing software from </a:t>
            </a:r>
            <a:r>
              <a:rPr lang="en-US" dirty="0" err="1"/>
              <a:t>Bitplane</a:t>
            </a:r>
            <a:r>
              <a:rPr lang="en-US" dirty="0"/>
              <a:t>. </a:t>
            </a:r>
            <a:endParaRPr lang="en-US" dirty="0" smtClean="0"/>
          </a:p>
          <a:p>
            <a:r>
              <a:rPr lang="en-US" dirty="0" smtClean="0"/>
              <a:t>A </a:t>
            </a:r>
            <a:r>
              <a:rPr lang="en-US" dirty="0"/>
              <a:t>third computer workstation, running Linux, for </a:t>
            </a:r>
            <a:r>
              <a:rPr lang="en-US" dirty="0" smtClean="0"/>
              <a:t>Huygens </a:t>
            </a:r>
            <a:r>
              <a:rPr lang="en-US" dirty="0"/>
              <a:t>software from Scientific Volume Imaging B.V. (SVI), </a:t>
            </a:r>
            <a:r>
              <a:rPr lang="en-US" dirty="0" smtClean="0"/>
              <a:t>installed </a:t>
            </a:r>
            <a:r>
              <a:rPr lang="en-US" dirty="0"/>
              <a:t>January 2014.</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29150" y="1905000"/>
            <a:ext cx="3886200" cy="291373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5344312"/>
            <a:ext cx="2079671" cy="83265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4925" y="4818739"/>
            <a:ext cx="2514600" cy="1700872"/>
          </a:xfrm>
          <a:prstGeom prst="rect">
            <a:avLst/>
          </a:prstGeom>
        </p:spPr>
      </p:pic>
    </p:spTree>
    <p:extLst>
      <p:ext uri="{BB962C8B-B14F-4D97-AF65-F5344CB8AC3E}">
        <p14:creationId xmlns:p14="http://schemas.microsoft.com/office/powerpoint/2010/main" val="9221097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a:t>
            </a:r>
            <a:r>
              <a:rPr lang="en-US" altLang="en-US" sz="3200" dirty="0" smtClean="0"/>
              <a:t>227</a:t>
            </a:r>
            <a:r>
              <a:rPr lang="en-US" altLang="en-US" sz="3200" dirty="0"/>
              <a:t>: </a:t>
            </a:r>
            <a:r>
              <a:rPr lang="en-US" altLang="en-US" sz="3200" dirty="0" smtClean="0"/>
              <a:t>Methods in Modern </a:t>
            </a:r>
            <a:r>
              <a:rPr lang="en-US" altLang="en-US" sz="3200" dirty="0"/>
              <a:t>Microscopy</a:t>
            </a:r>
            <a:br>
              <a:rPr lang="en-US" altLang="en-US" sz="3200" dirty="0"/>
            </a:br>
            <a:endParaRPr lang="en-US" sz="3200" dirty="0"/>
          </a:p>
        </p:txBody>
      </p:sp>
      <p:sp>
        <p:nvSpPr>
          <p:cNvPr id="3" name="Content Placeholder 2"/>
          <p:cNvSpPr>
            <a:spLocks noGrp="1"/>
          </p:cNvSpPr>
          <p:nvPr>
            <p:ph idx="1"/>
          </p:nvPr>
        </p:nvSpPr>
        <p:spPr/>
        <p:txBody>
          <a:bodyPr>
            <a:noAutofit/>
          </a:bodyPr>
          <a:lstStyle/>
          <a:p>
            <a:pPr marL="914400" indent="-914400">
              <a:buNone/>
            </a:pPr>
            <a:r>
              <a:rPr lang="en-US" sz="1800" dirty="0"/>
              <a:t>Week 1	</a:t>
            </a:r>
            <a:r>
              <a:rPr lang="en-US" sz="1800" b="1" dirty="0"/>
              <a:t>Introduction to Microscopes (Koehler illumination, Confocal </a:t>
            </a:r>
            <a:r>
              <a:rPr lang="en-US" sz="1800" b="1" dirty="0" smtClean="0"/>
              <a:t>microscope training)</a:t>
            </a:r>
            <a:endParaRPr lang="en-US" sz="1800" dirty="0"/>
          </a:p>
          <a:p>
            <a:pPr marL="914400" indent="-914400">
              <a:buNone/>
            </a:pPr>
            <a:r>
              <a:rPr lang="en-US" sz="1800" dirty="0">
                <a:solidFill>
                  <a:schemeClr val="bg2"/>
                </a:solidFill>
              </a:rPr>
              <a:t>Week 2	</a:t>
            </a:r>
            <a:r>
              <a:rPr lang="en-US" sz="1800" b="1" dirty="0">
                <a:solidFill>
                  <a:schemeClr val="bg2"/>
                </a:solidFill>
              </a:rPr>
              <a:t>Applying Geometrical Optics (Making the Rochester Cloak)</a:t>
            </a:r>
            <a:endParaRPr lang="en-US" sz="1800" dirty="0">
              <a:solidFill>
                <a:schemeClr val="bg2"/>
              </a:solidFill>
            </a:endParaRPr>
          </a:p>
          <a:p>
            <a:pPr marL="914400" indent="-914400">
              <a:buNone/>
            </a:pPr>
            <a:r>
              <a:rPr lang="en-US" sz="1800" dirty="0">
                <a:solidFill>
                  <a:schemeClr val="bg2"/>
                </a:solidFill>
              </a:rPr>
              <a:t>Week 3	</a:t>
            </a:r>
            <a:r>
              <a:rPr lang="en-US" sz="1800" b="1" dirty="0">
                <a:solidFill>
                  <a:schemeClr val="bg2"/>
                </a:solidFill>
              </a:rPr>
              <a:t>2D Laser Scanning Confocal Microscopy (LSCM)</a:t>
            </a:r>
            <a:r>
              <a:rPr lang="en-US" sz="1800" dirty="0">
                <a:solidFill>
                  <a:schemeClr val="bg2"/>
                </a:solidFill>
              </a:rPr>
              <a:t> </a:t>
            </a:r>
          </a:p>
          <a:p>
            <a:pPr marL="914400" indent="-914400">
              <a:buNone/>
            </a:pPr>
            <a:r>
              <a:rPr lang="en-US" sz="1800" dirty="0">
                <a:solidFill>
                  <a:schemeClr val="bg2"/>
                </a:solidFill>
              </a:rPr>
              <a:t>Week 4	</a:t>
            </a:r>
            <a:r>
              <a:rPr lang="en-US" sz="1800" b="1" dirty="0">
                <a:solidFill>
                  <a:schemeClr val="bg2"/>
                </a:solidFill>
              </a:rPr>
              <a:t>3D LSCM;</a:t>
            </a:r>
            <a:r>
              <a:rPr lang="en-US" sz="1800" dirty="0">
                <a:solidFill>
                  <a:schemeClr val="bg2"/>
                </a:solidFill>
              </a:rPr>
              <a:t> </a:t>
            </a:r>
            <a:r>
              <a:rPr lang="en-US" sz="1800" b="1" dirty="0">
                <a:solidFill>
                  <a:schemeClr val="bg2"/>
                </a:solidFill>
              </a:rPr>
              <a:t>Begin Building a Light Sheet Microscope (openspim.org)</a:t>
            </a:r>
            <a:r>
              <a:rPr lang="en-US" sz="1800" dirty="0">
                <a:solidFill>
                  <a:schemeClr val="bg2"/>
                </a:solidFill>
              </a:rPr>
              <a:t> </a:t>
            </a:r>
          </a:p>
          <a:p>
            <a:pPr marL="914400" indent="-914400">
              <a:buNone/>
            </a:pPr>
            <a:r>
              <a:rPr lang="en-US" sz="1800" dirty="0">
                <a:solidFill>
                  <a:schemeClr val="bg2"/>
                </a:solidFill>
              </a:rPr>
              <a:t>Week 5	</a:t>
            </a:r>
            <a:r>
              <a:rPr lang="en-US" sz="1800" b="1" dirty="0">
                <a:solidFill>
                  <a:schemeClr val="bg2"/>
                </a:solidFill>
              </a:rPr>
              <a:t>Live Imaging I: Drosophila embryos</a:t>
            </a:r>
            <a:r>
              <a:rPr lang="en-US" sz="1800" dirty="0">
                <a:solidFill>
                  <a:schemeClr val="bg2"/>
                </a:solidFill>
              </a:rPr>
              <a:t> </a:t>
            </a:r>
          </a:p>
          <a:p>
            <a:pPr marL="914400" indent="-914400">
              <a:buNone/>
            </a:pPr>
            <a:r>
              <a:rPr lang="en-US" sz="1800" dirty="0">
                <a:solidFill>
                  <a:schemeClr val="bg2"/>
                </a:solidFill>
              </a:rPr>
              <a:t>Week 6	</a:t>
            </a:r>
            <a:r>
              <a:rPr lang="en-US" sz="1800" b="1" dirty="0">
                <a:solidFill>
                  <a:schemeClr val="bg2"/>
                </a:solidFill>
              </a:rPr>
              <a:t>Live Imaging II: Zebrafish embryos</a:t>
            </a:r>
            <a:r>
              <a:rPr lang="en-US" sz="1800" dirty="0">
                <a:solidFill>
                  <a:schemeClr val="bg2"/>
                </a:solidFill>
              </a:rPr>
              <a:t> </a:t>
            </a:r>
          </a:p>
          <a:p>
            <a:pPr marL="914400" indent="-914400">
              <a:buNone/>
            </a:pPr>
            <a:r>
              <a:rPr lang="en-US" sz="1800" dirty="0">
                <a:solidFill>
                  <a:schemeClr val="bg2"/>
                </a:solidFill>
              </a:rPr>
              <a:t>Week 7	</a:t>
            </a:r>
            <a:r>
              <a:rPr lang="en-US" sz="1800" b="1" dirty="0">
                <a:solidFill>
                  <a:schemeClr val="bg2"/>
                </a:solidFill>
              </a:rPr>
              <a:t>Multispectral Imaging </a:t>
            </a:r>
            <a:endParaRPr lang="en-US" sz="1800" dirty="0">
              <a:solidFill>
                <a:schemeClr val="bg2"/>
              </a:solidFill>
            </a:endParaRPr>
          </a:p>
          <a:p>
            <a:pPr marL="914400" indent="-914400">
              <a:buNone/>
            </a:pPr>
            <a:r>
              <a:rPr lang="en-US" sz="1800" dirty="0">
                <a:solidFill>
                  <a:schemeClr val="bg2"/>
                </a:solidFill>
              </a:rPr>
              <a:t>Week 8	</a:t>
            </a:r>
            <a:r>
              <a:rPr lang="en-US" sz="1800" b="1" dirty="0">
                <a:solidFill>
                  <a:schemeClr val="bg2"/>
                </a:solidFill>
              </a:rPr>
              <a:t>Fluorescent Correlation Spectroscopy</a:t>
            </a:r>
            <a:endParaRPr lang="en-US" sz="1800" dirty="0">
              <a:solidFill>
                <a:schemeClr val="bg2"/>
              </a:solidFill>
            </a:endParaRPr>
          </a:p>
          <a:p>
            <a:pPr marL="914400" indent="-914400">
              <a:buNone/>
            </a:pPr>
            <a:r>
              <a:rPr lang="en-US" sz="1800" dirty="0">
                <a:solidFill>
                  <a:schemeClr val="bg2"/>
                </a:solidFill>
              </a:rPr>
              <a:t>Week 9	</a:t>
            </a:r>
            <a:r>
              <a:rPr lang="en-US" sz="1800" b="1" dirty="0">
                <a:solidFill>
                  <a:schemeClr val="bg2"/>
                </a:solidFill>
              </a:rPr>
              <a:t>Comparisons of Different </a:t>
            </a:r>
            <a:r>
              <a:rPr lang="en-US" sz="1800" b="1" dirty="0" smtClean="0">
                <a:solidFill>
                  <a:schemeClr val="bg2"/>
                </a:solidFill>
              </a:rPr>
              <a:t>Optical Sectioning Methods</a:t>
            </a:r>
            <a:endParaRPr lang="en-US" sz="1800" dirty="0">
              <a:solidFill>
                <a:schemeClr val="bg2"/>
              </a:solidFill>
            </a:endParaRPr>
          </a:p>
          <a:p>
            <a:pPr marL="914400" indent="-914400">
              <a:buNone/>
            </a:pPr>
            <a:r>
              <a:rPr lang="en-US" sz="1800" dirty="0">
                <a:solidFill>
                  <a:schemeClr val="bg2"/>
                </a:solidFill>
              </a:rPr>
              <a:t>Week </a:t>
            </a:r>
            <a:r>
              <a:rPr lang="en-US" sz="1800" dirty="0" smtClean="0">
                <a:solidFill>
                  <a:schemeClr val="bg2"/>
                </a:solidFill>
              </a:rPr>
              <a:t>10	</a:t>
            </a:r>
            <a:r>
              <a:rPr lang="en-US" sz="1800" b="1" dirty="0" smtClean="0">
                <a:solidFill>
                  <a:schemeClr val="bg2"/>
                </a:solidFill>
              </a:rPr>
              <a:t>Super </a:t>
            </a:r>
            <a:r>
              <a:rPr lang="en-US" sz="1800" b="1" dirty="0">
                <a:solidFill>
                  <a:schemeClr val="bg2"/>
                </a:solidFill>
              </a:rPr>
              <a:t>Resolution Light Microscopy (the cheating method)</a:t>
            </a:r>
            <a:endParaRPr lang="en-US" sz="1800" dirty="0">
              <a:solidFill>
                <a:schemeClr val="bg2"/>
              </a:solidFill>
            </a:endParaRPr>
          </a:p>
        </p:txBody>
      </p:sp>
    </p:spTree>
    <p:extLst>
      <p:ext uri="{BB962C8B-B14F-4D97-AF65-F5344CB8AC3E}">
        <p14:creationId xmlns:p14="http://schemas.microsoft.com/office/powerpoint/2010/main" val="45058565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solidFill>
          <a:schemeClr val="bg1">
            <a:lumMod val="65000"/>
          </a:schemeClr>
        </a:solidFill>
        <a:effectLst/>
      </p:bgPr>
    </p:bg>
    <p:spTree>
      <p:nvGrpSpPr>
        <p:cNvPr id="1" name=""/>
        <p:cNvGrpSpPr/>
        <p:nvPr/>
      </p:nvGrpSpPr>
      <p:grpSpPr>
        <a:xfrm>
          <a:off x="0" y="0"/>
          <a:ext cx="0" cy="0"/>
          <a:chOff x="0" y="0"/>
          <a:chExt cx="0" cy="0"/>
        </a:xfrm>
      </p:grpSpPr>
      <p:graphicFrame>
        <p:nvGraphicFramePr>
          <p:cNvPr id="903170" name="Object 2"/>
          <p:cNvGraphicFramePr>
            <a:graphicFrameLocks/>
          </p:cNvGraphicFramePr>
          <p:nvPr>
            <p:extLst>
              <p:ext uri="{D42A27DB-BD31-4B8C-83A1-F6EECF244321}">
                <p14:modId xmlns:p14="http://schemas.microsoft.com/office/powerpoint/2010/main" val="3440354095"/>
              </p:ext>
            </p:extLst>
          </p:nvPr>
        </p:nvGraphicFramePr>
        <p:xfrm>
          <a:off x="8184444" y="491067"/>
          <a:ext cx="406400" cy="406400"/>
        </p:xfrm>
        <a:graphic>
          <a:graphicData uri="http://schemas.openxmlformats.org/presentationml/2006/ole">
            <mc:AlternateContent xmlns:mc="http://schemas.openxmlformats.org/markup-compatibility/2006">
              <mc:Choice xmlns:v="urn:schemas-microsoft-com:vml" Requires="v">
                <p:oleObj spid="_x0000_s10259" name="Picture" r:id="rId3" imgW="722160" imgH="722160" progId="Word.Picture.8">
                  <p:embed/>
                </p:oleObj>
              </mc:Choice>
              <mc:Fallback>
                <p:oleObj name="Picture" r:id="rId3" imgW="722160" imgH="722160" progId="Word.Picture.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4444" y="491067"/>
                        <a:ext cx="4064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3171" name="Rectangle 3"/>
          <p:cNvSpPr>
            <a:spLocks noChangeArrowheads="1"/>
          </p:cNvSpPr>
          <p:nvPr/>
        </p:nvSpPr>
        <p:spPr bwMode="auto">
          <a:xfrm>
            <a:off x="1117600" y="1937530"/>
            <a:ext cx="3386667" cy="3657600"/>
          </a:xfrm>
          <a:prstGeom prst="rect">
            <a:avLst/>
          </a:prstGeom>
          <a:noFill/>
          <a:ln>
            <a:noFill/>
          </a:ln>
          <a:effectLst/>
        </p:spPr>
        <p:txBody>
          <a:bodyPr/>
          <a:lstStyle>
            <a:lvl1pPr marL="342900" indent="-342900" algn="l">
              <a:spcBef>
                <a:spcPct val="20000"/>
              </a:spcBef>
              <a:defRPr sz="2800">
                <a:solidFill>
                  <a:schemeClr val="tx1"/>
                </a:solidFill>
                <a:latin typeface="Times New Roman" panose="02020603050405020304" pitchFamily="18" charset="0"/>
              </a:defRPr>
            </a:lvl1pPr>
            <a:lvl2pPr marL="742950" indent="-285750" algn="l">
              <a:spcBef>
                <a:spcPct val="20000"/>
              </a:spcBef>
              <a:buChar char="–"/>
              <a:defRPr sz="2400">
                <a:solidFill>
                  <a:schemeClr val="tx1"/>
                </a:solidFill>
                <a:latin typeface="Times New Roman" panose="02020603050405020304" pitchFamily="18" charset="0"/>
              </a:defRPr>
            </a:lvl2pPr>
            <a:lvl3pPr marL="1143000" indent="-228600" algn="l">
              <a:spcBef>
                <a:spcPct val="20000"/>
              </a:spcBef>
              <a:defRPr sz="2000">
                <a:solidFill>
                  <a:schemeClr val="tx1"/>
                </a:solidFill>
                <a:latin typeface="Times New Roman" panose="02020603050405020304" pitchFamily="18" charset="0"/>
              </a:defRPr>
            </a:lvl3pPr>
            <a:lvl4pPr marL="1600200" indent="-228600" algn="l">
              <a:spcBef>
                <a:spcPct val="20000"/>
              </a:spcBef>
              <a:buChar char="–"/>
              <a:defRPr>
                <a:solidFill>
                  <a:schemeClr val="tx1"/>
                </a:solidFill>
                <a:latin typeface="Times New Roman" panose="02020603050405020304" pitchFamily="18" charset="0"/>
              </a:defRPr>
            </a:lvl4pPr>
            <a:lvl5pPr marL="2057400" indent="-228600" algn="l">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r>
              <a:rPr lang="en-US" altLang="en-US" sz="2489" dirty="0">
                <a:solidFill>
                  <a:srgbClr val="FFFF00"/>
                </a:solidFill>
                <a:latin typeface="Calibri" panose="020F0502020204030204"/>
              </a:rPr>
              <a:t>Transmitted Light</a:t>
            </a:r>
          </a:p>
          <a:p>
            <a:pPr>
              <a:buFont typeface="Arial" panose="020B0604020202020204" pitchFamily="34" charset="0"/>
              <a:buChar char="•"/>
            </a:pPr>
            <a:r>
              <a:rPr lang="en-US" altLang="en-US" sz="1778" dirty="0">
                <a:solidFill>
                  <a:prstClr val="black"/>
                </a:solidFill>
                <a:latin typeface="Calibri" panose="020F0502020204030204"/>
              </a:rPr>
              <a:t>Bright-field</a:t>
            </a:r>
          </a:p>
          <a:p>
            <a:pPr>
              <a:buFont typeface="Arial" panose="020B0604020202020204" pitchFamily="34" charset="0"/>
              <a:buChar char="•"/>
            </a:pPr>
            <a:r>
              <a:rPr lang="en-US" altLang="en-US" sz="1778" dirty="0">
                <a:solidFill>
                  <a:prstClr val="black"/>
                </a:solidFill>
                <a:latin typeface="Calibri" panose="020F0502020204030204"/>
              </a:rPr>
              <a:t>Oblique</a:t>
            </a:r>
          </a:p>
          <a:p>
            <a:pPr>
              <a:buFont typeface="Arial" panose="020B0604020202020204" pitchFamily="34" charset="0"/>
              <a:buChar char="•"/>
            </a:pPr>
            <a:endParaRPr lang="en-US" altLang="en-US" sz="1778" dirty="0">
              <a:solidFill>
                <a:prstClr val="black"/>
              </a:solidFill>
              <a:latin typeface="Calibri" panose="020F0502020204030204"/>
            </a:endParaRPr>
          </a:p>
          <a:p>
            <a:pPr>
              <a:buFont typeface="Arial" panose="020B0604020202020204" pitchFamily="34" charset="0"/>
              <a:buChar char="•"/>
            </a:pPr>
            <a:r>
              <a:rPr lang="en-US" altLang="en-US" sz="1778" dirty="0" err="1">
                <a:solidFill>
                  <a:prstClr val="black"/>
                </a:solidFill>
                <a:latin typeface="Calibri" panose="020F0502020204030204"/>
              </a:rPr>
              <a:t>Darkfield</a:t>
            </a:r>
            <a:endParaRPr lang="en-US" altLang="en-US" sz="1778" dirty="0">
              <a:solidFill>
                <a:prstClr val="black"/>
              </a:solidFill>
              <a:latin typeface="Calibri" panose="020F0502020204030204"/>
            </a:endParaRPr>
          </a:p>
          <a:p>
            <a:pPr>
              <a:buFont typeface="Arial" panose="020B0604020202020204" pitchFamily="34" charset="0"/>
              <a:buChar char="•"/>
            </a:pPr>
            <a:r>
              <a:rPr lang="en-US" altLang="en-US" sz="1778" dirty="0">
                <a:solidFill>
                  <a:prstClr val="black"/>
                </a:solidFill>
                <a:latin typeface="Calibri" panose="020F0502020204030204"/>
              </a:rPr>
              <a:t>Phase Contrast</a:t>
            </a:r>
          </a:p>
          <a:p>
            <a:pPr>
              <a:buFont typeface="Arial" panose="020B0604020202020204" pitchFamily="34" charset="0"/>
              <a:buChar char="•"/>
            </a:pPr>
            <a:r>
              <a:rPr lang="en-US" altLang="en-US" sz="1778" dirty="0">
                <a:solidFill>
                  <a:prstClr val="black"/>
                </a:solidFill>
                <a:latin typeface="Calibri" panose="020F0502020204030204"/>
              </a:rPr>
              <a:t>Polarized Light</a:t>
            </a:r>
          </a:p>
          <a:p>
            <a:pPr>
              <a:buFont typeface="Arial" panose="020B0604020202020204" pitchFamily="34" charset="0"/>
              <a:buChar char="•"/>
            </a:pPr>
            <a:r>
              <a:rPr lang="en-US" altLang="en-US" sz="1778" dirty="0">
                <a:solidFill>
                  <a:prstClr val="black"/>
                </a:solidFill>
                <a:latin typeface="Calibri" panose="020F0502020204030204"/>
              </a:rPr>
              <a:t>DIC (Differential Interference Contrast)</a:t>
            </a:r>
          </a:p>
          <a:p>
            <a:pPr>
              <a:buFont typeface="Arial" panose="020B0604020202020204" pitchFamily="34" charset="0"/>
              <a:buChar char="•"/>
            </a:pPr>
            <a:r>
              <a:rPr lang="en-US" altLang="en-US" sz="1778" dirty="0">
                <a:solidFill>
                  <a:prstClr val="white"/>
                </a:solidFill>
                <a:latin typeface="Calibri" panose="020F0502020204030204"/>
              </a:rPr>
              <a:t>Fluorescence - not any more &gt; Epi !</a:t>
            </a:r>
            <a:r>
              <a:rPr lang="en-US" altLang="en-US" sz="1778" dirty="0">
                <a:solidFill>
                  <a:prstClr val="black"/>
                </a:solidFill>
                <a:latin typeface="Calibri" panose="020F0502020204030204"/>
              </a:rPr>
              <a:t> </a:t>
            </a:r>
          </a:p>
        </p:txBody>
      </p:sp>
      <p:sp>
        <p:nvSpPr>
          <p:cNvPr id="903172" name="Rectangle 4"/>
          <p:cNvSpPr>
            <a:spLocks noChangeArrowheads="1"/>
          </p:cNvSpPr>
          <p:nvPr/>
        </p:nvSpPr>
        <p:spPr bwMode="auto">
          <a:xfrm>
            <a:off x="4639733" y="1937530"/>
            <a:ext cx="338666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defRPr sz="2800">
                <a:solidFill>
                  <a:schemeClr val="tx1"/>
                </a:solidFill>
                <a:latin typeface="Times New Roman" panose="02020603050405020304" pitchFamily="18" charset="0"/>
              </a:defRPr>
            </a:lvl1pPr>
            <a:lvl2pPr marL="742950" indent="-285750" algn="l">
              <a:spcBef>
                <a:spcPct val="20000"/>
              </a:spcBef>
              <a:buChar char="–"/>
              <a:defRPr sz="2400">
                <a:solidFill>
                  <a:schemeClr val="tx1"/>
                </a:solidFill>
                <a:latin typeface="Times New Roman" panose="02020603050405020304" pitchFamily="18" charset="0"/>
              </a:defRPr>
            </a:lvl2pPr>
            <a:lvl3pPr marL="1143000" indent="-228600" algn="l">
              <a:spcBef>
                <a:spcPct val="20000"/>
              </a:spcBef>
              <a:defRPr sz="2000">
                <a:solidFill>
                  <a:schemeClr val="tx1"/>
                </a:solidFill>
                <a:latin typeface="Times New Roman" panose="02020603050405020304" pitchFamily="18" charset="0"/>
              </a:defRPr>
            </a:lvl3pPr>
            <a:lvl4pPr marL="1600200" indent="-228600" algn="l">
              <a:spcBef>
                <a:spcPct val="20000"/>
              </a:spcBef>
              <a:buChar char="–"/>
              <a:defRPr>
                <a:solidFill>
                  <a:schemeClr val="tx1"/>
                </a:solidFill>
                <a:latin typeface="Times New Roman" panose="02020603050405020304" pitchFamily="18" charset="0"/>
              </a:defRPr>
            </a:lvl4pPr>
            <a:lvl5pPr marL="2057400" indent="-228600" algn="l">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r>
              <a:rPr lang="en-US" altLang="en-US" sz="2489" dirty="0">
                <a:solidFill>
                  <a:srgbClr val="FF0000"/>
                </a:solidFill>
                <a:latin typeface="Calibri" panose="020F0502020204030204"/>
              </a:rPr>
              <a:t>Reflected (Incident) Light</a:t>
            </a:r>
          </a:p>
          <a:p>
            <a:pPr>
              <a:buFont typeface="Arial" panose="020B0604020202020204" pitchFamily="34" charset="0"/>
              <a:buChar char="•"/>
            </a:pPr>
            <a:r>
              <a:rPr lang="en-US" altLang="en-US" sz="1778" dirty="0">
                <a:solidFill>
                  <a:prstClr val="black"/>
                </a:solidFill>
                <a:latin typeface="Calibri" panose="020F0502020204030204"/>
              </a:rPr>
              <a:t>Bright-field</a:t>
            </a:r>
          </a:p>
          <a:p>
            <a:pPr>
              <a:buFont typeface="Arial" panose="020B0604020202020204" pitchFamily="34" charset="0"/>
              <a:buChar char="•"/>
            </a:pPr>
            <a:r>
              <a:rPr lang="en-US" altLang="en-US" sz="1778" dirty="0">
                <a:solidFill>
                  <a:prstClr val="black"/>
                </a:solidFill>
                <a:latin typeface="Calibri" panose="020F0502020204030204"/>
              </a:rPr>
              <a:t>Oblique</a:t>
            </a:r>
          </a:p>
          <a:p>
            <a:pPr>
              <a:buFont typeface="Arial" panose="020B0604020202020204" pitchFamily="34" charset="0"/>
              <a:buChar char="•"/>
            </a:pPr>
            <a:endParaRPr lang="en-US" altLang="en-US" sz="1778" dirty="0">
              <a:solidFill>
                <a:prstClr val="black"/>
              </a:solidFill>
              <a:latin typeface="Calibri" panose="020F0502020204030204"/>
            </a:endParaRPr>
          </a:p>
          <a:p>
            <a:pPr>
              <a:buFont typeface="Arial" panose="020B0604020202020204" pitchFamily="34" charset="0"/>
              <a:buChar char="•"/>
            </a:pPr>
            <a:r>
              <a:rPr lang="en-US" altLang="en-US" sz="1778" dirty="0" err="1">
                <a:solidFill>
                  <a:prstClr val="black"/>
                </a:solidFill>
                <a:latin typeface="Calibri" panose="020F0502020204030204"/>
              </a:rPr>
              <a:t>Darkfield</a:t>
            </a:r>
            <a:endParaRPr lang="en-US" altLang="en-US" sz="1778" dirty="0">
              <a:solidFill>
                <a:prstClr val="black"/>
              </a:solidFill>
              <a:latin typeface="Calibri" panose="020F0502020204030204"/>
            </a:endParaRPr>
          </a:p>
          <a:p>
            <a:pPr>
              <a:buFont typeface="Arial" panose="020B0604020202020204" pitchFamily="34" charset="0"/>
              <a:buChar char="•"/>
            </a:pPr>
            <a:r>
              <a:rPr lang="en-US" altLang="en-US" sz="1778" dirty="0">
                <a:solidFill>
                  <a:prstClr val="white"/>
                </a:solidFill>
                <a:latin typeface="Calibri" panose="020F0502020204030204"/>
              </a:rPr>
              <a:t>Not any more (DIC !)</a:t>
            </a:r>
          </a:p>
          <a:p>
            <a:pPr>
              <a:buFont typeface="Arial" panose="020B0604020202020204" pitchFamily="34" charset="0"/>
              <a:buChar char="•"/>
            </a:pPr>
            <a:r>
              <a:rPr lang="en-US" altLang="en-US" sz="1778" dirty="0">
                <a:solidFill>
                  <a:prstClr val="black"/>
                </a:solidFill>
                <a:latin typeface="Calibri" panose="020F0502020204030204"/>
              </a:rPr>
              <a:t>Polarized Light</a:t>
            </a:r>
          </a:p>
          <a:p>
            <a:pPr>
              <a:buFont typeface="Arial" panose="020B0604020202020204" pitchFamily="34" charset="0"/>
              <a:buChar char="•"/>
            </a:pPr>
            <a:r>
              <a:rPr lang="en-US" altLang="en-US" sz="1778" dirty="0">
                <a:solidFill>
                  <a:prstClr val="black"/>
                </a:solidFill>
                <a:latin typeface="Calibri" panose="020F0502020204030204"/>
              </a:rPr>
              <a:t>DIC (Differential Interference Contrast)</a:t>
            </a:r>
          </a:p>
          <a:p>
            <a:pPr>
              <a:buFont typeface="Arial" panose="020B0604020202020204" pitchFamily="34" charset="0"/>
              <a:buChar char="•"/>
            </a:pPr>
            <a:r>
              <a:rPr lang="en-US" altLang="en-US" sz="1778" dirty="0">
                <a:solidFill>
                  <a:prstClr val="black"/>
                </a:solidFill>
                <a:latin typeface="Calibri" panose="020F0502020204030204"/>
              </a:rPr>
              <a:t>Fluorescence (Epi)</a:t>
            </a:r>
            <a:endParaRPr lang="en-US" altLang="en-US" sz="2489" dirty="0">
              <a:solidFill>
                <a:prstClr val="black"/>
              </a:solidFill>
              <a:latin typeface="Calibri" panose="020F0502020204030204"/>
            </a:endParaRPr>
          </a:p>
        </p:txBody>
      </p:sp>
      <p:grpSp>
        <p:nvGrpSpPr>
          <p:cNvPr id="30" name="Group 19"/>
          <p:cNvGrpSpPr>
            <a:grpSpLocks/>
          </p:cNvGrpSpPr>
          <p:nvPr/>
        </p:nvGrpSpPr>
        <p:grpSpPr bwMode="auto">
          <a:xfrm>
            <a:off x="6963834" y="2579528"/>
            <a:ext cx="1718733" cy="1377244"/>
            <a:chOff x="4875" y="1507"/>
            <a:chExt cx="1218" cy="976"/>
          </a:xfrm>
        </p:grpSpPr>
        <p:grpSp>
          <p:nvGrpSpPr>
            <p:cNvPr id="31" name="Group 18"/>
            <p:cNvGrpSpPr>
              <a:grpSpLocks/>
            </p:cNvGrpSpPr>
            <p:nvPr/>
          </p:nvGrpSpPr>
          <p:grpSpPr bwMode="auto">
            <a:xfrm>
              <a:off x="4982" y="1507"/>
              <a:ext cx="1111" cy="976"/>
              <a:chOff x="4982" y="1507"/>
              <a:chExt cx="1111" cy="976"/>
            </a:xfrm>
          </p:grpSpPr>
          <p:pic>
            <p:nvPicPr>
              <p:cNvPr id="3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2" y="1507"/>
                <a:ext cx="1111" cy="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9"/>
              <p:cNvSpPr>
                <a:spLocks noChangeArrowheads="1"/>
              </p:cNvSpPr>
              <p:nvPr/>
            </p:nvSpPr>
            <p:spPr bwMode="auto">
              <a:xfrm>
                <a:off x="5809" y="2128"/>
                <a:ext cx="282" cy="77"/>
              </a:xfrm>
              <a:prstGeom prst="rect">
                <a:avLst/>
              </a:prstGeom>
              <a:solidFill>
                <a:srgbClr val="FFFFFF"/>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600" kern="0">
                  <a:solidFill>
                    <a:srgbClr val="000000"/>
                  </a:solidFill>
                  <a:latin typeface="Arial" panose="020B0604020202020204" pitchFamily="34" charset="0"/>
                </a:endParaRPr>
              </a:p>
            </p:txBody>
          </p:sp>
          <p:sp>
            <p:nvSpPr>
              <p:cNvPr id="40" name="Rectangle 10"/>
              <p:cNvSpPr>
                <a:spLocks noChangeArrowheads="1"/>
              </p:cNvSpPr>
              <p:nvPr/>
            </p:nvSpPr>
            <p:spPr bwMode="auto">
              <a:xfrm>
                <a:off x="5616" y="1576"/>
                <a:ext cx="476" cy="70"/>
              </a:xfrm>
              <a:prstGeom prst="rect">
                <a:avLst/>
              </a:prstGeom>
              <a:solidFill>
                <a:srgbClr val="FFFFFF"/>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600" kern="0">
                  <a:solidFill>
                    <a:srgbClr val="000000"/>
                  </a:solidFill>
                  <a:latin typeface="Arial" panose="020B0604020202020204" pitchFamily="34" charset="0"/>
                </a:endParaRPr>
              </a:p>
            </p:txBody>
          </p:sp>
          <p:sp>
            <p:nvSpPr>
              <p:cNvPr id="41" name="Rectangle 11"/>
              <p:cNvSpPr>
                <a:spLocks noChangeArrowheads="1"/>
              </p:cNvSpPr>
              <p:nvPr/>
            </p:nvSpPr>
            <p:spPr bwMode="auto">
              <a:xfrm>
                <a:off x="5423" y="1513"/>
                <a:ext cx="71" cy="98"/>
              </a:xfrm>
              <a:prstGeom prst="rect">
                <a:avLst/>
              </a:prstGeom>
              <a:solidFill>
                <a:srgbClr val="FFFFFF"/>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600" kern="0">
                  <a:solidFill>
                    <a:srgbClr val="000000"/>
                  </a:solidFill>
                  <a:latin typeface="Arial" panose="020B0604020202020204" pitchFamily="34" charset="0"/>
                </a:endParaRPr>
              </a:p>
            </p:txBody>
          </p:sp>
        </p:grpSp>
        <p:sp>
          <p:nvSpPr>
            <p:cNvPr id="32" name="Line 12"/>
            <p:cNvSpPr>
              <a:spLocks noChangeShapeType="1"/>
            </p:cNvSpPr>
            <p:nvPr/>
          </p:nvSpPr>
          <p:spPr bwMode="auto">
            <a:xfrm>
              <a:off x="4875" y="1542"/>
              <a:ext cx="410" cy="243"/>
            </a:xfrm>
            <a:prstGeom prst="line">
              <a:avLst/>
            </a:prstGeom>
            <a:noFill/>
            <a:ln w="76200">
              <a:solidFill>
                <a:srgbClr val="3333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kern="0">
                <a:solidFill>
                  <a:srgbClr val="000000"/>
                </a:solidFill>
                <a:latin typeface="Arial" panose="020B0604020202020204" pitchFamily="34" charset="0"/>
              </a:endParaRPr>
            </a:p>
          </p:txBody>
        </p:sp>
        <p:sp>
          <p:nvSpPr>
            <p:cNvPr id="33" name="Line 13"/>
            <p:cNvSpPr>
              <a:spLocks noChangeShapeType="1"/>
            </p:cNvSpPr>
            <p:nvPr/>
          </p:nvSpPr>
          <p:spPr bwMode="auto">
            <a:xfrm>
              <a:off x="5285" y="1774"/>
              <a:ext cx="0" cy="278"/>
            </a:xfrm>
            <a:prstGeom prst="line">
              <a:avLst/>
            </a:prstGeom>
            <a:noFill/>
            <a:ln w="762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kern="0">
                <a:solidFill>
                  <a:srgbClr val="000000"/>
                </a:solidFill>
                <a:latin typeface="Arial" panose="020B0604020202020204" pitchFamily="34" charset="0"/>
              </a:endParaRPr>
            </a:p>
          </p:txBody>
        </p:sp>
        <p:sp>
          <p:nvSpPr>
            <p:cNvPr id="34" name="Line 14"/>
            <p:cNvSpPr>
              <a:spLocks noChangeShapeType="1"/>
            </p:cNvSpPr>
            <p:nvPr/>
          </p:nvSpPr>
          <p:spPr bwMode="auto">
            <a:xfrm flipV="1">
              <a:off x="5301" y="2062"/>
              <a:ext cx="0" cy="243"/>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kern="0">
                <a:solidFill>
                  <a:srgbClr val="000000"/>
                </a:solidFill>
                <a:latin typeface="Arial" panose="020B0604020202020204" pitchFamily="34" charset="0"/>
              </a:endParaRPr>
            </a:p>
          </p:txBody>
        </p:sp>
        <p:sp>
          <p:nvSpPr>
            <p:cNvPr id="35" name="Line 15"/>
            <p:cNvSpPr>
              <a:spLocks noChangeShapeType="1"/>
            </p:cNvSpPr>
            <p:nvPr/>
          </p:nvSpPr>
          <p:spPr bwMode="auto">
            <a:xfrm flipH="1">
              <a:off x="5285" y="2323"/>
              <a:ext cx="599"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kern="0">
                <a:solidFill>
                  <a:srgbClr val="000000"/>
                </a:solidFill>
                <a:latin typeface="Arial" panose="020B0604020202020204" pitchFamily="34" charset="0"/>
              </a:endParaRPr>
            </a:p>
          </p:txBody>
        </p:sp>
        <p:sp>
          <p:nvSpPr>
            <p:cNvPr id="36" name="Line 16"/>
            <p:cNvSpPr>
              <a:spLocks noChangeShapeType="1"/>
            </p:cNvSpPr>
            <p:nvPr/>
          </p:nvSpPr>
          <p:spPr bwMode="auto">
            <a:xfrm>
              <a:off x="5316" y="1832"/>
              <a:ext cx="0" cy="243"/>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kern="0">
                <a:solidFill>
                  <a:srgbClr val="000000"/>
                </a:solidFill>
                <a:latin typeface="Arial" panose="020B0604020202020204" pitchFamily="34" charset="0"/>
              </a:endParaRPr>
            </a:p>
          </p:txBody>
        </p:sp>
        <p:sp>
          <p:nvSpPr>
            <p:cNvPr id="37" name="Line 17"/>
            <p:cNvSpPr>
              <a:spLocks noChangeShapeType="1"/>
            </p:cNvSpPr>
            <p:nvPr/>
          </p:nvSpPr>
          <p:spPr bwMode="auto">
            <a:xfrm flipH="1">
              <a:off x="5316" y="1850"/>
              <a:ext cx="568"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kern="0">
                <a:solidFill>
                  <a:srgbClr val="000000"/>
                </a:solidFill>
                <a:latin typeface="Arial" panose="020B0604020202020204" pitchFamily="34" charset="0"/>
              </a:endParaRPr>
            </a:p>
          </p:txBody>
        </p:sp>
      </p:grpSp>
      <p:sp>
        <p:nvSpPr>
          <p:cNvPr id="2" name="Title 1"/>
          <p:cNvSpPr>
            <a:spLocks noGrp="1"/>
          </p:cNvSpPr>
          <p:nvPr>
            <p:ph type="title"/>
          </p:nvPr>
        </p:nvSpPr>
        <p:spPr/>
        <p:txBody>
          <a:bodyPr anchor="t"/>
          <a:lstStyle/>
          <a:p>
            <a:r>
              <a:rPr lang="en-US" dirty="0"/>
              <a:t>Illumination Techniques - Overview</a:t>
            </a:r>
            <a:br>
              <a:rPr lang="en-US" dirty="0"/>
            </a:br>
            <a:endParaRPr lang="en-US" dirty="0"/>
          </a:p>
        </p:txBody>
      </p:sp>
    </p:spTree>
    <p:extLst>
      <p:ext uri="{BB962C8B-B14F-4D97-AF65-F5344CB8AC3E}">
        <p14:creationId xmlns:p14="http://schemas.microsoft.com/office/powerpoint/2010/main" val="3427489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Resolution</a:t>
            </a:r>
            <a:endParaRPr lang="en-US" dirty="0"/>
          </a:p>
        </p:txBody>
      </p:sp>
      <p:sp>
        <p:nvSpPr>
          <p:cNvPr id="3" name="Content Placeholder 2"/>
          <p:cNvSpPr>
            <a:spLocks noGrp="1"/>
          </p:cNvSpPr>
          <p:nvPr>
            <p:ph sz="half" idx="1"/>
          </p:nvPr>
        </p:nvSpPr>
        <p:spPr/>
        <p:txBody>
          <a:bodyPr>
            <a:normAutofit/>
          </a:bodyPr>
          <a:lstStyle/>
          <a:p>
            <a:r>
              <a:rPr lang="en-US" sz="2311" dirty="0"/>
              <a:t>More than just magnification</a:t>
            </a:r>
          </a:p>
          <a:p>
            <a:r>
              <a:rPr lang="en-US" sz="2311" dirty="0"/>
              <a:t>Shorter wavelength</a:t>
            </a:r>
          </a:p>
          <a:p>
            <a:r>
              <a:rPr lang="en-US" sz="2311" dirty="0"/>
              <a:t>Higher NA</a:t>
            </a:r>
          </a:p>
        </p:txBody>
      </p:sp>
      <p:sp>
        <p:nvSpPr>
          <p:cNvPr id="10" name="Oval 9"/>
          <p:cNvSpPr/>
          <p:nvPr/>
        </p:nvSpPr>
        <p:spPr>
          <a:xfrm>
            <a:off x="5018062" y="2574311"/>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1" name="Oval 10"/>
          <p:cNvSpPr/>
          <p:nvPr/>
        </p:nvSpPr>
        <p:spPr>
          <a:xfrm>
            <a:off x="5185612" y="2574311"/>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2" name="Oval 11"/>
          <p:cNvSpPr/>
          <p:nvPr/>
        </p:nvSpPr>
        <p:spPr>
          <a:xfrm>
            <a:off x="6079959" y="2574311"/>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3" name="Oval 12"/>
          <p:cNvSpPr/>
          <p:nvPr/>
        </p:nvSpPr>
        <p:spPr>
          <a:xfrm>
            <a:off x="6451601" y="2574310"/>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4" name="Oval 13"/>
          <p:cNvSpPr/>
          <p:nvPr/>
        </p:nvSpPr>
        <p:spPr>
          <a:xfrm>
            <a:off x="7582569" y="2548244"/>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041" y="3472992"/>
            <a:ext cx="2773570" cy="2679550"/>
          </a:xfrm>
          <a:prstGeom prst="rect">
            <a:avLst/>
          </a:prstGeom>
        </p:spPr>
      </p:pic>
      <p:sp>
        <p:nvSpPr>
          <p:cNvPr id="15" name="Text Box 3"/>
          <p:cNvSpPr txBox="1">
            <a:spLocks noChangeArrowheads="1"/>
          </p:cNvSpPr>
          <p:nvPr/>
        </p:nvSpPr>
        <p:spPr bwMode="auto">
          <a:xfrm>
            <a:off x="1049867" y="3883378"/>
            <a:ext cx="6841067" cy="20617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z="2133" dirty="0">
              <a:solidFill>
                <a:srgbClr val="000000"/>
              </a:solidFill>
              <a:latin typeface="Calibri" panose="020F0502020204030204"/>
            </a:endParaRPr>
          </a:p>
          <a:p>
            <a:pPr eaLnBrk="0" fontAlgn="base" hangingPunct="0">
              <a:spcBef>
                <a:spcPct val="0"/>
              </a:spcBef>
              <a:spcAft>
                <a:spcPct val="0"/>
              </a:spcAft>
            </a:pPr>
            <a:endParaRPr lang="en-US" altLang="en-US" sz="2133" dirty="0">
              <a:solidFill>
                <a:srgbClr val="000000"/>
              </a:solidFill>
              <a:latin typeface="Calibri" panose="020F0502020204030204"/>
            </a:endParaRPr>
          </a:p>
          <a:p>
            <a:pPr eaLnBrk="0" fontAlgn="base" hangingPunct="0">
              <a:spcBef>
                <a:spcPct val="0"/>
              </a:spcBef>
              <a:spcAft>
                <a:spcPct val="0"/>
              </a:spcAft>
            </a:pPr>
            <a:endParaRPr lang="en-US" altLang="en-US" sz="2133" dirty="0">
              <a:solidFill>
                <a:srgbClr val="000000"/>
              </a:solidFill>
              <a:latin typeface="Calibri" panose="020F0502020204030204"/>
            </a:endParaRPr>
          </a:p>
          <a:p>
            <a:pPr eaLnBrk="0" fontAlgn="base" hangingPunct="0">
              <a:spcBef>
                <a:spcPct val="0"/>
              </a:spcBef>
              <a:spcAft>
                <a:spcPct val="0"/>
              </a:spcAft>
            </a:pPr>
            <a:endParaRPr lang="en-US" altLang="en-US" sz="2133" dirty="0">
              <a:solidFill>
                <a:srgbClr val="000000"/>
              </a:solidFill>
              <a:latin typeface="Calibri" panose="020F0502020204030204"/>
            </a:endParaRPr>
          </a:p>
          <a:p>
            <a:pPr eaLnBrk="0" fontAlgn="base" hangingPunct="0">
              <a:spcBef>
                <a:spcPct val="0"/>
              </a:spcBef>
              <a:spcAft>
                <a:spcPct val="0"/>
              </a:spcAft>
            </a:pPr>
            <a:r>
              <a:rPr lang="en-US" altLang="en-US" sz="2133" b="1" dirty="0">
                <a:solidFill>
                  <a:srgbClr val="000000"/>
                </a:solidFill>
                <a:latin typeface="Calibri" panose="020F0502020204030204"/>
              </a:rPr>
              <a:t>R = 0.61</a:t>
            </a:r>
            <a:r>
              <a:rPr lang="en-US" altLang="en-US" sz="2133" b="1" dirty="0">
                <a:solidFill>
                  <a:srgbClr val="000000"/>
                </a:solidFill>
                <a:latin typeface="Symbol" panose="05050102010706020507" pitchFamily="18" charset="2"/>
              </a:rPr>
              <a:t>l</a:t>
            </a:r>
            <a:r>
              <a:rPr lang="en-US" altLang="en-US" sz="2133" b="1" dirty="0">
                <a:solidFill>
                  <a:srgbClr val="000000"/>
                </a:solidFill>
                <a:latin typeface="Calibri" panose="020F0502020204030204"/>
              </a:rPr>
              <a:t>/NA</a:t>
            </a:r>
            <a:endParaRPr lang="en-US" altLang="en-US" sz="2133" dirty="0">
              <a:solidFill>
                <a:srgbClr val="000000"/>
              </a:solidFill>
              <a:latin typeface="Calibri" panose="020F0502020204030204"/>
            </a:endParaRPr>
          </a:p>
          <a:p>
            <a:pPr eaLnBrk="0" fontAlgn="base" hangingPunct="0">
              <a:spcBef>
                <a:spcPct val="0"/>
              </a:spcBef>
              <a:spcAft>
                <a:spcPct val="0"/>
              </a:spcAft>
            </a:pPr>
            <a:r>
              <a:rPr lang="en-US" altLang="en-US" sz="2133" b="1" dirty="0">
                <a:solidFill>
                  <a:srgbClr val="000000"/>
                </a:solidFill>
                <a:latin typeface="Calibri" panose="020F0502020204030204"/>
              </a:rPr>
              <a:t>R = 1.22</a:t>
            </a:r>
            <a:r>
              <a:rPr lang="en-US" altLang="en-US" sz="2133" b="1" dirty="0">
                <a:solidFill>
                  <a:srgbClr val="000000"/>
                </a:solidFill>
                <a:latin typeface="Symbol" panose="05050102010706020507" pitchFamily="18" charset="2"/>
              </a:rPr>
              <a:t>l</a:t>
            </a:r>
            <a:r>
              <a:rPr lang="en-US" altLang="en-US" sz="2133" b="1" dirty="0">
                <a:solidFill>
                  <a:srgbClr val="000000"/>
                </a:solidFill>
                <a:latin typeface="Calibri" panose="020F0502020204030204"/>
              </a:rPr>
              <a:t>/(NA(</a:t>
            </a:r>
            <a:r>
              <a:rPr lang="en-US" altLang="en-US" sz="2133" b="1" dirty="0" err="1">
                <a:solidFill>
                  <a:srgbClr val="000000"/>
                </a:solidFill>
                <a:latin typeface="Calibri" panose="020F0502020204030204"/>
              </a:rPr>
              <a:t>obj</a:t>
            </a:r>
            <a:r>
              <a:rPr lang="en-US" altLang="en-US" sz="2133" b="1" dirty="0">
                <a:solidFill>
                  <a:srgbClr val="000000"/>
                </a:solidFill>
                <a:latin typeface="Calibri" panose="020F0502020204030204"/>
              </a:rPr>
              <a:t>) + NA(</a:t>
            </a:r>
            <a:r>
              <a:rPr lang="en-US" altLang="en-US" sz="2133" b="1" dirty="0" err="1">
                <a:solidFill>
                  <a:srgbClr val="000000"/>
                </a:solidFill>
                <a:latin typeface="Calibri" panose="020F0502020204030204"/>
              </a:rPr>
              <a:t>cond</a:t>
            </a:r>
            <a:r>
              <a:rPr lang="en-US" altLang="en-US" sz="2133" b="1" dirty="0">
                <a:solidFill>
                  <a:srgbClr val="000000"/>
                </a:solidFill>
                <a:latin typeface="Calibri" panose="020F0502020204030204"/>
              </a:rPr>
              <a:t>))</a:t>
            </a:r>
            <a:r>
              <a:rPr lang="en-US" altLang="en-US" sz="2133" dirty="0">
                <a:solidFill>
                  <a:srgbClr val="000000"/>
                </a:solidFill>
                <a:latin typeface="Arial" panose="020B0604020202020204" pitchFamily="34" charset="0"/>
              </a:rPr>
              <a:t> </a:t>
            </a:r>
          </a:p>
        </p:txBody>
      </p:sp>
      <p:pic>
        <p:nvPicPr>
          <p:cNvPr id="1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576" y="3472992"/>
            <a:ext cx="2504864" cy="1583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0862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5-obj and cond light cones.jpg                                 00018BEC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0" y="1371600"/>
            <a:ext cx="36449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3"/>
          <p:cNvSpPr>
            <a:spLocks noChangeArrowheads="1"/>
          </p:cNvSpPr>
          <p:nvPr/>
        </p:nvSpPr>
        <p:spPr bwMode="auto">
          <a:xfrm>
            <a:off x="1364170" y="733596"/>
            <a:ext cx="5912196" cy="110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130000"/>
              </a:lnSpc>
            </a:pPr>
            <a:r>
              <a:rPr lang="en-US" altLang="en-US" dirty="0" err="1" smtClean="0">
                <a:solidFill>
                  <a:prstClr val="black"/>
                </a:solidFill>
              </a:rPr>
              <a:t>d</a:t>
            </a:r>
            <a:r>
              <a:rPr lang="en-US" altLang="en-US" baseline="-25000" dirty="0" err="1" smtClean="0">
                <a:solidFill>
                  <a:prstClr val="black"/>
                </a:solidFill>
              </a:rPr>
              <a:t>min</a:t>
            </a:r>
            <a:r>
              <a:rPr lang="en-US" altLang="en-US" dirty="0" smtClean="0">
                <a:solidFill>
                  <a:prstClr val="black"/>
                </a:solidFill>
              </a:rPr>
              <a:t> </a:t>
            </a:r>
            <a:r>
              <a:rPr lang="en-US" altLang="en-US" dirty="0">
                <a:solidFill>
                  <a:prstClr val="black"/>
                </a:solidFill>
              </a:rPr>
              <a:t>= 1.22  </a:t>
            </a:r>
            <a:r>
              <a:rPr lang="en-US" altLang="en-US" sz="3200" dirty="0">
                <a:solidFill>
                  <a:prstClr val="black"/>
                </a:solidFill>
                <a:latin typeface="Symbol" panose="05050102010706020507" pitchFamily="18" charset="2"/>
              </a:rPr>
              <a:t>l</a:t>
            </a:r>
            <a:r>
              <a:rPr lang="en-US" altLang="en-US" dirty="0">
                <a:solidFill>
                  <a:prstClr val="black"/>
                </a:solidFill>
              </a:rPr>
              <a:t> / (NA </a:t>
            </a:r>
            <a:r>
              <a:rPr lang="en-US" altLang="en-US" baseline="-25000" dirty="0">
                <a:solidFill>
                  <a:prstClr val="black"/>
                </a:solidFill>
              </a:rPr>
              <a:t>objective</a:t>
            </a:r>
            <a:r>
              <a:rPr lang="en-US" altLang="en-US" dirty="0">
                <a:solidFill>
                  <a:prstClr val="black"/>
                </a:solidFill>
              </a:rPr>
              <a:t> +NA </a:t>
            </a:r>
            <a:r>
              <a:rPr lang="en-US" altLang="en-US" baseline="-25000" dirty="0">
                <a:solidFill>
                  <a:prstClr val="black"/>
                </a:solidFill>
              </a:rPr>
              <a:t>condenser</a:t>
            </a:r>
            <a:r>
              <a:rPr lang="en-US" altLang="en-US" dirty="0">
                <a:solidFill>
                  <a:prstClr val="black"/>
                </a:solidFill>
              </a:rPr>
              <a:t>) </a:t>
            </a:r>
          </a:p>
          <a:p>
            <a:endParaRPr lang="en-US" altLang="en-US" dirty="0">
              <a:solidFill>
                <a:prstClr val="black"/>
              </a:solidFill>
            </a:endParaRPr>
          </a:p>
        </p:txBody>
      </p:sp>
      <p:sp>
        <p:nvSpPr>
          <p:cNvPr id="104452" name="Rectangle 4"/>
          <p:cNvSpPr>
            <a:spLocks noChangeArrowheads="1"/>
          </p:cNvSpPr>
          <p:nvPr/>
        </p:nvSpPr>
        <p:spPr bwMode="auto">
          <a:xfrm>
            <a:off x="1364170" y="5747655"/>
            <a:ext cx="630282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2000" dirty="0">
                <a:solidFill>
                  <a:prstClr val="black"/>
                </a:solidFill>
                <a:latin typeface="Calibri" panose="020F0502020204030204" pitchFamily="34" charset="0"/>
              </a:rPr>
              <a:t>Kohler Illumination:  Condenser and objective focused at the same plane</a:t>
            </a:r>
          </a:p>
          <a:p>
            <a:endParaRPr lang="en-US" altLang="en-US" sz="2000" dirty="0">
              <a:solidFill>
                <a:prstClr val="black"/>
              </a:solidFill>
              <a:latin typeface="Calibri" panose="020F0502020204030204" pitchFamily="34" charset="0"/>
            </a:endParaRPr>
          </a:p>
        </p:txBody>
      </p:sp>
      <p:sp>
        <p:nvSpPr>
          <p:cNvPr id="2" name="Title 1"/>
          <p:cNvSpPr>
            <a:spLocks noGrp="1"/>
          </p:cNvSpPr>
          <p:nvPr>
            <p:ph type="title"/>
          </p:nvPr>
        </p:nvSpPr>
        <p:spPr>
          <a:xfrm>
            <a:off x="759279" y="304575"/>
            <a:ext cx="7121979" cy="990827"/>
          </a:xfrm>
        </p:spPr>
        <p:txBody>
          <a:bodyPr anchor="t">
            <a:normAutofit/>
          </a:bodyPr>
          <a:lstStyle/>
          <a:p>
            <a:r>
              <a:rPr lang="en-US" altLang="en-US" sz="4000" dirty="0"/>
              <a:t>Condenser maximizes </a:t>
            </a:r>
            <a:r>
              <a:rPr lang="en-US" altLang="en-US" sz="4000" dirty="0" smtClean="0"/>
              <a:t>resolution</a:t>
            </a:r>
            <a:endParaRPr lang="en-US" sz="4000" dirty="0"/>
          </a:p>
        </p:txBody>
      </p:sp>
    </p:spTree>
    <p:extLst>
      <p:ext uri="{BB962C8B-B14F-4D97-AF65-F5344CB8AC3E}">
        <p14:creationId xmlns:p14="http://schemas.microsoft.com/office/powerpoint/2010/main" val="1583452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a:t>
            </a:r>
            <a:r>
              <a:rPr lang="en-US" altLang="en-US" sz="3200" dirty="0" smtClean="0"/>
              <a:t>227</a:t>
            </a:r>
            <a:r>
              <a:rPr lang="en-US" altLang="en-US" sz="3200" dirty="0"/>
              <a:t>: </a:t>
            </a:r>
            <a:r>
              <a:rPr lang="en-US" altLang="en-US" sz="3200" dirty="0" smtClean="0"/>
              <a:t>Methods in Modern </a:t>
            </a:r>
            <a:r>
              <a:rPr lang="en-US" altLang="en-US" sz="3200" dirty="0"/>
              <a:t>Microscopy</a:t>
            </a:r>
            <a:br>
              <a:rPr lang="en-US" altLang="en-US" sz="3200" dirty="0"/>
            </a:br>
            <a:endParaRPr lang="en-US" sz="3200" dirty="0"/>
          </a:p>
        </p:txBody>
      </p:sp>
      <p:sp>
        <p:nvSpPr>
          <p:cNvPr id="3" name="Content Placeholder 2"/>
          <p:cNvSpPr>
            <a:spLocks noGrp="1"/>
          </p:cNvSpPr>
          <p:nvPr>
            <p:ph idx="1"/>
          </p:nvPr>
        </p:nvSpPr>
        <p:spPr/>
        <p:txBody>
          <a:bodyPr>
            <a:normAutofit/>
          </a:bodyPr>
          <a:lstStyle/>
          <a:p>
            <a:r>
              <a:rPr lang="en-US" sz="2400" dirty="0"/>
              <a:t>227 TA: </a:t>
            </a:r>
            <a:r>
              <a:rPr lang="en-US" sz="2400" dirty="0" err="1"/>
              <a:t>Yonil</a:t>
            </a:r>
            <a:r>
              <a:rPr lang="en-US" sz="2400" dirty="0"/>
              <a:t> Jung</a:t>
            </a:r>
          </a:p>
          <a:p>
            <a:pPr lvl="1"/>
            <a:r>
              <a:rPr lang="en-US" sz="2000" dirty="0"/>
              <a:t>Email: (</a:t>
            </a:r>
            <a:r>
              <a:rPr lang="en-US" sz="2000" dirty="0">
                <a:hlinkClick r:id="rId2"/>
              </a:rPr>
              <a:t>jung830307@gmail.com</a:t>
            </a:r>
            <a:r>
              <a:rPr lang="en-US" sz="2000" dirty="0"/>
              <a:t>)</a:t>
            </a:r>
          </a:p>
          <a:p>
            <a:r>
              <a:rPr lang="en-US" sz="2400" dirty="0" smtClean="0"/>
              <a:t>Will work in groups</a:t>
            </a:r>
            <a:endParaRPr lang="en-US" sz="2400" dirty="0"/>
          </a:p>
          <a:p>
            <a:r>
              <a:rPr lang="en-US" sz="2400" dirty="0" smtClean="0"/>
              <a:t>Course work:</a:t>
            </a:r>
          </a:p>
          <a:p>
            <a:pPr lvl="1"/>
            <a:r>
              <a:rPr lang="en-US" sz="2000" dirty="0" smtClean="0"/>
              <a:t>Lab Assignments, Five (50% of grade)</a:t>
            </a:r>
          </a:p>
          <a:p>
            <a:pPr lvl="1"/>
            <a:r>
              <a:rPr lang="en-US" sz="2000" dirty="0" smtClean="0"/>
              <a:t>Final Project (50% of grade)</a:t>
            </a:r>
          </a:p>
          <a:p>
            <a:pPr lvl="1"/>
            <a:r>
              <a:rPr lang="en-US" sz="2000" dirty="0" smtClean="0"/>
              <a:t>Final Project proposal due Feb. 3</a:t>
            </a:r>
            <a:r>
              <a:rPr lang="en-US" sz="2000" baseline="30000" dirty="0" smtClean="0"/>
              <a:t>rd</a:t>
            </a:r>
            <a:endParaRPr lang="en-US" sz="2000" dirty="0" smtClean="0"/>
          </a:p>
          <a:p>
            <a:pPr lvl="1"/>
            <a:r>
              <a:rPr lang="en-US" sz="2000" dirty="0" smtClean="0"/>
              <a:t>Final Project due March 16.</a:t>
            </a:r>
          </a:p>
          <a:p>
            <a:pPr lvl="1"/>
            <a:r>
              <a:rPr lang="en-US" sz="2000" dirty="0" smtClean="0"/>
              <a:t>No exams</a:t>
            </a:r>
            <a:endParaRPr lang="en-US" sz="2400" dirty="0"/>
          </a:p>
          <a:p>
            <a:r>
              <a:rPr lang="en-US" sz="2400" dirty="0"/>
              <a:t>Course web site:</a:t>
            </a:r>
          </a:p>
          <a:p>
            <a:pPr lvl="1"/>
            <a:r>
              <a:rPr lang="en-US" sz="2000" dirty="0">
                <a:hlinkClick r:id="rId3"/>
              </a:rPr>
              <a:t>http://www.its.caltech.edu/~bi227</a:t>
            </a:r>
            <a:r>
              <a:rPr lang="en-US" sz="2000" dirty="0" smtClean="0">
                <a:hlinkClick r:id="rId3"/>
              </a:rPr>
              <a:t>/</a:t>
            </a:r>
            <a:endParaRPr lang="en-US" sz="2000" dirty="0" smtClean="0"/>
          </a:p>
          <a:p>
            <a:endParaRPr lang="en-US" sz="2400" dirty="0"/>
          </a:p>
        </p:txBody>
      </p:sp>
    </p:spTree>
    <p:extLst>
      <p:ext uri="{BB962C8B-B14F-4D97-AF65-F5344CB8AC3E}">
        <p14:creationId xmlns:p14="http://schemas.microsoft.com/office/powerpoint/2010/main" val="99863678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chor="t">
            <a:normAutofit/>
          </a:bodyPr>
          <a:lstStyle/>
          <a:p>
            <a:pPr algn="l"/>
            <a:r>
              <a:rPr lang="en-US" altLang="en-US" sz="4000" b="1" i="1" dirty="0">
                <a:solidFill>
                  <a:schemeClr val="tx1"/>
                </a:solidFill>
                <a:latin typeface="Calibri Light" panose="020F0302020204030204" pitchFamily="34" charset="0"/>
                <a:cs typeface="Times New Roman" panose="02020603050405020304" pitchFamily="18" charset="0"/>
              </a:rPr>
              <a:t>“</a:t>
            </a:r>
            <a:r>
              <a:rPr lang="en-US" altLang="en-US" sz="4000" b="1" i="1" dirty="0" smtClean="0">
                <a:solidFill>
                  <a:schemeClr val="tx1"/>
                </a:solidFill>
                <a:latin typeface="Calibri Light" panose="020F0302020204030204" pitchFamily="34" charset="0"/>
                <a:cs typeface="Times New Roman" panose="02020603050405020304" pitchFamily="18" charset="0"/>
              </a:rPr>
              <a:t>Kohler</a:t>
            </a:r>
            <a:r>
              <a:rPr lang="en-US" altLang="en-US" sz="4000" b="1" i="1" dirty="0">
                <a:solidFill>
                  <a:schemeClr val="tx1"/>
                </a:solidFill>
                <a:latin typeface="Calibri Light" panose="020F0302020204030204" pitchFamily="34" charset="0"/>
                <a:cs typeface="Times New Roman" panose="02020603050405020304" pitchFamily="18" charset="0"/>
              </a:rPr>
              <a:t>”</a:t>
            </a:r>
            <a:r>
              <a:rPr lang="en-US" altLang="en-US" sz="4000" dirty="0">
                <a:solidFill>
                  <a:schemeClr val="tx1"/>
                </a:solidFill>
                <a:latin typeface="Calibri Light" panose="020F0302020204030204" pitchFamily="34" charset="0"/>
                <a:cs typeface="Times New Roman" panose="02020603050405020304" pitchFamily="18" charset="0"/>
              </a:rPr>
              <a:t> Illumination</a:t>
            </a:r>
            <a:endParaRPr lang="en-US" altLang="en-US" sz="4000" dirty="0">
              <a:latin typeface="Calibri Light" panose="020F0302020204030204" pitchFamily="34" charset="0"/>
              <a:cs typeface="Times New Roman" panose="02020603050405020304" pitchFamily="18" charset="0"/>
            </a:endParaRPr>
          </a:p>
        </p:txBody>
      </p:sp>
      <p:sp>
        <p:nvSpPr>
          <p:cNvPr id="2" name="Content Placeholder 1"/>
          <p:cNvSpPr>
            <a:spLocks noGrp="1"/>
          </p:cNvSpPr>
          <p:nvPr>
            <p:ph sz="half" idx="1"/>
          </p:nvPr>
        </p:nvSpPr>
        <p:spPr/>
        <p:txBody>
          <a:bodyPr>
            <a:normAutofit fontScale="85000" lnSpcReduction="20000"/>
          </a:bodyPr>
          <a:lstStyle/>
          <a:p>
            <a:pPr>
              <a:spcBef>
                <a:spcPct val="50000"/>
              </a:spcBef>
              <a:buFontTx/>
              <a:buChar char="•"/>
            </a:pPr>
            <a:r>
              <a:rPr lang="en-US" altLang="en-US" dirty="0">
                <a:latin typeface="Calibri" panose="020F0502020204030204" pitchFamily="34" charset="0"/>
                <a:cs typeface="Times New Roman" panose="02020603050405020304" pitchFamily="18" charset="0"/>
              </a:rPr>
              <a:t>Provides for most homogenous Illumination</a:t>
            </a:r>
          </a:p>
          <a:p>
            <a:pPr>
              <a:spcBef>
                <a:spcPct val="50000"/>
              </a:spcBef>
              <a:buFontTx/>
              <a:buChar char="•"/>
            </a:pPr>
            <a:r>
              <a:rPr lang="en-US" altLang="en-US" dirty="0">
                <a:latin typeface="Calibri" panose="020F0502020204030204" pitchFamily="34" charset="0"/>
                <a:cs typeface="Times New Roman" panose="02020603050405020304" pitchFamily="18" charset="0"/>
              </a:rPr>
              <a:t>Highest obtainable Resolution</a:t>
            </a:r>
          </a:p>
          <a:p>
            <a:pPr>
              <a:spcBef>
                <a:spcPct val="50000"/>
              </a:spcBef>
              <a:buFontTx/>
              <a:buChar char="•"/>
            </a:pPr>
            <a:r>
              <a:rPr lang="en-US" altLang="en-US" dirty="0">
                <a:latin typeface="Calibri" panose="020F0502020204030204" pitchFamily="34" charset="0"/>
                <a:cs typeface="Times New Roman" panose="02020603050405020304" pitchFamily="18" charset="0"/>
              </a:rPr>
              <a:t>Defines desired depth of field</a:t>
            </a:r>
          </a:p>
          <a:p>
            <a:pPr>
              <a:spcBef>
                <a:spcPct val="50000"/>
              </a:spcBef>
              <a:buFontTx/>
              <a:buChar char="•"/>
            </a:pPr>
            <a:r>
              <a:rPr lang="en-US" altLang="en-US" dirty="0">
                <a:latin typeface="Calibri" panose="020F0502020204030204" pitchFamily="34" charset="0"/>
                <a:cs typeface="Times New Roman" panose="02020603050405020304" pitchFamily="18" charset="0"/>
              </a:rPr>
              <a:t>Minimizes </a:t>
            </a:r>
            <a:r>
              <a:rPr lang="en-US" altLang="en-US" dirty="0" err="1">
                <a:latin typeface="Calibri" panose="020F0502020204030204" pitchFamily="34" charset="0"/>
                <a:cs typeface="Times New Roman" panose="02020603050405020304" pitchFamily="18" charset="0"/>
              </a:rPr>
              <a:t>Straylight</a:t>
            </a:r>
            <a:r>
              <a:rPr lang="en-US" altLang="en-US" dirty="0">
                <a:latin typeface="Calibri" panose="020F0502020204030204" pitchFamily="34" charset="0"/>
                <a:cs typeface="Times New Roman" panose="02020603050405020304" pitchFamily="18" charset="0"/>
              </a:rPr>
              <a:t> and unnecessary </a:t>
            </a:r>
            <a:r>
              <a:rPr lang="de-DE" altLang="en-US" dirty="0">
                <a:latin typeface="Calibri" panose="020F0502020204030204" pitchFamily="34" charset="0"/>
                <a:cs typeface="Times New Roman" panose="02020603050405020304" pitchFamily="18" charset="0"/>
              </a:rPr>
              <a:t>I</a:t>
            </a:r>
            <a:r>
              <a:rPr lang="en-US" altLang="en-US" dirty="0">
                <a:latin typeface="Calibri" panose="020F0502020204030204" pitchFamily="34" charset="0"/>
                <a:cs typeface="Times New Roman" panose="02020603050405020304" pitchFamily="18" charset="0"/>
              </a:rPr>
              <a:t>radiation</a:t>
            </a:r>
          </a:p>
          <a:p>
            <a:pPr>
              <a:spcBef>
                <a:spcPct val="50000"/>
              </a:spcBef>
              <a:buFontTx/>
              <a:buChar char="•"/>
            </a:pPr>
            <a:r>
              <a:rPr lang="en-US" altLang="en-US" dirty="0">
                <a:latin typeface="Calibri" panose="020F0502020204030204" pitchFamily="34" charset="0"/>
                <a:cs typeface="Times New Roman" panose="02020603050405020304" pitchFamily="18" charset="0"/>
              </a:rPr>
              <a:t>Helps in focusing difficult-to-find structures</a:t>
            </a:r>
          </a:p>
          <a:p>
            <a:pPr>
              <a:spcBef>
                <a:spcPct val="50000"/>
              </a:spcBef>
              <a:buFontTx/>
              <a:buChar char="•"/>
            </a:pPr>
            <a:r>
              <a:rPr lang="en-US" altLang="en-US" dirty="0">
                <a:latin typeface="Calibri" panose="020F0502020204030204" pitchFamily="34" charset="0"/>
                <a:cs typeface="Times New Roman" panose="02020603050405020304" pitchFamily="18" charset="0"/>
              </a:rPr>
              <a:t>Establishes proper position for condenser elements, for all contrasting techniques</a:t>
            </a:r>
            <a:endParaRPr lang="en-US" altLang="en-US" dirty="0">
              <a:latin typeface="Calibri" panose="020F0502020204030204" pitchFamily="34" charset="0"/>
            </a:endParaRPr>
          </a:p>
          <a:p>
            <a:endParaRPr lang="en-US" dirty="0"/>
          </a:p>
        </p:txBody>
      </p:sp>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4514" y="1855561"/>
            <a:ext cx="2623791" cy="3112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8" name="Text Box 4"/>
          <p:cNvSpPr txBox="1">
            <a:spLocks noChangeArrowheads="1"/>
          </p:cNvSpPr>
          <p:nvPr/>
        </p:nvSpPr>
        <p:spPr bwMode="auto">
          <a:xfrm>
            <a:off x="5094514" y="4968195"/>
            <a:ext cx="276530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solidFill>
                  <a:prstClr val="black"/>
                </a:solidFill>
              </a:rPr>
              <a:t>Prof. August K</a:t>
            </a:r>
            <a:r>
              <a:rPr lang="de-DE" altLang="en-US" dirty="0">
                <a:solidFill>
                  <a:prstClr val="black"/>
                </a:solidFill>
              </a:rPr>
              <a:t>ö</a:t>
            </a:r>
            <a:r>
              <a:rPr lang="en-US" altLang="en-US" dirty="0" err="1">
                <a:solidFill>
                  <a:prstClr val="black"/>
                </a:solidFill>
              </a:rPr>
              <a:t>hler</a:t>
            </a:r>
            <a:r>
              <a:rPr lang="en-US" altLang="en-US" dirty="0">
                <a:solidFill>
                  <a:prstClr val="black"/>
                </a:solidFill>
              </a:rPr>
              <a:t>: </a:t>
            </a:r>
            <a:endParaRPr lang="de-DE" altLang="en-US" dirty="0">
              <a:solidFill>
                <a:prstClr val="black"/>
              </a:solidFill>
            </a:endParaRPr>
          </a:p>
          <a:p>
            <a:pPr>
              <a:spcBef>
                <a:spcPct val="50000"/>
              </a:spcBef>
            </a:pPr>
            <a:r>
              <a:rPr lang="en-US" altLang="en-US" dirty="0">
                <a:solidFill>
                  <a:prstClr val="black"/>
                </a:solidFill>
              </a:rPr>
              <a:t>1866-1948</a:t>
            </a:r>
          </a:p>
        </p:txBody>
      </p:sp>
      <p:graphicFrame>
        <p:nvGraphicFramePr>
          <p:cNvPr id="21512" name="Object 8"/>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12300" name="Picture" r:id="rId5" imgW="722160" imgH="722160" progId="Word.Picture.8">
                  <p:embed/>
                </p:oleObj>
              </mc:Choice>
              <mc:Fallback>
                <p:oleObj name="Picture" r:id="rId5" imgW="722160" imgH="722160" progId="Word.Picture.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26172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koehler.jpg                                                    000176FA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t="2299" b="3448"/>
          <a:stretch>
            <a:fillRect/>
          </a:stretch>
        </p:blipFill>
        <p:spPr bwMode="auto">
          <a:xfrm>
            <a:off x="4038600" y="381000"/>
            <a:ext cx="39957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Line 5"/>
          <p:cNvSpPr>
            <a:spLocks noChangeShapeType="1"/>
          </p:cNvSpPr>
          <p:nvPr/>
        </p:nvSpPr>
        <p:spPr bwMode="auto">
          <a:xfrm flipH="1">
            <a:off x="8305800" y="2743200"/>
            <a:ext cx="533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1749" name="Line 6"/>
          <p:cNvSpPr>
            <a:spLocks noChangeShapeType="1"/>
          </p:cNvSpPr>
          <p:nvPr/>
        </p:nvSpPr>
        <p:spPr bwMode="auto">
          <a:xfrm flipH="1">
            <a:off x="8305800" y="4419600"/>
            <a:ext cx="533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1750" name="Line 7"/>
          <p:cNvSpPr>
            <a:spLocks noChangeShapeType="1"/>
          </p:cNvSpPr>
          <p:nvPr/>
        </p:nvSpPr>
        <p:spPr bwMode="auto">
          <a:xfrm flipH="1">
            <a:off x="8305800" y="762000"/>
            <a:ext cx="533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1751" name="Line 8"/>
          <p:cNvSpPr>
            <a:spLocks noChangeShapeType="1"/>
          </p:cNvSpPr>
          <p:nvPr/>
        </p:nvSpPr>
        <p:spPr bwMode="auto">
          <a:xfrm>
            <a:off x="3200400" y="3048000"/>
            <a:ext cx="533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1752" name="Line 9"/>
          <p:cNvSpPr>
            <a:spLocks noChangeShapeType="1"/>
          </p:cNvSpPr>
          <p:nvPr/>
        </p:nvSpPr>
        <p:spPr bwMode="auto">
          <a:xfrm>
            <a:off x="3200400" y="5257800"/>
            <a:ext cx="533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1753" name="Line 10"/>
          <p:cNvSpPr>
            <a:spLocks noChangeShapeType="1"/>
          </p:cNvSpPr>
          <p:nvPr/>
        </p:nvSpPr>
        <p:spPr bwMode="auto">
          <a:xfrm>
            <a:off x="3200400" y="1676400"/>
            <a:ext cx="533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1754" name="Text Box 11"/>
          <p:cNvSpPr txBox="1">
            <a:spLocks noChangeArrowheads="1"/>
          </p:cNvSpPr>
          <p:nvPr/>
        </p:nvSpPr>
        <p:spPr bwMode="auto">
          <a:xfrm>
            <a:off x="1823086" y="5820639"/>
            <a:ext cx="23756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r>
              <a:rPr lang="en-US" altLang="en-US" sz="2000" dirty="0">
                <a:solidFill>
                  <a:prstClr val="black"/>
                </a:solidFill>
                <a:latin typeface="Calibri" panose="020F0502020204030204" pitchFamily="34" charset="0"/>
              </a:rPr>
              <a:t>Arrows mark </a:t>
            </a:r>
            <a:endParaRPr lang="en-US" altLang="en-US" sz="2000" dirty="0" smtClean="0">
              <a:solidFill>
                <a:prstClr val="black"/>
              </a:solidFill>
              <a:latin typeface="Calibri" panose="020F0502020204030204" pitchFamily="34" charset="0"/>
            </a:endParaRPr>
          </a:p>
          <a:p>
            <a:r>
              <a:rPr lang="en-US" altLang="en-US" sz="2000" dirty="0" smtClean="0">
                <a:solidFill>
                  <a:prstClr val="black"/>
                </a:solidFill>
                <a:latin typeface="Calibri" panose="020F0502020204030204" pitchFamily="34" charset="0"/>
              </a:rPr>
              <a:t>conjugate </a:t>
            </a:r>
            <a:r>
              <a:rPr lang="en-US" altLang="en-US" sz="2000" dirty="0">
                <a:solidFill>
                  <a:prstClr val="black"/>
                </a:solidFill>
                <a:latin typeface="Calibri" panose="020F0502020204030204" pitchFamily="34" charset="0"/>
              </a:rPr>
              <a:t>planes</a:t>
            </a:r>
          </a:p>
        </p:txBody>
      </p:sp>
      <p:sp>
        <p:nvSpPr>
          <p:cNvPr id="2" name="Title 1"/>
          <p:cNvSpPr>
            <a:spLocks noGrp="1"/>
          </p:cNvSpPr>
          <p:nvPr>
            <p:ph type="title"/>
          </p:nvPr>
        </p:nvSpPr>
        <p:spPr/>
        <p:txBody>
          <a:bodyPr/>
          <a:lstStyle/>
          <a:p>
            <a:r>
              <a:rPr lang="en-US" dirty="0"/>
              <a:t>Kohler Rays</a:t>
            </a:r>
            <a:br>
              <a:rPr lang="en-US" dirty="0"/>
            </a:br>
            <a:endParaRPr lang="en-US" dirty="0"/>
          </a:p>
        </p:txBody>
      </p:sp>
      <p:sp>
        <p:nvSpPr>
          <p:cNvPr id="4" name="Text Placeholder 3"/>
          <p:cNvSpPr>
            <a:spLocks noGrp="1"/>
          </p:cNvSpPr>
          <p:nvPr>
            <p:ph type="body" sz="half" idx="2"/>
          </p:nvPr>
        </p:nvSpPr>
        <p:spPr/>
        <p:txBody>
          <a:bodyPr>
            <a:normAutofit/>
          </a:bodyPr>
          <a:lstStyle/>
          <a:p>
            <a:pPr>
              <a:spcBef>
                <a:spcPct val="50000"/>
              </a:spcBef>
            </a:pPr>
            <a:r>
              <a:rPr lang="en-US" altLang="en-US" sz="2000" dirty="0">
                <a:latin typeface="Calibri" panose="020F0502020204030204" pitchFamily="34" charset="0"/>
              </a:rPr>
              <a:t>Kohler Illumination gives the most uniform illumination</a:t>
            </a:r>
          </a:p>
          <a:p>
            <a:pPr>
              <a:spcBef>
                <a:spcPct val="50000"/>
              </a:spcBef>
            </a:pPr>
            <a:r>
              <a:rPr lang="en-US" altLang="en-US" sz="2000" dirty="0">
                <a:latin typeface="Calibri" panose="020F0502020204030204" pitchFamily="34" charset="0"/>
              </a:rPr>
              <a:t>Each part of the light source diverges to whole specimen</a:t>
            </a:r>
          </a:p>
          <a:p>
            <a:pPr>
              <a:spcBef>
                <a:spcPct val="50000"/>
              </a:spcBef>
            </a:pPr>
            <a:r>
              <a:rPr lang="en-US" altLang="en-US" sz="2000" dirty="0">
                <a:latin typeface="Calibri" panose="020F0502020204030204" pitchFamily="34" charset="0"/>
              </a:rPr>
              <a:t>Each part of the specimen gets light that converges from the whole light </a:t>
            </a:r>
            <a:r>
              <a:rPr lang="en-US" altLang="en-US" sz="2000" dirty="0" smtClean="0">
                <a:latin typeface="Calibri" panose="020F0502020204030204" pitchFamily="34" charset="0"/>
              </a:rPr>
              <a:t>source</a:t>
            </a:r>
            <a:endParaRPr lang="en-US" altLang="en-US" sz="2000" dirty="0">
              <a:latin typeface="Calibri" panose="020F0502020204030204" pitchFamily="34" charset="0"/>
            </a:endParaRPr>
          </a:p>
        </p:txBody>
      </p:sp>
    </p:spTree>
    <p:extLst>
      <p:ext uri="{BB962C8B-B14F-4D97-AF65-F5344CB8AC3E}">
        <p14:creationId xmlns:p14="http://schemas.microsoft.com/office/powerpoint/2010/main" val="4171190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8" descr="obsplane.jpg                                                   000176FA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840" y="2706370"/>
            <a:ext cx="6720840" cy="371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chor="t"/>
          <a:lstStyle/>
          <a:p>
            <a:r>
              <a:rPr lang="en-US" dirty="0" smtClean="0"/>
              <a:t>To look at the illumination planes</a:t>
            </a:r>
            <a:endParaRPr lang="en-US" dirty="0"/>
          </a:p>
        </p:txBody>
      </p:sp>
      <p:sp>
        <p:nvSpPr>
          <p:cNvPr id="3" name="Content Placeholder 2"/>
          <p:cNvSpPr>
            <a:spLocks noGrp="1"/>
          </p:cNvSpPr>
          <p:nvPr>
            <p:ph idx="1"/>
          </p:nvPr>
        </p:nvSpPr>
        <p:spPr>
          <a:xfrm>
            <a:off x="628650" y="1459865"/>
            <a:ext cx="7886700" cy="4351338"/>
          </a:xfrm>
        </p:spPr>
        <p:txBody>
          <a:bodyPr/>
          <a:lstStyle/>
          <a:p>
            <a:r>
              <a:rPr lang="en-US" dirty="0"/>
              <a:t>Remove eyepiece</a:t>
            </a:r>
          </a:p>
          <a:p>
            <a:r>
              <a:rPr lang="en-US" dirty="0"/>
              <a:t>Focus eye at </a:t>
            </a:r>
            <a:r>
              <a:rPr lang="en-US" dirty="0" smtClean="0"/>
              <a:t>infinity</a:t>
            </a:r>
            <a:endParaRPr lang="en-US" dirty="0"/>
          </a:p>
        </p:txBody>
      </p:sp>
      <p:sp>
        <p:nvSpPr>
          <p:cNvPr id="4" name="Rectangle 3"/>
          <p:cNvSpPr/>
          <p:nvPr/>
        </p:nvSpPr>
        <p:spPr>
          <a:xfrm>
            <a:off x="3649980" y="6110208"/>
            <a:ext cx="1178560" cy="277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20907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10-trans-illum light path.jpg                                  00018BEC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l="804" r="1965"/>
          <a:stretch>
            <a:fillRect/>
          </a:stretch>
        </p:blipFill>
        <p:spPr bwMode="auto">
          <a:xfrm>
            <a:off x="1981200" y="228600"/>
            <a:ext cx="51816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2020761" y="5052189"/>
            <a:ext cx="16544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en-US" altLang="en-US" sz="2000" dirty="0">
                <a:solidFill>
                  <a:prstClr val="black"/>
                </a:solidFill>
                <a:latin typeface="Calibri" panose="020F0502020204030204" pitchFamily="34" charset="0"/>
              </a:rPr>
              <a:t>Field aperture</a:t>
            </a:r>
          </a:p>
        </p:txBody>
      </p:sp>
      <p:sp>
        <p:nvSpPr>
          <p:cNvPr id="30724" name="Text Box 4"/>
          <p:cNvSpPr txBox="1">
            <a:spLocks noChangeArrowheads="1"/>
          </p:cNvSpPr>
          <p:nvPr/>
        </p:nvSpPr>
        <p:spPr bwMode="auto">
          <a:xfrm>
            <a:off x="2029660" y="3996501"/>
            <a:ext cx="22763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en-US" altLang="en-US" sz="2000" dirty="0">
                <a:solidFill>
                  <a:prstClr val="black"/>
                </a:solidFill>
                <a:latin typeface="Calibri" panose="020F0502020204030204" pitchFamily="34" charset="0"/>
              </a:rPr>
              <a:t>Condenser aperture</a:t>
            </a:r>
          </a:p>
        </p:txBody>
      </p:sp>
      <p:sp>
        <p:nvSpPr>
          <p:cNvPr id="30725" name="Text Box 6"/>
          <p:cNvSpPr txBox="1">
            <a:spLocks noChangeArrowheads="1"/>
          </p:cNvSpPr>
          <p:nvPr/>
        </p:nvSpPr>
        <p:spPr bwMode="auto">
          <a:xfrm>
            <a:off x="6036216" y="4365695"/>
            <a:ext cx="1916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en-US" altLang="en-US" sz="2000" dirty="0">
                <a:solidFill>
                  <a:prstClr val="black"/>
                </a:solidFill>
                <a:latin typeface="Calibri" panose="020F0502020204030204" pitchFamily="34" charset="0"/>
              </a:rPr>
              <a:t>Condenser focus</a:t>
            </a:r>
          </a:p>
          <a:p>
            <a:pPr algn="ctr"/>
            <a:r>
              <a:rPr lang="en-US" altLang="en-US" sz="2000" dirty="0">
                <a:solidFill>
                  <a:prstClr val="black"/>
                </a:solidFill>
                <a:latin typeface="Calibri" panose="020F0502020204030204" pitchFamily="34" charset="0"/>
              </a:rPr>
              <a:t>&amp; centering</a:t>
            </a:r>
          </a:p>
        </p:txBody>
      </p:sp>
      <p:sp>
        <p:nvSpPr>
          <p:cNvPr id="30726" name="Line 7"/>
          <p:cNvSpPr>
            <a:spLocks noChangeShapeType="1"/>
          </p:cNvSpPr>
          <p:nvPr/>
        </p:nvSpPr>
        <p:spPr bwMode="auto">
          <a:xfrm>
            <a:off x="3048000" y="4419600"/>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0727" name="Line 8"/>
          <p:cNvSpPr>
            <a:spLocks noChangeShapeType="1"/>
          </p:cNvSpPr>
          <p:nvPr/>
        </p:nvSpPr>
        <p:spPr bwMode="auto">
          <a:xfrm>
            <a:off x="3048000" y="5486400"/>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0728" name="Line 9"/>
          <p:cNvSpPr>
            <a:spLocks noChangeShapeType="1"/>
          </p:cNvSpPr>
          <p:nvPr/>
        </p:nvSpPr>
        <p:spPr bwMode="auto">
          <a:xfrm flipH="1">
            <a:off x="5105400" y="4495800"/>
            <a:ext cx="914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0729" name="Line 10"/>
          <p:cNvSpPr>
            <a:spLocks noChangeShapeType="1"/>
          </p:cNvSpPr>
          <p:nvPr/>
        </p:nvSpPr>
        <p:spPr bwMode="auto">
          <a:xfrm flipH="1">
            <a:off x="5562600" y="4800600"/>
            <a:ext cx="609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0730" name="AutoShape 11"/>
          <p:cNvSpPr>
            <a:spLocks noChangeArrowheads="1"/>
          </p:cNvSpPr>
          <p:nvPr/>
        </p:nvSpPr>
        <p:spPr bwMode="auto">
          <a:xfrm>
            <a:off x="5257800" y="46482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alpha val="50195"/>
            </a:schemeClr>
          </a:solidFill>
          <a:ln w="9525">
            <a:solidFill>
              <a:schemeClr val="tx1"/>
            </a:solidFill>
            <a:round/>
            <a:headEnd/>
            <a:tailEnd/>
          </a:ln>
        </p:spPr>
        <p:txBody>
          <a:bodyPr wrap="none" anchor="ctr"/>
          <a:lstStyle/>
          <a:p>
            <a:endParaRPr lang="en-US">
              <a:solidFill>
                <a:prstClr val="black"/>
              </a:solidFill>
            </a:endParaRPr>
          </a:p>
        </p:txBody>
      </p:sp>
      <p:sp>
        <p:nvSpPr>
          <p:cNvPr id="13" name="Title 1"/>
          <p:cNvSpPr txBox="1">
            <a:spLocks/>
          </p:cNvSpPr>
          <p:nvPr/>
        </p:nvSpPr>
        <p:spPr>
          <a:xfrm>
            <a:off x="608330" y="133032"/>
            <a:ext cx="7886700" cy="1325563"/>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Times New Roman" pitchFamily="-107" charset="0"/>
                <a:ea typeface="MS PGothic" panose="020B0600070205080204"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Times New Roman" pitchFamily="-107" charset="0"/>
                <a:ea typeface="MS PGothic" panose="020B0600070205080204"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Times New Roman" pitchFamily="-107" charset="0"/>
                <a:ea typeface="MS PGothic" panose="020B0600070205080204"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Times New Roman" pitchFamily="-107" charset="0"/>
                <a:ea typeface="MS PGothic" panose="020B0600070205080204" pitchFamily="34" charset="-128"/>
                <a:cs typeface="ＭＳ Ｐゴシック" pitchFamily="-106"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r>
              <a:rPr lang="en-US" sz="3200" kern="0" dirty="0" smtClean="0">
                <a:solidFill>
                  <a:prstClr val="black"/>
                </a:solidFill>
              </a:rPr>
              <a:t>Requirements on Microscope</a:t>
            </a:r>
            <a:endParaRPr lang="en-US" sz="3200" kern="0" dirty="0">
              <a:solidFill>
                <a:prstClr val="black"/>
              </a:solidFill>
            </a:endParaRPr>
          </a:p>
        </p:txBody>
      </p:sp>
    </p:spTree>
    <p:extLst>
      <p:ext uri="{BB962C8B-B14F-4D97-AF65-F5344CB8AC3E}">
        <p14:creationId xmlns:p14="http://schemas.microsoft.com/office/powerpoint/2010/main" val="239474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2700000" scaled="1"/>
        </a:gradFill>
        <a:effectLst/>
      </p:bgPr>
    </p:bg>
    <p:spTree>
      <p:nvGrpSpPr>
        <p:cNvPr id="1" name=""/>
        <p:cNvGrpSpPr/>
        <p:nvPr/>
      </p:nvGrpSpPr>
      <p:grpSpPr>
        <a:xfrm>
          <a:off x="0" y="0"/>
          <a:ext cx="0" cy="0"/>
          <a:chOff x="0" y="0"/>
          <a:chExt cx="0" cy="0"/>
        </a:xfrm>
      </p:grpSpPr>
      <p:sp>
        <p:nvSpPr>
          <p:cNvPr id="686082" name="Text Box 2"/>
          <p:cNvSpPr txBox="1">
            <a:spLocks noChangeArrowheads="1"/>
          </p:cNvSpPr>
          <p:nvPr/>
        </p:nvSpPr>
        <p:spPr bwMode="auto">
          <a:xfrm>
            <a:off x="0" y="533400"/>
            <a:ext cx="6324600" cy="593407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endParaRPr lang="en-US" altLang="en-US" sz="2400" smtClean="0">
              <a:solidFill>
                <a:srgbClr val="FFFFFF"/>
              </a:solidFill>
              <a:latin typeface="Comic Sans MS" panose="030F0702030302020204" pitchFamily="66" charset="0"/>
            </a:endParaRPr>
          </a:p>
          <a:p>
            <a:pPr eaLnBrk="0" fontAlgn="base" hangingPunct="0">
              <a:spcAft>
                <a:spcPct val="0"/>
              </a:spcAft>
              <a:buFontTx/>
              <a:buAutoNum type="arabicParenR"/>
            </a:pPr>
            <a:r>
              <a:rPr lang="en-US" altLang="en-US" sz="2400" smtClean="0">
                <a:solidFill>
                  <a:srgbClr val="FFFFFF"/>
                </a:solidFill>
                <a:latin typeface="Comic Sans MS" panose="030F0702030302020204" pitchFamily="66" charset="0"/>
              </a:rPr>
              <a:t>Open Field and Condenser    Diaphragms</a:t>
            </a:r>
          </a:p>
          <a:p>
            <a:pPr eaLnBrk="0" fontAlgn="base" hangingPunct="0">
              <a:spcAft>
                <a:spcPct val="0"/>
              </a:spcAft>
              <a:buFontTx/>
              <a:buAutoNum type="arabicParenR"/>
            </a:pPr>
            <a:r>
              <a:rPr lang="en-US" altLang="en-US" sz="2400" smtClean="0">
                <a:solidFill>
                  <a:srgbClr val="FFFFFF"/>
                </a:solidFill>
                <a:latin typeface="Comic Sans MS" panose="030F0702030302020204" pitchFamily="66" charset="0"/>
              </a:rPr>
              <a:t>Focus specimen</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Correct for proper Color Temperature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Field Diaphragm</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Focus Field Diaphragm – move condenser up and down</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Center Field Diaphragm</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Open to fill view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Observe Objective’s Back Focal Plane via Ph Telescope or by removing Ocular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Condenser Diaphragm to fill approx. 2/3 of Objective’s Aperture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Enjoy Image (changing Condenser Diaphragm alters Contrast / Resolution)</a:t>
            </a:r>
          </a:p>
        </p:txBody>
      </p:sp>
      <p:pic>
        <p:nvPicPr>
          <p:cNvPr id="686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304800"/>
            <a:ext cx="63817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86086" name="Object 6"/>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13323" name="Picture" r:id="rId5" imgW="722160" imgH="722160" progId="Word.Picture.8">
                  <p:embed/>
                </p:oleObj>
              </mc:Choice>
              <mc:Fallback>
                <p:oleObj name="Picture" r:id="rId5" imgW="722160" imgH="722160" progId="Word.Picture.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087" name="Text Box 7"/>
          <p:cNvSpPr txBox="1">
            <a:spLocks noChangeArrowheads="1"/>
          </p:cNvSpPr>
          <p:nvPr/>
        </p:nvSpPr>
        <p:spPr bwMode="auto">
          <a:xfrm>
            <a:off x="152400" y="228600"/>
            <a:ext cx="6324600" cy="457200"/>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r>
              <a:rPr lang="en-US" altLang="en-US" sz="2400" smtClean="0">
                <a:solidFill>
                  <a:srgbClr val="FFFF99"/>
                </a:solidFill>
                <a:latin typeface="Comic Sans MS" panose="030F0702030302020204" pitchFamily="66" charset="0"/>
              </a:rPr>
              <a:t>K</a:t>
            </a:r>
            <a:r>
              <a:rPr lang="de-DE" altLang="en-US" sz="2400" smtClean="0">
                <a:solidFill>
                  <a:srgbClr val="FFFF99"/>
                </a:solidFill>
                <a:latin typeface="Comic Sans MS" panose="030F0702030302020204" pitchFamily="66" charset="0"/>
              </a:rPr>
              <a:t>oe</a:t>
            </a:r>
            <a:r>
              <a:rPr lang="en-US" altLang="en-US" sz="2400" smtClean="0">
                <a:solidFill>
                  <a:srgbClr val="FFFF99"/>
                </a:solidFill>
                <a:latin typeface="Comic Sans MS" panose="030F0702030302020204" pitchFamily="66" charset="0"/>
              </a:rPr>
              <a:t>hler Illumination Steps:</a:t>
            </a:r>
            <a:r>
              <a:rPr lang="en-US" altLang="en-US" sz="2400" smtClean="0">
                <a:solidFill>
                  <a:srgbClr val="FFFFFF"/>
                </a:solidFill>
                <a:latin typeface="Comic Sans MS" panose="030F0702030302020204" pitchFamily="66" charset="0"/>
              </a:rPr>
              <a:t>    </a:t>
            </a:r>
            <a:endParaRPr lang="en-US" altLang="en-US" sz="2400" smtClean="0">
              <a:solidFill>
                <a:srgbClr val="808080"/>
              </a:solidFill>
              <a:latin typeface="Comic Sans MS" panose="030F0702030302020204" pitchFamily="66" charset="0"/>
            </a:endParaRPr>
          </a:p>
        </p:txBody>
      </p:sp>
      <p:pic>
        <p:nvPicPr>
          <p:cNvPr id="686089" name="Picture 9" descr="Image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3505200"/>
            <a:ext cx="3962400" cy="3140075"/>
          </a:xfrm>
          <a:prstGeom prst="rect">
            <a:avLst/>
          </a:prstGeom>
          <a:noFill/>
          <a:extLst>
            <a:ext uri="{909E8E84-426E-40DD-AFC4-6F175D3DCCD1}">
              <a14:hiddenFill xmlns:a14="http://schemas.microsoft.com/office/drawing/2010/main">
                <a:solidFill>
                  <a:srgbClr val="FFFFFF"/>
                </a:solidFill>
              </a14:hiddenFill>
            </a:ext>
          </a:extLst>
        </p:spPr>
      </p:pic>
      <p:pic>
        <p:nvPicPr>
          <p:cNvPr id="686088" name="Picture 8" descr="Image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6800" y="228600"/>
            <a:ext cx="3962400" cy="314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212453"/>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6082"/>
                                        </p:tgtEl>
                                        <p:attrNameLst>
                                          <p:attrName>style.visibility</p:attrName>
                                        </p:attrNameLst>
                                      </p:cBhvr>
                                      <p:to>
                                        <p:strVal val="visible"/>
                                      </p:to>
                                    </p:set>
                                    <p:animEffect transition="in" filter="wipe(up)">
                                      <p:cBhvr>
                                        <p:cTn id="7" dur="500"/>
                                        <p:tgtEl>
                                          <p:spTgt spid="686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86088"/>
                                        </p:tgtEl>
                                        <p:attrNameLst>
                                          <p:attrName>style.visibility</p:attrName>
                                        </p:attrNameLst>
                                      </p:cBhvr>
                                      <p:to>
                                        <p:strVal val="visible"/>
                                      </p:to>
                                    </p:set>
                                    <p:animEffect transition="in" filter="dissolve">
                                      <p:cBhvr>
                                        <p:cTn id="12" dur="500"/>
                                        <p:tgtEl>
                                          <p:spTgt spid="6860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86089"/>
                                        </p:tgtEl>
                                        <p:attrNameLst>
                                          <p:attrName>style.visibility</p:attrName>
                                        </p:attrNameLst>
                                      </p:cBhvr>
                                      <p:to>
                                        <p:strVal val="visible"/>
                                      </p:to>
                                    </p:set>
                                    <p:animEffect transition="in" filter="dissolve">
                                      <p:cBhvr>
                                        <p:cTn id="17" dur="500"/>
                                        <p:tgtEl>
                                          <p:spTgt spid="686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8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2700000" scaled="1"/>
        </a:gradFill>
        <a:effectLst/>
      </p:bgPr>
    </p:bg>
    <p:spTree>
      <p:nvGrpSpPr>
        <p:cNvPr id="1" name=""/>
        <p:cNvGrpSpPr/>
        <p:nvPr/>
      </p:nvGrpSpPr>
      <p:grpSpPr>
        <a:xfrm>
          <a:off x="0" y="0"/>
          <a:ext cx="0" cy="0"/>
          <a:chOff x="0" y="0"/>
          <a:chExt cx="0" cy="0"/>
        </a:xfrm>
      </p:grpSpPr>
      <p:sp>
        <p:nvSpPr>
          <p:cNvPr id="687106" name="Text Box 2"/>
          <p:cNvSpPr txBox="1">
            <a:spLocks noChangeArrowheads="1"/>
          </p:cNvSpPr>
          <p:nvPr/>
        </p:nvSpPr>
        <p:spPr bwMode="auto">
          <a:xfrm>
            <a:off x="0" y="533400"/>
            <a:ext cx="6324600" cy="593407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endParaRPr lang="en-US" altLang="en-US" sz="2400" smtClean="0">
              <a:solidFill>
                <a:srgbClr val="FFFFFF"/>
              </a:solidFill>
              <a:latin typeface="Comic Sans MS" panose="030F0702030302020204" pitchFamily="66" charset="0"/>
            </a:endParaRP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Open Field and Condenser    Diaphragms</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Focus specimen</a:t>
            </a:r>
          </a:p>
          <a:p>
            <a:pPr eaLnBrk="0" fontAlgn="base" hangingPunct="0">
              <a:spcAft>
                <a:spcPct val="0"/>
              </a:spcAft>
              <a:buFontTx/>
              <a:buAutoNum type="arabicParenR"/>
            </a:pPr>
            <a:r>
              <a:rPr lang="en-US" altLang="en-US" sz="2400" smtClean="0">
                <a:solidFill>
                  <a:srgbClr val="FFFFFF"/>
                </a:solidFill>
                <a:latin typeface="Comic Sans MS" panose="030F0702030302020204" pitchFamily="66" charset="0"/>
              </a:rPr>
              <a:t>Correct for proper Color Temperature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Field Diaphragm</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Focus Field Diaphragm – move condenser up and down</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Center Field Diaphragm</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Open to fill view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Observe Objective’s Back Focal Plane via Ph Telescope or by removing Ocular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Condenser Diaphragm to fill approx. 2/3 of Objective’s Aperture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Enjoy Image (changing Condenser Diaphragm alters Contrast / Resolution)</a:t>
            </a:r>
          </a:p>
        </p:txBody>
      </p:sp>
      <p:graphicFrame>
        <p:nvGraphicFramePr>
          <p:cNvPr id="687109" name="Object 5"/>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14347" name="Picture" r:id="rId4" imgW="722160" imgH="722160" progId="Word.Picture.8">
                  <p:embed/>
                </p:oleObj>
              </mc:Choice>
              <mc:Fallback>
                <p:oleObj name="Picture" r:id="rId4" imgW="722160" imgH="722160" progId="Word.Picture.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87110" name="Picture 6" descr="Image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775" y="2771775"/>
            <a:ext cx="3962400" cy="3140075"/>
          </a:xfrm>
          <a:prstGeom prst="rect">
            <a:avLst/>
          </a:prstGeom>
          <a:noFill/>
          <a:extLst>
            <a:ext uri="{909E8E84-426E-40DD-AFC4-6F175D3DCCD1}">
              <a14:hiddenFill xmlns:a14="http://schemas.microsoft.com/office/drawing/2010/main">
                <a:solidFill>
                  <a:srgbClr val="FFFFFF"/>
                </a:solidFill>
              </a14:hiddenFill>
            </a:ext>
          </a:extLst>
        </p:spPr>
      </p:pic>
      <p:pic>
        <p:nvPicPr>
          <p:cNvPr id="687111" name="Picture 7" descr="Image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1550" y="2784475"/>
            <a:ext cx="3962400" cy="314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995330"/>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87111"/>
                                        </p:tgtEl>
                                        <p:attrNameLst>
                                          <p:attrName>style.visibility</p:attrName>
                                        </p:attrNameLst>
                                      </p:cBhvr>
                                      <p:to>
                                        <p:strVal val="visible"/>
                                      </p:to>
                                    </p:set>
                                    <p:animEffect transition="in" filter="fade">
                                      <p:cBhvr>
                                        <p:cTn id="7" dur="2000"/>
                                        <p:tgtEl>
                                          <p:spTgt spid="68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2700000" scaled="1"/>
        </a:gradFill>
        <a:effectLst/>
      </p:bgPr>
    </p:bg>
    <p:spTree>
      <p:nvGrpSpPr>
        <p:cNvPr id="1" name=""/>
        <p:cNvGrpSpPr/>
        <p:nvPr/>
      </p:nvGrpSpPr>
      <p:grpSpPr>
        <a:xfrm>
          <a:off x="0" y="0"/>
          <a:ext cx="0" cy="0"/>
          <a:chOff x="0" y="0"/>
          <a:chExt cx="0" cy="0"/>
        </a:xfrm>
      </p:grpSpPr>
      <p:sp>
        <p:nvSpPr>
          <p:cNvPr id="688130" name="Text Box 2"/>
          <p:cNvSpPr txBox="1">
            <a:spLocks noChangeArrowheads="1"/>
          </p:cNvSpPr>
          <p:nvPr/>
        </p:nvSpPr>
        <p:spPr bwMode="auto">
          <a:xfrm>
            <a:off x="0" y="533400"/>
            <a:ext cx="6324600" cy="593407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endParaRPr lang="en-US" altLang="en-US" sz="2400" smtClean="0">
              <a:solidFill>
                <a:srgbClr val="FFFFFF"/>
              </a:solidFill>
              <a:latin typeface="Comic Sans MS" panose="030F0702030302020204" pitchFamily="66" charset="0"/>
            </a:endParaRP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Open Field and Condenser    Diaphragms</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Focus specimen</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Correct for proper Color Temperature</a:t>
            </a:r>
          </a:p>
          <a:p>
            <a:pPr eaLnBrk="0" fontAlgn="base" hangingPunct="0">
              <a:spcAft>
                <a:spcPct val="0"/>
              </a:spcAft>
              <a:buFontTx/>
              <a:buAutoNum type="arabicParenR"/>
            </a:pPr>
            <a:r>
              <a:rPr lang="en-US" altLang="en-US" sz="2400" smtClean="0">
                <a:solidFill>
                  <a:srgbClr val="FFFFFF"/>
                </a:solidFill>
                <a:latin typeface="Comic Sans MS" panose="030F0702030302020204" pitchFamily="66" charset="0"/>
              </a:rPr>
              <a:t>Close Field Diaphragm</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Focus Field Diaphragm – move condenser up and down</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Center Field Diaphragm</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Open to fill view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Observe Objective’s Back Focal Plane via Ph Telescope or by removing Ocular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Condenser Diaphragm to fill approx. 2/3 of Objective’s Aperture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Enjoy Image (changing Condenser Diaphragm alters Contrast / Resolution)</a:t>
            </a:r>
          </a:p>
        </p:txBody>
      </p:sp>
      <p:graphicFrame>
        <p:nvGraphicFramePr>
          <p:cNvPr id="688132" name="Object 4"/>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15371" name="Picture" r:id="rId4" imgW="722160" imgH="722160" progId="Word.Picture.8">
                  <p:embed/>
                </p:oleObj>
              </mc:Choice>
              <mc:Fallback>
                <p:oleObj name="Picture" r:id="rId4" imgW="722160" imgH="722160" progId="Word.Picture.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88133" name="Picture 5" descr="Image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304800"/>
            <a:ext cx="3886200" cy="307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89343"/>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88133"/>
                                        </p:tgtEl>
                                        <p:attrNameLst>
                                          <p:attrName>style.visibility</p:attrName>
                                        </p:attrNameLst>
                                      </p:cBhvr>
                                      <p:to>
                                        <p:strVal val="visible"/>
                                      </p:to>
                                    </p:set>
                                    <p:animEffect transition="in" filter="circle(in)">
                                      <p:cBhvr>
                                        <p:cTn id="7" dur="2000"/>
                                        <p:tgtEl>
                                          <p:spTgt spid="68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2700000" scaled="1"/>
        </a:gradFill>
        <a:effectLst/>
      </p:bgPr>
    </p:bg>
    <p:spTree>
      <p:nvGrpSpPr>
        <p:cNvPr id="1" name=""/>
        <p:cNvGrpSpPr/>
        <p:nvPr/>
      </p:nvGrpSpPr>
      <p:grpSpPr>
        <a:xfrm>
          <a:off x="0" y="0"/>
          <a:ext cx="0" cy="0"/>
          <a:chOff x="0" y="0"/>
          <a:chExt cx="0" cy="0"/>
        </a:xfrm>
      </p:grpSpPr>
      <p:sp>
        <p:nvSpPr>
          <p:cNvPr id="689154" name="Text Box 2"/>
          <p:cNvSpPr txBox="1">
            <a:spLocks noChangeArrowheads="1"/>
          </p:cNvSpPr>
          <p:nvPr/>
        </p:nvSpPr>
        <p:spPr bwMode="auto">
          <a:xfrm>
            <a:off x="0" y="533400"/>
            <a:ext cx="6324600" cy="593407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endParaRPr lang="en-US" altLang="en-US" sz="2400" smtClean="0">
              <a:solidFill>
                <a:srgbClr val="FFFFFF"/>
              </a:solidFill>
              <a:latin typeface="Comic Sans MS" panose="030F0702030302020204" pitchFamily="66" charset="0"/>
            </a:endParaRP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Open Field and Condenser    Diaphragms</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Focus specimen</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Correct for proper Color Temperature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Field Diaphragm</a:t>
            </a:r>
          </a:p>
          <a:p>
            <a:pPr eaLnBrk="0" fontAlgn="base" hangingPunct="0">
              <a:spcAft>
                <a:spcPct val="0"/>
              </a:spcAft>
              <a:buFontTx/>
              <a:buAutoNum type="arabicParenR"/>
            </a:pPr>
            <a:r>
              <a:rPr lang="en-US" altLang="en-US" sz="2400" smtClean="0">
                <a:solidFill>
                  <a:srgbClr val="FFFFFF"/>
                </a:solidFill>
                <a:latin typeface="Comic Sans MS" panose="030F0702030302020204" pitchFamily="66" charset="0"/>
              </a:rPr>
              <a:t>Focus Field Diaphragm by </a:t>
            </a:r>
          </a:p>
          <a:p>
            <a:pPr eaLnBrk="0" fontAlgn="base" hangingPunct="0">
              <a:spcAft>
                <a:spcPct val="0"/>
              </a:spcAft>
            </a:pPr>
            <a:r>
              <a:rPr lang="en-US" altLang="en-US" sz="2400" smtClean="0">
                <a:solidFill>
                  <a:srgbClr val="FFFFFF"/>
                </a:solidFill>
                <a:latin typeface="Comic Sans MS" panose="030F0702030302020204" pitchFamily="66" charset="0"/>
              </a:rPr>
              <a:t>     moving condenser up or down</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Center Field Diaphragm</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Open to fill view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Observe Objective’s Back Focal Plane via Ph Telescope or by removing Ocular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Condenser Diaphragm to fill approx. 2/3 of Objective’s Aperture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Enjoy Image (changing Condenser Diaphragm alters Contrast / Resolution)</a:t>
            </a:r>
          </a:p>
        </p:txBody>
      </p:sp>
      <p:graphicFrame>
        <p:nvGraphicFramePr>
          <p:cNvPr id="689156" name="Object 4"/>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16395" name="Picture" r:id="rId4" imgW="722160" imgH="722160" progId="Word.Picture.8">
                  <p:embed/>
                </p:oleObj>
              </mc:Choice>
              <mc:Fallback>
                <p:oleObj name="Picture" r:id="rId4" imgW="722160" imgH="722160" progId="Word.Picture.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89158" name="Picture 6" descr="Image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304800"/>
            <a:ext cx="3886200" cy="3079750"/>
          </a:xfrm>
          <a:prstGeom prst="rect">
            <a:avLst/>
          </a:prstGeom>
          <a:noFill/>
          <a:extLst>
            <a:ext uri="{909E8E84-426E-40DD-AFC4-6F175D3DCCD1}">
              <a14:hiddenFill xmlns:a14="http://schemas.microsoft.com/office/drawing/2010/main">
                <a:solidFill>
                  <a:srgbClr val="FFFFFF"/>
                </a:solidFill>
              </a14:hiddenFill>
            </a:ext>
          </a:extLst>
        </p:spPr>
      </p:pic>
      <p:pic>
        <p:nvPicPr>
          <p:cNvPr id="689159" name="Picture 7" descr="Image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3625850"/>
            <a:ext cx="3886200" cy="307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662252"/>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89159"/>
                                        </p:tgtEl>
                                        <p:attrNameLst>
                                          <p:attrName>style.visibility</p:attrName>
                                        </p:attrNameLst>
                                      </p:cBhvr>
                                      <p:to>
                                        <p:strVal val="visible"/>
                                      </p:to>
                                    </p:set>
                                    <p:animEffect transition="in" filter="dissolve">
                                      <p:cBhvr>
                                        <p:cTn id="7" dur="500"/>
                                        <p:tgtEl>
                                          <p:spTgt spid="689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2700000" scaled="1"/>
        </a:gradFill>
        <a:effectLst/>
      </p:bgPr>
    </p:bg>
    <p:spTree>
      <p:nvGrpSpPr>
        <p:cNvPr id="1" name=""/>
        <p:cNvGrpSpPr/>
        <p:nvPr/>
      </p:nvGrpSpPr>
      <p:grpSpPr>
        <a:xfrm>
          <a:off x="0" y="0"/>
          <a:ext cx="0" cy="0"/>
          <a:chOff x="0" y="0"/>
          <a:chExt cx="0" cy="0"/>
        </a:xfrm>
      </p:grpSpPr>
      <p:sp>
        <p:nvSpPr>
          <p:cNvPr id="690178" name="Text Box 2"/>
          <p:cNvSpPr txBox="1">
            <a:spLocks noChangeArrowheads="1"/>
          </p:cNvSpPr>
          <p:nvPr/>
        </p:nvSpPr>
        <p:spPr bwMode="auto">
          <a:xfrm>
            <a:off x="0" y="533400"/>
            <a:ext cx="6324600" cy="593407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endParaRPr lang="en-US" altLang="en-US" sz="2400" smtClean="0">
              <a:solidFill>
                <a:srgbClr val="FFFFFF"/>
              </a:solidFill>
              <a:latin typeface="Comic Sans MS" panose="030F0702030302020204" pitchFamily="66" charset="0"/>
            </a:endParaRP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Open Field and Condenser    Diaphragms</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Focus specimen</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Correct for proper Color Temperature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Field Diaphragm</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Focus Field Stop by moving     condenser up or down</a:t>
            </a:r>
          </a:p>
          <a:p>
            <a:pPr eaLnBrk="0" fontAlgn="base" hangingPunct="0">
              <a:spcAft>
                <a:spcPct val="0"/>
              </a:spcAft>
              <a:buFontTx/>
              <a:buAutoNum type="arabicParenR"/>
            </a:pPr>
            <a:r>
              <a:rPr lang="en-US" altLang="en-US" sz="2400" smtClean="0">
                <a:solidFill>
                  <a:srgbClr val="FFFFFF"/>
                </a:solidFill>
                <a:latin typeface="Comic Sans MS" panose="030F0702030302020204" pitchFamily="66" charset="0"/>
              </a:rPr>
              <a:t>Center Field Diaphragm</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Open to fill view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Observe Objective’s Back Focal Plane via Ph Telescope or by removing Ocular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Condenser Diaphragm to fill approx. 2/3 of Objective’s Aperture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Enjoy Image (changing Condenser Diaphragm alters Contrast / Resolution)</a:t>
            </a:r>
          </a:p>
        </p:txBody>
      </p:sp>
      <p:graphicFrame>
        <p:nvGraphicFramePr>
          <p:cNvPr id="690181" name="Object 5"/>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17419" name="Picture" r:id="rId4" imgW="722160" imgH="722160" progId="Word.Picture.8">
                  <p:embed/>
                </p:oleObj>
              </mc:Choice>
              <mc:Fallback>
                <p:oleObj name="Picture" r:id="rId4" imgW="722160" imgH="722160" progId="Word.Picture.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90182" name="Picture 6" descr="Image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228600"/>
            <a:ext cx="3886200" cy="3079750"/>
          </a:xfrm>
          <a:prstGeom prst="rect">
            <a:avLst/>
          </a:prstGeom>
          <a:noFill/>
          <a:extLst>
            <a:ext uri="{909E8E84-426E-40DD-AFC4-6F175D3DCCD1}">
              <a14:hiddenFill xmlns:a14="http://schemas.microsoft.com/office/drawing/2010/main">
                <a:solidFill>
                  <a:srgbClr val="FFFFFF"/>
                </a:solidFill>
              </a14:hiddenFill>
            </a:ext>
          </a:extLst>
        </p:spPr>
      </p:pic>
      <p:pic>
        <p:nvPicPr>
          <p:cNvPr id="690183" name="Picture 7" descr="Image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3000" y="3613150"/>
            <a:ext cx="3886200" cy="307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274977"/>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90183"/>
                                        </p:tgtEl>
                                        <p:attrNameLst>
                                          <p:attrName>style.visibility</p:attrName>
                                        </p:attrNameLst>
                                      </p:cBhvr>
                                      <p:to>
                                        <p:strVal val="visible"/>
                                      </p:to>
                                    </p:set>
                                    <p:animEffect transition="in" filter="dissolve">
                                      <p:cBhvr>
                                        <p:cTn id="7" dur="500"/>
                                        <p:tgtEl>
                                          <p:spTgt spid="690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2700000" scaled="1"/>
        </a:gradFill>
        <a:effectLst/>
      </p:bgPr>
    </p:bg>
    <p:spTree>
      <p:nvGrpSpPr>
        <p:cNvPr id="1" name=""/>
        <p:cNvGrpSpPr/>
        <p:nvPr/>
      </p:nvGrpSpPr>
      <p:grpSpPr>
        <a:xfrm>
          <a:off x="0" y="0"/>
          <a:ext cx="0" cy="0"/>
          <a:chOff x="0" y="0"/>
          <a:chExt cx="0" cy="0"/>
        </a:xfrm>
      </p:grpSpPr>
      <p:sp>
        <p:nvSpPr>
          <p:cNvPr id="691202" name="Text Box 2"/>
          <p:cNvSpPr txBox="1">
            <a:spLocks noChangeArrowheads="1"/>
          </p:cNvSpPr>
          <p:nvPr/>
        </p:nvSpPr>
        <p:spPr bwMode="auto">
          <a:xfrm>
            <a:off x="0" y="533400"/>
            <a:ext cx="6324600" cy="593407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endParaRPr lang="en-US" altLang="en-US" sz="2400" smtClean="0">
              <a:solidFill>
                <a:srgbClr val="FFFFFF"/>
              </a:solidFill>
              <a:latin typeface="Comic Sans MS" panose="030F0702030302020204" pitchFamily="66" charset="0"/>
            </a:endParaRP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Open Field and Condenser    Diaphragms</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Focus specimen</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Correct for proper Color Temperature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Field Diaphragm</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Focus Field Diaphragm – move condenser up and down</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Center Field Diaphragm</a:t>
            </a:r>
          </a:p>
          <a:p>
            <a:pPr eaLnBrk="0" fontAlgn="base" hangingPunct="0">
              <a:spcAft>
                <a:spcPct val="0"/>
              </a:spcAft>
              <a:buFontTx/>
              <a:buAutoNum type="arabicParenR"/>
            </a:pPr>
            <a:r>
              <a:rPr lang="en-US" altLang="en-US" sz="2400" smtClean="0">
                <a:solidFill>
                  <a:srgbClr val="FFFFFF"/>
                </a:solidFill>
                <a:latin typeface="Comic Sans MS" panose="030F0702030302020204" pitchFamily="66" charset="0"/>
              </a:rPr>
              <a:t>Open to fill view of observer</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Observe Objective’s Back Focal Plane via Ph Telescope or by removing Ocular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Condenser Diaphragm to fill approx. 2/3 of Objective’s Aperture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Enjoy Image (changing Condenser Diaphragm alters Contrast / Resolution)</a:t>
            </a:r>
          </a:p>
        </p:txBody>
      </p:sp>
      <p:graphicFrame>
        <p:nvGraphicFramePr>
          <p:cNvPr id="691204" name="Object 4"/>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18443" name="Picture" r:id="rId4" imgW="722160" imgH="722160" progId="Word.Picture.8">
                  <p:embed/>
                </p:oleObj>
              </mc:Choice>
              <mc:Fallback>
                <p:oleObj name="Picture" r:id="rId4" imgW="722160" imgH="722160" progId="Word.Picture.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91205" name="Picture 5" descr="Image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2222500"/>
            <a:ext cx="3886200" cy="307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322797"/>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691205"/>
                                        </p:tgtEl>
                                        <p:attrNameLst>
                                          <p:attrName>style.visibility</p:attrName>
                                        </p:attrNameLst>
                                      </p:cBhvr>
                                      <p:to>
                                        <p:strVal val="visible"/>
                                      </p:to>
                                    </p:set>
                                    <p:animEffect transition="in" filter="circle(out)">
                                      <p:cBhvr>
                                        <p:cTn id="7" dur="2000"/>
                                        <p:tgtEl>
                                          <p:spTgt spid="69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a:t>
            </a:r>
            <a:r>
              <a:rPr lang="en-US" altLang="en-US" sz="3200" dirty="0" smtClean="0"/>
              <a:t>227</a:t>
            </a:r>
            <a:r>
              <a:rPr lang="en-US" altLang="en-US" sz="3200" dirty="0"/>
              <a:t>: </a:t>
            </a:r>
            <a:r>
              <a:rPr lang="en-US" altLang="en-US" sz="3200" dirty="0" smtClean="0"/>
              <a:t>Methods in Modern </a:t>
            </a:r>
            <a:r>
              <a:rPr lang="en-US" altLang="en-US" sz="3200" dirty="0"/>
              <a:t>Microscopy</a:t>
            </a:r>
            <a:br>
              <a:rPr lang="en-US" altLang="en-US" sz="3200" dirty="0"/>
            </a:br>
            <a:endParaRPr lang="en-US" sz="3200" dirty="0"/>
          </a:p>
        </p:txBody>
      </p:sp>
      <p:sp>
        <p:nvSpPr>
          <p:cNvPr id="3" name="Content Placeholder 2"/>
          <p:cNvSpPr>
            <a:spLocks noGrp="1"/>
          </p:cNvSpPr>
          <p:nvPr>
            <p:ph idx="1"/>
          </p:nvPr>
        </p:nvSpPr>
        <p:spPr/>
        <p:txBody>
          <a:bodyPr>
            <a:noAutofit/>
          </a:bodyPr>
          <a:lstStyle/>
          <a:p>
            <a:pPr marL="914400" indent="-914400">
              <a:buNone/>
            </a:pPr>
            <a:r>
              <a:rPr lang="en-US" sz="1800" dirty="0"/>
              <a:t>Week 1	</a:t>
            </a:r>
            <a:r>
              <a:rPr lang="en-US" sz="1800" b="1" dirty="0"/>
              <a:t>Introduction to Microscopes (</a:t>
            </a:r>
            <a:r>
              <a:rPr lang="en-US" sz="1800" b="1" dirty="0" smtClean="0"/>
              <a:t>Kohler </a:t>
            </a:r>
            <a:r>
              <a:rPr lang="en-US" sz="1800" b="1" dirty="0"/>
              <a:t>illumination, Confocal </a:t>
            </a:r>
            <a:r>
              <a:rPr lang="en-US" sz="1800" b="1" dirty="0" smtClean="0"/>
              <a:t>microscope training)</a:t>
            </a:r>
            <a:endParaRPr lang="en-US" sz="1800" dirty="0"/>
          </a:p>
          <a:p>
            <a:pPr marL="914400" indent="-914400">
              <a:buNone/>
            </a:pPr>
            <a:r>
              <a:rPr lang="en-US" sz="1800" dirty="0"/>
              <a:t>Week 2	</a:t>
            </a:r>
            <a:r>
              <a:rPr lang="en-US" sz="1800" b="1" dirty="0"/>
              <a:t>Applying Geometrical Optics (Making the Rochester Cloak)</a:t>
            </a:r>
            <a:endParaRPr lang="en-US" sz="1800" dirty="0"/>
          </a:p>
          <a:p>
            <a:pPr marL="914400" indent="-914400">
              <a:buNone/>
            </a:pPr>
            <a:r>
              <a:rPr lang="en-US" sz="1800" dirty="0"/>
              <a:t>Week 3	</a:t>
            </a:r>
            <a:r>
              <a:rPr lang="en-US" sz="1800" b="1" dirty="0"/>
              <a:t>2D Laser Scanning Confocal Microscopy (LSCM)</a:t>
            </a:r>
            <a:r>
              <a:rPr lang="en-US" sz="1800" dirty="0"/>
              <a:t> </a:t>
            </a:r>
          </a:p>
          <a:p>
            <a:pPr marL="914400" indent="-914400">
              <a:buNone/>
            </a:pPr>
            <a:r>
              <a:rPr lang="en-US" sz="1800" dirty="0"/>
              <a:t>Week 4	</a:t>
            </a:r>
            <a:r>
              <a:rPr lang="en-US" sz="1800" b="1" dirty="0"/>
              <a:t>3D LSCM;</a:t>
            </a:r>
            <a:r>
              <a:rPr lang="en-US" sz="1800" dirty="0"/>
              <a:t> </a:t>
            </a:r>
            <a:r>
              <a:rPr lang="en-US" sz="1800" b="1" dirty="0"/>
              <a:t>Begin Building a Light Sheet Microscope (openspim.org)</a:t>
            </a:r>
            <a:r>
              <a:rPr lang="en-US" sz="1800" dirty="0"/>
              <a:t> </a:t>
            </a:r>
          </a:p>
          <a:p>
            <a:pPr marL="914400" indent="-914400">
              <a:buNone/>
            </a:pPr>
            <a:r>
              <a:rPr lang="en-US" sz="1800" dirty="0"/>
              <a:t>Week 5	</a:t>
            </a:r>
            <a:r>
              <a:rPr lang="en-US" sz="1800" b="1" dirty="0"/>
              <a:t>Live Imaging I: Drosophila embryos</a:t>
            </a:r>
            <a:r>
              <a:rPr lang="en-US" sz="1800" dirty="0"/>
              <a:t> </a:t>
            </a:r>
          </a:p>
          <a:p>
            <a:pPr marL="914400" indent="-914400">
              <a:buNone/>
            </a:pPr>
            <a:r>
              <a:rPr lang="en-US" sz="1800" dirty="0"/>
              <a:t>Week 6	</a:t>
            </a:r>
            <a:r>
              <a:rPr lang="en-US" sz="1800" b="1" dirty="0"/>
              <a:t>Live Imaging II: Zebrafish embryos</a:t>
            </a:r>
            <a:r>
              <a:rPr lang="en-US" sz="1800" dirty="0"/>
              <a:t> </a:t>
            </a:r>
          </a:p>
          <a:p>
            <a:pPr marL="914400" indent="-914400">
              <a:buNone/>
            </a:pPr>
            <a:r>
              <a:rPr lang="en-US" sz="1800" dirty="0"/>
              <a:t>Week 7	</a:t>
            </a:r>
            <a:r>
              <a:rPr lang="en-US" sz="1800" b="1" dirty="0"/>
              <a:t>Multispectral Imaging </a:t>
            </a:r>
            <a:endParaRPr lang="en-US" sz="1800" dirty="0"/>
          </a:p>
          <a:p>
            <a:pPr marL="914400" indent="-914400">
              <a:buNone/>
            </a:pPr>
            <a:r>
              <a:rPr lang="en-US" sz="1800" dirty="0"/>
              <a:t>Week 8	</a:t>
            </a:r>
            <a:r>
              <a:rPr lang="en-US" sz="1800" b="1" dirty="0"/>
              <a:t>Fluorescent Correlation Spectroscopy</a:t>
            </a:r>
            <a:endParaRPr lang="en-US" sz="1800" dirty="0"/>
          </a:p>
          <a:p>
            <a:pPr marL="914400" indent="-914400">
              <a:buNone/>
            </a:pPr>
            <a:r>
              <a:rPr lang="en-US" sz="1800" dirty="0"/>
              <a:t>Week 9	</a:t>
            </a:r>
            <a:r>
              <a:rPr lang="en-US" sz="1800" b="1" dirty="0"/>
              <a:t>Comparisons of Different </a:t>
            </a:r>
            <a:r>
              <a:rPr lang="en-US" sz="1800" b="1" dirty="0" smtClean="0"/>
              <a:t>Optical Sectioning Methods</a:t>
            </a:r>
            <a:endParaRPr lang="en-US" sz="1800" dirty="0"/>
          </a:p>
          <a:p>
            <a:pPr marL="914400" indent="-914400">
              <a:buNone/>
            </a:pPr>
            <a:r>
              <a:rPr lang="en-US" sz="1800" dirty="0"/>
              <a:t>Week </a:t>
            </a:r>
            <a:r>
              <a:rPr lang="en-US" sz="1800" dirty="0" smtClean="0"/>
              <a:t>10	</a:t>
            </a:r>
            <a:r>
              <a:rPr lang="en-US" sz="1800" b="1" dirty="0" smtClean="0"/>
              <a:t>Super </a:t>
            </a:r>
            <a:r>
              <a:rPr lang="en-US" sz="1800" b="1" dirty="0"/>
              <a:t>Resolution Light Microscopy (the cheating method)</a:t>
            </a:r>
            <a:endParaRPr lang="en-US" sz="1800" dirty="0"/>
          </a:p>
        </p:txBody>
      </p:sp>
    </p:spTree>
    <p:extLst>
      <p:ext uri="{BB962C8B-B14F-4D97-AF65-F5344CB8AC3E}">
        <p14:creationId xmlns:p14="http://schemas.microsoft.com/office/powerpoint/2010/main" val="150145096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2700000" scaled="1"/>
        </a:gradFill>
        <a:effectLst/>
      </p:bgPr>
    </p:bg>
    <p:spTree>
      <p:nvGrpSpPr>
        <p:cNvPr id="1" name=""/>
        <p:cNvGrpSpPr/>
        <p:nvPr/>
      </p:nvGrpSpPr>
      <p:grpSpPr>
        <a:xfrm>
          <a:off x="0" y="0"/>
          <a:ext cx="0" cy="0"/>
          <a:chOff x="0" y="0"/>
          <a:chExt cx="0" cy="0"/>
        </a:xfrm>
      </p:grpSpPr>
      <p:sp>
        <p:nvSpPr>
          <p:cNvPr id="692226" name="Text Box 2"/>
          <p:cNvSpPr txBox="1">
            <a:spLocks noChangeArrowheads="1"/>
          </p:cNvSpPr>
          <p:nvPr/>
        </p:nvSpPr>
        <p:spPr bwMode="auto">
          <a:xfrm>
            <a:off x="0" y="898525"/>
            <a:ext cx="6324600" cy="520382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endParaRPr lang="en-US" altLang="en-US" sz="2400" dirty="0" smtClean="0">
              <a:solidFill>
                <a:srgbClr val="FFFFFF"/>
              </a:solidFill>
              <a:latin typeface="Comic Sans MS" panose="030F0702030302020204" pitchFamily="66" charset="0"/>
            </a:endParaRPr>
          </a:p>
          <a:p>
            <a:pPr eaLnBrk="0" fontAlgn="base" hangingPunct="0">
              <a:spcAft>
                <a:spcPct val="0"/>
              </a:spcAft>
              <a:buFontTx/>
              <a:buAutoNum type="arabicParenR"/>
            </a:pPr>
            <a:r>
              <a:rPr lang="en-US" altLang="en-US" sz="2400" dirty="0" smtClean="0">
                <a:solidFill>
                  <a:srgbClr val="808080"/>
                </a:solidFill>
                <a:latin typeface="Comic Sans MS" panose="030F0702030302020204" pitchFamily="66" charset="0"/>
              </a:rPr>
              <a:t>Open Field and Condenser    Diaphragms</a:t>
            </a:r>
          </a:p>
          <a:p>
            <a:pPr eaLnBrk="0" fontAlgn="base" hangingPunct="0">
              <a:spcAft>
                <a:spcPct val="0"/>
              </a:spcAft>
              <a:buFontTx/>
              <a:buAutoNum type="arabicParenR"/>
            </a:pPr>
            <a:r>
              <a:rPr lang="en-US" altLang="en-US" sz="2400" dirty="0" smtClean="0">
                <a:solidFill>
                  <a:srgbClr val="808080"/>
                </a:solidFill>
                <a:latin typeface="Comic Sans MS" panose="030F0702030302020204" pitchFamily="66" charset="0"/>
              </a:rPr>
              <a:t>Focus specimen</a:t>
            </a:r>
          </a:p>
          <a:p>
            <a:pPr eaLnBrk="0" fontAlgn="base" hangingPunct="0">
              <a:spcAft>
                <a:spcPct val="0"/>
              </a:spcAft>
              <a:buFontTx/>
              <a:buAutoNum type="arabicParenR"/>
            </a:pPr>
            <a:r>
              <a:rPr lang="en-US" altLang="en-US" sz="2400" dirty="0" smtClean="0">
                <a:solidFill>
                  <a:srgbClr val="808080"/>
                </a:solidFill>
                <a:latin typeface="Comic Sans MS" panose="030F0702030302020204" pitchFamily="66" charset="0"/>
              </a:rPr>
              <a:t>Correct for proper Color Temperature</a:t>
            </a:r>
          </a:p>
          <a:p>
            <a:pPr eaLnBrk="0" fontAlgn="base" hangingPunct="0">
              <a:spcAft>
                <a:spcPct val="0"/>
              </a:spcAft>
              <a:buFontTx/>
              <a:buAutoNum type="arabicParenR"/>
            </a:pPr>
            <a:r>
              <a:rPr lang="en-US" altLang="en-US" sz="2400" dirty="0" smtClean="0">
                <a:solidFill>
                  <a:srgbClr val="808080"/>
                </a:solidFill>
                <a:latin typeface="Comic Sans MS" panose="030F0702030302020204" pitchFamily="66" charset="0"/>
              </a:rPr>
              <a:t>Close Field Diaphragm</a:t>
            </a:r>
          </a:p>
          <a:p>
            <a:pPr eaLnBrk="0" fontAlgn="base" hangingPunct="0">
              <a:spcAft>
                <a:spcPct val="0"/>
              </a:spcAft>
              <a:buFontTx/>
              <a:buAutoNum type="arabicParenR"/>
            </a:pPr>
            <a:r>
              <a:rPr lang="en-US" altLang="en-US" sz="2400" dirty="0" smtClean="0">
                <a:solidFill>
                  <a:srgbClr val="808080"/>
                </a:solidFill>
                <a:latin typeface="Comic Sans MS" panose="030F0702030302020204" pitchFamily="66" charset="0"/>
              </a:rPr>
              <a:t>Focus Field Diaphragm – move condenser up and down</a:t>
            </a:r>
          </a:p>
          <a:p>
            <a:pPr eaLnBrk="0" fontAlgn="base" hangingPunct="0">
              <a:spcAft>
                <a:spcPct val="0"/>
              </a:spcAft>
              <a:buFontTx/>
              <a:buAutoNum type="arabicParenR"/>
            </a:pPr>
            <a:r>
              <a:rPr lang="en-US" altLang="en-US" sz="2400" dirty="0" smtClean="0">
                <a:solidFill>
                  <a:srgbClr val="808080"/>
                </a:solidFill>
                <a:latin typeface="Comic Sans MS" panose="030F0702030302020204" pitchFamily="66" charset="0"/>
              </a:rPr>
              <a:t>Center Field Diaphragm</a:t>
            </a:r>
          </a:p>
          <a:p>
            <a:pPr eaLnBrk="0" fontAlgn="base" hangingPunct="0">
              <a:spcAft>
                <a:spcPct val="0"/>
              </a:spcAft>
              <a:buFontTx/>
              <a:buAutoNum type="arabicParenR"/>
            </a:pPr>
            <a:r>
              <a:rPr lang="en-US" altLang="en-US" sz="2400" dirty="0" smtClean="0">
                <a:solidFill>
                  <a:srgbClr val="808080"/>
                </a:solidFill>
                <a:latin typeface="Comic Sans MS" panose="030F0702030302020204" pitchFamily="66" charset="0"/>
              </a:rPr>
              <a:t>Open to fill view </a:t>
            </a:r>
          </a:p>
          <a:p>
            <a:pPr eaLnBrk="0" fontAlgn="base" hangingPunct="0">
              <a:spcAft>
                <a:spcPct val="0"/>
              </a:spcAft>
              <a:buFontTx/>
              <a:buAutoNum type="arabicParenR"/>
            </a:pPr>
            <a:r>
              <a:rPr lang="en-US" altLang="en-US" sz="2400" dirty="0" smtClean="0">
                <a:solidFill>
                  <a:srgbClr val="FFFFFF"/>
                </a:solidFill>
                <a:latin typeface="Comic Sans MS" panose="030F0702030302020204" pitchFamily="66" charset="0"/>
              </a:rPr>
              <a:t>Observe Objective’s Back Focal Plane via </a:t>
            </a:r>
            <a:r>
              <a:rPr lang="en-US" altLang="en-US" sz="2400" dirty="0" err="1" smtClean="0">
                <a:solidFill>
                  <a:srgbClr val="FFFFFF"/>
                </a:solidFill>
                <a:latin typeface="Comic Sans MS" panose="030F0702030302020204" pitchFamily="66" charset="0"/>
              </a:rPr>
              <a:t>Ph</a:t>
            </a:r>
            <a:r>
              <a:rPr lang="en-US" altLang="en-US" sz="2400" dirty="0" smtClean="0">
                <a:solidFill>
                  <a:srgbClr val="FFFFFF"/>
                </a:solidFill>
                <a:latin typeface="Comic Sans MS" panose="030F0702030302020204" pitchFamily="66" charset="0"/>
              </a:rPr>
              <a:t> Telescope or by removing Ocular </a:t>
            </a:r>
          </a:p>
          <a:p>
            <a:pPr eaLnBrk="0" fontAlgn="base" hangingPunct="0">
              <a:spcAft>
                <a:spcPct val="0"/>
              </a:spcAft>
              <a:buFontTx/>
              <a:buAutoNum type="arabicParenR"/>
            </a:pPr>
            <a:r>
              <a:rPr lang="en-US" altLang="en-US" sz="2400" dirty="0" smtClean="0">
                <a:solidFill>
                  <a:srgbClr val="FFFFFF"/>
                </a:solidFill>
                <a:latin typeface="Comic Sans MS" panose="030F0702030302020204" pitchFamily="66" charset="0"/>
              </a:rPr>
              <a:t>Close Condenser Diaphragm to fill approx. 2/3 of Objective’s Aperture</a:t>
            </a:r>
            <a:endParaRPr lang="en-US" altLang="en-US" sz="2400" dirty="0" smtClean="0">
              <a:solidFill>
                <a:srgbClr val="808080"/>
              </a:solidFill>
              <a:latin typeface="Comic Sans MS" panose="030F0702030302020204" pitchFamily="66" charset="0"/>
            </a:endParaRPr>
          </a:p>
        </p:txBody>
      </p:sp>
      <p:sp>
        <p:nvSpPr>
          <p:cNvPr id="692229" name="Text Box 5"/>
          <p:cNvSpPr txBox="1">
            <a:spLocks noChangeArrowheads="1"/>
          </p:cNvSpPr>
          <p:nvPr/>
        </p:nvSpPr>
        <p:spPr bwMode="auto">
          <a:xfrm>
            <a:off x="7010400" y="2667000"/>
            <a:ext cx="1143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3600" smtClean="0">
                <a:solidFill>
                  <a:srgbClr val="FF0000"/>
                </a:solidFill>
                <a:latin typeface="Comic Sans MS" panose="030F0702030302020204" pitchFamily="66" charset="0"/>
              </a:rPr>
              <a:t>BFP</a:t>
            </a:r>
          </a:p>
        </p:txBody>
      </p:sp>
      <p:sp>
        <p:nvSpPr>
          <p:cNvPr id="692230" name="Text Box 6"/>
          <p:cNvSpPr txBox="1">
            <a:spLocks noChangeArrowheads="1"/>
          </p:cNvSpPr>
          <p:nvPr/>
        </p:nvSpPr>
        <p:spPr bwMode="auto">
          <a:xfrm>
            <a:off x="457200" y="5310188"/>
            <a:ext cx="5562600" cy="132556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100" smtClean="0">
                <a:solidFill>
                  <a:srgbClr val="FFFFFF"/>
                </a:solidFill>
                <a:latin typeface="Comic Sans MS" panose="030F0702030302020204" pitchFamily="66" charset="0"/>
              </a:rPr>
              <a:t>Better:</a:t>
            </a:r>
            <a:r>
              <a:rPr lang="en-US" altLang="en-US" sz="2100" smtClean="0">
                <a:solidFill>
                  <a:srgbClr val="FFFFCC"/>
                </a:solidFill>
                <a:latin typeface="Comic Sans MS" panose="030F0702030302020204" pitchFamily="66" charset="0"/>
              </a:rPr>
              <a:t> Depending on specimen’s inherent contrast, close condenser aperture to:</a:t>
            </a:r>
            <a:r>
              <a:rPr lang="en-US" altLang="en-US" sz="2400" b="1" smtClean="0">
                <a:solidFill>
                  <a:srgbClr val="FFFFCC"/>
                </a:solidFill>
                <a:latin typeface="Comic Sans MS" panose="030F0702030302020204" pitchFamily="66" charset="0"/>
              </a:rPr>
              <a:t> </a:t>
            </a:r>
          </a:p>
          <a:p>
            <a:pPr eaLnBrk="0" fontAlgn="base" hangingPunct="0">
              <a:spcBef>
                <a:spcPct val="50000"/>
              </a:spcBef>
              <a:spcAft>
                <a:spcPct val="0"/>
              </a:spcAft>
            </a:pPr>
            <a:r>
              <a:rPr lang="en-US" altLang="en-US" sz="2400" b="1" smtClean="0">
                <a:solidFill>
                  <a:srgbClr val="FF0000"/>
                </a:solidFill>
                <a:latin typeface="Comic Sans MS" panose="030F0702030302020204" pitchFamily="66" charset="0"/>
              </a:rPr>
              <a:t>~ 0.3 - 0.9 </a:t>
            </a:r>
            <a:r>
              <a:rPr lang="en-US" altLang="en-US" sz="2400" b="1" smtClean="0">
                <a:solidFill>
                  <a:srgbClr val="FFFFCC"/>
                </a:solidFill>
                <a:latin typeface="Comic Sans MS" panose="030F0702030302020204" pitchFamily="66" charset="0"/>
              </a:rPr>
              <a:t>x NA</a:t>
            </a:r>
            <a:r>
              <a:rPr lang="en-US" altLang="en-US" sz="2400" b="1" baseline="-25000" smtClean="0">
                <a:solidFill>
                  <a:srgbClr val="FFFFCC"/>
                </a:solidFill>
                <a:latin typeface="Comic Sans MS" panose="030F0702030302020204" pitchFamily="66" charset="0"/>
              </a:rPr>
              <a:t>objective</a:t>
            </a:r>
          </a:p>
        </p:txBody>
      </p:sp>
      <p:pic>
        <p:nvPicPr>
          <p:cNvPr id="692232" name="Picture 8" descr="Image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2057400"/>
            <a:ext cx="2590800" cy="20526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92231" name="Object 7"/>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19467" name="Picture" r:id="rId5" imgW="722160" imgH="722160" progId="Word.Picture.8">
                  <p:embed/>
                </p:oleObj>
              </mc:Choice>
              <mc:Fallback>
                <p:oleObj name="Picture" r:id="rId5" imgW="722160" imgH="722160" progId="Word.Picture.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92233" name="Picture 9" descr="Image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4576763"/>
            <a:ext cx="2590800" cy="2052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18840"/>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92229"/>
                                        </p:tgtEl>
                                        <p:attrNameLst>
                                          <p:attrName>style.visibility</p:attrName>
                                        </p:attrNameLst>
                                      </p:cBhvr>
                                      <p:to>
                                        <p:strVal val="visible"/>
                                      </p:to>
                                    </p:set>
                                    <p:anim calcmode="lin" valueType="num">
                                      <p:cBhvr additive="base">
                                        <p:cTn id="7" dur="1000" fill="hold"/>
                                        <p:tgtEl>
                                          <p:spTgt spid="692229"/>
                                        </p:tgtEl>
                                        <p:attrNameLst>
                                          <p:attrName>ppt_x</p:attrName>
                                        </p:attrNameLst>
                                      </p:cBhvr>
                                      <p:tavLst>
                                        <p:tav tm="0">
                                          <p:val>
                                            <p:strVal val="1+#ppt_w/2"/>
                                          </p:val>
                                        </p:tav>
                                        <p:tav tm="100000">
                                          <p:val>
                                            <p:strVal val="#ppt_x"/>
                                          </p:val>
                                        </p:tav>
                                      </p:tavLst>
                                    </p:anim>
                                    <p:anim calcmode="lin" valueType="num">
                                      <p:cBhvr additive="base">
                                        <p:cTn id="8" dur="1000" fill="hold"/>
                                        <p:tgtEl>
                                          <p:spTgt spid="69222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2" fill="hold" nodeType="clickEffect">
                                  <p:stCondLst>
                                    <p:cond delay="0"/>
                                  </p:stCondLst>
                                  <p:childTnLst>
                                    <p:set>
                                      <p:cBhvr>
                                        <p:cTn id="12" dur="1" fill="hold">
                                          <p:stCondLst>
                                            <p:cond delay="0"/>
                                          </p:stCondLst>
                                        </p:cTn>
                                        <p:tgtEl>
                                          <p:spTgt spid="692232"/>
                                        </p:tgtEl>
                                        <p:attrNameLst>
                                          <p:attrName>style.visibility</p:attrName>
                                        </p:attrNameLst>
                                      </p:cBhvr>
                                      <p:to>
                                        <p:strVal val="visible"/>
                                      </p:to>
                                    </p:set>
                                    <p:animEffect transition="in" filter="wipe(right)">
                                      <p:cBhvr>
                                        <p:cTn id="13" dur="1000"/>
                                        <p:tgtEl>
                                          <p:spTgt spid="69223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692233"/>
                                        </p:tgtEl>
                                        <p:attrNameLst>
                                          <p:attrName>style.visibility</p:attrName>
                                        </p:attrNameLst>
                                      </p:cBhvr>
                                      <p:to>
                                        <p:strVal val="visible"/>
                                      </p:to>
                                    </p:set>
                                    <p:animEffect transition="in" filter="circle(in)">
                                      <p:cBhvr>
                                        <p:cTn id="18" dur="2000"/>
                                        <p:tgtEl>
                                          <p:spTgt spid="69223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92230"/>
                                        </p:tgtEl>
                                        <p:attrNameLst>
                                          <p:attrName>style.visibility</p:attrName>
                                        </p:attrNameLst>
                                      </p:cBhvr>
                                      <p:to>
                                        <p:strVal val="visible"/>
                                      </p:to>
                                    </p:set>
                                    <p:animEffect transition="in" filter="wipe(left)">
                                      <p:cBhvr>
                                        <p:cTn id="23" dur="500"/>
                                        <p:tgtEl>
                                          <p:spTgt spid="69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229" grpId="0" autoUpdateAnimBg="0"/>
      <p:bldP spid="692230"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254" name="Picture 6" descr="Image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82" y="0"/>
            <a:ext cx="9144000" cy="7243763"/>
          </a:xfrm>
          <a:prstGeom prst="rect">
            <a:avLst/>
          </a:prstGeom>
          <a:noFill/>
          <a:extLst>
            <a:ext uri="{909E8E84-426E-40DD-AFC4-6F175D3DCCD1}">
              <a14:hiddenFill xmlns:a14="http://schemas.microsoft.com/office/drawing/2010/main">
                <a:solidFill>
                  <a:srgbClr val="FFFFFF"/>
                </a:solidFill>
              </a14:hiddenFill>
            </a:ext>
          </a:extLst>
        </p:spPr>
      </p:pic>
      <p:sp>
        <p:nvSpPr>
          <p:cNvPr id="693252" name="Text Box 4"/>
          <p:cNvSpPr txBox="1">
            <a:spLocks noChangeArrowheads="1"/>
          </p:cNvSpPr>
          <p:nvPr/>
        </p:nvSpPr>
        <p:spPr bwMode="auto">
          <a:xfrm>
            <a:off x="4038600" y="5029200"/>
            <a:ext cx="2133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4400" b="1" smtClean="0">
                <a:solidFill>
                  <a:srgbClr val="FFFFFF"/>
                </a:solidFill>
                <a:latin typeface="Comic Sans MS" panose="030F0702030302020204" pitchFamily="66" charset="0"/>
              </a:rPr>
              <a:t>Done !</a:t>
            </a:r>
          </a:p>
        </p:txBody>
      </p:sp>
      <p:graphicFrame>
        <p:nvGraphicFramePr>
          <p:cNvPr id="693253" name="Object 5"/>
          <p:cNvGraphicFramePr>
            <a:graphicFrameLocks/>
          </p:cNvGraphicFramePr>
          <p:nvPr/>
        </p:nvGraphicFramePr>
        <p:xfrm>
          <a:off x="8096250" y="133350"/>
          <a:ext cx="457200" cy="457200"/>
        </p:xfrm>
        <a:graphic>
          <a:graphicData uri="http://schemas.openxmlformats.org/presentationml/2006/ole">
            <mc:AlternateContent xmlns:mc="http://schemas.openxmlformats.org/markup-compatibility/2006">
              <mc:Choice xmlns:v="urn:schemas-microsoft-com:vml" Requires="v">
                <p:oleObj spid="_x0000_s20491" name="Picture" r:id="rId4" imgW="722160" imgH="722160" progId="Word.Picture.8">
                  <p:embed/>
                </p:oleObj>
              </mc:Choice>
              <mc:Fallback>
                <p:oleObj name="Picture" r:id="rId4" imgW="722160" imgH="722160" progId="Word.Picture.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250" y="13335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90860230"/>
      </p:ext>
    </p:extLst>
  </p:cSld>
  <p:clrMapOvr>
    <a:masterClrMapping/>
  </p:clrMapOvr>
  <p:transition>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Kohler illumination interactive tutorial</a:t>
            </a:r>
            <a:endParaRPr lang="en-US" dirty="0"/>
          </a:p>
        </p:txBody>
      </p:sp>
      <p:sp>
        <p:nvSpPr>
          <p:cNvPr id="5" name="Content Placeholder 4"/>
          <p:cNvSpPr>
            <a:spLocks noGrp="1"/>
          </p:cNvSpPr>
          <p:nvPr>
            <p:ph idx="1"/>
          </p:nvPr>
        </p:nvSpPr>
        <p:spPr/>
        <p:txBody>
          <a:bodyPr>
            <a:normAutofit/>
          </a:bodyPr>
          <a:lstStyle/>
          <a:p>
            <a:pPr marL="0" indent="0">
              <a:buNone/>
            </a:pPr>
            <a:r>
              <a:rPr lang="en-US" sz="3200" dirty="0">
                <a:hlinkClick r:id="rId2"/>
              </a:rPr>
              <a:t>http://zeiss-campus.magnet.fsu.edu/tutorials/basics/microscopealignment/indexflash.html</a:t>
            </a:r>
            <a:endParaRPr lang="en-US" sz="3200" dirty="0"/>
          </a:p>
        </p:txBody>
      </p:sp>
    </p:spTree>
    <p:extLst>
      <p:ext uri="{BB962C8B-B14F-4D97-AF65-F5344CB8AC3E}">
        <p14:creationId xmlns:p14="http://schemas.microsoft.com/office/powerpoint/2010/main" val="5659876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0418" name="Rectangle 2"/>
          <p:cNvSpPr>
            <a:spLocks noGrp="1" noChangeArrowheads="1"/>
          </p:cNvSpPr>
          <p:nvPr>
            <p:ph type="title"/>
          </p:nvPr>
        </p:nvSpPr>
        <p:spPr>
          <a:xfrm>
            <a:off x="1314450" y="1063229"/>
            <a:ext cx="6515100" cy="857250"/>
          </a:xfrm>
        </p:spPr>
        <p:txBody>
          <a:bodyPr/>
          <a:lstStyle/>
          <a:p>
            <a:r>
              <a:rPr lang="en-US" altLang="en-US" sz="2700" b="1">
                <a:solidFill>
                  <a:srgbClr val="000000"/>
                </a:solidFill>
              </a:rPr>
              <a:t>Microscopy Resources on the Web</a:t>
            </a:r>
          </a:p>
        </p:txBody>
      </p:sp>
      <p:sp>
        <p:nvSpPr>
          <p:cNvPr id="700419" name="Rectangle 3"/>
          <p:cNvSpPr>
            <a:spLocks noGrp="1" noChangeArrowheads="1"/>
          </p:cNvSpPr>
          <p:nvPr>
            <p:ph idx="1"/>
          </p:nvPr>
        </p:nvSpPr>
        <p:spPr>
          <a:xfrm>
            <a:off x="1702597" y="2094313"/>
            <a:ext cx="5660231" cy="3377803"/>
          </a:xfrm>
        </p:spPr>
        <p:txBody>
          <a:bodyPr/>
          <a:lstStyle/>
          <a:p>
            <a:r>
              <a:rPr lang="en-US" altLang="en-US">
                <a:solidFill>
                  <a:srgbClr val="000000"/>
                </a:solidFill>
              </a:rPr>
              <a:t>http://www.olympusmicro.com</a:t>
            </a:r>
            <a:endParaRPr lang="en-US" altLang="en-US" sz="2100">
              <a:solidFill>
                <a:srgbClr val="000000"/>
              </a:solidFill>
            </a:endParaRPr>
          </a:p>
          <a:p>
            <a:pPr lvl="1"/>
            <a:r>
              <a:rPr lang="en-US" altLang="en-US" sz="2100">
                <a:solidFill>
                  <a:srgbClr val="000000"/>
                </a:solidFill>
              </a:rPr>
              <a:t>Olympus </a:t>
            </a:r>
          </a:p>
          <a:p>
            <a:r>
              <a:rPr lang="en-US" altLang="en-US">
                <a:solidFill>
                  <a:srgbClr val="000000"/>
                </a:solidFill>
              </a:rPr>
              <a:t>http://www.microscopyu.com</a:t>
            </a:r>
            <a:endParaRPr lang="en-US" altLang="en-US" sz="2100">
              <a:solidFill>
                <a:srgbClr val="000000"/>
              </a:solidFill>
            </a:endParaRPr>
          </a:p>
          <a:p>
            <a:pPr lvl="1"/>
            <a:r>
              <a:rPr lang="en-US" altLang="en-US" sz="2100">
                <a:solidFill>
                  <a:srgbClr val="000000"/>
                </a:solidFill>
              </a:rPr>
              <a:t>Nikon </a:t>
            </a:r>
          </a:p>
          <a:p>
            <a:r>
              <a:rPr lang="en-US" altLang="en-US">
                <a:solidFill>
                  <a:srgbClr val="000000"/>
                </a:solidFill>
              </a:rPr>
              <a:t>http://zeiss-campus.magnet.fsu.edu</a:t>
            </a:r>
          </a:p>
          <a:p>
            <a:pPr lvl="1"/>
            <a:r>
              <a:rPr lang="en-US" altLang="en-US" sz="2100">
                <a:solidFill>
                  <a:srgbClr val="000000"/>
                </a:solidFill>
              </a:rPr>
              <a:t>Zeiss</a:t>
            </a:r>
          </a:p>
        </p:txBody>
      </p:sp>
    </p:spTree>
    <p:extLst>
      <p:ext uri="{BB962C8B-B14F-4D97-AF65-F5344CB8AC3E}">
        <p14:creationId xmlns:p14="http://schemas.microsoft.com/office/powerpoint/2010/main" val="10173422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09863" y="370252"/>
            <a:ext cx="7648074" cy="565484"/>
          </a:xfrm>
        </p:spPr>
        <p:txBody>
          <a:bodyPr anchor="ctr">
            <a:normAutofit/>
          </a:bodyPr>
          <a:lstStyle/>
          <a:p>
            <a:r>
              <a:rPr lang="en-US" sz="2400" b="1" dirty="0" smtClean="0"/>
              <a:t>Acknowledgements</a:t>
            </a:r>
            <a:endParaRPr lang="en-US" sz="2400" b="1" dirty="0"/>
          </a:p>
        </p:txBody>
      </p:sp>
      <p:pic>
        <p:nvPicPr>
          <p:cNvPr id="2" name="Picture 2" descr="https://lh4.googleusercontent.com/-sRCVRS5D-5c/Uz2jy8i-GzI/AAAAAAAAAa8/4Ue_3MC9Lkk/w1524-h857-no/040314110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34" b="6147"/>
          <a:stretch/>
        </p:blipFill>
        <p:spPr bwMode="auto">
          <a:xfrm>
            <a:off x="1943100" y="1128247"/>
            <a:ext cx="5181600" cy="30161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85937" y="4555509"/>
            <a:ext cx="3401252" cy="1015663"/>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t>Scott E. Fraser, USC</a:t>
            </a:r>
          </a:p>
          <a:p>
            <a:pPr marL="285750" indent="-285750">
              <a:buFont typeface="Arial" panose="020B0604020202020204" pitchFamily="34" charset="0"/>
              <a:buChar char="•"/>
            </a:pPr>
            <a:r>
              <a:rPr lang="en-US" sz="2000" dirty="0"/>
              <a:t>Rudi </a:t>
            </a:r>
            <a:r>
              <a:rPr lang="en-US" sz="2000" dirty="0" err="1"/>
              <a:t>Rottenfusser</a:t>
            </a:r>
            <a:r>
              <a:rPr lang="en-US" sz="2000" dirty="0"/>
              <a:t>, Carl Zeiss</a:t>
            </a:r>
          </a:p>
          <a:p>
            <a:pPr marL="285750" indent="-285750">
              <a:buFont typeface="Arial" panose="020B0604020202020204" pitchFamily="34" charset="0"/>
              <a:buChar char="•"/>
            </a:pPr>
            <a:r>
              <a:rPr lang="en-US" sz="2000" dirty="0" smtClean="0"/>
              <a:t>Paul Maddox, UNC</a:t>
            </a:r>
            <a:endParaRPr lang="en-US" sz="2000" dirty="0"/>
          </a:p>
        </p:txBody>
      </p:sp>
    </p:spTree>
    <p:extLst>
      <p:ext uri="{BB962C8B-B14F-4D97-AF65-F5344CB8AC3E}">
        <p14:creationId xmlns:p14="http://schemas.microsoft.com/office/powerpoint/2010/main" val="11332152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878" y="0"/>
            <a:ext cx="5146244" cy="6858000"/>
          </a:xfrm>
          <a:prstGeom prst="rect">
            <a:avLst/>
          </a:prstGeom>
        </p:spPr>
      </p:pic>
      <p:sp>
        <p:nvSpPr>
          <p:cNvPr id="5" name="TextBox 4"/>
          <p:cNvSpPr txBox="1"/>
          <p:nvPr/>
        </p:nvSpPr>
        <p:spPr>
          <a:xfrm>
            <a:off x="2758715" y="6488668"/>
            <a:ext cx="3626570" cy="369332"/>
          </a:xfrm>
          <a:prstGeom prst="rect">
            <a:avLst/>
          </a:prstGeom>
          <a:noFill/>
        </p:spPr>
        <p:txBody>
          <a:bodyPr wrap="none" rtlCol="0">
            <a:spAutoFit/>
          </a:bodyPr>
          <a:lstStyle/>
          <a:p>
            <a:r>
              <a:rPr lang="en-US" dirty="0"/>
              <a:t>http://biblescripture.net/Greek.html</a:t>
            </a:r>
          </a:p>
        </p:txBody>
      </p:sp>
    </p:spTree>
    <p:extLst>
      <p:ext uri="{BB962C8B-B14F-4D97-AF65-F5344CB8AC3E}">
        <p14:creationId xmlns:p14="http://schemas.microsoft.com/office/powerpoint/2010/main" val="35125815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882690" name="Group 2"/>
          <p:cNvGrpSpPr>
            <a:grpSpLocks/>
          </p:cNvGrpSpPr>
          <p:nvPr/>
        </p:nvGrpSpPr>
        <p:grpSpPr bwMode="auto">
          <a:xfrm>
            <a:off x="1173163" y="1828800"/>
            <a:ext cx="2836862" cy="2143125"/>
            <a:chOff x="739" y="1152"/>
            <a:chExt cx="1787" cy="1350"/>
          </a:xfrm>
        </p:grpSpPr>
        <p:pic>
          <p:nvPicPr>
            <p:cNvPr id="8826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 y="1152"/>
              <a:ext cx="1691" cy="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2692" name="Rectangle 4"/>
            <p:cNvSpPr>
              <a:spLocks noChangeArrowheads="1"/>
            </p:cNvSpPr>
            <p:nvPr/>
          </p:nvSpPr>
          <p:spPr bwMode="auto">
            <a:xfrm>
              <a:off x="1998" y="2022"/>
              <a:ext cx="52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2693" name="Rectangle 5"/>
            <p:cNvSpPr>
              <a:spLocks noChangeArrowheads="1"/>
            </p:cNvSpPr>
            <p:nvPr/>
          </p:nvSpPr>
          <p:spPr bwMode="auto">
            <a:xfrm>
              <a:off x="1704" y="1248"/>
              <a:ext cx="76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2694" name="Rectangle 6"/>
            <p:cNvSpPr>
              <a:spLocks noChangeArrowheads="1"/>
            </p:cNvSpPr>
            <p:nvPr/>
          </p:nvSpPr>
          <p:spPr bwMode="auto">
            <a:xfrm>
              <a:off x="1410" y="1152"/>
              <a:ext cx="108" cy="144"/>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882696" name="Picture 8" descr="Avert200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2571750" cy="2332038"/>
          </a:xfrm>
          <a:prstGeom prst="rect">
            <a:avLst/>
          </a:prstGeom>
          <a:noFill/>
          <a:extLst>
            <a:ext uri="{909E8E84-426E-40DD-AFC4-6F175D3DCCD1}">
              <a14:hiddenFill xmlns:a14="http://schemas.microsoft.com/office/drawing/2010/main">
                <a:solidFill>
                  <a:srgbClr val="FFFFFF"/>
                </a:solidFill>
              </a14:hiddenFill>
            </a:ext>
          </a:extLst>
        </p:spPr>
      </p:pic>
      <p:sp>
        <p:nvSpPr>
          <p:cNvPr id="882697" name="Text Box 9"/>
          <p:cNvSpPr txBox="1">
            <a:spLocks noChangeArrowheads="1"/>
          </p:cNvSpPr>
          <p:nvPr/>
        </p:nvSpPr>
        <p:spPr bwMode="auto">
          <a:xfrm>
            <a:off x="1143000" y="4495800"/>
            <a:ext cx="34290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dirty="0">
                <a:solidFill>
                  <a:srgbClr val="FF3300"/>
                </a:solidFill>
              </a:rPr>
              <a:t>Upright</a:t>
            </a:r>
            <a:r>
              <a:rPr lang="en-US" altLang="en-US" sz="2400" dirty="0"/>
              <a:t> microscope</a:t>
            </a:r>
          </a:p>
          <a:p>
            <a:pPr algn="l" eaLnBrk="1" hangingPunct="1">
              <a:buFontTx/>
              <a:buNone/>
            </a:pPr>
            <a:r>
              <a:rPr lang="en-US" altLang="en-US" sz="1000" dirty="0"/>
              <a:t>.</a:t>
            </a:r>
          </a:p>
        </p:txBody>
      </p:sp>
      <p:sp>
        <p:nvSpPr>
          <p:cNvPr id="882698" name="Text Box 10"/>
          <p:cNvSpPr txBox="1">
            <a:spLocks noChangeArrowheads="1"/>
          </p:cNvSpPr>
          <p:nvPr/>
        </p:nvSpPr>
        <p:spPr bwMode="auto">
          <a:xfrm>
            <a:off x="5410200" y="4495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dirty="0">
                <a:solidFill>
                  <a:srgbClr val="FF3300"/>
                </a:solidFill>
              </a:rPr>
              <a:t>Inverted</a:t>
            </a:r>
            <a:r>
              <a:rPr lang="en-US" altLang="en-US" sz="2400" dirty="0"/>
              <a:t> microscope</a:t>
            </a:r>
          </a:p>
        </p:txBody>
      </p:sp>
      <p:pic>
        <p:nvPicPr>
          <p:cNvPr id="88270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304800"/>
            <a:ext cx="63817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chor="t">
            <a:normAutofit/>
          </a:bodyPr>
          <a:lstStyle/>
          <a:p>
            <a:r>
              <a:rPr lang="en-US" altLang="en-US" sz="3560" dirty="0">
                <a:solidFill>
                  <a:prstClr val="black"/>
                </a:solidFill>
              </a:rPr>
              <a:t>The basic light microscope types</a:t>
            </a:r>
            <a:endParaRPr lang="en-US" sz="3560" dirty="0"/>
          </a:p>
        </p:txBody>
      </p:sp>
      <p:sp>
        <p:nvSpPr>
          <p:cNvPr id="18" name="Line 10"/>
          <p:cNvSpPr>
            <a:spLocks noChangeShapeType="1"/>
          </p:cNvSpPr>
          <p:nvPr/>
        </p:nvSpPr>
        <p:spPr bwMode="auto">
          <a:xfrm>
            <a:off x="909638" y="1885950"/>
            <a:ext cx="1066800" cy="609600"/>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1"/>
          <p:cNvSpPr>
            <a:spLocks noChangeShapeType="1"/>
          </p:cNvSpPr>
          <p:nvPr/>
        </p:nvSpPr>
        <p:spPr bwMode="auto">
          <a:xfrm>
            <a:off x="1957388" y="2438400"/>
            <a:ext cx="0" cy="6096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2"/>
          <p:cNvSpPr>
            <a:spLocks noChangeShapeType="1"/>
          </p:cNvSpPr>
          <p:nvPr/>
        </p:nvSpPr>
        <p:spPr bwMode="auto">
          <a:xfrm>
            <a:off x="5105400" y="2286000"/>
            <a:ext cx="1676400" cy="1447800"/>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3"/>
          <p:cNvSpPr>
            <a:spLocks noChangeShapeType="1"/>
          </p:cNvSpPr>
          <p:nvPr/>
        </p:nvSpPr>
        <p:spPr bwMode="auto">
          <a:xfrm>
            <a:off x="6807200" y="3100388"/>
            <a:ext cx="0" cy="685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995972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556" dirty="0"/>
              <a:t>Light microscopes in the laboratory</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63615" y="2003778"/>
            <a:ext cx="3372770" cy="3867856"/>
          </a:xfrm>
        </p:spPr>
      </p:pic>
      <p:pic>
        <p:nvPicPr>
          <p:cNvPr id="4" name="Content Placeholder 3"/>
          <p:cNvPicPr>
            <a:picLocks noGrp="1" noChangeAspect="1"/>
          </p:cNvPicPr>
          <p:nvPr>
            <p:ph sz="half" idx="1"/>
          </p:nvPr>
        </p:nvPicPr>
        <p:blipFill>
          <a:blip r:embed="rId3"/>
          <a:stretch>
            <a:fillRect/>
          </a:stretch>
        </p:blipFill>
        <p:spPr>
          <a:xfrm>
            <a:off x="1645143" y="2480733"/>
            <a:ext cx="2297714" cy="2937172"/>
          </a:xfrm>
          <a:prstGeom prst="rect">
            <a:avLst/>
          </a:prstGeom>
        </p:spPr>
      </p:pic>
    </p:spTree>
    <p:extLst>
      <p:ext uri="{BB962C8B-B14F-4D97-AF65-F5344CB8AC3E}">
        <p14:creationId xmlns:p14="http://schemas.microsoft.com/office/powerpoint/2010/main" val="898574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556" dirty="0"/>
              <a:t>Light microscopes in the laboratory</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63615" y="2003778"/>
            <a:ext cx="3372770" cy="3867856"/>
          </a:xfrm>
        </p:spPr>
      </p:pic>
      <p:sp>
        <p:nvSpPr>
          <p:cNvPr id="3" name="Content Placeholder 2"/>
          <p:cNvSpPr>
            <a:spLocks noGrp="1"/>
          </p:cNvSpPr>
          <p:nvPr>
            <p:ph sz="half" idx="1"/>
          </p:nvPr>
        </p:nvSpPr>
        <p:spPr/>
        <p:txBody>
          <a:bodyPr/>
          <a:lstStyle/>
          <a:p>
            <a:r>
              <a:rPr lang="en-US" dirty="0" smtClean="0"/>
              <a:t>Compound microscope highest resolution</a:t>
            </a:r>
          </a:p>
          <a:p>
            <a:pPr lvl="1"/>
            <a:r>
              <a:rPr lang="en-US" dirty="0" smtClean="0"/>
              <a:t>~200 nm Maximum</a:t>
            </a:r>
            <a:endParaRPr lang="en-US" dirty="0"/>
          </a:p>
          <a:p>
            <a:r>
              <a:rPr lang="en-US" dirty="0" smtClean="0"/>
              <a:t>However, </a:t>
            </a:r>
            <a:r>
              <a:rPr lang="en-US" dirty="0"/>
              <a:t>compound microscope is not 3D, even though </a:t>
            </a:r>
            <a:r>
              <a:rPr lang="en-US" dirty="0" smtClean="0"/>
              <a:t>binocular</a:t>
            </a:r>
          </a:p>
          <a:p>
            <a:r>
              <a:rPr lang="en-US" dirty="0" smtClean="0"/>
              <a:t>Advantages of light</a:t>
            </a:r>
          </a:p>
          <a:p>
            <a:pPr lvl="1"/>
            <a:r>
              <a:rPr lang="en-US" dirty="0" smtClean="0"/>
              <a:t>Easy sample prep</a:t>
            </a:r>
          </a:p>
          <a:p>
            <a:pPr lvl="1"/>
            <a:r>
              <a:rPr lang="en-US" dirty="0" smtClean="0"/>
              <a:t>Live imaging</a:t>
            </a:r>
            <a:endParaRPr lang="en-US" dirty="0"/>
          </a:p>
        </p:txBody>
      </p:sp>
    </p:spTree>
    <p:extLst>
      <p:ext uri="{BB962C8B-B14F-4D97-AF65-F5344CB8AC3E}">
        <p14:creationId xmlns:p14="http://schemas.microsoft.com/office/powerpoint/2010/main" val="34079159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098" name="Picture 2"/>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7972425" y="536575"/>
            <a:ext cx="638175" cy="619125"/>
          </a:xfrm>
          <a:noFill/>
          <a:ln/>
        </p:spPr>
      </p:pic>
      <p:pic>
        <p:nvPicPr>
          <p:cNvPr id="900099" name="Picture 3" descr="S_12_01-Greenough"/>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757238" y="2352675"/>
            <a:ext cx="2609850" cy="3781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00100" name="Picture 4" descr="S_12_02-Telescope"/>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087938" y="2362200"/>
            <a:ext cx="2608262" cy="3759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prstDash val="lgDash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0101" name="Oval 5"/>
          <p:cNvSpPr>
            <a:spLocks noChangeArrowheads="1"/>
          </p:cNvSpPr>
          <p:nvPr/>
        </p:nvSpPr>
        <p:spPr bwMode="auto">
          <a:xfrm rot="285818">
            <a:off x="2311400" y="838200"/>
            <a:ext cx="5334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02" name="Oval 6"/>
          <p:cNvSpPr>
            <a:spLocks noChangeArrowheads="1"/>
          </p:cNvSpPr>
          <p:nvPr/>
        </p:nvSpPr>
        <p:spPr bwMode="auto">
          <a:xfrm rot="21351255" flipH="1">
            <a:off x="1333500" y="838200"/>
            <a:ext cx="5334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03" name="Oval 7"/>
          <p:cNvSpPr>
            <a:spLocks noChangeArrowheads="1"/>
          </p:cNvSpPr>
          <p:nvPr/>
        </p:nvSpPr>
        <p:spPr bwMode="auto">
          <a:xfrm rot="47360" flipH="1">
            <a:off x="5588000" y="838200"/>
            <a:ext cx="5334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04" name="Oval 8"/>
          <p:cNvSpPr>
            <a:spLocks noChangeArrowheads="1"/>
          </p:cNvSpPr>
          <p:nvPr/>
        </p:nvSpPr>
        <p:spPr bwMode="auto">
          <a:xfrm>
            <a:off x="6045200" y="2222500"/>
            <a:ext cx="3048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05" name="Oval 9"/>
          <p:cNvSpPr>
            <a:spLocks noChangeArrowheads="1"/>
          </p:cNvSpPr>
          <p:nvPr/>
        </p:nvSpPr>
        <p:spPr bwMode="auto">
          <a:xfrm>
            <a:off x="6388100" y="2222500"/>
            <a:ext cx="3048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06" name="Oval 10"/>
          <p:cNvSpPr>
            <a:spLocks noChangeArrowheads="1"/>
          </p:cNvSpPr>
          <p:nvPr/>
        </p:nvSpPr>
        <p:spPr bwMode="auto">
          <a:xfrm rot="47360" flipH="1">
            <a:off x="6591300" y="838200"/>
            <a:ext cx="5334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07" name="Line 11"/>
          <p:cNvSpPr>
            <a:spLocks noChangeShapeType="1"/>
          </p:cNvSpPr>
          <p:nvPr/>
        </p:nvSpPr>
        <p:spPr bwMode="auto">
          <a:xfrm>
            <a:off x="6858000" y="889000"/>
            <a:ext cx="0" cy="114300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08" name="Line 12"/>
          <p:cNvSpPr>
            <a:spLocks noChangeShapeType="1"/>
          </p:cNvSpPr>
          <p:nvPr/>
        </p:nvSpPr>
        <p:spPr bwMode="auto">
          <a:xfrm flipH="1">
            <a:off x="2413000" y="1066800"/>
            <a:ext cx="152400" cy="137160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09" name="Line 13"/>
          <p:cNvSpPr>
            <a:spLocks noChangeShapeType="1"/>
          </p:cNvSpPr>
          <p:nvPr/>
        </p:nvSpPr>
        <p:spPr bwMode="auto">
          <a:xfrm>
            <a:off x="1609725" y="1038225"/>
            <a:ext cx="111125" cy="137160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10" name="Line 14"/>
          <p:cNvSpPr>
            <a:spLocks noChangeShapeType="1"/>
          </p:cNvSpPr>
          <p:nvPr/>
        </p:nvSpPr>
        <p:spPr bwMode="auto">
          <a:xfrm>
            <a:off x="5854700" y="812800"/>
            <a:ext cx="0" cy="121920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11" name="Rectangle 15"/>
          <p:cNvSpPr>
            <a:spLocks noChangeArrowheads="1"/>
          </p:cNvSpPr>
          <p:nvPr/>
        </p:nvSpPr>
        <p:spPr bwMode="auto">
          <a:xfrm>
            <a:off x="5664200" y="1295400"/>
            <a:ext cx="381000" cy="304800"/>
          </a:xfrm>
          <a:prstGeom prst="rect">
            <a:avLst/>
          </a:prstGeom>
          <a:solidFill>
            <a:srgbClr val="C0C0C0">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12" name="Rectangle 16"/>
          <p:cNvSpPr>
            <a:spLocks noChangeArrowheads="1"/>
          </p:cNvSpPr>
          <p:nvPr/>
        </p:nvSpPr>
        <p:spPr bwMode="auto">
          <a:xfrm>
            <a:off x="6667500" y="1295400"/>
            <a:ext cx="381000" cy="304800"/>
          </a:xfrm>
          <a:prstGeom prst="rect">
            <a:avLst/>
          </a:prstGeom>
          <a:solidFill>
            <a:srgbClr val="C0C0C0">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13" name="AutoShape 17"/>
          <p:cNvSpPr>
            <a:spLocks noChangeArrowheads="1"/>
          </p:cNvSpPr>
          <p:nvPr/>
        </p:nvSpPr>
        <p:spPr bwMode="auto">
          <a:xfrm rot="10800000">
            <a:off x="5448300" y="1600200"/>
            <a:ext cx="1828800" cy="647700"/>
          </a:xfrm>
          <a:custGeom>
            <a:avLst/>
            <a:gdLst>
              <a:gd name="G0" fmla="+- 2719 0 0"/>
              <a:gd name="G1" fmla="+- 21600 0 2719"/>
              <a:gd name="G2" fmla="*/ 2719 1 2"/>
              <a:gd name="G3" fmla="+- 21600 0 G2"/>
              <a:gd name="G4" fmla="+/ 2719 21600 2"/>
              <a:gd name="G5" fmla="+/ G1 0 2"/>
              <a:gd name="G6" fmla="*/ 21600 21600 2719"/>
              <a:gd name="G7" fmla="*/ G6 1 2"/>
              <a:gd name="G8" fmla="+- 21600 0 G7"/>
              <a:gd name="G9" fmla="*/ 21600 1 2"/>
              <a:gd name="G10" fmla="+- 2719 0 G9"/>
              <a:gd name="G11" fmla="?: G10 G8 0"/>
              <a:gd name="G12" fmla="?: G10 G7 21600"/>
              <a:gd name="T0" fmla="*/ 20240 w 21600"/>
              <a:gd name="T1" fmla="*/ 10800 h 21600"/>
              <a:gd name="T2" fmla="*/ 10800 w 21600"/>
              <a:gd name="T3" fmla="*/ 21600 h 21600"/>
              <a:gd name="T4" fmla="*/ 1360 w 21600"/>
              <a:gd name="T5" fmla="*/ 10800 h 21600"/>
              <a:gd name="T6" fmla="*/ 10800 w 21600"/>
              <a:gd name="T7" fmla="*/ 0 h 21600"/>
              <a:gd name="T8" fmla="*/ 3160 w 21600"/>
              <a:gd name="T9" fmla="*/ 3160 h 21600"/>
              <a:gd name="T10" fmla="*/ 18440 w 21600"/>
              <a:gd name="T11" fmla="*/ 18440 h 21600"/>
            </a:gdLst>
            <a:ahLst/>
            <a:cxnLst>
              <a:cxn ang="0">
                <a:pos x="T0" y="T1"/>
              </a:cxn>
              <a:cxn ang="0">
                <a:pos x="T2" y="T3"/>
              </a:cxn>
              <a:cxn ang="0">
                <a:pos x="T4" y="T5"/>
              </a:cxn>
              <a:cxn ang="0">
                <a:pos x="T6" y="T7"/>
              </a:cxn>
            </a:cxnLst>
            <a:rect l="T8" t="T9" r="T10" b="T11"/>
            <a:pathLst>
              <a:path w="21600" h="21600">
                <a:moveTo>
                  <a:pt x="0" y="0"/>
                </a:moveTo>
                <a:lnTo>
                  <a:pt x="2719" y="21600"/>
                </a:lnTo>
                <a:lnTo>
                  <a:pt x="18881" y="21600"/>
                </a:lnTo>
                <a:lnTo>
                  <a:pt x="21600" y="0"/>
                </a:lnTo>
                <a:close/>
              </a:path>
            </a:pathLst>
          </a:custGeom>
          <a:solidFill>
            <a:srgbClr val="C0C0C0">
              <a:alpha val="39999"/>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14" name="Text Box 18"/>
          <p:cNvSpPr txBox="1">
            <a:spLocks noChangeArrowheads="1"/>
          </p:cNvSpPr>
          <p:nvPr/>
        </p:nvSpPr>
        <p:spPr bwMode="auto">
          <a:xfrm>
            <a:off x="1066800" y="62484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1800"/>
              <a:t>Greenough Type</a:t>
            </a:r>
          </a:p>
        </p:txBody>
      </p:sp>
      <p:sp>
        <p:nvSpPr>
          <p:cNvPr id="900115" name="Text Box 19"/>
          <p:cNvSpPr txBox="1">
            <a:spLocks noChangeArrowheads="1"/>
          </p:cNvSpPr>
          <p:nvPr/>
        </p:nvSpPr>
        <p:spPr bwMode="auto">
          <a:xfrm>
            <a:off x="4740439" y="6248400"/>
            <a:ext cx="30881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buFontTx/>
              <a:buNone/>
            </a:pPr>
            <a:r>
              <a:rPr lang="en-US" altLang="en-US" sz="1800" dirty="0" smtClean="0"/>
              <a:t>Common Main Objective Type</a:t>
            </a:r>
            <a:endParaRPr lang="en-US" altLang="en-US" sz="1800" dirty="0"/>
          </a:p>
        </p:txBody>
      </p:sp>
      <p:sp>
        <p:nvSpPr>
          <p:cNvPr id="900116" name="AutoShape 20"/>
          <p:cNvSpPr>
            <a:spLocks noChangeArrowheads="1"/>
          </p:cNvSpPr>
          <p:nvPr/>
        </p:nvSpPr>
        <p:spPr bwMode="auto">
          <a:xfrm>
            <a:off x="6388100" y="1905000"/>
            <a:ext cx="609600" cy="228600"/>
          </a:xfrm>
          <a:prstGeom prst="parallelogram">
            <a:avLst>
              <a:gd name="adj" fmla="val 102086"/>
            </a:avLst>
          </a:prstGeom>
          <a:solidFill>
            <a:schemeClr val="accent1">
              <a:alpha val="34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17" name="AutoShape 21"/>
          <p:cNvSpPr>
            <a:spLocks noChangeArrowheads="1"/>
          </p:cNvSpPr>
          <p:nvPr/>
        </p:nvSpPr>
        <p:spPr bwMode="auto">
          <a:xfrm flipH="1">
            <a:off x="5727700" y="1905000"/>
            <a:ext cx="609600" cy="228600"/>
          </a:xfrm>
          <a:prstGeom prst="parallelogram">
            <a:avLst>
              <a:gd name="adj" fmla="val 102086"/>
            </a:avLst>
          </a:prstGeom>
          <a:solidFill>
            <a:schemeClr val="accent1">
              <a:alpha val="33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18" name="Line 22"/>
          <p:cNvSpPr>
            <a:spLocks noChangeShapeType="1"/>
          </p:cNvSpPr>
          <p:nvPr/>
        </p:nvSpPr>
        <p:spPr bwMode="auto">
          <a:xfrm flipV="1">
            <a:off x="6197600" y="1981200"/>
            <a:ext cx="0" cy="38100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19" name="Line 23"/>
          <p:cNvSpPr>
            <a:spLocks noChangeShapeType="1"/>
          </p:cNvSpPr>
          <p:nvPr/>
        </p:nvSpPr>
        <p:spPr bwMode="auto">
          <a:xfrm flipV="1">
            <a:off x="6540500" y="1981200"/>
            <a:ext cx="0" cy="38100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20" name="Line 24"/>
          <p:cNvSpPr>
            <a:spLocks noChangeShapeType="1"/>
          </p:cNvSpPr>
          <p:nvPr/>
        </p:nvSpPr>
        <p:spPr bwMode="auto">
          <a:xfrm>
            <a:off x="5842000" y="2006600"/>
            <a:ext cx="381000"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21" name="Line 25"/>
          <p:cNvSpPr>
            <a:spLocks noChangeShapeType="1"/>
          </p:cNvSpPr>
          <p:nvPr/>
        </p:nvSpPr>
        <p:spPr bwMode="auto">
          <a:xfrm>
            <a:off x="6515100" y="2006600"/>
            <a:ext cx="381000"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22" name="Line 26"/>
          <p:cNvSpPr>
            <a:spLocks noChangeShapeType="1"/>
          </p:cNvSpPr>
          <p:nvPr/>
        </p:nvSpPr>
        <p:spPr bwMode="auto">
          <a:xfrm>
            <a:off x="5505450" y="1447800"/>
            <a:ext cx="228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23" name="Line 27"/>
          <p:cNvSpPr>
            <a:spLocks noChangeShapeType="1"/>
          </p:cNvSpPr>
          <p:nvPr/>
        </p:nvSpPr>
        <p:spPr bwMode="auto">
          <a:xfrm>
            <a:off x="5962650" y="1447800"/>
            <a:ext cx="228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24" name="Line 28"/>
          <p:cNvSpPr>
            <a:spLocks noChangeShapeType="1"/>
          </p:cNvSpPr>
          <p:nvPr/>
        </p:nvSpPr>
        <p:spPr bwMode="auto">
          <a:xfrm>
            <a:off x="6515100" y="1447800"/>
            <a:ext cx="228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25" name="Line 29"/>
          <p:cNvSpPr>
            <a:spLocks noChangeShapeType="1"/>
          </p:cNvSpPr>
          <p:nvPr/>
        </p:nvSpPr>
        <p:spPr bwMode="auto">
          <a:xfrm>
            <a:off x="6972300" y="1447800"/>
            <a:ext cx="228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00126" name="Group 30"/>
          <p:cNvGrpSpPr>
            <a:grpSpLocks/>
          </p:cNvGrpSpPr>
          <p:nvPr/>
        </p:nvGrpSpPr>
        <p:grpSpPr bwMode="auto">
          <a:xfrm rot="500453" flipH="1">
            <a:off x="2224556" y="1372213"/>
            <a:ext cx="609600" cy="1"/>
            <a:chOff x="2016" y="816"/>
            <a:chExt cx="432" cy="1"/>
          </a:xfrm>
        </p:grpSpPr>
        <p:sp>
          <p:nvSpPr>
            <p:cNvPr id="900127" name="Line 31"/>
            <p:cNvSpPr>
              <a:spLocks noChangeShapeType="1"/>
            </p:cNvSpPr>
            <p:nvPr/>
          </p:nvSpPr>
          <p:spPr bwMode="auto">
            <a:xfrm>
              <a:off x="2016" y="817"/>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28" name="Line 32"/>
            <p:cNvSpPr>
              <a:spLocks noChangeShapeType="1"/>
            </p:cNvSpPr>
            <p:nvPr/>
          </p:nvSpPr>
          <p:spPr bwMode="auto">
            <a:xfrm>
              <a:off x="2304" y="816"/>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00129" name="Group 33"/>
          <p:cNvGrpSpPr>
            <a:grpSpLocks/>
          </p:cNvGrpSpPr>
          <p:nvPr/>
        </p:nvGrpSpPr>
        <p:grpSpPr bwMode="auto">
          <a:xfrm rot="42885190">
            <a:off x="1323439" y="1365493"/>
            <a:ext cx="609600" cy="0"/>
            <a:chOff x="2016" y="816"/>
            <a:chExt cx="432" cy="0"/>
          </a:xfrm>
        </p:grpSpPr>
        <p:sp>
          <p:nvSpPr>
            <p:cNvPr id="900130" name="Line 34"/>
            <p:cNvSpPr>
              <a:spLocks noChangeShapeType="1"/>
            </p:cNvSpPr>
            <p:nvPr/>
          </p:nvSpPr>
          <p:spPr bwMode="auto">
            <a:xfrm>
              <a:off x="2016" y="816"/>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31" name="Line 35"/>
            <p:cNvSpPr>
              <a:spLocks noChangeShapeType="1"/>
            </p:cNvSpPr>
            <p:nvPr/>
          </p:nvSpPr>
          <p:spPr bwMode="auto">
            <a:xfrm>
              <a:off x="2304" y="816"/>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00133" name="Text Box 37"/>
          <p:cNvSpPr txBox="1">
            <a:spLocks noChangeArrowheads="1"/>
          </p:cNvSpPr>
          <p:nvPr/>
        </p:nvSpPr>
        <p:spPr bwMode="auto">
          <a:xfrm>
            <a:off x="7816520" y="62484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800" dirty="0"/>
              <a:t>Introduced first by Zeiss - 1946</a:t>
            </a:r>
          </a:p>
        </p:txBody>
      </p:sp>
      <p:sp>
        <p:nvSpPr>
          <p:cNvPr id="900134" name="Text Box 38"/>
          <p:cNvSpPr txBox="1">
            <a:spLocks noChangeArrowheads="1"/>
          </p:cNvSpPr>
          <p:nvPr/>
        </p:nvSpPr>
        <p:spPr bwMode="auto">
          <a:xfrm>
            <a:off x="2835444" y="62484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800" dirty="0"/>
              <a:t>Introduced first by Zeiss - 1897</a:t>
            </a:r>
          </a:p>
        </p:txBody>
      </p:sp>
    </p:spTree>
    <p:extLst>
      <p:ext uri="{BB962C8B-B14F-4D97-AF65-F5344CB8AC3E}">
        <p14:creationId xmlns:p14="http://schemas.microsoft.com/office/powerpoint/2010/main" val="285196237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50000"/>
          </a:spcBef>
          <a:spcAft>
            <a:spcPct val="0"/>
          </a:spcAft>
          <a:buClrTx/>
          <a:buSzTx/>
          <a:buFontTx/>
          <a:buAutoNum type="arabicPeriod"/>
          <a:tabLst/>
          <a:defRPr kumimoji="0" lang="en-US" altLang="en-US" sz="1500" b="0" i="0" u="none" strike="noStrike" cap="none" normalizeH="0" baseline="0" smtClean="0">
            <a:ln>
              <a:noFill/>
            </a:ln>
            <a:solidFill>
              <a:schemeClr val="tx1"/>
            </a:solidFill>
            <a:effectLst/>
            <a:latin typeface="Comic Sans MS" panose="030F0702030302020204" pitchFamily="66"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50000"/>
          </a:spcBef>
          <a:spcAft>
            <a:spcPct val="0"/>
          </a:spcAft>
          <a:buClrTx/>
          <a:buSzTx/>
          <a:buFontTx/>
          <a:buAutoNum type="arabicPeriod"/>
          <a:tabLst/>
          <a:defRPr kumimoji="0" lang="en-US" altLang="en-US" sz="1500" b="0" i="0" u="none" strike="noStrike" cap="none" normalizeH="0" baseline="0" smtClean="0">
            <a:ln>
              <a:noFill/>
            </a:ln>
            <a:solidFill>
              <a:schemeClr val="tx1"/>
            </a:solidFill>
            <a:effectLst/>
            <a:latin typeface="Comic Sans MS" panose="030F0702030302020204"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1_Blank 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Blank 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Blank 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7.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24628</TotalTime>
  <Words>2383</Words>
  <Application>Microsoft Office PowerPoint</Application>
  <PresentationFormat>On-screen Show (4:3)</PresentationFormat>
  <Paragraphs>450</Paragraphs>
  <Slides>55</Slides>
  <Notes>14</Notes>
  <HiddenSlides>0</HiddenSlides>
  <MMClips>1</MMClips>
  <ScaleCrop>false</ScaleCrop>
  <HeadingPairs>
    <vt:vector size="8" baseType="variant">
      <vt:variant>
        <vt:lpstr>Fonts Used</vt:lpstr>
      </vt:variant>
      <vt:variant>
        <vt:i4>8</vt:i4>
      </vt:variant>
      <vt:variant>
        <vt:lpstr>Theme</vt:lpstr>
      </vt:variant>
      <vt:variant>
        <vt:i4>11</vt:i4>
      </vt:variant>
      <vt:variant>
        <vt:lpstr>Embedded OLE Servers</vt:lpstr>
      </vt:variant>
      <vt:variant>
        <vt:i4>2</vt:i4>
      </vt:variant>
      <vt:variant>
        <vt:lpstr>Slide Titles</vt:lpstr>
      </vt:variant>
      <vt:variant>
        <vt:i4>55</vt:i4>
      </vt:variant>
    </vt:vector>
  </HeadingPairs>
  <TitlesOfParts>
    <vt:vector size="76" baseType="lpstr">
      <vt:lpstr>MS PGothic</vt:lpstr>
      <vt:lpstr>MS PGothic</vt:lpstr>
      <vt:lpstr>Arial</vt:lpstr>
      <vt:lpstr>Calibri</vt:lpstr>
      <vt:lpstr>Calibri Light</vt:lpstr>
      <vt:lpstr>Comic Sans MS</vt:lpstr>
      <vt:lpstr>Symbol</vt:lpstr>
      <vt:lpstr>Times New Roman</vt:lpstr>
      <vt:lpstr>Blank Presentation</vt:lpstr>
      <vt:lpstr>Office Theme</vt:lpstr>
      <vt:lpstr>1_Blank Presentation</vt:lpstr>
      <vt:lpstr>5_Blank Presentation</vt:lpstr>
      <vt:lpstr>3_Blank Presentation</vt:lpstr>
      <vt:lpstr>3_Office Theme</vt:lpstr>
      <vt:lpstr>10_Office Theme</vt:lpstr>
      <vt:lpstr>1_Office Theme</vt:lpstr>
      <vt:lpstr>2_Office Theme</vt:lpstr>
      <vt:lpstr>4_Blank Presentation</vt:lpstr>
      <vt:lpstr>4_Office Theme</vt:lpstr>
      <vt:lpstr>Photo Editor Photo</vt:lpstr>
      <vt:lpstr>Picture</vt:lpstr>
      <vt:lpstr>Biology 227: Methods in Modern Microscopy</vt:lpstr>
      <vt:lpstr>Biology 227: Where and When? </vt:lpstr>
      <vt:lpstr>Sister Course Biology 177: Principles of Modern Microscopy </vt:lpstr>
      <vt:lpstr>Biology 227: Methods in Modern Microscopy </vt:lpstr>
      <vt:lpstr>Biology 227: Methods in Modern Microscopy </vt:lpstr>
      <vt:lpstr>The basic light microscope types</vt:lpstr>
      <vt:lpstr>Light microscopes in the laboratory</vt:lpstr>
      <vt:lpstr>Light microscopes in the laboratory</vt:lpstr>
      <vt:lpstr>PowerPoint Presentation</vt:lpstr>
      <vt:lpstr>Stereo microscopes are to microscopes As binoculars are to telescopes</vt:lpstr>
      <vt:lpstr>Distinguishing between normal and stereo microscopes not always easy</vt:lpstr>
      <vt:lpstr>Distinguishing between normal and stereo microscopes not always easy</vt:lpstr>
      <vt:lpstr>Resolution vs Contrast</vt:lpstr>
      <vt:lpstr>Resolution vs Contrast</vt:lpstr>
      <vt:lpstr>Resolution vs Contrast</vt:lpstr>
      <vt:lpstr>The Ultimate Contrast</vt:lpstr>
      <vt:lpstr>Improve fluorescence with optical sectioning</vt:lpstr>
      <vt:lpstr>Biology 227: Methods in Modern Microscopy</vt:lpstr>
      <vt:lpstr>Current instruments: Beckman Institute Biological Imaging Facility (BIF)</vt:lpstr>
      <vt:lpstr>Current instruments: Trading in</vt:lpstr>
      <vt:lpstr>For Zeiss LSM 880 with Airyscan &amp; LSM 800 Airyscan Available in All ZEISS LSM 8 Family Systems</vt:lpstr>
      <vt:lpstr>Zeiss LSM 800</vt:lpstr>
      <vt:lpstr>Detectors: From analog to digital</vt:lpstr>
      <vt:lpstr>Detectors for microscopy</vt:lpstr>
      <vt:lpstr>Biology 227: Methods in Modern Microscopy </vt:lpstr>
      <vt:lpstr>Applying geometrical optics. Cloaking objects with simple lenses</vt:lpstr>
      <vt:lpstr>Biology 227: Methods in Modern Microscopy </vt:lpstr>
      <vt:lpstr>Building a light sheet fluorescence microscope (LSFM)  Also called selective/single plane illumination microscopy (SPIM)</vt:lpstr>
      <vt:lpstr>Biology 227: Methods in Modern Microscopy </vt:lpstr>
      <vt:lpstr>Biology 227: Methods in Modern Microscopy </vt:lpstr>
      <vt:lpstr>Spectral unmixing: general concept</vt:lpstr>
      <vt:lpstr>Zeiss LSM 710</vt:lpstr>
      <vt:lpstr>Biology 227: Methods in Modern Microscopy </vt:lpstr>
      <vt:lpstr>Image processing</vt:lpstr>
      <vt:lpstr>Image Processing:  Software Resources in BIF </vt:lpstr>
      <vt:lpstr>Biology 227: Methods in Modern Microscopy </vt:lpstr>
      <vt:lpstr>Illumination Techniques - Overview </vt:lpstr>
      <vt:lpstr>Resolution</vt:lpstr>
      <vt:lpstr>Condenser maximizes resolution</vt:lpstr>
      <vt:lpstr>“Kohler” Illumination</vt:lpstr>
      <vt:lpstr>Kohler Rays </vt:lpstr>
      <vt:lpstr>To look at the illumination planes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Kohler illumination interactive tutorial</vt:lpstr>
      <vt:lpstr>Microscopy Resources on the Web</vt:lpstr>
      <vt:lpstr>Acknowledgements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 177</dc:title>
  <dc:creator>Andres Collazo</dc:creator>
  <cp:lastModifiedBy>Andres Collazo</cp:lastModifiedBy>
  <cp:revision>237</cp:revision>
  <dcterms:created xsi:type="dcterms:W3CDTF">2014-10-24T19:53:07Z</dcterms:created>
  <dcterms:modified xsi:type="dcterms:W3CDTF">2016-01-04T15:39:14Z</dcterms:modified>
</cp:coreProperties>
</file>