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6" r:id="rId3"/>
  </p:sldMasterIdLst>
  <p:notesMasterIdLst>
    <p:notesMasterId r:id="rId52"/>
  </p:notesMasterIdLst>
  <p:sldIdLst>
    <p:sldId id="266" r:id="rId4"/>
    <p:sldId id="267" r:id="rId5"/>
    <p:sldId id="272" r:id="rId6"/>
    <p:sldId id="275" r:id="rId7"/>
    <p:sldId id="269" r:id="rId8"/>
    <p:sldId id="276" r:id="rId9"/>
    <p:sldId id="286" r:id="rId10"/>
    <p:sldId id="277" r:id="rId11"/>
    <p:sldId id="279" r:id="rId12"/>
    <p:sldId id="278" r:id="rId13"/>
    <p:sldId id="280" r:id="rId14"/>
    <p:sldId id="284" r:id="rId15"/>
    <p:sldId id="281" r:id="rId16"/>
    <p:sldId id="274" r:id="rId17"/>
    <p:sldId id="285" r:id="rId18"/>
    <p:sldId id="298" r:id="rId19"/>
    <p:sldId id="308" r:id="rId20"/>
    <p:sldId id="311" r:id="rId21"/>
    <p:sldId id="309" r:id="rId22"/>
    <p:sldId id="310" r:id="rId23"/>
    <p:sldId id="312" r:id="rId24"/>
    <p:sldId id="315" r:id="rId25"/>
    <p:sldId id="317" r:id="rId26"/>
    <p:sldId id="318" r:id="rId27"/>
    <p:sldId id="316" r:id="rId28"/>
    <p:sldId id="319" r:id="rId29"/>
    <p:sldId id="323" r:id="rId30"/>
    <p:sldId id="288" r:id="rId31"/>
    <p:sldId id="324" r:id="rId32"/>
    <p:sldId id="325" r:id="rId33"/>
    <p:sldId id="326" r:id="rId34"/>
    <p:sldId id="287" r:id="rId35"/>
    <p:sldId id="327" r:id="rId36"/>
    <p:sldId id="328" r:id="rId37"/>
    <p:sldId id="330" r:id="rId38"/>
    <p:sldId id="331" r:id="rId39"/>
    <p:sldId id="302" r:id="rId40"/>
    <p:sldId id="334" r:id="rId41"/>
    <p:sldId id="335" r:id="rId42"/>
    <p:sldId id="289" r:id="rId43"/>
    <p:sldId id="332" r:id="rId44"/>
    <p:sldId id="336" r:id="rId45"/>
    <p:sldId id="333" r:id="rId46"/>
    <p:sldId id="337" r:id="rId47"/>
    <p:sldId id="268" r:id="rId48"/>
    <p:sldId id="296" r:id="rId49"/>
    <p:sldId id="338" r:id="rId50"/>
    <p:sldId id="34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51" autoAdjust="0"/>
  </p:normalViewPr>
  <p:slideViewPr>
    <p:cSldViewPr snapToGrid="0">
      <p:cViewPr varScale="1">
        <p:scale>
          <a:sx n="66" d="100"/>
          <a:sy n="66" d="100"/>
        </p:scale>
        <p:origin x="1325"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18608-BAF7-4346-96EE-659C3AE059FF}" type="datetimeFigureOut">
              <a:rPr lang="en-US" smtClean="0"/>
              <a:t>3/5/2015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97BDA-7C5D-426B-8F63-5169389F863D}" type="slidenum">
              <a:rPr lang="en-US" smtClean="0"/>
              <a:t>‹#›</a:t>
            </a:fld>
            <a:endParaRPr lang="en-US"/>
          </a:p>
        </p:txBody>
      </p:sp>
    </p:spTree>
    <p:extLst>
      <p:ext uri="{BB962C8B-B14F-4D97-AF65-F5344CB8AC3E}">
        <p14:creationId xmlns:p14="http://schemas.microsoft.com/office/powerpoint/2010/main" val="214722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ture.com/nmeth/journal/v10/n1/full/nmeth.2277.html#ref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opticsinfobase.org/ol/fulltext.cfm?uri=ol-32-14-2007&amp;id=139063#f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opticsinfobase.org/ol/fulltext.cfm?uri=ol-32-14-2007&amp;id=139063#c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opticsinfobase.org/ao/fulltext.cfm?uri=ao-38-32-6692&amp;id=43975#b2"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opticsinfobase.org/ao/fulltext.cfm?uri=ao-38-32-6692&amp;id=43975#b4" TargetMode="External"/><Relationship Id="rId4" Type="http://schemas.openxmlformats.org/officeDocument/2006/relationships/hyperlink" Target="http://www.opticsinfobase.org/ao/fulltext.cfm?uri=ao-38-32-6692&amp;id=43975#b3"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opticsinfobase.org/ao/fulltext.cfm?uri=ao-38-32-6692&amp;id=43975#F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Specular_reflection" TargetMode="External"/><Relationship Id="rId13" Type="http://schemas.openxmlformats.org/officeDocument/2006/relationships/hyperlink" Target="http://en.wikipedia.org/wiki/Opacity_(optics)" TargetMode="External"/><Relationship Id="rId3" Type="http://schemas.openxmlformats.org/officeDocument/2006/relationships/hyperlink" Target="http://en.wikipedia.org/wiki/Focus_(optics)" TargetMode="External"/><Relationship Id="rId7" Type="http://schemas.openxmlformats.org/officeDocument/2006/relationships/hyperlink" Target="http://en.wikipedia.org/wiki/Refraction" TargetMode="External"/><Relationship Id="rId12" Type="http://schemas.openxmlformats.org/officeDocument/2006/relationships/hyperlink" Target="http://en.wikipedia.org/wiki/Fresnel_zon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en.wikipedia.org/wiki/Diffraction" TargetMode="External"/><Relationship Id="rId11" Type="http://schemas.openxmlformats.org/officeDocument/2006/relationships/hyperlink" Target="http://en.wikipedia.org/wiki/Symmetric" TargetMode="External"/><Relationship Id="rId5" Type="http://schemas.openxmlformats.org/officeDocument/2006/relationships/hyperlink" Target="http://en.wikipedia.org/wiki/Lens_(optics)" TargetMode="External"/><Relationship Id="rId15" Type="http://schemas.openxmlformats.org/officeDocument/2006/relationships/hyperlink" Target="http://en.wikipedia.org/wiki/Interference_(wave_propagation)" TargetMode="External"/><Relationship Id="rId10" Type="http://schemas.openxmlformats.org/officeDocument/2006/relationships/hyperlink" Target="http://en.wikipedia.org/wiki/Arago_spot" TargetMode="External"/><Relationship Id="rId4" Type="http://schemas.openxmlformats.org/officeDocument/2006/relationships/hyperlink" Target="http://en.wikipedia.org/wiki/Zone_plate#cite_note-wmm-1" TargetMode="External"/><Relationship Id="rId9" Type="http://schemas.openxmlformats.org/officeDocument/2006/relationships/hyperlink" Target="http://en.wikipedia.org/wiki/Augustin-Jean_Fresnel" TargetMode="External"/><Relationship Id="rId14" Type="http://schemas.openxmlformats.org/officeDocument/2006/relationships/hyperlink" Target="http://en.wikipedia.org/wiki/Transparency_(optics)"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Magnetic_field" TargetMode="External"/><Relationship Id="rId13" Type="http://schemas.openxmlformats.org/officeDocument/2006/relationships/hyperlink" Target="http://en.wikipedia.org/wiki/Direct_metal_laser_sintering" TargetMode="External"/><Relationship Id="rId18" Type="http://schemas.openxmlformats.org/officeDocument/2006/relationships/hyperlink" Target="http://en.wikipedia.org/wiki/Optical_coherence_tomography" TargetMode="External"/><Relationship Id="rId3" Type="http://schemas.openxmlformats.org/officeDocument/2006/relationships/hyperlink" Target="http://en.wikipedia.org/wiki/Ammeter" TargetMode="External"/><Relationship Id="rId7" Type="http://schemas.openxmlformats.org/officeDocument/2006/relationships/hyperlink" Target="http://en.wikipedia.org/wiki/Actuator" TargetMode="External"/><Relationship Id="rId12" Type="http://schemas.openxmlformats.org/officeDocument/2006/relationships/hyperlink" Target="http://en.wikipedia.org/wiki/Stereolithography" TargetMode="External"/><Relationship Id="rId17" Type="http://schemas.openxmlformats.org/officeDocument/2006/relationships/hyperlink" Target="http://en.wikipedia.org/wiki/Laser_display" TargetMode="External"/><Relationship Id="rId2" Type="http://schemas.openxmlformats.org/officeDocument/2006/relationships/slide" Target="../slides/slide5.xml"/><Relationship Id="rId16" Type="http://schemas.openxmlformats.org/officeDocument/2006/relationships/hyperlink" Target="http://en.wikipedia.org/wiki/Laser_TV" TargetMode="External"/><Relationship Id="rId1" Type="http://schemas.openxmlformats.org/officeDocument/2006/relationships/notesMaster" Target="../notesMasters/notesMaster1.xml"/><Relationship Id="rId6" Type="http://schemas.openxmlformats.org/officeDocument/2006/relationships/hyperlink" Target="http://en.wikipedia.org/wiki/Electromechanical" TargetMode="External"/><Relationship Id="rId11" Type="http://schemas.openxmlformats.org/officeDocument/2006/relationships/hyperlink" Target="http://en.wikipedia.org/wiki/Servomechanism" TargetMode="External"/><Relationship Id="rId5" Type="http://schemas.openxmlformats.org/officeDocument/2006/relationships/hyperlink" Target="http://en.wikipedia.org/wiki/Analogue_electronics" TargetMode="External"/><Relationship Id="rId15" Type="http://schemas.openxmlformats.org/officeDocument/2006/relationships/hyperlink" Target="http://en.wikipedia.org/wiki/Laser_beam_welding" TargetMode="External"/><Relationship Id="rId10" Type="http://schemas.openxmlformats.org/officeDocument/2006/relationships/hyperlink" Target="http://en.wikipedia.org/wiki/Wikipedia:Citation_needed" TargetMode="External"/><Relationship Id="rId4" Type="http://schemas.openxmlformats.org/officeDocument/2006/relationships/hyperlink" Target="http://en.wikipedia.org/wiki/Electric_current" TargetMode="External"/><Relationship Id="rId9" Type="http://schemas.openxmlformats.org/officeDocument/2006/relationships/hyperlink" Target="http://en.wikipedia.org/wiki/Laser_scanning" TargetMode="External"/><Relationship Id="rId14" Type="http://schemas.openxmlformats.org/officeDocument/2006/relationships/hyperlink" Target="http://en.wikipedia.org/wiki/Laser_engravin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ature.com/nmeth/journal/v10/n1/fig_tab/nmeth.2277_SV1.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en.wikipedia.org/wiki/Ptychography#cite_note-2" TargetMode="External"/><Relationship Id="rId3" Type="http://schemas.openxmlformats.org/officeDocument/2006/relationships/hyperlink" Target="https://en.wikipedia.org/wiki/Walter_Hoppe" TargetMode="External"/><Relationship Id="rId7" Type="http://schemas.openxmlformats.org/officeDocument/2006/relationships/hyperlink" Target="https://en.wikipedia.org/wiki/Reciprocal_lattice"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en.wikipedia.org/wiki/Bragg_reflections" TargetMode="External"/><Relationship Id="rId11" Type="http://schemas.openxmlformats.org/officeDocument/2006/relationships/hyperlink" Target="https://en.wikipedia.org/wiki/Complex_amplitudes" TargetMode="External"/><Relationship Id="rId5" Type="http://schemas.openxmlformats.org/officeDocument/2006/relationships/hyperlink" Target="https://en.wikipedia.org/wiki/Phase_problem" TargetMode="External"/><Relationship Id="rId10" Type="http://schemas.openxmlformats.org/officeDocument/2006/relationships/hyperlink" Target="https://en.wikipedia.org/wiki/Nyquist%E2%80%93Shannon_sampling_theorem" TargetMode="External"/><Relationship Id="rId4" Type="http://schemas.openxmlformats.org/officeDocument/2006/relationships/hyperlink" Target="https://en.wikipedia.org/wiki/Ptychography#cite_note-Hoppe_1969-1" TargetMode="External"/><Relationship Id="rId9" Type="http://schemas.openxmlformats.org/officeDocument/2006/relationships/hyperlink" Target="https://en.wikipedia.org/w/index.php?title=Bragg_beams&amp;action=edit&amp;redlink=1"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journal.frontiersin.org/article/10.3389/neuro.04.005.2008/full#B47"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nature.com/nmeth/journal/v5/n9/full/nmeth.1241.html#f1"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opticsinfobase.org/viewmedia.cfm?uri=oe-21-13-16007-2"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opticsinfobase.org/viewmedia.cfm?uri=oe-21-13-16007-3"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en.wikipedia.org/wiki/Bright_field_microscopy" TargetMode="External"/><Relationship Id="rId7" Type="http://schemas.openxmlformats.org/officeDocument/2006/relationships/hyperlink" Target="http://en.wikipedia.org/wiki/Phase_contrast_microscopy"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en.wikipedia.org/wiki/Topography" TargetMode="External"/><Relationship Id="rId5" Type="http://schemas.openxmlformats.org/officeDocument/2006/relationships/hyperlink" Target="http://en.wikipedia.org/wiki/Optical_distance" TargetMode="External"/><Relationship Id="rId4" Type="http://schemas.openxmlformats.org/officeDocument/2006/relationships/hyperlink" Target="http://en.wikipedia.org/wiki/Phase_%28waves%2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busac.caltech.edu/"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http://www.microscopyu.com/articles/confocal/resonantscanning.html</a:t>
            </a:r>
          </a:p>
          <a:p>
            <a:endParaRPr lang="en-US" dirty="0" smtClean="0"/>
          </a:p>
          <a:p>
            <a:r>
              <a:rPr lang="en-US" dirty="0" smtClean="0"/>
              <a:t>More info</a:t>
            </a:r>
            <a:r>
              <a:rPr lang="en-US" baseline="0" dirty="0" smtClean="0"/>
              <a:t> on Acousto-optic Modulator/Deflector (AOD)</a:t>
            </a:r>
            <a:endParaRPr lang="en-US" dirty="0" smtClean="0"/>
          </a:p>
          <a:p>
            <a:r>
              <a:rPr lang="en-US" dirty="0" smtClean="0"/>
              <a:t>Paper using</a:t>
            </a:r>
            <a:r>
              <a:rPr lang="en-US" baseline="0" dirty="0" smtClean="0"/>
              <a:t> AOD for multiphoton</a:t>
            </a:r>
          </a:p>
          <a:p>
            <a:r>
              <a:rPr lang="en-US" dirty="0" smtClean="0"/>
              <a:t>http://biomedicaloptics.spiedigitallibrary.org/article.aspx?articleid=1102153</a:t>
            </a:r>
          </a:p>
          <a:p>
            <a:r>
              <a:rPr lang="en-US" dirty="0" smtClean="0"/>
              <a:t>Paper using AOD for regular confocal</a:t>
            </a:r>
          </a:p>
          <a:p>
            <a:r>
              <a:rPr lang="en-US" dirty="0" smtClean="0"/>
              <a:t>http://www.opticsinfobase.org/oe/fulltext.cfm?uri=oe-13-13-5151&amp;id=84581</a:t>
            </a:r>
          </a:p>
          <a:p>
            <a:r>
              <a:rPr lang="en-US" dirty="0" err="1" smtClean="0"/>
              <a:t>Saggau</a:t>
            </a:r>
            <a:r>
              <a:rPr lang="en-US" dirty="0" smtClean="0"/>
              <a:t> review</a:t>
            </a:r>
          </a:p>
          <a:p>
            <a:r>
              <a:rPr lang="en-US" dirty="0" smtClean="0"/>
              <a:t>http://biomedicaloptics.spiedigitallibrary.org/article.aspx?articleid=1102202</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a:t>
            </a:fld>
            <a:endParaRPr lang="en-US"/>
          </a:p>
        </p:txBody>
      </p:sp>
    </p:spTree>
    <p:extLst>
      <p:ext uri="{BB962C8B-B14F-4D97-AF65-F5344CB8AC3E}">
        <p14:creationId xmlns:p14="http://schemas.microsoft.com/office/powerpoint/2010/main" val="313756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position-sensitive device (PSD), </a:t>
            </a:r>
          </a:p>
          <a:p>
            <a:r>
              <a:rPr lang="en-US" dirty="0" smtClean="0"/>
              <a:t>Fig 5: Left: Schematic drawing of a resonant scanning confocal with lock-in pixel clock decoding. For imaging, the laser is directed through a programmable </a:t>
            </a:r>
            <a:r>
              <a:rPr lang="en-US" dirty="0" err="1" smtClean="0"/>
              <a:t>opto</a:t>
            </a:r>
            <a:r>
              <a:rPr lang="en-US" dirty="0" smtClean="0"/>
              <a:t>-acoustic splitter onto the scan mirror and excites the </a:t>
            </a:r>
            <a:r>
              <a:rPr lang="en-US" dirty="0" err="1" smtClean="0"/>
              <a:t>fluorochromes</a:t>
            </a:r>
            <a:r>
              <a:rPr lang="en-US" dirty="0" smtClean="0"/>
              <a:t> in the sample (blue trace). The emitted light (green trace) is </a:t>
            </a:r>
            <a:r>
              <a:rPr lang="en-US" dirty="0" err="1" smtClean="0"/>
              <a:t>descanned</a:t>
            </a:r>
            <a:r>
              <a:rPr lang="en-US" dirty="0" smtClean="0"/>
              <a:t> by the scan mirror, transmitted by the AOBS and converted into an electrical signal by the detector. An auxiliary IR diode is directed to the rear side (also reflecting) of the scan mirror (red trace). It reaches a position-sensitive device (PSD), which delivers a signal that can reproduce the full movement of the scan mirror.</a:t>
            </a:r>
            <a:br>
              <a:rPr lang="en-US" dirty="0" smtClean="0"/>
            </a:br>
            <a:r>
              <a:rPr lang="en-US" dirty="0" smtClean="0"/>
              <a:t>Right: Block diagram of position-controlled tunable pixel clocking with resonant scanners. The movement of the mirror is monitored by a position-sensitive device (PSD) which feeds into a lock-in amplifier. Here, the actual movement (act) in terms of amplitude and phase are compared with the excitation signal (nom). A DSP-based controller adjusts any deviations from the optimal operation and provides the correct parameters to a pixel clock module. Here, the emission signal from the microscope is split into spatially equidistant segments (pixel clock). The actual integration time per pixel is also controllable and may cover the full pixel time (not equally long at the edges versus center), or trim the pixel integration time to temporally equidistant measurements.</a:t>
            </a:r>
          </a:p>
          <a:p>
            <a:r>
              <a:rPr lang="en-US" dirty="0" smtClean="0"/>
              <a:t>http://www.leica-microsystems.com/science-lab/smart-control-for-resonant-galvo-scanners/</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13</a:t>
            </a:fld>
            <a:endParaRPr lang="en-US"/>
          </a:p>
        </p:txBody>
      </p:sp>
    </p:spTree>
    <p:extLst>
      <p:ext uri="{BB962C8B-B14F-4D97-AF65-F5344CB8AC3E}">
        <p14:creationId xmlns:p14="http://schemas.microsoft.com/office/powerpoint/2010/main" val="167782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http://www.photonics.com/Article.aspx?AID=55047</a:t>
            </a:r>
          </a:p>
          <a:p>
            <a:endParaRPr lang="en-US" dirty="0" smtClean="0"/>
          </a:p>
          <a:p>
            <a:r>
              <a:rPr lang="en-US" dirty="0" smtClean="0"/>
              <a:t>Will insert</a:t>
            </a:r>
            <a:r>
              <a:rPr lang="en-US" baseline="0" dirty="0" smtClean="0"/>
              <a:t> 50 fps of cristae at</a:t>
            </a:r>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15</a:t>
            </a:fld>
            <a:endParaRPr lang="en-US"/>
          </a:p>
        </p:txBody>
      </p:sp>
    </p:spTree>
    <p:extLst>
      <p:ext uri="{BB962C8B-B14F-4D97-AF65-F5344CB8AC3E}">
        <p14:creationId xmlns:p14="http://schemas.microsoft.com/office/powerpoint/2010/main" val="217457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Raimund</a:t>
            </a:r>
            <a:r>
              <a:rPr lang="en-US" baseline="0" dirty="0" smtClean="0"/>
              <a:t> Ober lab in Texas. Have taken it up to 4 focal planes.</a:t>
            </a:r>
            <a:endParaRPr lang="en-US" dirty="0" smtClean="0"/>
          </a:p>
          <a:p>
            <a:endParaRPr lang="en-US" dirty="0" smtClean="0"/>
          </a:p>
          <a:p>
            <a:r>
              <a:rPr lang="en-US" dirty="0" smtClean="0"/>
              <a:t>http://www.sciencedirect.com/science/article/pii/S0006349508820176</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16</a:t>
            </a:fld>
            <a:endParaRPr lang="en-US"/>
          </a:p>
        </p:txBody>
      </p:sp>
    </p:spTree>
    <p:extLst>
      <p:ext uri="{BB962C8B-B14F-4D97-AF65-F5344CB8AC3E}">
        <p14:creationId xmlns:p14="http://schemas.microsoft.com/office/powerpoint/2010/main" val="335313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refocusing by translating the camera away from the nominal focal plane induces spherical aberration after a refocus of a few microns</a:t>
            </a:r>
            <a:r>
              <a:rPr lang="en-US" baseline="30000" dirty="0" smtClean="0">
                <a:hlinkClick r:id="rId3" tooltip="Botcherby, E.J., Juskaitis, R., Booth, M.J. &amp; Wilson, T. Opt. Lett. 32, 2007-2009 (2007)."/>
              </a:rPr>
              <a:t>2</a:t>
            </a:r>
            <a:endParaRPr lang="en-US" dirty="0" smtClean="0"/>
          </a:p>
          <a:p>
            <a:endParaRPr lang="en-US" dirty="0" smtClean="0"/>
          </a:p>
          <a:p>
            <a:r>
              <a:rPr lang="en-US" dirty="0" smtClean="0"/>
              <a:t>http://commons.wikimedia.org/wiki/File:Spherical_aberration_2.svg</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17</a:t>
            </a:fld>
            <a:endParaRPr lang="en-US"/>
          </a:p>
        </p:txBody>
      </p:sp>
    </p:spTree>
    <p:extLst>
      <p:ext uri="{BB962C8B-B14F-4D97-AF65-F5344CB8AC3E}">
        <p14:creationId xmlns:p14="http://schemas.microsoft.com/office/powerpoint/2010/main" val="305608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usual configuration for a high numerical aperture (NA) microscope is shown in Fig. </a:t>
            </a:r>
            <a:r>
              <a:rPr lang="en-US" dirty="0" smtClean="0">
                <a:hlinkClick r:id="rId3"/>
              </a:rPr>
              <a:t>1a</a:t>
            </a:r>
            <a:r>
              <a:rPr lang="en-US" dirty="0" smtClean="0"/>
              <a:t> . </a:t>
            </a:r>
          </a:p>
          <a:p>
            <a:endParaRPr lang="en-US" dirty="0" smtClean="0"/>
          </a:p>
          <a:p>
            <a:r>
              <a:rPr lang="en-US" dirty="0" smtClean="0"/>
              <a:t>Refocusing on the detector side is a practical solution only if the spherical aberration can be avoided. Optical systems designed to satisfy the Herschel condition permit aberration-free imaging of points that lie along the optic axis. Perfect imaging of a volume region is therefore possible if both the sine and Herschel conditions are simultaneously satisfied. This occurs only in imaging systems with unity magnification, assuming dry lenses are used (if immersion lenses are used, the magnification must be equal to the ratio of immersion media refractive indices [</a:t>
            </a:r>
            <a:r>
              <a:rPr lang="en-US" dirty="0" smtClean="0">
                <a:hlinkClick r:id="rId4"/>
              </a:rPr>
              <a:t>3</a:t>
            </a:r>
            <a:r>
              <a:rPr lang="en-US" dirty="0" smtClean="0"/>
              <a:t>]) Such a magnification system could be built using two microscopes back to back [Fig. </a:t>
            </a:r>
            <a:r>
              <a:rPr lang="en-US" dirty="0" smtClean="0">
                <a:hlinkClick r:id="rId3"/>
              </a:rPr>
              <a:t>1b</a:t>
            </a:r>
            <a:r>
              <a:rPr lang="en-US" dirty="0" smtClean="0"/>
              <a:t>]. An appropriate detector placed in the focal region of L2 would detect a diffraction-limited image of any chosen plane in the specimen. However, the resolution required of such a detector would be a fraction of a wavelength, far beyond the capabilities of presently available devices that typically have pixel sizes around </a:t>
            </a:r>
            <a:r>
              <a:rPr lang="en-US" sz="1200" kern="1200" dirty="0" smtClean="0">
                <a:solidFill>
                  <a:schemeClr val="tx1"/>
                </a:solidFill>
                <a:effectLst/>
                <a:latin typeface="+mn-lt"/>
                <a:ea typeface="+mn-ea"/>
                <a:cs typeface="+mn-cs"/>
              </a:rPr>
              <a:t>5–10 </a:t>
            </a:r>
            <a:r>
              <a:rPr lang="en-US" sz="1200" i="1" kern="1200" dirty="0" err="1" smtClean="0">
                <a:solidFill>
                  <a:schemeClr val="tx1"/>
                </a:solidFill>
                <a:effectLst/>
                <a:latin typeface="+mn-lt"/>
                <a:ea typeface="+mn-ea"/>
                <a:cs typeface="+mn-cs"/>
              </a:rPr>
              <a:t>μ</a:t>
            </a:r>
            <a:r>
              <a:rPr lang="en-US" sz="1200" kern="1200" dirty="0" err="1" smtClean="0">
                <a:solidFill>
                  <a:schemeClr val="tx1"/>
                </a:solidFill>
                <a:effectLst/>
                <a:latin typeface="+mn-lt"/>
                <a:ea typeface="+mn-ea"/>
                <a:cs typeface="+mn-cs"/>
              </a:rPr>
              <a:t>m</a:t>
            </a:r>
            <a:r>
              <a:rPr lang="en-US" dirty="0" smtClean="0"/>
              <a:t>. Instead, we can probe the intermediate image in the focal region of L2 using another microscope comprising the objective L3 and a tube lens. This secondary imaging system magnifies the intermediate image so that it is compatible with the detector [Fig. </a:t>
            </a:r>
            <a:r>
              <a:rPr lang="en-US" dirty="0" smtClean="0">
                <a:hlinkClick r:id="rId3"/>
              </a:rPr>
              <a:t>1b</a:t>
            </a:r>
            <a:r>
              <a:rPr lang="en-US" dirty="0" smtClean="0"/>
              <a:t>]. Like the original microscope of Fig. </a:t>
            </a:r>
            <a:r>
              <a:rPr lang="en-US" dirty="0" smtClean="0">
                <a:hlinkClick r:id="rId3"/>
              </a:rPr>
              <a:t>1a</a:t>
            </a:r>
            <a:r>
              <a:rPr lang="en-US" dirty="0" smtClean="0"/>
              <a:t>, this secondary system produces an image of the focal plane of L3 and refocusing must be performed by shifting L3 along the optic axis. However, specimen disturbance is avoided as the axial scanning now occurs remotely in the optical system. </a:t>
            </a:r>
          </a:p>
          <a:p>
            <a:endParaRPr lang="en-US" dirty="0" smtClean="0"/>
          </a:p>
          <a:p>
            <a:r>
              <a:rPr lang="en-US" dirty="0" smtClean="0"/>
              <a:t>This can be avoided using the optically equivalent system of Fig. </a:t>
            </a:r>
            <a:r>
              <a:rPr lang="en-US" dirty="0" smtClean="0">
                <a:hlinkClick r:id="rId3"/>
              </a:rPr>
              <a:t>1c</a:t>
            </a:r>
            <a:r>
              <a:rPr lang="en-US" dirty="0" smtClean="0"/>
              <a:t>. The intermediate image is formed using the same system as before. A planar mirror (M) mounted on an axial scanning stage is placed in the focal region of L2; this allows us to reuse L2 as part of the secondary imaging system. This system, composed of L2, the beam splitter, the tube lens, and the detector, creates an image of the focal plane of L2 on the detector. A quarter-wave plate and polarizing beam splitter can also be used to improve the optical throughput of this system. Refocusing is performed by scanning the mirror along the optic axis so that the plane of interest is imaged onto the detector. As the mirror can be small, this system permits high axial scan speed without specimen disturbance.</a:t>
            </a:r>
          </a:p>
          <a:p>
            <a:endParaRPr lang="en-US" dirty="0" smtClean="0"/>
          </a:p>
          <a:p>
            <a:r>
              <a:rPr lang="en-US" dirty="0" smtClean="0"/>
              <a:t>By one, and likewise by several, and even by an infinite number of thin lenses in contact, no more than two axis points can be reproduced without aberration of the third order. Freedom from aberration for two axis points, one of which is infinitely distant, is known as </a:t>
            </a:r>
            <a:r>
              <a:rPr lang="en-US" i="1" dirty="0" smtClean="0"/>
              <a:t>Herschel's condition.</a:t>
            </a:r>
            <a:r>
              <a:rPr lang="en-US" dirty="0" smtClean="0"/>
              <a:t> </a:t>
            </a:r>
          </a:p>
          <a:p>
            <a:r>
              <a:rPr lang="en-US" dirty="0" smtClean="0"/>
              <a:t>From: https://en.wikipedia.org/wiki/Optical_aberration</a:t>
            </a:r>
          </a:p>
          <a:p>
            <a:endParaRPr lang="en-US" dirty="0" smtClean="0"/>
          </a:p>
          <a:p>
            <a:r>
              <a:rPr lang="en-US" dirty="0" smtClean="0"/>
              <a:t>http://www.opticsinfobase.org/ol/fulltext.cfm?uri=ol-32-14-2007&amp;id=139063</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19</a:t>
            </a:fld>
            <a:endParaRPr lang="en-US"/>
          </a:p>
        </p:txBody>
      </p:sp>
    </p:spTree>
    <p:extLst>
      <p:ext uri="{BB962C8B-B14F-4D97-AF65-F5344CB8AC3E}">
        <p14:creationId xmlns:p14="http://schemas.microsoft.com/office/powerpoint/2010/main" val="6672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3 Fluorescence confocal </a:t>
            </a:r>
            <a:r>
              <a:rPr lang="en-US" sz="1200" i="1" kern="1200" dirty="0" err="1" smtClean="0">
                <a:solidFill>
                  <a:schemeClr val="tx1"/>
                </a:solidFill>
                <a:effectLst/>
                <a:latin typeface="+mn-lt"/>
                <a:ea typeface="+mn-ea"/>
                <a:cs typeface="+mn-cs"/>
              </a:rPr>
              <a:t>xz</a:t>
            </a:r>
            <a:r>
              <a:rPr lang="en-US" dirty="0" smtClean="0"/>
              <a:t> sections of a mouse kidney specimen acquired using a tandem scanning system. (a) Refocusing was performed using the low NA system, equivalent to shifting the scanning unit. (b) Refocusing was performed by shifting the reference mirror in the focus of a high NA objective.</a:t>
            </a:r>
          </a:p>
          <a:p>
            <a:endParaRPr lang="en-US" dirty="0" smtClean="0"/>
          </a:p>
          <a:p>
            <a:r>
              <a:rPr lang="en-US" dirty="0" smtClean="0"/>
              <a:t>http://www.opticsinfobase.org/ol/fulltext.cfm?uri=ol-32-14-2007&amp;id=139063</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20</a:t>
            </a:fld>
            <a:endParaRPr lang="en-US"/>
          </a:p>
        </p:txBody>
      </p:sp>
    </p:spTree>
    <p:extLst>
      <p:ext uri="{BB962C8B-B14F-4D97-AF65-F5344CB8AC3E}">
        <p14:creationId xmlns:p14="http://schemas.microsoft.com/office/powerpoint/2010/main" val="2668483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http://www.opticsinfobase.org/ao/fulltext.cfm?uri=ao-38-32-6692&amp;id=43975</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21</a:t>
            </a:fld>
            <a:endParaRPr lang="en-US"/>
          </a:p>
        </p:txBody>
      </p:sp>
    </p:spTree>
    <p:extLst>
      <p:ext uri="{BB962C8B-B14F-4D97-AF65-F5344CB8AC3E}">
        <p14:creationId xmlns:p14="http://schemas.microsoft.com/office/powerpoint/2010/main" val="61620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t>
            </a:r>
            <a:r>
              <a:rPr lang="en-US" i="1" dirty="0" smtClean="0"/>
              <a:t>d</a:t>
            </a:r>
            <a:r>
              <a:rPr lang="en-US" dirty="0" smtClean="0"/>
              <a:t> is the grating period, </a:t>
            </a:r>
            <a:r>
              <a:rPr lang="en-US" i="1" dirty="0" smtClean="0"/>
              <a:t>m</a:t>
            </a:r>
            <a:r>
              <a:rPr lang="en-US" dirty="0" smtClean="0"/>
              <a:t> is the diffraction order into which the wave front is scattered, and </a:t>
            </a:r>
            <a:r>
              <a:rPr lang="en-US" dirty="0" err="1" smtClean="0"/>
              <a:t>Δ</a:t>
            </a:r>
            <a:r>
              <a:rPr lang="en-US" i="1" baseline="-25000" dirty="0" err="1" smtClean="0"/>
              <a:t>x</a:t>
            </a:r>
            <a:r>
              <a:rPr lang="en-US" dirty="0" smtClean="0"/>
              <a:t> is the displacement of the grating strips relative to their undistorted position.</a:t>
            </a:r>
          </a:p>
          <a:p>
            <a:endParaRPr lang="en-US" dirty="0" smtClean="0"/>
          </a:p>
          <a:p>
            <a:r>
              <a:rPr lang="en-US" dirty="0" smtClean="0"/>
              <a:t>Hence all orders other than the zeroth order undergo a phase shift that is linearly dependent on the grating displacement, and the phase shift is of equal magnitude but opposite sign in the positive and the negative orders of the same coefficient.</a:t>
            </a:r>
          </a:p>
          <a:p>
            <a:r>
              <a:rPr lang="en-US" dirty="0" smtClean="0"/>
              <a:t>This basic principle, often referred to as the detour phase effect, has been used to encode diffractive-optics elements and computer-generated holograms [</a:t>
            </a:r>
            <a:r>
              <a:rPr lang="en-US" dirty="0" smtClean="0">
                <a:hlinkClick r:id="rId3"/>
              </a:rPr>
              <a:t>2</a:t>
            </a:r>
            <a:r>
              <a:rPr lang="en-US" dirty="0" smtClean="0"/>
              <a:t>], [</a:t>
            </a:r>
            <a:r>
              <a:rPr lang="en-US" dirty="0" smtClean="0">
                <a:hlinkClick r:id="rId4"/>
              </a:rPr>
              <a:t>3</a:t>
            </a:r>
            <a:r>
              <a:rPr lang="en-US" dirty="0" smtClean="0"/>
              <a:t>] and for phase calibration of an aperture synthesis array. [</a:t>
            </a:r>
            <a:r>
              <a:rPr lang="en-US" dirty="0" smtClean="0">
                <a:hlinkClick r:id="rId5"/>
              </a:rPr>
              <a:t>4</a:t>
            </a:r>
            <a:r>
              <a:rPr lang="en-US" dirty="0" smtClean="0"/>
              <a:t>] In this way an arbitrary wave front can be generated by use of a binary-encoding technique.</a:t>
            </a:r>
          </a:p>
          <a:p>
            <a:endParaRPr lang="en-US" dirty="0" smtClean="0"/>
          </a:p>
          <a:p>
            <a:endParaRPr lang="en-US" dirty="0" smtClean="0"/>
          </a:p>
          <a:p>
            <a:r>
              <a:rPr lang="en-US" dirty="0" smtClean="0"/>
              <a:t>http://www.opticsinfobase.org/ao/fulltext.cfm?uri=ao-38-32-6692&amp;id=43975</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23</a:t>
            </a:fld>
            <a:endParaRPr lang="en-US"/>
          </a:p>
        </p:txBody>
      </p:sp>
    </p:spTree>
    <p:extLst>
      <p:ext uri="{BB962C8B-B14F-4D97-AF65-F5344CB8AC3E}">
        <p14:creationId xmlns:p14="http://schemas.microsoft.com/office/powerpoint/2010/main" val="70560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 of the </a:t>
            </a:r>
            <a:r>
              <a:rPr lang="en-US" dirty="0" err="1" smtClean="0"/>
              <a:t>quadratically</a:t>
            </a:r>
            <a:r>
              <a:rPr lang="en-US" dirty="0" smtClean="0"/>
              <a:t> distorted grating can be considered alternatively as a means of simultaneously imaging three different object planes. In reference to Fig. </a:t>
            </a:r>
            <a:r>
              <a:rPr lang="en-US" dirty="0" smtClean="0">
                <a:hlinkClick r:id="rId3"/>
              </a:rPr>
              <a:t>3(b)</a:t>
            </a:r>
            <a:r>
              <a:rPr lang="en-US" dirty="0" smtClean="0"/>
              <a:t>, if a camera is placed at image plane 2, the images formed in the three central diffraction orders correspond to in-focus images of the three object planes A, B, and C. The zero order is the sum of the out-of-focus images of objects A and C and an in-focus image of object B. If the degree of defocus is sufficient a good image of object B will result. Similarly, objects A and C will be discernible in the +1 and the -1 diffraction orders. The grating therefore generates side-by-side simultaneous images of three different object planes at a single detector plane. The image quality obtained when a distorted diffraction grating is used to image multiple planes within the object field will essentially be the same as if a through-focal series were obtained by alteration of the optical system to adjust its focus to image the same planes.</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24</a:t>
            </a:fld>
            <a:endParaRPr lang="en-US"/>
          </a:p>
        </p:txBody>
      </p:sp>
    </p:spTree>
    <p:extLst>
      <p:ext uri="{BB962C8B-B14F-4D97-AF65-F5344CB8AC3E}">
        <p14:creationId xmlns:p14="http://schemas.microsoft.com/office/powerpoint/2010/main" val="2107936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defocus-only gratings that we have described are, in fact, off-axis Fresnel zone-plate lenses. It is well known that zone-plate lenses have multiple on-axis foci. By using an off-axis portion, we retain the multiple foci but move the nonzero orders away from the optical axis, thus using the grating in a beam-splitting role.</a:t>
            </a:r>
          </a:p>
          <a:p>
            <a:endParaRPr lang="en-US" dirty="0" smtClean="0"/>
          </a:p>
          <a:p>
            <a:r>
              <a:rPr lang="en-US" dirty="0" smtClean="0"/>
              <a:t>A </a:t>
            </a:r>
            <a:r>
              <a:rPr lang="en-US" b="1" dirty="0" smtClean="0"/>
              <a:t>zone plate</a:t>
            </a:r>
            <a:r>
              <a:rPr lang="en-US" dirty="0" smtClean="0"/>
              <a:t> is a device used to </a:t>
            </a:r>
            <a:r>
              <a:rPr lang="en-US" dirty="0" smtClean="0">
                <a:hlinkClick r:id="rId3" tooltip="Focus (optics)"/>
              </a:rPr>
              <a:t>focus</a:t>
            </a:r>
            <a:r>
              <a:rPr lang="en-US" dirty="0" smtClean="0"/>
              <a:t> light or other things exhibiting wave character.</a:t>
            </a:r>
            <a:r>
              <a:rPr lang="en-US" baseline="30000" dirty="0" smtClean="0">
                <a:hlinkClick r:id="rId4"/>
              </a:rPr>
              <a:t>[1]</a:t>
            </a:r>
            <a:r>
              <a:rPr lang="en-US" dirty="0" smtClean="0"/>
              <a:t> Unlike </a:t>
            </a:r>
            <a:r>
              <a:rPr lang="en-US" dirty="0" smtClean="0">
                <a:hlinkClick r:id="rId5" tooltip="Lens (optics)"/>
              </a:rPr>
              <a:t>lenses</a:t>
            </a:r>
            <a:r>
              <a:rPr lang="en-US" dirty="0" smtClean="0"/>
              <a:t> or curved mirrors however, zone plates use </a:t>
            </a:r>
            <a:r>
              <a:rPr lang="en-US" dirty="0" smtClean="0">
                <a:hlinkClick r:id="rId6" tooltip="Diffraction"/>
              </a:rPr>
              <a:t>diffraction</a:t>
            </a:r>
            <a:r>
              <a:rPr lang="en-US" dirty="0" smtClean="0"/>
              <a:t> instead of </a:t>
            </a:r>
            <a:r>
              <a:rPr lang="en-US" dirty="0" smtClean="0">
                <a:hlinkClick r:id="rId7" tooltip="Refraction"/>
              </a:rPr>
              <a:t>refraction</a:t>
            </a:r>
            <a:r>
              <a:rPr lang="en-US" dirty="0" smtClean="0"/>
              <a:t> or </a:t>
            </a:r>
            <a:r>
              <a:rPr lang="en-US" dirty="0" smtClean="0">
                <a:hlinkClick r:id="rId8" tooltip="Specular reflection"/>
              </a:rPr>
              <a:t>reflection</a:t>
            </a:r>
            <a:r>
              <a:rPr lang="en-US" dirty="0" smtClean="0"/>
              <a:t>. Based on analysis by </a:t>
            </a:r>
            <a:r>
              <a:rPr lang="en-US" dirty="0" smtClean="0">
                <a:hlinkClick r:id="rId9" tooltip="Augustin-Jean Fresnel"/>
              </a:rPr>
              <a:t>Augustin-Jean Fresnel</a:t>
            </a:r>
            <a:r>
              <a:rPr lang="en-US" dirty="0" smtClean="0"/>
              <a:t>, they are sometimes called </a:t>
            </a:r>
            <a:r>
              <a:rPr lang="en-US" b="1" dirty="0" smtClean="0"/>
              <a:t>Fresnel zone plates</a:t>
            </a:r>
            <a:r>
              <a:rPr lang="en-US" dirty="0" smtClean="0"/>
              <a:t> in his honor. The zone plate's focusing ability is an extension of the </a:t>
            </a:r>
            <a:r>
              <a:rPr lang="en-US" dirty="0" err="1" smtClean="0">
                <a:hlinkClick r:id="rId10" tooltip="Arago spot"/>
              </a:rPr>
              <a:t>Arago</a:t>
            </a:r>
            <a:r>
              <a:rPr lang="en-US" dirty="0" smtClean="0">
                <a:hlinkClick r:id="rId10" tooltip="Arago spot"/>
              </a:rPr>
              <a:t> spot</a:t>
            </a:r>
            <a:r>
              <a:rPr lang="en-US" dirty="0" smtClean="0"/>
              <a:t> phenomenon caused by diffraction from an opaque disc.</a:t>
            </a:r>
          </a:p>
          <a:p>
            <a:r>
              <a:rPr lang="en-US" dirty="0" smtClean="0"/>
              <a:t>A zone plate consists of a set of radially </a:t>
            </a:r>
            <a:r>
              <a:rPr lang="en-US" dirty="0" smtClean="0">
                <a:hlinkClick r:id="rId11" tooltip="Symmetric"/>
              </a:rPr>
              <a:t>symmetric</a:t>
            </a:r>
            <a:r>
              <a:rPr lang="en-US" dirty="0" smtClean="0"/>
              <a:t> rings, known as </a:t>
            </a:r>
            <a:r>
              <a:rPr lang="en-US" dirty="0" smtClean="0">
                <a:hlinkClick r:id="rId12" tooltip="Fresnel zone"/>
              </a:rPr>
              <a:t>Fresnel zones</a:t>
            </a:r>
            <a:r>
              <a:rPr lang="en-US" dirty="0" smtClean="0"/>
              <a:t>, which alternate between </a:t>
            </a:r>
            <a:r>
              <a:rPr lang="en-US" dirty="0" smtClean="0">
                <a:hlinkClick r:id="rId13" tooltip="Opacity (optics)"/>
              </a:rPr>
              <a:t>opaque</a:t>
            </a:r>
            <a:r>
              <a:rPr lang="en-US" dirty="0" smtClean="0"/>
              <a:t> and </a:t>
            </a:r>
            <a:r>
              <a:rPr lang="en-US" dirty="0" smtClean="0">
                <a:hlinkClick r:id="rId14" tooltip="Transparency (optics)"/>
              </a:rPr>
              <a:t>transparent</a:t>
            </a:r>
            <a:r>
              <a:rPr lang="en-US" dirty="0" smtClean="0"/>
              <a:t>. Light hitting the zone plate will </a:t>
            </a:r>
            <a:r>
              <a:rPr lang="en-US" dirty="0" smtClean="0">
                <a:hlinkClick r:id="rId6" tooltip="Diffraction"/>
              </a:rPr>
              <a:t>diffract</a:t>
            </a:r>
            <a:r>
              <a:rPr lang="en-US" dirty="0" smtClean="0"/>
              <a:t> around the opaque zones. The zones can be spaced so that the diffracted light constructively </a:t>
            </a:r>
            <a:r>
              <a:rPr lang="en-US" dirty="0" smtClean="0">
                <a:hlinkClick r:id="rId15" tooltip="Interference (wave propagation)"/>
              </a:rPr>
              <a:t>interferes</a:t>
            </a:r>
            <a:r>
              <a:rPr lang="en-US" dirty="0" smtClean="0"/>
              <a:t> at the desired focus, creating an image there.</a:t>
            </a:r>
          </a:p>
          <a:p>
            <a:endParaRPr lang="en-US" dirty="0" smtClean="0"/>
          </a:p>
          <a:p>
            <a:endParaRPr lang="en-US" dirty="0" smtClean="0"/>
          </a:p>
          <a:p>
            <a:r>
              <a:rPr lang="en-US" dirty="0" smtClean="0"/>
              <a:t>http://www.opticsinfobase.org/ao/fulltext.cfm?uri=ao-38-32-6692&amp;id=43975</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25</a:t>
            </a:fld>
            <a:endParaRPr lang="en-US"/>
          </a:p>
        </p:txBody>
      </p:sp>
    </p:spTree>
    <p:extLst>
      <p:ext uri="{BB962C8B-B14F-4D97-AF65-F5344CB8AC3E}">
        <p14:creationId xmlns:p14="http://schemas.microsoft.com/office/powerpoint/2010/main" val="113345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http://www.microscopyu.com/articles/confocal/resonantscanning.html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b="1" dirty="0" smtClean="0"/>
              <a:t>galvanometer</a:t>
            </a:r>
            <a:r>
              <a:rPr lang="en-US" dirty="0" smtClean="0"/>
              <a:t> is a type of sensitive </a:t>
            </a:r>
            <a:r>
              <a:rPr lang="en-US" dirty="0" smtClean="0">
                <a:hlinkClick r:id="rId3" tooltip="Ammeter"/>
              </a:rPr>
              <a:t>ammeter</a:t>
            </a:r>
            <a:r>
              <a:rPr lang="en-US" dirty="0" smtClean="0"/>
              <a:t>: an instrument for detecting </a:t>
            </a:r>
            <a:r>
              <a:rPr lang="en-US" dirty="0" smtClean="0">
                <a:hlinkClick r:id="rId4" tooltip="Electric current"/>
              </a:rPr>
              <a:t>electric current</a:t>
            </a:r>
            <a:r>
              <a:rPr lang="en-US" dirty="0" smtClean="0"/>
              <a:t>. It is an </a:t>
            </a:r>
            <a:r>
              <a:rPr lang="en-US" dirty="0" smtClean="0">
                <a:hlinkClick r:id="rId5" tooltip="Analogue electronics"/>
              </a:rPr>
              <a:t>analog</a:t>
            </a:r>
            <a:r>
              <a:rPr lang="en-US" dirty="0" smtClean="0"/>
              <a:t> </a:t>
            </a:r>
            <a:r>
              <a:rPr lang="en-US" dirty="0" smtClean="0">
                <a:hlinkClick r:id="rId6" tooltip="Electromechanical"/>
              </a:rPr>
              <a:t>electromechanical</a:t>
            </a:r>
            <a:r>
              <a:rPr lang="en-US" dirty="0" smtClean="0"/>
              <a:t> </a:t>
            </a:r>
            <a:r>
              <a:rPr lang="en-US" dirty="0" smtClean="0">
                <a:hlinkClick r:id="rId7" tooltip="Actuator"/>
              </a:rPr>
              <a:t>actuator</a:t>
            </a:r>
            <a:r>
              <a:rPr lang="en-US" dirty="0" smtClean="0"/>
              <a:t> that produces a rotary deflection of some type of pointer in response to electric current through its coil in a </a:t>
            </a:r>
            <a:r>
              <a:rPr lang="en-US" dirty="0" smtClean="0">
                <a:hlinkClick r:id="rId8" tooltip="Magnetic field"/>
              </a:rPr>
              <a:t>magnetic field</a:t>
            </a:r>
            <a:r>
              <a:rPr lang="en-US" dirty="0" smtClean="0"/>
              <a:t>.</a:t>
            </a:r>
          </a:p>
          <a:p>
            <a:endParaRPr lang="en-US" dirty="0" smtClean="0"/>
          </a:p>
          <a:p>
            <a:r>
              <a:rPr lang="en-US" dirty="0" smtClean="0"/>
              <a:t>"</a:t>
            </a:r>
            <a:r>
              <a:rPr lang="en-US" dirty="0" err="1" smtClean="0"/>
              <a:t>DynAXIS</a:t>
            </a:r>
            <a:r>
              <a:rPr lang="en-US" dirty="0" smtClean="0"/>
              <a:t> L" by Scanlab7 - Own work. Licensed under CC BY-SA 3.0 via Wikimedia Commons - http://commons.wikimedia.org/wiki/File:DynAXIS_L.jpg#mediaviewer/File:DynAXIS_L.jpg</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Mirror</a:t>
            </a:r>
            <a:r>
              <a:rPr lang="en-US" dirty="0" smtClean="0"/>
              <a:t> galvanometer systems are used as beam positioning or beam steering elements in </a:t>
            </a:r>
            <a:r>
              <a:rPr lang="en-US" dirty="0" smtClean="0">
                <a:hlinkClick r:id="rId9" tooltip="Laser scanning"/>
              </a:rPr>
              <a:t>laser scanning systems</a:t>
            </a:r>
            <a:r>
              <a:rPr lang="en-US" dirty="0" smtClean="0"/>
              <a:t>.</a:t>
            </a:r>
            <a:r>
              <a:rPr lang="en-US" baseline="30000" dirty="0" smtClean="0">
                <a:effectLst/>
              </a:rPr>
              <a:t>[</a:t>
            </a:r>
            <a:r>
              <a:rPr lang="en-US" i="1" baseline="30000" dirty="0" smtClean="0">
                <a:effectLst/>
                <a:hlinkClick r:id="rId10" tooltip="Wikipedia:Citation needed"/>
              </a:rPr>
              <a:t>citation needed</a:t>
            </a:r>
            <a:r>
              <a:rPr lang="en-US" baseline="30000" dirty="0" smtClean="0">
                <a:effectLst/>
              </a:rPr>
              <a:t>]</a:t>
            </a:r>
            <a:r>
              <a:rPr lang="en-US" dirty="0" smtClean="0"/>
              <a:t> For example, for material processing with high-power lasers, mirror galvanometer are typically high power galvanometer mechanisms used with closed loop </a:t>
            </a:r>
            <a:r>
              <a:rPr lang="en-US" dirty="0" smtClean="0">
                <a:hlinkClick r:id="rId11" tooltip="Servomechanism"/>
              </a:rPr>
              <a:t>servo</a:t>
            </a:r>
            <a:r>
              <a:rPr lang="en-US" dirty="0" smtClean="0"/>
              <a:t> control systems. The newest galvanometers designed for beam steering applications can have frequency responses over 10 kHz with appropriate servo technology. Closed-loop mirror galvanometers are also used in </a:t>
            </a:r>
            <a:r>
              <a:rPr lang="en-US" dirty="0" err="1" smtClean="0">
                <a:hlinkClick r:id="rId12" tooltip="Stereolithography"/>
              </a:rPr>
              <a:t>stereolithography</a:t>
            </a:r>
            <a:r>
              <a:rPr lang="en-US" dirty="0" smtClean="0"/>
              <a:t>, in </a:t>
            </a:r>
            <a:r>
              <a:rPr lang="en-US" dirty="0" smtClean="0">
                <a:hlinkClick r:id="rId13" tooltip="Direct metal laser sintering"/>
              </a:rPr>
              <a:t>laser sintering</a:t>
            </a:r>
            <a:r>
              <a:rPr lang="en-US" dirty="0" smtClean="0"/>
              <a:t>, in </a:t>
            </a:r>
            <a:r>
              <a:rPr lang="en-US" dirty="0" smtClean="0">
                <a:hlinkClick r:id="rId14" tooltip="Laser engraving"/>
              </a:rPr>
              <a:t>laser engraving</a:t>
            </a:r>
            <a:r>
              <a:rPr lang="en-US" dirty="0" smtClean="0"/>
              <a:t>, in </a:t>
            </a:r>
            <a:r>
              <a:rPr lang="en-US" dirty="0" smtClean="0">
                <a:hlinkClick r:id="rId15" tooltip="Laser beam welding"/>
              </a:rPr>
              <a:t>laser beam welding</a:t>
            </a:r>
            <a:r>
              <a:rPr lang="en-US" dirty="0" smtClean="0"/>
              <a:t>, in </a:t>
            </a:r>
            <a:r>
              <a:rPr lang="en-US" dirty="0" smtClean="0">
                <a:hlinkClick r:id="rId16" tooltip="Laser TV"/>
              </a:rPr>
              <a:t>laser TV</a:t>
            </a:r>
            <a:r>
              <a:rPr lang="en-US" dirty="0" smtClean="0"/>
              <a:t>, in </a:t>
            </a:r>
            <a:r>
              <a:rPr lang="en-US" dirty="0" smtClean="0">
                <a:hlinkClick r:id="rId17" tooltip="Laser display"/>
              </a:rPr>
              <a:t>laser displays</a:t>
            </a:r>
            <a:r>
              <a:rPr lang="en-US" dirty="0" smtClean="0"/>
              <a:t>, and in imaging applications such as </a:t>
            </a:r>
            <a:r>
              <a:rPr lang="en-US" dirty="0" smtClean="0">
                <a:hlinkClick r:id="rId18" tooltip="Optical coherence tomography"/>
              </a:rPr>
              <a:t>Optical Coherence Tomography</a:t>
            </a:r>
            <a:r>
              <a:rPr lang="en-US" dirty="0" smtClean="0"/>
              <a:t> (OCT) retinal scanning. Almost all of these galvanometers are of the moving magnet type.</a:t>
            </a:r>
            <a:r>
              <a:rPr lang="en-US" baseline="30000" dirty="0" smtClean="0">
                <a:effectLst/>
              </a:rPr>
              <a:t>[</a:t>
            </a:r>
            <a:r>
              <a:rPr lang="en-US" i="1" baseline="30000" dirty="0" smtClean="0">
                <a:effectLst/>
                <a:hlinkClick r:id="rId10" tooltip="Wikipedia:Citation needed"/>
              </a:rPr>
              <a:t>citation needed</a:t>
            </a:r>
            <a:r>
              <a:rPr lang="en-US" baseline="30000" dirty="0" smtClean="0">
                <a:effectLst/>
              </a:rPr>
              <a: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http://www.edmundoptics.com/technical-resources-center/imaging/what-is-telecentricity/</a:t>
            </a:r>
          </a:p>
          <a:p>
            <a:endParaRPr lang="en-US" dirty="0"/>
          </a:p>
        </p:txBody>
      </p:sp>
      <p:sp>
        <p:nvSpPr>
          <p:cNvPr id="4" name="Slide Number Placeholder 3"/>
          <p:cNvSpPr>
            <a:spLocks noGrp="1"/>
          </p:cNvSpPr>
          <p:nvPr>
            <p:ph type="sldNum" sz="quarter" idx="10"/>
          </p:nvPr>
        </p:nvSpPr>
        <p:spPr/>
        <p:txBody>
          <a:bodyPr/>
          <a:lstStyle/>
          <a:p>
            <a:fld id="{110068B7-C334-40D3-8CBB-6226EC3F70D3}" type="slidenum">
              <a:rPr lang="en-US" smtClean="0"/>
              <a:t>5</a:t>
            </a:fld>
            <a:endParaRPr lang="en-US"/>
          </a:p>
        </p:txBody>
      </p:sp>
    </p:spTree>
    <p:extLst>
      <p:ext uri="{BB962C8B-B14F-4D97-AF65-F5344CB8AC3E}">
        <p14:creationId xmlns:p14="http://schemas.microsoft.com/office/powerpoint/2010/main" val="234547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diffraction gratings with same period are required</a:t>
            </a:r>
            <a:r>
              <a:rPr lang="en-US" baseline="0" dirty="0" smtClean="0"/>
              <a:t> for wavelength dependent shift.</a:t>
            </a:r>
            <a:endParaRPr lang="en-US" dirty="0" smtClean="0"/>
          </a:p>
          <a:p>
            <a:endParaRPr lang="en-US" dirty="0" smtClean="0"/>
          </a:p>
          <a:p>
            <a:r>
              <a:rPr lang="en-US" dirty="0" smtClean="0"/>
              <a:t>http://www.sciencedirect.com/science/article/pii/S0030401800008749</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26</a:t>
            </a:fld>
            <a:endParaRPr lang="en-US"/>
          </a:p>
        </p:txBody>
      </p:sp>
    </p:spTree>
    <p:extLst>
      <p:ext uri="{BB962C8B-B14F-4D97-AF65-F5344CB8AC3E}">
        <p14:creationId xmlns:p14="http://schemas.microsoft.com/office/powerpoint/2010/main" val="3471354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of the spectra obtained from a diffraction grating by diffraction (1), and a prism by refraction (2). Longer wavelengths (red) are diffracted more, but refracted less than shorter wavelengths (violet).</a:t>
            </a:r>
          </a:p>
          <a:p>
            <a:endParaRPr lang="en-US" dirty="0" smtClean="0"/>
          </a:p>
          <a:p>
            <a:r>
              <a:rPr lang="en-US" dirty="0" smtClean="0"/>
              <a:t>http://en.wikipedia.org/wiki/Blazed_grating</a:t>
            </a:r>
          </a:p>
          <a:p>
            <a:endParaRPr lang="en-US" dirty="0" smtClean="0"/>
          </a:p>
          <a:p>
            <a:r>
              <a:rPr lang="en-US" dirty="0" smtClean="0"/>
              <a:t>"Comparison refraction diffraction spectra" by </a:t>
            </a:r>
            <a:r>
              <a:rPr lang="en-US" dirty="0" err="1" smtClean="0"/>
              <a:t>Cmglee</a:t>
            </a:r>
            <a:r>
              <a:rPr lang="en-US" dirty="0" smtClean="0"/>
              <a:t> - Own work. Licensed under CC BY-SA 3.0 via Wikimedia Commons - http://commons.wikimedia.org/wiki/File:Comparison_refraction_diffraction_spectra.svg#mediaviewer/File:Comparison_refraction_diffraction_spectra.svg</a:t>
            </a:r>
          </a:p>
          <a:p>
            <a:endParaRPr lang="en-US" dirty="0" smtClean="0"/>
          </a:p>
          <a:p>
            <a:r>
              <a:rPr lang="en-US" dirty="0" smtClean="0"/>
              <a:t>"Blazed grating" by User:Patrick87 - Own work. Licensed under Public Domain via Wikimedia Commons - http://commons.wikimedia.org/wiki/File:Blazed_grating.svg#mediaviewer/File:Blazed_grating.svg</a:t>
            </a:r>
            <a:endParaRPr lang="en-US" dirty="0"/>
          </a:p>
        </p:txBody>
      </p:sp>
      <p:sp>
        <p:nvSpPr>
          <p:cNvPr id="4" name="Slide Number Placeholder 3"/>
          <p:cNvSpPr>
            <a:spLocks noGrp="1"/>
          </p:cNvSpPr>
          <p:nvPr>
            <p:ph type="sldNum" sz="quarter" idx="10"/>
          </p:nvPr>
        </p:nvSpPr>
        <p:spPr/>
        <p:txBody>
          <a:bodyPr/>
          <a:lstStyle/>
          <a:p>
            <a:fld id="{F0BFD960-5B0F-4CFD-AFC6-C76D78F2E05A}" type="slidenum">
              <a:rPr lang="en-US" smtClean="0"/>
              <a:t>27</a:t>
            </a:fld>
            <a:endParaRPr lang="en-US"/>
          </a:p>
        </p:txBody>
      </p:sp>
    </p:spTree>
    <p:extLst>
      <p:ext uri="{BB962C8B-B14F-4D97-AF65-F5344CB8AC3E}">
        <p14:creationId xmlns:p14="http://schemas.microsoft.com/office/powerpoint/2010/main" val="3740001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http://www.nature.com/nmeth/journal/v10/n1/full/nmeth.2277.html</a:t>
            </a:r>
          </a:p>
          <a:p>
            <a:endParaRPr lang="en-US" dirty="0" smtClean="0"/>
          </a:p>
          <a:p>
            <a:r>
              <a:rPr lang="en-US" sz="1200" b="1" dirty="0" smtClean="0"/>
              <a:t>Fast multicolor 3D imaging using aberration-corrected multifocus microscopy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28</a:t>
            </a:fld>
            <a:endParaRPr lang="en-US"/>
          </a:p>
        </p:txBody>
      </p:sp>
    </p:spTree>
    <p:extLst>
      <p:ext uri="{BB962C8B-B14F-4D97-AF65-F5344CB8AC3E}">
        <p14:creationId xmlns:p14="http://schemas.microsoft.com/office/powerpoint/2010/main" val="2777450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a</a:t>
            </a:r>
            <a:r>
              <a:rPr lang="en-US" dirty="0" smtClean="0"/>
              <a:t>) Multifocus optical elements are appended to a wide-field fluorescence microscope after the primary image plane (at the camera port). Two relay lenses (f</a:t>
            </a:r>
            <a:r>
              <a:rPr lang="en-US" baseline="-25000" dirty="0" smtClean="0"/>
              <a:t>1</a:t>
            </a:r>
            <a:r>
              <a:rPr lang="en-US" dirty="0" smtClean="0"/>
              <a:t> and f</a:t>
            </a:r>
            <a:r>
              <a:rPr lang="en-US" baseline="-25000" dirty="0" smtClean="0"/>
              <a:t>2</a:t>
            </a:r>
            <a:r>
              <a:rPr lang="en-US" dirty="0" smtClean="0"/>
              <a:t>, first and second relay lens, with focal lengths </a:t>
            </a:r>
            <a:r>
              <a:rPr lang="en-US" i="1" dirty="0" smtClean="0"/>
              <a:t>f</a:t>
            </a:r>
            <a:r>
              <a:rPr lang="en-US" baseline="-25000" dirty="0" smtClean="0"/>
              <a:t>1</a:t>
            </a:r>
            <a:r>
              <a:rPr lang="en-US" dirty="0" smtClean="0"/>
              <a:t> = 150 and </a:t>
            </a:r>
            <a:r>
              <a:rPr lang="en-US" i="1" dirty="0" smtClean="0"/>
              <a:t>f</a:t>
            </a:r>
            <a:r>
              <a:rPr lang="en-US" baseline="-25000" dirty="0" smtClean="0"/>
              <a:t>2</a:t>
            </a:r>
            <a:r>
              <a:rPr lang="en-US" dirty="0" smtClean="0"/>
              <a:t> = 200 mm) create a conjugate pupil plane (Fourier plane) and the final image plane. The multifocus grating (MFG) is placed in the Fourier plane and followed by the chromatic correction grating (CCG) and prism. A dichroic mirror (purple) splits the color channels onto separate cameras. (</a:t>
            </a:r>
            <a:r>
              <a:rPr lang="en-US" b="1" dirty="0" smtClean="0"/>
              <a:t>b</a:t>
            </a:r>
            <a:r>
              <a:rPr lang="en-US" dirty="0" smtClean="0"/>
              <a:t>) The MFG splits and shifts the focus of the sample emission light to form an instant focal series, in which each focal plane corresponds to a diffractive order of the MFG. Ray colors denote individual focal planes (diffractive orders). The CCG and prism correct the chromatic dispersion, illustrated by rays of wavelengths </a:t>
            </a:r>
            <a:r>
              <a:rPr lang="en-US" i="1" dirty="0" err="1" smtClean="0"/>
              <a:t>λ</a:t>
            </a:r>
            <a:r>
              <a:rPr lang="en-US" baseline="-25000" dirty="0" err="1" smtClean="0"/>
              <a:t>max</a:t>
            </a:r>
            <a:r>
              <a:rPr lang="en-US" dirty="0" smtClean="0"/>
              <a:t> and </a:t>
            </a:r>
            <a:r>
              <a:rPr lang="en-US" i="1" dirty="0" err="1" smtClean="0"/>
              <a:t>λ</a:t>
            </a:r>
            <a:r>
              <a:rPr lang="en-US" baseline="-25000" dirty="0" err="1" smtClean="0"/>
              <a:t>min</a:t>
            </a:r>
            <a:r>
              <a:rPr lang="en-US" dirty="0" smtClean="0"/>
              <a:t>, introduced by the MFG. (</a:t>
            </a:r>
            <a:r>
              <a:rPr lang="en-US" b="1" dirty="0" smtClean="0"/>
              <a:t>c</a:t>
            </a:r>
            <a:r>
              <a:rPr lang="en-US" dirty="0" smtClean="0"/>
              <a:t>) The instant focal stack recorded on the camera is computationally assembled into a 3D volume. (</a:t>
            </a:r>
            <a:r>
              <a:rPr lang="en-US" b="1" dirty="0" smtClean="0"/>
              <a:t>d</a:t>
            </a:r>
            <a:r>
              <a:rPr lang="en-US" dirty="0" smtClean="0"/>
              <a:t>) Schematics of the MFG, a phase-only diffractive grating with etch depth </a:t>
            </a:r>
            <a:r>
              <a:rPr lang="en-US" i="1" dirty="0" smtClean="0"/>
              <a:t>π</a:t>
            </a:r>
            <a:r>
              <a:rPr lang="en-US" dirty="0" smtClean="0"/>
              <a:t>; the grating function (basic grating pattern) of the MFG, optimized to distribute light evenly into the central 3 × 3 diffractive orders that form the nine focal planes; the CCG, with panels containing blazed diffractive gratings that reverse the dispersion of the MFG (central panel is blank); and the prism, which directs the images to their positions on the camera. Note the geometrical distortion of the MFG pattern, which introduces a phase shift that is dependent on diffractive order (</a:t>
            </a:r>
            <a:r>
              <a:rPr lang="en-US" i="1" dirty="0" smtClean="0"/>
              <a:t>m</a:t>
            </a:r>
            <a:r>
              <a:rPr lang="en-US" i="1" baseline="-25000" dirty="0" smtClean="0"/>
              <a:t>x</a:t>
            </a:r>
            <a:r>
              <a:rPr lang="en-US" dirty="0" smtClean="0"/>
              <a:t>, </a:t>
            </a:r>
            <a:r>
              <a:rPr lang="en-US" i="1" dirty="0" smtClean="0"/>
              <a:t>m</a:t>
            </a:r>
            <a:r>
              <a:rPr lang="en-US" i="1" baseline="-25000" dirty="0" smtClean="0"/>
              <a:t>y</a:t>
            </a:r>
            <a:r>
              <a:rPr lang="en-US" dirty="0" smtClean="0"/>
              <a:t>) and gives rise to the focus shift in each plane of the multifocus image. (</a:t>
            </a:r>
            <a:r>
              <a:rPr lang="en-US" b="1" dirty="0" smtClean="0"/>
              <a:t>e</a:t>
            </a:r>
            <a:r>
              <a:rPr lang="en-US" dirty="0" smtClean="0"/>
              <a:t>) Raw, multifocus image of 200-nm fluorescent beads. As illustrated in </a:t>
            </a:r>
            <a:r>
              <a:rPr lang="en-US" b="1" dirty="0" smtClean="0"/>
              <a:t>c</a:t>
            </a:r>
            <a:r>
              <a:rPr lang="en-US" dirty="0" smtClean="0"/>
              <a:t>, the central tile is the (</a:t>
            </a:r>
            <a:r>
              <a:rPr lang="en-US" dirty="0" err="1" smtClean="0"/>
              <a:t>nondiffracted</a:t>
            </a:r>
            <a:r>
              <a:rPr lang="en-US" dirty="0" smtClean="0"/>
              <a:t>) traditional microscope image of the nominal focal plane. The surrounding eight tiles are the duplicate focus-shifted images, formed by diffraction in the MFG. The focus step between successive planes is </a:t>
            </a:r>
            <a:r>
              <a:rPr lang="en-US" dirty="0" err="1" smtClean="0"/>
              <a:t>Δ</a:t>
            </a:r>
            <a:r>
              <a:rPr lang="en-US" i="1" dirty="0" err="1" smtClean="0"/>
              <a:t>z</a:t>
            </a:r>
            <a:r>
              <a:rPr lang="en-US" dirty="0" smtClean="0"/>
              <a:t> = 380 nm. (</a:t>
            </a:r>
            <a:r>
              <a:rPr lang="en-US" b="1" dirty="0" smtClean="0"/>
              <a:t>f</a:t>
            </a:r>
            <a:r>
              <a:rPr lang="en-US" dirty="0" smtClean="0"/>
              <a:t>) Axial (</a:t>
            </a:r>
            <a:r>
              <a:rPr lang="en-US" i="1" dirty="0" err="1" smtClean="0"/>
              <a:t>xz</a:t>
            </a:r>
            <a:r>
              <a:rPr lang="en-US" dirty="0" smtClean="0"/>
              <a:t>) point-spread function (PSF), radially averaged and displayed in log scale. (</a:t>
            </a:r>
            <a:r>
              <a:rPr lang="en-US" b="1" dirty="0" smtClean="0"/>
              <a:t>g</a:t>
            </a:r>
            <a:r>
              <a:rPr lang="en-US" dirty="0" smtClean="0"/>
              <a:t>) Gaussian curves fitted to the bead signal of each plane at different </a:t>
            </a:r>
            <a:r>
              <a:rPr lang="en-US" i="1" dirty="0" smtClean="0"/>
              <a:t>z</a:t>
            </a:r>
            <a:r>
              <a:rPr lang="en-US" dirty="0" smtClean="0"/>
              <a:t> positions of the stage. Best focus position is estimated as the maximum of the fitted curve (</a:t>
            </a:r>
            <a:r>
              <a:rPr lang="en-US" dirty="0" smtClean="0">
                <a:hlinkClick r:id="rId3"/>
              </a:rPr>
              <a:t>Supplementary Video 1</a:t>
            </a:r>
            <a:r>
              <a:rPr lang="en-US" dirty="0" smtClean="0"/>
              <a:t>). (</a:t>
            </a:r>
            <a:r>
              <a:rPr lang="en-US" b="1" dirty="0" smtClean="0"/>
              <a:t>h</a:t>
            </a:r>
            <a:r>
              <a:rPr lang="en-US" dirty="0" smtClean="0"/>
              <a:t>) Plot of the best focus position of each plane. The linear curve verifies the constant focus step </a:t>
            </a:r>
            <a:r>
              <a:rPr lang="en-US" dirty="0" err="1" smtClean="0"/>
              <a:t>Δ</a:t>
            </a:r>
            <a:r>
              <a:rPr lang="en-US" i="1" dirty="0" err="1" smtClean="0"/>
              <a:t>z</a:t>
            </a:r>
            <a:r>
              <a:rPr lang="en-US" dirty="0" smtClean="0"/>
              <a:t> between planes. Scale bars, 1 </a:t>
            </a:r>
            <a:r>
              <a:rPr lang="en-US" dirty="0" err="1" smtClean="0"/>
              <a:t>μm</a:t>
            </a:r>
            <a:r>
              <a:rPr lang="en-US" dirty="0" smtClean="0"/>
              <a:t>.</a:t>
            </a:r>
          </a:p>
          <a:p>
            <a:endParaRPr lang="en-US" dirty="0" smtClean="0"/>
          </a:p>
          <a:p>
            <a:r>
              <a:rPr lang="en-US" dirty="0" smtClean="0"/>
              <a:t>http://www.nature.com/nmeth/journal/v10/n1/full/nmeth.2277.html</a:t>
            </a:r>
          </a:p>
          <a:p>
            <a:endParaRPr lang="en-US" dirty="0" smtClean="0"/>
          </a:p>
          <a:p>
            <a:r>
              <a:rPr lang="en-US" sz="1200" b="1" dirty="0" smtClean="0"/>
              <a:t>Fast multicolor 3D imaging using aberration-corrected multifocus microscopy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29</a:t>
            </a:fld>
            <a:endParaRPr lang="en-US"/>
          </a:p>
        </p:txBody>
      </p:sp>
    </p:spTree>
    <p:extLst>
      <p:ext uri="{BB962C8B-B14F-4D97-AF65-F5344CB8AC3E}">
        <p14:creationId xmlns:p14="http://schemas.microsoft.com/office/powerpoint/2010/main" val="121145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http://www.nature.com/nmeth/journal/v10/n1/full/nmeth.2277.html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30</a:t>
            </a:fld>
            <a:endParaRPr lang="en-US"/>
          </a:p>
        </p:txBody>
      </p:sp>
    </p:spTree>
    <p:extLst>
      <p:ext uri="{BB962C8B-B14F-4D97-AF65-F5344CB8AC3E}">
        <p14:creationId xmlns:p14="http://schemas.microsoft.com/office/powerpoint/2010/main" val="1157597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Neuronal imaging of </a:t>
            </a:r>
            <a:r>
              <a:rPr lang="en-US" sz="1200" b="1" i="1" u="none" strike="noStrike" kern="1200" baseline="0" dirty="0" smtClean="0">
                <a:solidFill>
                  <a:schemeClr val="tx1"/>
                </a:solidFill>
                <a:latin typeface="+mn-lt"/>
                <a:ea typeface="+mn-ea"/>
                <a:cs typeface="+mn-cs"/>
              </a:rPr>
              <a:t>C. </a:t>
            </a:r>
            <a:r>
              <a:rPr lang="en-US" sz="1200" b="1" i="1" u="none" strike="noStrike" kern="1200" baseline="0" dirty="0" err="1" smtClean="0">
                <a:solidFill>
                  <a:schemeClr val="tx1"/>
                </a:solidFill>
                <a:latin typeface="+mn-lt"/>
                <a:ea typeface="+mn-ea"/>
                <a:cs typeface="+mn-cs"/>
              </a:rPr>
              <a:t>elegans</a:t>
            </a:r>
            <a:r>
              <a:rPr lang="en-US" sz="1200" b="1" i="1"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embryo. (a) </a:t>
            </a:r>
            <a:r>
              <a:rPr lang="en-US" sz="1200" b="0" i="0" u="none" strike="noStrike" kern="1200" baseline="0" dirty="0" smtClean="0">
                <a:solidFill>
                  <a:schemeClr val="tx1"/>
                </a:solidFill>
                <a:latin typeface="+mn-lt"/>
                <a:ea typeface="+mn-ea"/>
                <a:cs typeface="+mn-cs"/>
              </a:rPr>
              <a:t>Multi-focus image (as recorded on the camera,</a:t>
            </a:r>
          </a:p>
          <a:p>
            <a:r>
              <a:rPr lang="en-US" sz="1200" b="0" i="0" u="none" strike="noStrike" kern="1200" baseline="0" dirty="0" smtClean="0">
                <a:solidFill>
                  <a:schemeClr val="tx1"/>
                </a:solidFill>
                <a:latin typeface="+mn-lt"/>
                <a:ea typeface="+mn-ea"/>
                <a:cs typeface="+mn-cs"/>
              </a:rPr>
              <a:t>before assembling the planes into a 3D stack) of </a:t>
            </a:r>
            <a:r>
              <a:rPr lang="en-US" sz="1200" b="0" i="1" u="none" strike="noStrike" kern="1200" baseline="0" dirty="0" smtClean="0">
                <a:solidFill>
                  <a:schemeClr val="tx1"/>
                </a:solidFill>
                <a:latin typeface="+mn-lt"/>
                <a:ea typeface="+mn-ea"/>
                <a:cs typeface="+mn-cs"/>
              </a:rPr>
              <a:t>C. </a:t>
            </a:r>
            <a:r>
              <a:rPr lang="en-US" sz="1200" b="0" i="1" u="none" strike="noStrike" kern="1200" baseline="0" dirty="0" err="1" smtClean="0">
                <a:solidFill>
                  <a:schemeClr val="tx1"/>
                </a:solidFill>
                <a:latin typeface="+mn-lt"/>
                <a:ea typeface="+mn-ea"/>
                <a:cs typeface="+mn-cs"/>
              </a:rPr>
              <a:t>elegans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embryo curled up inside its eggshell. In the full image sequence of 5.5 min this late embryo can be seen flipping around in its shell (Supplementary Videos 8-9). </a:t>
            </a:r>
            <a:r>
              <a:rPr lang="en-US" sz="1200" b="1" i="0"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Schematic illustrations of the </a:t>
            </a:r>
            <a:r>
              <a:rPr lang="en-US" sz="1200" b="0" i="1" u="none" strike="noStrike" kern="1200" baseline="0" dirty="0" smtClean="0">
                <a:solidFill>
                  <a:schemeClr val="tx1"/>
                </a:solidFill>
                <a:latin typeface="+mn-lt"/>
                <a:ea typeface="+mn-ea"/>
                <a:cs typeface="+mn-cs"/>
              </a:rPr>
              <a:t>unc-47 </a:t>
            </a:r>
            <a:r>
              <a:rPr lang="en-US" sz="1200" b="0" i="0" u="none" strike="noStrike" kern="1200" baseline="0" dirty="0" smtClean="0">
                <a:solidFill>
                  <a:schemeClr val="tx1"/>
                </a:solidFill>
                <a:latin typeface="+mn-lt"/>
                <a:ea typeface="+mn-ea"/>
                <a:cs typeface="+mn-cs"/>
              </a:rPr>
              <a:t>-expressing set of </a:t>
            </a:r>
            <a:r>
              <a:rPr lang="en-US" sz="1200" b="0" i="0" u="none" strike="noStrike" kern="1200" baseline="0" dirty="0" err="1" smtClean="0">
                <a:solidFill>
                  <a:schemeClr val="tx1"/>
                </a:solidFill>
                <a:latin typeface="+mn-lt"/>
                <a:ea typeface="+mn-ea"/>
                <a:cs typeface="+mn-cs"/>
              </a:rPr>
              <a:t>GABAergic</a:t>
            </a:r>
            <a:r>
              <a:rPr lang="en-US" sz="1200" b="0" i="0" u="none" strike="noStrike" kern="1200" baseline="0" dirty="0" smtClean="0">
                <a:solidFill>
                  <a:schemeClr val="tx1"/>
                </a:solidFill>
                <a:latin typeface="+mn-lt"/>
                <a:ea typeface="+mn-ea"/>
                <a:cs typeface="+mn-cs"/>
              </a:rPr>
              <a:t> neurons in the worm, and of the worm curled up inside its </a:t>
            </a:r>
            <a:r>
              <a:rPr lang="en-US" sz="1200" b="0" i="0" u="none" strike="noStrike" kern="1200" baseline="0" dirty="0" err="1" smtClean="0">
                <a:solidFill>
                  <a:schemeClr val="tx1"/>
                </a:solidFill>
                <a:latin typeface="+mn-lt"/>
                <a:ea typeface="+mn-ea"/>
                <a:cs typeface="+mn-cs"/>
              </a:rPr>
              <a:t>eggshel</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Multi-focus image of the</a:t>
            </a:r>
          </a:p>
          <a:p>
            <a:r>
              <a:rPr lang="en-US" sz="1200" b="0" i="0" u="none" strike="noStrike" kern="1200" baseline="0" dirty="0" smtClean="0">
                <a:solidFill>
                  <a:schemeClr val="tx1"/>
                </a:solidFill>
                <a:latin typeface="+mn-lt"/>
                <a:ea typeface="+mn-ea"/>
                <a:cs typeface="+mn-cs"/>
              </a:rPr>
              <a:t>time-frame in </a:t>
            </a:r>
            <a:r>
              <a:rPr lang="en-US" sz="1200" b="1" i="0"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assembled into a </a:t>
            </a:r>
            <a:r>
              <a:rPr lang="en-US" sz="1200" b="0" i="1" u="none" strike="noStrike" kern="1200" baseline="0" dirty="0" smtClean="0">
                <a:solidFill>
                  <a:schemeClr val="tx1"/>
                </a:solidFill>
                <a:latin typeface="+mn-lt"/>
                <a:ea typeface="+mn-ea"/>
                <a:cs typeface="+mn-cs"/>
              </a:rPr>
              <a:t>z</a:t>
            </a:r>
            <a:r>
              <a:rPr lang="en-US" sz="1200" b="0" i="0" u="none" strike="noStrike" kern="1200" baseline="0" dirty="0" smtClean="0">
                <a:solidFill>
                  <a:schemeClr val="tx1"/>
                </a:solidFill>
                <a:latin typeface="+mn-lt"/>
                <a:ea typeface="+mn-ea"/>
                <a:cs typeface="+mn-cs"/>
              </a:rPr>
              <a:t>-projection. Scale bar: 20 </a:t>
            </a:r>
            <a:r>
              <a:rPr lang="en-US" sz="1200" b="0" i="1" u="none" strike="noStrike" kern="1200" baseline="0" dirty="0" smtClean="0">
                <a:solidFill>
                  <a:schemeClr val="tx1"/>
                </a:solidFill>
                <a:latin typeface="+mn-lt"/>
                <a:ea typeface="+mn-ea"/>
                <a:cs typeface="+mn-cs"/>
              </a:rPr>
              <a:t>µ</a:t>
            </a:r>
            <a:r>
              <a:rPr lang="en-US" sz="1200" b="0" i="0" u="none" strike="noStrike" kern="1200" baseline="0" dirty="0" smtClean="0">
                <a:solidFill>
                  <a:schemeClr val="tx1"/>
                </a:solidFill>
                <a:latin typeface="+mn-lt"/>
                <a:ea typeface="+mn-ea"/>
                <a:cs typeface="+mn-cs"/>
              </a:rPr>
              <a:t>m.</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31</a:t>
            </a:fld>
            <a:endParaRPr lang="en-US"/>
          </a:p>
        </p:txBody>
      </p:sp>
    </p:spTree>
    <p:extLst>
      <p:ext uri="{BB962C8B-B14F-4D97-AF65-F5344CB8AC3E}">
        <p14:creationId xmlns:p14="http://schemas.microsoft.com/office/powerpoint/2010/main" val="2142450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http://www.opticsinfobase.org/oe/fulltext.cfm?uri=oe-21-13-16007&amp;id=258369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32</a:t>
            </a:fld>
            <a:endParaRPr lang="en-US"/>
          </a:p>
        </p:txBody>
      </p:sp>
    </p:spTree>
    <p:extLst>
      <p:ext uri="{BB962C8B-B14F-4D97-AF65-F5344CB8AC3E}">
        <p14:creationId xmlns:p14="http://schemas.microsoft.com/office/powerpoint/2010/main" val="2749944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Ptychography</a:t>
            </a:r>
            <a:r>
              <a:rPr lang="en-US" dirty="0" smtClean="0"/>
              <a:t> is a technique invented by </a:t>
            </a:r>
            <a:r>
              <a:rPr lang="en-US" dirty="0" smtClean="0">
                <a:hlinkClick r:id="rId3" tooltip="Walter Hoppe"/>
              </a:rPr>
              <a:t>Walter Hoppe</a:t>
            </a:r>
            <a:r>
              <a:rPr lang="en-US" baseline="30000" dirty="0" smtClean="0">
                <a:hlinkClick r:id="rId4"/>
              </a:rPr>
              <a:t>[1]</a:t>
            </a:r>
            <a:r>
              <a:rPr lang="en-US" dirty="0" smtClean="0"/>
              <a:t> that aims to solve the diffraction-pattern </a:t>
            </a:r>
            <a:r>
              <a:rPr lang="en-US" dirty="0" smtClean="0">
                <a:hlinkClick r:id="rId5" tooltip="Phase problem"/>
              </a:rPr>
              <a:t>phase problem</a:t>
            </a:r>
            <a:r>
              <a:rPr lang="en-US" dirty="0" smtClean="0"/>
              <a:t> by interfering adjacent </a:t>
            </a:r>
            <a:r>
              <a:rPr lang="en-US" dirty="0" smtClean="0">
                <a:hlinkClick r:id="rId6" tooltip="Bragg reflections"/>
              </a:rPr>
              <a:t>Bragg reflections</a:t>
            </a:r>
            <a:r>
              <a:rPr lang="en-US" dirty="0" smtClean="0"/>
              <a:t> coherently and thereby determine their relative phase. In the original formulation, Hoppe envisaged that such interference could be effected by placing a very narrow aperture in the plane of the specimen so that each reciprocal-lattice point would be spread out and thus overlap with one another. The name </a:t>
            </a:r>
            <a:r>
              <a:rPr lang="en-US" dirty="0" err="1" smtClean="0"/>
              <a:t>ptychography</a:t>
            </a:r>
            <a:r>
              <a:rPr lang="en-US" dirty="0" smtClean="0"/>
              <a:t>, from the Greek for </a:t>
            </a:r>
            <a:r>
              <a:rPr lang="en-US" i="1" dirty="0" smtClean="0"/>
              <a:t>fold</a:t>
            </a:r>
            <a:r>
              <a:rPr lang="en-US" dirty="0" smtClean="0"/>
              <a:t>, derives from this optical configuration; each </a:t>
            </a:r>
            <a:r>
              <a:rPr lang="en-US" dirty="0" smtClean="0">
                <a:hlinkClick r:id="rId7" tooltip="Reciprocal lattice"/>
              </a:rPr>
              <a:t>reciprocal lattice</a:t>
            </a:r>
            <a:r>
              <a:rPr lang="en-US" dirty="0" smtClean="0"/>
              <a:t> point is convolved with some function, and thus made to interfere with its neighbors. In fact, measuring only the intensities of interfering adjacent diffracted beams still leads to an ambiguity of two possible complex conjugates for each underlying complex diffraction amplitude. The original formulation of </a:t>
            </a:r>
            <a:r>
              <a:rPr lang="en-US" dirty="0" err="1" smtClean="0"/>
              <a:t>ptychography</a:t>
            </a:r>
            <a:r>
              <a:rPr lang="en-US" dirty="0" smtClean="0"/>
              <a:t> is equivalent to the well known theorem that for a finite specimen (that is one delineated by a narrow aperture, sometimes known as a </a:t>
            </a:r>
            <a:r>
              <a:rPr lang="en-US" i="1" dirty="0" smtClean="0"/>
              <a:t>finite support</a:t>
            </a:r>
            <a:r>
              <a:rPr lang="en-US" dirty="0" smtClean="0"/>
              <a:t>), the one-dimensional phase problem is soluble to within an ambiguity of 2N, where N is the number of Fourier components that make up the specimen.</a:t>
            </a:r>
            <a:r>
              <a:rPr lang="en-US" baseline="30000" dirty="0" smtClean="0">
                <a:hlinkClick r:id="rId8"/>
              </a:rPr>
              <a:t>[2]</a:t>
            </a:r>
            <a:r>
              <a:rPr lang="en-US" dirty="0" smtClean="0"/>
              <a:t> However, such ambiguities may be resolved by changing the phase, profile or position of the illuminating beam in some way.</a:t>
            </a:r>
            <a:r>
              <a:rPr lang="en-US" baseline="30000" dirty="0" smtClean="0">
                <a:hlinkClick r:id="rId4"/>
              </a:rPr>
              <a:t>[1]</a:t>
            </a:r>
            <a:r>
              <a:rPr lang="en-US" dirty="0" smtClean="0"/>
              <a:t> The fact that not only the intensities of the diffracted beams but also the intensities lying midway between the beams, where the convolved </a:t>
            </a:r>
            <a:r>
              <a:rPr lang="en-US" dirty="0" smtClean="0">
                <a:hlinkClick r:id="rId9" tooltip="Bragg beams (page does not exist)"/>
              </a:rPr>
              <a:t>Bragg beams</a:t>
            </a:r>
            <a:r>
              <a:rPr lang="en-US" dirty="0" smtClean="0"/>
              <a:t> interfere, is an alternative statement of the </a:t>
            </a:r>
            <a:r>
              <a:rPr lang="en-US" dirty="0" err="1" smtClean="0">
                <a:hlinkClick r:id="rId10" tooltip="Nyquist–Shannon sampling theorem"/>
              </a:rPr>
              <a:t>Nyquist</a:t>
            </a:r>
            <a:r>
              <a:rPr lang="en-US" dirty="0" smtClean="0">
                <a:hlinkClick r:id="rId10" tooltip="Nyquist–Shannon sampling theorem"/>
              </a:rPr>
              <a:t>–Shannon sampling theorem</a:t>
            </a:r>
            <a:r>
              <a:rPr lang="en-US" dirty="0" smtClean="0"/>
              <a:t> for components of diffracted intensity. These components generally have twice the frequency (in reciprocal space) of their underlying </a:t>
            </a:r>
            <a:r>
              <a:rPr lang="en-US" dirty="0" smtClean="0">
                <a:hlinkClick r:id="rId11" tooltip="Complex amplitudes"/>
              </a:rPr>
              <a:t>complex amplitudes</a:t>
            </a:r>
            <a:r>
              <a:rPr lang="en-US" dirty="0" smtClean="0"/>
              <a:t>.</a:t>
            </a:r>
          </a:p>
          <a:p>
            <a:endParaRPr lang="en-US" dirty="0" smtClean="0"/>
          </a:p>
          <a:p>
            <a:r>
              <a:rPr lang="en-US" dirty="0" smtClean="0"/>
              <a:t>https://en.wikipedia.org/wiki/Ptychography</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33</a:t>
            </a:fld>
            <a:endParaRPr lang="en-US"/>
          </a:p>
        </p:txBody>
      </p:sp>
    </p:spTree>
    <p:extLst>
      <p:ext uri="{BB962C8B-B14F-4D97-AF65-F5344CB8AC3E}">
        <p14:creationId xmlns:p14="http://schemas.microsoft.com/office/powerpoint/2010/main" val="1160292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 S5 FPM flowchart with digital </a:t>
            </a:r>
            <a:r>
              <a:rPr lang="en-US" sz="1200" b="1" i="0" u="none" strike="noStrike" kern="1200" baseline="0" dirty="0" err="1" smtClean="0">
                <a:solidFill>
                  <a:schemeClr val="tx1"/>
                </a:solidFill>
                <a:latin typeface="+mn-lt"/>
                <a:ea typeface="+mn-ea"/>
                <a:cs typeface="+mn-cs"/>
              </a:rPr>
              <a:t>wavefront</a:t>
            </a:r>
            <a:r>
              <a:rPr lang="en-US" sz="1200" b="1" i="0" u="none" strike="noStrike" kern="1200" baseline="0" dirty="0" smtClean="0">
                <a:solidFill>
                  <a:schemeClr val="tx1"/>
                </a:solidFill>
                <a:latin typeface="+mn-lt"/>
                <a:ea typeface="+mn-ea"/>
                <a:cs typeface="+mn-cs"/>
              </a:rPr>
              <a:t> correction. </a:t>
            </a:r>
            <a:r>
              <a:rPr lang="en-US" sz="1200" b="0" i="0" u="none" strike="noStrike" kern="1200" baseline="0" dirty="0" smtClean="0">
                <a:solidFill>
                  <a:schemeClr val="tx1"/>
                </a:solidFill>
                <a:latin typeface="+mn-lt"/>
                <a:ea typeface="+mn-ea"/>
                <a:cs typeface="+mn-cs"/>
              </a:rPr>
              <a:t>A digital pupil function is introduced in steps 2 and 5 to model the connection between the actual sample profile and the captured intensity data, which may exhibit aberrations caused by defocus. </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34</a:t>
            </a:fld>
            <a:endParaRPr lang="en-US"/>
          </a:p>
        </p:txBody>
      </p:sp>
    </p:spTree>
    <p:extLst>
      <p:ext uri="{BB962C8B-B14F-4D97-AF65-F5344CB8AC3E}">
        <p14:creationId xmlns:p14="http://schemas.microsoft.com/office/powerpoint/2010/main" val="724116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2x 0.08 NA objective to generate equivalent to 20x with 0.5</a:t>
            </a:r>
            <a:r>
              <a:rPr lang="en-US" baseline="0" dirty="0" smtClean="0"/>
              <a:t> NA image. Takes multiple images with different illumination angles and computationally fixes it in Fourier space. Iterative process</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35</a:t>
            </a:fld>
            <a:endParaRPr lang="en-US"/>
          </a:p>
        </p:txBody>
      </p:sp>
    </p:spTree>
    <p:extLst>
      <p:ext uri="{BB962C8B-B14F-4D97-AF65-F5344CB8AC3E}">
        <p14:creationId xmlns:p14="http://schemas.microsoft.com/office/powerpoint/2010/main" val="375887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http://olympus.magnet.fsu.edu/primer/techniques/confocal/confocalscanningsystems.html</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6</a:t>
            </a:fld>
            <a:endParaRPr lang="en-US"/>
          </a:p>
        </p:txBody>
      </p:sp>
    </p:spTree>
    <p:extLst>
      <p:ext uri="{BB962C8B-B14F-4D97-AF65-F5344CB8AC3E}">
        <p14:creationId xmlns:p14="http://schemas.microsoft.com/office/powerpoint/2010/main" val="2349220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a:t>
            </a:r>
            <a:r>
              <a:rPr lang="en-US" dirty="0" err="1" smtClean="0"/>
              <a:t>wavefront</a:t>
            </a:r>
            <a:r>
              <a:rPr lang="en-US" dirty="0" smtClean="0"/>
              <a:t> coded, extended DOF systems have been successfully demonstrated, they have had limited penetration into the microscopy community. As applied to fluorescence microscopy, the principle limitations are that many real samples are complex structures with many axially overlapping features and can have a lack of inherent contrast without strong axial sectioning. These effects combine to yield raw images that are too muddled for effective disambiguation of objects, and the computational recovery of individual features becomes very difficult.</a:t>
            </a:r>
          </a:p>
          <a:p>
            <a:r>
              <a:rPr lang="en-US" dirty="0" smtClean="0"/>
              <a:t>http://</a:t>
            </a:r>
            <a:r>
              <a:rPr lang="en-US" dirty="0" smtClean="0"/>
              <a:t>www.opticsinfobase.org/oe/fulltext.cfm?uri=oe-21-13-16007&amp;id=258369</a:t>
            </a:r>
          </a:p>
          <a:p>
            <a:endParaRPr lang="en-US" dirty="0" smtClean="0"/>
          </a:p>
          <a:p>
            <a:r>
              <a:rPr lang="en-US" dirty="0" smtClean="0"/>
              <a:t>https://en.wikipedia.org/wiki/Wavefront_coding</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36</a:t>
            </a:fld>
            <a:endParaRPr lang="en-US"/>
          </a:p>
        </p:txBody>
      </p:sp>
    </p:spTree>
    <p:extLst>
      <p:ext uri="{BB962C8B-B14F-4D97-AF65-F5344CB8AC3E}">
        <p14:creationId xmlns:p14="http://schemas.microsoft.com/office/powerpoint/2010/main" val="3181592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a</a:t>
            </a:r>
            <a:r>
              <a:rPr lang="en-US" dirty="0" smtClean="0"/>
              <a:t>) An ideal microscope converts a planar </a:t>
            </a:r>
            <a:r>
              <a:rPr lang="en-US" dirty="0" err="1" smtClean="0"/>
              <a:t>wavefront</a:t>
            </a:r>
            <a:r>
              <a:rPr lang="en-US" dirty="0" smtClean="0"/>
              <a:t> (top red line) to a converging spherical one (bottom red semicircle) in a sample of the design optical properties. Propagation vectors or 'rays' (blue), defined by the direction normal to the </a:t>
            </a:r>
            <a:r>
              <a:rPr lang="en-US" dirty="0" err="1" smtClean="0"/>
              <a:t>wavefront</a:t>
            </a:r>
            <a:r>
              <a:rPr lang="en-US" dirty="0" smtClean="0"/>
              <a:t>, converge at a common point and, being in phase, constructively interfere there to create an optimal focus. Green sinusoidal curves denote the phase variation along each ray. (</a:t>
            </a:r>
            <a:r>
              <a:rPr lang="en-US" b="1" dirty="0" smtClean="0"/>
              <a:t>b</a:t>
            </a:r>
            <a:r>
              <a:rPr lang="en-US" dirty="0" smtClean="0"/>
              <a:t>) </a:t>
            </a:r>
            <a:r>
              <a:rPr lang="en-US" dirty="0" err="1" smtClean="0"/>
              <a:t>Inhomogeneities</a:t>
            </a:r>
            <a:r>
              <a:rPr lang="en-US" dirty="0" smtClean="0"/>
              <a:t> (orange) in the refractive index of the sample change the directions and phases of the rays, leading to a distorted </a:t>
            </a:r>
            <a:r>
              <a:rPr lang="en-US" dirty="0" err="1" smtClean="0"/>
              <a:t>wavefront</a:t>
            </a:r>
            <a:r>
              <a:rPr lang="en-US" dirty="0" smtClean="0"/>
              <a:t> and an enlarged focal volume with lower peak intensity. (</a:t>
            </a:r>
            <a:r>
              <a:rPr lang="en-US" b="1" dirty="0" smtClean="0"/>
              <a:t>c</a:t>
            </a:r>
            <a:r>
              <a:rPr lang="en-US" dirty="0" smtClean="0"/>
              <a:t>) Controlling the input </a:t>
            </a:r>
            <a:r>
              <a:rPr lang="en-US" dirty="0" err="1" smtClean="0"/>
              <a:t>wavefront</a:t>
            </a:r>
            <a:r>
              <a:rPr lang="en-US" dirty="0" smtClean="0"/>
              <a:t> using an active optical element (not shown) can cancel these aberrations, recovering a diffraction-limited focus.</a:t>
            </a:r>
          </a:p>
          <a:p>
            <a:endParaRPr lang="en-US" dirty="0" smtClean="0"/>
          </a:p>
          <a:p>
            <a:r>
              <a:rPr lang="en-US" dirty="0" smtClean="0"/>
              <a:t>http://www.nature.com/nmeth/journal/v7/n2/full/nmeth.1411.html</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37</a:t>
            </a:fld>
            <a:endParaRPr lang="en-US"/>
          </a:p>
        </p:txBody>
      </p:sp>
    </p:spTree>
    <p:extLst>
      <p:ext uri="{BB962C8B-B14F-4D97-AF65-F5344CB8AC3E}">
        <p14:creationId xmlns:p14="http://schemas.microsoft.com/office/powerpoint/2010/main" val="1406146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https://en.wikipedia.org/wiki/Holography</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38</a:t>
            </a:fld>
            <a:endParaRPr lang="en-US"/>
          </a:p>
        </p:txBody>
      </p:sp>
    </p:spTree>
    <p:extLst>
      <p:ext uri="{BB962C8B-B14F-4D97-AF65-F5344CB8AC3E}">
        <p14:creationId xmlns:p14="http://schemas.microsoft.com/office/powerpoint/2010/main" val="946045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https://en.wikipedia.org/wiki/Holography</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39</a:t>
            </a:fld>
            <a:endParaRPr lang="en-US"/>
          </a:p>
        </p:txBody>
      </p:sp>
    </p:spTree>
    <p:extLst>
      <p:ext uri="{BB962C8B-B14F-4D97-AF65-F5344CB8AC3E}">
        <p14:creationId xmlns:p14="http://schemas.microsoft.com/office/powerpoint/2010/main" val="2316707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dirty="0" smtClean="0"/>
              <a:t>Layout of the optical setup. (</a:t>
            </a:r>
            <a:r>
              <a:rPr lang="en-US" b="1" dirty="0" smtClean="0"/>
              <a:t>b</a:t>
            </a:r>
            <a:r>
              <a:rPr lang="en-US" dirty="0" smtClean="0"/>
              <a:t>) A near diffraction-limited spot generated at a chosen position. Scale bar, 1 m. (</a:t>
            </a:r>
            <a:r>
              <a:rPr lang="en-US" b="1" dirty="0" smtClean="0"/>
              <a:t>c</a:t>
            </a:r>
            <a:r>
              <a:rPr lang="en-US" dirty="0" smtClean="0"/>
              <a:t>) Phase hologram used to generate the spot in </a:t>
            </a:r>
            <a:r>
              <a:rPr lang="en-US" b="1" dirty="0" smtClean="0"/>
              <a:t>b</a:t>
            </a:r>
            <a:r>
              <a:rPr lang="en-US" dirty="0" smtClean="0"/>
              <a:t>, showing the typical structures of a diffraction grating. (</a:t>
            </a:r>
            <a:r>
              <a:rPr lang="en-US" b="1" dirty="0" smtClean="0"/>
              <a:t>d</a:t>
            </a:r>
            <a:r>
              <a:rPr lang="en-US" dirty="0" smtClean="0"/>
              <a:t>) Simultaneous generation of 15 spots. Scale bar, 10 m. (</a:t>
            </a:r>
            <a:r>
              <a:rPr lang="en-US" b="1" dirty="0" smtClean="0"/>
              <a:t>e</a:t>
            </a:r>
            <a:r>
              <a:rPr lang="en-US" dirty="0" smtClean="0"/>
              <a:t>) Phase hologram used to create the multiple spots in </a:t>
            </a:r>
            <a:r>
              <a:rPr lang="en-US" b="1" dirty="0" smtClean="0"/>
              <a:t>d</a:t>
            </a:r>
            <a:r>
              <a:rPr lang="en-US" dirty="0" smtClean="0"/>
              <a:t>. Fresnel lenses are visible. These were used to focalize the different spots, superimposed on grating-like structures to control their lateral positions. (</a:t>
            </a:r>
            <a:r>
              <a:rPr lang="en-US" b="1" dirty="0" smtClean="0"/>
              <a:t>f</a:t>
            </a:r>
            <a:r>
              <a:rPr lang="en-US" dirty="0" smtClean="0"/>
              <a:t>) Excitation with multiple spots of diameters </a:t>
            </a:r>
            <a:r>
              <a:rPr lang="en-US" i="1" dirty="0" smtClean="0"/>
              <a:t>s</a:t>
            </a:r>
            <a:r>
              <a:rPr lang="en-US" dirty="0" smtClean="0"/>
              <a:t> = 12, 9.0, 6.5 and 3.5 m. Scale bar, 10 m. (</a:t>
            </a:r>
            <a:r>
              <a:rPr lang="en-US" b="1" dirty="0" smtClean="0"/>
              <a:t>g</a:t>
            </a:r>
            <a:r>
              <a:rPr lang="en-US" dirty="0" smtClean="0"/>
              <a:t>) Intensity profile across the spot in </a:t>
            </a:r>
            <a:r>
              <a:rPr lang="en-US" b="1" dirty="0" smtClean="0"/>
              <a:t>f</a:t>
            </a:r>
            <a:r>
              <a:rPr lang="en-US" dirty="0" smtClean="0"/>
              <a:t> with diameter of 9 m. A, mean intensity value; B, variation in intensity. (</a:t>
            </a:r>
            <a:r>
              <a:rPr lang="en-US" b="1" dirty="0" smtClean="0"/>
              <a:t>h</a:t>
            </a:r>
            <a:r>
              <a:rPr lang="en-US" dirty="0" smtClean="0"/>
              <a:t>) Phase hologram used to create the spots in </a:t>
            </a:r>
            <a:r>
              <a:rPr lang="en-US" b="1" dirty="0" smtClean="0"/>
              <a:t>f</a:t>
            </a:r>
            <a:r>
              <a:rPr lang="en-US" dirty="0" smtClean="0"/>
              <a:t>. The diffraction efficiency, , defined as the integrated intensity of the first order over the integrated intensity of the zeroth order with SLM off, was 63%, 46% and 50% for the phase holograms in </a:t>
            </a:r>
            <a:r>
              <a:rPr lang="en-US" b="1" dirty="0" err="1" smtClean="0"/>
              <a:t>c</a:t>
            </a:r>
            <a:r>
              <a:rPr lang="en-US" dirty="0" err="1" smtClean="0"/>
              <a:t>,</a:t>
            </a:r>
            <a:r>
              <a:rPr lang="en-US" b="1" dirty="0" err="1" smtClean="0"/>
              <a:t>e</a:t>
            </a:r>
            <a:r>
              <a:rPr lang="en-US" dirty="0" smtClean="0"/>
              <a:t> and </a:t>
            </a:r>
            <a:r>
              <a:rPr lang="en-US" b="1" dirty="0" smtClean="0"/>
              <a:t>h</a:t>
            </a:r>
            <a:r>
              <a:rPr lang="en-US" dirty="0" smtClean="0"/>
              <a:t>, respectively.</a:t>
            </a:r>
          </a:p>
          <a:p>
            <a:pPr marL="0" indent="0">
              <a:buNone/>
            </a:pPr>
            <a:endParaRPr lang="en-US" dirty="0" smtClean="0"/>
          </a:p>
          <a:p>
            <a:r>
              <a:rPr lang="en-US" dirty="0" smtClean="0"/>
              <a:t>http</a:t>
            </a:r>
            <a:r>
              <a:rPr lang="en-US" dirty="0" smtClean="0"/>
              <a:t>://www.nature.com/nmeth/journal/v5/n9/full/nmeth.1241.html</a:t>
            </a:r>
          </a:p>
          <a:p>
            <a:r>
              <a:rPr lang="en-US" dirty="0" smtClean="0"/>
              <a:t>Holographic microscope</a:t>
            </a:r>
          </a:p>
          <a:p>
            <a:endParaRPr lang="en-US" dirty="0" smtClean="0"/>
          </a:p>
          <a:p>
            <a:r>
              <a:rPr lang="en-US" dirty="0" smtClean="0"/>
              <a:t>http://journal.frontiersin.org/article/10.3389/neuro.04.005.2008/full</a:t>
            </a:r>
          </a:p>
          <a:p>
            <a:r>
              <a:rPr lang="en-US" dirty="0" smtClean="0"/>
              <a:t>SLM microscope</a:t>
            </a:r>
          </a:p>
          <a:p>
            <a:endParaRPr lang="en-US" dirty="0" smtClean="0"/>
          </a:p>
          <a:p>
            <a:endParaRPr lang="en-US" dirty="0" smtClean="0"/>
          </a:p>
          <a:p>
            <a:r>
              <a:rPr lang="en-US" dirty="0" smtClean="0"/>
              <a:t>http://www.opticsinfobase.org/oe/fulltext.cfm?uri=oe-21-13-16007&amp;id=258369</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40</a:t>
            </a:fld>
            <a:endParaRPr lang="en-US"/>
          </a:p>
        </p:txBody>
      </p:sp>
    </p:spTree>
    <p:extLst>
      <p:ext uri="{BB962C8B-B14F-4D97-AF65-F5344CB8AC3E}">
        <p14:creationId xmlns:p14="http://schemas.microsoft.com/office/powerpoint/2010/main" val="1456407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beam-multiplexing property is similar to the more traditional methods of producing arbitrary two-dimensional illumination patterns, such as digital </a:t>
            </a:r>
            <a:r>
              <a:rPr lang="en-US" dirty="0" err="1" smtClean="0"/>
              <a:t>micromirror</a:t>
            </a:r>
            <a:r>
              <a:rPr lang="en-US" dirty="0" smtClean="0"/>
              <a:t> devices (DMDs), based on wide-field illumination and use of a physical mask (</a:t>
            </a:r>
            <a:r>
              <a:rPr lang="en-US" dirty="0" smtClean="0">
                <a:hlinkClick r:id="rId3"/>
              </a:rPr>
              <a:t>Wang et al., 2007</a:t>
            </a:r>
            <a:r>
              <a:rPr lang="en-US" dirty="0" smtClean="0"/>
              <a:t> ). But, as opposed to DMDs, phase-only SLMs generate an image (diffraction pattern) by modulating the phase, and not the amplitude, of the incoming light beam. While the phase-only SLM imprints the incoming beam with the phase pattern that produces the desired spatial profile of the excitation light in the far field, it does so not by </a:t>
            </a:r>
            <a:r>
              <a:rPr lang="en-US" i="1" dirty="0" smtClean="0"/>
              <a:t>removing</a:t>
            </a:r>
            <a:r>
              <a:rPr lang="en-US" dirty="0" smtClean="0"/>
              <a:t> light, like the DMDs, but by </a:t>
            </a:r>
            <a:r>
              <a:rPr lang="en-US" i="1" dirty="0" smtClean="0"/>
              <a:t>redistributing</a:t>
            </a:r>
            <a:r>
              <a:rPr lang="en-US" dirty="0" smtClean="0"/>
              <a:t> it. Because the full power of the laser is available, non-linear excitation is possible (e.g., multi-photon absorption or SHG).</a:t>
            </a:r>
          </a:p>
          <a:p>
            <a:r>
              <a:rPr lang="en-US" dirty="0" smtClean="0"/>
              <a:t>http://</a:t>
            </a:r>
            <a:r>
              <a:rPr lang="en-US" dirty="0" smtClean="0"/>
              <a:t>journal.frontiersin.org/article/10.3389/neuro.04.005.2008/full</a:t>
            </a:r>
          </a:p>
          <a:p>
            <a:r>
              <a:rPr lang="en-US" dirty="0" smtClean="0"/>
              <a:t>For example, for an illumination field of 50 50 m</a:t>
            </a:r>
            <a:r>
              <a:rPr lang="en-US" baseline="30000" dirty="0" smtClean="0"/>
              <a:t>2</a:t>
            </a:r>
            <a:r>
              <a:rPr lang="en-US" dirty="0" smtClean="0"/>
              <a:t>, using a digital </a:t>
            </a:r>
            <a:r>
              <a:rPr lang="en-US" dirty="0" err="1" smtClean="0"/>
              <a:t>micromirror</a:t>
            </a:r>
            <a:r>
              <a:rPr lang="en-US" dirty="0" smtClean="0"/>
              <a:t> would allow only a fraction of 0.008%, 0.2% and 9% of the incident light to be delivered in the three patterns in </a:t>
            </a:r>
            <a:r>
              <a:rPr lang="en-US" dirty="0" smtClean="0">
                <a:hlinkClick r:id="rId4"/>
              </a:rPr>
              <a:t>Figure 1b,d,f</a:t>
            </a:r>
            <a:r>
              <a:rPr lang="en-US" dirty="0" smtClean="0"/>
              <a:t>, whereas by phase modulation with an SLM we measured values of 63%, 46% and 50%, respectively.</a:t>
            </a:r>
          </a:p>
          <a:p>
            <a:r>
              <a:rPr lang="en-US" dirty="0" smtClean="0"/>
              <a:t>http://www.nature.com/nmeth/journal/v5/n9/full/nmeth.1241.html</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41</a:t>
            </a:fld>
            <a:endParaRPr lang="en-US"/>
          </a:p>
        </p:txBody>
      </p:sp>
    </p:spTree>
    <p:extLst>
      <p:ext uri="{BB962C8B-B14F-4D97-AF65-F5344CB8AC3E}">
        <p14:creationId xmlns:p14="http://schemas.microsoft.com/office/powerpoint/2010/main" val="3675020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err="1" smtClean="0"/>
              <a:t>a</a:t>
            </a:r>
            <a:r>
              <a:rPr lang="en-US" dirty="0" err="1" smtClean="0"/>
              <a:t>,</a:t>
            </a:r>
            <a:r>
              <a:rPr lang="en-US" b="1" dirty="0" err="1" smtClean="0"/>
              <a:t>b</a:t>
            </a:r>
            <a:r>
              <a:rPr lang="en-US" dirty="0" smtClean="0"/>
              <a:t>) Wide-field </a:t>
            </a:r>
            <a:r>
              <a:rPr lang="en-US" dirty="0" err="1" smtClean="0"/>
              <a:t>epifluorescence</a:t>
            </a:r>
            <a:r>
              <a:rPr lang="en-US" dirty="0" smtClean="0"/>
              <a:t> image of a cerebellar granule cell (</a:t>
            </a:r>
            <a:r>
              <a:rPr lang="en-US" b="1" dirty="0" smtClean="0"/>
              <a:t>a</a:t>
            </a:r>
            <a:r>
              <a:rPr lang="en-US" dirty="0" smtClean="0"/>
              <a:t>) in which a selected region of interest (dashed box) was used to obtain the phase hologram shown in </a:t>
            </a:r>
            <a:r>
              <a:rPr lang="en-US" b="1" dirty="0" smtClean="0"/>
              <a:t>b</a:t>
            </a:r>
            <a:r>
              <a:rPr lang="en-US" dirty="0" smtClean="0"/>
              <a:t>. (</a:t>
            </a:r>
            <a:r>
              <a:rPr lang="en-US" b="1" dirty="0" smtClean="0"/>
              <a:t>c</a:t>
            </a:r>
            <a:r>
              <a:rPr lang="en-US" dirty="0" smtClean="0"/>
              <a:t>) Illumination shape generated in </a:t>
            </a:r>
            <a:r>
              <a:rPr lang="en-US" dirty="0" err="1" smtClean="0"/>
              <a:t>coumarin</a:t>
            </a:r>
            <a:r>
              <a:rPr lang="en-US" dirty="0" smtClean="0"/>
              <a:t> at the objective focal plane with the phase hologram of </a:t>
            </a:r>
            <a:r>
              <a:rPr lang="en-US" b="1" dirty="0" smtClean="0"/>
              <a:t>b</a:t>
            </a:r>
            <a:r>
              <a:rPr lang="en-US" dirty="0" smtClean="0"/>
              <a:t>. (</a:t>
            </a:r>
            <a:r>
              <a:rPr lang="en-US" b="1" dirty="0" smtClean="0"/>
              <a:t>d</a:t>
            </a:r>
            <a:r>
              <a:rPr lang="en-US" dirty="0" smtClean="0"/>
              <a:t>) Overlay of </a:t>
            </a:r>
            <a:r>
              <a:rPr lang="en-US" b="1" dirty="0" smtClean="0"/>
              <a:t>a</a:t>
            </a:r>
            <a:r>
              <a:rPr lang="en-US" dirty="0" smtClean="0"/>
              <a:t> and </a:t>
            </a:r>
            <a:r>
              <a:rPr lang="en-US" b="1" dirty="0" smtClean="0"/>
              <a:t>c</a:t>
            </a:r>
            <a:r>
              <a:rPr lang="en-US" dirty="0" smtClean="0"/>
              <a:t>. (</a:t>
            </a:r>
            <a:r>
              <a:rPr lang="en-US" b="1" dirty="0" smtClean="0"/>
              <a:t>e</a:t>
            </a:r>
            <a:r>
              <a:rPr lang="en-US" dirty="0" smtClean="0"/>
              <a:t>) Similar to </a:t>
            </a:r>
            <a:r>
              <a:rPr lang="en-US" b="1" dirty="0" smtClean="0"/>
              <a:t>a</a:t>
            </a:r>
            <a:r>
              <a:rPr lang="en-US" dirty="0" smtClean="0"/>
              <a:t> but using a CA1 hippocampal pyramidal cell to calculate the phase hologram. (</a:t>
            </a:r>
            <a:r>
              <a:rPr lang="en-US" b="1" dirty="0" smtClean="0"/>
              <a:t>f</a:t>
            </a:r>
            <a:r>
              <a:rPr lang="en-US" dirty="0" smtClean="0"/>
              <a:t>) Similar to the image in </a:t>
            </a:r>
            <a:r>
              <a:rPr lang="en-US" b="1" dirty="0" smtClean="0"/>
              <a:t>d</a:t>
            </a:r>
            <a:r>
              <a:rPr lang="en-US" dirty="0" smtClean="0"/>
              <a:t>, overlay of the image in </a:t>
            </a:r>
            <a:r>
              <a:rPr lang="en-US" b="1" dirty="0" smtClean="0"/>
              <a:t>e</a:t>
            </a:r>
            <a:r>
              <a:rPr lang="en-US" dirty="0" smtClean="0"/>
              <a:t>, with the generated holographic spot (green). Scale bars, 10 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42</a:t>
            </a:fld>
            <a:endParaRPr lang="en-US"/>
          </a:p>
        </p:txBody>
      </p:sp>
    </p:spTree>
    <p:extLst>
      <p:ext uri="{BB962C8B-B14F-4D97-AF65-F5344CB8AC3E}">
        <p14:creationId xmlns:p14="http://schemas.microsoft.com/office/powerpoint/2010/main" val="2036044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particular case of extending the imaging DOF, the enhancement is gained by sacrificing the tightly-focused, symmetric spot traditionally chosen for optimal imaging of a single axial plane with high contrast, in favor of a highly </a:t>
            </a:r>
            <a:r>
              <a:rPr lang="en-US" dirty="0" err="1" smtClean="0"/>
              <a:t>aberrated</a:t>
            </a:r>
            <a:r>
              <a:rPr lang="en-US" dirty="0" smtClean="0"/>
              <a:t> PSF. By design, this </a:t>
            </a:r>
            <a:r>
              <a:rPr lang="en-US" dirty="0" err="1" smtClean="0"/>
              <a:t>aberrated</a:t>
            </a:r>
            <a:r>
              <a:rPr lang="en-US" dirty="0" smtClean="0"/>
              <a:t> PSF must overwhelm the </a:t>
            </a:r>
            <a:r>
              <a:rPr lang="en-US" dirty="0" err="1" smtClean="0"/>
              <a:t>aberrative</a:t>
            </a:r>
            <a:r>
              <a:rPr lang="en-US" dirty="0" smtClean="0"/>
              <a:t> effects of defocus over an extended axial range. After image acquisition, fast digital image restoration techniques (e.g. deconvolution) can be applied for estimating the original object free of these fixed optical aberrations. With such systems, the fall-off in intensity with defocus is much smaller and smoother than in a classical system thereby allowing multiple planes to be imaged simultaneously with similar fidelity. As a consequence, in properly engineered </a:t>
            </a:r>
            <a:r>
              <a:rPr lang="en-US" dirty="0" err="1" smtClean="0"/>
              <a:t>wavefront</a:t>
            </a:r>
            <a:r>
              <a:rPr lang="en-US" dirty="0" smtClean="0"/>
              <a:t> coding systems the nominally out-of-focus regions can now be imaged with higher SNR than traditionally available.</a:t>
            </a:r>
          </a:p>
          <a:p>
            <a:endParaRPr lang="en-US" dirty="0" smtClean="0"/>
          </a:p>
          <a:p>
            <a:r>
              <a:rPr lang="en-US" dirty="0" smtClean="0"/>
              <a:t>Fig. 3 Design of extended depth of field (EDOF) microscope. Panel A: Experimental configuration of the joint SLM and extended-DOF imaging microscope for 3D targeting and monitoring. The detailed description of each component is described in the section 4.1. The phase aberration shown in panel B is the ideal diffractive optical element for the cubic-phase modulation and placed in an accessible region between L9 and L10 without affecting the illumination pupil. The experimental PSF of the imaging system is presented for the conventional microscope in panel C and the extended DOF microscope in panel D. The three-dimensional volume in panels C and D represent the 50% intensity cutoff of each axial plane and the axis units are in </a:t>
            </a:r>
            <a:r>
              <a:rPr lang="en-US" dirty="0" err="1" smtClean="0"/>
              <a:t>μm</a:t>
            </a:r>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43</a:t>
            </a:fld>
            <a:endParaRPr lang="en-US"/>
          </a:p>
        </p:txBody>
      </p:sp>
    </p:spTree>
    <p:extLst>
      <p:ext uri="{BB962C8B-B14F-4D97-AF65-F5344CB8AC3E}">
        <p14:creationId xmlns:p14="http://schemas.microsoft.com/office/powerpoint/2010/main" val="2436169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Wavefront</a:t>
            </a:r>
            <a:r>
              <a:rPr lang="en-US" dirty="0" smtClean="0"/>
              <a:t> coding plus deconvolution</a:t>
            </a:r>
          </a:p>
          <a:p>
            <a:r>
              <a:rPr lang="en-US" dirty="0" smtClean="0"/>
              <a:t>Fig. 5 Experimental results for the three-dimensional SLM illumination in transparent media with both the conventional and extended depth of field microscope. The three-dimensional illumination pattern is shown in panel A. The relative intensity of the fluorescence as a function of depth is given to the right of panel A. The results from imaging the three-dimensional pattern in bulk fluorescent material are given for the conventional microscope (panel B) and the extended DOF microscope (panel C). Contrast was enhanced to saturate 0.1% of the pixel values in panels B and C (</a:t>
            </a:r>
            <a:r>
              <a:rPr lang="en-US" dirty="0" smtClean="0">
                <a:hlinkClick r:id="rId3"/>
              </a:rPr>
              <a:t>Media 2</a:t>
            </a:r>
            <a:r>
              <a:rPr lang="en-US" dirty="0" smtClean="0"/>
              <a:t>).</a:t>
            </a:r>
          </a:p>
          <a:p>
            <a:endParaRPr lang="en-US" dirty="0" smtClean="0"/>
          </a:p>
          <a:p>
            <a:r>
              <a:rPr lang="en-US" dirty="0" smtClean="0"/>
              <a:t>Fig. 6 Experimental results for the three-dimensional SLM illumination in scattering media with both the conventional and extended depth of field microscope. The three-dimensional illumination pattern is shown in panel A. The focal plane is located 220µm below the surface of the scattering media. The relative intensity of the fluorescence as a function of depth is given to the right of panel A. The results from imaging the three-dimensional pattern in bulk fluorescent material are given for the conventional microscope (panel B) and the extended DOF microscope (panel C). Contrast was enhanced to saturate 0.02% of the pixel values in panels B and C (</a:t>
            </a:r>
            <a:r>
              <a:rPr lang="en-US" dirty="0" smtClean="0">
                <a:hlinkClick r:id="rId4"/>
              </a:rPr>
              <a:t>Media 3</a:t>
            </a:r>
            <a:r>
              <a:rPr lang="en-US" dirty="0" smtClean="0"/>
              <a:t>).</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44</a:t>
            </a:fld>
            <a:endParaRPr lang="en-US"/>
          </a:p>
        </p:txBody>
      </p:sp>
    </p:spTree>
    <p:extLst>
      <p:ext uri="{BB962C8B-B14F-4D97-AF65-F5344CB8AC3E}">
        <p14:creationId xmlns:p14="http://schemas.microsoft.com/office/powerpoint/2010/main" val="3919275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the ordinary </a:t>
            </a:r>
            <a:r>
              <a:rPr lang="en-US" dirty="0" smtClean="0">
                <a:hlinkClick r:id="rId3" tooltip="Bright field microscopy"/>
              </a:rPr>
              <a:t>bright field</a:t>
            </a:r>
            <a:r>
              <a:rPr lang="en-US" dirty="0" smtClean="0"/>
              <a:t> image, a </a:t>
            </a:r>
            <a:r>
              <a:rPr lang="en-US" dirty="0" smtClean="0">
                <a:hlinkClick r:id="rId4" tooltip="Phase (waves)"/>
              </a:rPr>
              <a:t>phase shift</a:t>
            </a:r>
            <a:r>
              <a:rPr lang="en-US" dirty="0" smtClean="0"/>
              <a:t> image is created as well. The phase shift image is unique for digital holographic microscopy and gives quantifiable information about </a:t>
            </a:r>
            <a:r>
              <a:rPr lang="en-US" dirty="0" smtClean="0">
                <a:hlinkClick r:id="rId5" tooltip="Optical distance"/>
              </a:rPr>
              <a:t>optical distance</a:t>
            </a:r>
            <a:r>
              <a:rPr lang="en-US" dirty="0" smtClean="0"/>
              <a:t>. In reflection DHM, the phase shift image forms a </a:t>
            </a:r>
            <a:r>
              <a:rPr lang="en-US" dirty="0" smtClean="0">
                <a:hlinkClick r:id="rId6" tooltip="Topography"/>
              </a:rPr>
              <a:t>topography</a:t>
            </a:r>
            <a:r>
              <a:rPr lang="en-US" dirty="0" smtClean="0"/>
              <a:t> image of the object.</a:t>
            </a:r>
          </a:p>
          <a:p>
            <a:r>
              <a:rPr lang="en-US" b="1" dirty="0" smtClean="0"/>
              <a:t>Easier to segment.</a:t>
            </a:r>
          </a:p>
          <a:p>
            <a:r>
              <a:rPr lang="en-US" b="1" dirty="0" smtClean="0"/>
              <a:t>Figure 3.</a:t>
            </a:r>
            <a:r>
              <a:rPr lang="en-US" dirty="0" smtClean="0"/>
              <a:t> Comparison of a DHM phase shift image (left) and a </a:t>
            </a:r>
            <a:r>
              <a:rPr lang="en-US" dirty="0" smtClean="0">
                <a:hlinkClick r:id="rId7" tooltip="Phase contrast microscopy"/>
              </a:rPr>
              <a:t>phase contrast microscopy</a:t>
            </a:r>
            <a:r>
              <a:rPr lang="en-US" dirty="0" smtClean="0"/>
              <a:t> image (right).</a:t>
            </a:r>
            <a:endParaRPr lang="en-US" dirty="0" smtClean="0"/>
          </a:p>
          <a:p>
            <a:endParaRPr lang="en-US" dirty="0" smtClean="0"/>
          </a:p>
          <a:p>
            <a:r>
              <a:rPr lang="en-US" dirty="0" smtClean="0"/>
              <a:t>http</a:t>
            </a:r>
            <a:r>
              <a:rPr lang="en-US" dirty="0" smtClean="0"/>
              <a:t>://</a:t>
            </a:r>
            <a:r>
              <a:rPr lang="en-US" dirty="0" smtClean="0"/>
              <a:t>en.wikipedia.org/wiki/Digital_holographic_microscopy</a:t>
            </a:r>
          </a:p>
          <a:p>
            <a:endParaRPr lang="en-US" dirty="0" smtClean="0"/>
          </a:p>
          <a:p>
            <a:r>
              <a:rPr lang="en-US" dirty="0" smtClean="0"/>
              <a:t>"Phase-Phase Contrast" by </a:t>
            </a:r>
            <a:r>
              <a:rPr lang="en-US" dirty="0" err="1" smtClean="0"/>
              <a:t>Egelberg</a:t>
            </a:r>
            <a:r>
              <a:rPr lang="en-US" dirty="0" smtClean="0"/>
              <a:t>. Licensed under CC BY-SA 3.0 via Wikimedia Commons - http://commons.wikimedia.org/wiki/File:Phase-Phase_Contrast.jpg#mediaviewer/File:Phase-Phase_Contrast.jpg</a:t>
            </a:r>
          </a:p>
          <a:p>
            <a:endParaRPr lang="en-US" dirty="0" smtClean="0"/>
          </a:p>
          <a:p>
            <a:r>
              <a:rPr lang="en-US" dirty="0" smtClean="0"/>
              <a:t>"</a:t>
            </a:r>
            <a:r>
              <a:rPr lang="en-US" dirty="0" err="1" smtClean="0"/>
              <a:t>OpticalSetupDHM</a:t>
            </a:r>
            <a:r>
              <a:rPr lang="en-US" dirty="0" smtClean="0"/>
              <a:t>" by </a:t>
            </a:r>
            <a:r>
              <a:rPr lang="en-US" dirty="0" err="1" smtClean="0"/>
              <a:t>User:Egelberg</a:t>
            </a:r>
            <a:r>
              <a:rPr lang="en-US" dirty="0" smtClean="0"/>
              <a:t>. Licensed under CC BY-SA 3.0 via Wikimedia Commons - http://commons.wikimedia.org/wiki/File:OpticalSetupDHM.jpg#mediaviewer/File:OpticalSetupDHM.jpg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45</a:t>
            </a:fld>
            <a:endParaRPr lang="en-US"/>
          </a:p>
        </p:txBody>
      </p:sp>
    </p:spTree>
    <p:extLst>
      <p:ext uri="{BB962C8B-B14F-4D97-AF65-F5344CB8AC3E}">
        <p14:creationId xmlns:p14="http://schemas.microsoft.com/office/powerpoint/2010/main" val="380274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http://www.scientifica.uk.com/latest-news/419-galvo-or-resonant-scanning-guide</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7</a:t>
            </a:fld>
            <a:endParaRPr lang="en-US"/>
          </a:p>
        </p:txBody>
      </p:sp>
    </p:spTree>
    <p:extLst>
      <p:ext uri="{BB962C8B-B14F-4D97-AF65-F5344CB8AC3E}">
        <p14:creationId xmlns:p14="http://schemas.microsoft.com/office/powerpoint/2010/main" val="2890294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are BUSAC's course surveys for the term. We strongly recommend that you fill them out, as it may be possible to implement changes before the final exam/end of term. Responses are anonymous, and you can fill out each survey once. Just select the form for each class. If you have any questions, comments, or suggestions, let me know.</a:t>
            </a:r>
          </a:p>
          <a:p>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The Biology Undergraduate Student Advisory Committee (BUSAC) is interested in improving communication between professors and students in biology. As part of this goal, we ask students for comments on courses shortly after midterms. The course catalog indicates that you are teaching a course this term, so we were wondering if you would like us to include your course in our evaluations. </a:t>
            </a:r>
          </a:p>
          <a:p>
            <a:pPr rtl="0"/>
            <a:r>
              <a:rPr lang="en-US" dirty="0" smtClean="0"/>
              <a:t/>
            </a:r>
            <a:br>
              <a:rPr lang="en-US" dirty="0" smtClean="0"/>
            </a:br>
            <a:r>
              <a:rPr lang="en-US" sz="1200" b="0" i="0" kern="1200" dirty="0" smtClean="0">
                <a:solidFill>
                  <a:schemeClr val="tx1"/>
                </a:solidFill>
                <a:effectLst/>
                <a:latin typeface="+mn-lt"/>
                <a:ea typeface="+mn-ea"/>
                <a:cs typeface="+mn-cs"/>
              </a:rPr>
              <a:t>Responses to the survey will be read and summarized (by me) into a short list of constructive comments according to our guidelines for appropriate course commentaries. If you would like me to survey your course, please let me know in the next few days. If there are specific questions you would like to ask students, I will include those as well.</a:t>
            </a:r>
          </a:p>
          <a:p>
            <a:pPr rtl="0"/>
            <a:r>
              <a:rPr lang="en-US" dirty="0" smtClean="0"/>
              <a:t/>
            </a:r>
            <a:br>
              <a:rPr lang="en-US" dirty="0" smtClean="0"/>
            </a:br>
            <a:r>
              <a:rPr lang="en-US" sz="1200" b="0" i="0" kern="1200" dirty="0" smtClean="0">
                <a:solidFill>
                  <a:schemeClr val="tx1"/>
                </a:solidFill>
                <a:effectLst/>
                <a:latin typeface="+mn-lt"/>
                <a:ea typeface="+mn-ea"/>
                <a:cs typeface="+mn-cs"/>
              </a:rPr>
              <a:t>Thank you,</a:t>
            </a:r>
          </a:p>
          <a:p>
            <a:pPr rtl="0"/>
            <a:r>
              <a:rPr lang="en-US" sz="1200" b="0" i="0" kern="1200" dirty="0" smtClean="0">
                <a:solidFill>
                  <a:schemeClr val="tx1"/>
                </a:solidFill>
                <a:effectLst/>
                <a:latin typeface="+mn-lt"/>
                <a:ea typeface="+mn-ea"/>
                <a:cs typeface="+mn-cs"/>
              </a:rPr>
              <a:t>Katie </a:t>
            </a:r>
            <a:r>
              <a:rPr lang="en-US" sz="1200" b="0" i="0" kern="1200" dirty="0" err="1" smtClean="0">
                <a:solidFill>
                  <a:schemeClr val="tx1"/>
                </a:solidFill>
                <a:effectLst/>
                <a:latin typeface="+mn-lt"/>
                <a:ea typeface="+mn-ea"/>
                <a:cs typeface="+mn-cs"/>
              </a:rPr>
              <a:t>Ching</a:t>
            </a:r>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BUSAC Academic Chair</a:t>
            </a:r>
          </a:p>
          <a:p>
            <a:pPr rtl="0"/>
            <a:r>
              <a:rPr lang="en-US" sz="1200" b="0" i="0" kern="1200" dirty="0" smtClean="0">
                <a:solidFill>
                  <a:schemeClr val="tx1"/>
                </a:solidFill>
                <a:effectLst/>
                <a:latin typeface="+mn-lt"/>
                <a:ea typeface="+mn-ea"/>
                <a:cs typeface="+mn-cs"/>
                <a:hlinkClick r:id="rId3"/>
              </a:rPr>
              <a:t>busac.caltech.edu</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46</a:t>
            </a:fld>
            <a:endParaRPr lang="en-US"/>
          </a:p>
        </p:txBody>
      </p:sp>
    </p:spTree>
    <p:extLst>
      <p:ext uri="{BB962C8B-B14F-4D97-AF65-F5344CB8AC3E}">
        <p14:creationId xmlns:p14="http://schemas.microsoft.com/office/powerpoint/2010/main" val="410325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Leica figure:</a:t>
            </a:r>
          </a:p>
          <a:p>
            <a:r>
              <a:rPr lang="en-US" dirty="0" smtClean="0"/>
              <a:t>http://www.leica-microsystems.com/science-lab/smart-control-for-resonant-galvo-scanners/</a:t>
            </a:r>
          </a:p>
          <a:p>
            <a:endParaRPr lang="en-US" dirty="0" smtClean="0"/>
          </a:p>
          <a:p>
            <a:r>
              <a:rPr lang="en-US" dirty="0" smtClean="0"/>
              <a:t>Smaller figure from</a:t>
            </a:r>
          </a:p>
          <a:p>
            <a:r>
              <a:rPr lang="en-US" dirty="0" smtClean="0"/>
              <a:t>http://elm-chan.org/works/vlp/report_e.html</a:t>
            </a:r>
          </a:p>
          <a:p>
            <a:endParaRPr lang="en-US" dirty="0" smtClean="0"/>
          </a:p>
          <a:p>
            <a:r>
              <a:rPr lang="en-US" dirty="0" smtClean="0"/>
              <a:t>Laser</a:t>
            </a:r>
            <a:r>
              <a:rPr lang="en-US" baseline="0" dirty="0" smtClean="0"/>
              <a:t> scanning flat field</a:t>
            </a:r>
          </a:p>
          <a:p>
            <a:r>
              <a:rPr lang="en-US" dirty="0" smtClean="0"/>
              <a:t>http://www.laserfocusworld.com/articles/print/volume-50/issue-02/features/scanners-three-axis-laser-scanning-technology-improves-demanding-materials-processing-applications.html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8</a:t>
            </a:fld>
            <a:endParaRPr lang="en-US"/>
          </a:p>
        </p:txBody>
      </p:sp>
    </p:spTree>
    <p:extLst>
      <p:ext uri="{BB962C8B-B14F-4D97-AF65-F5344CB8AC3E}">
        <p14:creationId xmlns:p14="http://schemas.microsoft.com/office/powerpoint/2010/main" val="68711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3: Left: when scanning sinusoidal and recording data with an uniform pixel clock </a:t>
            </a:r>
            <a:r>
              <a:rPr lang="en-US" dirty="0" err="1" smtClean="0"/>
              <a:t>dt</a:t>
            </a:r>
            <a:r>
              <a:rPr lang="en-US" dirty="0" smtClean="0"/>
              <a:t>, the signal would be drawn from non-equidistant points in the sample, and hence the image would be distorted. At the center, the image would be expanded due to the faster pace of the scanner (distance per time: </a:t>
            </a:r>
            <a:r>
              <a:rPr lang="en-US" dirty="0" err="1" smtClean="0"/>
              <a:t>ds</a:t>
            </a:r>
            <a:r>
              <a:rPr lang="en-US" baseline="-25000" dirty="0" err="1" smtClean="0"/>
              <a:t>C</a:t>
            </a:r>
            <a:r>
              <a:rPr lang="en-US" dirty="0" smtClean="0"/>
              <a:t>). At the edges, the image would be squeezed due to the slow speed of the scanner (distance per time: </a:t>
            </a:r>
            <a:r>
              <a:rPr lang="en-US" dirty="0" err="1" smtClean="0"/>
              <a:t>ds</a:t>
            </a:r>
            <a:r>
              <a:rPr lang="en-US" baseline="-25000" dirty="0" err="1" smtClean="0"/>
              <a:t>E</a:t>
            </a:r>
            <a:r>
              <a:rPr lang="en-US" dirty="0" smtClean="0"/>
              <a:t>).</a:t>
            </a:r>
            <a:br>
              <a:rPr lang="en-US" dirty="0" smtClean="0"/>
            </a:br>
            <a:r>
              <a:rPr lang="en-US" dirty="0" smtClean="0"/>
              <a:t>Right: In order to acquire data at spatially equidistant points ds, the pixel clock has to be programmed for longer times at the edges (</a:t>
            </a:r>
            <a:r>
              <a:rPr lang="en-US" dirty="0" err="1" smtClean="0"/>
              <a:t>dt</a:t>
            </a:r>
            <a:r>
              <a:rPr lang="en-US" baseline="-25000" dirty="0" err="1" smtClean="0"/>
              <a:t>E</a:t>
            </a:r>
            <a:r>
              <a:rPr lang="en-US" dirty="0" smtClean="0"/>
              <a:t>) and shorter times in the center (</a:t>
            </a:r>
            <a:r>
              <a:rPr lang="en-US" dirty="0" err="1" smtClean="0"/>
              <a:t>dt</a:t>
            </a:r>
            <a:r>
              <a:rPr lang="en-US" baseline="-25000" dirty="0" err="1" smtClean="0"/>
              <a:t>C</a:t>
            </a:r>
            <a:r>
              <a:rPr lang="en-US" dirty="0" smtClean="0"/>
              <a:t>). </a:t>
            </a:r>
          </a:p>
          <a:p>
            <a:endParaRPr lang="en-US" dirty="0" smtClean="0"/>
          </a:p>
          <a:p>
            <a:r>
              <a:rPr lang="en-US" dirty="0" smtClean="0"/>
              <a:t>http://www.leica-microsystems.com/science-lab/smart-control-for-resonant-galvo-scanners/</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9</a:t>
            </a:fld>
            <a:endParaRPr lang="en-US"/>
          </a:p>
        </p:txBody>
      </p:sp>
    </p:spTree>
    <p:extLst>
      <p:ext uri="{BB962C8B-B14F-4D97-AF65-F5344CB8AC3E}">
        <p14:creationId xmlns:p14="http://schemas.microsoft.com/office/powerpoint/2010/main" val="262530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Pedestrian</a:t>
            </a:r>
            <a:r>
              <a:rPr lang="en-US" baseline="0" dirty="0" smtClean="0"/>
              <a:t> solution</a:t>
            </a:r>
          </a:p>
          <a:p>
            <a:r>
              <a:rPr lang="en-US" dirty="0" smtClean="0"/>
              <a:t>Presented in Figure 8 is an illustration of the basic concepts behind the use of a </a:t>
            </a:r>
            <a:r>
              <a:rPr lang="en-US" dirty="0" err="1" smtClean="0"/>
              <a:t>Ronchi</a:t>
            </a:r>
            <a:r>
              <a:rPr lang="en-US" dirty="0" smtClean="0"/>
              <a:t> grating coupled to a photodiode detector as a variable pixel clock. For purposes of clarity, the grating illustrated in Figure 8(a) contains only eight </a:t>
            </a:r>
            <a:r>
              <a:rPr lang="en-US" dirty="0" err="1" smtClean="0"/>
              <a:t>spacings</a:t>
            </a:r>
            <a:r>
              <a:rPr lang="en-US" dirty="0" smtClean="0"/>
              <a:t> of equal width superimposed with one complete cycle of </a:t>
            </a:r>
            <a:r>
              <a:rPr lang="en-US" dirty="0" err="1" smtClean="0"/>
              <a:t>cosinusoidal</a:t>
            </a:r>
            <a:r>
              <a:rPr lang="en-US" dirty="0" smtClean="0"/>
              <a:t> motion from the resonant galvanometer versus time (red curve; 125 microseconds). The actual grating has 256 line </a:t>
            </a:r>
            <a:r>
              <a:rPr lang="en-US" dirty="0" err="1" smtClean="0"/>
              <a:t>spacings</a:t>
            </a:r>
            <a:r>
              <a:rPr lang="en-US" dirty="0" smtClean="0"/>
              <a:t> and is far more compact in the linear dimensions due to the fact that the pixel clock laser actually retraces a single line (perpendicular to the opaque lines) across the grating surface in operation (Figure 8(b)). As the light beam enters and exits the clear regions of the </a:t>
            </a:r>
            <a:r>
              <a:rPr lang="en-US" dirty="0" err="1" smtClean="0"/>
              <a:t>Ronchi</a:t>
            </a:r>
            <a:r>
              <a:rPr lang="en-US" dirty="0" smtClean="0"/>
              <a:t> grating, the transmitted light intensity that is detected by the photodiode rises and falls in step with galvanometer motion (Figure 8(c)). Each transition (in this case, from dark to light) of light intensity detected by the photodiode is used to generate the pixel clock (Figure 8(d)) that triggers image capture by the microscope. Although the clock pulses illustrated in Figure 8(d) are non-uniformly spaced in time (ranging from approximately 70 to 160 nanoseconds), they nevertheless correspond to equal intervals in image space.</a:t>
            </a:r>
            <a:endParaRPr lang="en-US" baseline="0" dirty="0" smtClean="0"/>
          </a:p>
          <a:p>
            <a:endParaRPr lang="en-US" baseline="0" dirty="0" smtClean="0"/>
          </a:p>
          <a:p>
            <a:r>
              <a:rPr lang="en-US" baseline="0" dirty="0" smtClean="0"/>
              <a:t>http://www.microscopyu.com/articles/confocal/resonantscanning.html</a:t>
            </a:r>
          </a:p>
          <a:p>
            <a:endParaRPr lang="en-US" baseline="0" dirty="0" smtClean="0"/>
          </a:p>
          <a:p>
            <a:r>
              <a:rPr lang="en-US" dirty="0" smtClean="0"/>
              <a:t>http://www.leica-microsystems.com/science-lab/smart-control-for-resonant-galvo-scanners/</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10</a:t>
            </a:fld>
            <a:endParaRPr lang="en-US"/>
          </a:p>
        </p:txBody>
      </p:sp>
    </p:spTree>
    <p:extLst>
      <p:ext uri="{BB962C8B-B14F-4D97-AF65-F5344CB8AC3E}">
        <p14:creationId xmlns:p14="http://schemas.microsoft.com/office/powerpoint/2010/main" val="2463823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distortion induced by non-linear resonant galvanometer scanning is fortunately predictable and can be corrected using either software or hardware solutions. Regardless of the correction scheme involved to produce images, the most effective scanning strategy involves collecting data during both the forward and backward scans of the galvanometer mirror. Recording data during the forward scan is straightforward, but due to the fact that the backward scan reverses the direction in which pixels are recorded, the image data must be inverted using specialized read-write buffers or software. In practice, images are gathered at twice the normal width (in effect, 1024 pixels for a final image size of 512 x 512 pixels) and half the normal height (256 pixels). At the end of each forward </a:t>
            </a:r>
            <a:r>
              <a:rPr lang="en-US" b="1" dirty="0" smtClean="0"/>
              <a:t>x</a:t>
            </a:r>
            <a:r>
              <a:rPr lang="en-US" dirty="0" smtClean="0"/>
              <a:t>-axis sweep of the resonant galvanometer mirror, the vertical </a:t>
            </a:r>
            <a:r>
              <a:rPr lang="en-US" dirty="0" err="1" smtClean="0"/>
              <a:t>sawtooth</a:t>
            </a:r>
            <a:r>
              <a:rPr lang="en-US" dirty="0" smtClean="0"/>
              <a:t> signal supplied to the linear (</a:t>
            </a:r>
            <a:r>
              <a:rPr lang="en-US" b="1" dirty="0" smtClean="0"/>
              <a:t>y</a:t>
            </a:r>
            <a:r>
              <a:rPr lang="en-US" dirty="0" smtClean="0"/>
              <a:t>) galvanometer is incremented by one line and the reverse (</a:t>
            </a:r>
            <a:r>
              <a:rPr lang="en-US" b="1" dirty="0" smtClean="0"/>
              <a:t>x</a:t>
            </a:r>
            <a:r>
              <a:rPr lang="en-US" dirty="0" smtClean="0"/>
              <a:t>) scan commences. In this manner, the vertical scan progresses smoothly for 256 cycles until enough data for one image is acquired.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http://microscopyu.com/tutorials/flash/resonantscanning/confocalresonantscanning/index.html</a:t>
            </a:r>
          </a:p>
          <a:p>
            <a:endParaRPr lang="en-US" dirty="0" smtClean="0"/>
          </a:p>
          <a:p>
            <a:r>
              <a:rPr lang="en-US" dirty="0" smtClean="0"/>
              <a:t>Picture</a:t>
            </a:r>
            <a:r>
              <a:rPr lang="en-US" baseline="0" dirty="0" smtClean="0"/>
              <a:t> from this web site:</a:t>
            </a:r>
            <a:endParaRPr lang="en-US" dirty="0" smtClean="0"/>
          </a:p>
          <a:p>
            <a:r>
              <a:rPr lang="en-US" dirty="0" smtClean="0"/>
              <a:t>http://www.microscopyu.com/articles/confocal/resonantscanning.html</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11</a:t>
            </a:fld>
            <a:endParaRPr lang="en-US"/>
          </a:p>
        </p:txBody>
      </p:sp>
    </p:spTree>
    <p:extLst>
      <p:ext uri="{BB962C8B-B14F-4D97-AF65-F5344CB8AC3E}">
        <p14:creationId xmlns:p14="http://schemas.microsoft.com/office/powerpoint/2010/main" val="75969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Software-based clocking schemes for resonant scanning confocal microscopy involve algorithms that are capable of pixel data linearization using look-up tables based on the predictable motion of the mirror. As an example, one popular algorithm first determines a phase constant for the mirror and frame grabber, and then locates the center pixel of the final image. This algorithm operates around the central plane of symmetry where the mirror position is known with a high degree of precision. Images are processed by examining one horizontal scan line at a time as they are delivered to the frame grabber. Pixel data is stored as received from the scanner at twice the final image width and half the final height. The first step in the process involves inverting data points from the second half of the horizontal scan line, followed by interlacing the inverted data between the data lines for the first half of the image (Figure 6(b)). Because the midpoint of the image may not be known with certainty due to a lag between collection of data and initiation of the horizontal synchronization signal that triggers acquisition, it is often necessary for the software to offset the inverted scan line by a few pixels. In this case, the right edge of the scan line then serves as a reference point for the image. The next step in the sequence is to apply a correction factor for each pixel or phase position relative to the center pixel. That pixel is then relocated to the correct position in the final image (Figure 6(c)). In the ideal case, using sophisticated high speed computers, incoming data can be analyzed on the fly and recorded to the hard drive in real time.</a:t>
            </a:r>
          </a:p>
          <a:p>
            <a:endParaRPr lang="en-US" dirty="0" smtClean="0"/>
          </a:p>
          <a:p>
            <a:r>
              <a:rPr lang="en-US" dirty="0" smtClean="0"/>
              <a:t>http://www.microscopyu.com/articles/confocal/resonantscanning.html</a:t>
            </a:r>
          </a:p>
          <a:p>
            <a:endParaRPr lang="en-US" dirty="0" smtClean="0"/>
          </a:p>
        </p:txBody>
      </p:sp>
      <p:sp>
        <p:nvSpPr>
          <p:cNvPr id="4" name="Slide Number Placeholder 3"/>
          <p:cNvSpPr>
            <a:spLocks noGrp="1"/>
          </p:cNvSpPr>
          <p:nvPr>
            <p:ph type="sldNum" sz="quarter" idx="10"/>
          </p:nvPr>
        </p:nvSpPr>
        <p:spPr/>
        <p:txBody>
          <a:bodyPr/>
          <a:lstStyle/>
          <a:p>
            <a:fld id="{45397BDA-7C5D-426B-8F63-5169389F863D}" type="slidenum">
              <a:rPr lang="en-US" smtClean="0"/>
              <a:t>12</a:t>
            </a:fld>
            <a:endParaRPr lang="en-US"/>
          </a:p>
        </p:txBody>
      </p:sp>
    </p:spTree>
    <p:extLst>
      <p:ext uri="{BB962C8B-B14F-4D97-AF65-F5344CB8AC3E}">
        <p14:creationId xmlns:p14="http://schemas.microsoft.com/office/powerpoint/2010/main" val="93201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9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72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91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497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7333" y="1828800"/>
            <a:ext cx="3793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05867" y="1828800"/>
            <a:ext cx="3793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0618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879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34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88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39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90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81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43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29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85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2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238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646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2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884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954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758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85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261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974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051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217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019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545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76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2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77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2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4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2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42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6680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790213"/>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3583D-8E89-45ED-8690-AC93452E8C4B}"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96959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icroscopyu.com/tutorials/flash/resonantscanning/confocalresonantscanning/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C:\Documents%20and%20Settings\Andres\My%20Documents\My%20Videos\crista_movies\Series028_chan00_almost90fps.avi" TargetMode="External"/><Relationship Id="rId1" Type="http://schemas.microsoft.com/office/2007/relationships/media" Target="file:///C:\Documents%20and%20Settings\Andres\My%20Documents\My%20Videos\crista_movies\Series028_chan00_almost90fps.avi"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oleObject" Target="../embeddings/oleObject2.bin"/><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iophot.caltech.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45.jp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8.xml"/><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53.jp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7.jpe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46.xml.rels><?xml version="1.0" encoding="UTF-8" standalone="yes"?>
<Relationships xmlns="http://schemas.openxmlformats.org/package/2006/relationships"><Relationship Id="rId3" Type="http://schemas.openxmlformats.org/officeDocument/2006/relationships/hyperlink" Target="https://docs.google.com/forms/d/1AZLyKxvh5Bg_yp3A_rPD_09EHnyf2leS-FqU-sPVEVU/viewform?usp=send_for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3" name="Subtitle 2"/>
          <p:cNvSpPr>
            <a:spLocks noGrp="1"/>
          </p:cNvSpPr>
          <p:nvPr>
            <p:ph type="subTitle" idx="1"/>
          </p:nvPr>
        </p:nvSpPr>
        <p:spPr/>
        <p:txBody>
          <a:bodyPr/>
          <a:lstStyle/>
          <a:p>
            <a:r>
              <a:rPr lang="en-US" dirty="0" smtClean="0"/>
              <a:t>Lecture 18:</a:t>
            </a:r>
          </a:p>
          <a:p>
            <a:r>
              <a:rPr lang="en-US" dirty="0" smtClean="0"/>
              <a:t>High speed microscopy, Part 2</a:t>
            </a:r>
            <a:endParaRPr lang="en-US" dirty="0"/>
          </a:p>
        </p:txBody>
      </p:sp>
    </p:spTree>
    <p:extLst>
      <p:ext uri="{BB962C8B-B14F-4D97-AF65-F5344CB8AC3E}">
        <p14:creationId xmlns:p14="http://schemas.microsoft.com/office/powerpoint/2010/main" val="2899681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Resonant scanner</a:t>
            </a:r>
            <a:endParaRPr lang="en-US" dirty="0"/>
          </a:p>
        </p:txBody>
      </p:sp>
      <p:sp>
        <p:nvSpPr>
          <p:cNvPr id="3" name="Content Placeholder 2"/>
          <p:cNvSpPr>
            <a:spLocks noGrp="1"/>
          </p:cNvSpPr>
          <p:nvPr>
            <p:ph idx="1"/>
          </p:nvPr>
        </p:nvSpPr>
        <p:spPr/>
        <p:txBody>
          <a:bodyPr/>
          <a:lstStyle/>
          <a:p>
            <a:r>
              <a:rPr lang="en-US" dirty="0" smtClean="0"/>
              <a:t>Fix with </a:t>
            </a:r>
            <a:r>
              <a:rPr lang="en-US" dirty="0" err="1" smtClean="0"/>
              <a:t>Ronchi</a:t>
            </a:r>
            <a:r>
              <a:rPr lang="en-US" dirty="0" smtClean="0"/>
              <a:t> grating and optical chopping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185" y="2998417"/>
            <a:ext cx="3598009" cy="22267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615" y="2834968"/>
            <a:ext cx="4004269" cy="2680544"/>
          </a:xfrm>
          <a:prstGeom prst="rect">
            <a:avLst/>
          </a:prstGeom>
        </p:spPr>
      </p:pic>
      <p:sp>
        <p:nvSpPr>
          <p:cNvPr id="8" name="Rectangle 7"/>
          <p:cNvSpPr/>
          <p:nvPr/>
        </p:nvSpPr>
        <p:spPr>
          <a:xfrm>
            <a:off x="8218025" y="5359078"/>
            <a:ext cx="706056" cy="254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532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Resonant scanner</a:t>
            </a:r>
            <a:endParaRPr lang="en-US" dirty="0"/>
          </a:p>
        </p:txBody>
      </p:sp>
      <p:sp>
        <p:nvSpPr>
          <p:cNvPr id="3" name="Content Placeholder 2"/>
          <p:cNvSpPr>
            <a:spLocks noGrp="1"/>
          </p:cNvSpPr>
          <p:nvPr>
            <p:ph idx="1"/>
          </p:nvPr>
        </p:nvSpPr>
        <p:spPr>
          <a:xfrm>
            <a:off x="628650" y="1825625"/>
            <a:ext cx="2542813" cy="4351338"/>
          </a:xfrm>
        </p:spPr>
        <p:txBody>
          <a:bodyPr>
            <a:normAutofit/>
          </a:bodyPr>
          <a:lstStyle/>
          <a:p>
            <a:r>
              <a:rPr lang="en-US" sz="2000" dirty="0" smtClean="0"/>
              <a:t>That is how Nikon addresses problem</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756" y="1667619"/>
            <a:ext cx="5128594" cy="4667350"/>
          </a:xfrm>
          <a:prstGeom prst="rect">
            <a:avLst/>
          </a:prstGeom>
        </p:spPr>
      </p:pic>
      <p:sp>
        <p:nvSpPr>
          <p:cNvPr id="5" name="Rectangle 4"/>
          <p:cNvSpPr/>
          <p:nvPr/>
        </p:nvSpPr>
        <p:spPr>
          <a:xfrm>
            <a:off x="7616142" y="5949387"/>
            <a:ext cx="1134319" cy="520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666754" y="4896091"/>
            <a:ext cx="15047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914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Resonant scanner</a:t>
            </a:r>
            <a:endParaRPr lang="en-US" dirty="0"/>
          </a:p>
        </p:txBody>
      </p:sp>
      <p:sp>
        <p:nvSpPr>
          <p:cNvPr id="3" name="Content Placeholder 2"/>
          <p:cNvSpPr>
            <a:spLocks noGrp="1"/>
          </p:cNvSpPr>
          <p:nvPr>
            <p:ph idx="1"/>
          </p:nvPr>
        </p:nvSpPr>
        <p:spPr>
          <a:xfrm>
            <a:off x="628650" y="1825625"/>
            <a:ext cx="2542813" cy="4351338"/>
          </a:xfrm>
        </p:spPr>
        <p:txBody>
          <a:bodyPr>
            <a:normAutofit/>
          </a:bodyPr>
          <a:lstStyle/>
          <a:p>
            <a:r>
              <a:rPr lang="en-US" sz="2000" dirty="0" smtClean="0"/>
              <a:t>Besides hardware there are software corrections</a:t>
            </a:r>
          </a:p>
          <a:p>
            <a:r>
              <a:rPr lang="en-US" sz="2000" dirty="0" smtClean="0">
                <a:hlinkClick r:id="rId3"/>
              </a:rPr>
              <a:t>How this all works</a:t>
            </a:r>
            <a:r>
              <a:rPr lang="en-US" sz="2000" dirty="0" smtClean="0"/>
              <a:t>.</a:t>
            </a:r>
          </a:p>
        </p:txBody>
      </p:sp>
      <p:sp>
        <p:nvSpPr>
          <p:cNvPr id="5" name="Rectangle 4"/>
          <p:cNvSpPr/>
          <p:nvPr/>
        </p:nvSpPr>
        <p:spPr>
          <a:xfrm>
            <a:off x="7616142" y="5949387"/>
            <a:ext cx="1134319" cy="520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785" y="1730373"/>
            <a:ext cx="5336559" cy="4479444"/>
          </a:xfrm>
          <a:prstGeom prst="rect">
            <a:avLst/>
          </a:prstGeom>
        </p:spPr>
      </p:pic>
    </p:spTree>
    <p:extLst>
      <p:ext uri="{BB962C8B-B14F-4D97-AF65-F5344CB8AC3E}">
        <p14:creationId xmlns:p14="http://schemas.microsoft.com/office/powerpoint/2010/main" val="3914316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Resonant scanner</a:t>
            </a:r>
            <a:endParaRPr lang="en-US" dirty="0"/>
          </a:p>
        </p:txBody>
      </p:sp>
      <p:sp>
        <p:nvSpPr>
          <p:cNvPr id="3" name="Content Placeholder 2"/>
          <p:cNvSpPr>
            <a:spLocks noGrp="1"/>
          </p:cNvSpPr>
          <p:nvPr>
            <p:ph idx="1"/>
          </p:nvPr>
        </p:nvSpPr>
        <p:spPr/>
        <p:txBody>
          <a:bodyPr/>
          <a:lstStyle/>
          <a:p>
            <a:r>
              <a:rPr lang="en-US" dirty="0" smtClean="0"/>
              <a:t>Leica uses another method</a:t>
            </a:r>
          </a:p>
          <a:p>
            <a:r>
              <a:rPr lang="en-US" dirty="0" smtClean="0"/>
              <a:t>Advantages: continuous zoom &amp; panning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3216477"/>
            <a:ext cx="3831220" cy="23583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218" y="3216477"/>
            <a:ext cx="3831220" cy="2388128"/>
          </a:xfrm>
          <a:prstGeom prst="rect">
            <a:avLst/>
          </a:prstGeom>
        </p:spPr>
      </p:pic>
    </p:spTree>
    <p:extLst>
      <p:ext uri="{BB962C8B-B14F-4D97-AF65-F5344CB8AC3E}">
        <p14:creationId xmlns:p14="http://schemas.microsoft.com/office/powerpoint/2010/main" val="3976363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nchor="t"/>
          <a:lstStyle/>
          <a:p>
            <a:r>
              <a:rPr lang="en-US" altLang="en-US" dirty="0"/>
              <a:t>Confocal Speed - 90 fps</a:t>
            </a:r>
          </a:p>
        </p:txBody>
      </p:sp>
      <p:pic>
        <p:nvPicPr>
          <p:cNvPr id="659460" name="Series028_chan00_almost90fps.avi">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tretch>
            <a:fillRect/>
          </a:stretch>
        </p:blipFill>
        <p:spPr>
          <a:xfrm>
            <a:off x="628650" y="2687638"/>
            <a:ext cx="7886700" cy="26289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9462" name="Rectangle 6"/>
          <p:cNvSpPr>
            <a:spLocks noChangeArrowheads="1"/>
          </p:cNvSpPr>
          <p:nvPr/>
        </p:nvSpPr>
        <p:spPr bwMode="auto">
          <a:xfrm>
            <a:off x="1314450" y="1690689"/>
            <a:ext cx="65151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nchor="ctr"/>
          <a:lstStyle>
            <a:lvl1pPr algn="ctr">
              <a:defRPr sz="3000">
                <a:solidFill>
                  <a:schemeClr val="bg2"/>
                </a:solidFill>
                <a:latin typeface="Arial" panose="020B0604020202020204" pitchFamily="34" charset="0"/>
              </a:defRPr>
            </a:lvl1pPr>
            <a:lvl2pPr algn="ctr">
              <a:defRPr sz="3000">
                <a:solidFill>
                  <a:schemeClr val="bg2"/>
                </a:solidFill>
                <a:latin typeface="Arial" panose="020B0604020202020204" pitchFamily="34" charset="0"/>
              </a:defRPr>
            </a:lvl2pPr>
            <a:lvl3pPr algn="ctr">
              <a:defRPr sz="3000">
                <a:solidFill>
                  <a:schemeClr val="bg2"/>
                </a:solidFill>
                <a:latin typeface="Arial" panose="020B0604020202020204" pitchFamily="34" charset="0"/>
              </a:defRPr>
            </a:lvl3pPr>
            <a:lvl4pPr algn="ctr">
              <a:defRPr sz="3000">
                <a:solidFill>
                  <a:schemeClr val="bg2"/>
                </a:solidFill>
                <a:latin typeface="Arial" panose="020B0604020202020204" pitchFamily="34" charset="0"/>
              </a:defRPr>
            </a:lvl4pPr>
            <a:lvl5pPr algn="ctr">
              <a:defRPr sz="3000">
                <a:solidFill>
                  <a:schemeClr val="bg2"/>
                </a:solidFill>
                <a:latin typeface="Arial" panose="020B0604020202020204" pitchFamily="34" charset="0"/>
              </a:defRPr>
            </a:lvl5pPr>
            <a:lvl6pPr marL="457200" algn="ctr" fontAlgn="base">
              <a:spcBef>
                <a:spcPct val="0"/>
              </a:spcBef>
              <a:spcAft>
                <a:spcPct val="0"/>
              </a:spcAft>
              <a:defRPr sz="3000">
                <a:solidFill>
                  <a:schemeClr val="bg2"/>
                </a:solidFill>
                <a:latin typeface="Arial" panose="020B0604020202020204" pitchFamily="34" charset="0"/>
              </a:defRPr>
            </a:lvl6pPr>
            <a:lvl7pPr marL="914400" algn="ctr" fontAlgn="base">
              <a:spcBef>
                <a:spcPct val="0"/>
              </a:spcBef>
              <a:spcAft>
                <a:spcPct val="0"/>
              </a:spcAft>
              <a:defRPr sz="3000">
                <a:solidFill>
                  <a:schemeClr val="bg2"/>
                </a:solidFill>
                <a:latin typeface="Arial" panose="020B0604020202020204" pitchFamily="34" charset="0"/>
              </a:defRPr>
            </a:lvl7pPr>
            <a:lvl8pPr marL="1371600" algn="ctr" fontAlgn="base">
              <a:spcBef>
                <a:spcPct val="0"/>
              </a:spcBef>
              <a:spcAft>
                <a:spcPct val="0"/>
              </a:spcAft>
              <a:defRPr sz="3000">
                <a:solidFill>
                  <a:schemeClr val="bg2"/>
                </a:solidFill>
                <a:latin typeface="Arial" panose="020B0604020202020204" pitchFamily="34" charset="0"/>
              </a:defRPr>
            </a:lvl8pPr>
            <a:lvl9pPr marL="1828800" algn="ctr" fontAlgn="base">
              <a:spcBef>
                <a:spcPct val="0"/>
              </a:spcBef>
              <a:spcAft>
                <a:spcPct val="0"/>
              </a:spcAft>
              <a:defRPr sz="3000">
                <a:solidFill>
                  <a:schemeClr val="bg2"/>
                </a:solidFill>
                <a:latin typeface="Arial" panose="020B0604020202020204" pitchFamily="34" charset="0"/>
              </a:defRPr>
            </a:lvl9pPr>
          </a:lstStyle>
          <a:p>
            <a:pPr fontAlgn="base">
              <a:spcBef>
                <a:spcPct val="0"/>
              </a:spcBef>
              <a:spcAft>
                <a:spcPct val="0"/>
              </a:spcAft>
            </a:pPr>
            <a:r>
              <a:rPr lang="en-US" altLang="en-US" sz="2250" dirty="0">
                <a:solidFill>
                  <a:srgbClr val="FFFD09"/>
                </a:solidFill>
              </a:rPr>
              <a:t>Crista Cilia Labeled </a:t>
            </a:r>
            <a:r>
              <a:rPr lang="en-US" altLang="en-US" sz="2250" i="1" dirty="0">
                <a:solidFill>
                  <a:srgbClr val="FFFD09"/>
                </a:solidFill>
              </a:rPr>
              <a:t>in vivo</a:t>
            </a:r>
            <a:r>
              <a:rPr lang="en-US" altLang="en-US" sz="2250" dirty="0">
                <a:solidFill>
                  <a:srgbClr val="FFFD09"/>
                </a:solidFill>
              </a:rPr>
              <a:t> with FM1-43</a:t>
            </a:r>
          </a:p>
        </p:txBody>
      </p:sp>
    </p:spTree>
    <p:extLst>
      <p:ext uri="{BB962C8B-B14F-4D97-AF65-F5344CB8AC3E}">
        <p14:creationId xmlns:p14="http://schemas.microsoft.com/office/powerpoint/2010/main" val="1899118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mediacall" presetSubtype="0" fill="hold" nodeType="afterEffect">
                                  <p:stCondLst>
                                    <p:cond delay="0"/>
                                  </p:stCondLst>
                                  <p:childTnLst>
                                    <p:cmd type="call" cmd="togglePause">
                                      <p:cBhvr>
                                        <p:cTn id="6" dur="1" fill="hold"/>
                                        <p:tgtEl>
                                          <p:spTgt spid="6594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5946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Resonant scanner</a:t>
            </a:r>
            <a:endParaRPr lang="en-US" dirty="0"/>
          </a:p>
        </p:txBody>
      </p:sp>
      <p:sp>
        <p:nvSpPr>
          <p:cNvPr id="3" name="Content Placeholder 2"/>
          <p:cNvSpPr>
            <a:spLocks noGrp="1"/>
          </p:cNvSpPr>
          <p:nvPr>
            <p:ph idx="1"/>
          </p:nvPr>
        </p:nvSpPr>
        <p:spPr/>
        <p:txBody>
          <a:bodyPr/>
          <a:lstStyle/>
          <a:p>
            <a:r>
              <a:rPr lang="en-US" dirty="0" smtClean="0"/>
              <a:t>Problem 2: Signal to noise</a:t>
            </a:r>
            <a:endParaRPr lang="en-US" dirty="0"/>
          </a:p>
        </p:txBody>
      </p:sp>
    </p:spTree>
    <p:extLst>
      <p:ext uri="{BB962C8B-B14F-4D97-AF65-F5344CB8AC3E}">
        <p14:creationId xmlns:p14="http://schemas.microsoft.com/office/powerpoint/2010/main" val="4279872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Multifocal plane microscopy (MUM)</a:t>
            </a:r>
            <a:endParaRPr lang="en-US" sz="4000" dirty="0"/>
          </a:p>
        </p:txBody>
      </p:sp>
      <p:sp>
        <p:nvSpPr>
          <p:cNvPr id="4" name="Content Placeholder 3"/>
          <p:cNvSpPr>
            <a:spLocks noGrp="1"/>
          </p:cNvSpPr>
          <p:nvPr>
            <p:ph sz="half" idx="1"/>
          </p:nvPr>
        </p:nvSpPr>
        <p:spPr/>
        <p:txBody>
          <a:bodyPr>
            <a:normAutofit/>
          </a:bodyPr>
          <a:lstStyle/>
          <a:p>
            <a:r>
              <a:rPr lang="en-US" dirty="0" smtClean="0"/>
              <a:t>Increases speed by imaging 2 focal planes at once.</a:t>
            </a:r>
          </a:p>
          <a:p>
            <a:r>
              <a:rPr lang="en-US" dirty="0" smtClean="0"/>
              <a:t>Saw this in Bruker high speed super-resolution microscope</a:t>
            </a:r>
          </a:p>
          <a:p>
            <a:endParaRPr lang="en-US" dirty="0"/>
          </a:p>
        </p:txBody>
      </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479" b="61356"/>
          <a:stretch/>
        </p:blipFill>
        <p:spPr>
          <a:xfrm>
            <a:off x="4823071" y="1825624"/>
            <a:ext cx="4007074" cy="3348259"/>
          </a:xfrm>
        </p:spPr>
      </p:pic>
      <p:sp>
        <p:nvSpPr>
          <p:cNvPr id="7" name="TextBox 6"/>
          <p:cNvSpPr txBox="1"/>
          <p:nvPr/>
        </p:nvSpPr>
        <p:spPr>
          <a:xfrm>
            <a:off x="4673500" y="5498007"/>
            <a:ext cx="4181547" cy="900246"/>
          </a:xfrm>
          <a:prstGeom prst="rect">
            <a:avLst/>
          </a:prstGeom>
          <a:noFill/>
        </p:spPr>
        <p:txBody>
          <a:bodyPr wrap="square" rtlCol="0">
            <a:spAutoFit/>
          </a:bodyPr>
          <a:lstStyle/>
          <a:p>
            <a:r>
              <a:rPr lang="en-US" sz="1050" dirty="0"/>
              <a:t>Ram, S., </a:t>
            </a:r>
            <a:r>
              <a:rPr lang="en-US" sz="1050" dirty="0" err="1"/>
              <a:t>Prabhat</a:t>
            </a:r>
            <a:r>
              <a:rPr lang="en-US" sz="1050" dirty="0"/>
              <a:t>, P., Chao, J., Sally Ward, E., Ober, R.J., 2008. High Accuracy 3D Quantum Dot Tracking with Multifocal Plane Microscopy for the Study of Fast Intracellular Dynamics in Live Cells. Biophysical Journal 95, 6025-6043.</a:t>
            </a:r>
          </a:p>
          <a:p>
            <a:endParaRPr lang="en-US" sz="1050" dirty="0"/>
          </a:p>
        </p:txBody>
      </p:sp>
    </p:spTree>
    <p:extLst>
      <p:ext uri="{BB962C8B-B14F-4D97-AF65-F5344CB8AC3E}">
        <p14:creationId xmlns:p14="http://schemas.microsoft.com/office/powerpoint/2010/main" val="3982003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But problems with MUM</a:t>
            </a:r>
            <a:endParaRPr lang="en-US" sz="4000" dirty="0"/>
          </a:p>
        </p:txBody>
      </p:sp>
      <p:sp>
        <p:nvSpPr>
          <p:cNvPr id="5" name="Content Placeholder 4"/>
          <p:cNvSpPr>
            <a:spLocks noGrp="1"/>
          </p:cNvSpPr>
          <p:nvPr>
            <p:ph idx="1"/>
          </p:nvPr>
        </p:nvSpPr>
        <p:spPr/>
        <p:txBody>
          <a:bodyPr/>
          <a:lstStyle/>
          <a:p>
            <a:r>
              <a:rPr lang="en-US" dirty="0" smtClean="0"/>
              <a:t>Need multiple cameras</a:t>
            </a:r>
          </a:p>
          <a:p>
            <a:r>
              <a:rPr lang="en-US" dirty="0" smtClean="0"/>
              <a:t>Spherical aberrations</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2152"/>
          <a:stretch/>
        </p:blipFill>
        <p:spPr>
          <a:xfrm>
            <a:off x="1026629" y="2895540"/>
            <a:ext cx="6766650" cy="3281423"/>
          </a:xfrm>
          <a:prstGeom prst="rect">
            <a:avLst/>
          </a:prstGeom>
        </p:spPr>
      </p:pic>
    </p:spTree>
    <p:extLst>
      <p:ext uri="{BB962C8B-B14F-4D97-AF65-F5344CB8AC3E}">
        <p14:creationId xmlns:p14="http://schemas.microsoft.com/office/powerpoint/2010/main" val="2480292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do you capture multiple focal planes without aberrations?</a:t>
            </a:r>
            <a:endParaRPr lang="en-US" sz="3600" dirty="0"/>
          </a:p>
        </p:txBody>
      </p:sp>
      <p:sp>
        <p:nvSpPr>
          <p:cNvPr id="3" name="Content Placeholder 2"/>
          <p:cNvSpPr>
            <a:spLocks noGrp="1"/>
          </p:cNvSpPr>
          <p:nvPr>
            <p:ph sz="half" idx="1"/>
          </p:nvPr>
        </p:nvSpPr>
        <p:spPr>
          <a:xfrm>
            <a:off x="628649" y="1825625"/>
            <a:ext cx="4001223" cy="4351338"/>
          </a:xfrm>
        </p:spPr>
        <p:txBody>
          <a:bodyPr/>
          <a:lstStyle/>
          <a:p>
            <a:r>
              <a:rPr lang="en-US" dirty="0" smtClean="0"/>
              <a:t>Spherical aberrations result if two focal planes more than a few microns apart</a:t>
            </a:r>
          </a:p>
          <a:p>
            <a:r>
              <a:rPr lang="en-US" dirty="0" smtClean="0"/>
              <a:t>So multiple focal planes from camera translation limited in z-dimension</a:t>
            </a:r>
          </a:p>
          <a:p>
            <a:endParaRPr lang="en-US"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8284"/>
          <a:stretch/>
        </p:blipFill>
        <p:spPr>
          <a:xfrm>
            <a:off x="4984348" y="1690689"/>
            <a:ext cx="3531002" cy="3943134"/>
          </a:xfrm>
        </p:spPr>
      </p:pic>
      <p:sp>
        <p:nvSpPr>
          <p:cNvPr id="6" name="Rectangle 5"/>
          <p:cNvSpPr/>
          <p:nvPr/>
        </p:nvSpPr>
        <p:spPr>
          <a:xfrm>
            <a:off x="4861367" y="1551009"/>
            <a:ext cx="601884" cy="648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1251" y="5823020"/>
            <a:ext cx="4919240" cy="707886"/>
          </a:xfrm>
          <a:prstGeom prst="rect">
            <a:avLst/>
          </a:prstGeom>
          <a:noFill/>
        </p:spPr>
        <p:txBody>
          <a:bodyPr wrap="square" rtlCol="0">
            <a:spAutoFit/>
          </a:bodyPr>
          <a:lstStyle/>
          <a:p>
            <a:r>
              <a:rPr lang="en-US" sz="1000" dirty="0" err="1"/>
              <a:t>Prabhat</a:t>
            </a:r>
            <a:r>
              <a:rPr lang="en-US" sz="1000" dirty="0"/>
              <a:t>, P., Ram, S., Ward, E.S., Ober, R.J., 2004. Simultaneous imaging of different focal planes in fluorescence microscopy for the study of cellular dynamics in three dimensions. </a:t>
            </a:r>
            <a:r>
              <a:rPr lang="en-US" sz="1000" dirty="0" err="1"/>
              <a:t>NanoBioscience</a:t>
            </a:r>
            <a:r>
              <a:rPr lang="en-US" sz="1000" dirty="0"/>
              <a:t>, IEEE Transactions on 3, 237-242.</a:t>
            </a:r>
          </a:p>
          <a:p>
            <a:endParaRPr lang="en-US" sz="1000" dirty="0"/>
          </a:p>
        </p:txBody>
      </p:sp>
    </p:spTree>
    <p:extLst>
      <p:ext uri="{BB962C8B-B14F-4D97-AF65-F5344CB8AC3E}">
        <p14:creationId xmlns:p14="http://schemas.microsoft.com/office/powerpoint/2010/main" val="2895220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Can have aberration-free optical focusing, even with high N.A. objectives</a:t>
            </a:r>
            <a:endParaRPr lang="en-US" sz="3600" dirty="0"/>
          </a:p>
        </p:txBody>
      </p:sp>
      <p:sp>
        <p:nvSpPr>
          <p:cNvPr id="4" name="Content Placeholder 3"/>
          <p:cNvSpPr>
            <a:spLocks noGrp="1"/>
          </p:cNvSpPr>
          <p:nvPr>
            <p:ph sz="half" idx="1"/>
          </p:nvPr>
        </p:nvSpPr>
        <p:spPr/>
        <p:txBody>
          <a:bodyPr/>
          <a:lstStyle/>
          <a:p>
            <a:r>
              <a:rPr lang="en-US" dirty="0" smtClean="0"/>
              <a:t>High speed</a:t>
            </a:r>
          </a:p>
          <a:p>
            <a:r>
              <a:rPr lang="en-US" dirty="0" smtClean="0"/>
              <a:t>No need to move objective or specimen</a:t>
            </a:r>
          </a:p>
          <a:p>
            <a:r>
              <a:rPr lang="en-US" dirty="0" smtClean="0"/>
              <a:t>Just move small mirror</a:t>
            </a:r>
          </a:p>
          <a:p>
            <a:endParaRPr lang="en-US" dirty="0" smtClean="0"/>
          </a:p>
          <a:p>
            <a:pPr marL="514350" indent="-514350">
              <a:buFont typeface="+mj-lt"/>
              <a:buAutoNum type="alphaLcPeriod"/>
            </a:pPr>
            <a:r>
              <a:rPr lang="en-US" dirty="0"/>
              <a:t>Normal configuration</a:t>
            </a:r>
          </a:p>
          <a:p>
            <a:pPr marL="514350" indent="-514350">
              <a:buFont typeface="+mj-lt"/>
              <a:buAutoNum type="alphaLcPeriod"/>
            </a:pPr>
            <a:r>
              <a:rPr lang="en-US" dirty="0"/>
              <a:t>Two microscopes back to back</a:t>
            </a:r>
          </a:p>
          <a:p>
            <a:pPr marL="514350" indent="-514350">
              <a:buFont typeface="+mj-lt"/>
              <a:buAutoNum type="alphaLcPeriod"/>
            </a:pPr>
            <a:r>
              <a:rPr lang="en-US" dirty="0"/>
              <a:t>Optically equivalent</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61437" y="1825625"/>
            <a:ext cx="2821626" cy="4351338"/>
          </a:xfrm>
        </p:spPr>
      </p:pic>
      <p:sp>
        <p:nvSpPr>
          <p:cNvPr id="5" name="Freeform 4"/>
          <p:cNvSpPr/>
          <p:nvPr/>
        </p:nvSpPr>
        <p:spPr>
          <a:xfrm>
            <a:off x="6139807" y="422148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945622" y="422148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6200000">
            <a:off x="7214227" y="3998595"/>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918952" y="507873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126472" y="5076825"/>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333992" y="507492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36164" y="4496887"/>
            <a:ext cx="1074461" cy="369332"/>
          </a:xfrm>
          <a:prstGeom prst="rect">
            <a:avLst/>
          </a:prstGeom>
          <a:noFill/>
        </p:spPr>
        <p:txBody>
          <a:bodyPr wrap="none" rtlCol="0">
            <a:spAutoFit/>
          </a:bodyPr>
          <a:lstStyle/>
          <a:p>
            <a:r>
              <a:rPr lang="en-US" dirty="0" smtClean="0">
                <a:solidFill>
                  <a:schemeClr val="accent6"/>
                </a:solidFill>
              </a:rPr>
              <a:t>Tube lens</a:t>
            </a:r>
            <a:endParaRPr lang="en-US" dirty="0">
              <a:solidFill>
                <a:schemeClr val="accent6"/>
              </a:solidFill>
            </a:endParaRPr>
          </a:p>
        </p:txBody>
      </p:sp>
      <p:sp>
        <p:nvSpPr>
          <p:cNvPr id="13" name="TextBox 12"/>
          <p:cNvSpPr txBox="1"/>
          <p:nvPr/>
        </p:nvSpPr>
        <p:spPr>
          <a:xfrm>
            <a:off x="740440" y="6325299"/>
            <a:ext cx="7738016" cy="369332"/>
          </a:xfrm>
          <a:prstGeom prst="rect">
            <a:avLst/>
          </a:prstGeom>
          <a:noFill/>
        </p:spPr>
        <p:txBody>
          <a:bodyPr wrap="none" rtlCol="0">
            <a:spAutoFit/>
          </a:bodyPr>
          <a:lstStyle/>
          <a:p>
            <a:r>
              <a:rPr lang="en-US" sz="900" dirty="0" err="1"/>
              <a:t>Botcherby</a:t>
            </a:r>
            <a:r>
              <a:rPr lang="en-US" sz="900" dirty="0"/>
              <a:t>, E.J., </a:t>
            </a:r>
            <a:r>
              <a:rPr lang="en-US" sz="900" dirty="0" err="1"/>
              <a:t>Juskaitis</a:t>
            </a:r>
            <a:r>
              <a:rPr lang="en-US" sz="900" dirty="0"/>
              <a:t>, R., Booth, M.J., Wilson, T., 2007. Aberration-free optical refocusing in high numerical aperture microscopy. Optics letters 32, 2007-2009.</a:t>
            </a:r>
          </a:p>
          <a:p>
            <a:endParaRPr lang="en-US" sz="900" dirty="0"/>
          </a:p>
        </p:txBody>
      </p:sp>
    </p:spTree>
    <p:extLst>
      <p:ext uri="{BB962C8B-B14F-4D97-AF65-F5344CB8AC3E}">
        <p14:creationId xmlns:p14="http://schemas.microsoft.com/office/powerpoint/2010/main" val="2724011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High speed microscopy, Part </a:t>
            </a:r>
            <a:r>
              <a:rPr lang="en-US" sz="3200" dirty="0" smtClean="0"/>
              <a:t>2: Spatial </a:t>
            </a:r>
            <a:r>
              <a:rPr lang="en-US" sz="3200" dirty="0"/>
              <a:t>light modulator microscope and other 3D sensors</a:t>
            </a:r>
          </a:p>
        </p:txBody>
      </p:sp>
      <p:sp>
        <p:nvSpPr>
          <p:cNvPr id="3" name="Content Placeholder 2"/>
          <p:cNvSpPr>
            <a:spLocks noGrp="1"/>
          </p:cNvSpPr>
          <p:nvPr>
            <p:ph idx="1"/>
          </p:nvPr>
        </p:nvSpPr>
        <p:spPr/>
        <p:txBody>
          <a:bodyPr>
            <a:normAutofit fontScale="92500" lnSpcReduction="20000"/>
          </a:bodyPr>
          <a:lstStyle/>
          <a:p>
            <a:r>
              <a:rPr lang="en-US" dirty="0" smtClean="0"/>
              <a:t>Making laser scanning confocal microscopes faster</a:t>
            </a:r>
          </a:p>
          <a:p>
            <a:pPr lvl="1"/>
            <a:r>
              <a:rPr lang="en-US" dirty="0" smtClean="0"/>
              <a:t>Resonant scanner confocal</a:t>
            </a:r>
          </a:p>
          <a:p>
            <a:r>
              <a:rPr lang="en-US" dirty="0" smtClean="0"/>
              <a:t>Techniques using high Numerical Aperture (NA) optics</a:t>
            </a:r>
          </a:p>
          <a:p>
            <a:pPr lvl="1"/>
            <a:r>
              <a:rPr lang="en-US" dirty="0"/>
              <a:t>Multifocal plane microscopy (MUM</a:t>
            </a:r>
            <a:r>
              <a:rPr lang="en-US" dirty="0" smtClean="0"/>
              <a:t>)</a:t>
            </a:r>
          </a:p>
          <a:p>
            <a:pPr lvl="1"/>
            <a:r>
              <a:rPr lang="en-US" dirty="0" smtClean="0"/>
              <a:t>Aberration-free </a:t>
            </a:r>
            <a:r>
              <a:rPr lang="en-US" dirty="0"/>
              <a:t>optical </a:t>
            </a:r>
            <a:r>
              <a:rPr lang="en-US" dirty="0" smtClean="0"/>
              <a:t>focusing</a:t>
            </a:r>
          </a:p>
          <a:p>
            <a:pPr lvl="1"/>
            <a:r>
              <a:rPr lang="en-US" dirty="0" err="1" smtClean="0"/>
              <a:t>Quadratically</a:t>
            </a:r>
            <a:r>
              <a:rPr lang="en-US" dirty="0" smtClean="0"/>
              <a:t> distorted grating</a:t>
            </a:r>
          </a:p>
          <a:p>
            <a:pPr lvl="1"/>
            <a:r>
              <a:rPr lang="en-US" dirty="0" smtClean="0"/>
              <a:t>Aberration-corrected </a:t>
            </a:r>
            <a:r>
              <a:rPr lang="en-US" dirty="0"/>
              <a:t>multifocus microscopy (MFM</a:t>
            </a:r>
            <a:r>
              <a:rPr lang="en-US" dirty="0" smtClean="0"/>
              <a:t>)</a:t>
            </a:r>
          </a:p>
          <a:p>
            <a:r>
              <a:rPr lang="en-US" dirty="0" smtClean="0"/>
              <a:t>Techniques not depending on high NA optics</a:t>
            </a:r>
          </a:p>
          <a:p>
            <a:pPr lvl="1"/>
            <a:r>
              <a:rPr lang="en-US" dirty="0"/>
              <a:t>Fourier </a:t>
            </a:r>
            <a:r>
              <a:rPr lang="en-US" dirty="0" err="1"/>
              <a:t>ptychographic</a:t>
            </a:r>
            <a:r>
              <a:rPr lang="en-US" dirty="0"/>
              <a:t> microscopy (FPM)</a:t>
            </a:r>
          </a:p>
          <a:p>
            <a:pPr lvl="1"/>
            <a:r>
              <a:rPr lang="en-US" dirty="0" smtClean="0"/>
              <a:t>Holographic or Spatial light modulator (SLM) </a:t>
            </a:r>
            <a:r>
              <a:rPr lang="en-US" dirty="0" smtClean="0"/>
              <a:t>microscope</a:t>
            </a:r>
          </a:p>
          <a:p>
            <a:pPr lvl="1"/>
            <a:r>
              <a:rPr lang="en-US" dirty="0" smtClean="0"/>
              <a:t>SLM with extended depth of focus (EDOF)</a:t>
            </a:r>
            <a:endParaRPr lang="en-US" dirty="0" smtClean="0"/>
          </a:p>
          <a:p>
            <a:pPr lvl="1"/>
            <a:r>
              <a:rPr lang="en-US" dirty="0" smtClean="0"/>
              <a:t>Digital holographic microscopy (DHM)</a:t>
            </a:r>
          </a:p>
          <a:p>
            <a:r>
              <a:rPr lang="en-US" dirty="0" smtClean="0"/>
              <a:t>Discuss Feb 17</a:t>
            </a:r>
            <a:r>
              <a:rPr lang="en-US" baseline="30000" dirty="0" smtClean="0"/>
              <a:t>th</a:t>
            </a:r>
            <a:r>
              <a:rPr lang="en-US" dirty="0" smtClean="0"/>
              <a:t> paper and </a:t>
            </a:r>
            <a:r>
              <a:rPr lang="en-US" dirty="0" smtClean="0"/>
              <a:t>last homework</a:t>
            </a:r>
          </a:p>
          <a:p>
            <a:endParaRPr lang="en-US" dirty="0" smtClean="0"/>
          </a:p>
          <a:p>
            <a:endParaRPr lang="en-US" dirty="0"/>
          </a:p>
        </p:txBody>
      </p:sp>
    </p:spTree>
    <p:extLst>
      <p:ext uri="{BB962C8B-B14F-4D97-AF65-F5344CB8AC3E}">
        <p14:creationId xmlns:p14="http://schemas.microsoft.com/office/powerpoint/2010/main" val="1643124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black"/>
                </a:solidFill>
              </a:rPr>
              <a:t>Aberration-free </a:t>
            </a:r>
            <a:r>
              <a:rPr lang="en-US" sz="3600" dirty="0">
                <a:solidFill>
                  <a:prstClr val="black"/>
                </a:solidFill>
              </a:rPr>
              <a:t>optical focusing</a:t>
            </a:r>
            <a:endParaRPr lang="en-US" dirty="0"/>
          </a:p>
        </p:txBody>
      </p:sp>
      <p:sp>
        <p:nvSpPr>
          <p:cNvPr id="5" name="Content Placeholder 4"/>
          <p:cNvSpPr>
            <a:spLocks noGrp="1"/>
          </p:cNvSpPr>
          <p:nvPr>
            <p:ph idx="1"/>
          </p:nvPr>
        </p:nvSpPr>
        <p:spPr/>
        <p:txBody>
          <a:bodyPr>
            <a:normAutofit/>
          </a:bodyPr>
          <a:lstStyle/>
          <a:p>
            <a:r>
              <a:rPr lang="en-US" sz="2000" dirty="0" smtClean="0"/>
              <a:t>Particularly relevant to confocal and two photon microscopy</a:t>
            </a:r>
          </a:p>
          <a:p>
            <a:r>
              <a:rPr lang="en-US" sz="2000" dirty="0" smtClean="0"/>
              <a:t>Aberration-free </a:t>
            </a:r>
            <a:r>
              <a:rPr lang="en-US" sz="2000" dirty="0"/>
              <a:t>images </a:t>
            </a:r>
            <a:r>
              <a:rPr lang="en-US" sz="2000" dirty="0" smtClean="0"/>
              <a:t>over axial </a:t>
            </a:r>
            <a:r>
              <a:rPr lang="en-US" sz="2000" dirty="0"/>
              <a:t>scan range of 70 </a:t>
            </a:r>
            <a:r>
              <a:rPr lang="en-US" sz="2000" dirty="0" err="1"/>
              <a:t>μm</a:t>
            </a:r>
            <a:r>
              <a:rPr lang="en-US" sz="2000" dirty="0"/>
              <a:t> </a:t>
            </a:r>
            <a:r>
              <a:rPr lang="en-US" sz="2000" dirty="0" smtClean="0"/>
              <a:t>with </a:t>
            </a:r>
            <a:r>
              <a:rPr lang="en-US" sz="2000" dirty="0"/>
              <a:t>1.4 NA objective </a:t>
            </a:r>
            <a:r>
              <a:rPr lang="en-US" sz="2000" dirty="0" smtClean="0"/>
              <a:t>lens</a:t>
            </a:r>
          </a:p>
          <a:p>
            <a:r>
              <a:rPr lang="en-US" sz="2000" dirty="0" smtClean="0"/>
              <a:t>Refocusing implemented </a:t>
            </a:r>
            <a:r>
              <a:rPr lang="en-US" sz="2000" dirty="0"/>
              <a:t>remotely from </a:t>
            </a:r>
            <a:r>
              <a:rPr lang="en-US" sz="2000" dirty="0" smtClean="0"/>
              <a:t>specimen</a:t>
            </a:r>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61" y="3379568"/>
            <a:ext cx="5285772" cy="2886032"/>
          </a:xfrm>
          <a:prstGeom prst="rect">
            <a:avLst/>
          </a:prstGeom>
        </p:spPr>
      </p:pic>
      <p:sp>
        <p:nvSpPr>
          <p:cNvPr id="6" name="TextBox 5"/>
          <p:cNvSpPr txBox="1"/>
          <p:nvPr/>
        </p:nvSpPr>
        <p:spPr>
          <a:xfrm>
            <a:off x="740440" y="6325299"/>
            <a:ext cx="7738016" cy="369332"/>
          </a:xfrm>
          <a:prstGeom prst="rect">
            <a:avLst/>
          </a:prstGeom>
          <a:noFill/>
        </p:spPr>
        <p:txBody>
          <a:bodyPr wrap="none" rtlCol="0">
            <a:spAutoFit/>
          </a:bodyPr>
          <a:lstStyle/>
          <a:p>
            <a:r>
              <a:rPr lang="en-US" sz="900" dirty="0" err="1"/>
              <a:t>Botcherby</a:t>
            </a:r>
            <a:r>
              <a:rPr lang="en-US" sz="900" dirty="0"/>
              <a:t>, E.J., </a:t>
            </a:r>
            <a:r>
              <a:rPr lang="en-US" sz="900" dirty="0" err="1"/>
              <a:t>Juskaitis</a:t>
            </a:r>
            <a:r>
              <a:rPr lang="en-US" sz="900" dirty="0"/>
              <a:t>, R., Booth, M.J., Wilson, T., 2007. Aberration-free optical refocusing in high numerical aperture microscopy. Optics letters 32, 2007-2009.</a:t>
            </a:r>
          </a:p>
          <a:p>
            <a:endParaRPr lang="en-US" sz="900" dirty="0"/>
          </a:p>
        </p:txBody>
      </p:sp>
      <p:sp>
        <p:nvSpPr>
          <p:cNvPr id="3" name="TextBox 2"/>
          <p:cNvSpPr txBox="1"/>
          <p:nvPr/>
        </p:nvSpPr>
        <p:spPr>
          <a:xfrm>
            <a:off x="6423948" y="3819646"/>
            <a:ext cx="1851951" cy="369332"/>
          </a:xfrm>
          <a:prstGeom prst="rect">
            <a:avLst/>
          </a:prstGeom>
          <a:noFill/>
        </p:spPr>
        <p:txBody>
          <a:bodyPr wrap="square" rtlCol="0">
            <a:spAutoFit/>
          </a:bodyPr>
          <a:lstStyle/>
          <a:p>
            <a:r>
              <a:rPr lang="en-US" dirty="0" smtClean="0"/>
              <a:t>“Focus objective”</a:t>
            </a:r>
            <a:endParaRPr lang="en-US" dirty="0"/>
          </a:p>
        </p:txBody>
      </p:sp>
      <p:sp>
        <p:nvSpPr>
          <p:cNvPr id="7" name="TextBox 6"/>
          <p:cNvSpPr txBox="1"/>
          <p:nvPr/>
        </p:nvSpPr>
        <p:spPr>
          <a:xfrm>
            <a:off x="6520523" y="5410097"/>
            <a:ext cx="1851951" cy="369332"/>
          </a:xfrm>
          <a:prstGeom prst="rect">
            <a:avLst/>
          </a:prstGeom>
          <a:noFill/>
        </p:spPr>
        <p:txBody>
          <a:bodyPr wrap="square" rtlCol="0">
            <a:spAutoFit/>
          </a:bodyPr>
          <a:lstStyle/>
          <a:p>
            <a:r>
              <a:rPr lang="en-US" dirty="0" smtClean="0"/>
              <a:t>Focus via mirror</a:t>
            </a:r>
            <a:endParaRPr lang="en-US" dirty="0"/>
          </a:p>
        </p:txBody>
      </p:sp>
    </p:spTree>
    <p:extLst>
      <p:ext uri="{BB962C8B-B14F-4D97-AF65-F5344CB8AC3E}">
        <p14:creationId xmlns:p14="http://schemas.microsoft.com/office/powerpoint/2010/main" val="69874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Can collect multiple focal planes with single camera</a:t>
            </a:r>
            <a:endParaRPr lang="en-US" sz="3600" dirty="0"/>
          </a:p>
        </p:txBody>
      </p:sp>
      <p:sp>
        <p:nvSpPr>
          <p:cNvPr id="3" name="Content Placeholder 2"/>
          <p:cNvSpPr>
            <a:spLocks noGrp="1"/>
          </p:cNvSpPr>
          <p:nvPr>
            <p:ph idx="1"/>
          </p:nvPr>
        </p:nvSpPr>
        <p:spPr/>
        <p:txBody>
          <a:bodyPr/>
          <a:lstStyle/>
          <a:p>
            <a:r>
              <a:rPr lang="en-US" dirty="0" smtClean="0"/>
              <a:t>Using a diffraction grating as a beam splitter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77" y="3206187"/>
            <a:ext cx="4332739" cy="14067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0676" y="2975583"/>
            <a:ext cx="3204674" cy="2051422"/>
          </a:xfrm>
          <a:prstGeom prst="rect">
            <a:avLst/>
          </a:prstGeom>
        </p:spPr>
      </p:pic>
      <p:sp>
        <p:nvSpPr>
          <p:cNvPr id="6" name="TextBox 5"/>
          <p:cNvSpPr txBox="1"/>
          <p:nvPr/>
        </p:nvSpPr>
        <p:spPr>
          <a:xfrm>
            <a:off x="580362" y="5679609"/>
            <a:ext cx="7983276" cy="430887"/>
          </a:xfrm>
          <a:prstGeom prst="rect">
            <a:avLst/>
          </a:prstGeom>
          <a:noFill/>
        </p:spPr>
        <p:txBody>
          <a:bodyPr wrap="none" rtlCol="0">
            <a:spAutoFit/>
          </a:bodyPr>
          <a:lstStyle/>
          <a:p>
            <a:r>
              <a:rPr lang="en-US" sz="1100" dirty="0"/>
              <a:t>Blanchard, P.M., Greenaway, A.H., 1999. Simultaneous multiplane imaging with a distorted diffraction grating. Appl. Opt. 38, 6692-6699.</a:t>
            </a:r>
          </a:p>
          <a:p>
            <a:endParaRPr lang="en-US" sz="1100" dirty="0"/>
          </a:p>
        </p:txBody>
      </p:sp>
    </p:spTree>
    <p:extLst>
      <p:ext uri="{BB962C8B-B14F-4D97-AF65-F5344CB8AC3E}">
        <p14:creationId xmlns:p14="http://schemas.microsoft.com/office/powerpoint/2010/main" val="2769534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7" name="Object 2"/>
          <p:cNvGraphicFramePr>
            <a:graphicFrameLocks noChangeAspect="1"/>
          </p:cNvGraphicFramePr>
          <p:nvPr/>
        </p:nvGraphicFramePr>
        <p:xfrm>
          <a:off x="609600" y="990600"/>
          <a:ext cx="7924800" cy="4554538"/>
        </p:xfrm>
        <a:graphic>
          <a:graphicData uri="http://schemas.openxmlformats.org/presentationml/2006/ole">
            <mc:AlternateContent xmlns:mc="http://schemas.openxmlformats.org/markup-compatibility/2006">
              <mc:Choice xmlns:v="urn:schemas-microsoft-com:vml" Requires="v">
                <p:oleObj spid="_x0000_s1106" name="Document" r:id="rId3" imgW="7340600" imgH="4216400" progId="Word.Document.8">
                  <p:embed/>
                </p:oleObj>
              </mc:Choice>
              <mc:Fallback>
                <p:oleObj name="Document" r:id="rId3" imgW="7340600" imgH="42164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7924800" cy="4554538"/>
                      </a:xfrm>
                      <a:prstGeom prst="rect">
                        <a:avLst/>
                      </a:prstGeom>
                      <a:noFill/>
                      <a:ln>
                        <a:noFill/>
                      </a:ln>
                      <a:effectLst/>
                      <a:extLst/>
                    </p:spPr>
                  </p:pic>
                </p:oleObj>
              </mc:Fallback>
            </mc:AlternateContent>
          </a:graphicData>
        </a:graphic>
      </p:graphicFrame>
      <p:sp>
        <p:nvSpPr>
          <p:cNvPr id="116738" name="Line 3"/>
          <p:cNvSpPr>
            <a:spLocks noChangeShapeType="1"/>
          </p:cNvSpPr>
          <p:nvPr/>
        </p:nvSpPr>
        <p:spPr bwMode="auto">
          <a:xfrm flipH="1">
            <a:off x="685800" y="4316413"/>
            <a:ext cx="1485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39" name="Line 4"/>
          <p:cNvSpPr>
            <a:spLocks noChangeShapeType="1"/>
          </p:cNvSpPr>
          <p:nvPr/>
        </p:nvSpPr>
        <p:spPr bwMode="auto">
          <a:xfrm flipH="1" flipV="1">
            <a:off x="3048000" y="4318000"/>
            <a:ext cx="1447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0" name="Line 5"/>
          <p:cNvSpPr>
            <a:spLocks noChangeShapeType="1"/>
          </p:cNvSpPr>
          <p:nvPr/>
        </p:nvSpPr>
        <p:spPr bwMode="auto">
          <a:xfrm flipH="1">
            <a:off x="4641850" y="4318000"/>
            <a:ext cx="152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1" name="Line 6"/>
          <p:cNvSpPr>
            <a:spLocks noChangeShapeType="1"/>
          </p:cNvSpPr>
          <p:nvPr/>
        </p:nvSpPr>
        <p:spPr bwMode="auto">
          <a:xfrm flipH="1" flipV="1">
            <a:off x="7061200" y="4318000"/>
            <a:ext cx="152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2" name="Line 7"/>
          <p:cNvSpPr>
            <a:spLocks noChangeShapeType="1"/>
          </p:cNvSpPr>
          <p:nvPr/>
        </p:nvSpPr>
        <p:spPr bwMode="auto">
          <a:xfrm flipH="1">
            <a:off x="2190750" y="4316413"/>
            <a:ext cx="838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3" name="Line 8"/>
          <p:cNvSpPr>
            <a:spLocks noChangeShapeType="1"/>
          </p:cNvSpPr>
          <p:nvPr/>
        </p:nvSpPr>
        <p:spPr bwMode="auto">
          <a:xfrm flipH="1">
            <a:off x="6197600" y="4318000"/>
            <a:ext cx="838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4" name="Line 9"/>
          <p:cNvSpPr>
            <a:spLocks noChangeShapeType="1"/>
          </p:cNvSpPr>
          <p:nvPr/>
        </p:nvSpPr>
        <p:spPr bwMode="auto">
          <a:xfrm flipV="1">
            <a:off x="2184400" y="4419600"/>
            <a:ext cx="0" cy="1066800"/>
          </a:xfrm>
          <a:prstGeom prst="line">
            <a:avLst/>
          </a:prstGeom>
          <a:noFill/>
          <a:ln w="76200" cap="rnd">
            <a:solidFill>
              <a:schemeClr val="accent5"/>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5" name="Line 10"/>
          <p:cNvSpPr>
            <a:spLocks noChangeShapeType="1"/>
          </p:cNvSpPr>
          <p:nvPr/>
        </p:nvSpPr>
        <p:spPr bwMode="auto">
          <a:xfrm flipV="1">
            <a:off x="3035300" y="4406900"/>
            <a:ext cx="0" cy="1066800"/>
          </a:xfrm>
          <a:prstGeom prst="line">
            <a:avLst/>
          </a:prstGeom>
          <a:noFill/>
          <a:ln w="76200" cap="rnd">
            <a:solidFill>
              <a:schemeClr val="accent5"/>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6" name="Line 11"/>
          <p:cNvSpPr>
            <a:spLocks noChangeShapeType="1"/>
          </p:cNvSpPr>
          <p:nvPr/>
        </p:nvSpPr>
        <p:spPr bwMode="auto">
          <a:xfrm flipV="1">
            <a:off x="6184900" y="4394200"/>
            <a:ext cx="0" cy="1066800"/>
          </a:xfrm>
          <a:prstGeom prst="line">
            <a:avLst/>
          </a:prstGeom>
          <a:noFill/>
          <a:ln w="762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7" name="Line 12"/>
          <p:cNvSpPr>
            <a:spLocks noChangeShapeType="1"/>
          </p:cNvSpPr>
          <p:nvPr/>
        </p:nvSpPr>
        <p:spPr bwMode="auto">
          <a:xfrm flipV="1">
            <a:off x="7048500" y="4394200"/>
            <a:ext cx="0" cy="1066800"/>
          </a:xfrm>
          <a:prstGeom prst="line">
            <a:avLst/>
          </a:prstGeom>
          <a:noFill/>
          <a:ln w="762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8" name="Line 13"/>
          <p:cNvSpPr>
            <a:spLocks noChangeShapeType="1"/>
          </p:cNvSpPr>
          <p:nvPr/>
        </p:nvSpPr>
        <p:spPr bwMode="auto">
          <a:xfrm flipV="1">
            <a:off x="6619875" y="2619375"/>
            <a:ext cx="0" cy="1219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9" name="Line 14"/>
          <p:cNvSpPr>
            <a:spLocks noChangeShapeType="1"/>
          </p:cNvSpPr>
          <p:nvPr/>
        </p:nvSpPr>
        <p:spPr bwMode="auto">
          <a:xfrm flipH="1" flipV="1">
            <a:off x="6096000" y="2895600"/>
            <a:ext cx="358775" cy="120808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0" name="Line 15"/>
          <p:cNvSpPr>
            <a:spLocks noChangeShapeType="1"/>
          </p:cNvSpPr>
          <p:nvPr/>
        </p:nvSpPr>
        <p:spPr bwMode="auto">
          <a:xfrm flipV="1">
            <a:off x="6781800" y="2870200"/>
            <a:ext cx="390525" cy="12287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1" name="Line 16"/>
          <p:cNvSpPr>
            <a:spLocks noChangeShapeType="1"/>
          </p:cNvSpPr>
          <p:nvPr/>
        </p:nvSpPr>
        <p:spPr bwMode="auto">
          <a:xfrm flipV="1">
            <a:off x="2609850" y="2867025"/>
            <a:ext cx="0" cy="1219200"/>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2" name="Line 17"/>
          <p:cNvSpPr>
            <a:spLocks noChangeShapeType="1"/>
          </p:cNvSpPr>
          <p:nvPr/>
        </p:nvSpPr>
        <p:spPr bwMode="auto">
          <a:xfrm flipH="1" flipV="1">
            <a:off x="2362200" y="2971800"/>
            <a:ext cx="133350" cy="990600"/>
          </a:xfrm>
          <a:prstGeom prst="line">
            <a:avLst/>
          </a:prstGeom>
          <a:noFill/>
          <a:ln w="571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3" name="Line 18"/>
          <p:cNvSpPr>
            <a:spLocks noChangeShapeType="1"/>
          </p:cNvSpPr>
          <p:nvPr/>
        </p:nvSpPr>
        <p:spPr bwMode="auto">
          <a:xfrm flipV="1">
            <a:off x="2698750" y="2952750"/>
            <a:ext cx="133350" cy="990600"/>
          </a:xfrm>
          <a:prstGeom prst="line">
            <a:avLst/>
          </a:prstGeom>
          <a:noFill/>
          <a:ln w="571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4" name="Line 19"/>
          <p:cNvSpPr>
            <a:spLocks noChangeShapeType="1"/>
          </p:cNvSpPr>
          <p:nvPr/>
        </p:nvSpPr>
        <p:spPr bwMode="auto">
          <a:xfrm flipH="1" flipV="1">
            <a:off x="2100263" y="2971800"/>
            <a:ext cx="338137" cy="1143000"/>
          </a:xfrm>
          <a:prstGeom prst="line">
            <a:avLst/>
          </a:prstGeom>
          <a:noFill/>
          <a:ln w="381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5" name="Line 20"/>
          <p:cNvSpPr>
            <a:spLocks noChangeShapeType="1"/>
          </p:cNvSpPr>
          <p:nvPr/>
        </p:nvSpPr>
        <p:spPr bwMode="auto">
          <a:xfrm flipV="1">
            <a:off x="2767013" y="2965450"/>
            <a:ext cx="338137" cy="1143000"/>
          </a:xfrm>
          <a:prstGeom prst="line">
            <a:avLst/>
          </a:prstGeom>
          <a:noFill/>
          <a:ln w="381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6" name="Line 21"/>
          <p:cNvSpPr>
            <a:spLocks noChangeShapeType="1"/>
          </p:cNvSpPr>
          <p:nvPr/>
        </p:nvSpPr>
        <p:spPr bwMode="auto">
          <a:xfrm flipH="1" flipV="1">
            <a:off x="1860550" y="3136900"/>
            <a:ext cx="442913" cy="862013"/>
          </a:xfrm>
          <a:prstGeom prst="line">
            <a:avLst/>
          </a:prstGeom>
          <a:noFill/>
          <a:ln w="28575">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7" name="Line 22"/>
          <p:cNvSpPr>
            <a:spLocks noChangeShapeType="1"/>
          </p:cNvSpPr>
          <p:nvPr/>
        </p:nvSpPr>
        <p:spPr bwMode="auto">
          <a:xfrm flipV="1">
            <a:off x="2901950" y="3130550"/>
            <a:ext cx="442913" cy="862013"/>
          </a:xfrm>
          <a:prstGeom prst="line">
            <a:avLst/>
          </a:prstGeom>
          <a:noFill/>
          <a:ln w="28575">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8" name="Line 23"/>
          <p:cNvSpPr>
            <a:spLocks noChangeShapeType="1"/>
          </p:cNvSpPr>
          <p:nvPr/>
        </p:nvSpPr>
        <p:spPr bwMode="auto">
          <a:xfrm flipH="1" flipV="1">
            <a:off x="1663700" y="3314700"/>
            <a:ext cx="609600" cy="838200"/>
          </a:xfrm>
          <a:prstGeom prst="line">
            <a:avLst/>
          </a:prstGeom>
          <a:noFill/>
          <a:ln w="190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9" name="Line 24"/>
          <p:cNvSpPr>
            <a:spLocks noChangeShapeType="1"/>
          </p:cNvSpPr>
          <p:nvPr/>
        </p:nvSpPr>
        <p:spPr bwMode="auto">
          <a:xfrm flipV="1">
            <a:off x="2946400" y="3308350"/>
            <a:ext cx="609600" cy="838200"/>
          </a:xfrm>
          <a:prstGeom prst="line">
            <a:avLst/>
          </a:prstGeom>
          <a:noFill/>
          <a:ln w="190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0" name="Line 25"/>
          <p:cNvSpPr>
            <a:spLocks noChangeShapeType="1"/>
          </p:cNvSpPr>
          <p:nvPr/>
        </p:nvSpPr>
        <p:spPr bwMode="auto">
          <a:xfrm flipH="1" flipV="1">
            <a:off x="1322388" y="3644900"/>
            <a:ext cx="804862" cy="509588"/>
          </a:xfrm>
          <a:prstGeom prst="line">
            <a:avLst/>
          </a:prstGeom>
          <a:noFill/>
          <a:ln w="127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1" name="Line 26"/>
          <p:cNvSpPr>
            <a:spLocks noChangeShapeType="1"/>
          </p:cNvSpPr>
          <p:nvPr/>
        </p:nvSpPr>
        <p:spPr bwMode="auto">
          <a:xfrm flipV="1">
            <a:off x="3087688" y="3644900"/>
            <a:ext cx="804862" cy="509588"/>
          </a:xfrm>
          <a:prstGeom prst="line">
            <a:avLst/>
          </a:prstGeom>
          <a:noFill/>
          <a:ln w="127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2" name="Line 27"/>
          <p:cNvSpPr>
            <a:spLocks noChangeShapeType="1"/>
          </p:cNvSpPr>
          <p:nvPr/>
        </p:nvSpPr>
        <p:spPr bwMode="auto">
          <a:xfrm flipH="1" flipV="1">
            <a:off x="5573713" y="3298825"/>
            <a:ext cx="6096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3" name="Line 28"/>
          <p:cNvSpPr>
            <a:spLocks noChangeShapeType="1"/>
          </p:cNvSpPr>
          <p:nvPr/>
        </p:nvSpPr>
        <p:spPr bwMode="auto">
          <a:xfrm flipV="1">
            <a:off x="7064375" y="3298825"/>
            <a:ext cx="6096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aphicFrame>
        <p:nvGraphicFramePr>
          <p:cNvPr id="116764" name="Object 3"/>
          <p:cNvGraphicFramePr>
            <a:graphicFrameLocks/>
          </p:cNvGraphicFramePr>
          <p:nvPr/>
        </p:nvGraphicFramePr>
        <p:xfrm>
          <a:off x="228600" y="6172200"/>
          <a:ext cx="457200" cy="457200"/>
        </p:xfrm>
        <a:graphic>
          <a:graphicData uri="http://schemas.openxmlformats.org/presentationml/2006/ole">
            <mc:AlternateContent xmlns:mc="http://schemas.openxmlformats.org/markup-compatibility/2006">
              <mc:Choice xmlns:v="urn:schemas-microsoft-com:vml" Requires="v">
                <p:oleObj spid="_x0000_s1107" name="Picture" r:id="rId5" imgW="723900" imgH="723900" progId="Word.Picture.8">
                  <p:embed/>
                </p:oleObj>
              </mc:Choice>
              <mc:Fallback>
                <p:oleObj name="Picture" r:id="rId5" imgW="723900" imgH="723900" progId="Word.Picture.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6172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16767" name="Text Box 32"/>
          <p:cNvSpPr txBox="1">
            <a:spLocks noChangeArrowheads="1"/>
          </p:cNvSpPr>
          <p:nvPr/>
        </p:nvSpPr>
        <p:spPr bwMode="auto">
          <a:xfrm>
            <a:off x="6477000" y="2286000"/>
            <a:ext cx="30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0</a:t>
            </a:r>
          </a:p>
        </p:txBody>
      </p:sp>
      <p:sp>
        <p:nvSpPr>
          <p:cNvPr id="116768" name="Text Box 33"/>
          <p:cNvSpPr txBox="1">
            <a:spLocks noChangeArrowheads="1"/>
          </p:cNvSpPr>
          <p:nvPr/>
        </p:nvSpPr>
        <p:spPr bwMode="auto">
          <a:xfrm>
            <a:off x="2460625" y="2438400"/>
            <a:ext cx="30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0</a:t>
            </a:r>
          </a:p>
        </p:txBody>
      </p:sp>
      <p:sp>
        <p:nvSpPr>
          <p:cNvPr id="116769" name="Text Box 34"/>
          <p:cNvSpPr txBox="1">
            <a:spLocks noChangeArrowheads="1"/>
          </p:cNvSpPr>
          <p:nvPr/>
        </p:nvSpPr>
        <p:spPr bwMode="auto">
          <a:xfrm>
            <a:off x="7064375" y="2471738"/>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0" name="Text Box 35"/>
          <p:cNvSpPr txBox="1">
            <a:spLocks noChangeArrowheads="1"/>
          </p:cNvSpPr>
          <p:nvPr/>
        </p:nvSpPr>
        <p:spPr bwMode="auto">
          <a:xfrm>
            <a:off x="2700338" y="2535238"/>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1" name="Text Box 36"/>
          <p:cNvSpPr txBox="1">
            <a:spLocks noChangeArrowheads="1"/>
          </p:cNvSpPr>
          <p:nvPr/>
        </p:nvSpPr>
        <p:spPr bwMode="auto">
          <a:xfrm>
            <a:off x="5791200" y="25146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2" name="Text Box 37"/>
          <p:cNvSpPr txBox="1">
            <a:spLocks noChangeArrowheads="1"/>
          </p:cNvSpPr>
          <p:nvPr/>
        </p:nvSpPr>
        <p:spPr bwMode="auto">
          <a:xfrm>
            <a:off x="2133600" y="25368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3" name="Text Box 38"/>
          <p:cNvSpPr txBox="1">
            <a:spLocks noChangeArrowheads="1"/>
          </p:cNvSpPr>
          <p:nvPr/>
        </p:nvSpPr>
        <p:spPr bwMode="auto">
          <a:xfrm>
            <a:off x="7696200" y="28956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+2</a:t>
            </a:r>
          </a:p>
        </p:txBody>
      </p:sp>
      <p:sp>
        <p:nvSpPr>
          <p:cNvPr id="116774" name="Text Box 39"/>
          <p:cNvSpPr txBox="1">
            <a:spLocks noChangeArrowheads="1"/>
          </p:cNvSpPr>
          <p:nvPr/>
        </p:nvSpPr>
        <p:spPr bwMode="auto">
          <a:xfrm>
            <a:off x="2949575" y="26892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+2</a:t>
            </a:r>
          </a:p>
        </p:txBody>
      </p:sp>
      <p:sp>
        <p:nvSpPr>
          <p:cNvPr id="116775" name="Text Box 40"/>
          <p:cNvSpPr txBox="1">
            <a:spLocks noChangeArrowheads="1"/>
          </p:cNvSpPr>
          <p:nvPr/>
        </p:nvSpPr>
        <p:spPr bwMode="auto">
          <a:xfrm flipH="1">
            <a:off x="5181600" y="28956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-2</a:t>
            </a:r>
          </a:p>
        </p:txBody>
      </p:sp>
      <p:sp>
        <p:nvSpPr>
          <p:cNvPr id="116776" name="Text Box 41"/>
          <p:cNvSpPr txBox="1">
            <a:spLocks noChangeArrowheads="1"/>
          </p:cNvSpPr>
          <p:nvPr/>
        </p:nvSpPr>
        <p:spPr bwMode="auto">
          <a:xfrm flipH="1">
            <a:off x="1828800" y="2667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-2</a:t>
            </a:r>
          </a:p>
        </p:txBody>
      </p:sp>
      <p:sp>
        <p:nvSpPr>
          <p:cNvPr id="116777" name="Text Box 42"/>
          <p:cNvSpPr txBox="1">
            <a:spLocks noChangeArrowheads="1"/>
          </p:cNvSpPr>
          <p:nvPr/>
        </p:nvSpPr>
        <p:spPr bwMode="auto">
          <a:xfrm>
            <a:off x="3276600" y="27876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+3</a:t>
            </a:r>
          </a:p>
        </p:txBody>
      </p:sp>
      <p:sp>
        <p:nvSpPr>
          <p:cNvPr id="116778" name="Text Box 43"/>
          <p:cNvSpPr txBox="1">
            <a:spLocks noChangeArrowheads="1"/>
          </p:cNvSpPr>
          <p:nvPr/>
        </p:nvSpPr>
        <p:spPr bwMode="auto">
          <a:xfrm>
            <a:off x="3505200" y="30162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+4</a:t>
            </a:r>
          </a:p>
        </p:txBody>
      </p:sp>
      <p:sp>
        <p:nvSpPr>
          <p:cNvPr id="116779" name="Text Box 44"/>
          <p:cNvSpPr txBox="1">
            <a:spLocks noChangeArrowheads="1"/>
          </p:cNvSpPr>
          <p:nvPr/>
        </p:nvSpPr>
        <p:spPr bwMode="auto">
          <a:xfrm>
            <a:off x="3886200" y="3429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+5</a:t>
            </a:r>
          </a:p>
        </p:txBody>
      </p:sp>
      <p:sp>
        <p:nvSpPr>
          <p:cNvPr id="47" name="Text Box 42"/>
          <p:cNvSpPr txBox="1">
            <a:spLocks noChangeArrowheads="1"/>
          </p:cNvSpPr>
          <p:nvPr/>
        </p:nvSpPr>
        <p:spPr bwMode="auto">
          <a:xfrm>
            <a:off x="1542407" y="2788464"/>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a:t>
            </a:r>
            <a:r>
              <a:rPr lang="en-US" altLang="en-US" sz="1600" dirty="0" smtClean="0">
                <a:solidFill>
                  <a:schemeClr val="tx2"/>
                </a:solidFill>
                <a:cs typeface="Times New Roman" panose="02020603050405020304" pitchFamily="18" charset="0"/>
              </a:rPr>
              <a:t>3</a:t>
            </a:r>
            <a:endParaRPr lang="en-US" altLang="en-US" sz="1600" dirty="0">
              <a:solidFill>
                <a:schemeClr val="tx2"/>
              </a:solidFill>
              <a:cs typeface="Times New Roman" panose="02020603050405020304" pitchFamily="18" charset="0"/>
            </a:endParaRPr>
          </a:p>
        </p:txBody>
      </p:sp>
      <p:sp>
        <p:nvSpPr>
          <p:cNvPr id="48" name="Text Box 43"/>
          <p:cNvSpPr txBox="1">
            <a:spLocks noChangeArrowheads="1"/>
          </p:cNvSpPr>
          <p:nvPr/>
        </p:nvSpPr>
        <p:spPr bwMode="auto">
          <a:xfrm>
            <a:off x="1273276" y="3011309"/>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a:t>
            </a:r>
            <a:r>
              <a:rPr lang="en-US" altLang="en-US" sz="1600" dirty="0" smtClean="0">
                <a:solidFill>
                  <a:schemeClr val="tx2"/>
                </a:solidFill>
                <a:cs typeface="Times New Roman" panose="02020603050405020304" pitchFamily="18" charset="0"/>
              </a:rPr>
              <a:t>4</a:t>
            </a:r>
            <a:endParaRPr lang="en-US" altLang="en-US" sz="1600" dirty="0">
              <a:solidFill>
                <a:schemeClr val="tx2"/>
              </a:solidFill>
              <a:cs typeface="Times New Roman" panose="02020603050405020304" pitchFamily="18" charset="0"/>
            </a:endParaRPr>
          </a:p>
        </p:txBody>
      </p:sp>
      <p:sp>
        <p:nvSpPr>
          <p:cNvPr id="49" name="Text Box 44"/>
          <p:cNvSpPr txBox="1">
            <a:spLocks noChangeArrowheads="1"/>
          </p:cNvSpPr>
          <p:nvPr/>
        </p:nvSpPr>
        <p:spPr bwMode="auto">
          <a:xfrm>
            <a:off x="901700" y="3429000"/>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a:t>
            </a:r>
            <a:r>
              <a:rPr lang="en-US" altLang="en-US" sz="1600" dirty="0" smtClean="0">
                <a:solidFill>
                  <a:schemeClr val="tx2"/>
                </a:solidFill>
                <a:cs typeface="Times New Roman" panose="02020603050405020304" pitchFamily="18" charset="0"/>
              </a:rPr>
              <a:t>5</a:t>
            </a:r>
            <a:endParaRPr lang="en-US" altLang="en-US" sz="1600" dirty="0">
              <a:solidFill>
                <a:schemeClr val="tx2"/>
              </a:solidFill>
              <a:cs typeface="Times New Roman" panose="02020603050405020304" pitchFamily="18" charset="0"/>
            </a:endParaRPr>
          </a:p>
        </p:txBody>
      </p:sp>
      <p:sp>
        <p:nvSpPr>
          <p:cNvPr id="2" name="Freeform 1"/>
          <p:cNvSpPr/>
          <p:nvPr/>
        </p:nvSpPr>
        <p:spPr>
          <a:xfrm>
            <a:off x="1099595" y="821803"/>
            <a:ext cx="7836061" cy="5532698"/>
          </a:xfrm>
          <a:custGeom>
            <a:avLst/>
            <a:gdLst>
              <a:gd name="connsiteX0" fmla="*/ 381964 w 7836061"/>
              <a:gd name="connsiteY0" fmla="*/ 0 h 5532698"/>
              <a:gd name="connsiteX1" fmla="*/ 7789762 w 7836061"/>
              <a:gd name="connsiteY1" fmla="*/ 11574 h 5532698"/>
              <a:gd name="connsiteX2" fmla="*/ 7836061 w 7836061"/>
              <a:gd name="connsiteY2" fmla="*/ 5532698 h 5532698"/>
              <a:gd name="connsiteX3" fmla="*/ 3588152 w 7836061"/>
              <a:gd name="connsiteY3" fmla="*/ 5509549 h 5532698"/>
              <a:gd name="connsiteX4" fmla="*/ 3483980 w 7836061"/>
              <a:gd name="connsiteY4" fmla="*/ 3773346 h 5532698"/>
              <a:gd name="connsiteX5" fmla="*/ 3495554 w 7836061"/>
              <a:gd name="connsiteY5" fmla="*/ 1782501 h 5532698"/>
              <a:gd name="connsiteX6" fmla="*/ 2777924 w 7836061"/>
              <a:gd name="connsiteY6" fmla="*/ 1493134 h 5532698"/>
              <a:gd name="connsiteX7" fmla="*/ 0 w 7836061"/>
              <a:gd name="connsiteY7" fmla="*/ 1354238 h 5532698"/>
              <a:gd name="connsiteX8" fmla="*/ 324091 w 7836061"/>
              <a:gd name="connsiteY8" fmla="*/ 46298 h 553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6061" h="5532698">
                <a:moveTo>
                  <a:pt x="381964" y="0"/>
                </a:moveTo>
                <a:lnTo>
                  <a:pt x="7789762" y="11574"/>
                </a:lnTo>
                <a:lnTo>
                  <a:pt x="7836061" y="5532698"/>
                </a:lnTo>
                <a:lnTo>
                  <a:pt x="3588152" y="5509549"/>
                </a:lnTo>
                <a:lnTo>
                  <a:pt x="3483980" y="3773346"/>
                </a:lnTo>
                <a:lnTo>
                  <a:pt x="3495554" y="1782501"/>
                </a:lnTo>
                <a:lnTo>
                  <a:pt x="2777924" y="1493134"/>
                </a:lnTo>
                <a:lnTo>
                  <a:pt x="0" y="1354238"/>
                </a:lnTo>
                <a:lnTo>
                  <a:pt x="324091" y="46298"/>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3600" dirty="0" smtClean="0"/>
              <a:t>How do we do that? </a:t>
            </a:r>
            <a:br>
              <a:rPr lang="en-US" sz="3600" dirty="0" smtClean="0"/>
            </a:br>
            <a:r>
              <a:rPr lang="en-US" sz="3600" dirty="0" smtClean="0"/>
              <a:t>Back to Diffraction orders</a:t>
            </a:r>
            <a:endParaRPr lang="en-US" sz="3600" dirty="0"/>
          </a:p>
        </p:txBody>
      </p:sp>
      <p:sp>
        <p:nvSpPr>
          <p:cNvPr id="5" name="Content Placeholder 4"/>
          <p:cNvSpPr>
            <a:spLocks noGrp="1"/>
          </p:cNvSpPr>
          <p:nvPr>
            <p:ph sz="half" idx="2"/>
          </p:nvPr>
        </p:nvSpPr>
        <p:spPr/>
        <p:txBody>
          <a:bodyPr>
            <a:normAutofit/>
          </a:bodyPr>
          <a:lstStyle/>
          <a:p>
            <a:r>
              <a:rPr lang="en-US" sz="2000" dirty="0" smtClean="0"/>
              <a:t>Remember light waves passing through two slits</a:t>
            </a:r>
          </a:p>
          <a:p>
            <a:r>
              <a:rPr lang="en-US" sz="2000" dirty="0" smtClean="0"/>
              <a:t>0 order mostly background light</a:t>
            </a:r>
          </a:p>
          <a:p>
            <a:r>
              <a:rPr lang="en-US" sz="2000" dirty="0" smtClean="0"/>
              <a:t>Image details mainly in +1, -1, +2, -2, +3, -3, etc. orders</a:t>
            </a:r>
            <a:endParaRPr lang="en-US" sz="2000" dirty="0"/>
          </a:p>
        </p:txBody>
      </p:sp>
      <p:grpSp>
        <p:nvGrpSpPr>
          <p:cNvPr id="7" name="Group 6"/>
          <p:cNvGrpSpPr/>
          <p:nvPr/>
        </p:nvGrpSpPr>
        <p:grpSpPr>
          <a:xfrm>
            <a:off x="4979836" y="4309219"/>
            <a:ext cx="3161476" cy="1594413"/>
            <a:chOff x="4919241" y="5034987"/>
            <a:chExt cx="3161476" cy="1594413"/>
          </a:xfrm>
        </p:grpSpPr>
        <p:sp>
          <p:nvSpPr>
            <p:cNvPr id="6" name="Rectangle 5"/>
            <p:cNvSpPr/>
            <p:nvPr/>
          </p:nvSpPr>
          <p:spPr>
            <a:xfrm>
              <a:off x="4919241" y="5034987"/>
              <a:ext cx="654472" cy="1594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545992" y="5034987"/>
              <a:ext cx="654472" cy="15944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172743" y="5034987"/>
              <a:ext cx="654472" cy="1594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799494" y="5034987"/>
              <a:ext cx="654472" cy="15944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26245" y="5034987"/>
              <a:ext cx="654472" cy="1594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431767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Quadratic distortion of diffraction grating</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i="1" dirty="0" smtClean="0"/>
                  <a:t>d</a:t>
                </a:r>
                <a:r>
                  <a:rPr lang="en-US" dirty="0" smtClean="0"/>
                  <a:t> is the grating period,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baseline="-25000">
                        <a:latin typeface="Cambria Math" panose="02040503050406030204" pitchFamily="18" charset="0"/>
                        <a:ea typeface="Cambria Math" panose="02040503050406030204" pitchFamily="18" charset="0"/>
                      </a:rPr>
                      <m:t>𝑥</m:t>
                    </m:r>
                  </m:oMath>
                </a14:m>
                <a:r>
                  <a:rPr lang="en-US" dirty="0"/>
                  <a:t> is grating </a:t>
                </a:r>
                <a:r>
                  <a:rPr lang="en-US" dirty="0" smtClean="0"/>
                  <a:t>displacement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91" t="-2241"/>
                </a:stretch>
              </a:blipFill>
            </p:spPr>
            <p:txBody>
              <a:bodyPr/>
              <a:lstStyle/>
              <a:p>
                <a:r>
                  <a:rPr lang="en-US">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055" y="2912770"/>
            <a:ext cx="4912209" cy="263393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9911" b="8431"/>
          <a:stretch/>
        </p:blipFill>
        <p:spPr>
          <a:xfrm>
            <a:off x="5874438" y="3040435"/>
            <a:ext cx="2494058" cy="2506268"/>
          </a:xfrm>
          <a:prstGeom prst="rect">
            <a:avLst/>
          </a:prstGeom>
        </p:spPr>
      </p:pic>
      <p:sp>
        <p:nvSpPr>
          <p:cNvPr id="7" name="Rectangle 6"/>
          <p:cNvSpPr/>
          <p:nvPr/>
        </p:nvSpPr>
        <p:spPr>
          <a:xfrm>
            <a:off x="1608881" y="5208608"/>
            <a:ext cx="3275635" cy="439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0362" y="5679609"/>
            <a:ext cx="7983276" cy="430887"/>
          </a:xfrm>
          <a:prstGeom prst="rect">
            <a:avLst/>
          </a:prstGeom>
          <a:noFill/>
        </p:spPr>
        <p:txBody>
          <a:bodyPr wrap="none" rtlCol="0">
            <a:spAutoFit/>
          </a:bodyPr>
          <a:lstStyle/>
          <a:p>
            <a:r>
              <a:rPr lang="en-US" sz="1100" dirty="0"/>
              <a:t>Blanchard, P.M., Greenaway, A.H., 1999. Simultaneous multiplane imaging with a distorted diffraction grating. Appl. Opt. 38, 6692-6699.</a:t>
            </a:r>
          </a:p>
          <a:p>
            <a:endParaRPr lang="en-US" sz="1100" dirty="0"/>
          </a:p>
        </p:txBody>
      </p:sp>
    </p:spTree>
    <p:extLst>
      <p:ext uri="{BB962C8B-B14F-4D97-AF65-F5344CB8AC3E}">
        <p14:creationId xmlns:p14="http://schemas.microsoft.com/office/powerpoint/2010/main" val="1471705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Use diffraction orders to carry different focal planes</a:t>
            </a:r>
            <a:endParaRPr lang="en-US" sz="3600" dirty="0"/>
          </a:p>
        </p:txBody>
      </p:sp>
      <p:sp>
        <p:nvSpPr>
          <p:cNvPr id="3" name="Content Placeholder 2"/>
          <p:cNvSpPr>
            <a:spLocks noGrp="1"/>
          </p:cNvSpPr>
          <p:nvPr>
            <p:ph idx="1"/>
          </p:nvPr>
        </p:nvSpPr>
        <p:spPr/>
        <p:txBody>
          <a:bodyPr/>
          <a:lstStyle/>
          <a:p>
            <a:r>
              <a:rPr lang="en-US" dirty="0" smtClean="0"/>
              <a:t>Each order has in focus plane and out-of-focus images of other planes</a:t>
            </a:r>
          </a:p>
          <a:p>
            <a:r>
              <a:rPr lang="en-US" dirty="0" smtClean="0"/>
              <a:t>More curvature more defocus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702"/>
          <a:stretch/>
        </p:blipFill>
        <p:spPr>
          <a:xfrm>
            <a:off x="983848" y="3257837"/>
            <a:ext cx="6956385" cy="32526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920" y="2333919"/>
            <a:ext cx="1962912" cy="1078992"/>
          </a:xfrm>
          <a:prstGeom prst="rect">
            <a:avLst/>
          </a:prstGeom>
        </p:spPr>
      </p:pic>
      <p:sp>
        <p:nvSpPr>
          <p:cNvPr id="7" name="Rectangle 6"/>
          <p:cNvSpPr/>
          <p:nvPr/>
        </p:nvSpPr>
        <p:spPr>
          <a:xfrm>
            <a:off x="856527" y="5960962"/>
            <a:ext cx="520860" cy="549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4425" y="3543007"/>
            <a:ext cx="4375229" cy="2800734"/>
          </a:xfrm>
          <a:prstGeom prst="rect">
            <a:avLst/>
          </a:prstGeom>
        </p:spPr>
      </p:pic>
    </p:spTree>
    <p:extLst>
      <p:ext uri="{BB962C8B-B14F-4D97-AF65-F5344CB8AC3E}">
        <p14:creationId xmlns:p14="http://schemas.microsoft.com/office/powerpoint/2010/main" val="38003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600" dirty="0" smtClean="0"/>
              <a:t>Benefits of grating based approach</a:t>
            </a:r>
            <a:endParaRPr lang="en-US" sz="3600" dirty="0"/>
          </a:p>
        </p:txBody>
      </p:sp>
      <p:sp>
        <p:nvSpPr>
          <p:cNvPr id="6" name="Text Placeholder 5"/>
          <p:cNvSpPr>
            <a:spLocks noGrp="1"/>
          </p:cNvSpPr>
          <p:nvPr>
            <p:ph type="body" idx="1"/>
          </p:nvPr>
        </p:nvSpPr>
        <p:spPr/>
        <p:txBody>
          <a:bodyPr/>
          <a:lstStyle/>
          <a:p>
            <a:r>
              <a:rPr lang="en-US" dirty="0" smtClean="0"/>
              <a:t>The Good</a:t>
            </a:r>
            <a:endParaRPr lang="en-US" dirty="0"/>
          </a:p>
        </p:txBody>
      </p:sp>
      <p:sp>
        <p:nvSpPr>
          <p:cNvPr id="7" name="Content Placeholder 6"/>
          <p:cNvSpPr>
            <a:spLocks noGrp="1"/>
          </p:cNvSpPr>
          <p:nvPr>
            <p:ph sz="half" idx="2"/>
          </p:nvPr>
        </p:nvSpPr>
        <p:spPr/>
        <p:txBody>
          <a:bodyPr/>
          <a:lstStyle/>
          <a:p>
            <a:r>
              <a:rPr lang="en-US" dirty="0" smtClean="0"/>
              <a:t>Preserves image resolution</a:t>
            </a:r>
          </a:p>
          <a:p>
            <a:r>
              <a:rPr lang="en-US" dirty="0" smtClean="0"/>
              <a:t>Image registration</a:t>
            </a:r>
          </a:p>
          <a:p>
            <a:r>
              <a:rPr lang="en-US" dirty="0" smtClean="0"/>
              <a:t>Loss of brightness can be fixed with phase grating</a:t>
            </a:r>
          </a:p>
          <a:p>
            <a:r>
              <a:rPr lang="en-US" dirty="0" smtClean="0"/>
              <a:t>Simple optics, with no moving parts</a:t>
            </a:r>
            <a:endParaRPr lang="en-US" dirty="0"/>
          </a:p>
        </p:txBody>
      </p:sp>
      <p:sp>
        <p:nvSpPr>
          <p:cNvPr id="8" name="Text Placeholder 7"/>
          <p:cNvSpPr>
            <a:spLocks noGrp="1"/>
          </p:cNvSpPr>
          <p:nvPr>
            <p:ph type="body" sz="quarter" idx="3"/>
          </p:nvPr>
        </p:nvSpPr>
        <p:spPr/>
        <p:txBody>
          <a:bodyPr/>
          <a:lstStyle/>
          <a:p>
            <a:r>
              <a:rPr lang="en-US" dirty="0" smtClean="0"/>
              <a:t>The Bad</a:t>
            </a:r>
            <a:endParaRPr lang="en-US" dirty="0"/>
          </a:p>
        </p:txBody>
      </p:sp>
      <p:sp>
        <p:nvSpPr>
          <p:cNvPr id="9" name="Content Placeholder 8"/>
          <p:cNvSpPr>
            <a:spLocks noGrp="1"/>
          </p:cNvSpPr>
          <p:nvPr>
            <p:ph sz="quarter" idx="4"/>
          </p:nvPr>
        </p:nvSpPr>
        <p:spPr/>
        <p:txBody>
          <a:bodyPr/>
          <a:lstStyle/>
          <a:p>
            <a:r>
              <a:rPr lang="en-US" dirty="0" smtClean="0"/>
              <a:t>Chromatic aberrations</a:t>
            </a:r>
          </a:p>
          <a:p>
            <a:r>
              <a:rPr lang="en-US" dirty="0" smtClean="0"/>
              <a:t>Less bright</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567" y="3664055"/>
            <a:ext cx="2134907" cy="136662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491" y="5035978"/>
            <a:ext cx="2379058" cy="1302818"/>
          </a:xfrm>
          <a:prstGeom prst="rect">
            <a:avLst/>
          </a:prstGeom>
        </p:spPr>
      </p:pic>
      <p:sp>
        <p:nvSpPr>
          <p:cNvPr id="12" name="TextBox 11"/>
          <p:cNvSpPr txBox="1"/>
          <p:nvPr/>
        </p:nvSpPr>
        <p:spPr>
          <a:xfrm>
            <a:off x="5543193" y="3658759"/>
            <a:ext cx="1685654" cy="369332"/>
          </a:xfrm>
          <a:prstGeom prst="rect">
            <a:avLst/>
          </a:prstGeom>
          <a:noFill/>
        </p:spPr>
        <p:txBody>
          <a:bodyPr wrap="none" rtlCol="0">
            <a:spAutoFit/>
          </a:bodyPr>
          <a:lstStyle/>
          <a:p>
            <a:r>
              <a:rPr lang="en-US" dirty="0" smtClean="0"/>
              <a:t>Monochromatic</a:t>
            </a:r>
            <a:endParaRPr lang="en-US" dirty="0"/>
          </a:p>
        </p:txBody>
      </p:sp>
      <p:sp>
        <p:nvSpPr>
          <p:cNvPr id="13" name="TextBox 12"/>
          <p:cNvSpPr txBox="1"/>
          <p:nvPr/>
        </p:nvSpPr>
        <p:spPr>
          <a:xfrm>
            <a:off x="5777777" y="6154130"/>
            <a:ext cx="1216487" cy="369332"/>
          </a:xfrm>
          <a:prstGeom prst="rect">
            <a:avLst/>
          </a:prstGeom>
          <a:noFill/>
        </p:spPr>
        <p:txBody>
          <a:bodyPr wrap="none" rtlCol="0">
            <a:spAutoFit/>
          </a:bodyPr>
          <a:lstStyle/>
          <a:p>
            <a:r>
              <a:rPr lang="en-US" dirty="0" smtClean="0"/>
              <a:t>Broadband</a:t>
            </a:r>
            <a:endParaRPr lang="en-US" dirty="0"/>
          </a:p>
        </p:txBody>
      </p:sp>
    </p:spTree>
    <p:extLst>
      <p:ext uri="{BB962C8B-B14F-4D97-AF65-F5344CB8AC3E}">
        <p14:creationId xmlns:p14="http://schemas.microsoft.com/office/powerpoint/2010/main" val="3728281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Can use dispersion </a:t>
            </a:r>
            <a:r>
              <a:rPr lang="en-US" sz="3600" dirty="0"/>
              <a:t>before </a:t>
            </a:r>
            <a:r>
              <a:rPr lang="en-US" sz="3600" dirty="0" err="1"/>
              <a:t>quadratically</a:t>
            </a:r>
            <a:r>
              <a:rPr lang="en-US" sz="3600" dirty="0"/>
              <a:t> distorted </a:t>
            </a:r>
            <a:r>
              <a:rPr lang="en-US" sz="3600" dirty="0" smtClean="0"/>
              <a:t>grating to do color</a:t>
            </a:r>
            <a:endParaRPr lang="en-US" sz="3600" dirty="0"/>
          </a:p>
        </p:txBody>
      </p:sp>
      <p:sp>
        <p:nvSpPr>
          <p:cNvPr id="3" name="Content Placeholder 2"/>
          <p:cNvSpPr>
            <a:spLocks noGrp="1"/>
          </p:cNvSpPr>
          <p:nvPr>
            <p:ph idx="1"/>
          </p:nvPr>
        </p:nvSpPr>
        <p:spPr/>
        <p:txBody>
          <a:bodyPr/>
          <a:lstStyle/>
          <a:p>
            <a:r>
              <a:rPr lang="en-US" dirty="0" smtClean="0"/>
              <a:t>Dispersion through blazed grating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95" y="2477293"/>
            <a:ext cx="6079663" cy="3807225"/>
          </a:xfrm>
          <a:prstGeom prst="rect">
            <a:avLst/>
          </a:prstGeom>
        </p:spPr>
      </p:pic>
      <p:sp>
        <p:nvSpPr>
          <p:cNvPr id="5" name="TextBox 4"/>
          <p:cNvSpPr txBox="1"/>
          <p:nvPr/>
        </p:nvSpPr>
        <p:spPr>
          <a:xfrm>
            <a:off x="934595" y="6399777"/>
            <a:ext cx="6888424" cy="415498"/>
          </a:xfrm>
          <a:prstGeom prst="rect">
            <a:avLst/>
          </a:prstGeom>
          <a:noFill/>
        </p:spPr>
        <p:txBody>
          <a:bodyPr wrap="none" rtlCol="0">
            <a:spAutoFit/>
          </a:bodyPr>
          <a:lstStyle/>
          <a:p>
            <a:r>
              <a:rPr lang="en-US" sz="1050" dirty="0"/>
              <a:t>Blanchard, P.M., Greenaway, A.H., 2000. Broadband simultaneous multiplane imaging. Optics Communications 183, 29-36.</a:t>
            </a:r>
          </a:p>
          <a:p>
            <a:endParaRPr lang="en-US" sz="1050" dirty="0"/>
          </a:p>
        </p:txBody>
      </p:sp>
    </p:spTree>
    <p:extLst>
      <p:ext uri="{BB962C8B-B14F-4D97-AF65-F5344CB8AC3E}">
        <p14:creationId xmlns:p14="http://schemas.microsoft.com/office/powerpoint/2010/main" val="789767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Blazed grating a type of diffraction grating</a:t>
            </a:r>
            <a:endParaRPr lang="en-US" sz="3600" dirty="0"/>
          </a:p>
        </p:txBody>
      </p:sp>
      <p:sp>
        <p:nvSpPr>
          <p:cNvPr id="3" name="Content Placeholder 2"/>
          <p:cNvSpPr>
            <a:spLocks noGrp="1"/>
          </p:cNvSpPr>
          <p:nvPr>
            <p:ph sz="half" idx="1"/>
          </p:nvPr>
        </p:nvSpPr>
        <p:spPr/>
        <p:txBody>
          <a:bodyPr>
            <a:normAutofit/>
          </a:bodyPr>
          <a:lstStyle/>
          <a:p>
            <a:pPr marL="514350" indent="-514350">
              <a:buFont typeface="+mj-lt"/>
              <a:buAutoNum type="arabicPeriod"/>
            </a:pPr>
            <a:r>
              <a:rPr lang="en-US" sz="2400" dirty="0" smtClean="0"/>
              <a:t>Diffraction grating</a:t>
            </a:r>
          </a:p>
          <a:p>
            <a:pPr marL="514350" indent="-514350">
              <a:buFont typeface="+mj-lt"/>
              <a:buAutoNum type="arabicPeriod"/>
            </a:pPr>
            <a:r>
              <a:rPr lang="en-US" sz="2400" dirty="0" smtClean="0"/>
              <a:t>Refraction through prism</a:t>
            </a:r>
          </a:p>
          <a:p>
            <a:r>
              <a:rPr lang="en-US" sz="2400" dirty="0" smtClean="0"/>
              <a:t>Blazed gratings diffract via reflection</a:t>
            </a:r>
          </a:p>
          <a:p>
            <a:pPr marL="0" indent="0">
              <a:buNone/>
            </a:pPr>
            <a:endParaRPr lang="en-US" sz="24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1804" y="1825625"/>
            <a:ext cx="2900892" cy="4351338"/>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971" y="3611300"/>
            <a:ext cx="3408397" cy="2564847"/>
          </a:xfrm>
          <a:prstGeom prst="rect">
            <a:avLst/>
          </a:prstGeom>
        </p:spPr>
      </p:pic>
    </p:spTree>
    <p:extLst>
      <p:ext uri="{BB962C8B-B14F-4D97-AF65-F5344CB8AC3E}">
        <p14:creationId xmlns:p14="http://schemas.microsoft.com/office/powerpoint/2010/main" val="3347937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Combine multifocus imaging with aberration-free focusing for fast </a:t>
            </a:r>
            <a:r>
              <a:rPr lang="en-US" sz="3200" dirty="0"/>
              <a:t>multicolor 3D </a:t>
            </a:r>
            <a:r>
              <a:rPr lang="en-US" sz="3200" dirty="0" smtClean="0"/>
              <a:t>imaging</a:t>
            </a:r>
            <a:endParaRPr lang="en-US" sz="3200" dirty="0"/>
          </a:p>
        </p:txBody>
      </p:sp>
      <p:sp>
        <p:nvSpPr>
          <p:cNvPr id="3" name="TextBox 2"/>
          <p:cNvSpPr txBox="1"/>
          <p:nvPr/>
        </p:nvSpPr>
        <p:spPr>
          <a:xfrm>
            <a:off x="578531" y="6311899"/>
            <a:ext cx="7650866" cy="461665"/>
          </a:xfrm>
          <a:prstGeom prst="rect">
            <a:avLst/>
          </a:prstGeom>
          <a:noFill/>
        </p:spPr>
        <p:txBody>
          <a:bodyPr wrap="square" rtlCol="0">
            <a:spAutoFit/>
          </a:bodyPr>
          <a:lstStyle/>
          <a:p>
            <a:r>
              <a:rPr lang="en-US" sz="800" dirty="0" err="1"/>
              <a:t>Abrahamsson</a:t>
            </a:r>
            <a:r>
              <a:rPr lang="en-US" sz="800" dirty="0"/>
              <a:t>, S., Chen, J., Hajj, B., </a:t>
            </a:r>
            <a:r>
              <a:rPr lang="en-US" sz="800" dirty="0" err="1"/>
              <a:t>Stallinga</a:t>
            </a:r>
            <a:r>
              <a:rPr lang="en-US" sz="800" dirty="0"/>
              <a:t>, S., </a:t>
            </a:r>
            <a:r>
              <a:rPr lang="en-US" sz="800" dirty="0" err="1"/>
              <a:t>Katsov</a:t>
            </a:r>
            <a:r>
              <a:rPr lang="en-US" sz="800" dirty="0"/>
              <a:t>, A.Y., Wisniewski, J., </a:t>
            </a:r>
            <a:r>
              <a:rPr lang="en-US" sz="800" dirty="0" err="1"/>
              <a:t>Mizuguchi</a:t>
            </a:r>
            <a:r>
              <a:rPr lang="en-US" sz="800" dirty="0"/>
              <a:t>, G., Soule, P., Mueller, F., </a:t>
            </a:r>
            <a:r>
              <a:rPr lang="en-US" sz="800" dirty="0" err="1"/>
              <a:t>Darzacq</a:t>
            </a:r>
            <a:r>
              <a:rPr lang="en-US" sz="800" dirty="0"/>
              <a:t>, C.D., </a:t>
            </a:r>
            <a:r>
              <a:rPr lang="en-US" sz="800" dirty="0" err="1"/>
              <a:t>Darzacq</a:t>
            </a:r>
            <a:r>
              <a:rPr lang="en-US" sz="800" dirty="0"/>
              <a:t>, X., Wu, C., </a:t>
            </a:r>
            <a:r>
              <a:rPr lang="en-US" sz="800" dirty="0" err="1"/>
              <a:t>Bargmann</a:t>
            </a:r>
            <a:r>
              <a:rPr lang="en-US" sz="800" dirty="0"/>
              <a:t>, C.I., </a:t>
            </a:r>
            <a:r>
              <a:rPr lang="en-US" sz="800" dirty="0" err="1"/>
              <a:t>Agard</a:t>
            </a:r>
            <a:r>
              <a:rPr lang="en-US" sz="800" dirty="0"/>
              <a:t>, D.A., </a:t>
            </a:r>
            <a:r>
              <a:rPr lang="en-US" sz="800" dirty="0" err="1"/>
              <a:t>Dahan</a:t>
            </a:r>
            <a:r>
              <a:rPr lang="en-US" sz="800" dirty="0"/>
              <a:t>, M., </a:t>
            </a:r>
            <a:r>
              <a:rPr lang="en-US" sz="800" dirty="0" err="1"/>
              <a:t>Gustafsson</a:t>
            </a:r>
            <a:r>
              <a:rPr lang="en-US" sz="800" dirty="0"/>
              <a:t>, M.G.L., 2013. Fast multicolor 3D imaging using aberration-corrected multifocus microscopy. Nat Meth 10, 60-63.</a:t>
            </a:r>
          </a:p>
          <a:p>
            <a:endParaRPr lang="en-US" sz="800" dirty="0"/>
          </a:p>
        </p:txBody>
      </p:sp>
      <p:sp>
        <p:nvSpPr>
          <p:cNvPr id="5" name="Content Placeholder 4"/>
          <p:cNvSpPr>
            <a:spLocks noGrp="1"/>
          </p:cNvSpPr>
          <p:nvPr>
            <p:ph idx="1"/>
          </p:nvPr>
        </p:nvSpPr>
        <p:spPr/>
        <p:txBody>
          <a:bodyPr/>
          <a:lstStyle/>
          <a:p>
            <a:r>
              <a:rPr lang="en-US" dirty="0" smtClean="0"/>
              <a:t>Design </a:t>
            </a:r>
            <a:r>
              <a:rPr lang="en-US" dirty="0"/>
              <a:t>parameters for  aberration-corrected multifocus microscopy (MFM</a:t>
            </a:r>
            <a:r>
              <a:rPr lang="en-US" dirty="0" smtClean="0"/>
              <a:t>)</a:t>
            </a:r>
          </a:p>
          <a:p>
            <a:pPr marL="971550" lvl="1" indent="-514350">
              <a:buFont typeface="+mj-lt"/>
              <a:buAutoNum type="romanLcPeriod"/>
            </a:pPr>
            <a:r>
              <a:rPr lang="en-US" dirty="0" smtClean="0"/>
              <a:t>Sensitivity to </a:t>
            </a:r>
            <a:r>
              <a:rPr lang="en-US" dirty="0"/>
              <a:t>minimize </a:t>
            </a:r>
            <a:r>
              <a:rPr lang="en-US" dirty="0" err="1"/>
              <a:t>photobleaching</a:t>
            </a:r>
            <a:r>
              <a:rPr lang="en-US" dirty="0"/>
              <a:t> and </a:t>
            </a:r>
            <a:r>
              <a:rPr lang="en-US" dirty="0" err="1"/>
              <a:t>phototoxicity</a:t>
            </a:r>
            <a:r>
              <a:rPr lang="en-US" dirty="0"/>
              <a:t> and </a:t>
            </a:r>
            <a:r>
              <a:rPr lang="en-US" dirty="0" smtClean="0"/>
              <a:t>enable </a:t>
            </a:r>
            <a:r>
              <a:rPr lang="en-US" dirty="0"/>
              <a:t>high-speed imaging of weakly fluorescent samples </a:t>
            </a:r>
            <a:endParaRPr lang="en-US" dirty="0" smtClean="0"/>
          </a:p>
          <a:p>
            <a:pPr marL="971550" lvl="1" indent="-514350">
              <a:buFont typeface="+mj-lt"/>
              <a:buAutoNum type="romanLcPeriod"/>
            </a:pPr>
            <a:r>
              <a:rPr lang="en-US" dirty="0" smtClean="0"/>
              <a:t>Multiple </a:t>
            </a:r>
            <a:r>
              <a:rPr lang="en-US" dirty="0"/>
              <a:t>focal planes must be acquired without </a:t>
            </a:r>
            <a:r>
              <a:rPr lang="en-US" dirty="0" smtClean="0"/>
              <a:t>aberrations</a:t>
            </a:r>
          </a:p>
          <a:p>
            <a:pPr marL="971550" lvl="1" indent="-514350">
              <a:buFont typeface="+mj-lt"/>
              <a:buAutoNum type="romanLcPeriod"/>
            </a:pPr>
            <a:r>
              <a:rPr lang="en-US" dirty="0" smtClean="0"/>
              <a:t>Corrected </a:t>
            </a:r>
            <a:r>
              <a:rPr lang="en-US" dirty="0"/>
              <a:t>for </a:t>
            </a:r>
            <a:r>
              <a:rPr lang="en-US" dirty="0" smtClean="0"/>
              <a:t>chromatic </a:t>
            </a:r>
            <a:r>
              <a:rPr lang="en-US" dirty="0"/>
              <a:t>dispersion that arises when a diffractive element is used to image non-monochromatic light</a:t>
            </a:r>
          </a:p>
        </p:txBody>
      </p:sp>
    </p:spTree>
    <p:extLst>
      <p:ext uri="{BB962C8B-B14F-4D97-AF65-F5344CB8AC3E}">
        <p14:creationId xmlns:p14="http://schemas.microsoft.com/office/powerpoint/2010/main" val="228738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Aberration-corrected </a:t>
            </a:r>
            <a:r>
              <a:rPr lang="en-US" sz="3200" dirty="0"/>
              <a:t>multifocus microscopy (MFM)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3674" y="1481559"/>
            <a:ext cx="5587235" cy="4695404"/>
          </a:xfrm>
        </p:spPr>
      </p:pic>
      <p:sp>
        <p:nvSpPr>
          <p:cNvPr id="3" name="TextBox 2"/>
          <p:cNvSpPr txBox="1"/>
          <p:nvPr/>
        </p:nvSpPr>
        <p:spPr>
          <a:xfrm>
            <a:off x="578531" y="6311899"/>
            <a:ext cx="7650866" cy="461665"/>
          </a:xfrm>
          <a:prstGeom prst="rect">
            <a:avLst/>
          </a:prstGeom>
          <a:noFill/>
        </p:spPr>
        <p:txBody>
          <a:bodyPr wrap="square" rtlCol="0">
            <a:spAutoFit/>
          </a:bodyPr>
          <a:lstStyle/>
          <a:p>
            <a:r>
              <a:rPr lang="en-US" sz="800" dirty="0" err="1"/>
              <a:t>Abrahamsson</a:t>
            </a:r>
            <a:r>
              <a:rPr lang="en-US" sz="800" dirty="0"/>
              <a:t>, S., Chen, J., Hajj, B., </a:t>
            </a:r>
            <a:r>
              <a:rPr lang="en-US" sz="800" dirty="0" err="1"/>
              <a:t>Stallinga</a:t>
            </a:r>
            <a:r>
              <a:rPr lang="en-US" sz="800" dirty="0"/>
              <a:t>, S., </a:t>
            </a:r>
            <a:r>
              <a:rPr lang="en-US" sz="800" dirty="0" err="1"/>
              <a:t>Katsov</a:t>
            </a:r>
            <a:r>
              <a:rPr lang="en-US" sz="800" dirty="0"/>
              <a:t>, A.Y., Wisniewski, J., </a:t>
            </a:r>
            <a:r>
              <a:rPr lang="en-US" sz="800" dirty="0" err="1"/>
              <a:t>Mizuguchi</a:t>
            </a:r>
            <a:r>
              <a:rPr lang="en-US" sz="800" dirty="0"/>
              <a:t>, G., Soule, P., Mueller, F., </a:t>
            </a:r>
            <a:r>
              <a:rPr lang="en-US" sz="800" dirty="0" err="1"/>
              <a:t>Darzacq</a:t>
            </a:r>
            <a:r>
              <a:rPr lang="en-US" sz="800" dirty="0"/>
              <a:t>, C.D., </a:t>
            </a:r>
            <a:r>
              <a:rPr lang="en-US" sz="800" dirty="0" err="1"/>
              <a:t>Darzacq</a:t>
            </a:r>
            <a:r>
              <a:rPr lang="en-US" sz="800" dirty="0"/>
              <a:t>, X., Wu, C., </a:t>
            </a:r>
            <a:r>
              <a:rPr lang="en-US" sz="800" dirty="0" err="1"/>
              <a:t>Bargmann</a:t>
            </a:r>
            <a:r>
              <a:rPr lang="en-US" sz="800" dirty="0"/>
              <a:t>, C.I., </a:t>
            </a:r>
            <a:r>
              <a:rPr lang="en-US" sz="800" dirty="0" err="1"/>
              <a:t>Agard</a:t>
            </a:r>
            <a:r>
              <a:rPr lang="en-US" sz="800" dirty="0"/>
              <a:t>, D.A., </a:t>
            </a:r>
            <a:r>
              <a:rPr lang="en-US" sz="800" dirty="0" err="1"/>
              <a:t>Dahan</a:t>
            </a:r>
            <a:r>
              <a:rPr lang="en-US" sz="800" dirty="0"/>
              <a:t>, M., </a:t>
            </a:r>
            <a:r>
              <a:rPr lang="en-US" sz="800" dirty="0" err="1"/>
              <a:t>Gustafsson</a:t>
            </a:r>
            <a:r>
              <a:rPr lang="en-US" sz="800" dirty="0"/>
              <a:t>, M.G.L., 2013. Fast multicolor 3D imaging using aberration-corrected multifocus microscopy. Nat Meth 10, 60-63.</a:t>
            </a:r>
          </a:p>
          <a:p>
            <a:endParaRPr lang="en-US" sz="800" dirty="0"/>
          </a:p>
        </p:txBody>
      </p:sp>
    </p:spTree>
    <p:extLst>
      <p:ext uri="{BB962C8B-B14F-4D97-AF65-F5344CB8AC3E}">
        <p14:creationId xmlns:p14="http://schemas.microsoft.com/office/powerpoint/2010/main" val="1038078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speed confocal microscopes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0967" y="1296916"/>
            <a:ext cx="5822066" cy="5008007"/>
          </a:xfrm>
        </p:spPr>
      </p:pic>
      <p:sp>
        <p:nvSpPr>
          <p:cNvPr id="3" name="Rectangle 2"/>
          <p:cNvSpPr/>
          <p:nvPr/>
        </p:nvSpPr>
        <p:spPr>
          <a:xfrm>
            <a:off x="1585732" y="6088284"/>
            <a:ext cx="752354"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953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Aberration-corrected multifocus microscopy (MFM)</a:t>
            </a:r>
            <a:endParaRPr lang="en-US" dirty="0"/>
          </a:p>
        </p:txBody>
      </p:sp>
      <p:sp>
        <p:nvSpPr>
          <p:cNvPr id="3" name="Content Placeholder 2"/>
          <p:cNvSpPr>
            <a:spLocks noGrp="1"/>
          </p:cNvSpPr>
          <p:nvPr>
            <p:ph idx="1"/>
          </p:nvPr>
        </p:nvSpPr>
        <p:spPr/>
        <p:txBody>
          <a:bodyPr>
            <a:normAutofit/>
          </a:bodyPr>
          <a:lstStyle/>
          <a:p>
            <a:r>
              <a:rPr lang="en-US" sz="2400" dirty="0" smtClean="0"/>
              <a:t>Multifocus </a:t>
            </a:r>
            <a:r>
              <a:rPr lang="en-US" sz="2400" dirty="0"/>
              <a:t>grating (MFG</a:t>
            </a:r>
            <a:r>
              <a:rPr lang="en-US" sz="2400" dirty="0" smtClean="0"/>
              <a:t>) with </a:t>
            </a:r>
            <a:r>
              <a:rPr lang="en-US" sz="2400" dirty="0" err="1" smtClean="0"/>
              <a:t>fourier</a:t>
            </a:r>
            <a:r>
              <a:rPr lang="en-US" sz="2400" dirty="0" smtClean="0"/>
              <a:t> transforms revealing diffraction orders</a:t>
            </a:r>
          </a:p>
          <a:p>
            <a:r>
              <a:rPr lang="en-US" sz="2400" dirty="0" smtClean="0"/>
              <a:t>MFG optimized for </a:t>
            </a:r>
            <a:r>
              <a:rPr lang="en-US" sz="2400" dirty="0"/>
              <a:t>515 nm </a:t>
            </a:r>
          </a:p>
        </p:txBody>
      </p:sp>
      <p:pic>
        <p:nvPicPr>
          <p:cNvPr id="4" name="Picture 3"/>
          <p:cNvPicPr>
            <a:picLocks noChangeAspect="1"/>
          </p:cNvPicPr>
          <p:nvPr/>
        </p:nvPicPr>
        <p:blipFill>
          <a:blip r:embed="rId3"/>
          <a:stretch>
            <a:fillRect/>
          </a:stretch>
        </p:blipFill>
        <p:spPr>
          <a:xfrm>
            <a:off x="717630" y="3135713"/>
            <a:ext cx="7253784" cy="3378740"/>
          </a:xfrm>
          <a:prstGeom prst="rect">
            <a:avLst/>
          </a:prstGeom>
        </p:spPr>
      </p:pic>
      <p:sp>
        <p:nvSpPr>
          <p:cNvPr id="5" name="TextBox 4"/>
          <p:cNvSpPr txBox="1"/>
          <p:nvPr/>
        </p:nvSpPr>
        <p:spPr>
          <a:xfrm>
            <a:off x="2559803" y="5521125"/>
            <a:ext cx="1784719" cy="369332"/>
          </a:xfrm>
          <a:prstGeom prst="rect">
            <a:avLst/>
          </a:prstGeom>
          <a:noFill/>
        </p:spPr>
        <p:txBody>
          <a:bodyPr wrap="none" rtlCol="0">
            <a:spAutoFit/>
          </a:bodyPr>
          <a:lstStyle/>
          <a:p>
            <a:r>
              <a:rPr lang="en-US" dirty="0" smtClean="0"/>
              <a:t>Worse at 615 nm</a:t>
            </a:r>
            <a:endParaRPr lang="en-US" dirty="0"/>
          </a:p>
        </p:txBody>
      </p:sp>
    </p:spTree>
    <p:extLst>
      <p:ext uri="{BB962C8B-B14F-4D97-AF65-F5344CB8AC3E}">
        <p14:creationId xmlns:p14="http://schemas.microsoft.com/office/powerpoint/2010/main" val="3754931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Aberration-corrected multifocus microscopy (MFM)</a:t>
            </a:r>
            <a:endParaRPr lang="en-US" dirty="0"/>
          </a:p>
        </p:txBody>
      </p:sp>
      <p:sp>
        <p:nvSpPr>
          <p:cNvPr id="3" name="Content Placeholder 2"/>
          <p:cNvSpPr>
            <a:spLocks noGrp="1"/>
          </p:cNvSpPr>
          <p:nvPr>
            <p:ph idx="1"/>
          </p:nvPr>
        </p:nvSpPr>
        <p:spPr/>
        <p:txBody>
          <a:bodyPr>
            <a:normAutofit/>
          </a:bodyPr>
          <a:lstStyle/>
          <a:p>
            <a:r>
              <a:rPr lang="en-US" sz="2000" dirty="0" smtClean="0"/>
              <a:t>While can be used for high resolution imaging of single cells and even single molecule-tracking</a:t>
            </a:r>
          </a:p>
          <a:p>
            <a:r>
              <a:rPr lang="en-US" sz="2000" dirty="0" smtClean="0"/>
              <a:t>Also used for “thicker” samples like C. </a:t>
            </a:r>
            <a:r>
              <a:rPr lang="en-US" sz="2000" dirty="0" err="1" smtClean="0"/>
              <a:t>elegans</a:t>
            </a:r>
            <a:r>
              <a:rPr lang="en-US" sz="2000" dirty="0" smtClean="0"/>
              <a:t> embryo</a:t>
            </a:r>
            <a:endParaRPr lang="en-US" sz="2000" dirty="0"/>
          </a:p>
        </p:txBody>
      </p:sp>
      <p:pic>
        <p:nvPicPr>
          <p:cNvPr id="4" name="Picture 3"/>
          <p:cNvPicPr>
            <a:picLocks noChangeAspect="1"/>
          </p:cNvPicPr>
          <p:nvPr/>
        </p:nvPicPr>
        <p:blipFill>
          <a:blip r:embed="rId3"/>
          <a:stretch>
            <a:fillRect/>
          </a:stretch>
        </p:blipFill>
        <p:spPr>
          <a:xfrm>
            <a:off x="954433" y="2971620"/>
            <a:ext cx="5631562" cy="3608602"/>
          </a:xfrm>
          <a:prstGeom prst="rect">
            <a:avLst/>
          </a:prstGeom>
        </p:spPr>
      </p:pic>
    </p:spTree>
    <p:extLst>
      <p:ext uri="{BB962C8B-B14F-4D97-AF65-F5344CB8AC3E}">
        <p14:creationId xmlns:p14="http://schemas.microsoft.com/office/powerpoint/2010/main" val="2544505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Problem with high </a:t>
            </a:r>
            <a:r>
              <a:rPr lang="en-US" sz="3600" dirty="0"/>
              <a:t>Numerical Aperture (NA) objectives</a:t>
            </a:r>
            <a:br>
              <a:rPr lang="en-US" sz="3600" dirty="0"/>
            </a:br>
            <a:endParaRPr lang="en-US" sz="3600" dirty="0"/>
          </a:p>
        </p:txBody>
      </p:sp>
      <p:sp>
        <p:nvSpPr>
          <p:cNvPr id="3" name="Content Placeholder 2"/>
          <p:cNvSpPr>
            <a:spLocks noGrp="1"/>
          </p:cNvSpPr>
          <p:nvPr>
            <p:ph idx="1"/>
          </p:nvPr>
        </p:nvSpPr>
        <p:spPr/>
        <p:txBody>
          <a:bodyPr/>
          <a:lstStyle/>
          <a:p>
            <a:r>
              <a:rPr lang="en-US" dirty="0" smtClean="0"/>
              <a:t>Need for high resolution, but</a:t>
            </a:r>
          </a:p>
          <a:p>
            <a:r>
              <a:rPr lang="en-US" dirty="0" smtClean="0"/>
              <a:t>Axial depth of focus (optical section) scales to NA</a:t>
            </a:r>
            <a:r>
              <a:rPr lang="en-US" baseline="30000" dirty="0" smtClean="0"/>
              <a:t>-2</a:t>
            </a:r>
          </a:p>
          <a:p>
            <a:r>
              <a:rPr lang="en-US" dirty="0" smtClean="0"/>
              <a:t>Focal volume proportional to NA</a:t>
            </a:r>
            <a:r>
              <a:rPr lang="en-US" baseline="30000" dirty="0" smtClean="0"/>
              <a:t>-3</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31" y="3495554"/>
            <a:ext cx="4911431" cy="2816345"/>
          </a:xfrm>
          <a:prstGeom prst="rect">
            <a:avLst/>
          </a:prstGeom>
        </p:spPr>
      </p:pic>
    </p:spTree>
    <p:extLst>
      <p:ext uri="{BB962C8B-B14F-4D97-AF65-F5344CB8AC3E}">
        <p14:creationId xmlns:p14="http://schemas.microsoft.com/office/powerpoint/2010/main" val="2751653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Use low NA objectives and computationally reconstruct higher resolution image</a:t>
            </a:r>
            <a:endParaRPr lang="en-US" sz="3200" dirty="0"/>
          </a:p>
        </p:txBody>
      </p:sp>
      <p:sp>
        <p:nvSpPr>
          <p:cNvPr id="3" name="Content Placeholder 2"/>
          <p:cNvSpPr>
            <a:spLocks noGrp="1"/>
          </p:cNvSpPr>
          <p:nvPr>
            <p:ph idx="1"/>
          </p:nvPr>
        </p:nvSpPr>
        <p:spPr/>
        <p:txBody>
          <a:bodyPr/>
          <a:lstStyle/>
          <a:p>
            <a:r>
              <a:rPr lang="en-US" dirty="0" smtClean="0"/>
              <a:t>Advantages of low power objective</a:t>
            </a:r>
          </a:p>
          <a:p>
            <a:pPr lvl="1"/>
            <a:r>
              <a:rPr lang="en-US" dirty="0" smtClean="0"/>
              <a:t>Bigger field of view</a:t>
            </a:r>
          </a:p>
          <a:p>
            <a:pPr lvl="1"/>
            <a:r>
              <a:rPr lang="en-US" dirty="0" smtClean="0"/>
              <a:t>Greater depth of focus</a:t>
            </a:r>
          </a:p>
          <a:p>
            <a:pPr lvl="1"/>
            <a:r>
              <a:rPr lang="en-US" dirty="0" smtClean="0"/>
              <a:t>Greater working distance</a:t>
            </a:r>
          </a:p>
          <a:p>
            <a:r>
              <a:rPr lang="en-US" dirty="0"/>
              <a:t>Fourier </a:t>
            </a:r>
            <a:r>
              <a:rPr lang="en-US" dirty="0" err="1"/>
              <a:t>ptychographic</a:t>
            </a:r>
            <a:r>
              <a:rPr lang="en-US" dirty="0"/>
              <a:t> microscopy (FPM</a:t>
            </a:r>
            <a:r>
              <a:rPr lang="en-US" dirty="0" smtClean="0"/>
              <a:t>)</a:t>
            </a:r>
          </a:p>
          <a:p>
            <a:r>
              <a:rPr lang="en-US" dirty="0" smtClean="0"/>
              <a:t>Work of </a:t>
            </a:r>
            <a:r>
              <a:rPr lang="en-US" dirty="0"/>
              <a:t>Changhuei </a:t>
            </a:r>
            <a:r>
              <a:rPr lang="en-US" dirty="0" smtClean="0"/>
              <a:t>Yang’s lab here at Caltech</a:t>
            </a:r>
            <a:endParaRPr lang="en-US" dirty="0"/>
          </a:p>
          <a:p>
            <a:r>
              <a:rPr lang="en-US" dirty="0">
                <a:hlinkClick r:id="rId3"/>
              </a:rPr>
              <a:t>http://www.biophot.caltech.edu/</a:t>
            </a:r>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7039" y="4820180"/>
            <a:ext cx="1356783" cy="1356783"/>
          </a:xfrm>
          <a:prstGeom prst="rect">
            <a:avLst/>
          </a:prstGeom>
        </p:spPr>
      </p:pic>
    </p:spTree>
    <p:extLst>
      <p:ext uri="{BB962C8B-B14F-4D97-AF65-F5344CB8AC3E}">
        <p14:creationId xmlns:p14="http://schemas.microsoft.com/office/powerpoint/2010/main" val="1097408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Fourier </a:t>
            </a:r>
            <a:r>
              <a:rPr lang="en-US" sz="3600" dirty="0" err="1"/>
              <a:t>ptychographic</a:t>
            </a:r>
            <a:r>
              <a:rPr lang="en-US" sz="3600" dirty="0"/>
              <a:t> microscopy (FPM)</a:t>
            </a:r>
            <a:br>
              <a:rPr lang="en-US" sz="3600" dirty="0"/>
            </a:br>
            <a:endParaRPr lang="en-US" sz="3600" dirty="0"/>
          </a:p>
        </p:txBody>
      </p:sp>
      <p:sp>
        <p:nvSpPr>
          <p:cNvPr id="3" name="Content Placeholder 2"/>
          <p:cNvSpPr>
            <a:spLocks noGrp="1"/>
          </p:cNvSpPr>
          <p:nvPr>
            <p:ph idx="1"/>
          </p:nvPr>
        </p:nvSpPr>
        <p:spPr>
          <a:xfrm>
            <a:off x="628650" y="1374521"/>
            <a:ext cx="7886700" cy="4351338"/>
          </a:xfrm>
        </p:spPr>
        <p:txBody>
          <a:bodyPr>
            <a:normAutofit/>
          </a:bodyPr>
          <a:lstStyle/>
          <a:p>
            <a:r>
              <a:rPr lang="en-US" sz="2400" dirty="0" smtClean="0"/>
              <a:t>Depends on computational regime to extract good images rather than optical system</a:t>
            </a:r>
            <a:endParaRPr lang="en-US" sz="2400" dirty="0"/>
          </a:p>
        </p:txBody>
      </p:sp>
      <p:sp>
        <p:nvSpPr>
          <p:cNvPr id="5" name="TextBox 4"/>
          <p:cNvSpPr txBox="1"/>
          <p:nvPr/>
        </p:nvSpPr>
        <p:spPr>
          <a:xfrm>
            <a:off x="2558006" y="6135090"/>
            <a:ext cx="4492320" cy="600164"/>
          </a:xfrm>
          <a:prstGeom prst="rect">
            <a:avLst/>
          </a:prstGeom>
          <a:noFill/>
        </p:spPr>
        <p:txBody>
          <a:bodyPr wrap="square" rtlCol="0">
            <a:spAutoFit/>
          </a:bodyPr>
          <a:lstStyle/>
          <a:p>
            <a:r>
              <a:rPr lang="en-US" sz="1100" dirty="0"/>
              <a:t>Zheng, G., </a:t>
            </a:r>
            <a:r>
              <a:rPr lang="en-US" sz="1100" dirty="0" err="1"/>
              <a:t>Horstmeyer</a:t>
            </a:r>
            <a:r>
              <a:rPr lang="en-US" sz="1100" dirty="0"/>
              <a:t>, R., Yang, C., 2013. Wide-field, high-resolution Fourier </a:t>
            </a:r>
            <a:r>
              <a:rPr lang="en-US" sz="1100" dirty="0" err="1"/>
              <a:t>ptychographic</a:t>
            </a:r>
            <a:r>
              <a:rPr lang="en-US" sz="1100" dirty="0"/>
              <a:t> microscopy. Nat Photon 7, 739-745.</a:t>
            </a:r>
          </a:p>
          <a:p>
            <a:endParaRPr lang="en-US" sz="1100" dirty="0"/>
          </a:p>
        </p:txBody>
      </p:sp>
      <p:pic>
        <p:nvPicPr>
          <p:cNvPr id="6" name="Picture 5"/>
          <p:cNvPicPr>
            <a:picLocks noChangeAspect="1"/>
          </p:cNvPicPr>
          <p:nvPr/>
        </p:nvPicPr>
        <p:blipFill>
          <a:blip r:embed="rId3"/>
          <a:stretch>
            <a:fillRect/>
          </a:stretch>
        </p:blipFill>
        <p:spPr>
          <a:xfrm>
            <a:off x="1050299" y="2192707"/>
            <a:ext cx="7043401" cy="3737767"/>
          </a:xfrm>
          <a:prstGeom prst="rect">
            <a:avLst/>
          </a:prstGeom>
        </p:spPr>
      </p:pic>
    </p:spTree>
    <p:extLst>
      <p:ext uri="{BB962C8B-B14F-4D97-AF65-F5344CB8AC3E}">
        <p14:creationId xmlns:p14="http://schemas.microsoft.com/office/powerpoint/2010/main" val="6070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Fourier </a:t>
            </a:r>
            <a:r>
              <a:rPr lang="en-US" sz="3600" dirty="0" err="1"/>
              <a:t>ptychographic</a:t>
            </a:r>
            <a:r>
              <a:rPr lang="en-US" sz="3600" dirty="0"/>
              <a:t> microscopy (FPM)</a:t>
            </a:r>
            <a:br>
              <a:rPr lang="en-US" sz="3600" dirty="0"/>
            </a:br>
            <a:endParaRPr lang="en-US" sz="3600" dirty="0"/>
          </a:p>
        </p:txBody>
      </p:sp>
      <p:sp>
        <p:nvSpPr>
          <p:cNvPr id="3" name="Content Placeholder 2"/>
          <p:cNvSpPr>
            <a:spLocks noGrp="1"/>
          </p:cNvSpPr>
          <p:nvPr>
            <p:ph idx="1"/>
          </p:nvPr>
        </p:nvSpPr>
        <p:spPr>
          <a:xfrm>
            <a:off x="628650" y="1374521"/>
            <a:ext cx="7886700" cy="4351338"/>
          </a:xfrm>
        </p:spPr>
        <p:txBody>
          <a:bodyPr>
            <a:normAutofit/>
          </a:bodyPr>
          <a:lstStyle/>
          <a:p>
            <a:r>
              <a:rPr lang="en-US" sz="2400" dirty="0" smtClean="0"/>
              <a:t>With multiple illuminations and Fourier domain processing, low NA objective gives image of higher NA objective</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12" y="2321094"/>
            <a:ext cx="6269963" cy="4414160"/>
          </a:xfrm>
          <a:prstGeom prst="rect">
            <a:avLst/>
          </a:prstGeom>
        </p:spPr>
      </p:pic>
      <p:sp>
        <p:nvSpPr>
          <p:cNvPr id="5" name="TextBox 4"/>
          <p:cNvSpPr txBox="1"/>
          <p:nvPr/>
        </p:nvSpPr>
        <p:spPr>
          <a:xfrm>
            <a:off x="7432201" y="3107580"/>
            <a:ext cx="1340811" cy="2462213"/>
          </a:xfrm>
          <a:prstGeom prst="rect">
            <a:avLst/>
          </a:prstGeom>
          <a:noFill/>
        </p:spPr>
        <p:txBody>
          <a:bodyPr wrap="square" rtlCol="0">
            <a:spAutoFit/>
          </a:bodyPr>
          <a:lstStyle/>
          <a:p>
            <a:r>
              <a:rPr lang="en-US" sz="1400" dirty="0"/>
              <a:t>Zheng, G., </a:t>
            </a:r>
            <a:r>
              <a:rPr lang="en-US" sz="1400" dirty="0" err="1"/>
              <a:t>Horstmeyer</a:t>
            </a:r>
            <a:r>
              <a:rPr lang="en-US" sz="1400" dirty="0"/>
              <a:t>, R., Yang, C., 2013. Wide-field, high-resolution Fourier </a:t>
            </a:r>
            <a:r>
              <a:rPr lang="en-US" sz="1400" dirty="0" err="1"/>
              <a:t>ptychographic</a:t>
            </a:r>
            <a:r>
              <a:rPr lang="en-US" sz="1400" dirty="0"/>
              <a:t> microscopy. Nat Photon 7, 739-745.</a:t>
            </a:r>
          </a:p>
          <a:p>
            <a:endParaRPr lang="en-US" sz="1400" dirty="0"/>
          </a:p>
        </p:txBody>
      </p:sp>
    </p:spTree>
    <p:extLst>
      <p:ext uri="{BB962C8B-B14F-4D97-AF65-F5344CB8AC3E}">
        <p14:creationId xmlns:p14="http://schemas.microsoft.com/office/powerpoint/2010/main" val="903758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Solutions for large aperture volume imaging</a:t>
            </a:r>
            <a:endParaRPr lang="en-US" sz="3600" dirty="0"/>
          </a:p>
        </p:txBody>
      </p:sp>
      <p:sp>
        <p:nvSpPr>
          <p:cNvPr id="3" name="Content Placeholder 2"/>
          <p:cNvSpPr>
            <a:spLocks noGrp="1"/>
          </p:cNvSpPr>
          <p:nvPr>
            <p:ph idx="1"/>
          </p:nvPr>
        </p:nvSpPr>
        <p:spPr/>
        <p:txBody>
          <a:bodyPr>
            <a:normAutofit/>
          </a:bodyPr>
          <a:lstStyle/>
          <a:p>
            <a:r>
              <a:rPr lang="en-US" dirty="0" err="1" smtClean="0"/>
              <a:t>Wavefront</a:t>
            </a:r>
            <a:r>
              <a:rPr lang="en-US" dirty="0" smtClean="0"/>
              <a:t> coding</a:t>
            </a:r>
          </a:p>
          <a:p>
            <a:pPr lvl="1"/>
            <a:r>
              <a:rPr lang="en-US" dirty="0" err="1"/>
              <a:t>Dowski</a:t>
            </a:r>
            <a:r>
              <a:rPr lang="en-US" dirty="0"/>
              <a:t>, E.R., </a:t>
            </a:r>
            <a:r>
              <a:rPr lang="en-US" dirty="0" err="1"/>
              <a:t>Cathey</a:t>
            </a:r>
            <a:r>
              <a:rPr lang="en-US" dirty="0"/>
              <a:t>, W.T., 1995. Extended depth of field through wave-front coding. Appl. Opt. 34, 1859-1866</a:t>
            </a:r>
            <a:r>
              <a:rPr lang="en-US" dirty="0" smtClean="0"/>
              <a:t>.</a:t>
            </a:r>
          </a:p>
          <a:p>
            <a:pPr lvl="1"/>
            <a:r>
              <a:rPr lang="en-US" dirty="0" smtClean="0"/>
              <a:t>Limited </a:t>
            </a:r>
            <a:r>
              <a:rPr lang="en-US" dirty="0"/>
              <a:t>penetration into </a:t>
            </a:r>
            <a:r>
              <a:rPr lang="en-US" dirty="0" smtClean="0"/>
              <a:t>microscopy community</a:t>
            </a:r>
          </a:p>
          <a:p>
            <a:pPr lvl="1"/>
            <a:r>
              <a:rPr lang="en-US" dirty="0" smtClean="0"/>
              <a:t>For fluorescence has been problematic</a:t>
            </a:r>
          </a:p>
          <a:p>
            <a:pPr lvl="2"/>
            <a:r>
              <a:rPr lang="en-US" dirty="0" smtClean="0"/>
              <a:t>Complex structures with axial overlap and lack of contrast</a:t>
            </a:r>
          </a:p>
          <a:p>
            <a:pPr lvl="2"/>
            <a:r>
              <a:rPr lang="en-US" dirty="0" smtClean="0"/>
              <a:t>Raw images too muddled for disambiguation of features</a:t>
            </a:r>
          </a:p>
          <a:p>
            <a:pPr lvl="2"/>
            <a:r>
              <a:rPr lang="en-US" dirty="0" smtClean="0"/>
              <a:t>Makes computational recovery of these features complicated</a:t>
            </a:r>
          </a:p>
          <a:p>
            <a:r>
              <a:rPr lang="en-US" dirty="0" smtClean="0"/>
              <a:t>Spatial light modulation</a:t>
            </a:r>
          </a:p>
          <a:p>
            <a:pPr lvl="1"/>
            <a:r>
              <a:rPr lang="en-US" dirty="0" smtClean="0"/>
              <a:t>Splitting beam into multiple </a:t>
            </a:r>
            <a:r>
              <a:rPr lang="en-US" dirty="0" err="1" smtClean="0"/>
              <a:t>beamlets</a:t>
            </a:r>
            <a:endParaRPr lang="en-US" dirty="0" smtClean="0"/>
          </a:p>
          <a:p>
            <a:pPr lvl="1"/>
            <a:r>
              <a:rPr lang="en-US" dirty="0" smtClean="0"/>
              <a:t>Avoids </a:t>
            </a:r>
            <a:r>
              <a:rPr lang="en-US" dirty="0" err="1" smtClean="0"/>
              <a:t>wavefront</a:t>
            </a:r>
            <a:r>
              <a:rPr lang="en-US" dirty="0" smtClean="0"/>
              <a:t> problems</a:t>
            </a:r>
            <a:endParaRPr lang="en-US" dirty="0"/>
          </a:p>
        </p:txBody>
      </p:sp>
    </p:spTree>
    <p:extLst>
      <p:ext uri="{BB962C8B-B14F-4D97-AF65-F5344CB8AC3E}">
        <p14:creationId xmlns:p14="http://schemas.microsoft.com/office/powerpoint/2010/main" val="3968860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Remember discussion of adaptive </a:t>
            </a:r>
            <a:r>
              <a:rPr lang="en-US" sz="3600" dirty="0"/>
              <a:t>optics for </a:t>
            </a:r>
            <a:r>
              <a:rPr lang="en-US" sz="3600" dirty="0" smtClean="0"/>
              <a:t>microscopes?</a:t>
            </a:r>
            <a:endParaRPr lang="en-US" sz="3600" dirty="0"/>
          </a:p>
        </p:txBody>
      </p:sp>
      <p:sp>
        <p:nvSpPr>
          <p:cNvPr id="3" name="Content Placeholder 2"/>
          <p:cNvSpPr>
            <a:spLocks noGrp="1"/>
          </p:cNvSpPr>
          <p:nvPr>
            <p:ph sz="half" idx="1"/>
          </p:nvPr>
        </p:nvSpPr>
        <p:spPr/>
        <p:txBody>
          <a:bodyPr>
            <a:normAutofit/>
          </a:bodyPr>
          <a:lstStyle/>
          <a:p>
            <a:r>
              <a:rPr lang="en-US" sz="2400" dirty="0" smtClean="0"/>
              <a:t>Problem of </a:t>
            </a:r>
            <a:r>
              <a:rPr lang="en-US" sz="2400" dirty="0" err="1" smtClean="0"/>
              <a:t>wavefront</a:t>
            </a:r>
            <a:endParaRPr lang="en-US" sz="2400" dirty="0" smtClean="0"/>
          </a:p>
          <a:p>
            <a:r>
              <a:rPr lang="en-US" sz="2400" dirty="0" smtClean="0"/>
              <a:t>Objective lens converts planar waves to </a:t>
            </a:r>
            <a:r>
              <a:rPr lang="en-US" sz="2400" dirty="0" smtClean="0"/>
              <a:t>spherical</a:t>
            </a:r>
          </a:p>
          <a:p>
            <a:r>
              <a:rPr lang="en-US" sz="2400" dirty="0" smtClean="0"/>
              <a:t>SLM used in adaptive optics</a:t>
            </a:r>
            <a:endParaRPr lang="en-US" sz="24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4270" y="1825625"/>
            <a:ext cx="1743075" cy="33909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678589"/>
            <a:ext cx="5233814" cy="1537936"/>
          </a:xfrm>
          <a:prstGeom prst="rect">
            <a:avLst/>
          </a:prstGeom>
        </p:spPr>
      </p:pic>
    </p:spTree>
    <p:extLst>
      <p:ext uri="{BB962C8B-B14F-4D97-AF65-F5344CB8AC3E}">
        <p14:creationId xmlns:p14="http://schemas.microsoft.com/office/powerpoint/2010/main" val="102564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Holography</a:t>
            </a:r>
            <a:endParaRPr lang="en-US" dirty="0"/>
          </a:p>
        </p:txBody>
      </p:sp>
      <p:sp>
        <p:nvSpPr>
          <p:cNvPr id="3" name="Content Placeholder 2"/>
          <p:cNvSpPr>
            <a:spLocks noGrp="1"/>
          </p:cNvSpPr>
          <p:nvPr>
            <p:ph sz="half" idx="1"/>
          </p:nvPr>
        </p:nvSpPr>
        <p:spPr/>
        <p:txBody>
          <a:bodyPr>
            <a:normAutofit/>
          </a:bodyPr>
          <a:lstStyle/>
          <a:p>
            <a:r>
              <a:rPr lang="en-US" sz="2400" dirty="0" smtClean="0"/>
              <a:t>Was using holography to improve electron microscopes</a:t>
            </a:r>
          </a:p>
          <a:p>
            <a:r>
              <a:rPr lang="en-US" sz="2400" dirty="0" smtClean="0"/>
              <a:t>For optical holography need lasers</a:t>
            </a:r>
          </a:p>
          <a:p>
            <a:endParaRPr lang="en-US" sz="2400"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721"/>
          <a:stretch/>
        </p:blipFill>
        <p:spPr>
          <a:xfrm>
            <a:off x="5353620" y="1825625"/>
            <a:ext cx="3161730" cy="4351338"/>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078" y="3832933"/>
            <a:ext cx="3854370" cy="22316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3379" y="2509977"/>
            <a:ext cx="3322211" cy="3551089"/>
          </a:xfrm>
          <a:prstGeom prst="rect">
            <a:avLst/>
          </a:prstGeom>
        </p:spPr>
      </p:pic>
    </p:spTree>
    <p:extLst>
      <p:ext uri="{BB962C8B-B14F-4D97-AF65-F5344CB8AC3E}">
        <p14:creationId xmlns:p14="http://schemas.microsoft.com/office/powerpoint/2010/main" val="196325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Holography versus photography</a:t>
            </a:r>
            <a:endParaRPr lang="en-US" dirty="0"/>
          </a:p>
        </p:txBody>
      </p:sp>
      <p:sp>
        <p:nvSpPr>
          <p:cNvPr id="5" name="Content Placeholder 4"/>
          <p:cNvSpPr>
            <a:spLocks noGrp="1"/>
          </p:cNvSpPr>
          <p:nvPr>
            <p:ph idx="1"/>
          </p:nvPr>
        </p:nvSpPr>
        <p:spPr/>
        <p:txBody>
          <a:bodyPr/>
          <a:lstStyle/>
          <a:p>
            <a:r>
              <a:rPr lang="en-US" dirty="0" smtClean="0"/>
              <a:t>Records light from many directions not just one</a:t>
            </a:r>
          </a:p>
          <a:p>
            <a:r>
              <a:rPr lang="en-US" dirty="0" smtClean="0"/>
              <a:t>Requires laser, can’t use normal light sources</a:t>
            </a:r>
          </a:p>
          <a:p>
            <a:r>
              <a:rPr lang="en-US" dirty="0" smtClean="0"/>
              <a:t>No need for a lens</a:t>
            </a:r>
          </a:p>
          <a:p>
            <a:r>
              <a:rPr lang="en-US" dirty="0" smtClean="0"/>
              <a:t>Needs second beam to see (reconstruction beam)</a:t>
            </a:r>
          </a:p>
          <a:p>
            <a:r>
              <a:rPr lang="en-US" dirty="0" smtClean="0"/>
              <a:t>Requires specific illumination to see</a:t>
            </a:r>
          </a:p>
          <a:p>
            <a:r>
              <a:rPr lang="en-US" dirty="0" smtClean="0"/>
              <a:t>Cut in half, see two of same image not half of it</a:t>
            </a:r>
          </a:p>
          <a:p>
            <a:r>
              <a:rPr lang="en-US" dirty="0" smtClean="0"/>
              <a:t>More 3D cues</a:t>
            </a:r>
          </a:p>
          <a:p>
            <a:r>
              <a:rPr lang="en-US" dirty="0" smtClean="0"/>
              <a:t>Hologram’s surface does not clearly map to image</a:t>
            </a:r>
            <a:endParaRPr lang="en-US" dirty="0"/>
          </a:p>
        </p:txBody>
      </p:sp>
    </p:spTree>
    <p:extLst>
      <p:ext uri="{BB962C8B-B14F-4D97-AF65-F5344CB8AC3E}">
        <p14:creationId xmlns:p14="http://schemas.microsoft.com/office/powerpoint/2010/main" val="3811053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3202" name="Group 18"/>
          <p:cNvGrpSpPr>
            <a:grpSpLocks/>
          </p:cNvGrpSpPr>
          <p:nvPr/>
        </p:nvGrpSpPr>
        <p:grpSpPr bwMode="auto">
          <a:xfrm>
            <a:off x="1373982" y="1751410"/>
            <a:ext cx="6655594" cy="4008834"/>
            <a:chOff x="554" y="751"/>
            <a:chExt cx="5590" cy="3367"/>
          </a:xfrm>
        </p:grpSpPr>
        <p:pic>
          <p:nvPicPr>
            <p:cNvPr id="733186" name="Picture 2" descr="End_Z_changeSteps"/>
            <p:cNvPicPr>
              <a:picLocks noChangeAspect="1" noChangeArrowheads="1"/>
            </p:cNvPicPr>
            <p:nvPr/>
          </p:nvPicPr>
          <p:blipFill>
            <a:blip r:embed="rId2">
              <a:extLst>
                <a:ext uri="{28A0092B-C50C-407E-A947-70E740481C1C}">
                  <a14:useLocalDpi xmlns:a14="http://schemas.microsoft.com/office/drawing/2010/main" val="0"/>
                </a:ext>
              </a:extLst>
            </a:blip>
            <a:srcRect t="5450" r="73123" b="44781"/>
            <a:stretch>
              <a:fillRect/>
            </a:stretch>
          </p:blipFill>
          <p:spPr bwMode="auto">
            <a:xfrm>
              <a:off x="3443" y="751"/>
              <a:ext cx="2276" cy="3362"/>
            </a:xfrm>
            <a:prstGeom prst="rect">
              <a:avLst/>
            </a:prstGeom>
            <a:noFill/>
            <a:extLst>
              <a:ext uri="{909E8E84-426E-40DD-AFC4-6F175D3DCCD1}">
                <a14:hiddenFill xmlns:a14="http://schemas.microsoft.com/office/drawing/2010/main">
                  <a:solidFill>
                    <a:srgbClr val="FFFFFF"/>
                  </a:solidFill>
                </a14:hiddenFill>
              </a:ext>
            </a:extLst>
          </p:spPr>
        </p:pic>
        <p:sp>
          <p:nvSpPr>
            <p:cNvPr id="733196" name="AutoShape 12"/>
            <p:cNvSpPr>
              <a:spLocks noChangeArrowheads="1"/>
            </p:cNvSpPr>
            <p:nvPr/>
          </p:nvSpPr>
          <p:spPr bwMode="auto">
            <a:xfrm>
              <a:off x="5589" y="2133"/>
              <a:ext cx="555" cy="391"/>
            </a:xfrm>
            <a:prstGeom prst="leftArrow">
              <a:avLst>
                <a:gd name="adj1" fmla="val 49870"/>
                <a:gd name="adj2" fmla="val 65636"/>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FFFFFF"/>
                </a:solidFill>
              </a:endParaRPr>
            </a:p>
          </p:txBody>
        </p:sp>
        <p:pic>
          <p:nvPicPr>
            <p:cNvPr id="733200" name="Picture 16" descr="Zen_Acquisition2"/>
            <p:cNvPicPr>
              <a:picLocks noChangeAspect="1" noChangeArrowheads="1"/>
            </p:cNvPicPr>
            <p:nvPr/>
          </p:nvPicPr>
          <p:blipFill>
            <a:blip r:embed="rId3">
              <a:extLst>
                <a:ext uri="{28A0092B-C50C-407E-A947-70E740481C1C}">
                  <a14:useLocalDpi xmlns:a14="http://schemas.microsoft.com/office/drawing/2010/main" val="0"/>
                </a:ext>
              </a:extLst>
            </a:blip>
            <a:srcRect r="54848" b="23755"/>
            <a:stretch>
              <a:fillRect/>
            </a:stretch>
          </p:blipFill>
          <p:spPr bwMode="auto">
            <a:xfrm>
              <a:off x="554" y="751"/>
              <a:ext cx="2180" cy="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3201" name="AutoShape 17"/>
            <p:cNvSpPr>
              <a:spLocks noChangeArrowheads="1"/>
            </p:cNvSpPr>
            <p:nvPr/>
          </p:nvSpPr>
          <p:spPr bwMode="auto">
            <a:xfrm>
              <a:off x="2584" y="1942"/>
              <a:ext cx="555" cy="391"/>
            </a:xfrm>
            <a:prstGeom prst="leftArrow">
              <a:avLst>
                <a:gd name="adj1" fmla="val 49870"/>
                <a:gd name="adj2" fmla="val 65636"/>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FFFFFF"/>
                </a:solidFill>
              </a:endParaRPr>
            </a:p>
          </p:txBody>
        </p:sp>
      </p:grpSp>
      <p:sp>
        <p:nvSpPr>
          <p:cNvPr id="733187" name="Rectangle 3"/>
          <p:cNvSpPr>
            <a:spLocks noGrp="1" noChangeArrowheads="1"/>
          </p:cNvSpPr>
          <p:nvPr>
            <p:ph type="title"/>
          </p:nvPr>
        </p:nvSpPr>
        <p:spPr/>
        <p:txBody>
          <a:bodyPr anchor="t">
            <a:normAutofit/>
          </a:bodyPr>
          <a:lstStyle/>
          <a:p>
            <a:r>
              <a:rPr lang="en-US" altLang="en-US" sz="3200" dirty="0"/>
              <a:t>High </a:t>
            </a:r>
            <a:r>
              <a:rPr lang="en-US" altLang="en-US" sz="3200" dirty="0" smtClean="0"/>
              <a:t>speed </a:t>
            </a:r>
            <a:r>
              <a:rPr lang="en-US" altLang="en-US" sz="3200" dirty="0"/>
              <a:t>Confocal Microscopy</a:t>
            </a:r>
          </a:p>
        </p:txBody>
      </p:sp>
      <p:sp>
        <p:nvSpPr>
          <p:cNvPr id="733191" name="Rectangle 7"/>
          <p:cNvSpPr>
            <a:spLocks noGrp="1" noChangeArrowheads="1"/>
          </p:cNvSpPr>
          <p:nvPr>
            <p:ph idx="1"/>
          </p:nvPr>
        </p:nvSpPr>
        <p:spPr/>
        <p:txBody>
          <a:bodyPr>
            <a:normAutofit/>
          </a:bodyPr>
          <a:lstStyle/>
          <a:p>
            <a:pPr marL="428604" indent="-428604">
              <a:buFontTx/>
              <a:buAutoNum type="arabicPeriod"/>
            </a:pPr>
            <a:r>
              <a:rPr lang="en-US" altLang="en-US" sz="3200" dirty="0">
                <a:solidFill>
                  <a:schemeClr val="tx1"/>
                </a:solidFill>
              </a:rPr>
              <a:t>Spinning disk </a:t>
            </a:r>
            <a:r>
              <a:rPr lang="en-US" altLang="en-US" sz="3200" dirty="0" smtClean="0">
                <a:solidFill>
                  <a:schemeClr val="tx1"/>
                </a:solidFill>
              </a:rPr>
              <a:t>systems</a:t>
            </a:r>
          </a:p>
          <a:p>
            <a:pPr marL="428604" indent="-428604">
              <a:buFontTx/>
              <a:buAutoNum type="arabicPeriod"/>
            </a:pPr>
            <a:r>
              <a:rPr lang="en-US" altLang="en-US" sz="3200" dirty="0" smtClean="0"/>
              <a:t>Swept-field (Nikon “</a:t>
            </a:r>
            <a:r>
              <a:rPr lang="en-US" altLang="en-US" sz="3200" dirty="0" err="1" smtClean="0"/>
              <a:t>LiveScan</a:t>
            </a:r>
            <a:r>
              <a:rPr lang="en-US" altLang="en-US" sz="3200" dirty="0" smtClean="0"/>
              <a:t>”)</a:t>
            </a:r>
            <a:endParaRPr lang="en-US" altLang="en-US" sz="3200" dirty="0"/>
          </a:p>
          <a:p>
            <a:pPr marL="428604" indent="-428604">
              <a:buFontTx/>
              <a:buAutoNum type="arabicPeriod"/>
            </a:pPr>
            <a:r>
              <a:rPr lang="en-US" altLang="en-US" sz="3200" dirty="0" smtClean="0">
                <a:solidFill>
                  <a:schemeClr val="tx1"/>
                </a:solidFill>
              </a:rPr>
              <a:t>Line-scanning (Zeiss LSM 5 Live)</a:t>
            </a:r>
          </a:p>
          <a:p>
            <a:pPr marL="428604" indent="-428604">
              <a:buFontTx/>
              <a:buAutoNum type="arabicPeriod"/>
            </a:pPr>
            <a:r>
              <a:rPr lang="en-US" altLang="en-US" sz="3200" dirty="0" smtClean="0"/>
              <a:t>Acousto-optic deflector (AOD)</a:t>
            </a:r>
            <a:endParaRPr lang="en-US" altLang="en-US" sz="3200" dirty="0">
              <a:solidFill>
                <a:schemeClr val="tx1"/>
              </a:solidFill>
            </a:endParaRPr>
          </a:p>
          <a:p>
            <a:pPr marL="428604" indent="-428604">
              <a:buFontTx/>
              <a:buAutoNum type="arabicPeriod"/>
            </a:pPr>
            <a:r>
              <a:rPr lang="en-US" altLang="en-US" sz="3200" dirty="0" smtClean="0">
                <a:solidFill>
                  <a:schemeClr val="tx1"/>
                </a:solidFill>
              </a:rPr>
              <a:t>Resonant scanner (Leica</a:t>
            </a:r>
            <a:r>
              <a:rPr lang="en-US" altLang="en-US" sz="3200" dirty="0">
                <a:solidFill>
                  <a:schemeClr val="tx1"/>
                </a:solidFill>
              </a:rPr>
              <a:t>, </a:t>
            </a:r>
            <a:r>
              <a:rPr lang="en-US" altLang="en-US" sz="3200" dirty="0" smtClean="0">
                <a:solidFill>
                  <a:schemeClr val="tx1"/>
                </a:solidFill>
              </a:rPr>
              <a:t>Nikon, Olympus)</a:t>
            </a:r>
            <a:endParaRPr lang="en-US" altLang="en-US" sz="3200" dirty="0">
              <a:solidFill>
                <a:schemeClr val="tx1"/>
              </a:solidFill>
            </a:endParaRPr>
          </a:p>
          <a:p>
            <a:pPr marL="428604" indent="-428604">
              <a:buFontTx/>
              <a:buAutoNum type="arabicPeriod"/>
            </a:pPr>
            <a:r>
              <a:rPr lang="en-US" altLang="en-US" sz="3200" dirty="0">
                <a:solidFill>
                  <a:schemeClr val="tx1"/>
                </a:solidFill>
              </a:rPr>
              <a:t>Double your scanning speed (Bidirectional)</a:t>
            </a:r>
          </a:p>
        </p:txBody>
      </p:sp>
      <p:pic>
        <p:nvPicPr>
          <p:cNvPr id="733199" name="Picture 15" descr="Logo_Leica-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7863" y="5438775"/>
            <a:ext cx="620315" cy="410766"/>
          </a:xfrm>
          <a:prstGeom prst="rect">
            <a:avLst/>
          </a:prstGeom>
          <a:noFill/>
          <a:extLst>
            <a:ext uri="{909E8E84-426E-40DD-AFC4-6F175D3DCCD1}">
              <a14:hiddenFill xmlns:a14="http://schemas.microsoft.com/office/drawing/2010/main">
                <a:solidFill>
                  <a:srgbClr val="FFFFFF"/>
                </a:solidFill>
              </a14:hiddenFill>
            </a:ext>
          </a:extLst>
        </p:spPr>
      </p:pic>
      <p:grpSp>
        <p:nvGrpSpPr>
          <p:cNvPr id="733205" name="Group 21"/>
          <p:cNvGrpSpPr>
            <a:grpSpLocks/>
          </p:cNvGrpSpPr>
          <p:nvPr/>
        </p:nvGrpSpPr>
        <p:grpSpPr bwMode="auto">
          <a:xfrm>
            <a:off x="810819" y="5360194"/>
            <a:ext cx="550069" cy="601266"/>
            <a:chOff x="81" y="3782"/>
            <a:chExt cx="462" cy="505"/>
          </a:xfrm>
        </p:grpSpPr>
        <p:pic>
          <p:nvPicPr>
            <p:cNvPr id="733203" name="Picture 19" descr="Zeiss Logo mid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 y="3782"/>
              <a:ext cx="411" cy="411"/>
            </a:xfrm>
            <a:prstGeom prst="rect">
              <a:avLst/>
            </a:prstGeom>
            <a:noFill/>
            <a:extLst>
              <a:ext uri="{909E8E84-426E-40DD-AFC4-6F175D3DCCD1}">
                <a14:hiddenFill xmlns:a14="http://schemas.microsoft.com/office/drawing/2010/main">
                  <a:solidFill>
                    <a:srgbClr val="FFFFFF"/>
                  </a:solidFill>
                </a14:hiddenFill>
              </a:ext>
            </a:extLst>
          </p:spPr>
        </p:pic>
        <p:sp>
          <p:nvSpPr>
            <p:cNvPr id="733204" name="Oval 20"/>
            <p:cNvSpPr>
              <a:spLocks noChangeArrowheads="1"/>
            </p:cNvSpPr>
            <p:nvPr/>
          </p:nvSpPr>
          <p:spPr bwMode="auto">
            <a:xfrm>
              <a:off x="81" y="4146"/>
              <a:ext cx="462" cy="141"/>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FFFFFF"/>
                </a:solidFill>
              </a:endParaRPr>
            </a:p>
          </p:txBody>
        </p:sp>
      </p:grpSp>
    </p:spTree>
    <p:extLst>
      <p:ext uri="{BB962C8B-B14F-4D97-AF65-F5344CB8AC3E}">
        <p14:creationId xmlns:p14="http://schemas.microsoft.com/office/powerpoint/2010/main" val="202215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33191">
                                            <p:txEl>
                                              <p:pRg st="0" end="0"/>
                                            </p:txEl>
                                          </p:spTgt>
                                        </p:tgtEl>
                                      </p:cBhvr>
                                    </p:animEffect>
                                    <p:set>
                                      <p:cBhvr>
                                        <p:cTn id="7" dur="1" fill="hold">
                                          <p:stCondLst>
                                            <p:cond delay="499"/>
                                          </p:stCondLst>
                                        </p:cTn>
                                        <p:tgtEl>
                                          <p:spTgt spid="733191">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33191">
                                            <p:txEl>
                                              <p:pRg st="1" end="1"/>
                                            </p:txEl>
                                          </p:spTgt>
                                        </p:tgtEl>
                                      </p:cBhvr>
                                    </p:animEffect>
                                    <p:set>
                                      <p:cBhvr>
                                        <p:cTn id="10" dur="1" fill="hold">
                                          <p:stCondLst>
                                            <p:cond delay="499"/>
                                          </p:stCondLst>
                                        </p:cTn>
                                        <p:tgtEl>
                                          <p:spTgt spid="733191">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33191">
                                            <p:txEl>
                                              <p:pRg st="2" end="2"/>
                                            </p:txEl>
                                          </p:spTgt>
                                        </p:tgtEl>
                                      </p:cBhvr>
                                    </p:animEffect>
                                    <p:set>
                                      <p:cBhvr>
                                        <p:cTn id="13" dur="1" fill="hold">
                                          <p:stCondLst>
                                            <p:cond delay="499"/>
                                          </p:stCondLst>
                                        </p:cTn>
                                        <p:tgtEl>
                                          <p:spTgt spid="733191">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33191">
                                            <p:txEl>
                                              <p:pRg st="3" end="3"/>
                                            </p:txEl>
                                          </p:spTgt>
                                        </p:tgtEl>
                                      </p:cBhvr>
                                    </p:animEffect>
                                    <p:set>
                                      <p:cBhvr>
                                        <p:cTn id="16" dur="1" fill="hold">
                                          <p:stCondLst>
                                            <p:cond delay="499"/>
                                          </p:stCondLst>
                                        </p:cTn>
                                        <p:tgtEl>
                                          <p:spTgt spid="733191">
                                            <p:txEl>
                                              <p:pRg st="3" end="3"/>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33191">
                                            <p:txEl>
                                              <p:pRg st="4" end="4"/>
                                            </p:txEl>
                                          </p:spTgt>
                                        </p:tgtEl>
                                      </p:cBhvr>
                                    </p:animEffect>
                                    <p:set>
                                      <p:cBhvr>
                                        <p:cTn id="21" dur="1" fill="hold">
                                          <p:stCondLst>
                                            <p:cond delay="499"/>
                                          </p:stCondLst>
                                        </p:cTn>
                                        <p:tgtEl>
                                          <p:spTgt spid="733191">
                                            <p:txEl>
                                              <p:pRg st="4" end="4"/>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33191">
                                            <p:txEl>
                                              <p:pRg st="5" end="5"/>
                                            </p:txEl>
                                          </p:spTgt>
                                        </p:tgtEl>
                                      </p:cBhvr>
                                    </p:animEffect>
                                    <p:set>
                                      <p:cBhvr>
                                        <p:cTn id="24" dur="1" fill="hold">
                                          <p:stCondLst>
                                            <p:cond delay="499"/>
                                          </p:stCondLst>
                                        </p:cTn>
                                        <p:tgtEl>
                                          <p:spTgt spid="733191">
                                            <p:txEl>
                                              <p:pRg st="5" end="5"/>
                                            </p:txEl>
                                          </p:spTgt>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733202"/>
                                        </p:tgtEl>
                                        <p:attrNameLst>
                                          <p:attrName>style.visibility</p:attrName>
                                        </p:attrNameLst>
                                      </p:cBhvr>
                                      <p:to>
                                        <p:strVal val="visible"/>
                                      </p:to>
                                    </p:set>
                                    <p:animEffect transition="in" filter="fade">
                                      <p:cBhvr>
                                        <p:cTn id="27" dur="1000"/>
                                        <p:tgtEl>
                                          <p:spTgt spid="733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Holographic or Spatial </a:t>
            </a:r>
            <a:r>
              <a:rPr lang="en-US" sz="3600" dirty="0"/>
              <a:t>Light Modulator (SLM) </a:t>
            </a:r>
            <a:r>
              <a:rPr lang="en-US" sz="3600" dirty="0" smtClean="0"/>
              <a:t>microscope (2008)</a:t>
            </a:r>
            <a:endParaRPr lang="en-US" sz="3600" dirty="0"/>
          </a:p>
        </p:txBody>
      </p:sp>
      <p:sp>
        <p:nvSpPr>
          <p:cNvPr id="4" name="Text Placeholder 3"/>
          <p:cNvSpPr>
            <a:spLocks noGrp="1"/>
          </p:cNvSpPr>
          <p:nvPr>
            <p:ph type="body" idx="1"/>
          </p:nvPr>
        </p:nvSpPr>
        <p:spPr/>
        <p:txBody>
          <a:bodyPr/>
          <a:lstStyle/>
          <a:p>
            <a:r>
              <a:rPr lang="en-US" dirty="0" smtClean="0"/>
              <a:t>Holographic microscope</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0238" y="2588232"/>
            <a:ext cx="3868737" cy="3518274"/>
          </a:xfrm>
        </p:spPr>
      </p:pic>
      <p:sp>
        <p:nvSpPr>
          <p:cNvPr id="6" name="Text Placeholder 5"/>
          <p:cNvSpPr>
            <a:spLocks noGrp="1"/>
          </p:cNvSpPr>
          <p:nvPr>
            <p:ph type="body" sz="quarter" idx="3"/>
          </p:nvPr>
        </p:nvSpPr>
        <p:spPr/>
        <p:txBody>
          <a:bodyPr/>
          <a:lstStyle/>
          <a:p>
            <a:r>
              <a:rPr lang="en-US" dirty="0" smtClean="0"/>
              <a:t>SLM microscope</a:t>
            </a:r>
            <a:endParaRPr lang="en-US" dirty="0"/>
          </a:p>
        </p:txBody>
      </p:sp>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143780" y="2505075"/>
            <a:ext cx="2858527" cy="3684588"/>
          </a:xfrm>
        </p:spPr>
      </p:pic>
    </p:spTree>
    <p:extLst>
      <p:ext uri="{BB962C8B-B14F-4D97-AF65-F5344CB8AC3E}">
        <p14:creationId xmlns:p14="http://schemas.microsoft.com/office/powerpoint/2010/main" val="1897675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SLM </a:t>
            </a:r>
            <a:r>
              <a:rPr lang="en-US" sz="3600" dirty="0"/>
              <a:t>competes with Digital-Multi-Mirror Device </a:t>
            </a:r>
            <a:r>
              <a:rPr lang="en-US" sz="3600" dirty="0" smtClean="0"/>
              <a:t>(DMD)</a:t>
            </a:r>
            <a:endParaRPr lang="en-US" sz="3600" dirty="0"/>
          </a:p>
        </p:txBody>
      </p:sp>
      <p:sp>
        <p:nvSpPr>
          <p:cNvPr id="7" name="Content Placeholder 6"/>
          <p:cNvSpPr>
            <a:spLocks noGrp="1"/>
          </p:cNvSpPr>
          <p:nvPr>
            <p:ph sz="half" idx="1"/>
          </p:nvPr>
        </p:nvSpPr>
        <p:spPr/>
        <p:txBody>
          <a:bodyPr/>
          <a:lstStyle/>
          <a:p>
            <a:r>
              <a:rPr lang="en-US" sz="2000" dirty="0" smtClean="0"/>
              <a:t>Phase only SLM generate image (diffraction pattern) by modulating phase not intensity of light</a:t>
            </a:r>
          </a:p>
          <a:p>
            <a:r>
              <a:rPr lang="en-US" sz="2000" dirty="0"/>
              <a:t>S</a:t>
            </a:r>
            <a:r>
              <a:rPr lang="en-US" sz="2000" dirty="0" smtClean="0"/>
              <a:t>lower (</a:t>
            </a:r>
            <a:r>
              <a:rPr lang="en-US" sz="2000" dirty="0"/>
              <a:t>Hz</a:t>
            </a:r>
            <a:r>
              <a:rPr lang="en-US" sz="2000" dirty="0" smtClean="0"/>
              <a:t>), </a:t>
            </a:r>
            <a:r>
              <a:rPr lang="en-US" sz="2000" dirty="0"/>
              <a:t>3D, potentially</a:t>
            </a:r>
            <a:endParaRPr lang="en-US" sz="2000" dirty="0" smtClean="0"/>
          </a:p>
          <a:p>
            <a:r>
              <a:rPr lang="en-US" sz="2000" dirty="0" smtClean="0"/>
              <a:t>Can use two photon since full power available</a:t>
            </a:r>
            <a:endParaRPr lang="en-US" sz="2000" dirty="0"/>
          </a:p>
        </p:txBody>
      </p:sp>
      <p:sp>
        <p:nvSpPr>
          <p:cNvPr id="8" name="Content Placeholder 7"/>
          <p:cNvSpPr>
            <a:spLocks noGrp="1"/>
          </p:cNvSpPr>
          <p:nvPr>
            <p:ph sz="half" idx="2"/>
          </p:nvPr>
        </p:nvSpPr>
        <p:spPr/>
        <p:txBody>
          <a:bodyPr>
            <a:normAutofit/>
          </a:bodyPr>
          <a:lstStyle/>
          <a:p>
            <a:r>
              <a:rPr lang="en-US" sz="2000" dirty="0" smtClean="0"/>
              <a:t>DMDs produce image by removing light (on, off)</a:t>
            </a:r>
          </a:p>
          <a:p>
            <a:r>
              <a:rPr lang="en-US" sz="2000" dirty="0"/>
              <a:t>F</a:t>
            </a:r>
            <a:r>
              <a:rPr lang="en-US" sz="2000" dirty="0" smtClean="0"/>
              <a:t>aster (</a:t>
            </a:r>
            <a:r>
              <a:rPr lang="en-US" sz="2000" dirty="0" err="1" smtClean="0"/>
              <a:t>Khz</a:t>
            </a:r>
            <a:r>
              <a:rPr lang="en-US" sz="2000" dirty="0" smtClean="0"/>
              <a:t>), 2D</a:t>
            </a:r>
            <a:endParaRPr lang="en-US" sz="2000" dirty="0" smtClean="0"/>
          </a:p>
          <a:p>
            <a:r>
              <a:rPr lang="en-US" sz="2000" dirty="0" smtClean="0"/>
              <a:t>Wide field illumination</a:t>
            </a:r>
          </a:p>
          <a:p>
            <a:endParaRPr lang="en-US" sz="2000" dirty="0"/>
          </a:p>
        </p:txBody>
      </p:sp>
      <p:pic>
        <p:nvPicPr>
          <p:cNvPr id="14" name="Picture 13" descr="Screen Shot 2013-07-01 at 11.55.06 PM.png"/>
          <p:cNvPicPr>
            <a:picLocks noChangeAspect="1"/>
          </p:cNvPicPr>
          <p:nvPr/>
        </p:nvPicPr>
        <p:blipFill rotWithShape="1">
          <a:blip r:embed="rId3" cstate="email">
            <a:extLst>
              <a:ext uri="{28A0092B-C50C-407E-A947-70E740481C1C}">
                <a14:useLocalDpi xmlns:a14="http://schemas.microsoft.com/office/drawing/2010/main"/>
              </a:ext>
            </a:extLst>
          </a:blip>
          <a:srcRect r="51198"/>
          <a:stretch/>
        </p:blipFill>
        <p:spPr>
          <a:xfrm>
            <a:off x="5494458" y="3181676"/>
            <a:ext cx="1728148" cy="1765583"/>
          </a:xfrm>
          <a:prstGeom prst="rect">
            <a:avLst/>
          </a:prstGeom>
        </p:spPr>
      </p:pic>
      <p:pic>
        <p:nvPicPr>
          <p:cNvPr id="12" name="Picture 11"/>
          <p:cNvPicPr>
            <a:picLocks noChangeAspect="1"/>
          </p:cNvPicPr>
          <p:nvPr/>
        </p:nvPicPr>
        <p:blipFill>
          <a:blip r:embed="rId4"/>
          <a:stretch>
            <a:fillRect/>
          </a:stretch>
        </p:blipFill>
        <p:spPr>
          <a:xfrm>
            <a:off x="5425008" y="4947259"/>
            <a:ext cx="1939241" cy="146107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298" y="4374419"/>
            <a:ext cx="3447809" cy="2252569"/>
          </a:xfrm>
          <a:prstGeom prst="rect">
            <a:avLst/>
          </a:prstGeom>
        </p:spPr>
      </p:pic>
    </p:spTree>
    <p:extLst>
      <p:ext uri="{BB962C8B-B14F-4D97-AF65-F5344CB8AC3E}">
        <p14:creationId xmlns:p14="http://schemas.microsoft.com/office/powerpoint/2010/main" val="1836665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Holographic microscope</a:t>
            </a:r>
            <a:endParaRPr lang="en-US" dirty="0"/>
          </a:p>
        </p:txBody>
      </p:sp>
      <p:sp>
        <p:nvSpPr>
          <p:cNvPr id="5" name="Content Placeholder 4"/>
          <p:cNvSpPr>
            <a:spLocks noGrp="1"/>
          </p:cNvSpPr>
          <p:nvPr>
            <p:ph idx="1"/>
          </p:nvPr>
        </p:nvSpPr>
        <p:spPr>
          <a:xfrm>
            <a:off x="628650" y="1513109"/>
            <a:ext cx="7886700" cy="4351338"/>
          </a:xfrm>
        </p:spPr>
        <p:txBody>
          <a:bodyPr>
            <a:normAutofit/>
          </a:bodyPr>
          <a:lstStyle/>
          <a:p>
            <a:r>
              <a:rPr lang="en-US" sz="2400" dirty="0" smtClean="0"/>
              <a:t>Allows fine shaping of excitation volume while maintaining decent power</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2456786"/>
            <a:ext cx="8096250" cy="3819525"/>
          </a:xfrm>
          <a:prstGeom prst="rect">
            <a:avLst/>
          </a:prstGeom>
        </p:spPr>
      </p:pic>
      <p:sp>
        <p:nvSpPr>
          <p:cNvPr id="7" name="TextBox 6"/>
          <p:cNvSpPr txBox="1"/>
          <p:nvPr/>
        </p:nvSpPr>
        <p:spPr>
          <a:xfrm>
            <a:off x="1180618" y="6461506"/>
            <a:ext cx="6460423" cy="338554"/>
          </a:xfrm>
          <a:prstGeom prst="rect">
            <a:avLst/>
          </a:prstGeom>
          <a:noFill/>
        </p:spPr>
        <p:txBody>
          <a:bodyPr wrap="none" rtlCol="0">
            <a:spAutoFit/>
          </a:bodyPr>
          <a:lstStyle/>
          <a:p>
            <a:r>
              <a:rPr lang="en-US" sz="800" dirty="0"/>
              <a:t>Lutz, C., Otis, T.S., </a:t>
            </a:r>
            <a:r>
              <a:rPr lang="en-US" sz="800" dirty="0" err="1"/>
              <a:t>DeSars</a:t>
            </a:r>
            <a:r>
              <a:rPr lang="en-US" sz="800" dirty="0"/>
              <a:t>, V., </a:t>
            </a:r>
            <a:r>
              <a:rPr lang="en-US" sz="800" dirty="0" err="1"/>
              <a:t>Charpak</a:t>
            </a:r>
            <a:r>
              <a:rPr lang="en-US" sz="800" dirty="0"/>
              <a:t>, S., </a:t>
            </a:r>
            <a:r>
              <a:rPr lang="en-US" sz="800" dirty="0" err="1"/>
              <a:t>DiGregorio</a:t>
            </a:r>
            <a:r>
              <a:rPr lang="en-US" sz="800" dirty="0"/>
              <a:t>, D.A., </a:t>
            </a:r>
            <a:r>
              <a:rPr lang="en-US" sz="800" dirty="0" err="1"/>
              <a:t>Emiliani</a:t>
            </a:r>
            <a:r>
              <a:rPr lang="en-US" sz="800" dirty="0"/>
              <a:t>, V., 2008. Holographic photolysis of caged neurotransmitters. Nat Meth 5, 821-827.</a:t>
            </a:r>
          </a:p>
          <a:p>
            <a:endParaRPr lang="en-US" sz="800" dirty="0"/>
          </a:p>
        </p:txBody>
      </p:sp>
    </p:spTree>
    <p:extLst>
      <p:ext uri="{BB962C8B-B14F-4D97-AF65-F5344CB8AC3E}">
        <p14:creationId xmlns:p14="http://schemas.microsoft.com/office/powerpoint/2010/main" val="31638357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SLM microscope went from </a:t>
            </a:r>
            <a:r>
              <a:rPr lang="en-US" sz="3600" dirty="0" smtClean="0"/>
              <a:t>2D</a:t>
            </a:r>
            <a:r>
              <a:rPr lang="en-US" sz="3600" dirty="0" smtClean="0"/>
              <a:t> </a:t>
            </a:r>
            <a:r>
              <a:rPr lang="en-US" sz="3600" dirty="0" smtClean="0"/>
              <a:t>to </a:t>
            </a:r>
            <a:r>
              <a:rPr lang="en-US" sz="3600" dirty="0" smtClean="0"/>
              <a:t>3D with </a:t>
            </a:r>
            <a:r>
              <a:rPr lang="en-US" sz="3600" dirty="0" smtClean="0"/>
              <a:t>extended </a:t>
            </a:r>
            <a:r>
              <a:rPr lang="en-US" sz="3600" dirty="0" smtClean="0"/>
              <a:t>depth of </a:t>
            </a:r>
            <a:r>
              <a:rPr lang="en-US" sz="3600" dirty="0" smtClean="0"/>
              <a:t>field (EDOF)</a:t>
            </a:r>
            <a:endParaRPr lang="en-US" sz="3600" dirty="0"/>
          </a:p>
        </p:txBody>
      </p:sp>
      <p:sp>
        <p:nvSpPr>
          <p:cNvPr id="3" name="Content Placeholder 2"/>
          <p:cNvSpPr>
            <a:spLocks noGrp="1"/>
          </p:cNvSpPr>
          <p:nvPr>
            <p:ph idx="1"/>
          </p:nvPr>
        </p:nvSpPr>
        <p:spPr/>
        <p:txBody>
          <a:bodyPr/>
          <a:lstStyle/>
          <a:p>
            <a:r>
              <a:rPr lang="en-US" dirty="0" smtClean="0"/>
              <a:t>SLM microscope</a:t>
            </a:r>
          </a:p>
          <a:p>
            <a:r>
              <a:rPr lang="en-US" dirty="0" err="1" smtClean="0"/>
              <a:t>Wavefront</a:t>
            </a:r>
            <a:r>
              <a:rPr lang="en-US" dirty="0" smtClean="0"/>
              <a:t> coded imaging (adds EDOF)</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746" y="2931308"/>
            <a:ext cx="6150787" cy="3473618"/>
          </a:xfrm>
          <a:prstGeom prst="rect">
            <a:avLst/>
          </a:prstGeom>
        </p:spPr>
      </p:pic>
      <p:sp>
        <p:nvSpPr>
          <p:cNvPr id="6" name="TextBox 5"/>
          <p:cNvSpPr txBox="1"/>
          <p:nvPr/>
        </p:nvSpPr>
        <p:spPr>
          <a:xfrm>
            <a:off x="300942" y="6404926"/>
            <a:ext cx="8278228" cy="338554"/>
          </a:xfrm>
          <a:prstGeom prst="rect">
            <a:avLst/>
          </a:prstGeom>
          <a:noFill/>
        </p:spPr>
        <p:txBody>
          <a:bodyPr wrap="none" rtlCol="0">
            <a:spAutoFit/>
          </a:bodyPr>
          <a:lstStyle/>
          <a:p>
            <a:r>
              <a:rPr lang="en-US" sz="800" dirty="0" err="1"/>
              <a:t>Quirin</a:t>
            </a:r>
            <a:r>
              <a:rPr lang="en-US" sz="800" dirty="0"/>
              <a:t>, S., </a:t>
            </a:r>
            <a:r>
              <a:rPr lang="en-US" sz="800" dirty="0" err="1"/>
              <a:t>Peterka</a:t>
            </a:r>
            <a:r>
              <a:rPr lang="en-US" sz="800" dirty="0"/>
              <a:t>, D.S., </a:t>
            </a:r>
            <a:r>
              <a:rPr lang="en-US" sz="800" dirty="0" err="1"/>
              <a:t>Yuste</a:t>
            </a:r>
            <a:r>
              <a:rPr lang="en-US" sz="800" dirty="0"/>
              <a:t>, R., 2013. Instantaneous three-dimensional sensing using spatial light modulator illumination with extended depth of field imaging. Optics express 21, 16007-16021.</a:t>
            </a:r>
          </a:p>
          <a:p>
            <a:endParaRPr lang="en-US" sz="800" dirty="0"/>
          </a:p>
        </p:txBody>
      </p:sp>
    </p:spTree>
    <p:extLst>
      <p:ext uri="{BB962C8B-B14F-4D97-AF65-F5344CB8AC3E}">
        <p14:creationId xmlns:p14="http://schemas.microsoft.com/office/powerpoint/2010/main" val="2695534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SLM microscope with EDOF</a:t>
            </a:r>
            <a:endParaRPr lang="en-US" dirty="0"/>
          </a:p>
        </p:txBody>
      </p:sp>
      <p:sp>
        <p:nvSpPr>
          <p:cNvPr id="8" name="Text Placeholder 7"/>
          <p:cNvSpPr>
            <a:spLocks noGrp="1"/>
          </p:cNvSpPr>
          <p:nvPr>
            <p:ph type="body" idx="1"/>
          </p:nvPr>
        </p:nvSpPr>
        <p:spPr/>
        <p:txBody>
          <a:bodyPr/>
          <a:lstStyle/>
          <a:p>
            <a:r>
              <a:rPr lang="en-US" dirty="0" smtClean="0"/>
              <a:t>Transparent media</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64654" y="2678589"/>
            <a:ext cx="3399905" cy="3337560"/>
          </a:xfrm>
        </p:spPr>
      </p:pic>
      <p:sp>
        <p:nvSpPr>
          <p:cNvPr id="9" name="Text Placeholder 8"/>
          <p:cNvSpPr>
            <a:spLocks noGrp="1"/>
          </p:cNvSpPr>
          <p:nvPr>
            <p:ph type="body" sz="quarter" idx="3"/>
          </p:nvPr>
        </p:nvSpPr>
        <p:spPr/>
        <p:txBody>
          <a:bodyPr/>
          <a:lstStyle/>
          <a:p>
            <a:r>
              <a:rPr lang="en-US" dirty="0" smtClean="0"/>
              <a:t>Scattering media</a:t>
            </a:r>
            <a:endParaRPr lang="en-US" dirty="0"/>
          </a:p>
        </p:txBody>
      </p:sp>
      <p:pic>
        <p:nvPicPr>
          <p:cNvPr id="7" name="Content Placeholder 6"/>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804511" y="2745091"/>
            <a:ext cx="3537065" cy="3204556"/>
          </a:xfrm>
        </p:spPr>
      </p:pic>
    </p:spTree>
    <p:extLst>
      <p:ext uri="{BB962C8B-B14F-4D97-AF65-F5344CB8AC3E}">
        <p14:creationId xmlns:p14="http://schemas.microsoft.com/office/powerpoint/2010/main" val="2002974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Digital holographic microscopy (DHM)</a:t>
            </a:r>
            <a:br>
              <a:rPr lang="en-US" sz="3600" dirty="0"/>
            </a:br>
            <a:endParaRPr lang="en-US" sz="3600" dirty="0"/>
          </a:p>
        </p:txBody>
      </p:sp>
      <p:sp>
        <p:nvSpPr>
          <p:cNvPr id="3" name="Content Placeholder 2"/>
          <p:cNvSpPr>
            <a:spLocks noGrp="1"/>
          </p:cNvSpPr>
          <p:nvPr>
            <p:ph idx="1"/>
          </p:nvPr>
        </p:nvSpPr>
        <p:spPr/>
        <p:txBody>
          <a:bodyPr/>
          <a:lstStyle/>
          <a:p>
            <a:r>
              <a:rPr lang="en-US" dirty="0" smtClean="0"/>
              <a:t>Uses </a:t>
            </a:r>
            <a:r>
              <a:rPr lang="en-US" dirty="0" err="1" smtClean="0"/>
              <a:t>wavefront</a:t>
            </a:r>
            <a:r>
              <a:rPr lang="en-US" dirty="0" smtClean="0"/>
              <a:t> to reconstruct </a:t>
            </a:r>
            <a:r>
              <a:rPr lang="en-US" dirty="0" smtClean="0"/>
              <a:t>image</a:t>
            </a:r>
          </a:p>
          <a:p>
            <a:r>
              <a:rPr lang="en-US" dirty="0" smtClean="0"/>
              <a:t>Doesn’t require an objective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52" y="3490985"/>
            <a:ext cx="3854370" cy="22316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224" y="3036687"/>
            <a:ext cx="3644126" cy="3140276"/>
          </a:xfrm>
          <a:prstGeom prst="rect">
            <a:avLst/>
          </a:prstGeom>
        </p:spPr>
      </p:pic>
    </p:spTree>
    <p:extLst>
      <p:ext uri="{BB962C8B-B14F-4D97-AF65-F5344CB8AC3E}">
        <p14:creationId xmlns:p14="http://schemas.microsoft.com/office/powerpoint/2010/main" val="1088553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survey</a:t>
            </a:r>
            <a:endParaRPr lang="en-US" dirty="0"/>
          </a:p>
        </p:txBody>
      </p:sp>
      <p:sp>
        <p:nvSpPr>
          <p:cNvPr id="3" name="Content Placeholder 2"/>
          <p:cNvSpPr>
            <a:spLocks noGrp="1"/>
          </p:cNvSpPr>
          <p:nvPr>
            <p:ph idx="1"/>
          </p:nvPr>
        </p:nvSpPr>
        <p:spPr/>
        <p:txBody>
          <a:bodyPr/>
          <a:lstStyle/>
          <a:p>
            <a:r>
              <a:rPr lang="en-US" dirty="0"/>
              <a:t>Bi117</a:t>
            </a:r>
          </a:p>
          <a:p>
            <a:r>
              <a:rPr lang="en-US" dirty="0">
                <a:hlinkClick r:id="rId3"/>
              </a:rPr>
              <a:t>https://docs.google.com/forms/d/1AZLyKxvh5Bg_yp3A_rPD_09EHnyf2leS-FqU-sPVEVU/viewform?usp=send_form</a:t>
            </a:r>
            <a:endParaRPr lang="en-US" dirty="0"/>
          </a:p>
        </p:txBody>
      </p:sp>
    </p:spTree>
    <p:extLst>
      <p:ext uri="{BB962C8B-B14F-4D97-AF65-F5344CB8AC3E}">
        <p14:creationId xmlns:p14="http://schemas.microsoft.com/office/powerpoint/2010/main" val="2270424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Reading from Feb. 17th: Thoughts?</a:t>
            </a:r>
            <a:endParaRPr lang="en-US" sz="4000" dirty="0"/>
          </a:p>
        </p:txBody>
      </p:sp>
      <p:pic>
        <p:nvPicPr>
          <p:cNvPr id="4" name="Content Placeholder 3"/>
          <p:cNvPicPr>
            <a:picLocks noGrp="1" noChangeAspect="1"/>
          </p:cNvPicPr>
          <p:nvPr>
            <p:ph idx="1"/>
          </p:nvPr>
        </p:nvPicPr>
        <p:blipFill>
          <a:blip r:embed="rId2"/>
          <a:stretch>
            <a:fillRect/>
          </a:stretch>
        </p:blipFill>
        <p:spPr>
          <a:xfrm>
            <a:off x="1122745" y="1690689"/>
            <a:ext cx="6539695" cy="4551038"/>
          </a:xfrm>
          <a:prstGeom prst="rect">
            <a:avLst/>
          </a:prstGeom>
        </p:spPr>
      </p:pic>
    </p:spTree>
    <p:extLst>
      <p:ext uri="{BB962C8B-B14F-4D97-AF65-F5344CB8AC3E}">
        <p14:creationId xmlns:p14="http://schemas.microsoft.com/office/powerpoint/2010/main" val="31212994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latin typeface="Comic Sans MS" panose="030F0702030302020204" pitchFamily="66" charset="0"/>
              </a:rPr>
              <a:t>Homework 6</a:t>
            </a:r>
            <a:endParaRPr lang="en-US" dirty="0">
              <a:latin typeface="Comic Sans MS" panose="030F0702030302020204" pitchFamily="66" charset="0"/>
            </a:endParaRPr>
          </a:p>
        </p:txBody>
      </p:sp>
      <p:sp>
        <p:nvSpPr>
          <p:cNvPr id="2" name="TextBox 1"/>
          <p:cNvSpPr txBox="1"/>
          <p:nvPr/>
        </p:nvSpPr>
        <p:spPr>
          <a:xfrm>
            <a:off x="628650" y="2152186"/>
            <a:ext cx="7436827" cy="2308324"/>
          </a:xfrm>
          <a:prstGeom prst="rect">
            <a:avLst/>
          </a:prstGeom>
          <a:noFill/>
        </p:spPr>
        <p:txBody>
          <a:bodyPr wrap="square" rtlCol="0">
            <a:spAutoFit/>
          </a:bodyPr>
          <a:lstStyle/>
          <a:p>
            <a:r>
              <a:rPr lang="en-US" dirty="0" smtClean="0">
                <a:latin typeface="Comic Sans MS" panose="030F0702030302020204" pitchFamily="66" charset="0"/>
              </a:rPr>
              <a:t>We have looked at several different methods for optical sectioning of fluorescent samples. The two main methods are Laser Scanning Confocal Microscopy (LSCM) and light </a:t>
            </a:r>
            <a:r>
              <a:rPr lang="en-US" dirty="0">
                <a:latin typeface="Comic Sans MS" panose="030F0702030302020204" pitchFamily="66" charset="0"/>
              </a:rPr>
              <a:t>sheet microscopy </a:t>
            </a:r>
            <a:r>
              <a:rPr lang="en-US" dirty="0" smtClean="0">
                <a:latin typeface="Comic Sans MS" panose="030F0702030302020204" pitchFamily="66" charset="0"/>
              </a:rPr>
              <a:t>or Selective </a:t>
            </a:r>
            <a:r>
              <a:rPr lang="en-US" dirty="0">
                <a:latin typeface="Comic Sans MS" panose="030F0702030302020204" pitchFamily="66" charset="0"/>
              </a:rPr>
              <a:t>Plane Illumination Microscopy (SPIM). </a:t>
            </a:r>
            <a:r>
              <a:rPr lang="en-US" dirty="0" smtClean="0">
                <a:latin typeface="Comic Sans MS" panose="030F0702030302020204" pitchFamily="66" charset="0"/>
              </a:rPr>
              <a:t>LSCM has been around a long time compared to SPIM. </a:t>
            </a:r>
            <a:endParaRPr lang="en-US" dirty="0">
              <a:latin typeface="Comic Sans MS" panose="030F0702030302020204" pitchFamily="66" charset="0"/>
            </a:endParaRPr>
          </a:p>
          <a:p>
            <a:endParaRPr lang="en-US" dirty="0" smtClean="0">
              <a:latin typeface="Comic Sans MS" panose="030F0702030302020204" pitchFamily="66" charset="0"/>
            </a:endParaRPr>
          </a:p>
          <a:p>
            <a:r>
              <a:rPr lang="en-US" dirty="0" smtClean="0">
                <a:latin typeface="Comic Sans MS" panose="030F0702030302020204" pitchFamily="66" charset="0"/>
              </a:rPr>
              <a:t>Question: Do you think that SPIM will replace LSCM</a:t>
            </a:r>
            <a:r>
              <a:rPr lang="en-US" dirty="0">
                <a:latin typeface="Comic Sans MS" panose="030F0702030302020204" pitchFamily="66" charset="0"/>
              </a:rPr>
              <a:t> </a:t>
            </a:r>
            <a:r>
              <a:rPr lang="en-US" dirty="0" smtClean="0">
                <a:latin typeface="Comic Sans MS" panose="030F0702030302020204" pitchFamily="66" charset="0"/>
              </a:rPr>
              <a:t>or are these techniques complementary?</a:t>
            </a:r>
          </a:p>
        </p:txBody>
      </p:sp>
    </p:spTree>
    <p:extLst>
      <p:ext uri="{BB962C8B-B14F-4D97-AF65-F5344CB8AC3E}">
        <p14:creationId xmlns:p14="http://schemas.microsoft.com/office/powerpoint/2010/main" val="872025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815639"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50000"/>
              </a:spcBef>
              <a:spcAft>
                <a:spcPct val="0"/>
              </a:spcAft>
            </a:pPr>
            <a:endParaRPr lang="en-US" altLang="en-US" smtClean="0">
              <a:solidFill>
                <a:srgbClr val="000000"/>
              </a:solidFill>
              <a:latin typeface="Times" panose="02020603050405020304" pitchFamily="18" charset="0"/>
            </a:endParaRPr>
          </a:p>
        </p:txBody>
      </p:sp>
      <p:pic>
        <p:nvPicPr>
          <p:cNvPr id="45058" name="Picture 4" descr="3-scope optics.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02" y="1295400"/>
            <a:ext cx="2998787"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5"/>
          <p:cNvSpPr>
            <a:spLocks noChangeArrowheads="1"/>
          </p:cNvSpPr>
          <p:nvPr/>
        </p:nvSpPr>
        <p:spPr bwMode="auto">
          <a:xfrm>
            <a:off x="3126664" y="1295400"/>
            <a:ext cx="1435100" cy="5397500"/>
          </a:xfrm>
          <a:prstGeom prst="rect">
            <a:avLst/>
          </a:prstGeom>
          <a:solidFill>
            <a:schemeClr val="bg1"/>
          </a:solidFill>
          <a:ln>
            <a:noFill/>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mtClean="0">
              <a:solidFill>
                <a:srgbClr val="000000"/>
              </a:solidFill>
            </a:endParaRPr>
          </a:p>
        </p:txBody>
      </p:sp>
      <p:sp>
        <p:nvSpPr>
          <p:cNvPr id="45060" name="Rectangle 6"/>
          <p:cNvSpPr>
            <a:spLocks noChangeArrowheads="1"/>
          </p:cNvSpPr>
          <p:nvPr/>
        </p:nvSpPr>
        <p:spPr bwMode="auto">
          <a:xfrm>
            <a:off x="283452" y="1295400"/>
            <a:ext cx="1435100" cy="5397500"/>
          </a:xfrm>
          <a:prstGeom prst="rect">
            <a:avLst/>
          </a:prstGeom>
          <a:solidFill>
            <a:schemeClr val="bg1"/>
          </a:solidFill>
          <a:ln>
            <a:noFill/>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smtClean="0">
              <a:solidFill>
                <a:srgbClr val="000000"/>
              </a:solidFill>
            </a:endParaRPr>
          </a:p>
        </p:txBody>
      </p:sp>
      <p:grpSp>
        <p:nvGrpSpPr>
          <p:cNvPr id="2" name="Group 18"/>
          <p:cNvGrpSpPr>
            <a:grpSpLocks/>
          </p:cNvGrpSpPr>
          <p:nvPr/>
        </p:nvGrpSpPr>
        <p:grpSpPr bwMode="auto">
          <a:xfrm>
            <a:off x="1926514" y="1295400"/>
            <a:ext cx="1936750" cy="4965700"/>
            <a:chOff x="1356" y="816"/>
            <a:chExt cx="1220" cy="3128"/>
          </a:xfrm>
        </p:grpSpPr>
        <p:grpSp>
          <p:nvGrpSpPr>
            <p:cNvPr id="45069" name="Group 15"/>
            <p:cNvGrpSpPr>
              <a:grpSpLocks/>
            </p:cNvGrpSpPr>
            <p:nvPr/>
          </p:nvGrpSpPr>
          <p:grpSpPr bwMode="auto">
            <a:xfrm>
              <a:off x="1496" y="1168"/>
              <a:ext cx="1080" cy="2776"/>
              <a:chOff x="1496" y="1168"/>
              <a:chExt cx="1080" cy="2776"/>
            </a:xfrm>
          </p:grpSpPr>
          <p:sp>
            <p:nvSpPr>
              <p:cNvPr id="45071" name="Freeform 9"/>
              <p:cNvSpPr>
                <a:spLocks/>
              </p:cNvSpPr>
              <p:nvPr/>
            </p:nvSpPr>
            <p:spPr bwMode="auto">
              <a:xfrm>
                <a:off x="1496" y="1184"/>
                <a:ext cx="1080" cy="2760"/>
              </a:xfrm>
              <a:custGeom>
                <a:avLst/>
                <a:gdLst>
                  <a:gd name="T0" fmla="*/ 1080 w 1080"/>
                  <a:gd name="T1" fmla="*/ 0 h 2760"/>
                  <a:gd name="T2" fmla="*/ 160 w 1080"/>
                  <a:gd name="T3" fmla="*/ 0 h 2760"/>
                  <a:gd name="T4" fmla="*/ 400 w 1080"/>
                  <a:gd name="T5" fmla="*/ 416 h 2760"/>
                  <a:gd name="T6" fmla="*/ 56 w 1080"/>
                  <a:gd name="T7" fmla="*/ 1856 h 2760"/>
                  <a:gd name="T8" fmla="*/ 48 w 1080"/>
                  <a:gd name="T9" fmla="*/ 1976 h 2760"/>
                  <a:gd name="T10" fmla="*/ 0 w 1080"/>
                  <a:gd name="T11" fmla="*/ 2528 h 2760"/>
                  <a:gd name="T12" fmla="*/ 104 w 1080"/>
                  <a:gd name="T13" fmla="*/ 2760 h 2760"/>
                  <a:gd name="T14" fmla="*/ 360 w 1080"/>
                  <a:gd name="T15" fmla="*/ 2520 h 2760"/>
                  <a:gd name="T16" fmla="*/ 400 w 1080"/>
                  <a:gd name="T17" fmla="*/ 2408 h 2760"/>
                  <a:gd name="T18" fmla="*/ 456 w 1080"/>
                  <a:gd name="T19" fmla="*/ 1960 h 2760"/>
                  <a:gd name="T20" fmla="*/ 448 w 1080"/>
                  <a:gd name="T21" fmla="*/ 1856 h 2760"/>
                  <a:gd name="T22" fmla="*/ 272 w 1080"/>
                  <a:gd name="T23" fmla="*/ 408 h 2760"/>
                  <a:gd name="T24" fmla="*/ 88 w 1080"/>
                  <a:gd name="T25" fmla="*/ 104 h 2760"/>
                  <a:gd name="T26" fmla="*/ 1072 w 1080"/>
                  <a:gd name="T27" fmla="*/ 104 h 2760"/>
                  <a:gd name="T28" fmla="*/ 1080 w 1080"/>
                  <a:gd name="T29" fmla="*/ 0 h 27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0"/>
                  <a:gd name="T46" fmla="*/ 0 h 2760"/>
                  <a:gd name="T47" fmla="*/ 1080 w 1080"/>
                  <a:gd name="T48" fmla="*/ 2760 h 27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0" h="2760">
                    <a:moveTo>
                      <a:pt x="1080" y="0"/>
                    </a:moveTo>
                    <a:lnTo>
                      <a:pt x="160" y="0"/>
                    </a:lnTo>
                    <a:lnTo>
                      <a:pt x="400" y="416"/>
                    </a:lnTo>
                    <a:lnTo>
                      <a:pt x="56" y="1856"/>
                    </a:lnTo>
                    <a:lnTo>
                      <a:pt x="48" y="1976"/>
                    </a:lnTo>
                    <a:lnTo>
                      <a:pt x="0" y="2528"/>
                    </a:lnTo>
                    <a:lnTo>
                      <a:pt x="104" y="2760"/>
                    </a:lnTo>
                    <a:lnTo>
                      <a:pt x="360" y="2520"/>
                    </a:lnTo>
                    <a:lnTo>
                      <a:pt x="400" y="2408"/>
                    </a:lnTo>
                    <a:lnTo>
                      <a:pt x="456" y="1960"/>
                    </a:lnTo>
                    <a:lnTo>
                      <a:pt x="448" y="1856"/>
                    </a:lnTo>
                    <a:lnTo>
                      <a:pt x="272" y="408"/>
                    </a:lnTo>
                    <a:lnTo>
                      <a:pt x="88" y="104"/>
                    </a:lnTo>
                    <a:lnTo>
                      <a:pt x="1072" y="104"/>
                    </a:lnTo>
                    <a:lnTo>
                      <a:pt x="1080" y="0"/>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sp>
            <p:nvSpPr>
              <p:cNvPr id="45072" name="Freeform 10"/>
              <p:cNvSpPr>
                <a:spLocks/>
              </p:cNvSpPr>
              <p:nvPr/>
            </p:nvSpPr>
            <p:spPr bwMode="auto">
              <a:xfrm>
                <a:off x="1592" y="1168"/>
                <a:ext cx="120" cy="144"/>
              </a:xfrm>
              <a:custGeom>
                <a:avLst/>
                <a:gdLst>
                  <a:gd name="T0" fmla="*/ 81 w 128"/>
                  <a:gd name="T1" fmla="*/ 0 h 104"/>
                  <a:gd name="T2" fmla="*/ 0 w 128"/>
                  <a:gd name="T3" fmla="*/ 353 h 104"/>
                  <a:gd name="T4" fmla="*/ 99 w 128"/>
                  <a:gd name="T5" fmla="*/ 382 h 104"/>
                  <a:gd name="T6" fmla="*/ 81 w 128"/>
                  <a:gd name="T7" fmla="*/ 0 h 104"/>
                  <a:gd name="T8" fmla="*/ 0 60000 65536"/>
                  <a:gd name="T9" fmla="*/ 0 60000 65536"/>
                  <a:gd name="T10" fmla="*/ 0 60000 65536"/>
                  <a:gd name="T11" fmla="*/ 0 60000 65536"/>
                  <a:gd name="T12" fmla="*/ 0 w 128"/>
                  <a:gd name="T13" fmla="*/ 0 h 104"/>
                  <a:gd name="T14" fmla="*/ 128 w 128"/>
                  <a:gd name="T15" fmla="*/ 104 h 104"/>
                </a:gdLst>
                <a:ahLst/>
                <a:cxnLst>
                  <a:cxn ang="T8">
                    <a:pos x="T0" y="T1"/>
                  </a:cxn>
                  <a:cxn ang="T9">
                    <a:pos x="T2" y="T3"/>
                  </a:cxn>
                  <a:cxn ang="T10">
                    <a:pos x="T4" y="T5"/>
                  </a:cxn>
                  <a:cxn ang="T11">
                    <a:pos x="T6" y="T7"/>
                  </a:cxn>
                </a:cxnLst>
                <a:rect l="T12" t="T13" r="T14" b="T15"/>
                <a:pathLst>
                  <a:path w="128" h="104">
                    <a:moveTo>
                      <a:pt x="104" y="0"/>
                    </a:moveTo>
                    <a:lnTo>
                      <a:pt x="0" y="96"/>
                    </a:lnTo>
                    <a:lnTo>
                      <a:pt x="128" y="104"/>
                    </a:lnTo>
                    <a:lnTo>
                      <a:pt x="104" y="0"/>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grpSp>
        <p:sp>
          <p:nvSpPr>
            <p:cNvPr id="45070" name="Line 17"/>
            <p:cNvSpPr>
              <a:spLocks noChangeShapeType="1"/>
            </p:cNvSpPr>
            <p:nvPr/>
          </p:nvSpPr>
          <p:spPr bwMode="auto">
            <a:xfrm flipV="1">
              <a:off x="1356" y="816"/>
              <a:ext cx="486" cy="912"/>
            </a:xfrm>
            <a:prstGeom prst="line">
              <a:avLst/>
            </a:prstGeom>
            <a:noFill/>
            <a:ln w="76200">
              <a:solidFill>
                <a:srgbClr val="FF66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grpSp>
      <p:grpSp>
        <p:nvGrpSpPr>
          <p:cNvPr id="4" name="Group 19"/>
          <p:cNvGrpSpPr>
            <a:grpSpLocks/>
          </p:cNvGrpSpPr>
          <p:nvPr/>
        </p:nvGrpSpPr>
        <p:grpSpPr bwMode="auto">
          <a:xfrm>
            <a:off x="1718552" y="1517650"/>
            <a:ext cx="2182812" cy="4730750"/>
            <a:chOff x="1225" y="956"/>
            <a:chExt cx="1375" cy="2980"/>
          </a:xfrm>
        </p:grpSpPr>
        <p:grpSp>
          <p:nvGrpSpPr>
            <p:cNvPr id="45065" name="Group 14"/>
            <p:cNvGrpSpPr>
              <a:grpSpLocks/>
            </p:cNvGrpSpPr>
            <p:nvPr/>
          </p:nvGrpSpPr>
          <p:grpSpPr bwMode="auto">
            <a:xfrm>
              <a:off x="1392" y="1184"/>
              <a:ext cx="1208" cy="2752"/>
              <a:chOff x="1392" y="1184"/>
              <a:chExt cx="1208" cy="2752"/>
            </a:xfrm>
          </p:grpSpPr>
          <p:sp>
            <p:nvSpPr>
              <p:cNvPr id="45067" name="Freeform 11"/>
              <p:cNvSpPr>
                <a:spLocks/>
              </p:cNvSpPr>
              <p:nvPr/>
            </p:nvSpPr>
            <p:spPr bwMode="auto">
              <a:xfrm>
                <a:off x="1392" y="1184"/>
                <a:ext cx="1208" cy="2752"/>
              </a:xfrm>
              <a:custGeom>
                <a:avLst/>
                <a:gdLst>
                  <a:gd name="T0" fmla="*/ 1208 w 1208"/>
                  <a:gd name="T1" fmla="*/ 0 h 2752"/>
                  <a:gd name="T2" fmla="*/ 360 w 1208"/>
                  <a:gd name="T3" fmla="*/ 0 h 2752"/>
                  <a:gd name="T4" fmla="*/ 168 w 1208"/>
                  <a:gd name="T5" fmla="*/ 408 h 2752"/>
                  <a:gd name="T6" fmla="*/ 152 w 1208"/>
                  <a:gd name="T7" fmla="*/ 480 h 2752"/>
                  <a:gd name="T8" fmla="*/ 0 w 1208"/>
                  <a:gd name="T9" fmla="*/ 1864 h 2752"/>
                  <a:gd name="T10" fmla="*/ 0 w 1208"/>
                  <a:gd name="T11" fmla="*/ 1976 h 2752"/>
                  <a:gd name="T12" fmla="*/ 72 w 1208"/>
                  <a:gd name="T13" fmla="*/ 2416 h 2752"/>
                  <a:gd name="T14" fmla="*/ 368 w 1208"/>
                  <a:gd name="T15" fmla="*/ 2752 h 2752"/>
                  <a:gd name="T16" fmla="*/ 456 w 1208"/>
                  <a:gd name="T17" fmla="*/ 2520 h 2752"/>
                  <a:gd name="T18" fmla="*/ 504 w 1208"/>
                  <a:gd name="T19" fmla="*/ 2416 h 2752"/>
                  <a:gd name="T20" fmla="*/ 40 w 1208"/>
                  <a:gd name="T21" fmla="*/ 432 h 2752"/>
                  <a:gd name="T22" fmla="*/ 216 w 1208"/>
                  <a:gd name="T23" fmla="*/ 96 h 2752"/>
                  <a:gd name="T24" fmla="*/ 1200 w 1208"/>
                  <a:gd name="T25" fmla="*/ 96 h 2752"/>
                  <a:gd name="T26" fmla="*/ 1208 w 1208"/>
                  <a:gd name="T27" fmla="*/ 0 h 27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8"/>
                  <a:gd name="T43" fmla="*/ 0 h 2752"/>
                  <a:gd name="T44" fmla="*/ 1208 w 1208"/>
                  <a:gd name="T45" fmla="*/ 2752 h 27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8" h="2752">
                    <a:moveTo>
                      <a:pt x="1208" y="0"/>
                    </a:moveTo>
                    <a:lnTo>
                      <a:pt x="360" y="0"/>
                    </a:lnTo>
                    <a:lnTo>
                      <a:pt x="168" y="408"/>
                    </a:lnTo>
                    <a:lnTo>
                      <a:pt x="152" y="480"/>
                    </a:lnTo>
                    <a:lnTo>
                      <a:pt x="0" y="1864"/>
                    </a:lnTo>
                    <a:lnTo>
                      <a:pt x="0" y="1976"/>
                    </a:lnTo>
                    <a:lnTo>
                      <a:pt x="72" y="2416"/>
                    </a:lnTo>
                    <a:lnTo>
                      <a:pt x="368" y="2752"/>
                    </a:lnTo>
                    <a:lnTo>
                      <a:pt x="456" y="2520"/>
                    </a:lnTo>
                    <a:lnTo>
                      <a:pt x="504" y="2416"/>
                    </a:lnTo>
                    <a:lnTo>
                      <a:pt x="40" y="432"/>
                    </a:lnTo>
                    <a:lnTo>
                      <a:pt x="216" y="96"/>
                    </a:lnTo>
                    <a:lnTo>
                      <a:pt x="1200" y="96"/>
                    </a:lnTo>
                    <a:lnTo>
                      <a:pt x="120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sp>
            <p:nvSpPr>
              <p:cNvPr id="45068" name="Freeform 13"/>
              <p:cNvSpPr>
                <a:spLocks/>
              </p:cNvSpPr>
              <p:nvPr/>
            </p:nvSpPr>
            <p:spPr bwMode="auto">
              <a:xfrm>
                <a:off x="1600" y="1184"/>
                <a:ext cx="208" cy="104"/>
              </a:xfrm>
              <a:custGeom>
                <a:avLst/>
                <a:gdLst>
                  <a:gd name="T0" fmla="*/ 208 w 208"/>
                  <a:gd name="T1" fmla="*/ 0 h 104"/>
                  <a:gd name="T2" fmla="*/ 144 w 208"/>
                  <a:gd name="T3" fmla="*/ 0 h 104"/>
                  <a:gd name="T4" fmla="*/ 0 w 208"/>
                  <a:gd name="T5" fmla="*/ 96 h 104"/>
                  <a:gd name="T6" fmla="*/ 80 w 208"/>
                  <a:gd name="T7" fmla="*/ 104 h 104"/>
                  <a:gd name="T8" fmla="*/ 176 w 208"/>
                  <a:gd name="T9" fmla="*/ 40 h 104"/>
                  <a:gd name="T10" fmla="*/ 208 w 208"/>
                  <a:gd name="T11" fmla="*/ 0 h 104"/>
                  <a:gd name="T12" fmla="*/ 0 60000 65536"/>
                  <a:gd name="T13" fmla="*/ 0 60000 65536"/>
                  <a:gd name="T14" fmla="*/ 0 60000 65536"/>
                  <a:gd name="T15" fmla="*/ 0 60000 65536"/>
                  <a:gd name="T16" fmla="*/ 0 60000 65536"/>
                  <a:gd name="T17" fmla="*/ 0 60000 65536"/>
                  <a:gd name="T18" fmla="*/ 0 w 208"/>
                  <a:gd name="T19" fmla="*/ 0 h 104"/>
                  <a:gd name="T20" fmla="*/ 208 w 208"/>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208" h="104">
                    <a:moveTo>
                      <a:pt x="208" y="0"/>
                    </a:moveTo>
                    <a:lnTo>
                      <a:pt x="144" y="0"/>
                    </a:lnTo>
                    <a:lnTo>
                      <a:pt x="0" y="96"/>
                    </a:lnTo>
                    <a:lnTo>
                      <a:pt x="80" y="104"/>
                    </a:lnTo>
                    <a:lnTo>
                      <a:pt x="176" y="40"/>
                    </a:lnTo>
                    <a:lnTo>
                      <a:pt x="20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grpSp>
        <p:sp>
          <p:nvSpPr>
            <p:cNvPr id="45066" name="Line 16"/>
            <p:cNvSpPr>
              <a:spLocks noChangeShapeType="1"/>
            </p:cNvSpPr>
            <p:nvPr/>
          </p:nvSpPr>
          <p:spPr bwMode="auto">
            <a:xfrm flipV="1">
              <a:off x="1225" y="956"/>
              <a:ext cx="887" cy="556"/>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Comic Sans MS" panose="030F0702030302020204" pitchFamily="66" charset="0"/>
                <a:ea typeface="MS PGothic" panose="020B0600070205080204" pitchFamily="34" charset="-128"/>
              </a:endParaRPr>
            </a:p>
          </p:txBody>
        </p:sp>
      </p:grpSp>
      <p:sp>
        <p:nvSpPr>
          <p:cNvPr id="45063" name="Rectangle 20"/>
          <p:cNvSpPr>
            <a:spLocks noChangeArrowheads="1"/>
          </p:cNvSpPr>
          <p:nvPr/>
        </p:nvSpPr>
        <p:spPr bwMode="auto">
          <a:xfrm>
            <a:off x="3863264" y="1619250"/>
            <a:ext cx="2705100" cy="711200"/>
          </a:xfrm>
          <a:prstGeom prst="rect">
            <a:avLst/>
          </a:prstGeom>
          <a:solidFill>
            <a:schemeClr val="bg2">
              <a:lumMod val="75000"/>
            </a:schemeClr>
          </a:solidFill>
          <a:ln>
            <a:noFill/>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sz="3200" dirty="0" smtClean="0">
                <a:solidFill>
                  <a:srgbClr val="000000"/>
                </a:solidFill>
                <a:latin typeface="Calibri" panose="020F0502020204030204" pitchFamily="34" charset="0"/>
              </a:rPr>
              <a:t>laser</a:t>
            </a:r>
          </a:p>
        </p:txBody>
      </p:sp>
      <p:sp>
        <p:nvSpPr>
          <p:cNvPr id="18" name="Title 3"/>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How to scan the laser beam?</a:t>
            </a:r>
            <a:r>
              <a:rPr lang="en-US" sz="2800" dirty="0" smtClean="0"/>
              <a:t/>
            </a:r>
            <a:br>
              <a:rPr lang="en-US" sz="2800" dirty="0" smtClean="0"/>
            </a:br>
            <a:r>
              <a:rPr lang="en-US" sz="2400" dirty="0" smtClean="0"/>
              <a:t>Place galvanometer mirror at the telecentric point</a:t>
            </a:r>
            <a:r>
              <a:rPr lang="en-US" sz="2800" dirty="0" smtClean="0"/>
              <a:t/>
            </a:r>
            <a:br>
              <a:rPr lang="en-US" sz="2800" dirty="0" smtClean="0"/>
            </a:br>
            <a:endParaRPr lang="en-US" sz="2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1364" y="3365781"/>
            <a:ext cx="4619625" cy="2724150"/>
          </a:xfrm>
          <a:prstGeom prst="rect">
            <a:avLst/>
          </a:prstGeom>
        </p:spPr>
      </p:pic>
    </p:spTree>
    <p:extLst>
      <p:ext uri="{BB962C8B-B14F-4D97-AF65-F5344CB8AC3E}">
        <p14:creationId xmlns:p14="http://schemas.microsoft.com/office/powerpoint/2010/main" val="759250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But confocal microscopes use 2 scanning mirrors (X,Y)</a:t>
            </a:r>
            <a:br>
              <a:rPr lang="en-US" sz="3600" dirty="0" smtClean="0"/>
            </a:br>
            <a:r>
              <a:rPr lang="en-US" sz="3600" dirty="0" smtClean="0"/>
              <a:t/>
            </a:r>
            <a:br>
              <a:rPr lang="en-US" sz="3600" dirty="0" smtClean="0"/>
            </a:br>
            <a:r>
              <a:rPr lang="en-US" sz="2700" dirty="0" smtClean="0"/>
              <a:t>How do you have both at telecentric point?</a:t>
            </a:r>
            <a:endParaRPr lang="en-US" sz="27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7232" r="32279" b="6195"/>
          <a:stretch/>
        </p:blipFill>
        <p:spPr>
          <a:xfrm>
            <a:off x="628650" y="2476982"/>
            <a:ext cx="3877387" cy="3159889"/>
          </a:xfrm>
        </p:spPr>
      </p:pic>
      <p:sp>
        <p:nvSpPr>
          <p:cNvPr id="6" name="Freeform 5"/>
          <p:cNvSpPr/>
          <p:nvPr/>
        </p:nvSpPr>
        <p:spPr>
          <a:xfrm>
            <a:off x="3565003" y="2419109"/>
            <a:ext cx="1331088" cy="3414531"/>
          </a:xfrm>
          <a:custGeom>
            <a:avLst/>
            <a:gdLst>
              <a:gd name="connsiteX0" fmla="*/ 0 w 1331088"/>
              <a:gd name="connsiteY0" fmla="*/ 23149 h 3414531"/>
              <a:gd name="connsiteX1" fmla="*/ 11574 w 1331088"/>
              <a:gd name="connsiteY1" fmla="*/ 914400 h 3414531"/>
              <a:gd name="connsiteX2" fmla="*/ 300941 w 1331088"/>
              <a:gd name="connsiteY2" fmla="*/ 1307939 h 3414531"/>
              <a:gd name="connsiteX3" fmla="*/ 613458 w 1331088"/>
              <a:gd name="connsiteY3" fmla="*/ 1458410 h 3414531"/>
              <a:gd name="connsiteX4" fmla="*/ 1064870 w 1331088"/>
              <a:gd name="connsiteY4" fmla="*/ 1493134 h 3414531"/>
              <a:gd name="connsiteX5" fmla="*/ 1030146 w 1331088"/>
              <a:gd name="connsiteY5" fmla="*/ 2164466 h 3414531"/>
              <a:gd name="connsiteX6" fmla="*/ 115746 w 1331088"/>
              <a:gd name="connsiteY6" fmla="*/ 2268638 h 3414531"/>
              <a:gd name="connsiteX7" fmla="*/ 150470 w 1331088"/>
              <a:gd name="connsiteY7" fmla="*/ 3194612 h 3414531"/>
              <a:gd name="connsiteX8" fmla="*/ 555584 w 1331088"/>
              <a:gd name="connsiteY8" fmla="*/ 3414531 h 3414531"/>
              <a:gd name="connsiteX9" fmla="*/ 1331088 w 1331088"/>
              <a:gd name="connsiteY9" fmla="*/ 3310359 h 3414531"/>
              <a:gd name="connsiteX10" fmla="*/ 1307939 w 1331088"/>
              <a:gd name="connsiteY10" fmla="*/ 0 h 341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1088" h="3414531">
                <a:moveTo>
                  <a:pt x="0" y="23149"/>
                </a:moveTo>
                <a:lnTo>
                  <a:pt x="11574" y="914400"/>
                </a:lnTo>
                <a:lnTo>
                  <a:pt x="300941" y="1307939"/>
                </a:lnTo>
                <a:lnTo>
                  <a:pt x="613458" y="1458410"/>
                </a:lnTo>
                <a:lnTo>
                  <a:pt x="1064870" y="1493134"/>
                </a:lnTo>
                <a:lnTo>
                  <a:pt x="1030146" y="2164466"/>
                </a:lnTo>
                <a:lnTo>
                  <a:pt x="115746" y="2268638"/>
                </a:lnTo>
                <a:lnTo>
                  <a:pt x="150470" y="3194612"/>
                </a:lnTo>
                <a:lnTo>
                  <a:pt x="555584" y="3414531"/>
                </a:lnTo>
                <a:lnTo>
                  <a:pt x="1331088" y="3310359"/>
                </a:lnTo>
                <a:lnTo>
                  <a:pt x="1307939"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337191" y="2982340"/>
            <a:ext cx="3390120" cy="2145246"/>
            <a:chOff x="5337191" y="2658249"/>
            <a:chExt cx="3390120" cy="2145246"/>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9760" r="43189" b="9591"/>
            <a:stretch/>
          </p:blipFill>
          <p:spPr>
            <a:xfrm>
              <a:off x="5337191" y="2658249"/>
              <a:ext cx="3178159" cy="2145246"/>
            </a:xfrm>
            <a:prstGeom prst="rect">
              <a:avLst/>
            </a:prstGeom>
          </p:spPr>
        </p:pic>
        <p:sp>
          <p:nvSpPr>
            <p:cNvPr id="7" name="Freeform 6"/>
            <p:cNvSpPr/>
            <p:nvPr/>
          </p:nvSpPr>
          <p:spPr>
            <a:xfrm>
              <a:off x="7998106" y="2939970"/>
              <a:ext cx="729205" cy="1585731"/>
            </a:xfrm>
            <a:custGeom>
              <a:avLst/>
              <a:gdLst>
                <a:gd name="connsiteX0" fmla="*/ 625033 w 729205"/>
                <a:gd name="connsiteY0" fmla="*/ 1585731 h 1585731"/>
                <a:gd name="connsiteX1" fmla="*/ 0 w 729205"/>
                <a:gd name="connsiteY1" fmla="*/ 1585731 h 1585731"/>
                <a:gd name="connsiteX2" fmla="*/ 34724 w 729205"/>
                <a:gd name="connsiteY2" fmla="*/ 219919 h 1585731"/>
                <a:gd name="connsiteX3" fmla="*/ 347241 w 729205"/>
                <a:gd name="connsiteY3" fmla="*/ 81022 h 1585731"/>
                <a:gd name="connsiteX4" fmla="*/ 590309 w 729205"/>
                <a:gd name="connsiteY4" fmla="*/ 0 h 1585731"/>
                <a:gd name="connsiteX5" fmla="*/ 729205 w 729205"/>
                <a:gd name="connsiteY5" fmla="*/ 1585731 h 1585731"/>
                <a:gd name="connsiteX6" fmla="*/ 625033 w 729205"/>
                <a:gd name="connsiteY6" fmla="*/ 1585731 h 158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9205" h="1585731">
                  <a:moveTo>
                    <a:pt x="625033" y="1585731"/>
                  </a:moveTo>
                  <a:lnTo>
                    <a:pt x="0" y="1585731"/>
                  </a:lnTo>
                  <a:lnTo>
                    <a:pt x="34724" y="219919"/>
                  </a:lnTo>
                  <a:lnTo>
                    <a:pt x="347241" y="81022"/>
                  </a:lnTo>
                  <a:lnTo>
                    <a:pt x="590309" y="0"/>
                  </a:lnTo>
                  <a:lnTo>
                    <a:pt x="729205" y="1585731"/>
                  </a:lnTo>
                  <a:lnTo>
                    <a:pt x="625033" y="158573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7581418" y="4224759"/>
            <a:ext cx="243068" cy="231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85777" y="5127586"/>
            <a:ext cx="243068" cy="231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939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Resonant scanner vs standard </a:t>
            </a:r>
            <a:r>
              <a:rPr lang="en-US" sz="4000" dirty="0" err="1" smtClean="0"/>
              <a:t>galvo</a:t>
            </a:r>
            <a:endParaRPr lang="en-US" sz="4000" dirty="0"/>
          </a:p>
        </p:txBody>
      </p:sp>
      <p:sp>
        <p:nvSpPr>
          <p:cNvPr id="4" name="Text Placeholder 3"/>
          <p:cNvSpPr>
            <a:spLocks noGrp="1"/>
          </p:cNvSpPr>
          <p:nvPr>
            <p:ph type="body" idx="1"/>
          </p:nvPr>
        </p:nvSpPr>
        <p:spPr/>
        <p:txBody>
          <a:bodyPr/>
          <a:lstStyle/>
          <a:p>
            <a:r>
              <a:rPr lang="en-US" dirty="0" smtClean="0"/>
              <a:t>Standard galvanometer</a:t>
            </a:r>
            <a:endParaRPr lang="en-US" dirty="0"/>
          </a:p>
        </p:txBody>
      </p:sp>
      <p:sp>
        <p:nvSpPr>
          <p:cNvPr id="5" name="Content Placeholder 4"/>
          <p:cNvSpPr>
            <a:spLocks noGrp="1"/>
          </p:cNvSpPr>
          <p:nvPr>
            <p:ph sz="half" idx="2"/>
          </p:nvPr>
        </p:nvSpPr>
        <p:spPr/>
        <p:txBody>
          <a:bodyPr>
            <a:normAutofit fontScale="85000" lnSpcReduction="10000"/>
          </a:bodyPr>
          <a:lstStyle/>
          <a:p>
            <a:r>
              <a:rPr lang="en-US" dirty="0"/>
              <a:t>Complete point control of laser</a:t>
            </a:r>
          </a:p>
          <a:p>
            <a:r>
              <a:rPr lang="en-US" dirty="0" smtClean="0"/>
              <a:t>Arbitrary </a:t>
            </a:r>
            <a:r>
              <a:rPr lang="en-US" dirty="0"/>
              <a:t>scan geometries </a:t>
            </a:r>
            <a:endParaRPr lang="en-US" dirty="0" smtClean="0"/>
          </a:p>
          <a:p>
            <a:r>
              <a:rPr lang="en-US" dirty="0" smtClean="0"/>
              <a:t>Variable pixel dwell time</a:t>
            </a:r>
          </a:p>
          <a:p>
            <a:r>
              <a:rPr lang="en-US" dirty="0" smtClean="0"/>
              <a:t>Example </a:t>
            </a:r>
            <a:r>
              <a:rPr lang="en-US" dirty="0"/>
              <a:t>scan speeds</a:t>
            </a:r>
            <a:r>
              <a:rPr lang="en-US" dirty="0" smtClean="0"/>
              <a:t>:</a:t>
            </a:r>
            <a:endParaRPr lang="en-US" dirty="0"/>
          </a:p>
          <a:p>
            <a:pPr lvl="1"/>
            <a:r>
              <a:rPr lang="en-US" dirty="0" smtClean="0"/>
              <a:t>15 </a:t>
            </a:r>
            <a:r>
              <a:rPr lang="en-US" dirty="0"/>
              <a:t>frames/sec at 256 x128 </a:t>
            </a:r>
            <a:r>
              <a:rPr lang="en-US" dirty="0" err="1"/>
              <a:t>px</a:t>
            </a:r>
            <a:endParaRPr lang="en-US" dirty="0"/>
          </a:p>
          <a:p>
            <a:pPr lvl="1"/>
            <a:r>
              <a:rPr lang="en-US" dirty="0" smtClean="0"/>
              <a:t>4 </a:t>
            </a:r>
            <a:r>
              <a:rPr lang="en-US" dirty="0"/>
              <a:t>frames/sec at 512 x512 </a:t>
            </a:r>
            <a:r>
              <a:rPr lang="en-US" dirty="0" err="1"/>
              <a:t>px</a:t>
            </a:r>
            <a:endParaRPr lang="en-US" dirty="0"/>
          </a:p>
          <a:p>
            <a:pPr lvl="1"/>
            <a:r>
              <a:rPr lang="en-US" dirty="0" smtClean="0"/>
              <a:t>50 </a:t>
            </a:r>
            <a:r>
              <a:rPr lang="en-US" dirty="0"/>
              <a:t>frames/sec at 200 x 50 </a:t>
            </a:r>
            <a:r>
              <a:rPr lang="en-US" dirty="0" err="1"/>
              <a:t>px</a:t>
            </a:r>
            <a:endParaRPr lang="en-US" dirty="0"/>
          </a:p>
          <a:p>
            <a:pPr lvl="1"/>
            <a:r>
              <a:rPr lang="en-US" dirty="0" smtClean="0"/>
              <a:t>Line </a:t>
            </a:r>
            <a:r>
              <a:rPr lang="en-US" dirty="0"/>
              <a:t>scan: 1kHz</a:t>
            </a:r>
          </a:p>
        </p:txBody>
      </p:sp>
      <p:sp>
        <p:nvSpPr>
          <p:cNvPr id="6" name="Text Placeholder 5"/>
          <p:cNvSpPr>
            <a:spLocks noGrp="1"/>
          </p:cNvSpPr>
          <p:nvPr>
            <p:ph type="body" sz="quarter" idx="3"/>
          </p:nvPr>
        </p:nvSpPr>
        <p:spPr/>
        <p:txBody>
          <a:bodyPr/>
          <a:lstStyle/>
          <a:p>
            <a:r>
              <a:rPr lang="en-US" dirty="0" smtClean="0"/>
              <a:t>Resonant scanner</a:t>
            </a:r>
            <a:endParaRPr lang="en-US" dirty="0"/>
          </a:p>
        </p:txBody>
      </p:sp>
      <p:sp>
        <p:nvSpPr>
          <p:cNvPr id="7" name="Content Placeholder 6"/>
          <p:cNvSpPr>
            <a:spLocks noGrp="1"/>
          </p:cNvSpPr>
          <p:nvPr>
            <p:ph sz="quarter" idx="4"/>
          </p:nvPr>
        </p:nvSpPr>
        <p:spPr/>
        <p:txBody>
          <a:bodyPr>
            <a:normAutofit/>
          </a:bodyPr>
          <a:lstStyle/>
          <a:p>
            <a:r>
              <a:rPr lang="en-US" sz="2400" dirty="0"/>
              <a:t>Fastest frame rates</a:t>
            </a:r>
          </a:p>
          <a:p>
            <a:r>
              <a:rPr lang="en-US" sz="2400" dirty="0" smtClean="0"/>
              <a:t>Example scan </a:t>
            </a:r>
            <a:r>
              <a:rPr lang="en-US" sz="2400" dirty="0"/>
              <a:t>speeds</a:t>
            </a:r>
            <a:r>
              <a:rPr lang="en-US" sz="2400" dirty="0" smtClean="0"/>
              <a:t>:</a:t>
            </a:r>
            <a:endParaRPr lang="en-US" sz="2400" dirty="0"/>
          </a:p>
          <a:p>
            <a:pPr lvl="1"/>
            <a:r>
              <a:rPr lang="en-US" sz="2000" dirty="0" smtClean="0"/>
              <a:t>30 </a:t>
            </a:r>
            <a:r>
              <a:rPr lang="en-US" sz="2000" dirty="0"/>
              <a:t>frames/sec at 512 x 512 </a:t>
            </a:r>
            <a:r>
              <a:rPr lang="en-US" sz="2000" dirty="0" err="1"/>
              <a:t>px</a:t>
            </a:r>
            <a:r>
              <a:rPr lang="en-US" sz="2000" dirty="0"/>
              <a:t> with an 8kHz mirror</a:t>
            </a:r>
          </a:p>
          <a:p>
            <a:pPr lvl="1"/>
            <a:r>
              <a:rPr lang="en-US" sz="2000" dirty="0" smtClean="0"/>
              <a:t>60 </a:t>
            </a:r>
            <a:r>
              <a:rPr lang="en-US" sz="2000" dirty="0"/>
              <a:t>frames/sec at 512 x 256 </a:t>
            </a:r>
            <a:r>
              <a:rPr lang="en-US" sz="2000" dirty="0" err="1"/>
              <a:t>px</a:t>
            </a:r>
            <a:r>
              <a:rPr lang="en-US" sz="2000" dirty="0"/>
              <a:t> with an 8kHz </a:t>
            </a:r>
            <a:r>
              <a:rPr lang="en-US" sz="2000" dirty="0" smtClean="0"/>
              <a:t>mirror</a:t>
            </a:r>
          </a:p>
          <a:p>
            <a:r>
              <a:rPr lang="en-US" sz="2400" dirty="0" smtClean="0"/>
              <a:t>12kHz mirror also available</a:t>
            </a:r>
            <a:endParaRPr lang="en-US" sz="2400" dirty="0"/>
          </a:p>
        </p:txBody>
      </p:sp>
    </p:spTree>
    <p:extLst>
      <p:ext uri="{BB962C8B-B14F-4D97-AF65-F5344CB8AC3E}">
        <p14:creationId xmlns:p14="http://schemas.microsoft.com/office/powerpoint/2010/main" val="2962737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Resonant scanner</a:t>
            </a:r>
            <a:endParaRPr lang="en-US" dirty="0"/>
          </a:p>
        </p:txBody>
      </p:sp>
      <p:sp>
        <p:nvSpPr>
          <p:cNvPr id="8" name="Content Placeholder 7"/>
          <p:cNvSpPr>
            <a:spLocks noGrp="1"/>
          </p:cNvSpPr>
          <p:nvPr>
            <p:ph idx="1"/>
          </p:nvPr>
        </p:nvSpPr>
        <p:spPr/>
        <p:txBody>
          <a:bodyPr/>
          <a:lstStyle/>
          <a:p>
            <a:r>
              <a:rPr lang="en-US" dirty="0" smtClean="0"/>
              <a:t>Problem 1: Scanning across field not linear</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966" y="3475299"/>
            <a:ext cx="2552700" cy="1828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80" y="2939969"/>
            <a:ext cx="5197486" cy="2789317"/>
          </a:xfrm>
          <a:prstGeom prst="rect">
            <a:avLst/>
          </a:prstGeom>
        </p:spPr>
      </p:pic>
    </p:spTree>
    <p:extLst>
      <p:ext uri="{BB962C8B-B14F-4D97-AF65-F5344CB8AC3E}">
        <p14:creationId xmlns:p14="http://schemas.microsoft.com/office/powerpoint/2010/main" val="3438126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Resonant scanner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7520" y="1825625"/>
            <a:ext cx="7068960" cy="4351338"/>
          </a:xfrm>
        </p:spPr>
      </p:pic>
    </p:spTree>
    <p:extLst>
      <p:ext uri="{BB962C8B-B14F-4D97-AF65-F5344CB8AC3E}">
        <p14:creationId xmlns:p14="http://schemas.microsoft.com/office/powerpoint/2010/main" val="3138250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4320</TotalTime>
  <Words>6451</Words>
  <Application>Microsoft Office PowerPoint</Application>
  <PresentationFormat>On-screen Show (4:3)</PresentationFormat>
  <Paragraphs>432</Paragraphs>
  <Slides>48</Slides>
  <Notes>40</Notes>
  <HiddenSlides>0</HiddenSlides>
  <MMClips>1</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48</vt:i4>
      </vt:variant>
    </vt:vector>
  </HeadingPairs>
  <TitlesOfParts>
    <vt:vector size="62" baseType="lpstr">
      <vt:lpstr>MS PGothic</vt:lpstr>
      <vt:lpstr>MS PGothic</vt:lpstr>
      <vt:lpstr>Arial</vt:lpstr>
      <vt:lpstr>Calibri</vt:lpstr>
      <vt:lpstr>Calibri Light</vt:lpstr>
      <vt:lpstr>Cambria Math</vt:lpstr>
      <vt:lpstr>Comic Sans MS</vt:lpstr>
      <vt:lpstr>Times</vt:lpstr>
      <vt:lpstr>Times New Roman</vt:lpstr>
      <vt:lpstr>1_Office Theme</vt:lpstr>
      <vt:lpstr>Office Theme</vt:lpstr>
      <vt:lpstr>2_Office Theme</vt:lpstr>
      <vt:lpstr>Document</vt:lpstr>
      <vt:lpstr>Picture</vt:lpstr>
      <vt:lpstr>Biology 177: Principles of Modern Microscopy</vt:lpstr>
      <vt:lpstr>High speed microscopy, Part 2: Spatial light modulator microscope and other 3D sensors</vt:lpstr>
      <vt:lpstr>High speed confocal microscopes</vt:lpstr>
      <vt:lpstr>High speed Confocal Microscopy</vt:lpstr>
      <vt:lpstr>PowerPoint Presentation</vt:lpstr>
      <vt:lpstr>But confocal microscopes use 2 scanning mirrors (X,Y)  How do you have both at telecentric point?</vt:lpstr>
      <vt:lpstr>Resonant scanner vs standard galvo</vt:lpstr>
      <vt:lpstr>Resonant scanner</vt:lpstr>
      <vt:lpstr>Resonant scanner</vt:lpstr>
      <vt:lpstr>Resonant scanner</vt:lpstr>
      <vt:lpstr>Resonant scanner</vt:lpstr>
      <vt:lpstr>Resonant scanner</vt:lpstr>
      <vt:lpstr>Resonant scanner</vt:lpstr>
      <vt:lpstr>Confocal Speed - 90 fps</vt:lpstr>
      <vt:lpstr>Resonant scanner</vt:lpstr>
      <vt:lpstr>Multifocal plane microscopy (MUM)</vt:lpstr>
      <vt:lpstr>But problems with MUM</vt:lpstr>
      <vt:lpstr>How do you capture multiple focal planes without aberrations?</vt:lpstr>
      <vt:lpstr>Can have aberration-free optical focusing, even with high N.A. objectives</vt:lpstr>
      <vt:lpstr>Aberration-free optical focusing</vt:lpstr>
      <vt:lpstr>Can collect multiple focal planes with single camera</vt:lpstr>
      <vt:lpstr>How do we do that?  Back to Diffraction orders</vt:lpstr>
      <vt:lpstr>Quadratic distortion of diffraction grating</vt:lpstr>
      <vt:lpstr>Use diffraction orders to carry different focal planes</vt:lpstr>
      <vt:lpstr>Benefits of grating based approach</vt:lpstr>
      <vt:lpstr>Can use dispersion before quadratically distorted grating to do color</vt:lpstr>
      <vt:lpstr>Blazed grating a type of diffraction grating</vt:lpstr>
      <vt:lpstr>Combine multifocus imaging with aberration-free focusing for fast multicolor 3D imaging</vt:lpstr>
      <vt:lpstr>Aberration-corrected multifocus microscopy (MFM)</vt:lpstr>
      <vt:lpstr>Aberration-corrected multifocus microscopy (MFM)</vt:lpstr>
      <vt:lpstr>Aberration-corrected multifocus microscopy (MFM)</vt:lpstr>
      <vt:lpstr>Problem with high Numerical Aperture (NA) objectives </vt:lpstr>
      <vt:lpstr>Use low NA objectives and computationally reconstruct higher resolution image</vt:lpstr>
      <vt:lpstr>Fourier ptychographic microscopy (FPM) </vt:lpstr>
      <vt:lpstr>Fourier ptychographic microscopy (FPM) </vt:lpstr>
      <vt:lpstr>Solutions for large aperture volume imaging</vt:lpstr>
      <vt:lpstr>Remember discussion of adaptive optics for microscopes?</vt:lpstr>
      <vt:lpstr>Holography</vt:lpstr>
      <vt:lpstr>Holography versus photography</vt:lpstr>
      <vt:lpstr>Holographic or Spatial Light Modulator (SLM) microscope (2008)</vt:lpstr>
      <vt:lpstr>SLM competes with Digital-Multi-Mirror Device (DMD)</vt:lpstr>
      <vt:lpstr>Holographic microscope</vt:lpstr>
      <vt:lpstr>SLM microscope went from 2D to 3D with extended depth of field (EDOF)</vt:lpstr>
      <vt:lpstr>SLM microscope with EDOF</vt:lpstr>
      <vt:lpstr>Digital holographic microscopy (DHM) </vt:lpstr>
      <vt:lpstr>Class survey</vt:lpstr>
      <vt:lpstr>Reading from Feb. 17th: Thoughts?</vt:lpstr>
      <vt:lpstr>Homework 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177: Principles of Modern Microscopy</dc:title>
  <dc:creator>Andres Collazo</dc:creator>
  <cp:lastModifiedBy>Andres Collazo</cp:lastModifiedBy>
  <cp:revision>138</cp:revision>
  <dcterms:created xsi:type="dcterms:W3CDTF">2015-02-19T22:07:08Z</dcterms:created>
  <dcterms:modified xsi:type="dcterms:W3CDTF">2015-03-05T19:54:02Z</dcterms:modified>
</cp:coreProperties>
</file>