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gif" ContentType="image/gif"/>
  <Default Extension="vml" ContentType="application/vnd.openxmlformats-officedocument.vmlDrawing"/>
  <Default Extension="jpg" ContentType="image/jp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4.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media/image6.jpg" ContentType="image/jpeg"/>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media/image9.jpg" ContentType="image/jpeg"/>
  <Override PartName="/ppt/media/image10.jpg" ContentType="image/jpeg"/>
  <Override PartName="/ppt/notesSlides/notesSlide6.xml" ContentType="application/vnd.openxmlformats-officedocument.presentationml.notesSlide+xml"/>
  <Override PartName="/ppt/media/image11.jpg" ContentType="image/jpeg"/>
  <Override PartName="/ppt/notesSlides/notesSlide7.xml" ContentType="application/vnd.openxmlformats-officedocument.presentationml.notesSlide+xml"/>
  <Override PartName="/ppt/media/image12.jpg" ContentType="image/jpeg"/>
  <Override PartName="/ppt/notesSlides/notesSlide8.xml" ContentType="application/vnd.openxmlformats-officedocument.presentationml.notesSlide+xml"/>
  <Override PartName="/ppt/media/image13.jpg" ContentType="image/jpeg"/>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media/image16.jpg" ContentType="image/jpeg"/>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media/image17.jpg" ContentType="image/jpeg"/>
  <Override PartName="/ppt/notesSlides/notesSlide15.xml" ContentType="application/vnd.openxmlformats-officedocument.presentationml.notesSlide+xml"/>
  <Override PartName="/ppt/media/image39.jpg" ContentType="image/jpeg"/>
  <Override PartName="/ppt/notesSlides/notesSlide16.xml" ContentType="application/vnd.openxmlformats-officedocument.presentationml.notesSlide+xml"/>
  <Override PartName="/ppt/media/image47.jpg" ContentType="image/jpeg"/>
  <Override PartName="/ppt/notesSlides/notesSlide17.xml" ContentType="application/vnd.openxmlformats-officedocument.presentationml.notesSlide+xml"/>
  <Override PartName="/ppt/media/image52.jpg" ContentType="image/jpeg"/>
  <Override PartName="/ppt/notesSlides/notesSlide18.xml" ContentType="application/vnd.openxmlformats-officedocument.presentationml.notesSlide+xml"/>
  <Override PartName="/ppt/media/image54.jpg" ContentType="image/jpeg"/>
  <Override PartName="/ppt/notesSlides/notesSlide19.xml" ContentType="application/vnd.openxmlformats-officedocument.presentationml.notesSlide+xml"/>
  <Override PartName="/ppt/notesSlides/notesSlide20.xml" ContentType="application/vnd.openxmlformats-officedocument.presentationml.notesSlide+xml"/>
  <Override PartName="/ppt/media/image55.jpg" ContentType="image/jpeg"/>
  <Override PartName="/ppt/notesSlides/notesSlide21.xml" ContentType="application/vnd.openxmlformats-officedocument.presentationml.notesSlide+xml"/>
  <Override PartName="/ppt/media/image56.jpg" ContentType="image/jpeg"/>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media/image64.jpg" ContentType="image/jpeg"/>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media/image71.jpg" ContentType="image/jpeg"/>
  <Override PartName="/ppt/media/image72.jpg" ContentType="image/jpeg"/>
  <Override PartName="/ppt/media/image73.jpg" ContentType="image/jpeg"/>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media/image83.jpg" ContentType="image/jpeg"/>
  <Override PartName="/ppt/notesSlides/notesSlide39.xml" ContentType="application/vnd.openxmlformats-officedocument.presentationml.notesSlide+xml"/>
  <Override PartName="/ppt/media/image84.jpg" ContentType="image/jpeg"/>
  <Override PartName="/ppt/notesSlides/notesSlide40.xml" ContentType="application/vnd.openxmlformats-officedocument.presentationml.notesSlide+xml"/>
  <Override PartName="/ppt/notesSlides/notesSlide41.xml" ContentType="application/vnd.openxmlformats-officedocument.presentationml.notesSlide+xml"/>
  <Override PartName="/ppt/media/image86.jpg" ContentType="image/jpeg"/>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0" r:id="rId1"/>
    <p:sldMasterId id="2147483735" r:id="rId2"/>
    <p:sldMasterId id="2147483748" r:id="rId3"/>
    <p:sldMasterId id="2147483754" r:id="rId4"/>
    <p:sldMasterId id="2147483766" r:id="rId5"/>
  </p:sldMasterIdLst>
  <p:notesMasterIdLst>
    <p:notesMasterId r:id="rId74"/>
  </p:notesMasterIdLst>
  <p:sldIdLst>
    <p:sldId id="266" r:id="rId6"/>
    <p:sldId id="267" r:id="rId7"/>
    <p:sldId id="257" r:id="rId8"/>
    <p:sldId id="258" r:id="rId9"/>
    <p:sldId id="259" r:id="rId10"/>
    <p:sldId id="300" r:id="rId11"/>
    <p:sldId id="260" r:id="rId12"/>
    <p:sldId id="261" r:id="rId13"/>
    <p:sldId id="304" r:id="rId14"/>
    <p:sldId id="263" r:id="rId15"/>
    <p:sldId id="264" r:id="rId16"/>
    <p:sldId id="265" r:id="rId17"/>
    <p:sldId id="311" r:id="rId18"/>
    <p:sldId id="309" r:id="rId19"/>
    <p:sldId id="292" r:id="rId20"/>
    <p:sldId id="305" r:id="rId21"/>
    <p:sldId id="271" r:id="rId22"/>
    <p:sldId id="306" r:id="rId23"/>
    <p:sldId id="313" r:id="rId24"/>
    <p:sldId id="314" r:id="rId25"/>
    <p:sldId id="329" r:id="rId26"/>
    <p:sldId id="315" r:id="rId27"/>
    <p:sldId id="316" r:id="rId28"/>
    <p:sldId id="317" r:id="rId29"/>
    <p:sldId id="318" r:id="rId30"/>
    <p:sldId id="319" r:id="rId31"/>
    <p:sldId id="320" r:id="rId32"/>
    <p:sldId id="323" r:id="rId33"/>
    <p:sldId id="324" r:id="rId34"/>
    <p:sldId id="327" r:id="rId35"/>
    <p:sldId id="325" r:id="rId36"/>
    <p:sldId id="326" r:id="rId37"/>
    <p:sldId id="330" r:id="rId38"/>
    <p:sldId id="328" r:id="rId39"/>
    <p:sldId id="322" r:id="rId40"/>
    <p:sldId id="354" r:id="rId41"/>
    <p:sldId id="268" r:id="rId42"/>
    <p:sldId id="298" r:id="rId43"/>
    <p:sldId id="331" r:id="rId44"/>
    <p:sldId id="291" r:id="rId45"/>
    <p:sldId id="283" r:id="rId46"/>
    <p:sldId id="359" r:id="rId47"/>
    <p:sldId id="336" r:id="rId48"/>
    <p:sldId id="335" r:id="rId49"/>
    <p:sldId id="293" r:id="rId50"/>
    <p:sldId id="332" r:id="rId51"/>
    <p:sldId id="337" r:id="rId52"/>
    <p:sldId id="358" r:id="rId53"/>
    <p:sldId id="303" r:id="rId54"/>
    <p:sldId id="343" r:id="rId55"/>
    <p:sldId id="341" r:id="rId56"/>
    <p:sldId id="344" r:id="rId57"/>
    <p:sldId id="345" r:id="rId58"/>
    <p:sldId id="346" r:id="rId59"/>
    <p:sldId id="347" r:id="rId60"/>
    <p:sldId id="339" r:id="rId61"/>
    <p:sldId id="349" r:id="rId62"/>
    <p:sldId id="351" r:id="rId63"/>
    <p:sldId id="353" r:id="rId64"/>
    <p:sldId id="350" r:id="rId65"/>
    <p:sldId id="357" r:id="rId66"/>
    <p:sldId id="301" r:id="rId67"/>
    <p:sldId id="295" r:id="rId68"/>
    <p:sldId id="355" r:id="rId69"/>
    <p:sldId id="356" r:id="rId70"/>
    <p:sldId id="333" r:id="rId71"/>
    <p:sldId id="321" r:id="rId72"/>
    <p:sldId id="360" r:id="rId7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77025" autoAdjust="0"/>
  </p:normalViewPr>
  <p:slideViewPr>
    <p:cSldViewPr snapToGrid="0">
      <p:cViewPr varScale="1">
        <p:scale>
          <a:sx n="65" d="100"/>
          <a:sy n="65" d="100"/>
        </p:scale>
        <p:origin x="1910" y="48"/>
      </p:cViewPr>
      <p:guideLst/>
    </p:cSldViewPr>
  </p:slideViewPr>
  <p:notesTextViewPr>
    <p:cViewPr>
      <p:scale>
        <a:sx n="1" d="1"/>
        <a:sy n="1" d="1"/>
      </p:scale>
      <p:origin x="0" y="0"/>
    </p:cViewPr>
  </p:notesTextViewPr>
  <p:sorterViewPr>
    <p:cViewPr varScale="1">
      <p:scale>
        <a:sx n="100" d="100"/>
        <a:sy n="100" d="100"/>
      </p:scale>
      <p:origin x="0" y="-12869"/>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slide" Target="slides/slide58.xml"/><Relationship Id="rId68" Type="http://schemas.openxmlformats.org/officeDocument/2006/relationships/slide" Target="slides/slide63.xml"/><Relationship Id="rId76" Type="http://schemas.openxmlformats.org/officeDocument/2006/relationships/viewProps" Target="viewProps.xml"/><Relationship Id="rId7" Type="http://schemas.openxmlformats.org/officeDocument/2006/relationships/slide" Target="slides/slide2.xml"/><Relationship Id="rId71" Type="http://schemas.openxmlformats.org/officeDocument/2006/relationships/slide" Target="slides/slide66.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74"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61" Type="http://schemas.openxmlformats.org/officeDocument/2006/relationships/slide" Target="slides/slide56.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theme" Target="theme/theme1.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1.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image" Target="../media/image19.e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37.wmf"/><Relationship Id="rId1" Type="http://schemas.openxmlformats.org/officeDocument/2006/relationships/image" Target="../media/image36.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8218608-BAF7-4346-96EE-659C3AE059FF}" type="datetimeFigureOut">
              <a:rPr lang="en-US" smtClean="0"/>
              <a:t>3/9/2017</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5397BDA-7C5D-426B-8F63-5169389F863D}" type="slidenum">
              <a:rPr lang="en-US" smtClean="0"/>
              <a:t>‹#›</a:t>
            </a:fld>
            <a:endParaRPr lang="en-US"/>
          </a:p>
        </p:txBody>
      </p:sp>
    </p:spTree>
    <p:extLst>
      <p:ext uri="{BB962C8B-B14F-4D97-AF65-F5344CB8AC3E}">
        <p14:creationId xmlns:p14="http://schemas.microsoft.com/office/powerpoint/2010/main" val="21472286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8" Type="http://schemas.openxmlformats.org/officeDocument/2006/relationships/hyperlink" Target="http://en.wikipedia.org/wiki/Nano-optics" TargetMode="External"/><Relationship Id="rId13" Type="http://schemas.openxmlformats.org/officeDocument/2006/relationships/hyperlink" Target="http://en.wikipedia.org/wiki/Visible_spectrum" TargetMode="External"/><Relationship Id="rId18" Type="http://schemas.openxmlformats.org/officeDocument/2006/relationships/hyperlink" Target="http://en.wikipedia.org/wiki/Polariton" TargetMode="External"/><Relationship Id="rId3" Type="http://schemas.openxmlformats.org/officeDocument/2006/relationships/hyperlink" Target="http://en.wikipedia.org/wiki/Lens_(optics)" TargetMode="External"/><Relationship Id="rId21" Type="http://schemas.openxmlformats.org/officeDocument/2006/relationships/hyperlink" Target="http://en.wikipedia.org/wiki/Surface_plasmon_polariton#cite_note-nist-plasmo-mm-2" TargetMode="External"/><Relationship Id="rId7" Type="http://schemas.openxmlformats.org/officeDocument/2006/relationships/hyperlink" Target="http://en.wikipedia.org/wiki/Superlens#cite_note-perfect-lens-2000-1" TargetMode="External"/><Relationship Id="rId12" Type="http://schemas.openxmlformats.org/officeDocument/2006/relationships/hyperlink" Target="http://en.wikipedia.org/wiki/Infrared" TargetMode="External"/><Relationship Id="rId17" Type="http://schemas.openxmlformats.org/officeDocument/2006/relationships/hyperlink" Target="http://en.wikipedia.org/wiki/Surface_plasmon" TargetMode="External"/><Relationship Id="rId2" Type="http://schemas.openxmlformats.org/officeDocument/2006/relationships/slide" Target="../slides/slide3.xml"/><Relationship Id="rId16" Type="http://schemas.openxmlformats.org/officeDocument/2006/relationships/hyperlink" Target="http://en.wikipedia.org/wiki/Dielectric" TargetMode="External"/><Relationship Id="rId20" Type="http://schemas.openxmlformats.org/officeDocument/2006/relationships/hyperlink" Target="http://en.wikipedia.org/wiki/Surface_wave" TargetMode="External"/><Relationship Id="rId1" Type="http://schemas.openxmlformats.org/officeDocument/2006/relationships/notesMaster" Target="../notesMasters/notesMaster1.xml"/><Relationship Id="rId6" Type="http://schemas.openxmlformats.org/officeDocument/2006/relationships/hyperlink" Target="http://en.wikipedia.org/wiki/Optical_microscopy" TargetMode="External"/><Relationship Id="rId11" Type="http://schemas.openxmlformats.org/officeDocument/2006/relationships/hyperlink" Target="http://en.wikipedia.org/wiki/Plasmonic_lens#cite_note-srit-2" TargetMode="External"/><Relationship Id="rId5" Type="http://schemas.openxmlformats.org/officeDocument/2006/relationships/hyperlink" Target="http://en.wikipedia.org/wiki/Diffraction_limit" TargetMode="External"/><Relationship Id="rId15" Type="http://schemas.openxmlformats.org/officeDocument/2006/relationships/hyperlink" Target="http://en.wikipedia.org/wiki/Metal" TargetMode="External"/><Relationship Id="rId10" Type="http://schemas.openxmlformats.org/officeDocument/2006/relationships/hyperlink" Target="http://en.wikipedia.org/wiki/Plasmonic_lens#cite_note-Liu-1" TargetMode="External"/><Relationship Id="rId19" Type="http://schemas.openxmlformats.org/officeDocument/2006/relationships/hyperlink" Target="http://en.wikipedia.org/wiki/Surface_plasmon_polariton#cite_note-1" TargetMode="External"/><Relationship Id="rId4" Type="http://schemas.openxmlformats.org/officeDocument/2006/relationships/hyperlink" Target="http://en.wikipedia.org/wiki/Metamaterial" TargetMode="External"/><Relationship Id="rId9" Type="http://schemas.openxmlformats.org/officeDocument/2006/relationships/hyperlink" Target="http://en.wikipedia.org/wiki/Surface_plasmon_polariton" TargetMode="External"/><Relationship Id="rId14" Type="http://schemas.openxmlformats.org/officeDocument/2006/relationships/hyperlink" Target="http://en.wikipedia.org/wiki/Electromagnetic_waves" TargetMode="External"/></Relationships>
</file>

<file path=ppt/notesSlides/_rels/notesSlide10.xml.rels><?xml version="1.0" encoding="UTF-8" standalone="yes"?>
<Relationships xmlns="http://schemas.openxmlformats.org/package/2006/relationships"><Relationship Id="rId8" Type="http://schemas.openxmlformats.org/officeDocument/2006/relationships/hyperlink" Target="http://en.wikipedia.org/wiki/Vertico_SMI" TargetMode="External"/><Relationship Id="rId13" Type="http://schemas.openxmlformats.org/officeDocument/2006/relationships/hyperlink" Target="http://en.wikipedia.org/wiki/Photoactivated_localization_microscopy" TargetMode="External"/><Relationship Id="rId3" Type="http://schemas.openxmlformats.org/officeDocument/2006/relationships/hyperlink" Target="http://en.wikipedia.org/wiki/Evanescent_waves" TargetMode="External"/><Relationship Id="rId7" Type="http://schemas.openxmlformats.org/officeDocument/2006/relationships/hyperlink" Target="http://en.wikipedia.org/wiki/4Pi_Microscope" TargetMode="External"/><Relationship Id="rId12" Type="http://schemas.openxmlformats.org/officeDocument/2006/relationships/hyperlink" Target="http://en.wikipedia.org/wiki/RESOLFT" TargetMode="External"/><Relationship Id="rId2" Type="http://schemas.openxmlformats.org/officeDocument/2006/relationships/slide" Target="../slides/slide13.xml"/><Relationship Id="rId1" Type="http://schemas.openxmlformats.org/officeDocument/2006/relationships/notesMaster" Target="../notesMasters/notesMaster1.xml"/><Relationship Id="rId6" Type="http://schemas.openxmlformats.org/officeDocument/2006/relationships/hyperlink" Target="http://en.wikipedia.org/wiki/Near_field_scanning_optical_microscopy" TargetMode="External"/><Relationship Id="rId11" Type="http://schemas.openxmlformats.org/officeDocument/2006/relationships/hyperlink" Target="http://en.wikipedia.org/wiki/GSD_microscopy" TargetMode="External"/><Relationship Id="rId5" Type="http://schemas.openxmlformats.org/officeDocument/2006/relationships/hyperlink" Target="http://en.wikipedia.org/wiki/Superlens" TargetMode="External"/><Relationship Id="rId10" Type="http://schemas.openxmlformats.org/officeDocument/2006/relationships/hyperlink" Target="http://en.wikipedia.org/wiki/STED_microscopy" TargetMode="External"/><Relationship Id="rId4" Type="http://schemas.openxmlformats.org/officeDocument/2006/relationships/hyperlink" Target="http://en.wikipedia.org/wiki/Super-resolution_microscopy#cite_note-2" TargetMode="External"/><Relationship Id="rId9" Type="http://schemas.openxmlformats.org/officeDocument/2006/relationships/hyperlink" Target="http://en.wikipedia.org/wiki/Fluorophores" TargetMode="Externa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8" Type="http://schemas.openxmlformats.org/officeDocument/2006/relationships/hyperlink" Target="http://en.wikipedia.org/wiki/Vertico_SMI" TargetMode="External"/><Relationship Id="rId13" Type="http://schemas.openxmlformats.org/officeDocument/2006/relationships/hyperlink" Target="http://en.wikipedia.org/wiki/Photoactivated_localization_microscopy" TargetMode="External"/><Relationship Id="rId3" Type="http://schemas.openxmlformats.org/officeDocument/2006/relationships/hyperlink" Target="http://en.wikipedia.org/wiki/Evanescent_waves" TargetMode="External"/><Relationship Id="rId7" Type="http://schemas.openxmlformats.org/officeDocument/2006/relationships/hyperlink" Target="http://en.wikipedia.org/wiki/4Pi_Microscope" TargetMode="External"/><Relationship Id="rId12" Type="http://schemas.openxmlformats.org/officeDocument/2006/relationships/hyperlink" Target="http://en.wikipedia.org/wiki/RESOLFT" TargetMode="External"/><Relationship Id="rId2" Type="http://schemas.openxmlformats.org/officeDocument/2006/relationships/slide" Target="../slides/slide15.xml"/><Relationship Id="rId1" Type="http://schemas.openxmlformats.org/officeDocument/2006/relationships/notesMaster" Target="../notesMasters/notesMaster1.xml"/><Relationship Id="rId6" Type="http://schemas.openxmlformats.org/officeDocument/2006/relationships/hyperlink" Target="http://en.wikipedia.org/wiki/Near_field_scanning_optical_microscopy" TargetMode="External"/><Relationship Id="rId11" Type="http://schemas.openxmlformats.org/officeDocument/2006/relationships/hyperlink" Target="http://en.wikipedia.org/wiki/GSD_microscopy" TargetMode="External"/><Relationship Id="rId5" Type="http://schemas.openxmlformats.org/officeDocument/2006/relationships/hyperlink" Target="http://en.wikipedia.org/wiki/Superlens" TargetMode="External"/><Relationship Id="rId10" Type="http://schemas.openxmlformats.org/officeDocument/2006/relationships/hyperlink" Target="http://en.wikipedia.org/wiki/STED_microscopy" TargetMode="External"/><Relationship Id="rId4" Type="http://schemas.openxmlformats.org/officeDocument/2006/relationships/hyperlink" Target="http://en.wikipedia.org/wiki/Super-resolution_microscopy#cite_note-2" TargetMode="External"/><Relationship Id="rId9" Type="http://schemas.openxmlformats.org/officeDocument/2006/relationships/hyperlink" Target="http://en.wikipedia.org/wiki/Fluorophores" TargetMode="External"/></Relationships>
</file>

<file path=ppt/notesSlides/_rels/notesSlide13.xml.rels><?xml version="1.0" encoding="UTF-8" standalone="yes"?>
<Relationships xmlns="http://schemas.openxmlformats.org/package/2006/relationships"><Relationship Id="rId8" Type="http://schemas.openxmlformats.org/officeDocument/2006/relationships/hyperlink" Target="http://en.wikipedia.org/wiki/Vertico_SMI" TargetMode="External"/><Relationship Id="rId13" Type="http://schemas.openxmlformats.org/officeDocument/2006/relationships/hyperlink" Target="http://en.wikipedia.org/wiki/Photoactivated_localization_microscopy" TargetMode="External"/><Relationship Id="rId3" Type="http://schemas.openxmlformats.org/officeDocument/2006/relationships/hyperlink" Target="http://en.wikipedia.org/wiki/Evanescent_waves" TargetMode="External"/><Relationship Id="rId7" Type="http://schemas.openxmlformats.org/officeDocument/2006/relationships/hyperlink" Target="http://en.wikipedia.org/wiki/4Pi_Microscope" TargetMode="External"/><Relationship Id="rId12" Type="http://schemas.openxmlformats.org/officeDocument/2006/relationships/hyperlink" Target="http://en.wikipedia.org/wiki/RESOLFT" TargetMode="External"/><Relationship Id="rId2" Type="http://schemas.openxmlformats.org/officeDocument/2006/relationships/slide" Target="../slides/slide16.xml"/><Relationship Id="rId1" Type="http://schemas.openxmlformats.org/officeDocument/2006/relationships/notesMaster" Target="../notesMasters/notesMaster1.xml"/><Relationship Id="rId6" Type="http://schemas.openxmlformats.org/officeDocument/2006/relationships/hyperlink" Target="http://en.wikipedia.org/wiki/Near_field_scanning_optical_microscopy" TargetMode="External"/><Relationship Id="rId11" Type="http://schemas.openxmlformats.org/officeDocument/2006/relationships/hyperlink" Target="http://en.wikipedia.org/wiki/GSD_microscopy" TargetMode="External"/><Relationship Id="rId5" Type="http://schemas.openxmlformats.org/officeDocument/2006/relationships/hyperlink" Target="http://en.wikipedia.org/wiki/Superlens" TargetMode="External"/><Relationship Id="rId10" Type="http://schemas.openxmlformats.org/officeDocument/2006/relationships/hyperlink" Target="http://en.wikipedia.org/wiki/STED_microscopy" TargetMode="External"/><Relationship Id="rId4" Type="http://schemas.openxmlformats.org/officeDocument/2006/relationships/hyperlink" Target="http://en.wikipedia.org/wiki/Super-resolution_microscopy#cite_note-2" TargetMode="External"/><Relationship Id="rId9" Type="http://schemas.openxmlformats.org/officeDocument/2006/relationships/hyperlink" Target="http://en.wikipedia.org/wiki/Fluorophores" TargetMode="Externa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www.pnas.org/content/105/38/14271.full#ref-5"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8" Type="http://schemas.openxmlformats.org/officeDocument/2006/relationships/hyperlink" Target="http://journals.aps.org/prl/abstract/10.1103/PhysRevLett.98.218103#c16" TargetMode="External"/><Relationship Id="rId3" Type="http://schemas.openxmlformats.org/officeDocument/2006/relationships/hyperlink" Target="http://journals.aps.org/prl/abstract/10.1103/PhysRevLett.98.218103#f1" TargetMode="External"/><Relationship Id="rId7" Type="http://schemas.openxmlformats.org/officeDocument/2006/relationships/hyperlink" Target="http://journals.aps.org/prl/abstract/10.1103/PhysRevLett.98.218103#c15" TargetMode="External"/><Relationship Id="rId2" Type="http://schemas.openxmlformats.org/officeDocument/2006/relationships/slide" Target="../slides/slide37.xml"/><Relationship Id="rId1" Type="http://schemas.openxmlformats.org/officeDocument/2006/relationships/notesMaster" Target="../notesMasters/notesMaster1.xml"/><Relationship Id="rId6" Type="http://schemas.openxmlformats.org/officeDocument/2006/relationships/hyperlink" Target="http://journals.aps.org/prl/abstract/10.1103/PhysRevLett.98.218103#c14" TargetMode="External"/><Relationship Id="rId5" Type="http://schemas.openxmlformats.org/officeDocument/2006/relationships/hyperlink" Target="http://journals.aps.org/prl/abstract/10.1103/PhysRevLett.98.218103#c11" TargetMode="External"/><Relationship Id="rId4" Type="http://schemas.openxmlformats.org/officeDocument/2006/relationships/hyperlink" Target="http://journals.aps.org/prl/abstract/10.1103/PhysRevLett.98.218103#c10" TargetMode="External"/></Relationships>
</file>

<file path=ppt/notesSlides/_rels/notesSlide19.xml.rels><?xml version="1.0" encoding="UTF-8" standalone="yes"?>
<Relationships xmlns="http://schemas.openxmlformats.org/package/2006/relationships"><Relationship Id="rId8" Type="http://schemas.openxmlformats.org/officeDocument/2006/relationships/hyperlink" Target="http://en.wikipedia.org/wiki/Superlens" TargetMode="External"/><Relationship Id="rId13" Type="http://schemas.openxmlformats.org/officeDocument/2006/relationships/hyperlink" Target="http://en.wikipedia.org/wiki/STED_microscopy" TargetMode="External"/><Relationship Id="rId3" Type="http://schemas.openxmlformats.org/officeDocument/2006/relationships/hyperlink" Target="http://en.wikipedia.org/wiki/Super-resolution_microscopy#cite_note-Rust_STORM-47" TargetMode="External"/><Relationship Id="rId7" Type="http://schemas.openxmlformats.org/officeDocument/2006/relationships/hyperlink" Target="http://en.wikipedia.org/wiki/Super-resolution_microscopy#cite_note-2" TargetMode="External"/><Relationship Id="rId12" Type="http://schemas.openxmlformats.org/officeDocument/2006/relationships/hyperlink" Target="http://en.wikipedia.org/wiki/Fluorophores" TargetMode="External"/><Relationship Id="rId2" Type="http://schemas.openxmlformats.org/officeDocument/2006/relationships/slide" Target="../slides/slide39.xml"/><Relationship Id="rId16" Type="http://schemas.openxmlformats.org/officeDocument/2006/relationships/hyperlink" Target="http://en.wikipedia.org/wiki/Photoactivated_localization_microscopy" TargetMode="External"/><Relationship Id="rId1" Type="http://schemas.openxmlformats.org/officeDocument/2006/relationships/notesMaster" Target="../notesMasters/notesMaster1.xml"/><Relationship Id="rId6" Type="http://schemas.openxmlformats.org/officeDocument/2006/relationships/hyperlink" Target="http://en.wikipedia.org/wiki/Evanescent_waves" TargetMode="External"/><Relationship Id="rId11" Type="http://schemas.openxmlformats.org/officeDocument/2006/relationships/hyperlink" Target="http://en.wikipedia.org/wiki/Vertico_SMI" TargetMode="External"/><Relationship Id="rId5" Type="http://schemas.openxmlformats.org/officeDocument/2006/relationships/hyperlink" Target="http://en.wikipedia.org/wiki/Super-resolution_microscopy#cite_note-Hess_FPALM-49" TargetMode="External"/><Relationship Id="rId15" Type="http://schemas.openxmlformats.org/officeDocument/2006/relationships/hyperlink" Target="http://en.wikipedia.org/wiki/RESOLFT" TargetMode="External"/><Relationship Id="rId10" Type="http://schemas.openxmlformats.org/officeDocument/2006/relationships/hyperlink" Target="http://en.wikipedia.org/wiki/4Pi_Microscope" TargetMode="External"/><Relationship Id="rId4" Type="http://schemas.openxmlformats.org/officeDocument/2006/relationships/hyperlink" Target="http://en.wikipedia.org/wiki/Super-resolution_microscopy#cite_note-Betzig_PALM-48" TargetMode="External"/><Relationship Id="rId9" Type="http://schemas.openxmlformats.org/officeDocument/2006/relationships/hyperlink" Target="http://en.wikipedia.org/wiki/Near_field_scanning_optical_microscopy" TargetMode="External"/><Relationship Id="rId14" Type="http://schemas.openxmlformats.org/officeDocument/2006/relationships/hyperlink" Target="http://en.wikipedia.org/wiki/GSD_microscopy"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8" Type="http://schemas.openxmlformats.org/officeDocument/2006/relationships/hyperlink" Target="http://www.nature.com/nmeth/journal/v10/n7/fig_tab/nmeth.2488_SV5.html" TargetMode="External"/><Relationship Id="rId3" Type="http://schemas.openxmlformats.org/officeDocument/2006/relationships/hyperlink" Target="http://www.nature.com/nmeth/journal/v10/n7/full/nmeth.2488.html#supplementary-information" TargetMode="External"/><Relationship Id="rId7" Type="http://schemas.openxmlformats.org/officeDocument/2006/relationships/hyperlink" Target="http://www.nature.com/nmeth/journal/v10/n7/fig_tab/nmeth.2488_SV4.html" TargetMode="External"/><Relationship Id="rId12" Type="http://schemas.openxmlformats.org/officeDocument/2006/relationships/hyperlink" Target="http://www.nature.com/nmeth/journal/v10/n7/extref/nmeth.2488-sv4.avi" TargetMode="External"/><Relationship Id="rId2" Type="http://schemas.openxmlformats.org/officeDocument/2006/relationships/slide" Target="../slides/slide56.xml"/><Relationship Id="rId1" Type="http://schemas.openxmlformats.org/officeDocument/2006/relationships/notesMaster" Target="../notesMasters/notesMaster1.xml"/><Relationship Id="rId6" Type="http://schemas.openxmlformats.org/officeDocument/2006/relationships/hyperlink" Target="http://www.nature.com/nmeth/journal/v10/n7/fig_tab/nmeth.2488_SV3.html" TargetMode="External"/><Relationship Id="rId11" Type="http://schemas.openxmlformats.org/officeDocument/2006/relationships/hyperlink" Target="http://www.nature.com/nmeth/journal/v10/n7/full/nmeth.2488.html#methods" TargetMode="External"/><Relationship Id="rId5" Type="http://schemas.openxmlformats.org/officeDocument/2006/relationships/hyperlink" Target="http://www.nature.com/nmeth/journal/v10/n7/fig_tab/nmeth.2488_SV2.html" TargetMode="External"/><Relationship Id="rId10" Type="http://schemas.openxmlformats.org/officeDocument/2006/relationships/hyperlink" Target="http://www.nature.com/nmeth/journal/v10/n7/extref/nmeth.2488-sv3.avi" TargetMode="External"/><Relationship Id="rId4" Type="http://schemas.openxmlformats.org/officeDocument/2006/relationships/hyperlink" Target="http://www.nature.com/nmeth/journal/v10/n7/fig_tab/nmeth.2488_SV1.html" TargetMode="External"/><Relationship Id="rId9" Type="http://schemas.openxmlformats.org/officeDocument/2006/relationships/hyperlink" Target="http://www.nature.com/nmeth/journal/v10/n7/fig_tab/nmeth.2488_SV8.html" TargetMode="Externa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www.nature.com/nmeth/journal/v10/n7/fig_tab/nmeth.2488_SV1.html" TargetMode="External"/><Relationship Id="rId2" Type="http://schemas.openxmlformats.org/officeDocument/2006/relationships/slide" Target="../slides/slide57.xml"/><Relationship Id="rId1" Type="http://schemas.openxmlformats.org/officeDocument/2006/relationships/notesMaster" Target="../notesMasters/notesMaster1.xml"/><Relationship Id="rId5" Type="http://schemas.openxmlformats.org/officeDocument/2006/relationships/hyperlink" Target="http://www.nature.com/nmeth/journal/v10/n7/full/nmeth.2488.html#methods" TargetMode="External"/><Relationship Id="rId4" Type="http://schemas.openxmlformats.org/officeDocument/2006/relationships/hyperlink" Target="http://www.nature.com/nmeth/journal/v10/n7/extref/nmeth.2488-sv1.avi" TargetMode="Externa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http://www.rsc.org/ConferencesAndEvents/RSCConferences/FD/molecule-fd2015/</a:t>
            </a:r>
          </a:p>
          <a:p>
            <a:endParaRPr lang="en-US" dirty="0" smtClean="0"/>
          </a:p>
          <a:p>
            <a:r>
              <a:rPr lang="en-US" dirty="0" smtClean="0"/>
              <a:t>A practical </a:t>
            </a:r>
            <a:r>
              <a:rPr lang="en-US" b="1" dirty="0" err="1" smtClean="0"/>
              <a:t>superlens</a:t>
            </a:r>
            <a:r>
              <a:rPr lang="en-US" dirty="0" smtClean="0"/>
              <a:t>, </a:t>
            </a:r>
            <a:r>
              <a:rPr lang="en-US" b="1" dirty="0" smtClean="0"/>
              <a:t>super lens</a:t>
            </a:r>
            <a:r>
              <a:rPr lang="en-US" dirty="0" smtClean="0"/>
              <a:t> or </a:t>
            </a:r>
            <a:r>
              <a:rPr lang="en-US" b="1" dirty="0" smtClean="0"/>
              <a:t>perfect lens</a:t>
            </a:r>
            <a:r>
              <a:rPr lang="en-US" dirty="0" smtClean="0"/>
              <a:t>, is a </a:t>
            </a:r>
            <a:r>
              <a:rPr lang="en-US" dirty="0" smtClean="0">
                <a:hlinkClick r:id="rId3" tooltip="Lens (optics)"/>
              </a:rPr>
              <a:t>lens</a:t>
            </a:r>
            <a:r>
              <a:rPr lang="en-US" dirty="0" smtClean="0"/>
              <a:t> which uses </a:t>
            </a:r>
            <a:r>
              <a:rPr lang="en-US" dirty="0" smtClean="0">
                <a:hlinkClick r:id="rId4" tooltip="Metamaterial"/>
              </a:rPr>
              <a:t>metamaterials</a:t>
            </a:r>
            <a:r>
              <a:rPr lang="en-US" dirty="0" smtClean="0"/>
              <a:t> to go beyond the </a:t>
            </a:r>
            <a:r>
              <a:rPr lang="en-US" dirty="0" smtClean="0">
                <a:hlinkClick r:id="rId5" tooltip="Diffraction limit"/>
              </a:rPr>
              <a:t>diffraction limit</a:t>
            </a:r>
            <a:r>
              <a:rPr lang="en-US" dirty="0" smtClean="0"/>
              <a:t>. The diffraction limit is an inherent limitation in conventional </a:t>
            </a:r>
            <a:r>
              <a:rPr lang="en-US" dirty="0" smtClean="0">
                <a:hlinkClick r:id="rId6" tooltip="Optical microscopy"/>
              </a:rPr>
              <a:t>optical devices</a:t>
            </a:r>
            <a:r>
              <a:rPr lang="en-US" dirty="0" smtClean="0"/>
              <a:t> or lenses.</a:t>
            </a:r>
            <a:r>
              <a:rPr lang="en-US" baseline="30000" dirty="0" smtClean="0">
                <a:hlinkClick r:id="rId7"/>
              </a:rPr>
              <a:t>[1]</a:t>
            </a:r>
            <a:r>
              <a:rPr lang="en-US" baseline="30000" dirty="0" smtClean="0"/>
              <a:t> </a:t>
            </a:r>
            <a:r>
              <a:rPr lang="en-US" dirty="0" smtClean="0"/>
              <a:t>In </a:t>
            </a:r>
            <a:r>
              <a:rPr lang="en-US" dirty="0" err="1" smtClean="0">
                <a:hlinkClick r:id="rId8" tooltip="Nano-optics"/>
              </a:rPr>
              <a:t>nano</a:t>
            </a:r>
            <a:r>
              <a:rPr lang="en-US" dirty="0" smtClean="0">
                <a:hlinkClick r:id="rId8" tooltip="Nano-optics"/>
              </a:rPr>
              <a:t>-optics</a:t>
            </a:r>
            <a:r>
              <a:rPr lang="en-US" dirty="0" smtClean="0"/>
              <a:t>, a </a:t>
            </a:r>
            <a:r>
              <a:rPr lang="en-US" b="1" dirty="0" err="1" smtClean="0"/>
              <a:t>plasmonic</a:t>
            </a:r>
            <a:r>
              <a:rPr lang="en-US" b="1" dirty="0" smtClean="0"/>
              <a:t> lens</a:t>
            </a:r>
            <a:r>
              <a:rPr lang="en-US" dirty="0" smtClean="0"/>
              <a:t> generally refers to a </a:t>
            </a:r>
            <a:r>
              <a:rPr lang="en-US" dirty="0" smtClean="0">
                <a:hlinkClick r:id="rId3" tooltip="Lens (optics)"/>
              </a:rPr>
              <a:t>lens</a:t>
            </a:r>
            <a:r>
              <a:rPr lang="en-US" dirty="0" smtClean="0"/>
              <a:t> for </a:t>
            </a:r>
            <a:r>
              <a:rPr lang="en-US" dirty="0" smtClean="0">
                <a:hlinkClick r:id="rId9" tooltip="Surface plasmon polariton"/>
              </a:rPr>
              <a:t>surface </a:t>
            </a:r>
            <a:r>
              <a:rPr lang="en-US" dirty="0" err="1" smtClean="0">
                <a:hlinkClick r:id="rId9" tooltip="Surface plasmon polariton"/>
              </a:rPr>
              <a:t>plasmon</a:t>
            </a:r>
            <a:r>
              <a:rPr lang="en-US" dirty="0" smtClean="0">
                <a:hlinkClick r:id="rId9" tooltip="Surface plasmon polariton"/>
              </a:rPr>
              <a:t> </a:t>
            </a:r>
            <a:r>
              <a:rPr lang="en-US" dirty="0" err="1" smtClean="0">
                <a:hlinkClick r:id="rId9" tooltip="Surface plasmon polariton"/>
              </a:rPr>
              <a:t>polaritons</a:t>
            </a:r>
            <a:r>
              <a:rPr lang="en-US" dirty="0" smtClean="0"/>
              <a:t> (SPPs), i.e. a device that redirects SPPs to converge towards a single focal point. Since SPPs can have very small wavelength, they can converge into a very small and very intense spot, much smaller than the free-space wavelength and the </a:t>
            </a:r>
            <a:r>
              <a:rPr lang="en-US" dirty="0" smtClean="0">
                <a:hlinkClick r:id="rId5" tooltip="Diffraction limit"/>
              </a:rPr>
              <a:t>diffraction limit</a:t>
            </a:r>
            <a:r>
              <a:rPr lang="en-US" dirty="0" smtClean="0"/>
              <a:t>.</a:t>
            </a:r>
            <a:r>
              <a:rPr lang="en-US" baseline="30000" dirty="0" smtClean="0">
                <a:hlinkClick r:id="rId10"/>
              </a:rPr>
              <a:t>[1]</a:t>
            </a:r>
            <a:r>
              <a:rPr lang="en-US" baseline="30000" dirty="0" smtClean="0">
                <a:hlinkClick r:id="rId11"/>
              </a:rPr>
              <a:t>[2]</a:t>
            </a:r>
            <a:r>
              <a:rPr lang="en-US" baseline="30000" dirty="0" smtClean="0"/>
              <a:t> </a:t>
            </a:r>
            <a:r>
              <a:rPr lang="en-US" b="1" dirty="0" smtClean="0"/>
              <a:t>Surface </a:t>
            </a:r>
            <a:r>
              <a:rPr lang="en-US" b="1" dirty="0" err="1" smtClean="0"/>
              <a:t>plasmon</a:t>
            </a:r>
            <a:r>
              <a:rPr lang="en-US" b="1" dirty="0" smtClean="0"/>
              <a:t> </a:t>
            </a:r>
            <a:r>
              <a:rPr lang="en-US" b="1" dirty="0" err="1" smtClean="0"/>
              <a:t>polaritons</a:t>
            </a:r>
            <a:r>
              <a:rPr lang="en-US" dirty="0" smtClean="0"/>
              <a:t> (SPPs), are </a:t>
            </a:r>
            <a:r>
              <a:rPr lang="en-US" dirty="0" smtClean="0">
                <a:hlinkClick r:id="rId12" tooltip="Infrared"/>
              </a:rPr>
              <a:t>infrared</a:t>
            </a:r>
            <a:r>
              <a:rPr lang="en-US" dirty="0" smtClean="0"/>
              <a:t> or </a:t>
            </a:r>
            <a:r>
              <a:rPr lang="en-US" dirty="0" smtClean="0">
                <a:hlinkClick r:id="rId13" tooltip="Visible spectrum"/>
              </a:rPr>
              <a:t>visible</a:t>
            </a:r>
            <a:r>
              <a:rPr lang="en-US" dirty="0" smtClean="0"/>
              <a:t>-frequency </a:t>
            </a:r>
            <a:r>
              <a:rPr lang="en-US" dirty="0" smtClean="0">
                <a:hlinkClick r:id="rId14" tooltip="Electromagnetic waves"/>
              </a:rPr>
              <a:t>electromagnetic waves</a:t>
            </a:r>
            <a:r>
              <a:rPr lang="en-US" dirty="0" smtClean="0"/>
              <a:t>, which travel along a </a:t>
            </a:r>
            <a:r>
              <a:rPr lang="en-US" dirty="0" smtClean="0">
                <a:hlinkClick r:id="rId15" tooltip="Metal"/>
              </a:rPr>
              <a:t>metal</a:t>
            </a:r>
            <a:r>
              <a:rPr lang="en-US" dirty="0" smtClean="0"/>
              <a:t>-</a:t>
            </a:r>
            <a:r>
              <a:rPr lang="en-US" dirty="0" smtClean="0">
                <a:hlinkClick r:id="rId16" tooltip="Dielectric"/>
              </a:rPr>
              <a:t>dielectric</a:t>
            </a:r>
            <a:r>
              <a:rPr lang="en-US" dirty="0" smtClean="0"/>
              <a:t> or metal-air interface. The term "surface </a:t>
            </a:r>
            <a:r>
              <a:rPr lang="en-US" dirty="0" err="1" smtClean="0"/>
              <a:t>plasmon</a:t>
            </a:r>
            <a:r>
              <a:rPr lang="en-US" dirty="0" smtClean="0"/>
              <a:t> </a:t>
            </a:r>
            <a:r>
              <a:rPr lang="en-US" dirty="0" err="1" smtClean="0"/>
              <a:t>polariton</a:t>
            </a:r>
            <a:r>
              <a:rPr lang="en-US" dirty="0" smtClean="0"/>
              <a:t>" explains that the wave involves both charge motion in the metal ("</a:t>
            </a:r>
            <a:r>
              <a:rPr lang="en-US" dirty="0" smtClean="0">
                <a:hlinkClick r:id="rId17" tooltip="Surface plasmon"/>
              </a:rPr>
              <a:t>surface </a:t>
            </a:r>
            <a:r>
              <a:rPr lang="en-US" dirty="0" err="1" smtClean="0">
                <a:hlinkClick r:id="rId17" tooltip="Surface plasmon"/>
              </a:rPr>
              <a:t>plasmon</a:t>
            </a:r>
            <a:r>
              <a:rPr lang="en-US" dirty="0" smtClean="0"/>
              <a:t>") and electromagnetic waves in the air or dielectric ("</a:t>
            </a:r>
            <a:r>
              <a:rPr lang="en-US" dirty="0" err="1" smtClean="0">
                <a:hlinkClick r:id="rId18" tooltip="Polariton"/>
              </a:rPr>
              <a:t>polariton</a:t>
            </a:r>
            <a:r>
              <a:rPr lang="en-US" dirty="0" smtClean="0"/>
              <a:t>").</a:t>
            </a:r>
            <a:r>
              <a:rPr lang="en-US" baseline="30000" dirty="0" smtClean="0">
                <a:hlinkClick r:id="rId19"/>
              </a:rPr>
              <a:t>[1]</a:t>
            </a:r>
            <a:endParaRPr lang="en-US" dirty="0" smtClean="0"/>
          </a:p>
          <a:p>
            <a:r>
              <a:rPr lang="en-US" dirty="0" smtClean="0"/>
              <a:t>They are a type of </a:t>
            </a:r>
            <a:r>
              <a:rPr lang="en-US" dirty="0" smtClean="0">
                <a:hlinkClick r:id="rId20" tooltip="Surface wave"/>
              </a:rPr>
              <a:t>surface wave</a:t>
            </a:r>
            <a:r>
              <a:rPr lang="en-US" dirty="0" smtClean="0"/>
              <a:t>, guided along the interface in much the same way that light can be guided by an optical fiber. SPPs are shorter in wavelength than the incident light (photons).</a:t>
            </a:r>
            <a:r>
              <a:rPr lang="en-US" baseline="30000" dirty="0" smtClean="0">
                <a:hlinkClick r:id="rId21"/>
              </a:rPr>
              <a:t>[2]</a:t>
            </a:r>
            <a:endParaRPr lang="en-US" dirty="0" smtClean="0"/>
          </a:p>
          <a:p>
            <a:endParaRPr lang="en-US" dirty="0" smtClean="0"/>
          </a:p>
          <a:p>
            <a:r>
              <a:rPr lang="en-US" b="1" dirty="0" smtClean="0"/>
              <a:t>Metamaterials</a:t>
            </a:r>
            <a:r>
              <a:rPr lang="en-US" dirty="0" smtClean="0"/>
              <a:t> are artificial materials engineered to have properties that have not yet been found in nature.</a:t>
            </a:r>
          </a:p>
          <a:p>
            <a:endParaRPr lang="en-US" dirty="0"/>
          </a:p>
        </p:txBody>
      </p:sp>
      <p:sp>
        <p:nvSpPr>
          <p:cNvPr id="4" name="Slide Number Placeholder 3"/>
          <p:cNvSpPr>
            <a:spLocks noGrp="1"/>
          </p:cNvSpPr>
          <p:nvPr>
            <p:ph type="sldNum" sz="quarter" idx="10"/>
          </p:nvPr>
        </p:nvSpPr>
        <p:spPr/>
        <p:txBody>
          <a:bodyPr/>
          <a:lstStyle/>
          <a:p>
            <a:fld id="{5C1915EA-2C58-4E3C-9B71-E32E967BD0E8}" type="slidenum">
              <a:rPr lang="en-US" smtClean="0">
                <a:solidFill>
                  <a:prstClr val="black"/>
                </a:solidFill>
              </a:rPr>
              <a:pPr/>
              <a:t>3</a:t>
            </a:fld>
            <a:endParaRPr lang="en-US">
              <a:solidFill>
                <a:prstClr val="black"/>
              </a:solidFill>
            </a:endParaRPr>
          </a:p>
        </p:txBody>
      </p:sp>
    </p:spTree>
    <p:extLst>
      <p:ext uri="{BB962C8B-B14F-4D97-AF65-F5344CB8AC3E}">
        <p14:creationId xmlns:p14="http://schemas.microsoft.com/office/powerpoint/2010/main" val="9551677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They fall into two broad categories, "true" super-resolution techniques, which capture information contained in </a:t>
            </a:r>
            <a:r>
              <a:rPr lang="en-US" dirty="0" smtClean="0">
                <a:hlinkClick r:id="rId3" tooltip="Evanescent waves"/>
              </a:rPr>
              <a:t>evanescent waves</a:t>
            </a:r>
            <a:r>
              <a:rPr lang="en-US" dirty="0" smtClean="0"/>
              <a:t>, and "functional" super-resolution techniques, which use clever experimental techniques and known limitations on the matter being imaged to reconstruct a super-resolution image.</a:t>
            </a:r>
            <a:r>
              <a:rPr lang="en-US" baseline="30000" dirty="0" smtClean="0">
                <a:hlinkClick r:id="rId4"/>
              </a:rPr>
              <a:t>[2]</a:t>
            </a:r>
            <a:endParaRPr lang="en-US" baseline="30000" dirty="0" smtClean="0"/>
          </a:p>
          <a:p>
            <a:endParaRPr lang="en-US" dirty="0" smtClean="0"/>
          </a:p>
          <a:p>
            <a:r>
              <a:rPr lang="en-US" dirty="0" smtClean="0"/>
              <a:t>True subwavelength imaging techniques include those that utilize the </a:t>
            </a:r>
            <a:r>
              <a:rPr lang="en-US" dirty="0" err="1" smtClean="0">
                <a:hlinkClick r:id="rId5" tooltip="Superlens"/>
              </a:rPr>
              <a:t>Pendry</a:t>
            </a:r>
            <a:r>
              <a:rPr lang="en-US" dirty="0" smtClean="0">
                <a:hlinkClick r:id="rId5" tooltip="Superlens"/>
              </a:rPr>
              <a:t> </a:t>
            </a:r>
            <a:r>
              <a:rPr lang="en-US" dirty="0" err="1" smtClean="0">
                <a:hlinkClick r:id="rId5" tooltip="Superlens"/>
              </a:rPr>
              <a:t>Superlens</a:t>
            </a:r>
            <a:r>
              <a:rPr lang="en-US" dirty="0" smtClean="0"/>
              <a:t> and </a:t>
            </a:r>
            <a:r>
              <a:rPr lang="en-US" dirty="0" smtClean="0">
                <a:hlinkClick r:id="rId6" tooltip="Near field scanning optical microscopy"/>
              </a:rPr>
              <a:t>near field scanning optical microscopy</a:t>
            </a:r>
            <a:r>
              <a:rPr lang="en-US" dirty="0" smtClean="0"/>
              <a:t>, the </a:t>
            </a:r>
            <a:r>
              <a:rPr lang="en-US" dirty="0" smtClean="0">
                <a:hlinkClick r:id="rId7" tooltip="4Pi Microscope"/>
              </a:rPr>
              <a:t>4Pi Microscope</a:t>
            </a:r>
            <a:r>
              <a:rPr lang="en-US" dirty="0" smtClean="0"/>
              <a:t> and structured illumination microscopy technologies like SIM and </a:t>
            </a:r>
            <a:r>
              <a:rPr lang="en-US" dirty="0" smtClean="0">
                <a:hlinkClick r:id="rId8" tooltip="Vertico SMI"/>
              </a:rPr>
              <a:t>SMI</a:t>
            </a:r>
            <a:r>
              <a:rPr lang="en-US" dirty="0" smtClean="0"/>
              <a:t>. However, the majority of techniques of importance in biological imaging fall into the functional category.</a:t>
            </a:r>
          </a:p>
          <a:p>
            <a:r>
              <a:rPr lang="en-US" dirty="0" smtClean="0"/>
              <a:t>There are two major groups of methods for functional super-resolution microscopy:</a:t>
            </a:r>
          </a:p>
          <a:p>
            <a:r>
              <a:rPr lang="en-US" dirty="0" smtClean="0"/>
              <a:t>Deterministic super-resolution: The most commonly used emitters in biological microscopy, </a:t>
            </a:r>
            <a:r>
              <a:rPr lang="en-US" dirty="0" smtClean="0">
                <a:hlinkClick r:id="rId9" tooltip="Fluorophores"/>
              </a:rPr>
              <a:t>fluorophores</a:t>
            </a:r>
            <a:r>
              <a:rPr lang="en-US" dirty="0" smtClean="0"/>
              <a:t>, show a nonlinear response to excitation, and this nonlinear response can be exploited to enhance resolution. These methods include </a:t>
            </a:r>
            <a:r>
              <a:rPr lang="en-US" dirty="0" smtClean="0">
                <a:hlinkClick r:id="rId10" tooltip="STED microscopy"/>
              </a:rPr>
              <a:t>STED</a:t>
            </a:r>
            <a:r>
              <a:rPr lang="en-US" dirty="0" smtClean="0"/>
              <a:t>, </a:t>
            </a:r>
            <a:r>
              <a:rPr lang="en-US" dirty="0" smtClean="0">
                <a:hlinkClick r:id="rId11" tooltip="GSD microscopy"/>
              </a:rPr>
              <a:t>GSD</a:t>
            </a:r>
            <a:r>
              <a:rPr lang="en-US" dirty="0" smtClean="0"/>
              <a:t>, </a:t>
            </a:r>
            <a:r>
              <a:rPr lang="en-US" dirty="0" smtClean="0">
                <a:hlinkClick r:id="rId12" tooltip="RESOLFT"/>
              </a:rPr>
              <a:t>RESOLFT</a:t>
            </a:r>
            <a:r>
              <a:rPr lang="en-US" dirty="0" smtClean="0"/>
              <a:t> and SSIM.</a:t>
            </a:r>
          </a:p>
          <a:p>
            <a:r>
              <a:rPr lang="en-US" dirty="0" smtClean="0"/>
              <a:t>Stochastic super-resolution: The chemical complexity of many molecular light sources gives them a complex temporal </a:t>
            </a:r>
            <a:r>
              <a:rPr lang="en-US" dirty="0" err="1" smtClean="0"/>
              <a:t>behaviour</a:t>
            </a:r>
            <a:r>
              <a:rPr lang="en-US" dirty="0" smtClean="0"/>
              <a:t>, which can be used to make several close-by fluorophores emit light at separate times and thereby become resolvable in time. These methods include SOFI and all single-molecule localization methods (SMLM) such as </a:t>
            </a:r>
            <a:r>
              <a:rPr lang="en-US" dirty="0" smtClean="0">
                <a:hlinkClick r:id="rId8" tooltip="Vertico SMI"/>
              </a:rPr>
              <a:t>SPDM</a:t>
            </a:r>
            <a:r>
              <a:rPr lang="en-US" dirty="0" smtClean="0"/>
              <a:t>, </a:t>
            </a:r>
            <a:r>
              <a:rPr lang="en-US" dirty="0" err="1" smtClean="0">
                <a:hlinkClick r:id="rId8" tooltip="Vertico SMI"/>
              </a:rPr>
              <a:t>SPDMphymod</a:t>
            </a:r>
            <a:r>
              <a:rPr lang="en-US" dirty="0" smtClean="0"/>
              <a:t>, </a:t>
            </a:r>
            <a:r>
              <a:rPr lang="en-US" dirty="0" smtClean="0">
                <a:hlinkClick r:id="rId13" tooltip="Photoactivated localization microscopy"/>
              </a:rPr>
              <a:t>PALM</a:t>
            </a:r>
            <a:r>
              <a:rPr lang="en-US" dirty="0" smtClean="0"/>
              <a:t>, FPALM, STORM and </a:t>
            </a:r>
            <a:r>
              <a:rPr lang="en-US" dirty="0" err="1" smtClean="0"/>
              <a:t>dSTORM</a:t>
            </a:r>
            <a:r>
              <a:rPr lang="en-US" dirty="0" smtClean="0"/>
              <a:t>.</a:t>
            </a:r>
          </a:p>
          <a:p>
            <a:endParaRPr lang="en-US" dirty="0"/>
          </a:p>
        </p:txBody>
      </p:sp>
      <p:sp>
        <p:nvSpPr>
          <p:cNvPr id="4" name="Slide Number Placeholder 3"/>
          <p:cNvSpPr>
            <a:spLocks noGrp="1"/>
          </p:cNvSpPr>
          <p:nvPr>
            <p:ph type="sldNum" sz="quarter" idx="10"/>
          </p:nvPr>
        </p:nvSpPr>
        <p:spPr/>
        <p:txBody>
          <a:bodyPr/>
          <a:lstStyle/>
          <a:p>
            <a:fld id="{5C1915EA-2C58-4E3C-9B71-E32E967BD0E8}" type="slidenum">
              <a:rPr lang="en-US" smtClean="0"/>
              <a:t>13</a:t>
            </a:fld>
            <a:endParaRPr lang="en-US"/>
          </a:p>
        </p:txBody>
      </p:sp>
    </p:spTree>
    <p:extLst>
      <p:ext uri="{BB962C8B-B14F-4D97-AF65-F5344CB8AC3E}">
        <p14:creationId xmlns:p14="http://schemas.microsoft.com/office/powerpoint/2010/main" val="2801419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http://www.nature.com/nmeth/journal/v6/n1/full/nmeth.1291.html</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45397BDA-7C5D-426B-8F63-5169389F863D}" type="slidenum">
              <a:rPr lang="en-US" smtClean="0"/>
              <a:t>14</a:t>
            </a:fld>
            <a:endParaRPr lang="en-US"/>
          </a:p>
        </p:txBody>
      </p:sp>
    </p:spTree>
    <p:extLst>
      <p:ext uri="{BB962C8B-B14F-4D97-AF65-F5344CB8AC3E}">
        <p14:creationId xmlns:p14="http://schemas.microsoft.com/office/powerpoint/2010/main" val="3661144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They fall into two broad categories, "true" super-resolution techniques, which capture information contained in </a:t>
            </a:r>
            <a:r>
              <a:rPr lang="en-US" dirty="0" smtClean="0">
                <a:hlinkClick r:id="rId3" tooltip="Evanescent waves"/>
              </a:rPr>
              <a:t>evanescent waves</a:t>
            </a:r>
            <a:r>
              <a:rPr lang="en-US" dirty="0" smtClean="0"/>
              <a:t>, and "functional" super-resolution techniques, which use clever experimental techniques and known limitations on the matter being imaged to reconstruct a super-resolution image.</a:t>
            </a:r>
            <a:r>
              <a:rPr lang="en-US" baseline="30000" dirty="0" smtClean="0">
                <a:hlinkClick r:id="rId4"/>
              </a:rPr>
              <a:t>[2]</a:t>
            </a:r>
            <a:endParaRPr lang="en-US" baseline="30000" dirty="0" smtClean="0"/>
          </a:p>
          <a:p>
            <a:endParaRPr lang="en-US" dirty="0" smtClean="0"/>
          </a:p>
          <a:p>
            <a:r>
              <a:rPr lang="en-US" dirty="0" smtClean="0"/>
              <a:t>True subwavelength imaging techniques include those that utilize the </a:t>
            </a:r>
            <a:r>
              <a:rPr lang="en-US" dirty="0" err="1" smtClean="0">
                <a:hlinkClick r:id="rId5" tooltip="Superlens"/>
              </a:rPr>
              <a:t>Pendry</a:t>
            </a:r>
            <a:r>
              <a:rPr lang="en-US" dirty="0" smtClean="0">
                <a:hlinkClick r:id="rId5" tooltip="Superlens"/>
              </a:rPr>
              <a:t> </a:t>
            </a:r>
            <a:r>
              <a:rPr lang="en-US" dirty="0" err="1" smtClean="0">
                <a:hlinkClick r:id="rId5" tooltip="Superlens"/>
              </a:rPr>
              <a:t>Superlens</a:t>
            </a:r>
            <a:r>
              <a:rPr lang="en-US" dirty="0" smtClean="0"/>
              <a:t> and </a:t>
            </a:r>
            <a:r>
              <a:rPr lang="en-US" dirty="0" smtClean="0">
                <a:hlinkClick r:id="rId6" tooltip="Near field scanning optical microscopy"/>
              </a:rPr>
              <a:t>near field scanning optical microscopy</a:t>
            </a:r>
            <a:r>
              <a:rPr lang="en-US" dirty="0" smtClean="0"/>
              <a:t>, the </a:t>
            </a:r>
            <a:r>
              <a:rPr lang="en-US" dirty="0" smtClean="0">
                <a:hlinkClick r:id="rId7" tooltip="4Pi Microscope"/>
              </a:rPr>
              <a:t>4Pi Microscope</a:t>
            </a:r>
            <a:r>
              <a:rPr lang="en-US" dirty="0" smtClean="0"/>
              <a:t> and structured illumination microscopy technologies like SIM and </a:t>
            </a:r>
            <a:r>
              <a:rPr lang="en-US" dirty="0" smtClean="0">
                <a:hlinkClick r:id="rId8" tooltip="Vertico SMI"/>
              </a:rPr>
              <a:t>SMI</a:t>
            </a:r>
            <a:r>
              <a:rPr lang="en-US" dirty="0" smtClean="0"/>
              <a:t>. However, the majority of techniques of importance in biological imaging fall into the functional category.</a:t>
            </a:r>
          </a:p>
          <a:p>
            <a:r>
              <a:rPr lang="en-US" dirty="0" smtClean="0"/>
              <a:t>There are two major groups of methods for functional super-resolution microscopy:</a:t>
            </a:r>
          </a:p>
          <a:p>
            <a:r>
              <a:rPr lang="en-US" dirty="0" smtClean="0"/>
              <a:t>Deterministic super-resolution: The most commonly used emitters in biological microscopy, </a:t>
            </a:r>
            <a:r>
              <a:rPr lang="en-US" dirty="0" smtClean="0">
                <a:hlinkClick r:id="rId9" tooltip="Fluorophores"/>
              </a:rPr>
              <a:t>fluorophores</a:t>
            </a:r>
            <a:r>
              <a:rPr lang="en-US" dirty="0" smtClean="0"/>
              <a:t>, show a nonlinear response to excitation, and this nonlinear response can be exploited to enhance resolution. These methods include </a:t>
            </a:r>
            <a:r>
              <a:rPr lang="en-US" dirty="0" smtClean="0">
                <a:hlinkClick r:id="rId10" tooltip="STED microscopy"/>
              </a:rPr>
              <a:t>STED</a:t>
            </a:r>
            <a:r>
              <a:rPr lang="en-US" dirty="0" smtClean="0"/>
              <a:t>, </a:t>
            </a:r>
            <a:r>
              <a:rPr lang="en-US" dirty="0" smtClean="0">
                <a:hlinkClick r:id="rId11" tooltip="GSD microscopy"/>
              </a:rPr>
              <a:t>GSD</a:t>
            </a:r>
            <a:r>
              <a:rPr lang="en-US" dirty="0" smtClean="0"/>
              <a:t>, </a:t>
            </a:r>
            <a:r>
              <a:rPr lang="en-US" dirty="0" smtClean="0">
                <a:hlinkClick r:id="rId12" tooltip="RESOLFT"/>
              </a:rPr>
              <a:t>RESOLFT</a:t>
            </a:r>
            <a:r>
              <a:rPr lang="en-US" dirty="0" smtClean="0"/>
              <a:t> and SSIM.</a:t>
            </a:r>
          </a:p>
          <a:p>
            <a:r>
              <a:rPr lang="en-US" dirty="0" smtClean="0"/>
              <a:t>Stochastic super-resolution: The chemical complexity of many molecular light sources gives them a complex temporal </a:t>
            </a:r>
            <a:r>
              <a:rPr lang="en-US" dirty="0" err="1" smtClean="0"/>
              <a:t>behaviour</a:t>
            </a:r>
            <a:r>
              <a:rPr lang="en-US" dirty="0" smtClean="0"/>
              <a:t>, which can be used to make several close-by fluorophores emit light at separate times and thereby become resolvable in time. These methods include SOFI and all single-molecule localization methods (SMLM) such as </a:t>
            </a:r>
            <a:r>
              <a:rPr lang="en-US" dirty="0" smtClean="0">
                <a:hlinkClick r:id="rId8" tooltip="Vertico SMI"/>
              </a:rPr>
              <a:t>SPDM</a:t>
            </a:r>
            <a:r>
              <a:rPr lang="en-US" dirty="0" smtClean="0"/>
              <a:t>, </a:t>
            </a:r>
            <a:r>
              <a:rPr lang="en-US" dirty="0" err="1" smtClean="0">
                <a:hlinkClick r:id="rId8" tooltip="Vertico SMI"/>
              </a:rPr>
              <a:t>SPDMphymod</a:t>
            </a:r>
            <a:r>
              <a:rPr lang="en-US" dirty="0" smtClean="0"/>
              <a:t>, </a:t>
            </a:r>
            <a:r>
              <a:rPr lang="en-US" dirty="0" smtClean="0">
                <a:hlinkClick r:id="rId13" tooltip="Photoactivated localization microscopy"/>
              </a:rPr>
              <a:t>PALM</a:t>
            </a:r>
            <a:r>
              <a:rPr lang="en-US" dirty="0" smtClean="0"/>
              <a:t>, FPALM, STORM and </a:t>
            </a:r>
            <a:r>
              <a:rPr lang="en-US" dirty="0" err="1" smtClean="0"/>
              <a:t>dSTORM</a:t>
            </a:r>
            <a:r>
              <a:rPr lang="en-US" dirty="0" smtClean="0"/>
              <a:t>.</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FC4B543D-ED1E-4713-BA77-DC08B6AEBD6F}" type="slidenum">
              <a:rPr lang="en-US" smtClean="0"/>
              <a:t>15</a:t>
            </a:fld>
            <a:endParaRPr lang="en-US"/>
          </a:p>
        </p:txBody>
      </p:sp>
    </p:spTree>
    <p:extLst>
      <p:ext uri="{BB962C8B-B14F-4D97-AF65-F5344CB8AC3E}">
        <p14:creationId xmlns:p14="http://schemas.microsoft.com/office/powerpoint/2010/main" val="35963925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trio of techniques independently surfaced during a four-month period in 2006 that elegantly demonstrated the sequential and stochastic readout with precise localization of multiple single molecules from specimens that were fluorescently labeled with </a:t>
            </a:r>
            <a:r>
              <a:rPr lang="en-US" dirty="0" err="1" smtClean="0"/>
              <a:t>photoswitchable</a:t>
            </a:r>
            <a:r>
              <a:rPr lang="en-US" dirty="0" smtClean="0"/>
              <a:t> dyes or optical highlighter fluorescent proteins at densities approaching those commonly employed in </a:t>
            </a:r>
            <a:r>
              <a:rPr lang="en-US" dirty="0" err="1" smtClean="0"/>
              <a:t>widefield</a:t>
            </a:r>
            <a:r>
              <a:rPr lang="en-US" dirty="0" smtClean="0"/>
              <a:t> and confocal fluorescence microscopy (ranging up to 100,000 molecules per square micrometer). These nearly identical single-molecule </a:t>
            </a:r>
            <a:r>
              <a:rPr lang="en-US" dirty="0" err="1" smtClean="0"/>
              <a:t>superresolution</a:t>
            </a:r>
            <a:r>
              <a:rPr lang="en-US" dirty="0" smtClean="0"/>
              <a:t> imaging techniques have been termed stochastic optical reconstruction microscopy (</a:t>
            </a:r>
            <a:r>
              <a:rPr lang="en-US" b="1" dirty="0" smtClean="0"/>
              <a:t>STORM</a:t>
            </a:r>
            <a:r>
              <a:rPr lang="en-US" dirty="0" smtClean="0"/>
              <a:t>; see Figure 1), </a:t>
            </a:r>
            <a:r>
              <a:rPr lang="en-US" dirty="0" err="1" smtClean="0"/>
              <a:t>photoactivated</a:t>
            </a:r>
            <a:r>
              <a:rPr lang="en-US" dirty="0" smtClean="0"/>
              <a:t> localization microscopy (</a:t>
            </a:r>
            <a:r>
              <a:rPr lang="en-US" b="1" dirty="0" smtClean="0"/>
              <a:t>PALM</a:t>
            </a:r>
            <a:r>
              <a:rPr lang="en-US" dirty="0" smtClean="0"/>
              <a:t>), and fluorescence </a:t>
            </a:r>
            <a:r>
              <a:rPr lang="en-US" dirty="0" err="1" smtClean="0"/>
              <a:t>photoactivation</a:t>
            </a:r>
            <a:r>
              <a:rPr lang="en-US" dirty="0" smtClean="0"/>
              <a:t> localization microscopy (</a:t>
            </a:r>
            <a:r>
              <a:rPr lang="en-US" b="1" dirty="0" smtClean="0"/>
              <a:t>FPALM</a:t>
            </a:r>
            <a:r>
              <a:rPr lang="en-US" dirty="0" smtClean="0"/>
              <a:t>). They rely on an activation laser applied at low power to trigger emission switching so that any particular molecule has a small probability of being </a:t>
            </a:r>
            <a:r>
              <a:rPr lang="en-US" dirty="0" err="1" smtClean="0"/>
              <a:t>photoactivated</a:t>
            </a:r>
            <a:r>
              <a:rPr lang="en-US" dirty="0" smtClean="0"/>
              <a:t>, but the majority of the population remains in the original (dark or native) emissive state. Although the major difference between the methods as they were originally published was simply the nature of the fluorescent probes used to achieve </a:t>
            </a:r>
            <a:r>
              <a:rPr lang="en-US" dirty="0" err="1" smtClean="0"/>
              <a:t>superresolution</a:t>
            </a:r>
            <a:r>
              <a:rPr lang="en-US" dirty="0" smtClean="0"/>
              <a:t> imaging, these techniques are virtually identical. In fact, the original STORM research report mentioned the use of fluorescent proteins, whereas the first PALM paper discussed the application of caged synthetic fluorophores.</a:t>
            </a:r>
          </a:p>
          <a:p>
            <a:r>
              <a:rPr lang="en-US" dirty="0" smtClean="0"/>
              <a:t>http://www.microscopyu.com/articles/superresolution/stormintro.html</a:t>
            </a:r>
          </a:p>
          <a:p>
            <a:endParaRPr lang="en-US" dirty="0" smtClean="0"/>
          </a:p>
          <a:p>
            <a:r>
              <a:rPr lang="en-US" dirty="0" smtClean="0"/>
              <a:t>They fall into two broad categories, "true" super-resolution techniques, which capture information contained in </a:t>
            </a:r>
            <a:r>
              <a:rPr lang="en-US" dirty="0" smtClean="0">
                <a:hlinkClick r:id="rId3" tooltip="Evanescent waves"/>
              </a:rPr>
              <a:t>evanescent waves</a:t>
            </a:r>
            <a:r>
              <a:rPr lang="en-US" dirty="0" smtClean="0"/>
              <a:t>, and "functional" super-resolution techniques, which use clever experimental techniques and known limitations on the matter being imaged to reconstruct a super-resolution image.</a:t>
            </a:r>
            <a:r>
              <a:rPr lang="en-US" baseline="30000" dirty="0" smtClean="0">
                <a:hlinkClick r:id="rId4"/>
              </a:rPr>
              <a:t>[2]</a:t>
            </a:r>
            <a:endParaRPr lang="en-US" baseline="30000" dirty="0" smtClean="0"/>
          </a:p>
          <a:p>
            <a:endParaRPr lang="en-US" dirty="0" smtClean="0"/>
          </a:p>
          <a:p>
            <a:r>
              <a:rPr lang="en-US" dirty="0" smtClean="0"/>
              <a:t>True subwavelength imaging techniques include those that utilize the </a:t>
            </a:r>
            <a:r>
              <a:rPr lang="en-US" dirty="0" err="1" smtClean="0">
                <a:hlinkClick r:id="rId5" tooltip="Superlens"/>
              </a:rPr>
              <a:t>Pendry</a:t>
            </a:r>
            <a:r>
              <a:rPr lang="en-US" dirty="0" smtClean="0">
                <a:hlinkClick r:id="rId5" tooltip="Superlens"/>
              </a:rPr>
              <a:t> </a:t>
            </a:r>
            <a:r>
              <a:rPr lang="en-US" dirty="0" err="1" smtClean="0">
                <a:hlinkClick r:id="rId5" tooltip="Superlens"/>
              </a:rPr>
              <a:t>Superlens</a:t>
            </a:r>
            <a:r>
              <a:rPr lang="en-US" dirty="0" smtClean="0"/>
              <a:t> and </a:t>
            </a:r>
            <a:r>
              <a:rPr lang="en-US" dirty="0" smtClean="0">
                <a:hlinkClick r:id="rId6" tooltip="Near field scanning optical microscopy"/>
              </a:rPr>
              <a:t>near field scanning optical microscopy</a:t>
            </a:r>
            <a:r>
              <a:rPr lang="en-US" dirty="0" smtClean="0"/>
              <a:t>, the </a:t>
            </a:r>
            <a:r>
              <a:rPr lang="en-US" dirty="0" smtClean="0">
                <a:hlinkClick r:id="rId7" tooltip="4Pi Microscope"/>
              </a:rPr>
              <a:t>4Pi Microscope</a:t>
            </a:r>
            <a:r>
              <a:rPr lang="en-US" dirty="0" smtClean="0"/>
              <a:t> and structured illumination microscopy technologies like SIM and </a:t>
            </a:r>
            <a:r>
              <a:rPr lang="en-US" dirty="0" smtClean="0">
                <a:hlinkClick r:id="rId8" tooltip="Vertico SMI"/>
              </a:rPr>
              <a:t>SMI</a:t>
            </a:r>
            <a:r>
              <a:rPr lang="en-US" dirty="0" smtClean="0"/>
              <a:t>. However, the majority of techniques of importance in biological imaging fall into the functional category.</a:t>
            </a:r>
          </a:p>
          <a:p>
            <a:r>
              <a:rPr lang="en-US" dirty="0" smtClean="0"/>
              <a:t>There are two major groups of methods for functional super-resolution microscopy:</a:t>
            </a:r>
          </a:p>
          <a:p>
            <a:r>
              <a:rPr lang="en-US" dirty="0" smtClean="0"/>
              <a:t>Deterministic super-resolution: The most commonly used emitters in biological microscopy, </a:t>
            </a:r>
            <a:r>
              <a:rPr lang="en-US" dirty="0" smtClean="0">
                <a:hlinkClick r:id="rId9" tooltip="Fluorophores"/>
              </a:rPr>
              <a:t>fluorophores</a:t>
            </a:r>
            <a:r>
              <a:rPr lang="en-US" dirty="0" smtClean="0"/>
              <a:t>, show a nonlinear response to excitation, and this nonlinear response can be exploited to enhance resolution. These methods include </a:t>
            </a:r>
            <a:r>
              <a:rPr lang="en-US" dirty="0" smtClean="0">
                <a:hlinkClick r:id="rId10" tooltip="STED microscopy"/>
              </a:rPr>
              <a:t>STED</a:t>
            </a:r>
            <a:r>
              <a:rPr lang="en-US" dirty="0" smtClean="0"/>
              <a:t>, </a:t>
            </a:r>
            <a:r>
              <a:rPr lang="en-US" dirty="0" smtClean="0">
                <a:hlinkClick r:id="rId11" tooltip="GSD microscopy"/>
              </a:rPr>
              <a:t>GSD</a:t>
            </a:r>
            <a:r>
              <a:rPr lang="en-US" dirty="0" smtClean="0"/>
              <a:t>, </a:t>
            </a:r>
            <a:r>
              <a:rPr lang="en-US" dirty="0" smtClean="0">
                <a:hlinkClick r:id="rId12" tooltip="RESOLFT"/>
              </a:rPr>
              <a:t>RESOLFT</a:t>
            </a:r>
            <a:r>
              <a:rPr lang="en-US" dirty="0" smtClean="0"/>
              <a:t> and SSIM.</a:t>
            </a:r>
          </a:p>
          <a:p>
            <a:r>
              <a:rPr lang="en-US" dirty="0" smtClean="0"/>
              <a:t>Stochastic super-resolution: The chemical complexity of many molecular light sources gives them a complex temporal </a:t>
            </a:r>
            <a:r>
              <a:rPr lang="en-US" dirty="0" err="1" smtClean="0"/>
              <a:t>behaviour</a:t>
            </a:r>
            <a:r>
              <a:rPr lang="en-US" dirty="0" smtClean="0"/>
              <a:t>, which can be used to make several close-by fluorophores emit light at separate times and thereby become resolvable in time. These methods include SOFI and all single-molecule localization methods (SMLM) such as </a:t>
            </a:r>
            <a:r>
              <a:rPr lang="en-US" dirty="0" smtClean="0">
                <a:hlinkClick r:id="rId8" tooltip="Vertico SMI"/>
              </a:rPr>
              <a:t>SPDM</a:t>
            </a:r>
            <a:r>
              <a:rPr lang="en-US" dirty="0" smtClean="0"/>
              <a:t>, </a:t>
            </a:r>
            <a:r>
              <a:rPr lang="en-US" dirty="0" err="1" smtClean="0">
                <a:hlinkClick r:id="rId8" tooltip="Vertico SMI"/>
              </a:rPr>
              <a:t>SPDMphymod</a:t>
            </a:r>
            <a:r>
              <a:rPr lang="en-US" dirty="0" smtClean="0"/>
              <a:t>, </a:t>
            </a:r>
            <a:r>
              <a:rPr lang="en-US" dirty="0" smtClean="0">
                <a:hlinkClick r:id="rId13" tooltip="Photoactivated localization microscopy"/>
              </a:rPr>
              <a:t>PALM</a:t>
            </a:r>
            <a:r>
              <a:rPr lang="en-US" dirty="0" smtClean="0"/>
              <a:t>, FPALM, STORM and </a:t>
            </a:r>
            <a:r>
              <a:rPr lang="en-US" dirty="0" err="1" smtClean="0"/>
              <a:t>dSTORM</a:t>
            </a:r>
            <a:r>
              <a:rPr lang="en-US" dirty="0" smtClean="0"/>
              <a:t>.</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FC4B543D-ED1E-4713-BA77-DC08B6AEBD6F}" type="slidenum">
              <a:rPr lang="en-US" smtClean="0"/>
              <a:t>16</a:t>
            </a:fld>
            <a:endParaRPr lang="en-US"/>
          </a:p>
        </p:txBody>
      </p:sp>
    </p:spTree>
    <p:extLst>
      <p:ext uri="{BB962C8B-B14F-4D97-AF65-F5344CB8AC3E}">
        <p14:creationId xmlns:p14="http://schemas.microsoft.com/office/powerpoint/2010/main" val="19294880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Extremely high intensities are necessary for switching off the excited singlet state with STED (using what is termed a </a:t>
            </a:r>
            <a:r>
              <a:rPr lang="en-US" b="1" dirty="0" smtClean="0"/>
              <a:t>depletion laser</a:t>
            </a:r>
            <a:r>
              <a:rPr lang="en-US" dirty="0" smtClean="0"/>
              <a:t>), but switching to a metastable triplet or similar dark state (GSD) requires a light intensity between a thousand and a million times lower. </a:t>
            </a:r>
          </a:p>
          <a:p>
            <a:endParaRPr lang="en-US" dirty="0" smtClean="0"/>
          </a:p>
          <a:p>
            <a:r>
              <a:rPr lang="en-US" dirty="0" smtClean="0"/>
              <a:t>http://zeiss-campus.magnet.fsu.edu/articles/superresolution/introduction.html</a:t>
            </a:r>
          </a:p>
          <a:p>
            <a:endParaRPr lang="en-US" dirty="0" smtClean="0"/>
          </a:p>
          <a:p>
            <a:r>
              <a:rPr lang="en-US" dirty="0" smtClean="0"/>
              <a:t>http://www.microscopyu.com/articles/superresolution/stormintro.html</a:t>
            </a:r>
          </a:p>
          <a:p>
            <a:endParaRPr lang="en-US" dirty="0"/>
          </a:p>
        </p:txBody>
      </p:sp>
      <p:sp>
        <p:nvSpPr>
          <p:cNvPr id="4" name="Slide Number Placeholder 3"/>
          <p:cNvSpPr>
            <a:spLocks noGrp="1"/>
          </p:cNvSpPr>
          <p:nvPr>
            <p:ph type="sldNum" sz="quarter" idx="10"/>
          </p:nvPr>
        </p:nvSpPr>
        <p:spPr/>
        <p:txBody>
          <a:bodyPr/>
          <a:lstStyle/>
          <a:p>
            <a:fld id="{45397BDA-7C5D-426B-8F63-5169389F863D}" type="slidenum">
              <a:rPr lang="en-US" smtClean="0"/>
              <a:t>17</a:t>
            </a:fld>
            <a:endParaRPr lang="en-US"/>
          </a:p>
        </p:txBody>
      </p:sp>
    </p:spTree>
    <p:extLst>
      <p:ext uri="{BB962C8B-B14F-4D97-AF65-F5344CB8AC3E}">
        <p14:creationId xmlns:p14="http://schemas.microsoft.com/office/powerpoint/2010/main" val="42090465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Living mammalian cell fluorescent</a:t>
            </a:r>
            <a:r>
              <a:rPr lang="en-US" baseline="0" dirty="0" smtClean="0"/>
              <a:t> protein citrine in ER</a:t>
            </a:r>
            <a:endParaRPr lang="en-US" dirty="0" smtClean="0"/>
          </a:p>
          <a:p>
            <a:r>
              <a:rPr lang="en-US" dirty="0" smtClean="0"/>
              <a:t>http://www.pnas.org/content/105/38/14271.full</a:t>
            </a:r>
          </a:p>
          <a:p>
            <a:r>
              <a:rPr lang="en-US" dirty="0" smtClean="0"/>
              <a:t>Figure 2 legend</a:t>
            </a:r>
            <a:r>
              <a:rPr lang="en-US" baseline="0" dirty="0" smtClean="0"/>
              <a:t> below.</a:t>
            </a:r>
            <a:endParaRPr lang="en-US" dirty="0" smtClean="0"/>
          </a:p>
          <a:p>
            <a:endParaRPr lang="en-US" dirty="0" smtClean="0"/>
          </a:p>
          <a:p>
            <a:r>
              <a:rPr lang="en-US" dirty="0" smtClean="0"/>
              <a:t>CW laser power stuff from this paper</a:t>
            </a:r>
          </a:p>
          <a:p>
            <a:r>
              <a:rPr lang="en-US" dirty="0" smtClean="0"/>
              <a:t>http://www.nature.com/nmeth/journal/v4/n11/full/nmeth1108.html</a:t>
            </a:r>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Fig. 2. </a:t>
            </a:r>
            <a:r>
              <a:rPr lang="en-US" dirty="0" err="1" smtClean="0"/>
              <a:t>Subdiffraction</a:t>
            </a:r>
            <a:r>
              <a:rPr lang="en-US" dirty="0" smtClean="0"/>
              <a:t>-resolution imaging of the ER in a living mammalian cell. Shown are confocal (</a:t>
            </a:r>
            <a:r>
              <a:rPr lang="en-US" i="1" dirty="0" smtClean="0"/>
              <a:t>A</a:t>
            </a:r>
            <a:r>
              <a:rPr lang="en-US" dirty="0" smtClean="0"/>
              <a:t>) and simultaneously recorded (</a:t>
            </a:r>
            <a:r>
              <a:rPr lang="en-US" i="1" dirty="0" smtClean="0"/>
              <a:t>B</a:t>
            </a:r>
            <a:r>
              <a:rPr lang="en-US" dirty="0" smtClean="0"/>
              <a:t>) STED (</a:t>
            </a:r>
            <a:r>
              <a:rPr lang="en-US" i="1" dirty="0" smtClean="0"/>
              <a:t>x</a:t>
            </a:r>
            <a:r>
              <a:rPr lang="en-US" dirty="0" smtClean="0"/>
              <a:t>, </a:t>
            </a:r>
            <a:r>
              <a:rPr lang="en-US" i="1" dirty="0" smtClean="0"/>
              <a:t>y</a:t>
            </a:r>
            <a:r>
              <a:rPr lang="en-US" dirty="0" smtClean="0"/>
              <a:t>) images from the ER marked by the fluorescent protein Citrine targeted to the ER (raw data: 16.3-mW STED focal intensity). (Scale bar, 1 </a:t>
            </a:r>
            <a:r>
              <a:rPr lang="en-US" dirty="0" err="1" smtClean="0"/>
              <a:t>μm</a:t>
            </a:r>
            <a:r>
              <a:rPr lang="en-US" dirty="0" smtClean="0"/>
              <a:t>.) The arrows point out rings formed by the tubular network of the ER, which are visible only in the STED image. (</a:t>
            </a:r>
            <a:r>
              <a:rPr lang="en-US" i="1" dirty="0" smtClean="0"/>
              <a:t>C</a:t>
            </a:r>
            <a:r>
              <a:rPr lang="en-US" dirty="0" smtClean="0"/>
              <a:t>) Confocal and corresponding STED image revealing features of 52-nm FWHM as indicated by the profile below (raw data: 35.7-mW STED focal intensity), indicating that the lateral resolution in the STED image is &lt;50 nm. (Scale bar, 500 nm.) (</a:t>
            </a:r>
            <a:r>
              <a:rPr lang="en-US" i="1" dirty="0" smtClean="0"/>
              <a:t>D</a:t>
            </a:r>
            <a:r>
              <a:rPr lang="en-US" dirty="0" smtClean="0"/>
              <a:t>) FWHM of the calculated effective STED point-spread function (PSF) and of the measured profile of an ER tubule versus the inverse of the square root of the STED beam intensity </a:t>
            </a:r>
            <a:r>
              <a:rPr lang="en-US" i="1" dirty="0" smtClean="0"/>
              <a:t>I</a:t>
            </a:r>
            <a:r>
              <a:rPr lang="en-US" dirty="0" smtClean="0"/>
              <a:t> (see Eq. </a:t>
            </a:r>
            <a:r>
              <a:rPr lang="en-US" b="1" dirty="0" smtClean="0"/>
              <a:t>1</a:t>
            </a:r>
            <a:r>
              <a:rPr lang="en-US" dirty="0" smtClean="0"/>
              <a:t>). The measured FWHM values are based on 125 line profiles measured per individual value </a:t>
            </a:r>
            <a:r>
              <a:rPr lang="en-US" i="1" dirty="0" smtClean="0"/>
              <a:t>I</a:t>
            </a:r>
            <a:r>
              <a:rPr lang="en-US" dirty="0" smtClean="0"/>
              <a:t> in 5 different images; the error bars represent the quadratic mean of the respective SDs. For lower STED intensities </a:t>
            </a:r>
            <a:r>
              <a:rPr lang="en-US" i="1" dirty="0" smtClean="0"/>
              <a:t>I</a:t>
            </a:r>
            <a:r>
              <a:rPr lang="en-US" dirty="0" smtClean="0"/>
              <a:t>, the measured size of the ER elements decreases with the sharpening of the PSF, as expected from the square-root law, whereas for FWHM of ≈60 nm, no further decrease in the FWHM is observed, implying that the ER elements are, on average, ≈60 nm in width. (</a:t>
            </a:r>
            <a:r>
              <a:rPr lang="en-US" i="1" dirty="0" smtClean="0"/>
              <a:t>E</a:t>
            </a:r>
            <a:r>
              <a:rPr lang="en-US" dirty="0" smtClean="0"/>
              <a:t>) Confocal and corresponding STED image recorded with CW laser beams of 3 </a:t>
            </a:r>
            <a:r>
              <a:rPr lang="en-US" dirty="0" err="1" smtClean="0"/>
              <a:t>μW</a:t>
            </a:r>
            <a:r>
              <a:rPr lang="en-US" dirty="0" smtClean="0"/>
              <a:t> for excitation and 112 </a:t>
            </a:r>
            <a:r>
              <a:rPr lang="en-US" dirty="0" err="1" smtClean="0"/>
              <a:t>mW</a:t>
            </a:r>
            <a:r>
              <a:rPr lang="en-US" dirty="0" smtClean="0"/>
              <a:t> for STED (592-nm wavelength) at the sample, revealing tubules as small as 60 nm by STED. (Scale bar, 500 nm.) </a:t>
            </a:r>
          </a:p>
          <a:p>
            <a:endParaRPr lang="en-US" dirty="0" smtClean="0"/>
          </a:p>
          <a:p>
            <a:endParaRPr lang="en-US" dirty="0" smtClean="0"/>
          </a:p>
          <a:p>
            <a:r>
              <a:rPr lang="en-US" dirty="0" smtClean="0"/>
              <a:t>In a typical implementation of a scanning STED microscope, a diffraction-limited spot of excitation light is overlaid with a red-shifted doughnut-shaped beam for STED (</a:t>
            </a:r>
            <a:r>
              <a:rPr lang="en-US" dirty="0" smtClean="0">
                <a:hlinkClick r:id="rId3"/>
              </a:rPr>
              <a:t>5</a:t>
            </a:r>
            <a:r>
              <a:rPr lang="en-US" dirty="0" smtClean="0"/>
              <a:t>). The wavelength of the STED beam is tuned to the red edge of the emission spectrum of the fluorescent marker so that it is able to </a:t>
            </a:r>
            <a:r>
              <a:rPr lang="en-US" dirty="0" err="1" smtClean="0"/>
              <a:t>deexcite</a:t>
            </a:r>
            <a:r>
              <a:rPr lang="en-US" dirty="0" smtClean="0"/>
              <a:t> the potentially excited molecules through stimulated emission. </a:t>
            </a:r>
          </a:p>
          <a:p>
            <a:endParaRPr lang="en-US" dirty="0" smtClean="0"/>
          </a:p>
          <a:p>
            <a:r>
              <a:rPr lang="en-US" dirty="0" smtClean="0"/>
              <a:t>Finally, we show in this application that a cost-effective continuous-wave (CW) fiber laser for STED yields a resolving power that is comparable to the one provided by a complex laser system, thus opening a simple and economic pathway to 3D-fluorescence </a:t>
            </a:r>
            <a:r>
              <a:rPr lang="en-US" dirty="0" err="1" smtClean="0"/>
              <a:t>nanoscopy</a:t>
            </a:r>
            <a:r>
              <a:rPr lang="en-US" dirty="0" smtClean="0"/>
              <a:t> of the living cell interior. </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45397BDA-7C5D-426B-8F63-5169389F863D}" type="slidenum">
              <a:rPr lang="en-US" smtClean="0"/>
              <a:t>27</a:t>
            </a:fld>
            <a:endParaRPr lang="en-US"/>
          </a:p>
        </p:txBody>
      </p:sp>
    </p:spTree>
    <p:extLst>
      <p:ext uri="{BB962C8B-B14F-4D97-AF65-F5344CB8AC3E}">
        <p14:creationId xmlns:p14="http://schemas.microsoft.com/office/powerpoint/2010/main" val="30671195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
            </a:r>
            <a:r>
              <a:rPr lang="en-US" b="1" dirty="0" smtClean="0"/>
              <a:t>a|[</a:t>
            </a:r>
            <a:r>
              <a:rPr lang="en-US" b="1" dirty="0" err="1" smtClean="0"/>
              <a:t>ndash</a:t>
            </a:r>
            <a:r>
              <a:rPr lang="en-US" b="1" dirty="0" smtClean="0"/>
              <a:t>]|d</a:t>
            </a:r>
            <a:r>
              <a:rPr lang="en-US" dirty="0" smtClean="0"/>
              <a:t>) Confocal (</a:t>
            </a:r>
            <a:r>
              <a:rPr lang="en-US" b="1" dirty="0" smtClean="0"/>
              <a:t>a</a:t>
            </a:r>
            <a:r>
              <a:rPr lang="en-US" dirty="0" smtClean="0"/>
              <a:t>) and CW-STED (</a:t>
            </a:r>
            <a:r>
              <a:rPr lang="en-US" b="1" dirty="0" smtClean="0"/>
              <a:t>b</a:t>
            </a:r>
            <a:r>
              <a:rPr lang="en-US" dirty="0" smtClean="0"/>
              <a:t>) images of bead clusters recorded with the excitation spot (</a:t>
            </a:r>
            <a:r>
              <a:rPr lang="en-US" b="1" dirty="0" smtClean="0"/>
              <a:t>c</a:t>
            </a:r>
            <a:r>
              <a:rPr lang="en-US" dirty="0" smtClean="0"/>
              <a:t>) overlapped by an axial STED doughnut (</a:t>
            </a:r>
            <a:r>
              <a:rPr lang="en-US" b="1" dirty="0" smtClean="0"/>
              <a:t>d</a:t>
            </a:r>
            <a:r>
              <a:rPr lang="en-US" dirty="0" smtClean="0"/>
              <a:t>) improving the resolution primarily along the optic axis (</a:t>
            </a:r>
            <a:r>
              <a:rPr lang="en-US" i="1" dirty="0" smtClean="0"/>
              <a:t>z</a:t>
            </a:r>
            <a:r>
              <a:rPr lang="en-US" dirty="0" smtClean="0"/>
              <a:t>), but also in the focal plane (</a:t>
            </a:r>
            <a:r>
              <a:rPr lang="en-US" i="1" dirty="0" err="1" smtClean="0"/>
              <a:t>x</a:t>
            </a:r>
            <a:r>
              <a:rPr lang="en-US" dirty="0" err="1" smtClean="0"/>
              <a:t>,</a:t>
            </a:r>
            <a:r>
              <a:rPr lang="en-US" i="1" dirty="0" err="1" smtClean="0"/>
              <a:t>y</a:t>
            </a:r>
            <a:r>
              <a:rPr lang="en-US" dirty="0" smtClean="0"/>
              <a:t>). Scale bars, </a:t>
            </a:r>
            <a:r>
              <a:rPr lang="en-US" sz="1400" b="1" dirty="0" smtClean="0"/>
              <a:t>500 nm</a:t>
            </a:r>
            <a:r>
              <a:rPr lang="en-US" dirty="0" smtClean="0"/>
              <a:t>. (</a:t>
            </a:r>
            <a:r>
              <a:rPr lang="en-US" b="1" dirty="0" smtClean="0"/>
              <a:t>e</a:t>
            </a:r>
            <a:r>
              <a:rPr lang="en-US" dirty="0" smtClean="0"/>
              <a:t>) Intensity profiles along the </a:t>
            </a:r>
            <a:r>
              <a:rPr lang="en-US" i="1" dirty="0" smtClean="0"/>
              <a:t>z</a:t>
            </a:r>
            <a:r>
              <a:rPr lang="en-US" dirty="0" smtClean="0"/>
              <a:t> axis extracted from images in </a:t>
            </a:r>
            <a:r>
              <a:rPr lang="en-US" b="1" dirty="0" smtClean="0"/>
              <a:t>a</a:t>
            </a:r>
            <a:r>
              <a:rPr lang="en-US" dirty="0" smtClean="0"/>
              <a:t> and </a:t>
            </a:r>
            <a:r>
              <a:rPr lang="en-US" b="1" dirty="0" smtClean="0"/>
              <a:t>b</a:t>
            </a:r>
            <a:r>
              <a:rPr lang="en-US" dirty="0" smtClean="0"/>
              <a:t> at the dashed lines, quantifying the axial resolution gain in CW STED over confocal microscopy with this doughnut.</a:t>
            </a:r>
          </a:p>
          <a:p>
            <a:endParaRPr lang="en-US" dirty="0" smtClean="0"/>
          </a:p>
          <a:p>
            <a:r>
              <a:rPr lang="en-US" dirty="0" smtClean="0"/>
              <a:t>http://www.nature.com/nmeth/journal/v4/n11/full/nmeth1108.html</a:t>
            </a:r>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Fig. 1. Schematic showing the use of the excitation and </a:t>
            </a:r>
            <a:r>
              <a:rPr lang="en-US" dirty="0" err="1" smtClean="0"/>
              <a:t>deexcitation</a:t>
            </a:r>
            <a:r>
              <a:rPr lang="en-US" dirty="0" smtClean="0"/>
              <a:t> (STED) beams for 3D STED imaging inside a living cell. (</a:t>
            </a:r>
            <a:r>
              <a:rPr lang="en-US" i="1" dirty="0" smtClean="0"/>
              <a:t>A</a:t>
            </a:r>
            <a:r>
              <a:rPr lang="en-US" dirty="0" smtClean="0"/>
              <a:t>) An objective lens focuses the beams (blue, excitation; orange, STED) into the ER while also collecting the resulting beam of fluorescence photons. Images are acquired by translating the focused laser beams through the cell. (</a:t>
            </a:r>
            <a:r>
              <a:rPr lang="en-US" i="1" dirty="0" smtClean="0"/>
              <a:t>B</a:t>
            </a:r>
            <a:r>
              <a:rPr lang="en-US" dirty="0" smtClean="0"/>
              <a:t>) </a:t>
            </a:r>
            <a:r>
              <a:rPr lang="en-US" i="1" dirty="0" err="1" smtClean="0"/>
              <a:t>xy</a:t>
            </a:r>
            <a:r>
              <a:rPr lang="en-US" dirty="0" smtClean="0"/>
              <a:t> imaging: excitation spot (blue) and cylindrically shaped focal spot (orange) for stimulated emission, squeezing the fluorescent spot in the </a:t>
            </a:r>
            <a:r>
              <a:rPr lang="en-US" i="1" dirty="0" err="1" smtClean="0"/>
              <a:t>xy</a:t>
            </a:r>
            <a:r>
              <a:rPr lang="en-US" dirty="0" smtClean="0"/>
              <a:t> plane (</a:t>
            </a:r>
            <a:r>
              <a:rPr lang="en-US" dirty="0" err="1" smtClean="0"/>
              <a:t>STED</a:t>
            </a:r>
            <a:r>
              <a:rPr lang="en-US" baseline="-25000" dirty="0" err="1" smtClean="0"/>
              <a:t>r</a:t>
            </a:r>
            <a:r>
              <a:rPr lang="en-US" dirty="0" smtClean="0"/>
              <a:t> or r-doughnut). Both the lateral (</a:t>
            </a:r>
            <a:r>
              <a:rPr lang="en-US" i="1" dirty="0" smtClean="0"/>
              <a:t>x</a:t>
            </a:r>
            <a:r>
              <a:rPr lang="en-US" dirty="0" smtClean="0"/>
              <a:t>, </a:t>
            </a:r>
            <a:r>
              <a:rPr lang="en-US" i="1" dirty="0" smtClean="0"/>
              <a:t>y</a:t>
            </a:r>
            <a:r>
              <a:rPr lang="en-US" dirty="0" smtClean="0"/>
              <a:t>) cross-sections in the focal plane and the axial cross-section (</a:t>
            </a:r>
            <a:r>
              <a:rPr lang="en-US" i="1" dirty="0" smtClean="0"/>
              <a:t>x</a:t>
            </a:r>
            <a:r>
              <a:rPr lang="en-US" dirty="0" smtClean="0"/>
              <a:t>, </a:t>
            </a:r>
            <a:r>
              <a:rPr lang="en-US" i="1" dirty="0" smtClean="0"/>
              <a:t>z</a:t>
            </a:r>
            <a:r>
              <a:rPr lang="en-US" dirty="0" smtClean="0"/>
              <a:t>) are shown (</a:t>
            </a:r>
            <a:r>
              <a:rPr lang="en-US" i="1" dirty="0" smtClean="0"/>
              <a:t>Upper</a:t>
            </a:r>
            <a:r>
              <a:rPr lang="en-US" dirty="0" smtClean="0"/>
              <a:t> and </a:t>
            </a:r>
            <a:r>
              <a:rPr lang="en-US" i="1" dirty="0" smtClean="0"/>
              <a:t>Lower</a:t>
            </a:r>
            <a:r>
              <a:rPr lang="en-US" dirty="0" smtClean="0"/>
              <a:t>, respectively). (</a:t>
            </a:r>
            <a:r>
              <a:rPr lang="en-US" i="1" dirty="0" smtClean="0"/>
              <a:t>C</a:t>
            </a:r>
            <a:r>
              <a:rPr lang="en-US" dirty="0" smtClean="0"/>
              <a:t>) </a:t>
            </a:r>
            <a:r>
              <a:rPr lang="en-US" i="1" dirty="0" err="1" smtClean="0"/>
              <a:t>xz</a:t>
            </a:r>
            <a:r>
              <a:rPr lang="en-US" dirty="0" smtClean="0"/>
              <a:t> imaging: excitation spot (blue) and STED spot composition consisting of a spot featuring a maximum above and below the focal plane along the </a:t>
            </a:r>
            <a:r>
              <a:rPr lang="en-US" i="1" dirty="0" smtClean="0"/>
              <a:t>z</a:t>
            </a:r>
            <a:r>
              <a:rPr lang="en-US" dirty="0" smtClean="0"/>
              <a:t> axis, referred to as </a:t>
            </a:r>
            <a:r>
              <a:rPr lang="en-US" dirty="0" err="1" smtClean="0"/>
              <a:t>STED</a:t>
            </a:r>
            <a:r>
              <a:rPr lang="en-US" baseline="-25000" dirty="0" err="1" smtClean="0"/>
              <a:t>z</a:t>
            </a:r>
            <a:r>
              <a:rPr lang="en-US" dirty="0" smtClean="0"/>
              <a:t>, plus an enlarged r-doughnut </a:t>
            </a:r>
            <a:r>
              <a:rPr lang="en-US" dirty="0" err="1" smtClean="0"/>
              <a:t>STED</a:t>
            </a:r>
            <a:r>
              <a:rPr lang="en-US" baseline="-25000" dirty="0" err="1" smtClean="0"/>
              <a:t>r</a:t>
            </a:r>
            <a:r>
              <a:rPr lang="en-US" dirty="0" smtClean="0"/>
              <a:t>. All spots represent data calculated by using the experimental conditions applied. (Scale bars, 500 nm.) </a:t>
            </a:r>
          </a:p>
          <a:p>
            <a:endParaRPr lang="en-US" dirty="0" smtClean="0"/>
          </a:p>
          <a:p>
            <a:endParaRPr lang="en-US" dirty="0" smtClean="0"/>
          </a:p>
          <a:p>
            <a:r>
              <a:rPr lang="en-US" dirty="0" smtClean="0"/>
              <a:t>http://www.pnas.org/content/105/38/14271/F1.expansion.html</a:t>
            </a:r>
          </a:p>
          <a:p>
            <a:endParaRPr lang="en-US" dirty="0" smtClean="0"/>
          </a:p>
          <a:p>
            <a:endParaRPr lang="en-US" dirty="0" smtClean="0"/>
          </a:p>
          <a:p>
            <a:r>
              <a:rPr lang="en-US" dirty="0" smtClean="0"/>
              <a:t>http://www.leica-microsystems.com/products/confocal-microscopes/leica-tcs-sp8-configurable-confocal/details/product/leica-tcs-sp8-sted-3x/#sted3x-3d</a:t>
            </a:r>
          </a:p>
          <a:p>
            <a:endParaRPr lang="en-US" dirty="0" smtClean="0"/>
          </a:p>
          <a:p>
            <a:r>
              <a:rPr lang="en-US" dirty="0" smtClean="0"/>
              <a:t>http://www.leica-microsystems.com/science-lab/3d-sted-stimulated-emission-depletion-microscopy/</a:t>
            </a:r>
          </a:p>
          <a:p>
            <a:endParaRPr lang="en-US" dirty="0"/>
          </a:p>
        </p:txBody>
      </p:sp>
      <p:sp>
        <p:nvSpPr>
          <p:cNvPr id="4" name="Slide Number Placeholder 3"/>
          <p:cNvSpPr>
            <a:spLocks noGrp="1"/>
          </p:cNvSpPr>
          <p:nvPr>
            <p:ph type="sldNum" sz="quarter" idx="10"/>
          </p:nvPr>
        </p:nvSpPr>
        <p:spPr/>
        <p:txBody>
          <a:bodyPr/>
          <a:lstStyle/>
          <a:p>
            <a:fld id="{45397BDA-7C5D-426B-8F63-5169389F863D}" type="slidenum">
              <a:rPr lang="en-US" smtClean="0"/>
              <a:t>34</a:t>
            </a:fld>
            <a:endParaRPr lang="en-US"/>
          </a:p>
        </p:txBody>
      </p:sp>
    </p:spTree>
    <p:extLst>
      <p:ext uri="{BB962C8B-B14F-4D97-AF65-F5344CB8AC3E}">
        <p14:creationId xmlns:p14="http://schemas.microsoft.com/office/powerpoint/2010/main" val="34653668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http://www.leica-microsystems.com/products/confocal-microscopes/leica-tcs-sp8-configurable-confocal/details/product/leica-tcs-sp8-sted-3x/#sted3x-3d</a:t>
            </a:r>
          </a:p>
          <a:p>
            <a:endParaRPr lang="en-US" dirty="0" smtClean="0"/>
          </a:p>
          <a:p>
            <a:r>
              <a:rPr lang="en-US" dirty="0" smtClean="0"/>
              <a:t>http://www.leica-microsystems.com/science-lab/3d-sted-stimulated-emission-depletion-microscopy/</a:t>
            </a:r>
          </a:p>
          <a:p>
            <a:endParaRPr lang="en-US" dirty="0"/>
          </a:p>
        </p:txBody>
      </p:sp>
      <p:sp>
        <p:nvSpPr>
          <p:cNvPr id="4" name="Slide Number Placeholder 3"/>
          <p:cNvSpPr>
            <a:spLocks noGrp="1"/>
          </p:cNvSpPr>
          <p:nvPr>
            <p:ph type="sldNum" sz="quarter" idx="10"/>
          </p:nvPr>
        </p:nvSpPr>
        <p:spPr/>
        <p:txBody>
          <a:bodyPr/>
          <a:lstStyle/>
          <a:p>
            <a:fld id="{45397BDA-7C5D-426B-8F63-5169389F863D}" type="slidenum">
              <a:rPr lang="en-US" smtClean="0"/>
              <a:t>35</a:t>
            </a:fld>
            <a:endParaRPr lang="en-US"/>
          </a:p>
        </p:txBody>
      </p:sp>
    </p:spTree>
    <p:extLst>
      <p:ext uri="{BB962C8B-B14F-4D97-AF65-F5344CB8AC3E}">
        <p14:creationId xmlns:p14="http://schemas.microsoft.com/office/powerpoint/2010/main" val="130545597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recovery of the fluorescence is important, because our concept relies on scanning. In other words, the </a:t>
            </a:r>
            <a:r>
              <a:rPr lang="en-US" sz="1200" i="1" kern="1200" dirty="0" smtClean="0">
                <a:solidFill>
                  <a:schemeClr val="tx1"/>
                </a:solidFill>
                <a:effectLst/>
                <a:latin typeface="+mn-lt"/>
                <a:ea typeface="+mn-ea"/>
                <a:cs typeface="+mn-cs"/>
              </a:rPr>
              <a:t>T</a:t>
            </a:r>
            <a:r>
              <a:rPr lang="en-US" sz="1200" kern="1200" dirty="0" smtClean="0">
                <a:solidFill>
                  <a:schemeClr val="tx1"/>
                </a:solidFill>
                <a:effectLst/>
                <a:latin typeface="+mn-lt"/>
                <a:ea typeface="+mn-ea"/>
                <a:cs typeface="+mn-cs"/>
              </a:rPr>
              <a:t>1</a:t>
            </a:r>
            <a:r>
              <a:rPr lang="en-US" dirty="0" smtClean="0"/>
              <a:t> fluorophores need to relax to </a:t>
            </a:r>
            <a:r>
              <a:rPr lang="en-US" sz="1200" i="1" kern="1200" dirty="0" smtClean="0">
                <a:solidFill>
                  <a:schemeClr val="tx1"/>
                </a:solidFill>
                <a:effectLst/>
                <a:latin typeface="+mn-lt"/>
                <a:ea typeface="+mn-ea"/>
                <a:cs typeface="+mn-cs"/>
              </a:rPr>
              <a:t>S</a:t>
            </a:r>
            <a:r>
              <a:rPr lang="en-US" sz="1200" kern="1200" dirty="0" smtClean="0">
                <a:solidFill>
                  <a:schemeClr val="tx1"/>
                </a:solidFill>
                <a:effectLst/>
                <a:latin typeface="+mn-lt"/>
                <a:ea typeface="+mn-ea"/>
                <a:cs typeface="+mn-cs"/>
              </a:rPr>
              <a:t>0</a:t>
            </a:r>
            <a:r>
              <a:rPr lang="en-US" dirty="0" smtClean="0"/>
              <a:t> before the beam moves on. We thus have to balance the shelving time </a:t>
            </a:r>
            <a:r>
              <a:rPr lang="en-US" sz="1200" i="1" kern="1200" dirty="0" err="1" smtClean="0">
                <a:solidFill>
                  <a:schemeClr val="tx1"/>
                </a:solidFill>
                <a:effectLst/>
                <a:latin typeface="+mn-lt"/>
                <a:ea typeface="+mn-ea"/>
                <a:cs typeface="+mn-cs"/>
              </a:rPr>
              <a:t>τT</a:t>
            </a:r>
            <a:r>
              <a:rPr lang="en-US" dirty="0" smtClean="0"/>
              <a:t>, the intersystem crossing rate </a:t>
            </a:r>
            <a:r>
              <a:rPr lang="en-US" sz="1200" i="1" kern="1200" dirty="0" err="1" smtClean="0">
                <a:solidFill>
                  <a:schemeClr val="tx1"/>
                </a:solidFill>
                <a:effectLst/>
                <a:latin typeface="+mn-lt"/>
                <a:ea typeface="+mn-ea"/>
                <a:cs typeface="+mn-cs"/>
              </a:rPr>
              <a:t>k</a:t>
            </a:r>
            <a:r>
              <a:rPr lang="en-US" sz="1200" kern="1200" dirty="0" err="1" smtClean="0">
                <a:solidFill>
                  <a:schemeClr val="tx1"/>
                </a:solidFill>
                <a:effectLst/>
                <a:latin typeface="+mn-lt"/>
                <a:ea typeface="+mn-ea"/>
                <a:cs typeface="+mn-cs"/>
              </a:rPr>
              <a:t>ISC</a:t>
            </a:r>
            <a:r>
              <a:rPr lang="en-US" dirty="0" smtClean="0"/>
              <a:t>, and the </a:t>
            </a:r>
            <a:r>
              <a:rPr lang="en-US" dirty="0" err="1" smtClean="0"/>
              <a:t>photobleaching</a:t>
            </a:r>
            <a:r>
              <a:rPr lang="en-US" dirty="0" smtClean="0"/>
              <a:t> activity. </a:t>
            </a:r>
          </a:p>
          <a:p>
            <a:endParaRPr lang="en-US" dirty="0" smtClean="0"/>
          </a:p>
          <a:p>
            <a:r>
              <a:rPr lang="en-US" dirty="0" smtClean="0"/>
              <a:t>For example, </a:t>
            </a:r>
            <a:r>
              <a:rPr lang="en-US" sz="1200" i="1" kern="1200" dirty="0" err="1" smtClean="0">
                <a:solidFill>
                  <a:schemeClr val="tx1"/>
                </a:solidFill>
                <a:effectLst/>
                <a:latin typeface="+mn-lt"/>
                <a:ea typeface="+mn-ea"/>
                <a:cs typeface="+mn-cs"/>
              </a:rPr>
              <a:t>τT</a:t>
            </a:r>
            <a:r>
              <a:rPr lang="en-US" dirty="0" smtClean="0"/>
              <a:t> can be increased by decreasing the concentration of molecular oxygen through sample embedding media that contains oxygen scavengers, such as </a:t>
            </a:r>
            <a:r>
              <a:rPr lang="en-US" dirty="0" err="1" smtClean="0"/>
              <a:t>Vectashield</a:t>
            </a:r>
            <a:r>
              <a:rPr lang="en-US" dirty="0" smtClean="0"/>
              <a:t>. In fact, we found </a:t>
            </a:r>
            <a:r>
              <a:rPr lang="en-US" dirty="0" err="1" smtClean="0"/>
              <a:t>Vectashield</a:t>
            </a:r>
            <a:r>
              <a:rPr lang="en-US" dirty="0" smtClean="0"/>
              <a:t> to be appropriate for GSD because, as shown in Fig. </a:t>
            </a:r>
            <a:r>
              <a:rPr lang="en-US" dirty="0" smtClean="0">
                <a:hlinkClick r:id="rId3"/>
              </a:rPr>
              <a:t>1</a:t>
            </a:r>
            <a:r>
              <a:rPr lang="en-US" dirty="0" smtClean="0"/>
              <a:t>, we readily depleted the fluorescence down to 10% while still having a substantial fluorescence flux during probing.</a:t>
            </a:r>
          </a:p>
          <a:p>
            <a:endParaRPr lang="en-US" dirty="0" smtClean="0"/>
          </a:p>
          <a:p>
            <a:r>
              <a:rPr lang="en-US" dirty="0" err="1" smtClean="0"/>
              <a:t>Photobleaching</a:t>
            </a:r>
            <a:r>
              <a:rPr lang="en-US" dirty="0" smtClean="0"/>
              <a:t> is known to involve transient dark states, especially the excited levels of these states, as starting points </a:t>
            </a:r>
            <a:r>
              <a:rPr lang="en-US" dirty="0" smtClean="0">
                <a:hlinkClick r:id="rId4"/>
              </a:rPr>
              <a:t>[10,</a:t>
            </a:r>
            <a:r>
              <a:rPr lang="en-US" dirty="0" smtClean="0">
                <a:hlinkClick r:id="rId5"/>
              </a:rPr>
              <a:t>11]</a:t>
            </a:r>
            <a:r>
              <a:rPr lang="en-US" dirty="0" smtClean="0"/>
              <a:t>. Therefore, the selection of dye-media combinations entailing low </a:t>
            </a:r>
            <a:r>
              <a:rPr lang="en-US" dirty="0" err="1" smtClean="0"/>
              <a:t>photobleaching</a:t>
            </a:r>
            <a:r>
              <a:rPr lang="en-US" dirty="0" smtClean="0"/>
              <a:t> is mandatory. We surprisingly found effective optical shelving in rather different fluorophore classes, such as </a:t>
            </a:r>
            <a:r>
              <a:rPr lang="en-US" dirty="0" err="1" smtClean="0"/>
              <a:t>atto</a:t>
            </a:r>
            <a:r>
              <a:rPr lang="en-US" dirty="0" smtClean="0"/>
              <a:t>-, </a:t>
            </a:r>
            <a:r>
              <a:rPr lang="en-US" dirty="0" err="1" smtClean="0"/>
              <a:t>rhodamine</a:t>
            </a:r>
            <a:r>
              <a:rPr lang="en-US" dirty="0" smtClean="0"/>
              <a:t>-, cyanine-, fluorescein-, </a:t>
            </a:r>
            <a:r>
              <a:rPr lang="en-US" dirty="0" err="1" smtClean="0"/>
              <a:t>bodipy</a:t>
            </a:r>
            <a:r>
              <a:rPr lang="en-US" dirty="0" smtClean="0"/>
              <a:t>- and </a:t>
            </a:r>
            <a:r>
              <a:rPr lang="en-US" dirty="0" err="1" smtClean="0"/>
              <a:t>alexa</a:t>
            </a:r>
            <a:r>
              <a:rPr lang="en-US" dirty="0" smtClean="0"/>
              <a:t> dyes, and also in different media, such as </a:t>
            </a:r>
            <a:r>
              <a:rPr lang="en-US" dirty="0" err="1" smtClean="0"/>
              <a:t>Vectashield</a:t>
            </a:r>
            <a:r>
              <a:rPr lang="en-US" dirty="0" smtClean="0"/>
              <a:t>, poly-vinyl-alcohol, and aqueous solvents, as detailed in the auxiliary material </a:t>
            </a:r>
            <a:r>
              <a:rPr lang="en-US" dirty="0" smtClean="0">
                <a:hlinkClick r:id="rId6"/>
              </a:rPr>
              <a:t>[14]</a:t>
            </a:r>
            <a:r>
              <a:rPr lang="en-US" dirty="0" smtClean="0"/>
              <a:t>. Optimizing the fluorophores and the mounting media should lead to further improvements in GSD performance. Because of increased spin-orbit coupling, the presence of heavy atoms, such as chloride or bromide, should increase the triplet population </a:t>
            </a:r>
            <a:r>
              <a:rPr lang="en-US" dirty="0" smtClean="0">
                <a:hlinkClick r:id="rId6"/>
              </a:rPr>
              <a:t>[14,</a:t>
            </a:r>
            <a:r>
              <a:rPr lang="en-US" dirty="0" smtClean="0">
                <a:hlinkClick r:id="rId7"/>
              </a:rPr>
              <a:t>15]</a:t>
            </a:r>
            <a:r>
              <a:rPr lang="en-US" dirty="0" smtClean="0"/>
              <a:t>, while additional exposure to near-infrared light may shorten the triplet lifetime by reverse intersystem crossing </a:t>
            </a:r>
            <a:r>
              <a:rPr lang="en-US" dirty="0" smtClean="0">
                <a:hlinkClick r:id="rId8"/>
              </a:rPr>
              <a:t>[16]</a:t>
            </a:r>
            <a:r>
              <a:rPr lang="en-US" dirty="0" smtClean="0"/>
              <a:t>. Heavy-atom doped fluorophores are expected to facilitate GSD microscopy under aqueous conditions. A different option is to apply low temperatures for increasing both the </a:t>
            </a:r>
            <a:r>
              <a:rPr lang="en-US" sz="1200" i="1" kern="1200" dirty="0" smtClean="0">
                <a:solidFill>
                  <a:schemeClr val="tx1"/>
                </a:solidFill>
                <a:effectLst/>
                <a:latin typeface="+mn-lt"/>
                <a:ea typeface="+mn-ea"/>
                <a:cs typeface="+mn-cs"/>
              </a:rPr>
              <a:t>T</a:t>
            </a:r>
            <a:r>
              <a:rPr lang="en-US" sz="1200" kern="1200" dirty="0" smtClean="0">
                <a:solidFill>
                  <a:schemeClr val="tx1"/>
                </a:solidFill>
                <a:effectLst/>
                <a:latin typeface="+mn-lt"/>
                <a:ea typeface="+mn-ea"/>
                <a:cs typeface="+mn-cs"/>
              </a:rPr>
              <a:t>1</a:t>
            </a:r>
            <a:r>
              <a:rPr lang="en-US" dirty="0" smtClean="0"/>
              <a:t> lifetime and the </a:t>
            </a:r>
            <a:r>
              <a:rPr lang="en-US" dirty="0" err="1" smtClean="0"/>
              <a:t>photostability</a:t>
            </a:r>
            <a:r>
              <a:rPr lang="en-US" dirty="0" smtClean="0"/>
              <a:t>.</a:t>
            </a:r>
          </a:p>
          <a:p>
            <a:endParaRPr lang="en-US" dirty="0" smtClean="0"/>
          </a:p>
          <a:p>
            <a:r>
              <a:rPr lang="en-US" dirty="0" smtClean="0"/>
              <a:t>http://journals.aps.org/prl/abstract/10.1103/PhysRevLett.98.218103#fulltext</a:t>
            </a:r>
          </a:p>
          <a:p>
            <a:endParaRPr lang="en-US" dirty="0"/>
          </a:p>
        </p:txBody>
      </p:sp>
      <p:sp>
        <p:nvSpPr>
          <p:cNvPr id="4" name="Slide Number Placeholder 3"/>
          <p:cNvSpPr>
            <a:spLocks noGrp="1"/>
          </p:cNvSpPr>
          <p:nvPr>
            <p:ph type="sldNum" sz="quarter" idx="10"/>
          </p:nvPr>
        </p:nvSpPr>
        <p:spPr/>
        <p:txBody>
          <a:bodyPr/>
          <a:lstStyle/>
          <a:p>
            <a:fld id="{45397BDA-7C5D-426B-8F63-5169389F863D}" type="slidenum">
              <a:rPr lang="en-US" smtClean="0"/>
              <a:t>37</a:t>
            </a:fld>
            <a:endParaRPr lang="en-US"/>
          </a:p>
        </p:txBody>
      </p:sp>
    </p:spTree>
    <p:extLst>
      <p:ext uri="{BB962C8B-B14F-4D97-AF65-F5344CB8AC3E}">
        <p14:creationId xmlns:p14="http://schemas.microsoft.com/office/powerpoint/2010/main" val="291763348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trio of techniques independently surfaced during a four-month period in 2006 that elegantly demonstrated the sequential and stochastic readout with precise localization of multiple single molecules from specimens that were fluorescently labeled with </a:t>
            </a:r>
            <a:r>
              <a:rPr lang="en-US" dirty="0" err="1" smtClean="0"/>
              <a:t>photoswitchable</a:t>
            </a:r>
            <a:r>
              <a:rPr lang="en-US" dirty="0" smtClean="0"/>
              <a:t> dyes or optical highlighter fluorescent proteins at densities approaching those commonly employed in </a:t>
            </a:r>
            <a:r>
              <a:rPr lang="en-US" dirty="0" err="1" smtClean="0"/>
              <a:t>widefield</a:t>
            </a:r>
            <a:r>
              <a:rPr lang="en-US" dirty="0" smtClean="0"/>
              <a:t> and confocal fluorescence microscopy (ranging up to 100,000 molecules per square micrometer). These nearly identical single-molecule </a:t>
            </a:r>
            <a:r>
              <a:rPr lang="en-US" dirty="0" err="1" smtClean="0"/>
              <a:t>superresolution</a:t>
            </a:r>
            <a:r>
              <a:rPr lang="en-US" dirty="0" smtClean="0"/>
              <a:t> imaging techniques have been termed stochastic optical reconstruction microscopy (</a:t>
            </a:r>
            <a:r>
              <a:rPr lang="en-US" b="1" dirty="0" smtClean="0"/>
              <a:t>STORM</a:t>
            </a:r>
            <a:r>
              <a:rPr lang="en-US" dirty="0" smtClean="0"/>
              <a:t>; see Figure 1), </a:t>
            </a:r>
            <a:r>
              <a:rPr lang="en-US" dirty="0" err="1" smtClean="0"/>
              <a:t>photoactivated</a:t>
            </a:r>
            <a:r>
              <a:rPr lang="en-US" dirty="0" smtClean="0"/>
              <a:t> localization microscopy (</a:t>
            </a:r>
            <a:r>
              <a:rPr lang="en-US" b="1" dirty="0" smtClean="0"/>
              <a:t>PALM</a:t>
            </a:r>
            <a:r>
              <a:rPr lang="en-US" dirty="0" smtClean="0"/>
              <a:t>), and fluorescence </a:t>
            </a:r>
            <a:r>
              <a:rPr lang="en-US" dirty="0" err="1" smtClean="0"/>
              <a:t>photoactivation</a:t>
            </a:r>
            <a:r>
              <a:rPr lang="en-US" dirty="0" smtClean="0"/>
              <a:t> localization microscopy (</a:t>
            </a:r>
            <a:r>
              <a:rPr lang="en-US" b="1" dirty="0" smtClean="0"/>
              <a:t>FPALM</a:t>
            </a:r>
            <a:r>
              <a:rPr lang="en-US" dirty="0" smtClean="0"/>
              <a:t>). They rely on an activation laser applied at low power to trigger emission switching so that any particular molecule has a small probability of being </a:t>
            </a:r>
            <a:r>
              <a:rPr lang="en-US" dirty="0" err="1" smtClean="0"/>
              <a:t>photoactivated</a:t>
            </a:r>
            <a:r>
              <a:rPr lang="en-US" dirty="0" smtClean="0"/>
              <a:t>, but the majority of the population remains in the original (dark or native) emissive state. Although the major difference between the methods as they were originally published was simply the nature of the fluorescent probes used to achieve </a:t>
            </a:r>
            <a:r>
              <a:rPr lang="en-US" dirty="0" err="1" smtClean="0"/>
              <a:t>superresolution</a:t>
            </a:r>
            <a:r>
              <a:rPr lang="en-US" dirty="0" smtClean="0"/>
              <a:t> imaging, these techniques are virtually identical. In fact, the original STORM research report mentioned the use of fluorescent proteins, whereas the first PALM paper discussed the application of caged synthetic fluorophores.</a:t>
            </a:r>
          </a:p>
          <a:p>
            <a:r>
              <a:rPr lang="en-US" dirty="0" smtClean="0"/>
              <a:t>http://www.microscopyu.com/articles/superresolution/stormintro.html</a:t>
            </a:r>
          </a:p>
          <a:p>
            <a:endParaRPr lang="en-US" dirty="0" smtClean="0"/>
          </a:p>
          <a:p>
            <a:r>
              <a:rPr lang="en-US" dirty="0" smtClean="0"/>
              <a:t>These three methods were published independently during a short period of time and their principle is identical. STORM was originally described using Cy5 and Cy3 dyes attached to nucleic acids or proteins,</a:t>
            </a:r>
            <a:r>
              <a:rPr lang="en-US" baseline="30000" dirty="0" smtClean="0">
                <a:hlinkClick r:id="rId3"/>
              </a:rPr>
              <a:t>[47]</a:t>
            </a:r>
            <a:r>
              <a:rPr lang="en-US" dirty="0" smtClean="0"/>
              <a:t> while PALM and FPALM was described using </a:t>
            </a:r>
            <a:r>
              <a:rPr lang="en-US" dirty="0" err="1" smtClean="0"/>
              <a:t>photoswitchable</a:t>
            </a:r>
            <a:r>
              <a:rPr lang="en-US" dirty="0" smtClean="0"/>
              <a:t> fluorescent proteins.</a:t>
            </a:r>
            <a:r>
              <a:rPr lang="en-US" baseline="30000" dirty="0" smtClean="0">
                <a:hlinkClick r:id="rId4"/>
              </a:rPr>
              <a:t>[48]</a:t>
            </a:r>
            <a:r>
              <a:rPr lang="en-US" baseline="30000" dirty="0" smtClean="0">
                <a:hlinkClick r:id="rId5"/>
              </a:rPr>
              <a:t>[49]</a:t>
            </a:r>
            <a:endParaRPr lang="en-US" dirty="0" smtClean="0"/>
          </a:p>
          <a:p>
            <a:r>
              <a:rPr lang="en-US" dirty="0" smtClean="0"/>
              <a:t>http://en.wikipedia.org/wiki/Super-resolution_microscopy#Stochastic_functional_techniques</a:t>
            </a:r>
          </a:p>
          <a:p>
            <a:endParaRPr lang="en-US" dirty="0" smtClean="0"/>
          </a:p>
          <a:p>
            <a:r>
              <a:rPr lang="en-US" dirty="0" smtClean="0"/>
              <a:t>They fall into two broad categories, "true" super-resolution techniques, which capture information contained in </a:t>
            </a:r>
            <a:r>
              <a:rPr lang="en-US" dirty="0" smtClean="0">
                <a:hlinkClick r:id="rId6" tooltip="Evanescent waves"/>
              </a:rPr>
              <a:t>evanescent waves</a:t>
            </a:r>
            <a:r>
              <a:rPr lang="en-US" dirty="0" smtClean="0"/>
              <a:t>, and "functional" super-resolution techniques, which use clever experimental techniques and known limitations on the matter being imaged to reconstruct a super-resolution image.</a:t>
            </a:r>
            <a:r>
              <a:rPr lang="en-US" baseline="30000" dirty="0" smtClean="0">
                <a:hlinkClick r:id="rId7"/>
              </a:rPr>
              <a:t>[2]</a:t>
            </a:r>
            <a:endParaRPr lang="en-US" baseline="30000" dirty="0" smtClean="0"/>
          </a:p>
          <a:p>
            <a:endParaRPr lang="en-US" dirty="0" smtClean="0"/>
          </a:p>
          <a:p>
            <a:r>
              <a:rPr lang="en-US" dirty="0" smtClean="0"/>
              <a:t>True subwavelength imaging techniques include those that utilize the </a:t>
            </a:r>
            <a:r>
              <a:rPr lang="en-US" dirty="0" err="1" smtClean="0">
                <a:hlinkClick r:id="rId8" tooltip="Superlens"/>
              </a:rPr>
              <a:t>Pendry</a:t>
            </a:r>
            <a:r>
              <a:rPr lang="en-US" dirty="0" smtClean="0">
                <a:hlinkClick r:id="rId8" tooltip="Superlens"/>
              </a:rPr>
              <a:t> </a:t>
            </a:r>
            <a:r>
              <a:rPr lang="en-US" dirty="0" err="1" smtClean="0">
                <a:hlinkClick r:id="rId8" tooltip="Superlens"/>
              </a:rPr>
              <a:t>Superlens</a:t>
            </a:r>
            <a:r>
              <a:rPr lang="en-US" dirty="0" smtClean="0"/>
              <a:t> and </a:t>
            </a:r>
            <a:r>
              <a:rPr lang="en-US" dirty="0" smtClean="0">
                <a:hlinkClick r:id="rId9" tooltip="Near field scanning optical microscopy"/>
              </a:rPr>
              <a:t>near field scanning optical microscopy</a:t>
            </a:r>
            <a:r>
              <a:rPr lang="en-US" dirty="0" smtClean="0"/>
              <a:t>, the </a:t>
            </a:r>
            <a:r>
              <a:rPr lang="en-US" dirty="0" smtClean="0">
                <a:hlinkClick r:id="rId10" tooltip="4Pi Microscope"/>
              </a:rPr>
              <a:t>4Pi Microscope</a:t>
            </a:r>
            <a:r>
              <a:rPr lang="en-US" dirty="0" smtClean="0"/>
              <a:t> and structured illumination microscopy technologies like SIM and </a:t>
            </a:r>
            <a:r>
              <a:rPr lang="en-US" dirty="0" smtClean="0">
                <a:hlinkClick r:id="rId11" tooltip="Vertico SMI"/>
              </a:rPr>
              <a:t>SMI</a:t>
            </a:r>
            <a:r>
              <a:rPr lang="en-US" dirty="0" smtClean="0"/>
              <a:t>. However, the majority of techniques of importance in biological imaging fall into the functional category.</a:t>
            </a:r>
          </a:p>
          <a:p>
            <a:r>
              <a:rPr lang="en-US" dirty="0" smtClean="0"/>
              <a:t>There are two major groups of methods for functional super-resolution microscopy:</a:t>
            </a:r>
          </a:p>
          <a:p>
            <a:r>
              <a:rPr lang="en-US" dirty="0" smtClean="0"/>
              <a:t>Deterministic super-resolution: The most commonly used emitters in biological microscopy, </a:t>
            </a:r>
            <a:r>
              <a:rPr lang="en-US" dirty="0" smtClean="0">
                <a:hlinkClick r:id="rId12" tooltip="Fluorophores"/>
              </a:rPr>
              <a:t>fluorophores</a:t>
            </a:r>
            <a:r>
              <a:rPr lang="en-US" dirty="0" smtClean="0"/>
              <a:t>, show a nonlinear response to excitation, and this nonlinear response can be exploited to enhance resolution. These methods include </a:t>
            </a:r>
            <a:r>
              <a:rPr lang="en-US" dirty="0" smtClean="0">
                <a:hlinkClick r:id="rId13" tooltip="STED microscopy"/>
              </a:rPr>
              <a:t>STED</a:t>
            </a:r>
            <a:r>
              <a:rPr lang="en-US" dirty="0" smtClean="0"/>
              <a:t>, </a:t>
            </a:r>
            <a:r>
              <a:rPr lang="en-US" dirty="0" smtClean="0">
                <a:hlinkClick r:id="rId14" tooltip="GSD microscopy"/>
              </a:rPr>
              <a:t>GSD</a:t>
            </a:r>
            <a:r>
              <a:rPr lang="en-US" dirty="0" smtClean="0"/>
              <a:t>, </a:t>
            </a:r>
            <a:r>
              <a:rPr lang="en-US" dirty="0" smtClean="0">
                <a:hlinkClick r:id="rId15" tooltip="RESOLFT"/>
              </a:rPr>
              <a:t>RESOLFT</a:t>
            </a:r>
            <a:r>
              <a:rPr lang="en-US" dirty="0" smtClean="0"/>
              <a:t> and SSIM.</a:t>
            </a:r>
          </a:p>
          <a:p>
            <a:r>
              <a:rPr lang="en-US" dirty="0" smtClean="0"/>
              <a:t>Stochastic super-resolution: The chemical complexity of many molecular light sources gives them a complex temporal </a:t>
            </a:r>
            <a:r>
              <a:rPr lang="en-US" dirty="0" err="1" smtClean="0"/>
              <a:t>behaviour</a:t>
            </a:r>
            <a:r>
              <a:rPr lang="en-US" dirty="0" smtClean="0"/>
              <a:t>, which can be used to make several close-by fluorophores emit light at separate times and thereby become resolvable in time. These methods include SOFI and all single-molecule localization methods (SMLM) such as </a:t>
            </a:r>
            <a:r>
              <a:rPr lang="en-US" dirty="0" smtClean="0">
                <a:hlinkClick r:id="rId11" tooltip="Vertico SMI"/>
              </a:rPr>
              <a:t>SPDM</a:t>
            </a:r>
            <a:r>
              <a:rPr lang="en-US" dirty="0" smtClean="0"/>
              <a:t>, </a:t>
            </a:r>
            <a:r>
              <a:rPr lang="en-US" dirty="0" err="1" smtClean="0">
                <a:hlinkClick r:id="rId11" tooltip="Vertico SMI"/>
              </a:rPr>
              <a:t>SPDMphymod</a:t>
            </a:r>
            <a:r>
              <a:rPr lang="en-US" dirty="0" smtClean="0"/>
              <a:t>, </a:t>
            </a:r>
            <a:r>
              <a:rPr lang="en-US" dirty="0" smtClean="0">
                <a:hlinkClick r:id="rId16" tooltip="Photoactivated localization microscopy"/>
              </a:rPr>
              <a:t>PALM</a:t>
            </a:r>
            <a:r>
              <a:rPr lang="en-US" dirty="0" smtClean="0"/>
              <a:t>, FPALM, STORM and </a:t>
            </a:r>
            <a:r>
              <a:rPr lang="en-US" dirty="0" err="1" smtClean="0"/>
              <a:t>dSTORM</a:t>
            </a:r>
            <a:r>
              <a:rPr lang="en-US" dirty="0" smtClean="0"/>
              <a:t>.</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FC4B543D-ED1E-4713-BA77-DC08B6AEBD6F}" type="slidenum">
              <a:rPr lang="en-US" smtClean="0"/>
              <a:t>39</a:t>
            </a:fld>
            <a:endParaRPr lang="en-US"/>
          </a:p>
        </p:txBody>
      </p:sp>
    </p:spTree>
    <p:extLst>
      <p:ext uri="{BB962C8B-B14F-4D97-AF65-F5344CB8AC3E}">
        <p14:creationId xmlns:p14="http://schemas.microsoft.com/office/powerpoint/2010/main" val="13556451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http://micro.magnet.fsu.edu/primer/techniques/fluorescence/tirf/tirfhome.html</a:t>
            </a:r>
          </a:p>
          <a:p>
            <a:r>
              <a:rPr lang="en-US" dirty="0" smtClean="0"/>
              <a:t>http://www.microscopyu.com/articles/fluorescence/tirf/tirfintro.html</a:t>
            </a:r>
          </a:p>
          <a:p>
            <a:r>
              <a:rPr lang="en-US" dirty="0" smtClean="0"/>
              <a:t>http://olympus.magnet.fsu.edu/primer/techniques/fluorescence/tirf/tirfhome.html</a:t>
            </a:r>
          </a:p>
          <a:p>
            <a:endParaRPr lang="en-US" dirty="0" smtClean="0"/>
          </a:p>
          <a:p>
            <a:endParaRPr lang="en-US" dirty="0" smtClean="0"/>
          </a:p>
          <a:p>
            <a:r>
              <a:rPr lang="en-US" dirty="0" smtClean="0"/>
              <a:t>http://www.nature.com/milestones/milelight/full/milelight17.html</a:t>
            </a:r>
          </a:p>
          <a:p>
            <a:endParaRPr lang="en-US" dirty="0"/>
          </a:p>
        </p:txBody>
      </p:sp>
      <p:sp>
        <p:nvSpPr>
          <p:cNvPr id="4" name="Slide Number Placeholder 3"/>
          <p:cNvSpPr>
            <a:spLocks noGrp="1"/>
          </p:cNvSpPr>
          <p:nvPr>
            <p:ph type="sldNum" sz="quarter" idx="10"/>
          </p:nvPr>
        </p:nvSpPr>
        <p:spPr/>
        <p:txBody>
          <a:bodyPr/>
          <a:lstStyle/>
          <a:p>
            <a:fld id="{539A7784-85A4-42EC-ABFD-7E1F2014BC3C}" type="slidenum">
              <a:rPr lang="en-US" smtClean="0">
                <a:solidFill>
                  <a:prstClr val="black"/>
                </a:solidFill>
              </a:rPr>
              <a:pPr/>
              <a:t>4</a:t>
            </a:fld>
            <a:endParaRPr lang="en-US">
              <a:solidFill>
                <a:prstClr val="black"/>
              </a:solidFill>
            </a:endParaRPr>
          </a:p>
        </p:txBody>
      </p:sp>
    </p:spTree>
    <p:extLst>
      <p:ext uri="{BB962C8B-B14F-4D97-AF65-F5344CB8AC3E}">
        <p14:creationId xmlns:p14="http://schemas.microsoft.com/office/powerpoint/2010/main" val="3755855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http://zeiss-campus.magnet.fsu.edu/articles/superresolution/palm/practicalaspects.html</a:t>
            </a:r>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http://www.microscopyu.com/articles/superresolution/stormintro.html</a:t>
            </a:r>
          </a:p>
          <a:p>
            <a:endParaRPr lang="en-US" dirty="0"/>
          </a:p>
        </p:txBody>
      </p:sp>
      <p:sp>
        <p:nvSpPr>
          <p:cNvPr id="4" name="Slide Number Placeholder 3"/>
          <p:cNvSpPr>
            <a:spLocks noGrp="1"/>
          </p:cNvSpPr>
          <p:nvPr>
            <p:ph type="sldNum" sz="quarter" idx="10"/>
          </p:nvPr>
        </p:nvSpPr>
        <p:spPr/>
        <p:txBody>
          <a:bodyPr/>
          <a:lstStyle/>
          <a:p>
            <a:fld id="{45397BDA-7C5D-426B-8F63-5169389F863D}" type="slidenum">
              <a:rPr lang="en-US" smtClean="0"/>
              <a:t>40</a:t>
            </a:fld>
            <a:endParaRPr lang="en-US"/>
          </a:p>
        </p:txBody>
      </p:sp>
    </p:spTree>
    <p:extLst>
      <p:ext uri="{BB962C8B-B14F-4D97-AF65-F5344CB8AC3E}">
        <p14:creationId xmlns:p14="http://schemas.microsoft.com/office/powerpoint/2010/main" val="303700185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Among the critical aspects that must be considered are the accuracy of each individual localization measurement, the density of probes that have been localized in the final image (commonly termed </a:t>
            </a:r>
            <a:r>
              <a:rPr lang="en-US" b="1" dirty="0" smtClean="0"/>
              <a:t>molecular density</a:t>
            </a:r>
            <a:r>
              <a:rPr lang="en-US" dirty="0" smtClean="0"/>
              <a:t>), and the physical size of the labels themselves. The relationship between resolution and the localization precision of a single molecule is readily determined. The ability to resolve two fluorescent molecules as separate entities is limited by the localization precision, which determines the position (and uncertainty) of each molecule and thus the distance between the pair. The localization precision, in turn, is primarily dependent upon the number of photons collected from the fluorescent molecules during a single activation-deactivation cycle, provided the background noise is negligible.</a:t>
            </a:r>
          </a:p>
          <a:p>
            <a:endParaRPr lang="en-US" dirty="0" smtClean="0"/>
          </a:p>
          <a:p>
            <a:r>
              <a:rPr lang="en-US" dirty="0" smtClean="0"/>
              <a:t>Presented in Figure 7 is an important concept involving one of the most critical factors influencing spatial resolution in single-molecule </a:t>
            </a:r>
            <a:r>
              <a:rPr lang="en-US" dirty="0" err="1" smtClean="0"/>
              <a:t>superresolution</a:t>
            </a:r>
            <a:r>
              <a:rPr lang="en-US" dirty="0" smtClean="0"/>
              <a:t> imaging. The resolution versus molecular density is represented in Figure 7 as a series of yellow pixels in a test pattern. Features that might be present in a specimen are imaged at a progressively lower signal-to-noise ratio (fraction of pixels measured) as the molecular density decreases (from the bottom to the top of Figure 7) and these features become unresolvable when the mean molecular separation approaches feature size (the top row in Figure 7). Thus, as described in </a:t>
            </a:r>
            <a:r>
              <a:rPr lang="en-US" b="1" dirty="0" smtClean="0"/>
              <a:t>Equation (5)</a:t>
            </a:r>
            <a:r>
              <a:rPr lang="en-US" dirty="0" smtClean="0"/>
              <a:t>, in order to achieve </a:t>
            </a:r>
            <a:r>
              <a:rPr lang="en-US" b="1" dirty="0" smtClean="0"/>
              <a:t>N</a:t>
            </a:r>
            <a:r>
              <a:rPr lang="en-US" dirty="0" smtClean="0"/>
              <a:t>-fold higher resolution in dimensions </a:t>
            </a:r>
            <a:r>
              <a:rPr lang="en-US" b="1" dirty="0" smtClean="0"/>
              <a:t>D</a:t>
            </a:r>
            <a:r>
              <a:rPr lang="en-US" dirty="0" smtClean="0"/>
              <a:t>, </a:t>
            </a:r>
            <a:r>
              <a:rPr lang="en-US" b="1" dirty="0" smtClean="0"/>
              <a:t>N</a:t>
            </a:r>
            <a:r>
              <a:rPr lang="en-US" b="1" baseline="30000" dirty="0" smtClean="0"/>
              <a:t>D</a:t>
            </a:r>
            <a:r>
              <a:rPr lang="en-US" dirty="0" smtClean="0"/>
              <a:t>-fold more pixels must be acquired. In order to realize such a resolution gain without compromising either the imaging speed or the signal-to-noise ratio, the signal collection rate (photons detected per second) must increase by a factor of at least </a:t>
            </a:r>
            <a:r>
              <a:rPr lang="en-US" b="1" dirty="0" smtClean="0"/>
              <a:t>N</a:t>
            </a:r>
            <a:r>
              <a:rPr lang="en-US" b="1" baseline="30000" dirty="0" smtClean="0"/>
              <a:t>D</a:t>
            </a:r>
            <a:r>
              <a:rPr lang="en-US" dirty="0" smtClean="0"/>
              <a:t>, which requires an </a:t>
            </a:r>
            <a:r>
              <a:rPr lang="en-US" b="1" dirty="0" smtClean="0"/>
              <a:t>N</a:t>
            </a:r>
            <a:r>
              <a:rPr lang="en-US" b="1" baseline="30000" dirty="0" smtClean="0"/>
              <a:t>D</a:t>
            </a:r>
            <a:r>
              <a:rPr lang="en-US" dirty="0" smtClean="0"/>
              <a:t>-fold higher exposure to the excitation laser for each image required.</a:t>
            </a:r>
          </a:p>
          <a:p>
            <a:endParaRPr lang="en-US" dirty="0"/>
          </a:p>
        </p:txBody>
      </p:sp>
      <p:sp>
        <p:nvSpPr>
          <p:cNvPr id="4" name="Slide Number Placeholder 3"/>
          <p:cNvSpPr>
            <a:spLocks noGrp="1"/>
          </p:cNvSpPr>
          <p:nvPr>
            <p:ph type="sldNum" sz="quarter" idx="10"/>
          </p:nvPr>
        </p:nvSpPr>
        <p:spPr/>
        <p:txBody>
          <a:bodyPr/>
          <a:lstStyle/>
          <a:p>
            <a:fld id="{45397BDA-7C5D-426B-8F63-5169389F863D}" type="slidenum">
              <a:rPr lang="en-US" smtClean="0"/>
              <a:t>42</a:t>
            </a:fld>
            <a:endParaRPr lang="en-US"/>
          </a:p>
        </p:txBody>
      </p:sp>
    </p:spTree>
    <p:extLst>
      <p:ext uri="{BB962C8B-B14F-4D97-AF65-F5344CB8AC3E}">
        <p14:creationId xmlns:p14="http://schemas.microsoft.com/office/powerpoint/2010/main" val="357256361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http://jcb.rupress.org/content/190/2/165.full</a:t>
            </a:r>
            <a:endParaRPr lang="en-US" dirty="0"/>
          </a:p>
        </p:txBody>
      </p:sp>
      <p:sp>
        <p:nvSpPr>
          <p:cNvPr id="4" name="Slide Number Placeholder 3"/>
          <p:cNvSpPr>
            <a:spLocks noGrp="1"/>
          </p:cNvSpPr>
          <p:nvPr>
            <p:ph type="sldNum" sz="quarter" idx="10"/>
          </p:nvPr>
        </p:nvSpPr>
        <p:spPr/>
        <p:txBody>
          <a:bodyPr/>
          <a:lstStyle/>
          <a:p>
            <a:fld id="{45397BDA-7C5D-426B-8F63-5169389F863D}" type="slidenum">
              <a:rPr lang="en-US" smtClean="0"/>
              <a:t>43</a:t>
            </a:fld>
            <a:endParaRPr lang="en-US"/>
          </a:p>
        </p:txBody>
      </p:sp>
    </p:spTree>
    <p:extLst>
      <p:ext uri="{BB962C8B-B14F-4D97-AF65-F5344CB8AC3E}">
        <p14:creationId xmlns:p14="http://schemas.microsoft.com/office/powerpoint/2010/main" val="412039366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274793492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http://zeiss-campus.magnet.fsu.edu/articles/superresolution/introduction.html</a:t>
            </a:r>
          </a:p>
          <a:p>
            <a:endParaRPr lang="en-US" dirty="0"/>
          </a:p>
        </p:txBody>
      </p:sp>
      <p:sp>
        <p:nvSpPr>
          <p:cNvPr id="4" name="Slide Number Placeholder 3"/>
          <p:cNvSpPr>
            <a:spLocks noGrp="1"/>
          </p:cNvSpPr>
          <p:nvPr>
            <p:ph type="sldNum" sz="quarter" idx="10"/>
          </p:nvPr>
        </p:nvSpPr>
        <p:spPr/>
        <p:txBody>
          <a:bodyPr/>
          <a:lstStyle/>
          <a:p>
            <a:fld id="{FC4B543D-ED1E-4713-BA77-DC08B6AEBD6F}" type="slidenum">
              <a:rPr lang="en-US" smtClean="0"/>
              <a:t>45</a:t>
            </a:fld>
            <a:endParaRPr lang="en-US"/>
          </a:p>
        </p:txBody>
      </p:sp>
    </p:spTree>
    <p:extLst>
      <p:ext uri="{BB962C8B-B14F-4D97-AF65-F5344CB8AC3E}">
        <p14:creationId xmlns:p14="http://schemas.microsoft.com/office/powerpoint/2010/main" val="327569811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http://jcb.rupress.org/content/190/2/165.full</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45397BDA-7C5D-426B-8F63-5169389F863D}" type="slidenum">
              <a:rPr lang="en-US" smtClean="0"/>
              <a:t>48</a:t>
            </a:fld>
            <a:endParaRPr lang="en-US"/>
          </a:p>
        </p:txBody>
      </p:sp>
    </p:spTree>
    <p:extLst>
      <p:ext uri="{BB962C8B-B14F-4D97-AF65-F5344CB8AC3E}">
        <p14:creationId xmlns:p14="http://schemas.microsoft.com/office/powerpoint/2010/main" val="156709558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"Schematic diagram of a multifocal plane microscope" by </a:t>
            </a:r>
            <a:r>
              <a:rPr lang="en-US" dirty="0" err="1" smtClean="0"/>
              <a:t>Sripad</a:t>
            </a:r>
            <a:r>
              <a:rPr lang="en-US" dirty="0" smtClean="0"/>
              <a:t> Ram - For Ward Ober Lab </a:t>
            </a:r>
            <a:r>
              <a:rPr lang="en-US" dirty="0" err="1" smtClean="0"/>
              <a:t>websitePreviously</a:t>
            </a:r>
            <a:r>
              <a:rPr lang="en-US" dirty="0" smtClean="0"/>
              <a:t> published: http://www4.utsouthwestern.edu/wardlab/index.asp. Licensed under CC BY-SA 3.0 via Wikipedia - http://en.wikipedia.org/wiki/File:Schematic_diagram_of_a_multifocal_plane_microscope.PNG#mediaviewer/File:Schematic_diagram_of_a_multifocal_plane_microscope.PNG</a:t>
            </a:r>
          </a:p>
          <a:p>
            <a:endParaRPr lang="en-US" dirty="0" smtClean="0"/>
          </a:p>
          <a:p>
            <a:r>
              <a:rPr lang="en-US" dirty="0" smtClean="0"/>
              <a:t>http://en.wikipedia.org/wiki/Multifocal_plane_microscopy</a:t>
            </a:r>
          </a:p>
          <a:p>
            <a:endParaRPr lang="en-US" dirty="0"/>
          </a:p>
        </p:txBody>
      </p:sp>
      <p:sp>
        <p:nvSpPr>
          <p:cNvPr id="4" name="Slide Number Placeholder 3"/>
          <p:cNvSpPr>
            <a:spLocks noGrp="1"/>
          </p:cNvSpPr>
          <p:nvPr>
            <p:ph type="sldNum" sz="quarter" idx="10"/>
          </p:nvPr>
        </p:nvSpPr>
        <p:spPr/>
        <p:txBody>
          <a:bodyPr/>
          <a:lstStyle/>
          <a:p>
            <a:fld id="{45397BDA-7C5D-426B-8F63-5169389F863D}" type="slidenum">
              <a:rPr lang="en-US" smtClean="0"/>
              <a:t>49</a:t>
            </a:fld>
            <a:endParaRPr lang="en-US"/>
          </a:p>
        </p:txBody>
      </p:sp>
    </p:spTree>
    <p:extLst>
      <p:ext uri="{BB962C8B-B14F-4D97-AF65-F5344CB8AC3E}">
        <p14:creationId xmlns:p14="http://schemas.microsoft.com/office/powerpoint/2010/main" val="260110443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http://zeiss-campus.magnet.fsu.edu/articles/superresolution/palm/introduction.html</a:t>
            </a:r>
          </a:p>
          <a:p>
            <a:endParaRPr lang="en-US" dirty="0" smtClean="0"/>
          </a:p>
          <a:p>
            <a:r>
              <a:rPr lang="en-US" dirty="0" smtClean="0"/>
              <a:t>http://www.microscopyu.com/articles/superresolution/stormintro.html</a:t>
            </a:r>
            <a:endParaRPr lang="en-US" dirty="0"/>
          </a:p>
        </p:txBody>
      </p:sp>
      <p:sp>
        <p:nvSpPr>
          <p:cNvPr id="4" name="Slide Number Placeholder 3"/>
          <p:cNvSpPr>
            <a:spLocks noGrp="1"/>
          </p:cNvSpPr>
          <p:nvPr>
            <p:ph type="sldNum" sz="quarter" idx="10"/>
          </p:nvPr>
        </p:nvSpPr>
        <p:spPr/>
        <p:txBody>
          <a:bodyPr/>
          <a:lstStyle/>
          <a:p>
            <a:fld id="{45397BDA-7C5D-426B-8F63-5169389F863D}" type="slidenum">
              <a:rPr lang="en-US" smtClean="0"/>
              <a:t>50</a:t>
            </a:fld>
            <a:endParaRPr lang="en-US"/>
          </a:p>
        </p:txBody>
      </p:sp>
    </p:spTree>
    <p:extLst>
      <p:ext uri="{BB962C8B-B14F-4D97-AF65-F5344CB8AC3E}">
        <p14:creationId xmlns:p14="http://schemas.microsoft.com/office/powerpoint/2010/main" val="380032616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271143781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2182352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Total internal reflection does not occur suddenly as a new phenomenon at the critical angle, but a continuous transition is followed from predominant refraction with a small amount of reflection, to total reflection when the critical angle is exceeded. </a:t>
            </a: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en-US" sz="120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altLang="en-US" sz="1200" dirty="0" smtClean="0"/>
              <a:t>Matching refractive indices can eliminate internal reflection. Internal reflection depends on refractive index differences</a:t>
            </a:r>
            <a:endParaRPr lang="en-US" sz="1200" dirty="0" smtClean="0"/>
          </a:p>
          <a:p>
            <a:endParaRPr lang="en-US" dirty="0"/>
          </a:p>
        </p:txBody>
      </p:sp>
      <p:sp>
        <p:nvSpPr>
          <p:cNvPr id="4" name="Slide Number Placeholder 3"/>
          <p:cNvSpPr>
            <a:spLocks noGrp="1"/>
          </p:cNvSpPr>
          <p:nvPr>
            <p:ph type="sldNum" sz="quarter" idx="10"/>
          </p:nvPr>
        </p:nvSpPr>
        <p:spPr/>
        <p:txBody>
          <a:bodyPr/>
          <a:lstStyle/>
          <a:p>
            <a:fld id="{351CFDA8-7C39-4F47-9D89-9FD9FD21AE65}" type="slidenum">
              <a:rPr lang="en-US" smtClean="0">
                <a:solidFill>
                  <a:prstClr val="black"/>
                </a:solidFill>
              </a:rPr>
              <a:pPr/>
              <a:t>5</a:t>
            </a:fld>
            <a:endParaRPr lang="en-US">
              <a:solidFill>
                <a:prstClr val="black"/>
              </a:solidFill>
            </a:endParaRPr>
          </a:p>
        </p:txBody>
      </p:sp>
    </p:spTree>
    <p:extLst>
      <p:ext uri="{BB962C8B-B14F-4D97-AF65-F5344CB8AC3E}">
        <p14:creationId xmlns:p14="http://schemas.microsoft.com/office/powerpoint/2010/main" val="148443825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98556821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Gautier, A., </a:t>
            </a:r>
            <a:r>
              <a:rPr lang="en-US" sz="1200" kern="1200" dirty="0" err="1" smtClean="0">
                <a:solidFill>
                  <a:schemeClr val="tx1"/>
                </a:solidFill>
                <a:latin typeface="+mn-lt"/>
                <a:ea typeface="+mn-ea"/>
                <a:cs typeface="+mn-cs"/>
              </a:rPr>
              <a:t>Juillerat</a:t>
            </a:r>
            <a:r>
              <a:rPr lang="en-US" sz="1200" kern="1200" dirty="0" smtClean="0">
                <a:solidFill>
                  <a:schemeClr val="tx1"/>
                </a:solidFill>
                <a:latin typeface="+mn-lt"/>
                <a:ea typeface="+mn-ea"/>
                <a:cs typeface="+mn-cs"/>
              </a:rPr>
              <a:t>, A., </a:t>
            </a:r>
            <a:r>
              <a:rPr lang="en-US" sz="1200" kern="1200" dirty="0" err="1" smtClean="0">
                <a:solidFill>
                  <a:schemeClr val="tx1"/>
                </a:solidFill>
                <a:latin typeface="+mn-lt"/>
                <a:ea typeface="+mn-ea"/>
                <a:cs typeface="+mn-cs"/>
              </a:rPr>
              <a:t>Heinis</a:t>
            </a:r>
            <a:r>
              <a:rPr lang="en-US" sz="1200" kern="1200" dirty="0" smtClean="0">
                <a:solidFill>
                  <a:schemeClr val="tx1"/>
                </a:solidFill>
                <a:latin typeface="+mn-lt"/>
                <a:ea typeface="+mn-ea"/>
                <a:cs typeface="+mn-cs"/>
              </a:rPr>
              <a:t>, C., </a:t>
            </a:r>
            <a:r>
              <a:rPr lang="en-US" sz="1200" kern="1200" dirty="0" err="1" smtClean="0">
                <a:solidFill>
                  <a:schemeClr val="tx1"/>
                </a:solidFill>
                <a:latin typeface="+mn-lt"/>
                <a:ea typeface="+mn-ea"/>
                <a:cs typeface="+mn-cs"/>
              </a:rPr>
              <a:t>Corrêa</a:t>
            </a:r>
            <a:r>
              <a:rPr lang="en-US" sz="1200" kern="1200" dirty="0" smtClean="0">
                <a:solidFill>
                  <a:schemeClr val="tx1"/>
                </a:solidFill>
                <a:latin typeface="+mn-lt"/>
                <a:ea typeface="+mn-ea"/>
                <a:cs typeface="+mn-cs"/>
              </a:rPr>
              <a:t> Jr, I.R., </a:t>
            </a:r>
            <a:r>
              <a:rPr lang="en-US" sz="1200" kern="1200" dirty="0" err="1" smtClean="0">
                <a:solidFill>
                  <a:schemeClr val="tx1"/>
                </a:solidFill>
                <a:latin typeface="+mn-lt"/>
                <a:ea typeface="+mn-ea"/>
                <a:cs typeface="+mn-cs"/>
              </a:rPr>
              <a:t>Kindermann</a:t>
            </a:r>
            <a:r>
              <a:rPr lang="en-US" sz="1200" kern="1200" dirty="0" smtClean="0">
                <a:solidFill>
                  <a:schemeClr val="tx1"/>
                </a:solidFill>
                <a:latin typeface="+mn-lt"/>
                <a:ea typeface="+mn-ea"/>
                <a:cs typeface="+mn-cs"/>
              </a:rPr>
              <a:t>, M., </a:t>
            </a:r>
            <a:r>
              <a:rPr lang="en-US" sz="1200" kern="1200" dirty="0" err="1" smtClean="0">
                <a:solidFill>
                  <a:schemeClr val="tx1"/>
                </a:solidFill>
                <a:latin typeface="+mn-lt"/>
                <a:ea typeface="+mn-ea"/>
                <a:cs typeface="+mn-cs"/>
              </a:rPr>
              <a:t>Beaufils</a:t>
            </a:r>
            <a:r>
              <a:rPr lang="en-US" sz="1200" kern="1200" dirty="0" smtClean="0">
                <a:solidFill>
                  <a:schemeClr val="tx1"/>
                </a:solidFill>
                <a:latin typeface="+mn-lt"/>
                <a:ea typeface="+mn-ea"/>
                <a:cs typeface="+mn-cs"/>
              </a:rPr>
              <a:t>, F., </a:t>
            </a:r>
            <a:r>
              <a:rPr lang="en-US" sz="1200" kern="1200" dirty="0" err="1" smtClean="0">
                <a:solidFill>
                  <a:schemeClr val="tx1"/>
                </a:solidFill>
                <a:latin typeface="+mn-lt"/>
                <a:ea typeface="+mn-ea"/>
                <a:cs typeface="+mn-cs"/>
              </a:rPr>
              <a:t>Johnsson</a:t>
            </a:r>
            <a:r>
              <a:rPr lang="en-US" sz="1200" kern="1200" dirty="0" smtClean="0">
                <a:solidFill>
                  <a:schemeClr val="tx1"/>
                </a:solidFill>
                <a:latin typeface="+mn-lt"/>
                <a:ea typeface="+mn-ea"/>
                <a:cs typeface="+mn-cs"/>
              </a:rPr>
              <a:t>, K., 2008. An Engineered Protein Tag for </a:t>
            </a:r>
            <a:r>
              <a:rPr lang="en-US" sz="1200" kern="1200" dirty="0" err="1" smtClean="0">
                <a:solidFill>
                  <a:schemeClr val="tx1"/>
                </a:solidFill>
                <a:latin typeface="+mn-lt"/>
                <a:ea typeface="+mn-ea"/>
                <a:cs typeface="+mn-cs"/>
              </a:rPr>
              <a:t>Multiprotein</a:t>
            </a:r>
            <a:r>
              <a:rPr lang="en-US" sz="1200" kern="1200" dirty="0" smtClean="0">
                <a:solidFill>
                  <a:schemeClr val="tx1"/>
                </a:solidFill>
                <a:latin typeface="+mn-lt"/>
                <a:ea typeface="+mn-ea"/>
                <a:cs typeface="+mn-cs"/>
              </a:rPr>
              <a:t> Labeling in Living Cells. Chemistry &amp; Biology 15, 128-136.</a:t>
            </a:r>
          </a:p>
          <a:p>
            <a:r>
              <a:rPr lang="en-US" sz="1200" kern="1200" dirty="0" err="1" smtClean="0">
                <a:solidFill>
                  <a:schemeClr val="tx1"/>
                </a:solidFill>
                <a:latin typeface="+mn-lt"/>
                <a:ea typeface="+mn-ea"/>
                <a:cs typeface="+mn-cs"/>
              </a:rPr>
              <a:t>Keppler</a:t>
            </a:r>
            <a:r>
              <a:rPr lang="en-US" sz="1200" kern="1200" dirty="0" smtClean="0">
                <a:solidFill>
                  <a:schemeClr val="tx1"/>
                </a:solidFill>
                <a:latin typeface="+mn-lt"/>
                <a:ea typeface="+mn-ea"/>
                <a:cs typeface="+mn-cs"/>
              </a:rPr>
              <a:t>, A., </a:t>
            </a:r>
            <a:r>
              <a:rPr lang="en-US" sz="1200" kern="1200" dirty="0" err="1" smtClean="0">
                <a:solidFill>
                  <a:schemeClr val="tx1"/>
                </a:solidFill>
                <a:latin typeface="+mn-lt"/>
                <a:ea typeface="+mn-ea"/>
                <a:cs typeface="+mn-cs"/>
              </a:rPr>
              <a:t>Gendreizig</a:t>
            </a:r>
            <a:r>
              <a:rPr lang="en-US" sz="1200" kern="1200" dirty="0" smtClean="0">
                <a:solidFill>
                  <a:schemeClr val="tx1"/>
                </a:solidFill>
                <a:latin typeface="+mn-lt"/>
                <a:ea typeface="+mn-ea"/>
                <a:cs typeface="+mn-cs"/>
              </a:rPr>
              <a:t>, S., </a:t>
            </a:r>
            <a:r>
              <a:rPr lang="en-US" sz="1200" kern="1200" dirty="0" err="1" smtClean="0">
                <a:solidFill>
                  <a:schemeClr val="tx1"/>
                </a:solidFill>
                <a:latin typeface="+mn-lt"/>
                <a:ea typeface="+mn-ea"/>
                <a:cs typeface="+mn-cs"/>
              </a:rPr>
              <a:t>Gronemeyer</a:t>
            </a:r>
            <a:r>
              <a:rPr lang="en-US" sz="1200" kern="1200" dirty="0" smtClean="0">
                <a:solidFill>
                  <a:schemeClr val="tx1"/>
                </a:solidFill>
                <a:latin typeface="+mn-lt"/>
                <a:ea typeface="+mn-ea"/>
                <a:cs typeface="+mn-cs"/>
              </a:rPr>
              <a:t>, T., Pick, H., Vogel, H., </a:t>
            </a:r>
            <a:r>
              <a:rPr lang="en-US" sz="1200" kern="1200" dirty="0" err="1" smtClean="0">
                <a:solidFill>
                  <a:schemeClr val="tx1"/>
                </a:solidFill>
                <a:latin typeface="+mn-lt"/>
                <a:ea typeface="+mn-ea"/>
                <a:cs typeface="+mn-cs"/>
              </a:rPr>
              <a:t>Johnsson</a:t>
            </a:r>
            <a:r>
              <a:rPr lang="en-US" sz="1200" kern="1200" dirty="0" smtClean="0">
                <a:solidFill>
                  <a:schemeClr val="tx1"/>
                </a:solidFill>
                <a:latin typeface="+mn-lt"/>
                <a:ea typeface="+mn-ea"/>
                <a:cs typeface="+mn-cs"/>
              </a:rPr>
              <a:t>, K., 2003. A general method for the covalent labeling of fusion proteins with small molecules in vivo. Nat Biotech 21, 86-89.</a:t>
            </a:r>
          </a:p>
          <a:p>
            <a:r>
              <a:rPr lang="en-US" sz="1200" kern="1200" dirty="0" smtClean="0">
                <a:solidFill>
                  <a:schemeClr val="tx1"/>
                </a:solidFill>
                <a:latin typeface="+mn-lt"/>
                <a:ea typeface="+mn-ea"/>
                <a:cs typeface="+mn-cs"/>
              </a:rPr>
              <a:t>Los, G.V., </a:t>
            </a:r>
            <a:r>
              <a:rPr lang="en-US" sz="1200" kern="1200" dirty="0" err="1" smtClean="0">
                <a:solidFill>
                  <a:schemeClr val="tx1"/>
                </a:solidFill>
                <a:latin typeface="+mn-lt"/>
                <a:ea typeface="+mn-ea"/>
                <a:cs typeface="+mn-cs"/>
              </a:rPr>
              <a:t>Encell</a:t>
            </a:r>
            <a:r>
              <a:rPr lang="en-US" sz="1200" kern="1200" dirty="0" smtClean="0">
                <a:solidFill>
                  <a:schemeClr val="tx1"/>
                </a:solidFill>
                <a:latin typeface="+mn-lt"/>
                <a:ea typeface="+mn-ea"/>
                <a:cs typeface="+mn-cs"/>
              </a:rPr>
              <a:t>, L.P., McDougall, M.G., </a:t>
            </a:r>
            <a:r>
              <a:rPr lang="en-US" sz="1200" kern="1200" dirty="0" err="1" smtClean="0">
                <a:solidFill>
                  <a:schemeClr val="tx1"/>
                </a:solidFill>
                <a:latin typeface="+mn-lt"/>
                <a:ea typeface="+mn-ea"/>
                <a:cs typeface="+mn-cs"/>
              </a:rPr>
              <a:t>Hartzell</a:t>
            </a:r>
            <a:r>
              <a:rPr lang="en-US" sz="1200" kern="1200" dirty="0" smtClean="0">
                <a:solidFill>
                  <a:schemeClr val="tx1"/>
                </a:solidFill>
                <a:latin typeface="+mn-lt"/>
                <a:ea typeface="+mn-ea"/>
                <a:cs typeface="+mn-cs"/>
              </a:rPr>
              <a:t>, D.D., </a:t>
            </a:r>
            <a:r>
              <a:rPr lang="en-US" sz="1200" kern="1200" dirty="0" err="1" smtClean="0">
                <a:solidFill>
                  <a:schemeClr val="tx1"/>
                </a:solidFill>
                <a:latin typeface="+mn-lt"/>
                <a:ea typeface="+mn-ea"/>
                <a:cs typeface="+mn-cs"/>
              </a:rPr>
              <a:t>Karassina</a:t>
            </a:r>
            <a:r>
              <a:rPr lang="en-US" sz="1200" kern="1200" dirty="0" smtClean="0">
                <a:solidFill>
                  <a:schemeClr val="tx1"/>
                </a:solidFill>
                <a:latin typeface="+mn-lt"/>
                <a:ea typeface="+mn-ea"/>
                <a:cs typeface="+mn-cs"/>
              </a:rPr>
              <a:t>, N., </a:t>
            </a:r>
            <a:r>
              <a:rPr lang="en-US" sz="1200" kern="1200" dirty="0" err="1" smtClean="0">
                <a:solidFill>
                  <a:schemeClr val="tx1"/>
                </a:solidFill>
                <a:latin typeface="+mn-lt"/>
                <a:ea typeface="+mn-ea"/>
                <a:cs typeface="+mn-cs"/>
              </a:rPr>
              <a:t>Zimprich</a:t>
            </a:r>
            <a:r>
              <a:rPr lang="en-US" sz="1200" kern="1200" dirty="0" smtClean="0">
                <a:solidFill>
                  <a:schemeClr val="tx1"/>
                </a:solidFill>
                <a:latin typeface="+mn-lt"/>
                <a:ea typeface="+mn-ea"/>
                <a:cs typeface="+mn-cs"/>
              </a:rPr>
              <a:t>, C., Wood, M.G., </a:t>
            </a:r>
            <a:r>
              <a:rPr lang="en-US" sz="1200" kern="1200" dirty="0" err="1" smtClean="0">
                <a:solidFill>
                  <a:schemeClr val="tx1"/>
                </a:solidFill>
                <a:latin typeface="+mn-lt"/>
                <a:ea typeface="+mn-ea"/>
                <a:cs typeface="+mn-cs"/>
              </a:rPr>
              <a:t>Learish</a:t>
            </a:r>
            <a:r>
              <a:rPr lang="en-US" sz="1200" kern="1200" dirty="0" smtClean="0">
                <a:solidFill>
                  <a:schemeClr val="tx1"/>
                </a:solidFill>
                <a:latin typeface="+mn-lt"/>
                <a:ea typeface="+mn-ea"/>
                <a:cs typeface="+mn-cs"/>
              </a:rPr>
              <a:t>, R., </a:t>
            </a:r>
            <a:r>
              <a:rPr lang="en-US" sz="1200" kern="1200" dirty="0" err="1" smtClean="0">
                <a:solidFill>
                  <a:schemeClr val="tx1"/>
                </a:solidFill>
                <a:latin typeface="+mn-lt"/>
                <a:ea typeface="+mn-ea"/>
                <a:cs typeface="+mn-cs"/>
              </a:rPr>
              <a:t>Ohana</a:t>
            </a:r>
            <a:r>
              <a:rPr lang="en-US" sz="1200" kern="1200" dirty="0" smtClean="0">
                <a:solidFill>
                  <a:schemeClr val="tx1"/>
                </a:solidFill>
                <a:latin typeface="+mn-lt"/>
                <a:ea typeface="+mn-ea"/>
                <a:cs typeface="+mn-cs"/>
              </a:rPr>
              <a:t>, R.F., </a:t>
            </a:r>
            <a:r>
              <a:rPr lang="en-US" sz="1200" kern="1200" dirty="0" err="1" smtClean="0">
                <a:solidFill>
                  <a:schemeClr val="tx1"/>
                </a:solidFill>
                <a:latin typeface="+mn-lt"/>
                <a:ea typeface="+mn-ea"/>
                <a:cs typeface="+mn-cs"/>
              </a:rPr>
              <a:t>Urh</a:t>
            </a:r>
            <a:r>
              <a:rPr lang="en-US" sz="1200" kern="1200" dirty="0" smtClean="0">
                <a:solidFill>
                  <a:schemeClr val="tx1"/>
                </a:solidFill>
                <a:latin typeface="+mn-lt"/>
                <a:ea typeface="+mn-ea"/>
                <a:cs typeface="+mn-cs"/>
              </a:rPr>
              <a:t>, M., Simpson, D., Mendez, J., Zimmerman, K., Otto, P., </a:t>
            </a:r>
            <a:r>
              <a:rPr lang="en-US" sz="1200" kern="1200" dirty="0" err="1" smtClean="0">
                <a:solidFill>
                  <a:schemeClr val="tx1"/>
                </a:solidFill>
                <a:latin typeface="+mn-lt"/>
                <a:ea typeface="+mn-ea"/>
                <a:cs typeface="+mn-cs"/>
              </a:rPr>
              <a:t>Vidugiris</a:t>
            </a:r>
            <a:r>
              <a:rPr lang="en-US" sz="1200" kern="1200" dirty="0" smtClean="0">
                <a:solidFill>
                  <a:schemeClr val="tx1"/>
                </a:solidFill>
                <a:latin typeface="+mn-lt"/>
                <a:ea typeface="+mn-ea"/>
                <a:cs typeface="+mn-cs"/>
              </a:rPr>
              <a:t>, G., Zhu, J., </a:t>
            </a:r>
            <a:r>
              <a:rPr lang="en-US" sz="1200" kern="1200" dirty="0" err="1" smtClean="0">
                <a:solidFill>
                  <a:schemeClr val="tx1"/>
                </a:solidFill>
                <a:latin typeface="+mn-lt"/>
                <a:ea typeface="+mn-ea"/>
                <a:cs typeface="+mn-cs"/>
              </a:rPr>
              <a:t>Darzins</a:t>
            </a:r>
            <a:r>
              <a:rPr lang="en-US" sz="1200" kern="1200" dirty="0" smtClean="0">
                <a:solidFill>
                  <a:schemeClr val="tx1"/>
                </a:solidFill>
                <a:latin typeface="+mn-lt"/>
                <a:ea typeface="+mn-ea"/>
                <a:cs typeface="+mn-cs"/>
              </a:rPr>
              <a:t>, A., </a:t>
            </a:r>
            <a:r>
              <a:rPr lang="en-US" sz="1200" kern="1200" dirty="0" err="1" smtClean="0">
                <a:solidFill>
                  <a:schemeClr val="tx1"/>
                </a:solidFill>
                <a:latin typeface="+mn-lt"/>
                <a:ea typeface="+mn-ea"/>
                <a:cs typeface="+mn-cs"/>
              </a:rPr>
              <a:t>Klaubert</a:t>
            </a:r>
            <a:r>
              <a:rPr lang="en-US" sz="1200" kern="1200" dirty="0" smtClean="0">
                <a:solidFill>
                  <a:schemeClr val="tx1"/>
                </a:solidFill>
                <a:latin typeface="+mn-lt"/>
                <a:ea typeface="+mn-ea"/>
                <a:cs typeface="+mn-cs"/>
              </a:rPr>
              <a:t>, D.H., </a:t>
            </a:r>
            <a:r>
              <a:rPr lang="en-US" sz="1200" kern="1200" dirty="0" err="1" smtClean="0">
                <a:solidFill>
                  <a:schemeClr val="tx1"/>
                </a:solidFill>
                <a:latin typeface="+mn-lt"/>
                <a:ea typeface="+mn-ea"/>
                <a:cs typeface="+mn-cs"/>
              </a:rPr>
              <a:t>Bulleit</a:t>
            </a:r>
            <a:r>
              <a:rPr lang="en-US" sz="1200" kern="1200" dirty="0" smtClean="0">
                <a:solidFill>
                  <a:schemeClr val="tx1"/>
                </a:solidFill>
                <a:latin typeface="+mn-lt"/>
                <a:ea typeface="+mn-ea"/>
                <a:cs typeface="+mn-cs"/>
              </a:rPr>
              <a:t>, R.F., Wood, K.V., 2008. </a:t>
            </a:r>
            <a:r>
              <a:rPr lang="en-US" sz="1200" kern="1200" dirty="0" err="1" smtClean="0">
                <a:solidFill>
                  <a:schemeClr val="tx1"/>
                </a:solidFill>
                <a:latin typeface="+mn-lt"/>
                <a:ea typeface="+mn-ea"/>
                <a:cs typeface="+mn-cs"/>
              </a:rPr>
              <a:t>HaloTag</a:t>
            </a:r>
            <a:r>
              <a:rPr lang="en-US" sz="1200" kern="1200" dirty="0" smtClean="0">
                <a:solidFill>
                  <a:schemeClr val="tx1"/>
                </a:solidFill>
                <a:latin typeface="+mn-lt"/>
                <a:ea typeface="+mn-ea"/>
                <a:cs typeface="+mn-cs"/>
              </a:rPr>
              <a:t>: A Novel Protein Labeling Technology for Cell Imaging and Protein Analysis. ACS Chemical Biology 3, 373-382.</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http://www.nature.com/nbt/journal/v21/n1/full/nbt765.html</a:t>
            </a:r>
          </a:p>
          <a:p>
            <a:r>
              <a:rPr lang="en-US" sz="1200" kern="1200" dirty="0" smtClean="0">
                <a:solidFill>
                  <a:schemeClr val="tx1"/>
                </a:solidFill>
                <a:latin typeface="+mn-lt"/>
                <a:ea typeface="+mn-ea"/>
                <a:cs typeface="+mn-cs"/>
              </a:rPr>
              <a:t>http://www.sciencedirect.com/science/article/pii/S1074552108000410</a:t>
            </a:r>
          </a:p>
          <a:p>
            <a:r>
              <a:rPr lang="en-US" sz="1200" kern="1200" dirty="0" smtClean="0">
                <a:solidFill>
                  <a:schemeClr val="tx1"/>
                </a:solidFill>
                <a:latin typeface="+mn-lt"/>
                <a:ea typeface="+mn-ea"/>
                <a:cs typeface="+mn-cs"/>
              </a:rPr>
              <a:t>http://pubs.acs.org/doi/full/10.1021/cb800025k</a:t>
            </a:r>
          </a:p>
          <a:p>
            <a:endParaRPr lang="en-US" sz="1200" kern="1200" dirty="0" smtClean="0">
              <a:solidFill>
                <a:schemeClr val="tx1"/>
              </a:solidFill>
              <a:latin typeface="+mn-lt"/>
              <a:ea typeface="+mn-ea"/>
              <a:cs typeface="+mn-cs"/>
            </a:endParaRPr>
          </a:p>
          <a:p>
            <a:endParaRPr dirty="0"/>
          </a:p>
        </p:txBody>
      </p:sp>
    </p:spTree>
    <p:extLst>
      <p:ext uri="{BB962C8B-B14F-4D97-AF65-F5344CB8AC3E}">
        <p14:creationId xmlns:p14="http://schemas.microsoft.com/office/powerpoint/2010/main" val="229611952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lphaLcParenBoth"/>
            </a:pPr>
            <a:r>
              <a:rPr lang="en-US" dirty="0" smtClean="0"/>
              <a:t>Super-resolution image of mEos3.2-labeled </a:t>
            </a:r>
            <a:r>
              <a:rPr lang="en-US" dirty="0" err="1" smtClean="0"/>
              <a:t>clathrin</a:t>
            </a:r>
            <a:r>
              <a:rPr lang="en-US" dirty="0" smtClean="0"/>
              <a:t>-coated pits (CCPs) in a live HeLa cell. The localization estimates are colored according to their recording time. (</a:t>
            </a:r>
            <a:r>
              <a:rPr lang="en-US" b="1" dirty="0" smtClean="0"/>
              <a:t>b</a:t>
            </a:r>
            <a:r>
              <a:rPr lang="en-US" dirty="0" smtClean="0"/>
              <a:t>) The enlarged image of the area marked by the yellow box in </a:t>
            </a:r>
            <a:r>
              <a:rPr lang="en-US" b="1" dirty="0" smtClean="0"/>
              <a:t>a</a:t>
            </a:r>
            <a:r>
              <a:rPr lang="en-US" dirty="0" smtClean="0"/>
              <a:t> reveals that movements of the structures over the course of recording obscure the details in the image. (</a:t>
            </a:r>
            <a:r>
              <a:rPr lang="en-US" b="1" dirty="0" smtClean="0"/>
              <a:t>c</a:t>
            </a:r>
            <a:r>
              <a:rPr lang="en-US" dirty="0" smtClean="0"/>
              <a:t>) Rings representing axial projections of CCPs can be resolved when only a 2-s time window of the data is displayed. (</a:t>
            </a:r>
            <a:r>
              <a:rPr lang="en-US" b="1" dirty="0" smtClean="0"/>
              <a:t>d</a:t>
            </a:r>
            <a:r>
              <a:rPr lang="en-US" dirty="0" smtClean="0"/>
              <a:t>–</a:t>
            </a:r>
            <a:r>
              <a:rPr lang="en-US" b="1" dirty="0" smtClean="0"/>
              <a:t>f</a:t>
            </a:r>
            <a:r>
              <a:rPr lang="en-US" dirty="0" smtClean="0"/>
              <a:t>) Peroxisome dynamics in a live COS-7 cell labeled by </a:t>
            </a:r>
            <a:r>
              <a:rPr lang="en-US" dirty="0" err="1" smtClean="0"/>
              <a:t>tdEos</a:t>
            </a:r>
            <a:r>
              <a:rPr lang="en-US" dirty="0" smtClean="0"/>
              <a:t>. (</a:t>
            </a:r>
            <a:r>
              <a:rPr lang="en-US" b="1" dirty="0" smtClean="0"/>
              <a:t>d</a:t>
            </a:r>
            <a:r>
              <a:rPr lang="en-US" dirty="0" smtClean="0"/>
              <a:t>) Overview image of an 83-s data set. Data have been colored as in </a:t>
            </a:r>
            <a:r>
              <a:rPr lang="en-US" b="1" dirty="0" smtClean="0"/>
              <a:t>a</a:t>
            </a:r>
            <a:r>
              <a:rPr lang="en-US" dirty="0" smtClean="0"/>
              <a:t>. (</a:t>
            </a:r>
            <a:r>
              <a:rPr lang="en-US" b="1" dirty="0" smtClean="0"/>
              <a:t>e</a:t>
            </a:r>
            <a:r>
              <a:rPr lang="en-US" dirty="0" smtClean="0"/>
              <a:t>) Super-resolution images (top) and maximum projections (bottom) of the raw data from the area in the green box in </a:t>
            </a:r>
            <a:r>
              <a:rPr lang="en-US" b="1" dirty="0" smtClean="0"/>
              <a:t>d</a:t>
            </a:r>
            <a:r>
              <a:rPr lang="en-US" dirty="0" smtClean="0"/>
              <a:t> in 0.5-s time intervals. (</a:t>
            </a:r>
            <a:r>
              <a:rPr lang="en-US" b="1" dirty="0" smtClean="0"/>
              <a:t>f</a:t>
            </a:r>
            <a:r>
              <a:rPr lang="en-US" dirty="0" smtClean="0"/>
              <a:t>) Super-resolution images at 0.5-s time resolution of the area highlighted by the blue box in </a:t>
            </a:r>
            <a:r>
              <a:rPr lang="en-US" b="1" dirty="0" smtClean="0"/>
              <a:t>d</a:t>
            </a:r>
            <a:r>
              <a:rPr lang="en-US" dirty="0" smtClean="0"/>
              <a:t>. See also </a:t>
            </a:r>
            <a:r>
              <a:rPr lang="en-US" dirty="0" smtClean="0">
                <a:hlinkClick r:id="rId3"/>
              </a:rPr>
              <a:t>Supplementary Figure 11</a:t>
            </a:r>
            <a:r>
              <a:rPr lang="en-US" dirty="0" smtClean="0"/>
              <a:t> and </a:t>
            </a:r>
            <a:r>
              <a:rPr lang="en-US" dirty="0" smtClean="0">
                <a:hlinkClick r:id="rId4"/>
              </a:rPr>
              <a:t>Supplementary Videos 1</a:t>
            </a:r>
            <a:r>
              <a:rPr lang="en-US" dirty="0" smtClean="0"/>
              <a:t>,</a:t>
            </a:r>
            <a:r>
              <a:rPr lang="en-US" dirty="0" smtClean="0">
                <a:hlinkClick r:id="rId5"/>
              </a:rPr>
              <a:t>2</a:t>
            </a:r>
            <a:r>
              <a:rPr lang="en-US" dirty="0" smtClean="0"/>
              <a:t>,</a:t>
            </a:r>
            <a:r>
              <a:rPr lang="en-US" dirty="0" smtClean="0">
                <a:hlinkClick r:id="rId6"/>
              </a:rPr>
              <a:t>3</a:t>
            </a:r>
            <a:r>
              <a:rPr lang="en-US" dirty="0" smtClean="0"/>
              <a:t>,</a:t>
            </a:r>
            <a:r>
              <a:rPr lang="en-US" dirty="0" smtClean="0">
                <a:hlinkClick r:id="rId7"/>
              </a:rPr>
              <a:t>4</a:t>
            </a:r>
            <a:r>
              <a:rPr lang="en-US" dirty="0" smtClean="0"/>
              <a:t>,</a:t>
            </a:r>
            <a:r>
              <a:rPr lang="en-US" dirty="0" smtClean="0">
                <a:hlinkClick r:id="rId8"/>
              </a:rPr>
              <a:t>5</a:t>
            </a:r>
            <a:r>
              <a:rPr lang="en-US" dirty="0" smtClean="0"/>
              <a:t> and </a:t>
            </a:r>
            <a:r>
              <a:rPr lang="en-US" dirty="0" smtClean="0">
                <a:hlinkClick r:id="rId9"/>
              </a:rPr>
              <a:t>8</a:t>
            </a:r>
            <a:r>
              <a:rPr lang="en-US" dirty="0" smtClean="0"/>
              <a:t>.</a:t>
            </a:r>
          </a:p>
          <a:p>
            <a:pPr marL="0" indent="0">
              <a:buNone/>
            </a:pPr>
            <a:endParaRPr lang="en-US" dirty="0" smtClean="0"/>
          </a:p>
          <a:p>
            <a:pPr marL="0" indent="0">
              <a:buNone/>
            </a:pPr>
            <a:r>
              <a:rPr lang="en-US" dirty="0" smtClean="0">
                <a:hlinkClick r:id="rId6"/>
              </a:rPr>
              <a:t>Video 3: Super-resolution video for a small cutout of a larger data set of mEOS3.2-labeled CCPs in a live HeLa cell (1)</a:t>
            </a:r>
            <a:r>
              <a:rPr lang="en-US" dirty="0" smtClean="0"/>
              <a:t> (55,160 KB, </a:t>
            </a:r>
            <a:r>
              <a:rPr lang="en-US" dirty="0" smtClean="0">
                <a:hlinkClick r:id="rId10"/>
              </a:rPr>
              <a:t>Download</a:t>
            </a:r>
            <a:r>
              <a:rPr lang="en-US" dirty="0" smtClean="0"/>
              <a:t>) Raw data were recorded as described in the Online </a:t>
            </a:r>
            <a:r>
              <a:rPr lang="en-US" dirty="0" smtClean="0">
                <a:hlinkClick r:id="rId11"/>
              </a:rPr>
              <a:t>Methods</a:t>
            </a:r>
            <a:r>
              <a:rPr lang="en-US" dirty="0" smtClean="0"/>
              <a:t>. Acquired images were analyzed using single-emitter fitting (Online </a:t>
            </a:r>
            <a:r>
              <a:rPr lang="en-US" dirty="0" smtClean="0">
                <a:hlinkClick r:id="rId11"/>
              </a:rPr>
              <a:t>Methods</a:t>
            </a:r>
            <a:r>
              <a:rPr lang="en-US" dirty="0" smtClean="0"/>
              <a:t>). 1,200 frames were combined to reconstruct each super-resolution image corresponding to a 2-s time window. Localization estimates in each image were binned into 10-nm pixels for display. To generate the video, we combined all 28 super-resolution images into a 3D data stack and smoothed with a 3D Gaussian kernel with </a:t>
            </a:r>
            <a:r>
              <a:rPr lang="en-US" i="1" dirty="0" err="1" smtClean="0"/>
              <a:t>σ</a:t>
            </a:r>
            <a:r>
              <a:rPr lang="en-US" i="1" baseline="-25000" dirty="0" err="1" smtClean="0"/>
              <a:t>x,y</a:t>
            </a:r>
            <a:r>
              <a:rPr lang="en-US" dirty="0" smtClean="0"/>
              <a:t> = 10 nm and </a:t>
            </a:r>
            <a:r>
              <a:rPr lang="en-US" i="1" dirty="0" err="1" smtClean="0"/>
              <a:t>σ</a:t>
            </a:r>
            <a:r>
              <a:rPr lang="en-US" i="1" baseline="-25000" dirty="0" err="1" smtClean="0"/>
              <a:t>t</a:t>
            </a:r>
            <a:r>
              <a:rPr lang="en-US" dirty="0" smtClean="0"/>
              <a:t> = 2 s to aid visualization. The resulting stack was converted into a video playing back at 15 frames per second. Scale bar, 500 nm. </a:t>
            </a:r>
          </a:p>
          <a:p>
            <a:pPr marL="0" indent="0">
              <a:buNone/>
            </a:pPr>
            <a:endParaRPr lang="en-US" dirty="0" smtClean="0"/>
          </a:p>
          <a:p>
            <a:pPr marL="0" indent="0">
              <a:buNone/>
            </a:pPr>
            <a:r>
              <a:rPr lang="en-US" dirty="0" smtClean="0">
                <a:hlinkClick r:id="rId7"/>
              </a:rPr>
              <a:t>Video 4: Super-resolution video for a small cutout of a larger data set of mEOS3.2-labeled CCPs in a live HeLa cell (2)</a:t>
            </a:r>
            <a:r>
              <a:rPr lang="en-US" dirty="0" smtClean="0"/>
              <a:t> (37,431 KB, </a:t>
            </a:r>
            <a:r>
              <a:rPr lang="en-US" dirty="0" smtClean="0">
                <a:hlinkClick r:id="rId12"/>
              </a:rPr>
              <a:t>Download</a:t>
            </a:r>
            <a:r>
              <a:rPr lang="en-US" dirty="0" smtClean="0"/>
              <a:t>) This video corresponds to the data set shown in Figure 3a–c. Raw data were recorded as described in the Online </a:t>
            </a:r>
            <a:r>
              <a:rPr lang="en-US" dirty="0" smtClean="0">
                <a:hlinkClick r:id="rId11"/>
              </a:rPr>
              <a:t>Methods</a:t>
            </a:r>
            <a:r>
              <a:rPr lang="en-US" dirty="0" smtClean="0"/>
              <a:t>. Acquired images were analyzed using single-emitter fitting (Online </a:t>
            </a:r>
            <a:r>
              <a:rPr lang="en-US" dirty="0" smtClean="0">
                <a:hlinkClick r:id="rId11"/>
              </a:rPr>
              <a:t>Methods</a:t>
            </a:r>
            <a:r>
              <a:rPr lang="en-US" dirty="0" smtClean="0"/>
              <a:t>). 1,200 frames were combined to reconstruct each super-resolution image corresponding to a 2-s time window. Localization estimates in each image were binned into 10-nm pixels for display. To generate the video, we combined all 19 super-resolution images into a 3D data stack and smoothed with a 3D Gaussian kernel with </a:t>
            </a:r>
            <a:r>
              <a:rPr lang="en-US" i="1" dirty="0" err="1" smtClean="0"/>
              <a:t>σ</a:t>
            </a:r>
            <a:r>
              <a:rPr lang="en-US" i="1" baseline="-25000" dirty="0" err="1" smtClean="0"/>
              <a:t>x,y</a:t>
            </a:r>
            <a:r>
              <a:rPr lang="en-US" dirty="0" smtClean="0"/>
              <a:t> = 10 nm and </a:t>
            </a:r>
            <a:r>
              <a:rPr lang="en-US" i="1" dirty="0" err="1" smtClean="0"/>
              <a:t>σ</a:t>
            </a:r>
            <a:r>
              <a:rPr lang="en-US" i="1" baseline="-25000" dirty="0" err="1" smtClean="0"/>
              <a:t>t</a:t>
            </a:r>
            <a:r>
              <a:rPr lang="en-US" dirty="0" smtClean="0"/>
              <a:t> = 2 s to aid visualization. The resulting stack was converted into a video playing back at 15 frames per second. Scale bar, 500 nm. </a:t>
            </a:r>
          </a:p>
          <a:p>
            <a:pPr marL="0" indent="0">
              <a:buNone/>
            </a:pPr>
            <a:endParaRPr lang="en-US" dirty="0" smtClean="0"/>
          </a:p>
          <a:p>
            <a:pPr marL="0" indent="0">
              <a:buNone/>
            </a:pPr>
            <a:r>
              <a:rPr lang="en-US" dirty="0" smtClean="0"/>
              <a:t>http://www.nature.com/nmeth/journal/v10/n7/full/nmeth.2488.html</a:t>
            </a:r>
          </a:p>
          <a:p>
            <a:pPr marL="0" indent="0">
              <a:buNone/>
            </a:pPr>
            <a:endParaRPr lang="en-US" dirty="0"/>
          </a:p>
        </p:txBody>
      </p:sp>
      <p:sp>
        <p:nvSpPr>
          <p:cNvPr id="4" name="Slide Number Placeholder 3"/>
          <p:cNvSpPr>
            <a:spLocks noGrp="1"/>
          </p:cNvSpPr>
          <p:nvPr>
            <p:ph type="sldNum" sz="quarter" idx="10"/>
          </p:nvPr>
        </p:nvSpPr>
        <p:spPr/>
        <p:txBody>
          <a:bodyPr/>
          <a:lstStyle/>
          <a:p>
            <a:fld id="{45397BDA-7C5D-426B-8F63-5169389F863D}" type="slidenum">
              <a:rPr lang="en-US" smtClean="0"/>
              <a:t>56</a:t>
            </a:fld>
            <a:endParaRPr lang="en-US"/>
          </a:p>
        </p:txBody>
      </p:sp>
    </p:spTree>
    <p:extLst>
      <p:ext uri="{BB962C8B-B14F-4D97-AF65-F5344CB8AC3E}">
        <p14:creationId xmlns:p14="http://schemas.microsoft.com/office/powerpoint/2010/main" val="160864828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hlinkClick r:id="rId3"/>
              </a:rPr>
              <a:t>Video 1: Super-resolution video of mEOS3.2-labeled CCPs in a live HeLa cell</a:t>
            </a:r>
            <a:r>
              <a:rPr lang="en-US" dirty="0" smtClean="0"/>
              <a:t> (105,080 KB, </a:t>
            </a:r>
            <a:r>
              <a:rPr lang="en-US" dirty="0" smtClean="0">
                <a:hlinkClick r:id="rId4"/>
              </a:rPr>
              <a:t>Download</a:t>
            </a:r>
            <a:r>
              <a:rPr lang="en-US" dirty="0" smtClean="0"/>
              <a:t>) Raw data were recorded as described in the Online </a:t>
            </a:r>
            <a:r>
              <a:rPr lang="en-US" dirty="0" smtClean="0">
                <a:hlinkClick r:id="rId5"/>
              </a:rPr>
              <a:t>Methods</a:t>
            </a:r>
            <a:r>
              <a:rPr lang="en-US" dirty="0" smtClean="0"/>
              <a:t>. Acquired images were analyzed using single-emitter fitting (Online </a:t>
            </a:r>
            <a:r>
              <a:rPr lang="en-US" dirty="0" smtClean="0">
                <a:hlinkClick r:id="rId5"/>
              </a:rPr>
              <a:t>Methods</a:t>
            </a:r>
            <a:r>
              <a:rPr lang="en-US" dirty="0" smtClean="0"/>
              <a:t>). 1,200 frames were combined to reconstruct each super-resolution image corresponding to a 2-s time window. Localization estimates in each image were binned into 20-nm pixels for display. To generate the video, we combined all 40 super-resolution images into a three-dimensional (3D) data stack and smoothed with a 3D Gaussian kernel with </a:t>
            </a:r>
            <a:r>
              <a:rPr lang="en-US" i="1" dirty="0" err="1" smtClean="0"/>
              <a:t>σ</a:t>
            </a:r>
            <a:r>
              <a:rPr lang="en-US" i="1" baseline="-25000" dirty="0" err="1" smtClean="0"/>
              <a:t>x,y</a:t>
            </a:r>
            <a:r>
              <a:rPr lang="en-US" dirty="0" smtClean="0"/>
              <a:t> = 20 nm and </a:t>
            </a:r>
            <a:r>
              <a:rPr lang="en-US" i="1" dirty="0" err="1" smtClean="0"/>
              <a:t>σ</a:t>
            </a:r>
            <a:r>
              <a:rPr lang="en-US" i="1" baseline="-25000" dirty="0" err="1" smtClean="0"/>
              <a:t>t</a:t>
            </a:r>
            <a:r>
              <a:rPr lang="en-US" dirty="0" smtClean="0"/>
              <a:t> = 2 s to aid visualization. The resulting stack was converted into a video playing back at 15 frames per second. Scale bar, 5 </a:t>
            </a:r>
            <a:r>
              <a:rPr lang="en-US" dirty="0" err="1" smtClean="0"/>
              <a:t>μm</a:t>
            </a:r>
            <a:r>
              <a:rPr lang="en-US" dirty="0" smtClean="0"/>
              <a:t>. </a:t>
            </a:r>
          </a:p>
          <a:p>
            <a:endParaRPr lang="en-US" dirty="0" smtClean="0"/>
          </a:p>
          <a:p>
            <a:r>
              <a:rPr lang="en-US" dirty="0" smtClean="0"/>
              <a:t>http://www.nature.com/nmeth/journal/v10/n7/full/nmeth.2488.html#supplementary-information</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45397BDA-7C5D-426B-8F63-5169389F863D}" type="slidenum">
              <a:rPr lang="en-US" smtClean="0"/>
              <a:t>57</a:t>
            </a:fld>
            <a:endParaRPr lang="en-US"/>
          </a:p>
        </p:txBody>
      </p:sp>
    </p:spTree>
    <p:extLst>
      <p:ext uri="{BB962C8B-B14F-4D97-AF65-F5344CB8AC3E}">
        <p14:creationId xmlns:p14="http://schemas.microsoft.com/office/powerpoint/2010/main" val="307000180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287795586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http://www.nature.com/nmeth/journal/v5/n11/full/nmeth.1258.html</a:t>
            </a:r>
          </a:p>
          <a:p>
            <a:endParaRPr lang="en-US" dirty="0"/>
          </a:p>
        </p:txBody>
      </p:sp>
      <p:sp>
        <p:nvSpPr>
          <p:cNvPr id="4" name="Slide Number Placeholder 3"/>
          <p:cNvSpPr>
            <a:spLocks noGrp="1"/>
          </p:cNvSpPr>
          <p:nvPr>
            <p:ph type="sldNum" sz="quarter" idx="10"/>
          </p:nvPr>
        </p:nvSpPr>
        <p:spPr/>
        <p:txBody>
          <a:bodyPr/>
          <a:lstStyle/>
          <a:p>
            <a:fld id="{45397BDA-7C5D-426B-8F63-5169389F863D}" type="slidenum">
              <a:rPr lang="en-US" smtClean="0"/>
              <a:t>59</a:t>
            </a:fld>
            <a:endParaRPr lang="en-US"/>
          </a:p>
        </p:txBody>
      </p:sp>
    </p:spTree>
    <p:extLst>
      <p:ext uri="{BB962C8B-B14F-4D97-AF65-F5344CB8AC3E}">
        <p14:creationId xmlns:p14="http://schemas.microsoft.com/office/powerpoint/2010/main" val="172541613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another strategy to achieve super-resolution (</a:t>
            </a:r>
            <a:r>
              <a:rPr lang="en-US" sz="1200" b="0" i="0" u="none" strike="noStrike" kern="1200" baseline="0" dirty="0" err="1" smtClean="0">
                <a:solidFill>
                  <a:schemeClr val="tx1"/>
                </a:solidFill>
                <a:latin typeface="+mn-lt"/>
                <a:ea typeface="+mn-ea"/>
                <a:cs typeface="+mn-cs"/>
              </a:rPr>
              <a:t>Sharonov</a:t>
            </a:r>
            <a:r>
              <a:rPr lang="en-US" sz="1200" b="0" i="0" u="none" strike="noStrike" kern="1200" baseline="0" dirty="0" smtClean="0">
                <a:solidFill>
                  <a:schemeClr val="tx1"/>
                </a:solidFill>
                <a:latin typeface="+mn-lt"/>
                <a:ea typeface="+mn-ea"/>
                <a:cs typeface="+mn-cs"/>
              </a:rPr>
              <a:t> and </a:t>
            </a:r>
            <a:r>
              <a:rPr lang="en-US" sz="1200" b="0" i="0" u="none" strike="noStrike" kern="1200" baseline="0" dirty="0" err="1" smtClean="0">
                <a:solidFill>
                  <a:schemeClr val="tx1"/>
                </a:solidFill>
                <a:latin typeface="+mn-lt"/>
                <a:ea typeface="+mn-ea"/>
                <a:cs typeface="+mn-cs"/>
              </a:rPr>
              <a:t>Hochstrasser</a:t>
            </a:r>
            <a:r>
              <a:rPr lang="en-US" sz="1200" b="0" i="0" u="none" strike="noStrike" kern="1200" baseline="0" dirty="0" smtClean="0">
                <a:solidFill>
                  <a:schemeClr val="tx1"/>
                </a:solidFill>
                <a:latin typeface="+mn-lt"/>
                <a:ea typeface="+mn-ea"/>
                <a:cs typeface="+mn-cs"/>
              </a:rPr>
              <a:t>, 2006). It takes</a:t>
            </a:r>
          </a:p>
          <a:p>
            <a:r>
              <a:rPr lang="en-US" sz="1200" b="0" i="0" u="none" strike="noStrike" kern="1200" baseline="0" dirty="0" smtClean="0">
                <a:solidFill>
                  <a:schemeClr val="tx1"/>
                </a:solidFill>
                <a:latin typeface="+mn-lt"/>
                <a:ea typeface="+mn-ea"/>
                <a:cs typeface="+mn-cs"/>
              </a:rPr>
              <a:t>advantage of changes in fluorescence parameters (shift in emission spectrum) of a fluorescence label (Nile Red) as induced upon its binding to an intracellular target (hydrophobic membrane). The method was named PAINT (Points Accumulation for Imaging in Nanoscale Topography). Since then many schemes to control active fluorophore concentrations have been developed</a:t>
            </a:r>
          </a:p>
          <a:p>
            <a:r>
              <a:rPr lang="en-US" sz="1200" b="0" i="0" u="none" strike="noStrike" kern="1200" baseline="0" dirty="0" smtClean="0">
                <a:solidFill>
                  <a:schemeClr val="tx1"/>
                </a:solidFill>
                <a:latin typeface="+mn-lt"/>
                <a:ea typeface="+mn-ea"/>
                <a:cs typeface="+mn-cs"/>
              </a:rPr>
              <a:t>http://www.pnas.org/content/103/50/18911.full</a:t>
            </a:r>
          </a:p>
          <a:p>
            <a:endParaRPr lang="en-US" sz="1200" b="0" i="0" u="none" strike="noStrike" kern="1200" baseline="0" dirty="0" smtClean="0">
              <a:solidFill>
                <a:schemeClr val="tx1"/>
              </a:solidFill>
              <a:latin typeface="+mn-lt"/>
              <a:ea typeface="+mn-ea"/>
              <a:cs typeface="+mn-cs"/>
            </a:endParaRPr>
          </a:p>
          <a:p>
            <a:r>
              <a:rPr lang="en-US" dirty="0" err="1" smtClean="0"/>
              <a:t>dSTORM</a:t>
            </a:r>
            <a:r>
              <a:rPr lang="en-US" dirty="0" smtClean="0"/>
              <a:t> another name for GSD</a:t>
            </a:r>
          </a:p>
          <a:p>
            <a:endParaRPr lang="en-US" dirty="0" smtClean="0"/>
          </a:p>
          <a:p>
            <a:r>
              <a:rPr lang="en-US" dirty="0" err="1" smtClean="0"/>
              <a:t>iPALM</a:t>
            </a:r>
            <a:endParaRPr lang="en-US" dirty="0" smtClean="0"/>
          </a:p>
          <a:p>
            <a:r>
              <a:rPr lang="en-US" dirty="0" smtClean="0"/>
              <a:t>http://www.pnas.org/content/106/9/3125.full</a:t>
            </a:r>
            <a:endParaRPr lang="en-US" dirty="0"/>
          </a:p>
        </p:txBody>
      </p:sp>
      <p:sp>
        <p:nvSpPr>
          <p:cNvPr id="4" name="Slide Number Placeholder 3"/>
          <p:cNvSpPr>
            <a:spLocks noGrp="1"/>
          </p:cNvSpPr>
          <p:nvPr>
            <p:ph type="sldNum" sz="quarter" idx="10"/>
          </p:nvPr>
        </p:nvSpPr>
        <p:spPr/>
        <p:txBody>
          <a:bodyPr/>
          <a:lstStyle/>
          <a:p>
            <a:fld id="{45397BDA-7C5D-426B-8F63-5169389F863D}" type="slidenum">
              <a:rPr lang="en-US" smtClean="0"/>
              <a:t>60</a:t>
            </a:fld>
            <a:endParaRPr lang="en-US"/>
          </a:p>
        </p:txBody>
      </p:sp>
    </p:spTree>
    <p:extLst>
      <p:ext uri="{BB962C8B-B14F-4D97-AF65-F5344CB8AC3E}">
        <p14:creationId xmlns:p14="http://schemas.microsoft.com/office/powerpoint/2010/main" val="407112050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serial two-photon (STP) tomography</a:t>
            </a:r>
          </a:p>
          <a:p>
            <a:r>
              <a:rPr lang="en-US" dirty="0" smtClean="0"/>
              <a:t>http://www.nature.com/nature/journal/v508/n7495/full/nature13186.html#methods</a:t>
            </a:r>
          </a:p>
          <a:p>
            <a:r>
              <a:rPr lang="en-US" dirty="0" smtClean="0"/>
              <a:t>http://www.nature.com/nmeth/journal/v9/n3/full/nmeth.1854.html</a:t>
            </a:r>
          </a:p>
          <a:p>
            <a:endParaRPr lang="en-US" dirty="0"/>
          </a:p>
        </p:txBody>
      </p:sp>
      <p:sp>
        <p:nvSpPr>
          <p:cNvPr id="4" name="Slide Number Placeholder 3"/>
          <p:cNvSpPr>
            <a:spLocks noGrp="1"/>
          </p:cNvSpPr>
          <p:nvPr>
            <p:ph type="sldNum" sz="quarter" idx="10"/>
          </p:nvPr>
        </p:nvSpPr>
        <p:spPr/>
        <p:txBody>
          <a:bodyPr/>
          <a:lstStyle/>
          <a:p>
            <a:fld id="{FC4B543D-ED1E-4713-BA77-DC08B6AEBD6F}" type="slidenum">
              <a:rPr lang="en-US" smtClean="0"/>
              <a:t>62</a:t>
            </a:fld>
            <a:endParaRPr lang="en-US"/>
          </a:p>
        </p:txBody>
      </p:sp>
    </p:spTree>
    <p:extLst>
      <p:ext uri="{BB962C8B-B14F-4D97-AF65-F5344CB8AC3E}">
        <p14:creationId xmlns:p14="http://schemas.microsoft.com/office/powerpoint/2010/main" val="411007989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Fig. 1 Expansion microscopy (</a:t>
            </a:r>
            <a:r>
              <a:rPr lang="en-US" dirty="0" err="1" smtClean="0"/>
              <a:t>ExM</a:t>
            </a:r>
            <a:r>
              <a:rPr lang="en-US" dirty="0" smtClean="0"/>
              <a:t>) concept. (</a:t>
            </a:r>
            <a:r>
              <a:rPr lang="en-US" b="1" dirty="0" smtClean="0"/>
              <a:t>A</a:t>
            </a:r>
            <a:r>
              <a:rPr lang="en-US" dirty="0" smtClean="0"/>
              <a:t>) Schematic of (</a:t>
            </a:r>
            <a:r>
              <a:rPr lang="en-US" dirty="0" err="1" smtClean="0"/>
              <a:t>i</a:t>
            </a:r>
            <a:r>
              <a:rPr lang="en-US" dirty="0" smtClean="0"/>
              <a:t>) collapsed polyelectrolyte network, showing </a:t>
            </a:r>
            <a:r>
              <a:rPr lang="en-US" dirty="0" err="1" smtClean="0"/>
              <a:t>crosslinker</a:t>
            </a:r>
            <a:r>
              <a:rPr lang="en-US" dirty="0" smtClean="0"/>
              <a:t> (dot) and polymer chain (line), and (ii) expanded network after H</a:t>
            </a:r>
            <a:r>
              <a:rPr lang="en-US" baseline="-25000" dirty="0" smtClean="0"/>
              <a:t>2</a:t>
            </a:r>
            <a:r>
              <a:rPr lang="en-US" dirty="0" smtClean="0"/>
              <a:t>O dialysis. (</a:t>
            </a:r>
            <a:r>
              <a:rPr lang="en-US" b="1" dirty="0" smtClean="0"/>
              <a:t>B</a:t>
            </a:r>
            <a:r>
              <a:rPr lang="en-US" dirty="0" smtClean="0"/>
              <a:t>) Photograph of fixed mouse brain slice. (</a:t>
            </a:r>
            <a:r>
              <a:rPr lang="en-US" b="1" dirty="0" smtClean="0"/>
              <a:t>C</a:t>
            </a:r>
            <a:r>
              <a:rPr lang="en-US" dirty="0" smtClean="0"/>
              <a:t>) Photograph, post-</a:t>
            </a:r>
            <a:r>
              <a:rPr lang="en-US" dirty="0" err="1" smtClean="0"/>
              <a:t>ExM</a:t>
            </a:r>
            <a:r>
              <a:rPr lang="en-US" dirty="0" smtClean="0"/>
              <a:t>, of the sample (B) under side illumination. (</a:t>
            </a:r>
            <a:r>
              <a:rPr lang="en-US" b="1" dirty="0" smtClean="0"/>
              <a:t>D</a:t>
            </a:r>
            <a:r>
              <a:rPr lang="en-US" dirty="0" smtClean="0"/>
              <a:t>) Schematic of label that can be anchored to the gel at site of a biomolecule. (</a:t>
            </a:r>
            <a:r>
              <a:rPr lang="en-US" b="1" dirty="0" smtClean="0"/>
              <a:t>E</a:t>
            </a:r>
            <a:r>
              <a:rPr lang="en-US" dirty="0" smtClean="0"/>
              <a:t>) Schematic of microtubules (green) and polymer network (orange). (</a:t>
            </a:r>
            <a:r>
              <a:rPr lang="en-US" b="1" dirty="0" smtClean="0"/>
              <a:t>F</a:t>
            </a:r>
            <a:r>
              <a:rPr lang="en-US" dirty="0" smtClean="0"/>
              <a:t>) The label of (D), hybridized to the </a:t>
            </a:r>
            <a:r>
              <a:rPr lang="en-US" dirty="0" err="1" smtClean="0"/>
              <a:t>oligo</a:t>
            </a:r>
            <a:r>
              <a:rPr lang="en-US" dirty="0" smtClean="0"/>
              <a:t>-bearing secondary antibody top (top gray shape) bound via the primary (bottom gray shape) to microtubules (purple), is incorporated into the gel (orange lines) via the </a:t>
            </a:r>
            <a:r>
              <a:rPr lang="en-US" dirty="0" err="1" smtClean="0"/>
              <a:t>methacryloyl</a:t>
            </a:r>
            <a:r>
              <a:rPr lang="en-US" dirty="0" smtClean="0"/>
              <a:t> group (orange dot) and remains after proteolysis (dotted lines). Scale bars, (B) and (C) 5 mm. Schematics are not to scale. </a:t>
            </a:r>
          </a:p>
          <a:p>
            <a:endParaRPr lang="en-US" dirty="0" smtClean="0"/>
          </a:p>
          <a:p>
            <a:endParaRPr lang="en-US" dirty="0" smtClean="0"/>
          </a:p>
          <a:p>
            <a:r>
              <a:rPr lang="en-US" dirty="0" smtClean="0"/>
              <a:t>http://www.sciencemag.org/content/347/6221/543.full</a:t>
            </a:r>
          </a:p>
          <a:p>
            <a:endParaRPr lang="en-US" dirty="0"/>
          </a:p>
        </p:txBody>
      </p:sp>
      <p:sp>
        <p:nvSpPr>
          <p:cNvPr id="4" name="Slide Number Placeholder 3"/>
          <p:cNvSpPr>
            <a:spLocks noGrp="1"/>
          </p:cNvSpPr>
          <p:nvPr>
            <p:ph type="sldNum" sz="quarter" idx="10"/>
          </p:nvPr>
        </p:nvSpPr>
        <p:spPr/>
        <p:txBody>
          <a:bodyPr/>
          <a:lstStyle/>
          <a:p>
            <a:fld id="{45397BDA-7C5D-426B-8F63-5169389F863D}" type="slidenum">
              <a:rPr lang="en-US" smtClean="0"/>
              <a:t>64</a:t>
            </a:fld>
            <a:endParaRPr lang="en-US"/>
          </a:p>
        </p:txBody>
      </p:sp>
    </p:spTree>
    <p:extLst>
      <p:ext uri="{BB962C8B-B14F-4D97-AF65-F5344CB8AC3E}">
        <p14:creationId xmlns:p14="http://schemas.microsoft.com/office/powerpoint/2010/main" val="1903335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http://www.sciencemag.org/content/347/6221/543.full</a:t>
            </a:r>
            <a:endParaRPr lang="en-US" dirty="0"/>
          </a:p>
        </p:txBody>
      </p:sp>
      <p:sp>
        <p:nvSpPr>
          <p:cNvPr id="4" name="Slide Number Placeholder 3"/>
          <p:cNvSpPr>
            <a:spLocks noGrp="1"/>
          </p:cNvSpPr>
          <p:nvPr>
            <p:ph type="sldNum" sz="quarter" idx="10"/>
          </p:nvPr>
        </p:nvSpPr>
        <p:spPr/>
        <p:txBody>
          <a:bodyPr/>
          <a:lstStyle/>
          <a:p>
            <a:fld id="{45397BDA-7C5D-426B-8F63-5169389F863D}" type="slidenum">
              <a:rPr lang="en-US" smtClean="0"/>
              <a:t>65</a:t>
            </a:fld>
            <a:endParaRPr lang="en-US"/>
          </a:p>
        </p:txBody>
      </p:sp>
    </p:spTree>
    <p:extLst>
      <p:ext uri="{BB962C8B-B14F-4D97-AF65-F5344CB8AC3E}">
        <p14:creationId xmlns:p14="http://schemas.microsoft.com/office/powerpoint/2010/main" val="1330052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http://www.acs.psu.edu/drussell/Demos/EvanescentWaves/EvanescentWaves.html</a:t>
            </a:r>
            <a:endParaRPr lang="en-US" dirty="0"/>
          </a:p>
        </p:txBody>
      </p:sp>
      <p:sp>
        <p:nvSpPr>
          <p:cNvPr id="4" name="Slide Number Placeholder 3"/>
          <p:cNvSpPr>
            <a:spLocks noGrp="1"/>
          </p:cNvSpPr>
          <p:nvPr>
            <p:ph type="sldNum" sz="quarter" idx="10"/>
          </p:nvPr>
        </p:nvSpPr>
        <p:spPr/>
        <p:txBody>
          <a:bodyPr/>
          <a:lstStyle/>
          <a:p>
            <a:fld id="{45397BDA-7C5D-426B-8F63-5169389F863D}" type="slidenum">
              <a:rPr lang="en-US" smtClean="0"/>
              <a:t>6</a:t>
            </a:fld>
            <a:endParaRPr lang="en-US"/>
          </a:p>
        </p:txBody>
      </p:sp>
    </p:spTree>
    <p:extLst>
      <p:ext uri="{BB962C8B-B14F-4D97-AF65-F5344CB8AC3E}">
        <p14:creationId xmlns:p14="http://schemas.microsoft.com/office/powerpoint/2010/main" val="121205895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http://jcb.rupress.org/content/190/2/165.full</a:t>
            </a:r>
            <a:endParaRPr lang="en-US" dirty="0"/>
          </a:p>
        </p:txBody>
      </p:sp>
      <p:sp>
        <p:nvSpPr>
          <p:cNvPr id="4" name="Slide Number Placeholder 3"/>
          <p:cNvSpPr>
            <a:spLocks noGrp="1"/>
          </p:cNvSpPr>
          <p:nvPr>
            <p:ph type="sldNum" sz="quarter" idx="10"/>
          </p:nvPr>
        </p:nvSpPr>
        <p:spPr/>
        <p:txBody>
          <a:bodyPr/>
          <a:lstStyle/>
          <a:p>
            <a:fld id="{45397BDA-7C5D-426B-8F63-5169389F863D}" type="slidenum">
              <a:rPr lang="en-US" smtClean="0"/>
              <a:t>67</a:t>
            </a:fld>
            <a:endParaRPr lang="en-US"/>
          </a:p>
        </p:txBody>
      </p:sp>
    </p:spTree>
    <p:extLst>
      <p:ext uri="{BB962C8B-B14F-4D97-AF65-F5344CB8AC3E}">
        <p14:creationId xmlns:p14="http://schemas.microsoft.com/office/powerpoint/2010/main" val="159435379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Lateral resolution can be increased over the classical Abbe limit by a factor of two (approximately 100 to 120 nanometers) in structured illumination without discarding any emission light using laser-generated spatially structured illumination coupled to a </a:t>
            </a:r>
            <a:r>
              <a:rPr lang="en-US" dirty="0" err="1" smtClean="0"/>
              <a:t>widefield</a:t>
            </a:r>
            <a:r>
              <a:rPr lang="en-US" dirty="0" smtClean="0"/>
              <a:t> fluorescence microscope in what is termed </a:t>
            </a:r>
            <a:r>
              <a:rPr lang="en-US" b="1" dirty="0" err="1" smtClean="0"/>
              <a:t>superresolution</a:t>
            </a:r>
            <a:r>
              <a:rPr lang="en-US" b="1" dirty="0" smtClean="0"/>
              <a:t> (SR) SIM</a:t>
            </a:r>
            <a:r>
              <a:rPr lang="en-US" dirty="0" smtClean="0"/>
              <a:t>. Similar to the non-linear </a:t>
            </a:r>
            <a:r>
              <a:rPr lang="en-US" dirty="0" err="1" smtClean="0"/>
              <a:t>superresolution</a:t>
            </a:r>
            <a:r>
              <a:rPr lang="en-US" dirty="0" smtClean="0"/>
              <a:t> technique of SSIM described above, the linear SR-SIM structured light </a:t>
            </a:r>
            <a:r>
              <a:rPr lang="en-US" dirty="0" err="1" smtClean="0"/>
              <a:t>wavefronts</a:t>
            </a:r>
            <a:r>
              <a:rPr lang="en-US" dirty="0" smtClean="0"/>
              <a:t> render normally inaccessible high-resolution information available in the form of moiré fringes that contain harmonic frequencies from the specimen that are not available in conventional fluorescence microscopy. Thus, if two fine patterns are superposed in a multiplicative fashion, a beat pattern (moiré fringes) will appear in their product. In this case, one of the patterns is the spatial fluorophore distribution in the specimen and the other is the structured excitation light intensity. </a:t>
            </a:r>
          </a:p>
          <a:p>
            <a:endParaRPr lang="en-US" dirty="0" smtClean="0"/>
          </a:p>
          <a:p>
            <a:r>
              <a:rPr lang="en-US" dirty="0" smtClean="0"/>
              <a:t>http://zeiss-campus.magnet.fsu.edu/articles/superresolution/introduction.html</a:t>
            </a:r>
          </a:p>
          <a:p>
            <a:r>
              <a:rPr lang="en-US" dirty="0" smtClean="0"/>
              <a:t>http://zeiss-campus.magnet.fsu.edu/articles/superresolution/supersim.html</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45397BDA-7C5D-426B-8F63-5169389F863D}" type="slidenum">
              <a:rPr lang="en-US" smtClean="0"/>
              <a:t>68</a:t>
            </a:fld>
            <a:endParaRPr lang="en-US"/>
          </a:p>
        </p:txBody>
      </p:sp>
    </p:spTree>
    <p:extLst>
      <p:ext uri="{BB962C8B-B14F-4D97-AF65-F5344CB8AC3E}">
        <p14:creationId xmlns:p14="http://schemas.microsoft.com/office/powerpoint/2010/main" val="19110610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Combining this relationship with the condition for total internal reflection given above illustrates that living cells having a typical refractive index of 1.38 require illumination with an objective having a numerical aperture of greater than 1.38 in order to achieve total internal reflection. Light entering the objective must pass through the portion of the aperture cone corresponding to numerical aperture values larger than 1.38 in order to be totally reflected at the specimen-glass interface. If coherent laser illumination is employed, it must be focused at the periphery of the objective rear aperture to ensure that light will exit the front optical surface at an angle equal to or greater than the critical value. In the case of non-coherent illumination, such as that from an arc-discharge lamp, a mask in the form of an opaque disk must be introduced into the optical path to restrict light passing through the objective to the outer region of the rear aperture.</a:t>
            </a:r>
          </a:p>
          <a:p>
            <a:endParaRPr lang="en-US" dirty="0" smtClean="0"/>
          </a:p>
          <a:p>
            <a:r>
              <a:rPr lang="en-US" dirty="0" smtClean="0"/>
              <a:t>http://www.microscopyu.com/articles/fluorescence/tirf/tirfintro.html</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539A7784-85A4-42EC-ABFD-7E1F2014BC3C}" type="slidenum">
              <a:rPr lang="en-US" smtClean="0">
                <a:solidFill>
                  <a:prstClr val="black"/>
                </a:solidFill>
              </a:rPr>
              <a:pPr/>
              <a:t>7</a:t>
            </a:fld>
            <a:endParaRPr lang="en-US">
              <a:solidFill>
                <a:prstClr val="black"/>
              </a:solidFill>
            </a:endParaRPr>
          </a:p>
        </p:txBody>
      </p:sp>
    </p:spTree>
    <p:extLst>
      <p:ext uri="{BB962C8B-B14F-4D97-AF65-F5344CB8AC3E}">
        <p14:creationId xmlns:p14="http://schemas.microsoft.com/office/powerpoint/2010/main" val="35737683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Figure 4 presents images acquired of a solution of fluorescent microspheres utilizing the TIRFM method (Figure 4(b)) and conventional epi-fluorescence illumination (Figure 4(d)). To the left of each image is its corresponding intensity histogram (Figures 4(a) and 4(c)). The improved resolution of the spheres afforded by increasing the signal-to-noise ratio (</a:t>
            </a:r>
            <a:r>
              <a:rPr lang="en-US" b="1" dirty="0" smtClean="0"/>
              <a:t>S/N</a:t>
            </a:r>
            <a:r>
              <a:rPr lang="en-US" dirty="0" smtClean="0"/>
              <a:t>) from 1.3 to 35 is apparent in the images, and in the sharp localization and higher signal intensity in the histogram corresponding to the TIRFM image (Figure 4(a)).</a:t>
            </a:r>
          </a:p>
          <a:p>
            <a:endParaRPr lang="en-US" dirty="0" smtClean="0"/>
          </a:p>
          <a:p>
            <a:r>
              <a:rPr lang="en-US" dirty="0" smtClean="0"/>
              <a:t>http://www.microscopyu.com/articles/fluorescence/tirf/tirfintro.html</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539A7784-85A4-42EC-ABFD-7E1F2014BC3C}" type="slidenum">
              <a:rPr lang="en-US" smtClean="0">
                <a:solidFill>
                  <a:prstClr val="black"/>
                </a:solidFill>
              </a:rPr>
              <a:pPr/>
              <a:t>9</a:t>
            </a:fld>
            <a:endParaRPr lang="en-US">
              <a:solidFill>
                <a:prstClr val="black"/>
              </a:solidFill>
            </a:endParaRPr>
          </a:p>
        </p:txBody>
      </p:sp>
    </p:spTree>
    <p:extLst>
      <p:ext uri="{BB962C8B-B14F-4D97-AF65-F5344CB8AC3E}">
        <p14:creationId xmlns:p14="http://schemas.microsoft.com/office/powerpoint/2010/main" val="41696012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Figure 5 presents comparative images of live cells (PtK1 kangaroo kidney epithelial cells expressing GFP-vinculin) utilizing a conventional </a:t>
            </a:r>
            <a:r>
              <a:rPr lang="en-US" dirty="0" err="1" smtClean="0"/>
              <a:t>widefield</a:t>
            </a:r>
            <a:r>
              <a:rPr lang="en-US" dirty="0" smtClean="0"/>
              <a:t> epi-fluorescence method (Figure 5(a)) and evanescent wave illumination (Figure 5(b)). The TIRFM image reveals localization of the fusion protein in cell focal adhesions at the substrate interface in dramatic contrast to the blur produced by out-of-plane fluorescence in the epi-illumination image. Live-cell imaging represents one of the most promising applications of the TIRFM technique. </a:t>
            </a:r>
            <a:endParaRPr lang="en-US" dirty="0"/>
          </a:p>
        </p:txBody>
      </p:sp>
      <p:sp>
        <p:nvSpPr>
          <p:cNvPr id="4" name="Slide Number Placeholder 3"/>
          <p:cNvSpPr>
            <a:spLocks noGrp="1"/>
          </p:cNvSpPr>
          <p:nvPr>
            <p:ph type="sldNum" sz="quarter" idx="10"/>
          </p:nvPr>
        </p:nvSpPr>
        <p:spPr/>
        <p:txBody>
          <a:bodyPr/>
          <a:lstStyle/>
          <a:p>
            <a:fld id="{539A7784-85A4-42EC-ABFD-7E1F2014BC3C}" type="slidenum">
              <a:rPr lang="en-US" smtClean="0">
                <a:solidFill>
                  <a:prstClr val="black"/>
                </a:solidFill>
              </a:rPr>
              <a:pPr/>
              <a:t>10</a:t>
            </a:fld>
            <a:endParaRPr lang="en-US">
              <a:solidFill>
                <a:prstClr val="black"/>
              </a:solidFill>
            </a:endParaRPr>
          </a:p>
        </p:txBody>
      </p:sp>
    </p:spTree>
    <p:extLst>
      <p:ext uri="{BB962C8B-B14F-4D97-AF65-F5344CB8AC3E}">
        <p14:creationId xmlns:p14="http://schemas.microsoft.com/office/powerpoint/2010/main" val="34615295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 the </a:t>
            </a:r>
            <a:r>
              <a:rPr lang="en-US" dirty="0" err="1" smtClean="0"/>
              <a:t>biomolecular</a:t>
            </a:r>
            <a:r>
              <a:rPr lang="en-US" dirty="0" smtClean="0"/>
              <a:t> level, TIRFM techniques have been utilized to image single molecules of the mutant protein GFP-</a:t>
            </a:r>
            <a:r>
              <a:rPr lang="en-US" dirty="0" err="1" smtClean="0"/>
              <a:t>Rac</a:t>
            </a:r>
            <a:r>
              <a:rPr lang="en-US" dirty="0" smtClean="0"/>
              <a:t> trafficking along thin filopodia of cells growing on a substrate (Figure 6). This protein is involved in cell motility, and knowledge of the dynamics of its interactions at the cell membrane are crucial to understanding the process. The visualization of single-molecule fluorescence with sufficient temporal resolution for dynamic studies is possible with TIRFM because of the outstanding signal-to-noise ratio afforded by the evanescent wave excitation. Figure 6 presents four sequential time lapse frames taken at 200-millisecond intervals, illustrating the movement of a GFP-</a:t>
            </a:r>
            <a:r>
              <a:rPr lang="en-US" dirty="0" err="1" smtClean="0"/>
              <a:t>Rac</a:t>
            </a:r>
            <a:r>
              <a:rPr lang="en-US" dirty="0" smtClean="0"/>
              <a:t> fusion protein molecule (arrows) through a fine </a:t>
            </a:r>
            <a:r>
              <a:rPr lang="en-US" dirty="0" err="1" smtClean="0"/>
              <a:t>filopodium</a:t>
            </a:r>
            <a:r>
              <a:rPr lang="en-US" dirty="0" smtClean="0"/>
              <a:t> of a </a:t>
            </a:r>
            <a:r>
              <a:rPr lang="en-US" dirty="0" err="1" smtClean="0"/>
              <a:t>Xenopus</a:t>
            </a:r>
            <a:r>
              <a:rPr lang="en-US" dirty="0" smtClean="0"/>
              <a:t> cell growing out on a substrate.</a:t>
            </a:r>
          </a:p>
          <a:p>
            <a:endParaRPr lang="en-US" dirty="0" smtClean="0"/>
          </a:p>
          <a:p>
            <a:r>
              <a:rPr lang="en-US" dirty="0" smtClean="0"/>
              <a:t>http://www.microscopyu.com/articles/fluorescence/tirf/tirfintro.html</a:t>
            </a:r>
          </a:p>
          <a:p>
            <a:endParaRPr lang="en-US" dirty="0"/>
          </a:p>
        </p:txBody>
      </p:sp>
      <p:sp>
        <p:nvSpPr>
          <p:cNvPr id="4" name="Slide Number Placeholder 3"/>
          <p:cNvSpPr>
            <a:spLocks noGrp="1"/>
          </p:cNvSpPr>
          <p:nvPr>
            <p:ph type="sldNum" sz="quarter" idx="10"/>
          </p:nvPr>
        </p:nvSpPr>
        <p:spPr/>
        <p:txBody>
          <a:bodyPr/>
          <a:lstStyle/>
          <a:p>
            <a:fld id="{539A7784-85A4-42EC-ABFD-7E1F2014BC3C}" type="slidenum">
              <a:rPr lang="en-US" smtClean="0">
                <a:solidFill>
                  <a:prstClr val="black"/>
                </a:solidFill>
              </a:rPr>
              <a:pPr/>
              <a:t>11</a:t>
            </a:fld>
            <a:endParaRPr lang="en-US">
              <a:solidFill>
                <a:prstClr val="black"/>
              </a:solidFill>
            </a:endParaRPr>
          </a:p>
        </p:txBody>
      </p:sp>
    </p:spTree>
    <p:extLst>
      <p:ext uri="{BB962C8B-B14F-4D97-AF65-F5344CB8AC3E}">
        <p14:creationId xmlns:p14="http://schemas.microsoft.com/office/powerpoint/2010/main" val="41394614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http://olympus.magnet.fsu.edu/primer/techniques/fluorescence/tirf/tirfintro.html</a:t>
            </a:r>
            <a:endParaRPr lang="en-US" dirty="0"/>
          </a:p>
        </p:txBody>
      </p:sp>
      <p:sp>
        <p:nvSpPr>
          <p:cNvPr id="4" name="Slide Number Placeholder 3"/>
          <p:cNvSpPr>
            <a:spLocks noGrp="1"/>
          </p:cNvSpPr>
          <p:nvPr>
            <p:ph type="sldNum" sz="quarter" idx="10"/>
          </p:nvPr>
        </p:nvSpPr>
        <p:spPr/>
        <p:txBody>
          <a:bodyPr/>
          <a:lstStyle/>
          <a:p>
            <a:fld id="{539A7784-85A4-42EC-ABFD-7E1F2014BC3C}" type="slidenum">
              <a:rPr lang="en-US" smtClean="0">
                <a:solidFill>
                  <a:prstClr val="black"/>
                </a:solidFill>
              </a:rPr>
              <a:pPr/>
              <a:t>12</a:t>
            </a:fld>
            <a:endParaRPr lang="en-US">
              <a:solidFill>
                <a:prstClr val="black"/>
              </a:solidFill>
            </a:endParaRPr>
          </a:p>
        </p:txBody>
      </p:sp>
    </p:spTree>
    <p:extLst>
      <p:ext uri="{BB962C8B-B14F-4D97-AF65-F5344CB8AC3E}">
        <p14:creationId xmlns:p14="http://schemas.microsoft.com/office/powerpoint/2010/main" val="14846093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3.xml"/><Relationship Id="rId5" Type="http://schemas.openxmlformats.org/officeDocument/2006/relationships/image" Target="../media/image4.jpg"/><Relationship Id="rId4" Type="http://schemas.openxmlformats.org/officeDocument/2006/relationships/image" Target="../media/image3.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CF765975-A351-42C2-A247-B41DB5844E41}" type="datetimeFigureOut">
              <a:rPr lang="en-US" smtClean="0">
                <a:solidFill>
                  <a:prstClr val="black">
                    <a:tint val="75000"/>
                  </a:prstClr>
                </a:solidFill>
              </a:rPr>
              <a:pPr/>
              <a:t>3/9/2017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9644B14-AD48-466B-BE43-749EAD28AC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459889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F765975-A351-42C2-A247-B41DB5844E41}" type="datetimeFigureOut">
              <a:rPr lang="en-US" smtClean="0">
                <a:solidFill>
                  <a:prstClr val="black">
                    <a:tint val="75000"/>
                  </a:prstClr>
                </a:solidFill>
              </a:rPr>
              <a:pPr/>
              <a:t>3/9/2017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9644B14-AD48-466B-BE43-749EAD28AC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407291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F765975-A351-42C2-A247-B41DB5844E41}" type="datetimeFigureOut">
              <a:rPr lang="en-US" smtClean="0">
                <a:solidFill>
                  <a:prstClr val="black">
                    <a:tint val="75000"/>
                  </a:prstClr>
                </a:solidFill>
              </a:rPr>
              <a:pPr/>
              <a:t>3/9/2017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9644B14-AD48-466B-BE43-749EAD28AC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979117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711200" y="838200"/>
            <a:ext cx="7721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77333" y="1828800"/>
            <a:ext cx="3793067"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605867" y="1828800"/>
            <a:ext cx="3793067"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506180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F83E7447-BCD6-44D0-9C92-7D020152F79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11090621"/>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39F9C31-E4BE-438B-88D0-F9540A4866B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0264501"/>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A72B36-6ADF-4772-BE49-9AD819913C3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38178591"/>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49A1FA1-E12F-4BC2-B810-EE5201F649C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59550180"/>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BEEDC08D-791D-49B6-B7B8-5119C573DF93}"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039489"/>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082EF886-ED51-494C-9FB3-B1F91E5FABA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26039583"/>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92EA24CF-9E74-4B5D-BD81-5CDF5F082E8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33268771"/>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F765975-A351-42C2-A247-B41DB5844E41}" type="datetimeFigureOut">
              <a:rPr lang="en-US" smtClean="0">
                <a:solidFill>
                  <a:prstClr val="black">
                    <a:tint val="75000"/>
                  </a:prstClr>
                </a:solidFill>
              </a:rPr>
              <a:pPr/>
              <a:t>3/9/2017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9644B14-AD48-466B-BE43-749EAD28AC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3364355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F38E1633-FDF7-4D37-8FEA-AFB6A4F553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263240"/>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0B37C084-447D-4621-A7DF-204FD796475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39987533"/>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875B61-354F-4536-857B-39A01B4C4E9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18856649"/>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85FA7CE-897D-4291-BC64-160B7BA11E5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9302441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3" y="1981200"/>
            <a:ext cx="3818467"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39736" y="1981200"/>
            <a:ext cx="3818467"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685801" y="6248400"/>
            <a:ext cx="1905000" cy="457200"/>
          </a:xfrm>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a:xfrm>
            <a:off x="6553201" y="6248400"/>
            <a:ext cx="1905000" cy="457200"/>
          </a:xfrm>
        </p:spPr>
        <p:txBody>
          <a:bodyPr/>
          <a:lstStyle>
            <a:lvl1pPr>
              <a:defRPr/>
            </a:lvl1pPr>
          </a:lstStyle>
          <a:p>
            <a:fld id="{45C10380-C515-4E61-AAB7-6542B6F9B23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9411632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obj" preserve="1">
  <p:cSld name="Title Slide">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1447800"/>
            <a:ext cx="9144000" cy="762000"/>
          </a:xfrm>
          <a:prstGeom prst="rect">
            <a:avLst/>
          </a:prstGeom>
          <a:blipFill>
            <a:blip r:embed="rId2" cstate="print"/>
            <a:stretch>
              <a:fillRect/>
            </a:stretch>
          </a:blipFill>
        </p:spPr>
        <p:txBody>
          <a:bodyPr wrap="square" lIns="0" tIns="0" rIns="0" bIns="0" rtlCol="0"/>
          <a:lstStyle/>
          <a:p>
            <a:endParaRPr smtClean="0">
              <a:solidFill>
                <a:prstClr val="black"/>
              </a:solidFill>
            </a:endParaRPr>
          </a:p>
        </p:txBody>
      </p:sp>
      <p:sp>
        <p:nvSpPr>
          <p:cNvPr id="17" name="bk object 17"/>
          <p:cNvSpPr/>
          <p:nvPr/>
        </p:nvSpPr>
        <p:spPr>
          <a:xfrm>
            <a:off x="0" y="1433512"/>
            <a:ext cx="9144000" cy="28575"/>
          </a:xfrm>
          <a:custGeom>
            <a:avLst/>
            <a:gdLst/>
            <a:ahLst/>
            <a:cxnLst/>
            <a:rect l="l" t="t" r="r" b="b"/>
            <a:pathLst>
              <a:path w="9144000" h="28575">
                <a:moveTo>
                  <a:pt x="0" y="28575"/>
                </a:moveTo>
                <a:lnTo>
                  <a:pt x="9144000" y="28575"/>
                </a:lnTo>
                <a:lnTo>
                  <a:pt x="9144000" y="0"/>
                </a:lnTo>
                <a:lnTo>
                  <a:pt x="0" y="0"/>
                </a:lnTo>
                <a:lnTo>
                  <a:pt x="0" y="28575"/>
                </a:lnTo>
                <a:close/>
              </a:path>
            </a:pathLst>
          </a:custGeom>
          <a:solidFill>
            <a:srgbClr val="B9C9D2"/>
          </a:solidFill>
        </p:spPr>
        <p:txBody>
          <a:bodyPr wrap="square" lIns="0" tIns="0" rIns="0" bIns="0" rtlCol="0"/>
          <a:lstStyle/>
          <a:p>
            <a:endParaRPr smtClean="0">
              <a:solidFill>
                <a:prstClr val="black"/>
              </a:solidFill>
            </a:endParaRPr>
          </a:p>
        </p:txBody>
      </p:sp>
      <p:sp>
        <p:nvSpPr>
          <p:cNvPr id="18" name="bk object 18"/>
          <p:cNvSpPr/>
          <p:nvPr/>
        </p:nvSpPr>
        <p:spPr>
          <a:xfrm>
            <a:off x="7366254" y="304749"/>
            <a:ext cx="1511807" cy="805865"/>
          </a:xfrm>
          <a:prstGeom prst="rect">
            <a:avLst/>
          </a:prstGeom>
          <a:blipFill>
            <a:blip r:embed="rId3" cstate="print"/>
            <a:stretch>
              <a:fillRect/>
            </a:stretch>
          </a:blipFill>
        </p:spPr>
        <p:txBody>
          <a:bodyPr wrap="square" lIns="0" tIns="0" rIns="0" bIns="0" rtlCol="0"/>
          <a:lstStyle/>
          <a:p>
            <a:endParaRPr smtClean="0">
              <a:solidFill>
                <a:prstClr val="black"/>
              </a:solidFill>
            </a:endParaRPr>
          </a:p>
        </p:txBody>
      </p:sp>
      <p:sp>
        <p:nvSpPr>
          <p:cNvPr id="19" name="bk object 19"/>
          <p:cNvSpPr/>
          <p:nvPr/>
        </p:nvSpPr>
        <p:spPr>
          <a:xfrm>
            <a:off x="504825" y="6534148"/>
            <a:ext cx="8639174" cy="323848"/>
          </a:xfrm>
          <a:prstGeom prst="rect">
            <a:avLst/>
          </a:prstGeom>
          <a:blipFill>
            <a:blip r:embed="rId4" cstate="print"/>
            <a:stretch>
              <a:fillRect/>
            </a:stretch>
          </a:blipFill>
        </p:spPr>
        <p:txBody>
          <a:bodyPr wrap="square" lIns="0" tIns="0" rIns="0" bIns="0" rtlCol="0"/>
          <a:lstStyle/>
          <a:p>
            <a:endParaRPr smtClean="0">
              <a:solidFill>
                <a:prstClr val="black"/>
              </a:solidFill>
            </a:endParaRPr>
          </a:p>
        </p:txBody>
      </p:sp>
      <p:sp>
        <p:nvSpPr>
          <p:cNvPr id="20" name="bk object 20"/>
          <p:cNvSpPr/>
          <p:nvPr/>
        </p:nvSpPr>
        <p:spPr>
          <a:xfrm>
            <a:off x="0" y="1463800"/>
            <a:ext cx="9144000" cy="5394196"/>
          </a:xfrm>
          <a:prstGeom prst="rect">
            <a:avLst/>
          </a:prstGeom>
          <a:blipFill>
            <a:blip r:embed="rId5" cstate="print"/>
            <a:stretch>
              <a:fillRect/>
            </a:stretch>
          </a:blipFill>
        </p:spPr>
        <p:txBody>
          <a:bodyPr wrap="square" lIns="0" tIns="0" rIns="0" bIns="0" rtlCol="0"/>
          <a:lstStyle/>
          <a:p>
            <a:endParaRPr smtClean="0">
              <a:solidFill>
                <a:prstClr val="black"/>
              </a:solidFill>
            </a:endParaRPr>
          </a:p>
        </p:txBody>
      </p:sp>
      <p:sp>
        <p:nvSpPr>
          <p:cNvPr id="2" name="Holder 2"/>
          <p:cNvSpPr>
            <a:spLocks noGrp="1"/>
          </p:cNvSpPr>
          <p:nvPr>
            <p:ph type="ctrTitle"/>
          </p:nvPr>
        </p:nvSpPr>
        <p:spPr>
          <a:xfrm>
            <a:off x="685800" y="2125980"/>
            <a:ext cx="7772400" cy="1440179"/>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371600" y="3840480"/>
            <a:ext cx="6400799"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3/9/2017</a:t>
            </a:fld>
            <a:endParaRPr lang="en-US">
              <a:solidFill>
                <a:prstClr val="black">
                  <a:tint val="75000"/>
                </a:prstClr>
              </a:solidFill>
            </a:endParaRPr>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290136934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400" b="0" i="0">
                <a:solidFill>
                  <a:schemeClr val="bg1"/>
                </a:solidFill>
                <a:latin typeface="Calibri"/>
                <a:cs typeface="Calibri"/>
              </a:defRPr>
            </a:lvl1pPr>
          </a:lstStyle>
          <a:p>
            <a:endParaRPr/>
          </a:p>
        </p:txBody>
      </p:sp>
      <p:sp>
        <p:nvSpPr>
          <p:cNvPr id="3" name="Holder 3"/>
          <p:cNvSpPr>
            <a:spLocks noGrp="1"/>
          </p:cNvSpPr>
          <p:nvPr>
            <p:ph type="body" idx="1"/>
          </p:nvPr>
        </p:nvSpPr>
        <p:spPr/>
        <p:txBody>
          <a:bodyPr lIns="0" tIns="0" rIns="0" bIns="0"/>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3/9/2017</a:t>
            </a:fld>
            <a:endParaRPr lang="en-US">
              <a:solidFill>
                <a:prstClr val="black">
                  <a:tint val="75000"/>
                </a:prstClr>
              </a:solidFill>
            </a:endParaRPr>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333348671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obj" preserve="1">
  <p:cSld name="Two Content">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0"/>
            <a:ext cx="9144000" cy="6858000"/>
          </a:xfrm>
          <a:custGeom>
            <a:avLst/>
            <a:gdLst/>
            <a:ahLst/>
            <a:cxnLst/>
            <a:rect l="l" t="t" r="r" b="b"/>
            <a:pathLst>
              <a:path w="9144000" h="6858000">
                <a:moveTo>
                  <a:pt x="0" y="6858000"/>
                </a:moveTo>
                <a:lnTo>
                  <a:pt x="9144000" y="6858000"/>
                </a:lnTo>
                <a:lnTo>
                  <a:pt x="9144000" y="0"/>
                </a:lnTo>
                <a:lnTo>
                  <a:pt x="0" y="0"/>
                </a:lnTo>
                <a:lnTo>
                  <a:pt x="0" y="6858000"/>
                </a:lnTo>
              </a:path>
            </a:pathLst>
          </a:custGeom>
          <a:solidFill>
            <a:srgbClr val="000000"/>
          </a:solidFill>
        </p:spPr>
        <p:txBody>
          <a:bodyPr wrap="square" lIns="0" tIns="0" rIns="0" bIns="0" rtlCol="0"/>
          <a:lstStyle/>
          <a:p>
            <a:endParaRPr smtClean="0">
              <a:solidFill>
                <a:prstClr val="black"/>
              </a:solidFill>
            </a:endParaRPr>
          </a:p>
        </p:txBody>
      </p:sp>
      <p:sp>
        <p:nvSpPr>
          <p:cNvPr id="2" name="Holder 2"/>
          <p:cNvSpPr>
            <a:spLocks noGrp="1"/>
          </p:cNvSpPr>
          <p:nvPr>
            <p:ph type="title"/>
          </p:nvPr>
        </p:nvSpPr>
        <p:spPr/>
        <p:txBody>
          <a:bodyPr lIns="0" tIns="0" rIns="0" bIns="0"/>
          <a:lstStyle>
            <a:lvl1pPr>
              <a:defRPr sz="2400" b="0" i="0">
                <a:solidFill>
                  <a:schemeClr val="bg1"/>
                </a:solidFill>
                <a:latin typeface="Calibri"/>
                <a:cs typeface="Calibri"/>
              </a:defRPr>
            </a:lvl1pPr>
          </a:lstStyle>
          <a:p>
            <a:endParaRPr/>
          </a:p>
        </p:txBody>
      </p:sp>
      <p:sp>
        <p:nvSpPr>
          <p:cNvPr id="3" name="Holder 3"/>
          <p:cNvSpPr>
            <a:spLocks noGrp="1"/>
          </p:cNvSpPr>
          <p:nvPr>
            <p:ph sz="half" idx="2"/>
          </p:nvPr>
        </p:nvSpPr>
        <p:spPr>
          <a:xfrm>
            <a:off x="457200" y="1577340"/>
            <a:ext cx="397764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4709159" y="1577340"/>
            <a:ext cx="397764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3/9/2017</a:t>
            </a:fld>
            <a:endParaRPr lang="en-US">
              <a:solidFill>
                <a:prstClr val="black">
                  <a:tint val="75000"/>
                </a:prstClr>
              </a:solidFill>
            </a:endParaRPr>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279832044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1447800"/>
            <a:ext cx="9144000" cy="762000"/>
          </a:xfrm>
          <a:prstGeom prst="rect">
            <a:avLst/>
          </a:prstGeom>
          <a:blipFill>
            <a:blip r:embed="rId2" cstate="print"/>
            <a:stretch>
              <a:fillRect/>
            </a:stretch>
          </a:blipFill>
        </p:spPr>
        <p:txBody>
          <a:bodyPr wrap="square" lIns="0" tIns="0" rIns="0" bIns="0" rtlCol="0"/>
          <a:lstStyle/>
          <a:p>
            <a:endParaRPr smtClean="0">
              <a:solidFill>
                <a:prstClr val="black"/>
              </a:solidFill>
            </a:endParaRPr>
          </a:p>
        </p:txBody>
      </p:sp>
      <p:sp>
        <p:nvSpPr>
          <p:cNvPr id="17" name="bk object 17"/>
          <p:cNvSpPr/>
          <p:nvPr/>
        </p:nvSpPr>
        <p:spPr>
          <a:xfrm>
            <a:off x="0" y="1433512"/>
            <a:ext cx="9144000" cy="28575"/>
          </a:xfrm>
          <a:custGeom>
            <a:avLst/>
            <a:gdLst/>
            <a:ahLst/>
            <a:cxnLst/>
            <a:rect l="l" t="t" r="r" b="b"/>
            <a:pathLst>
              <a:path w="9144000" h="28575">
                <a:moveTo>
                  <a:pt x="0" y="28575"/>
                </a:moveTo>
                <a:lnTo>
                  <a:pt x="9144000" y="28575"/>
                </a:lnTo>
                <a:lnTo>
                  <a:pt x="9144000" y="0"/>
                </a:lnTo>
                <a:lnTo>
                  <a:pt x="0" y="0"/>
                </a:lnTo>
                <a:lnTo>
                  <a:pt x="0" y="28575"/>
                </a:lnTo>
                <a:close/>
              </a:path>
            </a:pathLst>
          </a:custGeom>
          <a:solidFill>
            <a:srgbClr val="B9C9D2"/>
          </a:solidFill>
        </p:spPr>
        <p:txBody>
          <a:bodyPr wrap="square" lIns="0" tIns="0" rIns="0" bIns="0" rtlCol="0"/>
          <a:lstStyle/>
          <a:p>
            <a:endParaRPr smtClean="0">
              <a:solidFill>
                <a:prstClr val="black"/>
              </a:solidFill>
            </a:endParaRPr>
          </a:p>
        </p:txBody>
      </p:sp>
      <p:sp>
        <p:nvSpPr>
          <p:cNvPr id="18" name="bk object 18"/>
          <p:cNvSpPr/>
          <p:nvPr/>
        </p:nvSpPr>
        <p:spPr>
          <a:xfrm>
            <a:off x="7366254" y="304749"/>
            <a:ext cx="1511807" cy="805865"/>
          </a:xfrm>
          <a:prstGeom prst="rect">
            <a:avLst/>
          </a:prstGeom>
          <a:blipFill>
            <a:blip r:embed="rId3" cstate="print"/>
            <a:stretch>
              <a:fillRect/>
            </a:stretch>
          </a:blipFill>
        </p:spPr>
        <p:txBody>
          <a:bodyPr wrap="square" lIns="0" tIns="0" rIns="0" bIns="0" rtlCol="0"/>
          <a:lstStyle/>
          <a:p>
            <a:endParaRPr smtClean="0">
              <a:solidFill>
                <a:prstClr val="black"/>
              </a:solidFill>
            </a:endParaRPr>
          </a:p>
        </p:txBody>
      </p:sp>
      <p:sp>
        <p:nvSpPr>
          <p:cNvPr id="19" name="bk object 19"/>
          <p:cNvSpPr/>
          <p:nvPr/>
        </p:nvSpPr>
        <p:spPr>
          <a:xfrm>
            <a:off x="504825" y="6534148"/>
            <a:ext cx="8639174" cy="323848"/>
          </a:xfrm>
          <a:prstGeom prst="rect">
            <a:avLst/>
          </a:prstGeom>
          <a:blipFill>
            <a:blip r:embed="rId4" cstate="print"/>
            <a:stretch>
              <a:fillRect/>
            </a:stretch>
          </a:blipFill>
        </p:spPr>
        <p:txBody>
          <a:bodyPr wrap="square" lIns="0" tIns="0" rIns="0" bIns="0" rtlCol="0"/>
          <a:lstStyle/>
          <a:p>
            <a:endParaRPr smtClean="0">
              <a:solidFill>
                <a:prstClr val="black"/>
              </a:solidFill>
            </a:endParaRPr>
          </a:p>
        </p:txBody>
      </p:sp>
      <p:sp>
        <p:nvSpPr>
          <p:cNvPr id="2" name="Holder 2"/>
          <p:cNvSpPr>
            <a:spLocks noGrp="1"/>
          </p:cNvSpPr>
          <p:nvPr>
            <p:ph type="title"/>
          </p:nvPr>
        </p:nvSpPr>
        <p:spPr/>
        <p:txBody>
          <a:bodyPr lIns="0" tIns="0" rIns="0" bIns="0"/>
          <a:lstStyle>
            <a:lvl1pPr>
              <a:defRPr sz="2400" b="0" i="0">
                <a:solidFill>
                  <a:schemeClr val="bg1"/>
                </a:solidFill>
                <a:latin typeface="Calibri"/>
                <a:cs typeface="Calibri"/>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3/9/2017</a:t>
            </a:fld>
            <a:endParaRPr lang="en-US">
              <a:solidFill>
                <a:prstClr val="black">
                  <a:tint val="75000"/>
                </a:prstClr>
              </a:solidFill>
            </a:endParaRPr>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125110881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1447800"/>
            <a:ext cx="9144000" cy="762000"/>
          </a:xfrm>
          <a:prstGeom prst="rect">
            <a:avLst/>
          </a:prstGeom>
          <a:blipFill>
            <a:blip r:embed="rId2" cstate="print"/>
            <a:stretch>
              <a:fillRect/>
            </a:stretch>
          </a:blipFill>
        </p:spPr>
        <p:txBody>
          <a:bodyPr wrap="square" lIns="0" tIns="0" rIns="0" bIns="0" rtlCol="0"/>
          <a:lstStyle/>
          <a:p>
            <a:endParaRPr smtClean="0">
              <a:solidFill>
                <a:prstClr val="black"/>
              </a:solidFill>
            </a:endParaRPr>
          </a:p>
        </p:txBody>
      </p:sp>
      <p:sp>
        <p:nvSpPr>
          <p:cNvPr id="17" name="bk object 17"/>
          <p:cNvSpPr/>
          <p:nvPr/>
        </p:nvSpPr>
        <p:spPr>
          <a:xfrm>
            <a:off x="0" y="1433512"/>
            <a:ext cx="9144000" cy="28575"/>
          </a:xfrm>
          <a:custGeom>
            <a:avLst/>
            <a:gdLst/>
            <a:ahLst/>
            <a:cxnLst/>
            <a:rect l="l" t="t" r="r" b="b"/>
            <a:pathLst>
              <a:path w="9144000" h="28575">
                <a:moveTo>
                  <a:pt x="0" y="28575"/>
                </a:moveTo>
                <a:lnTo>
                  <a:pt x="9144000" y="28575"/>
                </a:lnTo>
                <a:lnTo>
                  <a:pt x="9144000" y="0"/>
                </a:lnTo>
                <a:lnTo>
                  <a:pt x="0" y="0"/>
                </a:lnTo>
                <a:lnTo>
                  <a:pt x="0" y="28575"/>
                </a:lnTo>
                <a:close/>
              </a:path>
            </a:pathLst>
          </a:custGeom>
          <a:solidFill>
            <a:srgbClr val="B9C9D2"/>
          </a:solidFill>
        </p:spPr>
        <p:txBody>
          <a:bodyPr wrap="square" lIns="0" tIns="0" rIns="0" bIns="0" rtlCol="0"/>
          <a:lstStyle/>
          <a:p>
            <a:endParaRPr smtClean="0">
              <a:solidFill>
                <a:prstClr val="black"/>
              </a:solidFill>
            </a:endParaRPr>
          </a:p>
        </p:txBody>
      </p:sp>
      <p:sp>
        <p:nvSpPr>
          <p:cNvPr id="18" name="bk object 18"/>
          <p:cNvSpPr/>
          <p:nvPr/>
        </p:nvSpPr>
        <p:spPr>
          <a:xfrm>
            <a:off x="7366254" y="304749"/>
            <a:ext cx="1511807" cy="805865"/>
          </a:xfrm>
          <a:prstGeom prst="rect">
            <a:avLst/>
          </a:prstGeom>
          <a:blipFill>
            <a:blip r:embed="rId3" cstate="print"/>
            <a:stretch>
              <a:fillRect/>
            </a:stretch>
          </a:blipFill>
        </p:spPr>
        <p:txBody>
          <a:bodyPr wrap="square" lIns="0" tIns="0" rIns="0" bIns="0" rtlCol="0"/>
          <a:lstStyle/>
          <a:p>
            <a:endParaRPr smtClean="0">
              <a:solidFill>
                <a:prstClr val="black"/>
              </a:solidFill>
            </a:endParaRPr>
          </a:p>
        </p:txBody>
      </p:sp>
      <p:sp>
        <p:nvSpPr>
          <p:cNvPr id="19" name="bk object 19"/>
          <p:cNvSpPr/>
          <p:nvPr/>
        </p:nvSpPr>
        <p:spPr>
          <a:xfrm>
            <a:off x="504825" y="6534148"/>
            <a:ext cx="8639174" cy="323848"/>
          </a:xfrm>
          <a:prstGeom prst="rect">
            <a:avLst/>
          </a:prstGeom>
          <a:blipFill>
            <a:blip r:embed="rId4" cstate="print"/>
            <a:stretch>
              <a:fillRect/>
            </a:stretch>
          </a:blipFill>
        </p:spPr>
        <p:txBody>
          <a:bodyPr wrap="square" lIns="0" tIns="0" rIns="0" bIns="0" rtlCol="0"/>
          <a:lstStyle/>
          <a:p>
            <a:endParaRPr smtClean="0">
              <a:solidFill>
                <a:prstClr val="black"/>
              </a:solidFill>
            </a:endParaRPr>
          </a:p>
        </p:txBody>
      </p:sp>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3/9/2017</a:t>
            </a:fld>
            <a:endParaRPr lang="en-US">
              <a:solidFill>
                <a:prstClr val="black">
                  <a:tint val="75000"/>
                </a:prstClr>
              </a:solidFill>
            </a:endParaRPr>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15370535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F765975-A351-42C2-A247-B41DB5844E41}" type="datetimeFigureOut">
              <a:rPr lang="en-US" smtClean="0">
                <a:solidFill>
                  <a:prstClr val="black">
                    <a:tint val="75000"/>
                  </a:prstClr>
                </a:solidFill>
              </a:rPr>
              <a:pPr/>
              <a:t>3/9/2017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9644B14-AD48-466B-BE43-749EAD28AC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9826110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CF765975-A351-42C2-A247-B41DB5844E41}" type="datetimeFigureOut">
              <a:rPr lang="en-US" smtClean="0">
                <a:solidFill>
                  <a:prstClr val="black">
                    <a:tint val="75000"/>
                  </a:prstClr>
                </a:solidFill>
              </a:rPr>
              <a:pPr/>
              <a:t>3/9/2017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9644B14-AD48-466B-BE43-749EAD28AC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8183116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F765975-A351-42C2-A247-B41DB5844E41}" type="datetimeFigureOut">
              <a:rPr lang="en-US" smtClean="0">
                <a:solidFill>
                  <a:prstClr val="black">
                    <a:tint val="75000"/>
                  </a:prstClr>
                </a:solidFill>
              </a:rPr>
              <a:pPr/>
              <a:t>3/9/2017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9644B14-AD48-466B-BE43-749EAD28AC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8252752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F765975-A351-42C2-A247-B41DB5844E41}" type="datetimeFigureOut">
              <a:rPr lang="en-US" smtClean="0">
                <a:solidFill>
                  <a:prstClr val="black">
                    <a:tint val="75000"/>
                  </a:prstClr>
                </a:solidFill>
              </a:rPr>
              <a:pPr/>
              <a:t>3/9/2017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9644B14-AD48-466B-BE43-749EAD28AC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3391654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CF765975-A351-42C2-A247-B41DB5844E41}" type="datetimeFigureOut">
              <a:rPr lang="en-US" smtClean="0">
                <a:solidFill>
                  <a:prstClr val="black">
                    <a:tint val="75000"/>
                  </a:prstClr>
                </a:solidFill>
              </a:rPr>
              <a:pPr/>
              <a:t>3/9/2017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9644B14-AD48-466B-BE43-749EAD28AC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6764537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CF765975-A351-42C2-A247-B41DB5844E41}" type="datetimeFigureOut">
              <a:rPr lang="en-US" smtClean="0">
                <a:solidFill>
                  <a:prstClr val="black">
                    <a:tint val="75000"/>
                  </a:prstClr>
                </a:solidFill>
              </a:rPr>
              <a:pPr/>
              <a:t>3/9/2017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79644B14-AD48-466B-BE43-749EAD28AC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1064939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CF765975-A351-42C2-A247-B41DB5844E41}" type="datetimeFigureOut">
              <a:rPr lang="en-US" smtClean="0">
                <a:solidFill>
                  <a:prstClr val="black">
                    <a:tint val="75000"/>
                  </a:prstClr>
                </a:solidFill>
              </a:rPr>
              <a:pPr/>
              <a:t>3/9/2017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79644B14-AD48-466B-BE43-749EAD28AC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5572332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F765975-A351-42C2-A247-B41DB5844E41}" type="datetimeFigureOut">
              <a:rPr lang="en-US" smtClean="0">
                <a:solidFill>
                  <a:prstClr val="black">
                    <a:tint val="75000"/>
                  </a:prstClr>
                </a:solidFill>
              </a:rPr>
              <a:pPr/>
              <a:t>3/9/2017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9644B14-AD48-466B-BE43-749EAD28AC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6550613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F765975-A351-42C2-A247-B41DB5844E41}" type="datetimeFigureOut">
              <a:rPr lang="en-US" smtClean="0">
                <a:solidFill>
                  <a:prstClr val="black">
                    <a:tint val="75000"/>
                  </a:prstClr>
                </a:solidFill>
              </a:rPr>
              <a:pPr/>
              <a:t>3/9/2017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9644B14-AD48-466B-BE43-749EAD28AC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5499676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F765975-A351-42C2-A247-B41DB5844E41}" type="datetimeFigureOut">
              <a:rPr lang="en-US" smtClean="0">
                <a:solidFill>
                  <a:prstClr val="black">
                    <a:tint val="75000"/>
                  </a:prstClr>
                </a:solidFill>
              </a:rPr>
              <a:pPr/>
              <a:t>3/9/2017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9644B14-AD48-466B-BE43-749EAD28AC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7085788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F765975-A351-42C2-A247-B41DB5844E41}" type="datetimeFigureOut">
              <a:rPr lang="en-US" smtClean="0">
                <a:solidFill>
                  <a:prstClr val="black">
                    <a:tint val="75000"/>
                  </a:prstClr>
                </a:solidFill>
              </a:rPr>
              <a:pPr/>
              <a:t>3/9/2017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9644B14-AD48-466B-BE43-749EAD28AC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618092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CF765975-A351-42C2-A247-B41DB5844E41}" type="datetimeFigureOut">
              <a:rPr lang="en-US" smtClean="0">
                <a:solidFill>
                  <a:prstClr val="black">
                    <a:tint val="75000"/>
                  </a:prstClr>
                </a:solidFill>
              </a:rPr>
              <a:pPr/>
              <a:t>3/9/2017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9644B14-AD48-466B-BE43-749EAD28AC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132160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F765975-A351-42C2-A247-B41DB5844E41}" type="datetimeFigureOut">
              <a:rPr lang="en-US" smtClean="0">
                <a:solidFill>
                  <a:prstClr val="black">
                    <a:tint val="75000"/>
                  </a:prstClr>
                </a:solidFill>
              </a:rPr>
              <a:pPr/>
              <a:t>3/9/2017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9644B14-AD48-466B-BE43-749EAD28AC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5646767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CF765975-A351-42C2-A247-B41DB5844E41}" type="datetimeFigureOut">
              <a:rPr lang="en-US" smtClean="0">
                <a:solidFill>
                  <a:prstClr val="black">
                    <a:tint val="75000"/>
                  </a:prstClr>
                </a:solidFill>
              </a:rPr>
              <a:pPr/>
              <a:t>3/9/2017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9644B14-AD48-466B-BE43-749EAD28AC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1471132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F765975-A351-42C2-A247-B41DB5844E41}" type="datetimeFigureOut">
              <a:rPr lang="en-US" smtClean="0">
                <a:solidFill>
                  <a:prstClr val="black">
                    <a:tint val="75000"/>
                  </a:prstClr>
                </a:solidFill>
              </a:rPr>
              <a:pPr/>
              <a:t>3/9/2017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9644B14-AD48-466B-BE43-749EAD28AC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4985839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F765975-A351-42C2-A247-B41DB5844E41}" type="datetimeFigureOut">
              <a:rPr lang="en-US" smtClean="0">
                <a:solidFill>
                  <a:prstClr val="black">
                    <a:tint val="75000"/>
                  </a:prstClr>
                </a:solidFill>
              </a:rPr>
              <a:pPr/>
              <a:t>3/9/2017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9644B14-AD48-466B-BE43-749EAD28AC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4405124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CF765975-A351-42C2-A247-B41DB5844E41}" type="datetimeFigureOut">
              <a:rPr lang="en-US" smtClean="0">
                <a:solidFill>
                  <a:prstClr val="black">
                    <a:tint val="75000"/>
                  </a:prstClr>
                </a:solidFill>
              </a:rPr>
              <a:pPr/>
              <a:t>3/9/2017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9644B14-AD48-466B-BE43-749EAD28AC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1185999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CF765975-A351-42C2-A247-B41DB5844E41}" type="datetimeFigureOut">
              <a:rPr lang="en-US" smtClean="0">
                <a:solidFill>
                  <a:prstClr val="black">
                    <a:tint val="75000"/>
                  </a:prstClr>
                </a:solidFill>
              </a:rPr>
              <a:pPr/>
              <a:t>3/9/2017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79644B14-AD48-466B-BE43-749EAD28AC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8722952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CF765975-A351-42C2-A247-B41DB5844E41}" type="datetimeFigureOut">
              <a:rPr lang="en-US" smtClean="0">
                <a:solidFill>
                  <a:prstClr val="black">
                    <a:tint val="75000"/>
                  </a:prstClr>
                </a:solidFill>
              </a:rPr>
              <a:pPr/>
              <a:t>3/9/2017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79644B14-AD48-466B-BE43-749EAD28AC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4834279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F765975-A351-42C2-A247-B41DB5844E41}" type="datetimeFigureOut">
              <a:rPr lang="en-US" smtClean="0">
                <a:solidFill>
                  <a:prstClr val="black">
                    <a:tint val="75000"/>
                  </a:prstClr>
                </a:solidFill>
              </a:rPr>
              <a:pPr/>
              <a:t>3/9/2017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9644B14-AD48-466B-BE43-749EAD28AC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9132111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F765975-A351-42C2-A247-B41DB5844E41}" type="datetimeFigureOut">
              <a:rPr lang="en-US" smtClean="0">
                <a:solidFill>
                  <a:prstClr val="black">
                    <a:tint val="75000"/>
                  </a:prstClr>
                </a:solidFill>
              </a:rPr>
              <a:pPr/>
              <a:t>3/9/2017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9644B14-AD48-466B-BE43-749EAD28AC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412555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F765975-A351-42C2-A247-B41DB5844E41}" type="datetimeFigureOut">
              <a:rPr lang="en-US" smtClean="0">
                <a:solidFill>
                  <a:prstClr val="black">
                    <a:tint val="75000"/>
                  </a:prstClr>
                </a:solidFill>
              </a:rPr>
              <a:pPr/>
              <a:t>3/9/2017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9644B14-AD48-466B-BE43-749EAD28AC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369790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CF765975-A351-42C2-A247-B41DB5844E41}" type="datetimeFigureOut">
              <a:rPr lang="en-US" smtClean="0">
                <a:solidFill>
                  <a:prstClr val="black">
                    <a:tint val="75000"/>
                  </a:prstClr>
                </a:solidFill>
              </a:rPr>
              <a:pPr/>
              <a:t>3/9/2017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79644B14-AD48-466B-BE43-749EAD28AC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0277545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F765975-A351-42C2-A247-B41DB5844E41}" type="datetimeFigureOut">
              <a:rPr lang="en-US" smtClean="0">
                <a:solidFill>
                  <a:prstClr val="black">
                    <a:tint val="75000"/>
                  </a:prstClr>
                </a:solidFill>
              </a:rPr>
              <a:pPr/>
              <a:t>3/9/2017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9644B14-AD48-466B-BE43-749EAD28AC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0485826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F765975-A351-42C2-A247-B41DB5844E41}" type="datetimeFigureOut">
              <a:rPr lang="en-US" smtClean="0">
                <a:solidFill>
                  <a:prstClr val="black">
                    <a:tint val="75000"/>
                  </a:prstClr>
                </a:solidFill>
              </a:rPr>
              <a:pPr/>
              <a:t>3/9/2017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9644B14-AD48-466B-BE43-749EAD28AC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835620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CF765975-A351-42C2-A247-B41DB5844E41}" type="datetimeFigureOut">
              <a:rPr lang="en-US" smtClean="0">
                <a:solidFill>
                  <a:prstClr val="black">
                    <a:tint val="75000"/>
                  </a:prstClr>
                </a:solidFill>
              </a:rPr>
              <a:pPr/>
              <a:t>3/9/2017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79644B14-AD48-466B-BE43-749EAD28AC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827255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F765975-A351-42C2-A247-B41DB5844E41}" type="datetimeFigureOut">
              <a:rPr lang="en-US" smtClean="0">
                <a:solidFill>
                  <a:prstClr val="black">
                    <a:tint val="75000"/>
                  </a:prstClr>
                </a:solidFill>
              </a:rPr>
              <a:pPr/>
              <a:t>3/9/2017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9644B14-AD48-466B-BE43-749EAD28AC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74402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F765975-A351-42C2-A247-B41DB5844E41}" type="datetimeFigureOut">
              <a:rPr lang="en-US" smtClean="0">
                <a:solidFill>
                  <a:prstClr val="black">
                    <a:tint val="75000"/>
                  </a:prstClr>
                </a:solidFill>
              </a:rPr>
              <a:pPr/>
              <a:t>3/9/2017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9644B14-AD48-466B-BE43-749EAD28AC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958275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F765975-A351-42C2-A247-B41DB5844E41}" type="datetimeFigureOut">
              <a:rPr lang="en-US" smtClean="0">
                <a:solidFill>
                  <a:prstClr val="black">
                    <a:tint val="75000"/>
                  </a:prstClr>
                </a:solidFill>
              </a:rPr>
              <a:pPr/>
              <a:t>3/9/2017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9644B14-AD48-466B-BE43-749EAD28AC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474225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7.xml"/><Relationship Id="rId7" Type="http://schemas.openxmlformats.org/officeDocument/2006/relationships/image" Target="../media/image1.png"/><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theme" Target="../theme/theme3.xml"/><Relationship Id="rId5" Type="http://schemas.openxmlformats.org/officeDocument/2006/relationships/slideLayout" Target="../slideLayouts/slideLayout29.xml"/><Relationship Id="rId4" Type="http://schemas.openxmlformats.org/officeDocument/2006/relationships/slideLayout" Target="../slideLayouts/slideLayout2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7.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theme" Target="../theme/theme4.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8.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theme" Target="../theme/theme5.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t">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F765975-A351-42C2-A247-B41DB5844E41}" type="datetimeFigureOut">
              <a:rPr lang="en-US" smtClean="0">
                <a:solidFill>
                  <a:prstClr val="black">
                    <a:tint val="75000"/>
                  </a:prstClr>
                </a:solidFill>
              </a:rPr>
              <a:pPr/>
              <a:t>3/9/2017</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9644B14-AD48-466B-BE43-749EAD28AC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84668054"/>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 id="214748373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pitchFamily="-107" charset="0"/>
                <a:ea typeface="+mn-ea"/>
                <a:cs typeface="+mn-cs"/>
              </a:defRPr>
            </a:lvl1pPr>
          </a:lstStyle>
          <a:p>
            <a:pPr eaLnBrk="0" fontAlgn="base" hangingPunct="0">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pitchFamily="-107" charset="0"/>
                <a:ea typeface="+mn-ea"/>
                <a:cs typeface="+mn-cs"/>
              </a:defRPr>
            </a:lvl1pPr>
          </a:lstStyle>
          <a:p>
            <a:pPr eaLnBrk="0" fontAlgn="base" hangingPunct="0">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panose="02020603050405020304" pitchFamily="18" charset="0"/>
              </a:defRPr>
            </a:lvl1pPr>
          </a:lstStyle>
          <a:p>
            <a:pPr eaLnBrk="0" fontAlgn="base" hangingPunct="0">
              <a:spcBef>
                <a:spcPct val="0"/>
              </a:spcBef>
              <a:spcAft>
                <a:spcPct val="0"/>
              </a:spcAft>
            </a:pPr>
            <a:fld id="{9BE36469-39CE-4D40-A3B0-ECF03701303C}" type="slidenum">
              <a:rPr lang="en-US" altLang="en-US">
                <a:solidFill>
                  <a:srgbClr val="000000"/>
                </a:solidFill>
                <a:ea typeface="ＭＳ Ｐゴシック" panose="020B0600070205080204" pitchFamily="34" charset="-128"/>
              </a:rPr>
              <a:pPr eaLnBrk="0" fontAlgn="base" hangingPunct="0">
                <a:spcBef>
                  <a:spcPct val="0"/>
                </a:spcBef>
                <a:spcAft>
                  <a:spcPct val="0"/>
                </a:spcAft>
              </a:pPr>
              <a:t>‹#›</a:t>
            </a:fld>
            <a:endParaRPr lang="en-US" altLang="en-US">
              <a:solidFill>
                <a:srgbClr val="000000"/>
              </a:solidFill>
              <a:ea typeface="ＭＳ Ｐゴシック" panose="020B0600070205080204" pitchFamily="34" charset="-128"/>
            </a:endParaRPr>
          </a:p>
        </p:txBody>
      </p:sp>
    </p:spTree>
    <p:extLst>
      <p:ext uri="{BB962C8B-B14F-4D97-AF65-F5344CB8AC3E}">
        <p14:creationId xmlns:p14="http://schemas.microsoft.com/office/powerpoint/2010/main" val="2212846610"/>
      </p:ext>
    </p:extLst>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 id="2147483747" r:id="rId12"/>
  </p:sldLayoutIdLst>
  <p:timing>
    <p:tnLst>
      <p:par>
        <p:cTn id="1" dur="indefinite" restart="never" nodeType="tmRoot"/>
      </p:par>
    </p:tnLst>
  </p:timing>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Comic Sans MS" pitchFamily="-107"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Comic Sans MS" pitchFamily="-107"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Comic Sans MS" pitchFamily="-107"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Comic Sans MS" pitchFamily="-107" charset="0"/>
          <a:ea typeface="ＭＳ Ｐゴシック" charset="0"/>
          <a:cs typeface="ＭＳ Ｐゴシック" charset="0"/>
        </a:defRPr>
      </a:lvl5pPr>
      <a:lvl6pPr marL="457200" algn="ctr" rtl="0" eaLnBrk="0" fontAlgn="base" hangingPunct="0">
        <a:spcBef>
          <a:spcPct val="0"/>
        </a:spcBef>
        <a:spcAft>
          <a:spcPct val="0"/>
        </a:spcAft>
        <a:defRPr sz="4400">
          <a:solidFill>
            <a:schemeClr val="tx2"/>
          </a:solidFill>
          <a:latin typeface="Comic Sans MS" pitchFamily="-107" charset="0"/>
        </a:defRPr>
      </a:lvl6pPr>
      <a:lvl7pPr marL="914400" algn="ctr" rtl="0" eaLnBrk="0" fontAlgn="base" hangingPunct="0">
        <a:spcBef>
          <a:spcPct val="0"/>
        </a:spcBef>
        <a:spcAft>
          <a:spcPct val="0"/>
        </a:spcAft>
        <a:defRPr sz="4400">
          <a:solidFill>
            <a:schemeClr val="tx2"/>
          </a:solidFill>
          <a:latin typeface="Comic Sans MS" pitchFamily="-107" charset="0"/>
        </a:defRPr>
      </a:lvl7pPr>
      <a:lvl8pPr marL="1371600" algn="ctr" rtl="0" eaLnBrk="0" fontAlgn="base" hangingPunct="0">
        <a:spcBef>
          <a:spcPct val="0"/>
        </a:spcBef>
        <a:spcAft>
          <a:spcPct val="0"/>
        </a:spcAft>
        <a:defRPr sz="4400">
          <a:solidFill>
            <a:schemeClr val="tx2"/>
          </a:solidFill>
          <a:latin typeface="Comic Sans MS" pitchFamily="-107" charset="0"/>
        </a:defRPr>
      </a:lvl8pPr>
      <a:lvl9pPr marL="1828800" algn="ctr" rtl="0" eaLnBrk="0" fontAlgn="base" hangingPunct="0">
        <a:spcBef>
          <a:spcPct val="0"/>
        </a:spcBef>
        <a:spcAft>
          <a:spcPct val="0"/>
        </a:spcAft>
        <a:defRPr sz="4400">
          <a:solidFill>
            <a:schemeClr val="tx2"/>
          </a:solidFill>
          <a:latin typeface="Comic Sans MS" pitchFamily="-107"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7"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7"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1447800"/>
            <a:ext cx="9144000" cy="762000"/>
          </a:xfrm>
          <a:prstGeom prst="rect">
            <a:avLst/>
          </a:prstGeom>
          <a:blipFill>
            <a:blip r:embed="rId7" cstate="print"/>
            <a:stretch>
              <a:fillRect/>
            </a:stretch>
          </a:blipFill>
        </p:spPr>
        <p:txBody>
          <a:bodyPr wrap="square" lIns="0" tIns="0" rIns="0" bIns="0" rtlCol="0"/>
          <a:lstStyle/>
          <a:p>
            <a:endParaRPr smtClean="0">
              <a:solidFill>
                <a:prstClr val="black"/>
              </a:solidFill>
            </a:endParaRPr>
          </a:p>
        </p:txBody>
      </p:sp>
      <p:sp>
        <p:nvSpPr>
          <p:cNvPr id="2" name="Holder 2"/>
          <p:cNvSpPr>
            <a:spLocks noGrp="1"/>
          </p:cNvSpPr>
          <p:nvPr>
            <p:ph type="title"/>
          </p:nvPr>
        </p:nvSpPr>
        <p:spPr>
          <a:xfrm>
            <a:off x="351281" y="125221"/>
            <a:ext cx="8441436" cy="670560"/>
          </a:xfrm>
          <a:prstGeom prst="rect">
            <a:avLst/>
          </a:prstGeom>
        </p:spPr>
        <p:txBody>
          <a:bodyPr wrap="square" lIns="0" tIns="0" rIns="0" bIns="0">
            <a:spAutoFit/>
          </a:bodyPr>
          <a:lstStyle>
            <a:lvl1pPr>
              <a:defRPr sz="2400" b="0" i="0">
                <a:solidFill>
                  <a:schemeClr val="bg1"/>
                </a:solidFill>
                <a:latin typeface="Calibri"/>
                <a:cs typeface="Calibri"/>
              </a:defRPr>
            </a:lvl1pPr>
          </a:lstStyle>
          <a:p>
            <a:endParaRPr/>
          </a:p>
        </p:txBody>
      </p:sp>
      <p:sp>
        <p:nvSpPr>
          <p:cNvPr id="3" name="Holder 3"/>
          <p:cNvSpPr>
            <a:spLocks noGrp="1"/>
          </p:cNvSpPr>
          <p:nvPr>
            <p:ph type="body" idx="1"/>
          </p:nvPr>
        </p:nvSpPr>
        <p:spPr>
          <a:xfrm>
            <a:off x="596900" y="1796542"/>
            <a:ext cx="7950200" cy="4217035"/>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a:xfrm>
            <a:off x="3108960" y="6377940"/>
            <a:ext cx="2926079" cy="342900"/>
          </a:xfrm>
          <a:prstGeom prst="rect">
            <a:avLst/>
          </a:prstGeom>
        </p:spPr>
        <p:txBody>
          <a:bodyPr wrap="square" lIns="0" tIns="0" rIns="0" bIns="0">
            <a:spAutoFit/>
          </a:bodyPr>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a:xfrm>
            <a:off x="457200" y="6377940"/>
            <a:ext cx="210312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3/9/2017</a:t>
            </a:fld>
            <a:endParaRPr lang="en-US">
              <a:solidFill>
                <a:prstClr val="black">
                  <a:tint val="75000"/>
                </a:prstClr>
              </a:solidFill>
            </a:endParaRPr>
          </a:p>
        </p:txBody>
      </p:sp>
      <p:sp>
        <p:nvSpPr>
          <p:cNvPr id="6" name="Holder 6"/>
          <p:cNvSpPr>
            <a:spLocks noGrp="1"/>
          </p:cNvSpPr>
          <p:nvPr>
            <p:ph type="sldNum" sz="quarter" idx="7"/>
          </p:nvPr>
        </p:nvSpPr>
        <p:spPr>
          <a:xfrm>
            <a:off x="6583680" y="6377940"/>
            <a:ext cx="2103120" cy="3429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2274613565"/>
      </p:ext>
    </p:extLst>
  </p:cSld>
  <p:clrMap bg1="lt1" tx1="dk1" bg2="lt2" tx2="dk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 id="2147483753"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F765975-A351-42C2-A247-B41DB5844E41}" type="datetimeFigureOut">
              <a:rPr lang="en-US" smtClean="0">
                <a:solidFill>
                  <a:prstClr val="black">
                    <a:tint val="75000"/>
                  </a:prstClr>
                </a:solidFill>
              </a:rPr>
              <a:pPr/>
              <a:t>3/9/2017</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9644B14-AD48-466B-BE43-749EAD28AC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24116268"/>
      </p:ext>
    </p:extLst>
  </p:cSld>
  <p:clrMap bg1="dk1" tx1="lt1" bg2="dk2" tx2="lt2" accent1="accent1" accent2="accent2" accent3="accent3" accent4="accent4" accent5="accent5" accent6="accent6" hlink="hlink" folHlink="folHlink"/>
  <p:sldLayoutIdLst>
    <p:sldLayoutId id="2147483755" r:id="rId1"/>
    <p:sldLayoutId id="2147483756" r:id="rId2"/>
    <p:sldLayoutId id="2147483757" r:id="rId3"/>
    <p:sldLayoutId id="2147483758" r:id="rId4"/>
    <p:sldLayoutId id="2147483759" r:id="rId5"/>
    <p:sldLayoutId id="2147483760" r:id="rId6"/>
    <p:sldLayoutId id="2147483761" r:id="rId7"/>
    <p:sldLayoutId id="2147483762" r:id="rId8"/>
    <p:sldLayoutId id="2147483763" r:id="rId9"/>
    <p:sldLayoutId id="2147483764" r:id="rId10"/>
    <p:sldLayoutId id="214748376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F765975-A351-42C2-A247-B41DB5844E41}" type="datetimeFigureOut">
              <a:rPr lang="en-US" smtClean="0">
                <a:solidFill>
                  <a:prstClr val="black">
                    <a:tint val="75000"/>
                  </a:prstClr>
                </a:solidFill>
              </a:rPr>
              <a:pPr/>
              <a:t>3/9/2017</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9644B14-AD48-466B-BE43-749EAD28AC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52024009"/>
      </p:ext>
    </p:extLst>
  </p:cSld>
  <p:clrMap bg1="dk1" tx1="lt1" bg2="dk2" tx2="lt2" accent1="accent1" accent2="accent2" accent3="accent3" accent4="accent4" accent5="accent5" accent6="accent6" hlink="hlink" folHlink="folHlink"/>
  <p:sldLayoutIdLst>
    <p:sldLayoutId id="2147483767" r:id="rId1"/>
    <p:sldLayoutId id="2147483768" r:id="rId2"/>
    <p:sldLayoutId id="2147483769" r:id="rId3"/>
    <p:sldLayoutId id="2147483770" r:id="rId4"/>
    <p:sldLayoutId id="2147483771" r:id="rId5"/>
    <p:sldLayoutId id="2147483772" r:id="rId6"/>
    <p:sldLayoutId id="2147483773" r:id="rId7"/>
    <p:sldLayoutId id="2147483774" r:id="rId8"/>
    <p:sldLayoutId id="2147483775" r:id="rId9"/>
    <p:sldLayoutId id="2147483776" r:id="rId10"/>
    <p:sldLayoutId id="214748377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oleObject" Target="../embeddings/oleObject1.bin"/><Relationship Id="rId7" Type="http://schemas.openxmlformats.org/officeDocument/2006/relationships/image" Target="../media/image20.emf"/><Relationship Id="rId2" Type="http://schemas.openxmlformats.org/officeDocument/2006/relationships/slideLayout" Target="../slideLayouts/slideLayout6.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21.png"/><Relationship Id="rId4" Type="http://schemas.openxmlformats.org/officeDocument/2006/relationships/image" Target="../media/image19.em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24.gif"/><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jpeg"/><Relationship Id="rId7" Type="http://schemas.openxmlformats.org/officeDocument/2006/relationships/image" Target="../media/image31.png"/><Relationship Id="rId2" Type="http://schemas.openxmlformats.org/officeDocument/2006/relationships/image" Target="../media/image26.png"/><Relationship Id="rId1" Type="http://schemas.openxmlformats.org/officeDocument/2006/relationships/slideLayout" Target="../slideLayouts/slideLayout6.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2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6.xml"/><Relationship Id="rId4" Type="http://schemas.openxmlformats.org/officeDocument/2006/relationships/image" Target="../media/image35.jpeg"/></Relationships>
</file>

<file path=ppt/slides/_rels/slide25.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6.xml"/><Relationship Id="rId1" Type="http://schemas.openxmlformats.org/officeDocument/2006/relationships/vmlDrawing" Target="../drawings/vmlDrawing2.vml"/><Relationship Id="rId6" Type="http://schemas.openxmlformats.org/officeDocument/2006/relationships/image" Target="../media/image37.wmf"/><Relationship Id="rId5" Type="http://schemas.openxmlformats.org/officeDocument/2006/relationships/oleObject" Target="../embeddings/oleObject4.bin"/><Relationship Id="rId4" Type="http://schemas.openxmlformats.org/officeDocument/2006/relationships/image" Target="../media/image36.wmf"/></Relationships>
</file>

<file path=ppt/slides/_rels/slide2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6.xml"/><Relationship Id="rId4" Type="http://schemas.openxmlformats.org/officeDocument/2006/relationships/image" Target="../media/image46.png"/></Relationships>
</file>

<file path=ppt/slides/_rels/slide34.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openxmlformats.org/officeDocument/2006/relationships/image" Target="../media/image48.jpeg"/></Relationships>
</file>

<file path=ppt/slides/_rels/slide3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7.xml"/><Relationship Id="rId1" Type="http://schemas.openxmlformats.org/officeDocument/2006/relationships/slideLayout" Target="../slideLayouts/slideLayout6.xml"/><Relationship Id="rId5" Type="http://schemas.openxmlformats.org/officeDocument/2006/relationships/image" Target="../media/image51.png"/><Relationship Id="rId4" Type="http://schemas.openxmlformats.org/officeDocument/2006/relationships/image" Target="../media/image50.pn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44.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53.png"/><Relationship Id="rId4" Type="http://schemas.openxmlformats.org/officeDocument/2006/relationships/image" Target="../media/image52.jpg"/></Relationships>
</file>

<file path=ppt/slides/_rels/slide37.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hyperlink" Target="http://www.microscopyu.com/tutorials/flash/superresolution/storm/index.html" TargetMode="External"/><Relationship Id="rId2" Type="http://schemas.openxmlformats.org/officeDocument/2006/relationships/hyperlink" Target="http://www.microscopyu.com/tutorials/flash/superresolution/stedvsstorm/index.html" TargetMode="Externa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8" Type="http://schemas.openxmlformats.org/officeDocument/2006/relationships/image" Target="../media/image61.jpg"/><Relationship Id="rId3" Type="http://schemas.openxmlformats.org/officeDocument/2006/relationships/image" Target="../media/image2.jpg"/><Relationship Id="rId7" Type="http://schemas.openxmlformats.org/officeDocument/2006/relationships/image" Target="../media/image60.jpg"/><Relationship Id="rId2" Type="http://schemas.openxmlformats.org/officeDocument/2006/relationships/notesSlide" Target="../notesSlides/notesSlide23.xml"/><Relationship Id="rId1" Type="http://schemas.openxmlformats.org/officeDocument/2006/relationships/slideLayout" Target="../slideLayouts/slideLayout26.xml"/><Relationship Id="rId6" Type="http://schemas.openxmlformats.org/officeDocument/2006/relationships/image" Target="../media/image59.jpg"/><Relationship Id="rId5" Type="http://schemas.openxmlformats.org/officeDocument/2006/relationships/image" Target="../media/image58.jpg"/><Relationship Id="rId10" Type="http://schemas.openxmlformats.org/officeDocument/2006/relationships/image" Target="../media/image63.png"/><Relationship Id="rId4" Type="http://schemas.openxmlformats.org/officeDocument/2006/relationships/image" Target="../media/image3.png"/><Relationship Id="rId9" Type="http://schemas.openxmlformats.org/officeDocument/2006/relationships/image" Target="../media/image62.jpg"/></Relationships>
</file>

<file path=ppt/slides/_rels/slide45.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25.xml"/><Relationship Id="rId1" Type="http://schemas.openxmlformats.org/officeDocument/2006/relationships/slideLayout" Target="../slideLayouts/slideLayout4.xml"/><Relationship Id="rId5" Type="http://schemas.openxmlformats.org/officeDocument/2006/relationships/image" Target="../media/image68.emf"/><Relationship Id="rId4" Type="http://schemas.openxmlformats.org/officeDocument/2006/relationships/image" Target="../media/image67.jpeg"/></Relationships>
</file>

<file path=ppt/slides/_rels/slide4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6.xml"/><Relationship Id="rId1" Type="http://schemas.openxmlformats.org/officeDocument/2006/relationships/slideLayout" Target="../slideLayouts/slideLayout4.xml"/><Relationship Id="rId4" Type="http://schemas.openxmlformats.org/officeDocument/2006/relationships/image" Target="../media/image70.jpg"/></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27.xml"/><Relationship Id="rId1" Type="http://schemas.openxmlformats.org/officeDocument/2006/relationships/slideLayout" Target="../slideLayouts/slideLayout4.xml"/><Relationship Id="rId5" Type="http://schemas.openxmlformats.org/officeDocument/2006/relationships/image" Target="../media/image73.jpg"/><Relationship Id="rId4" Type="http://schemas.openxmlformats.org/officeDocument/2006/relationships/image" Target="../media/image72.jpg"/></Relationships>
</file>

<file path=ppt/slides/_rels/slide5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5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74.jpg"/><Relationship Id="rId5" Type="http://schemas.openxmlformats.org/officeDocument/2006/relationships/hyperlink" Target="http://www.neb.com/tools-and-resources/feature-articles/snap-tag-technologies-" TargetMode="External"/><Relationship Id="rId4" Type="http://schemas.openxmlformats.org/officeDocument/2006/relationships/image" Target="../media/image3.png"/></Relationships>
</file>

<file path=ppt/slides/_rels/slide5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75.jpg"/><Relationship Id="rId4" Type="http://schemas.openxmlformats.org/officeDocument/2006/relationships/image" Target="../media/image3.png"/></Relationships>
</file>

<file path=ppt/slides/_rels/slide5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56.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notesSlide" Target="../notesSlides/notesSlide32.xml"/><Relationship Id="rId1" Type="http://schemas.openxmlformats.org/officeDocument/2006/relationships/slideLayout" Target="../slideLayouts/slideLayout6.xml"/><Relationship Id="rId6" Type="http://schemas.openxmlformats.org/officeDocument/2006/relationships/image" Target="../media/image63.png"/><Relationship Id="rId5" Type="http://schemas.openxmlformats.org/officeDocument/2006/relationships/image" Target="../media/image78.jpg"/><Relationship Id="rId4" Type="http://schemas.openxmlformats.org/officeDocument/2006/relationships/image" Target="../media/image77.jpg"/></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5.xml"/></Relationships>
</file>

<file path=ppt/slides/_rels/slide5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80.jpg"/><Relationship Id="rId5" Type="http://schemas.openxmlformats.org/officeDocument/2006/relationships/image" Target="../media/image79.jpg"/><Relationship Id="rId4" Type="http://schemas.openxmlformats.org/officeDocument/2006/relationships/image" Target="../media/image3.png"/></Relationships>
</file>

<file path=ppt/slides/_rels/slide59.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40.xml"/><Relationship Id="rId1" Type="http://schemas.openxmlformats.org/officeDocument/2006/relationships/slideLayout" Target="../slideLayouts/slideLayout4.xml"/><Relationship Id="rId4" Type="http://schemas.openxmlformats.org/officeDocument/2006/relationships/image" Target="../media/image85.jpeg"/></Relationships>
</file>

<file path=ppt/slides/_rels/slide68.xml.rels><?xml version="1.0" encoding="UTF-8" standalone="yes"?>
<Relationships xmlns="http://schemas.openxmlformats.org/package/2006/relationships"><Relationship Id="rId3" Type="http://schemas.openxmlformats.org/officeDocument/2006/relationships/image" Target="../media/image86.jpg"/><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5.xml"/><Relationship Id="rId1" Type="http://schemas.openxmlformats.org/officeDocument/2006/relationships/slideLayout" Target="../slideLayouts/slideLayout5.xml"/><Relationship Id="rId4" Type="http://schemas.openxmlformats.org/officeDocument/2006/relationships/image" Target="../media/image10.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Biology 177: Principles of Modern Microscopy</a:t>
            </a:r>
          </a:p>
        </p:txBody>
      </p:sp>
      <p:sp>
        <p:nvSpPr>
          <p:cNvPr id="3" name="Subtitle 2"/>
          <p:cNvSpPr>
            <a:spLocks noGrp="1"/>
          </p:cNvSpPr>
          <p:nvPr>
            <p:ph type="subTitle" idx="1"/>
          </p:nvPr>
        </p:nvSpPr>
        <p:spPr/>
        <p:txBody>
          <a:bodyPr/>
          <a:lstStyle/>
          <a:p>
            <a:r>
              <a:rPr lang="en-US" dirty="0" smtClean="0"/>
              <a:t>Lecture 16:</a:t>
            </a:r>
          </a:p>
          <a:p>
            <a:r>
              <a:rPr lang="en-US" dirty="0"/>
              <a:t>Super-resolution microscopy: Part </a:t>
            </a:r>
            <a:r>
              <a:rPr lang="en-US" dirty="0" smtClean="0"/>
              <a:t>2</a:t>
            </a:r>
            <a:endParaRPr lang="en-US" dirty="0"/>
          </a:p>
        </p:txBody>
      </p:sp>
    </p:spTree>
    <p:extLst>
      <p:ext uri="{BB962C8B-B14F-4D97-AF65-F5344CB8AC3E}">
        <p14:creationId xmlns:p14="http://schemas.microsoft.com/office/powerpoint/2010/main" val="289968130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TIRFM applications</a:t>
            </a:r>
          </a:p>
        </p:txBody>
      </p:sp>
      <p:sp>
        <p:nvSpPr>
          <p:cNvPr id="3" name="Content Placeholder 2"/>
          <p:cNvSpPr>
            <a:spLocks noGrp="1"/>
          </p:cNvSpPr>
          <p:nvPr>
            <p:ph sz="half" idx="1"/>
          </p:nvPr>
        </p:nvSpPr>
        <p:spPr/>
        <p:txBody>
          <a:bodyPr/>
          <a:lstStyle/>
          <a:p>
            <a:r>
              <a:rPr lang="en-US" dirty="0" smtClean="0"/>
              <a:t>Ideal tool </a:t>
            </a:r>
            <a:r>
              <a:rPr lang="en-US" dirty="0"/>
              <a:t>for investigation of both the mechanisms and dynamics of many of the proteins involved in cell-cell </a:t>
            </a:r>
            <a:r>
              <a:rPr lang="en-US" dirty="0" smtClean="0"/>
              <a:t>interactions</a:t>
            </a:r>
          </a:p>
          <a:p>
            <a:r>
              <a:rPr lang="en-US" dirty="0" smtClean="0"/>
              <a:t>Live cell imaging</a:t>
            </a:r>
          </a:p>
          <a:p>
            <a:r>
              <a:rPr lang="en-US" dirty="0" smtClean="0"/>
              <a:t>GFP-vinculin to see focal adhesions on coverslip</a:t>
            </a:r>
            <a:endParaRPr lang="en-US" dirty="0"/>
          </a:p>
        </p:txBody>
      </p:sp>
      <p:pic>
        <p:nvPicPr>
          <p:cNvPr id="5" name="Content Placeholder 4"/>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629150" y="1825625"/>
            <a:ext cx="4096626" cy="2357492"/>
          </a:xfrm>
        </p:spPr>
      </p:pic>
      <p:sp>
        <p:nvSpPr>
          <p:cNvPr id="6" name="Rectangle 5"/>
          <p:cNvSpPr/>
          <p:nvPr/>
        </p:nvSpPr>
        <p:spPr>
          <a:xfrm>
            <a:off x="7956331" y="4014952"/>
            <a:ext cx="641131" cy="24173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267277589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TIRFM applications</a:t>
            </a:r>
            <a:endParaRPr lang="en-US" dirty="0"/>
          </a:p>
        </p:txBody>
      </p:sp>
      <p:sp>
        <p:nvSpPr>
          <p:cNvPr id="8" name="Content Placeholder 7"/>
          <p:cNvSpPr>
            <a:spLocks noGrp="1"/>
          </p:cNvSpPr>
          <p:nvPr>
            <p:ph sz="half" idx="1"/>
          </p:nvPr>
        </p:nvSpPr>
        <p:spPr/>
        <p:txBody>
          <a:bodyPr/>
          <a:lstStyle/>
          <a:p>
            <a:r>
              <a:rPr lang="en-US" dirty="0" smtClean="0"/>
              <a:t>Single molecule imaging</a:t>
            </a:r>
          </a:p>
          <a:p>
            <a:r>
              <a:rPr lang="en-US" dirty="0" smtClean="0"/>
              <a:t>Time lapse of GFP-</a:t>
            </a:r>
            <a:r>
              <a:rPr lang="en-US" dirty="0" err="1" smtClean="0"/>
              <a:t>Rac</a:t>
            </a:r>
            <a:r>
              <a:rPr lang="en-US" dirty="0" smtClean="0"/>
              <a:t> moving along filopodia</a:t>
            </a:r>
          </a:p>
          <a:p>
            <a:r>
              <a:rPr lang="en-US" dirty="0" smtClean="0"/>
              <a:t>In fact, most single molecule imaging today done with TIRFM</a:t>
            </a:r>
            <a:endParaRPr lang="en-US" dirty="0"/>
          </a:p>
        </p:txBody>
      </p:sp>
      <p:pic>
        <p:nvPicPr>
          <p:cNvPr id="10" name="Content Placeholder 9"/>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791075" y="1825625"/>
            <a:ext cx="3775538" cy="4118769"/>
          </a:xfrm>
        </p:spPr>
      </p:pic>
      <p:sp>
        <p:nvSpPr>
          <p:cNvPr id="11" name="Rectangle 10"/>
          <p:cNvSpPr/>
          <p:nvPr/>
        </p:nvSpPr>
        <p:spPr>
          <a:xfrm>
            <a:off x="7798676" y="5780690"/>
            <a:ext cx="716674" cy="2522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160400689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a:bodyPr>
          <a:lstStyle/>
          <a:p>
            <a:r>
              <a:rPr lang="en-US" sz="4000" dirty="0" smtClean="0"/>
              <a:t>TIRFM versus Confocal Microscopy</a:t>
            </a:r>
            <a:endParaRPr lang="en-US" sz="4000" dirty="0"/>
          </a:p>
        </p:txBody>
      </p:sp>
      <p:sp>
        <p:nvSpPr>
          <p:cNvPr id="8" name="Content Placeholder 7"/>
          <p:cNvSpPr>
            <a:spLocks noGrp="1"/>
          </p:cNvSpPr>
          <p:nvPr>
            <p:ph idx="1"/>
          </p:nvPr>
        </p:nvSpPr>
        <p:spPr/>
        <p:txBody>
          <a:bodyPr/>
          <a:lstStyle/>
          <a:p>
            <a:r>
              <a:rPr lang="en-US" dirty="0" smtClean="0"/>
              <a:t>Confocal not limited to plane at interface, can go deeper</a:t>
            </a:r>
          </a:p>
          <a:p>
            <a:r>
              <a:rPr lang="en-US" dirty="0" smtClean="0"/>
              <a:t>TIRFM has thinner optical section (100 nm vs 600 nm)</a:t>
            </a:r>
          </a:p>
          <a:p>
            <a:r>
              <a:rPr lang="en-US" dirty="0" smtClean="0"/>
              <a:t>TIRFM, like two photon, only excites sample at focal plane</a:t>
            </a:r>
          </a:p>
          <a:p>
            <a:r>
              <a:rPr lang="en-US" dirty="0" smtClean="0"/>
              <a:t>TIRFM is cheaper to implement than confocal</a:t>
            </a:r>
            <a:endParaRPr lang="en-US" dirty="0"/>
          </a:p>
        </p:txBody>
      </p:sp>
    </p:spTree>
    <p:extLst>
      <p:ext uri="{BB962C8B-B14F-4D97-AF65-F5344CB8AC3E}">
        <p14:creationId xmlns:p14="http://schemas.microsoft.com/office/powerpoint/2010/main" val="224453409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t>Super-resolution microscopy</a:t>
            </a:r>
            <a:endParaRPr lang="en-US" sz="3600" dirty="0"/>
          </a:p>
        </p:txBody>
      </p:sp>
      <p:sp>
        <p:nvSpPr>
          <p:cNvPr id="8" name="Content Placeholder 7"/>
          <p:cNvSpPr>
            <a:spLocks noGrp="1"/>
          </p:cNvSpPr>
          <p:nvPr>
            <p:ph sz="half" idx="1"/>
          </p:nvPr>
        </p:nvSpPr>
        <p:spPr/>
        <p:txBody>
          <a:bodyPr>
            <a:normAutofit/>
          </a:bodyPr>
          <a:lstStyle/>
          <a:p>
            <a:pPr lvl="0"/>
            <a:r>
              <a:rPr lang="en-US" sz="2000" dirty="0" smtClean="0">
                <a:solidFill>
                  <a:prstClr val="black"/>
                </a:solidFill>
              </a:rPr>
              <a:t>Abbe (1873) reported that smallest resolvable distance between two points (</a:t>
            </a:r>
            <a:r>
              <a:rPr lang="en-US" sz="2000" dirty="0" smtClean="0">
                <a:solidFill>
                  <a:prstClr val="black"/>
                </a:solidFill>
                <a:latin typeface="Script MT Bold" panose="03040602040607080904" pitchFamily="66" charset="0"/>
              </a:rPr>
              <a:t>d</a:t>
            </a:r>
            <a:r>
              <a:rPr lang="en-US" sz="2000" dirty="0" smtClean="0">
                <a:solidFill>
                  <a:prstClr val="black"/>
                </a:solidFill>
              </a:rPr>
              <a:t>) using a conventional microscope may never be smaller than half the wavelength of the imaging light (~200 nm) </a:t>
            </a:r>
          </a:p>
          <a:p>
            <a:pPr lvl="0"/>
            <a:r>
              <a:rPr lang="en-US" sz="2000" dirty="0" smtClean="0">
                <a:solidFill>
                  <a:prstClr val="black"/>
                </a:solidFill>
              </a:rPr>
              <a:t>Is resolution diffraction limited? </a:t>
            </a:r>
            <a:endParaRPr lang="en-US" sz="2000" dirty="0">
              <a:solidFill>
                <a:prstClr val="black"/>
              </a:solidFill>
            </a:endParaRPr>
          </a:p>
        </p:txBody>
      </p:sp>
      <p:pic>
        <p:nvPicPr>
          <p:cNvPr id="9" name="Content Placeholder 8"/>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716797" y="1825625"/>
            <a:ext cx="3710906" cy="4351338"/>
          </a:xfrm>
        </p:spPr>
      </p:pic>
      <p:pic>
        <p:nvPicPr>
          <p:cNvPr id="5" name="Picture 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23950" y="4346576"/>
            <a:ext cx="2895600" cy="1830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099087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solidFill>
                  <a:prstClr val="black"/>
                </a:solidFill>
              </a:rPr>
              <a:t>Super-resolution microscopy</a:t>
            </a:r>
            <a:endParaRPr lang="en-US" sz="3200" dirty="0"/>
          </a:p>
        </p:txBody>
      </p:sp>
      <p:sp>
        <p:nvSpPr>
          <p:cNvPr id="3" name="Content Placeholder 2"/>
          <p:cNvSpPr>
            <a:spLocks noGrp="1"/>
          </p:cNvSpPr>
          <p:nvPr>
            <p:ph idx="1"/>
          </p:nvPr>
        </p:nvSpPr>
        <p:spPr/>
        <p:txBody>
          <a:bodyPr>
            <a:normAutofit/>
          </a:bodyPr>
          <a:lstStyle/>
          <a:p>
            <a:r>
              <a:rPr lang="en-US" sz="2000" dirty="0" smtClean="0"/>
              <a:t>Could always do super-resolution if could label points with different colors</a:t>
            </a:r>
          </a:p>
          <a:p>
            <a:r>
              <a:rPr lang="en-US" sz="2000" dirty="0" smtClean="0"/>
              <a:t>Separate with different fluorescent filters (spectral </a:t>
            </a:r>
            <a:r>
              <a:rPr lang="en-US" sz="2000" dirty="0" err="1" smtClean="0"/>
              <a:t>unmixing</a:t>
            </a:r>
            <a:r>
              <a:rPr lang="en-US" sz="2000" dirty="0" smtClean="0"/>
              <a:t>)</a:t>
            </a:r>
          </a:p>
          <a:p>
            <a:r>
              <a:rPr lang="en-US" sz="2000" dirty="0" smtClean="0"/>
              <a:t>Why fluorescence is such an important illumination technique</a:t>
            </a:r>
            <a:endParaRPr lang="en-US" sz="2000" dirty="0"/>
          </a:p>
        </p:txBody>
      </p:sp>
      <p:sp>
        <p:nvSpPr>
          <p:cNvPr id="4" name="Oval 3"/>
          <p:cNvSpPr/>
          <p:nvPr/>
        </p:nvSpPr>
        <p:spPr>
          <a:xfrm>
            <a:off x="852922" y="3876603"/>
            <a:ext cx="187036" cy="187036"/>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l="2195" t="7934" r="63790" b="13719"/>
          <a:stretch/>
        </p:blipFill>
        <p:spPr>
          <a:xfrm>
            <a:off x="831272" y="4362373"/>
            <a:ext cx="2202874" cy="1567810"/>
          </a:xfrm>
          <a:prstGeom prst="rect">
            <a:avLst/>
          </a:prstGeom>
        </p:spPr>
      </p:pic>
      <p:sp>
        <p:nvSpPr>
          <p:cNvPr id="6" name="Oval 5"/>
          <p:cNvSpPr/>
          <p:nvPr/>
        </p:nvSpPr>
        <p:spPr>
          <a:xfrm>
            <a:off x="852922" y="3577869"/>
            <a:ext cx="187036" cy="187036"/>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3779694" y="3876603"/>
            <a:ext cx="187036" cy="187036"/>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l="2195" t="7934" r="63790" b="13719"/>
          <a:stretch/>
        </p:blipFill>
        <p:spPr>
          <a:xfrm>
            <a:off x="3758044" y="4362373"/>
            <a:ext cx="2202874" cy="1567810"/>
          </a:xfrm>
          <a:prstGeom prst="rect">
            <a:avLst/>
          </a:prstGeom>
        </p:spPr>
      </p:pic>
      <p:sp>
        <p:nvSpPr>
          <p:cNvPr id="10" name="Oval 9"/>
          <p:cNvSpPr/>
          <p:nvPr/>
        </p:nvSpPr>
        <p:spPr>
          <a:xfrm>
            <a:off x="4959928" y="3876603"/>
            <a:ext cx="187036" cy="187036"/>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6706466" y="3876603"/>
            <a:ext cx="187036" cy="187036"/>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p:cNvPicPr>
            <a:picLocks noChangeAspect="1"/>
          </p:cNvPicPr>
          <p:nvPr/>
        </p:nvPicPr>
        <p:blipFill rotWithShape="1">
          <a:blip r:embed="rId3">
            <a:extLst>
              <a:ext uri="{28A0092B-C50C-407E-A947-70E740481C1C}">
                <a14:useLocalDpi xmlns:a14="http://schemas.microsoft.com/office/drawing/2010/main" val="0"/>
              </a:ext>
            </a:extLst>
          </a:blip>
          <a:srcRect l="2195" t="7934" r="63790" b="13719"/>
          <a:stretch/>
        </p:blipFill>
        <p:spPr>
          <a:xfrm>
            <a:off x="6684816" y="4362373"/>
            <a:ext cx="2202874" cy="1567810"/>
          </a:xfrm>
          <a:prstGeom prst="rect">
            <a:avLst/>
          </a:prstGeom>
        </p:spPr>
      </p:pic>
      <p:sp>
        <p:nvSpPr>
          <p:cNvPr id="13" name="Oval 12"/>
          <p:cNvSpPr/>
          <p:nvPr/>
        </p:nvSpPr>
        <p:spPr>
          <a:xfrm>
            <a:off x="6986154" y="3577869"/>
            <a:ext cx="187036" cy="187036"/>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2033156" y="3876603"/>
            <a:ext cx="187036" cy="187036"/>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1264230" y="3577869"/>
            <a:ext cx="187036" cy="187036"/>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852922" y="6286018"/>
            <a:ext cx="6533135" cy="369332"/>
          </a:xfrm>
          <a:prstGeom prst="rect">
            <a:avLst/>
          </a:prstGeom>
          <a:noFill/>
        </p:spPr>
        <p:txBody>
          <a:bodyPr wrap="none" rtlCol="0">
            <a:spAutoFit/>
          </a:bodyPr>
          <a:lstStyle/>
          <a:p>
            <a:r>
              <a:rPr lang="en-US" dirty="0"/>
              <a:t>Hell, S.W., 2009. Microscopy and its focal switch. Nat Meth 6, 24-32</a:t>
            </a:r>
            <a:r>
              <a:rPr lang="en-US" dirty="0" smtClean="0"/>
              <a:t>.</a:t>
            </a:r>
            <a:endParaRPr lang="en-US" dirty="0"/>
          </a:p>
        </p:txBody>
      </p:sp>
    </p:spTree>
    <p:extLst>
      <p:ext uri="{BB962C8B-B14F-4D97-AF65-F5344CB8AC3E}">
        <p14:creationId xmlns:p14="http://schemas.microsoft.com/office/powerpoint/2010/main" val="178632693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t>Super-resolution microscopy</a:t>
            </a:r>
            <a:endParaRPr lang="en-US" sz="3600" dirty="0"/>
          </a:p>
        </p:txBody>
      </p:sp>
      <p:sp>
        <p:nvSpPr>
          <p:cNvPr id="3" name="Content Placeholder 2"/>
          <p:cNvSpPr>
            <a:spLocks noGrp="1"/>
          </p:cNvSpPr>
          <p:nvPr>
            <p:ph idx="1"/>
          </p:nvPr>
        </p:nvSpPr>
        <p:spPr/>
        <p:txBody>
          <a:bodyPr/>
          <a:lstStyle/>
          <a:p>
            <a:pPr marL="514350" indent="-514350">
              <a:buFont typeface="+mj-lt"/>
              <a:buAutoNum type="arabicPeriod"/>
            </a:pPr>
            <a:r>
              <a:rPr lang="en-US" dirty="0" smtClean="0"/>
              <a:t>“True” super-resolution techniques</a:t>
            </a:r>
          </a:p>
          <a:p>
            <a:pPr lvl="1"/>
            <a:r>
              <a:rPr lang="en-US" dirty="0" smtClean="0"/>
              <a:t>Subwavelength imaging</a:t>
            </a:r>
          </a:p>
          <a:p>
            <a:pPr lvl="1"/>
            <a:r>
              <a:rPr lang="en-US" dirty="0" smtClean="0"/>
              <a:t>Capture information in evanescent waves</a:t>
            </a:r>
          </a:p>
          <a:p>
            <a:pPr marL="514350" indent="-514350">
              <a:buFont typeface="+mj-lt"/>
              <a:buAutoNum type="arabicPeriod"/>
            </a:pPr>
            <a:r>
              <a:rPr lang="en-US" dirty="0" smtClean="0"/>
              <a:t>“Functional” super-resolution techniques</a:t>
            </a:r>
          </a:p>
          <a:p>
            <a:pPr marL="971550" lvl="1" indent="-514350">
              <a:buFont typeface="+mj-lt"/>
              <a:buAutoNum type="arabicPeriod"/>
            </a:pPr>
            <a:r>
              <a:rPr lang="en-US" dirty="0" smtClean="0"/>
              <a:t>Deterministic</a:t>
            </a:r>
          </a:p>
          <a:p>
            <a:pPr lvl="2"/>
            <a:r>
              <a:rPr lang="en-US" dirty="0" smtClean="0"/>
              <a:t>Exploit nonlinear responses of fluorophores</a:t>
            </a:r>
          </a:p>
          <a:p>
            <a:pPr marL="971550" lvl="1" indent="-514350">
              <a:buFont typeface="+mj-lt"/>
              <a:buAutoNum type="arabicPeriod"/>
            </a:pPr>
            <a:r>
              <a:rPr lang="en-US" dirty="0" smtClean="0"/>
              <a:t>Stochastic</a:t>
            </a:r>
          </a:p>
          <a:p>
            <a:pPr lvl="2"/>
            <a:r>
              <a:rPr lang="en-US" dirty="0" smtClean="0"/>
              <a:t>Exploit the complex temporal behaviors of fluorophores</a:t>
            </a:r>
            <a:endParaRPr lang="en-US" dirty="0"/>
          </a:p>
        </p:txBody>
      </p:sp>
    </p:spTree>
    <p:extLst>
      <p:ext uri="{BB962C8B-B14F-4D97-AF65-F5344CB8AC3E}">
        <p14:creationId xmlns:p14="http://schemas.microsoft.com/office/powerpoint/2010/main" val="396279127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“Functional” super-resolution techniques</a:t>
            </a:r>
          </a:p>
        </p:txBody>
      </p:sp>
      <p:sp>
        <p:nvSpPr>
          <p:cNvPr id="3" name="Content Placeholder 2"/>
          <p:cNvSpPr>
            <a:spLocks noGrp="1"/>
          </p:cNvSpPr>
          <p:nvPr>
            <p:ph idx="1"/>
          </p:nvPr>
        </p:nvSpPr>
        <p:spPr/>
        <p:txBody>
          <a:bodyPr/>
          <a:lstStyle/>
          <a:p>
            <a:pPr marL="514350" indent="-514350">
              <a:buFont typeface="+mj-lt"/>
              <a:buAutoNum type="arabicPeriod"/>
            </a:pPr>
            <a:r>
              <a:rPr lang="en-US" dirty="0" smtClean="0"/>
              <a:t>Deterministic</a:t>
            </a:r>
          </a:p>
          <a:p>
            <a:pPr lvl="1"/>
            <a:r>
              <a:rPr lang="en-US" dirty="0" smtClean="0"/>
              <a:t>Reversible Saturable (or Switchable) OpticaL Fluorescence Transitions (</a:t>
            </a:r>
            <a:r>
              <a:rPr lang="en-US" dirty="0"/>
              <a:t>RESOLFT</a:t>
            </a:r>
            <a:r>
              <a:rPr lang="en-US" dirty="0" smtClean="0"/>
              <a:t>)</a:t>
            </a:r>
          </a:p>
          <a:p>
            <a:pPr lvl="2"/>
            <a:r>
              <a:rPr lang="en-US" dirty="0"/>
              <a:t>STimulated Emission </a:t>
            </a:r>
            <a:r>
              <a:rPr lang="en-US" dirty="0" smtClean="0"/>
              <a:t>Depletion (STED)</a:t>
            </a:r>
          </a:p>
          <a:p>
            <a:pPr lvl="2"/>
            <a:r>
              <a:rPr lang="en-US" dirty="0" smtClean="0"/>
              <a:t>Ground State Depletion (GSD)</a:t>
            </a:r>
            <a:endParaRPr lang="en-US" dirty="0"/>
          </a:p>
          <a:p>
            <a:pPr marL="514350" indent="-514350">
              <a:buFont typeface="+mj-lt"/>
              <a:buAutoNum type="arabicPeriod"/>
            </a:pPr>
            <a:r>
              <a:rPr lang="en-US" dirty="0" smtClean="0"/>
              <a:t>Stochastic</a:t>
            </a:r>
          </a:p>
          <a:p>
            <a:pPr lvl="1"/>
            <a:r>
              <a:rPr lang="en-US" dirty="0" smtClean="0"/>
              <a:t>STochastic Optical Reconstruction Microscopy (</a:t>
            </a:r>
            <a:r>
              <a:rPr lang="en-US" dirty="0"/>
              <a:t>STORM</a:t>
            </a:r>
            <a:r>
              <a:rPr lang="en-US" dirty="0" smtClean="0"/>
              <a:t>)</a:t>
            </a:r>
          </a:p>
          <a:p>
            <a:pPr lvl="1"/>
            <a:r>
              <a:rPr lang="en-US" dirty="0" smtClean="0"/>
              <a:t>Photo Activated Localization Microscopy (</a:t>
            </a:r>
            <a:r>
              <a:rPr lang="en-US" dirty="0"/>
              <a:t>PALM</a:t>
            </a:r>
            <a:r>
              <a:rPr lang="en-US" dirty="0" smtClean="0"/>
              <a:t>)</a:t>
            </a:r>
          </a:p>
          <a:p>
            <a:pPr lvl="1"/>
            <a:r>
              <a:rPr lang="en-US" dirty="0"/>
              <a:t>F</a:t>
            </a:r>
            <a:r>
              <a:rPr lang="en-US" dirty="0" smtClean="0"/>
              <a:t>luorescence Photo-Activation Localization Microscopy (FPALM)</a:t>
            </a:r>
            <a:endParaRPr lang="en-US" dirty="0"/>
          </a:p>
        </p:txBody>
      </p:sp>
    </p:spTree>
    <p:extLst>
      <p:ext uri="{BB962C8B-B14F-4D97-AF65-F5344CB8AC3E}">
        <p14:creationId xmlns:p14="http://schemas.microsoft.com/office/powerpoint/2010/main" val="56515534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smtClean="0"/>
              <a:t>Reversible </a:t>
            </a:r>
            <a:r>
              <a:rPr lang="en-US" sz="3200" dirty="0" err="1" smtClean="0"/>
              <a:t>Saturable</a:t>
            </a:r>
            <a:r>
              <a:rPr lang="en-US" sz="3200" dirty="0" smtClean="0"/>
              <a:t> (or Switchable) Optical Fluorescence Transitions (RESOLFT)</a:t>
            </a:r>
            <a:br>
              <a:rPr lang="en-US" sz="3200" dirty="0" smtClean="0"/>
            </a:br>
            <a:endParaRPr lang="en-US" sz="3200" dirty="0"/>
          </a:p>
        </p:txBody>
      </p:sp>
      <p:sp>
        <p:nvSpPr>
          <p:cNvPr id="7" name="Content Placeholder 6"/>
          <p:cNvSpPr>
            <a:spLocks noGrp="1"/>
          </p:cNvSpPr>
          <p:nvPr>
            <p:ph sz="half" idx="1"/>
          </p:nvPr>
        </p:nvSpPr>
        <p:spPr>
          <a:xfrm>
            <a:off x="628650" y="1825625"/>
            <a:ext cx="1667741" cy="4351338"/>
          </a:xfrm>
        </p:spPr>
        <p:txBody>
          <a:bodyPr>
            <a:normAutofit/>
          </a:bodyPr>
          <a:lstStyle/>
          <a:p>
            <a:pPr marL="0" indent="0">
              <a:buNone/>
            </a:pPr>
            <a:r>
              <a:rPr lang="en-US" sz="2000" dirty="0" smtClean="0"/>
              <a:t>Includes </a:t>
            </a:r>
          </a:p>
          <a:p>
            <a:r>
              <a:rPr lang="en-US" sz="2000" dirty="0" smtClean="0">
                <a:solidFill>
                  <a:srgbClr val="00B050"/>
                </a:solidFill>
              </a:rPr>
              <a:t>STED</a:t>
            </a:r>
          </a:p>
          <a:p>
            <a:r>
              <a:rPr lang="en-US" sz="2000" dirty="0" smtClean="0">
                <a:solidFill>
                  <a:schemeClr val="accent5">
                    <a:lumMod val="75000"/>
                  </a:schemeClr>
                </a:solidFill>
              </a:rPr>
              <a:t>GSD</a:t>
            </a:r>
            <a:endParaRPr lang="en-US" sz="2000" dirty="0">
              <a:solidFill>
                <a:schemeClr val="accent5">
                  <a:lumMod val="75000"/>
                </a:schemeClr>
              </a:solidFill>
            </a:endParaRPr>
          </a:p>
        </p:txBody>
      </p:sp>
      <p:pic>
        <p:nvPicPr>
          <p:cNvPr id="9" name="Content Placeholder 8"/>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2691053" y="1670034"/>
            <a:ext cx="5917815" cy="4662520"/>
          </a:xfrm>
        </p:spPr>
      </p:pic>
      <p:sp>
        <p:nvSpPr>
          <p:cNvPr id="10" name="Rectangle 9"/>
          <p:cNvSpPr/>
          <p:nvPr/>
        </p:nvSpPr>
        <p:spPr>
          <a:xfrm>
            <a:off x="8032173" y="6099464"/>
            <a:ext cx="633845" cy="28055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9981364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STED: STimulated Emission Depletion</a:t>
            </a:r>
          </a:p>
        </p:txBody>
      </p:sp>
      <p:sp>
        <p:nvSpPr>
          <p:cNvPr id="4" name="Text Box 5"/>
          <p:cNvSpPr txBox="1">
            <a:spLocks noChangeArrowheads="1"/>
          </p:cNvSpPr>
          <p:nvPr/>
        </p:nvSpPr>
        <p:spPr bwMode="auto">
          <a:xfrm>
            <a:off x="3542110" y="6147956"/>
            <a:ext cx="2146742" cy="23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900" b="1">
                <a:solidFill>
                  <a:srgbClr val="000000"/>
                </a:solidFill>
              </a:rPr>
              <a:t>http://zeiss-campus.magnet.fsu.edu</a:t>
            </a:r>
          </a:p>
        </p:txBody>
      </p:sp>
      <p:pic>
        <p:nvPicPr>
          <p:cNvPr id="5" name="Picture 7" descr="superresolutionfigure6_STE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5182" y="1282830"/>
            <a:ext cx="7387936" cy="4659245"/>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5933209" y="5673436"/>
            <a:ext cx="904009" cy="26863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5639308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200" dirty="0"/>
              <a:t>STED Microscopy means scanning a smaller focal spot across the </a:t>
            </a:r>
            <a:r>
              <a:rPr lang="en-US" sz="3200" dirty="0" smtClean="0"/>
              <a:t>sample</a:t>
            </a:r>
            <a:endParaRPr lang="en-US" sz="3200" dirty="0"/>
          </a:p>
        </p:txBody>
      </p:sp>
      <p:graphicFrame>
        <p:nvGraphicFramePr>
          <p:cNvPr id="5" name="Object 2"/>
          <p:cNvGraphicFramePr>
            <a:graphicFrameLocks noChangeAspect="1"/>
          </p:cNvGraphicFramePr>
          <p:nvPr>
            <p:extLst>
              <p:ext uri="{D42A27DB-BD31-4B8C-83A1-F6EECF244321}">
                <p14:modId xmlns:p14="http://schemas.microsoft.com/office/powerpoint/2010/main" val="2799048229"/>
              </p:ext>
            </p:extLst>
          </p:nvPr>
        </p:nvGraphicFramePr>
        <p:xfrm>
          <a:off x="713075" y="3686464"/>
          <a:ext cx="2562225" cy="2076450"/>
        </p:xfrm>
        <a:graphic>
          <a:graphicData uri="http://schemas.openxmlformats.org/presentationml/2006/ole">
            <mc:AlternateContent xmlns:mc="http://schemas.openxmlformats.org/markup-compatibility/2006">
              <mc:Choice xmlns:v="urn:schemas-microsoft-com:vml" Requires="v">
                <p:oleObj spid="_x0000_s6248" name="Chart" r:id="rId3" imgW="2596237" imgH="2049015" progId="Excel.Chart.8">
                  <p:embed/>
                </p:oleObj>
              </mc:Choice>
              <mc:Fallback>
                <p:oleObj name="Chart" r:id="rId3" imgW="2596237" imgH="2049015" progId="Excel.Chart.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3075" y="3686464"/>
                        <a:ext cx="2562225" cy="2076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 name="Text Box 3"/>
          <p:cNvSpPr txBox="1">
            <a:spLocks noChangeArrowheads="1"/>
          </p:cNvSpPr>
          <p:nvPr/>
        </p:nvSpPr>
        <p:spPr bwMode="auto">
          <a:xfrm>
            <a:off x="640050" y="949614"/>
            <a:ext cx="6259512" cy="885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endParaRPr lang="de-DE" altLang="en-US" sz="2000" dirty="0"/>
          </a:p>
          <a:p>
            <a:pPr algn="l"/>
            <a:r>
              <a:rPr lang="de-DE" altLang="en-US" sz="1600" dirty="0"/>
              <a:t>Point Spread Function:  Confocal vs STED</a:t>
            </a:r>
            <a:endParaRPr lang="de-DE" altLang="en-US" sz="1600" i="1" dirty="0"/>
          </a:p>
          <a:p>
            <a:pPr algn="l"/>
            <a:r>
              <a:rPr lang="de-DE" altLang="en-US" sz="1600" i="1" dirty="0"/>
              <a:t>measured with fluorescent nanoparticles under the same conditions</a:t>
            </a:r>
            <a:endParaRPr lang="en-US" altLang="en-US" sz="1600" i="1" dirty="0"/>
          </a:p>
        </p:txBody>
      </p:sp>
      <p:grpSp>
        <p:nvGrpSpPr>
          <p:cNvPr id="7" name="Group 4"/>
          <p:cNvGrpSpPr>
            <a:grpSpLocks/>
          </p:cNvGrpSpPr>
          <p:nvPr/>
        </p:nvGrpSpPr>
        <p:grpSpPr bwMode="auto">
          <a:xfrm>
            <a:off x="1384587" y="2092614"/>
            <a:ext cx="1219200" cy="1219200"/>
            <a:chOff x="3651" y="1298"/>
            <a:chExt cx="768" cy="768"/>
          </a:xfrm>
        </p:grpSpPr>
        <p:pic>
          <p:nvPicPr>
            <p:cNvPr id="8" name="Picture 5" descr="02 Confocal PSF_cutou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51" y="1298"/>
              <a:ext cx="768" cy="768"/>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6"/>
            <p:cNvGrpSpPr>
              <a:grpSpLocks/>
            </p:cNvGrpSpPr>
            <p:nvPr/>
          </p:nvGrpSpPr>
          <p:grpSpPr bwMode="auto">
            <a:xfrm>
              <a:off x="3669" y="1848"/>
              <a:ext cx="148" cy="201"/>
              <a:chOff x="1816" y="1815"/>
              <a:chExt cx="148" cy="201"/>
            </a:xfrm>
          </p:grpSpPr>
          <p:sp>
            <p:nvSpPr>
              <p:cNvPr id="10" name="Line 7"/>
              <p:cNvSpPr>
                <a:spLocks noChangeShapeType="1"/>
              </p:cNvSpPr>
              <p:nvPr/>
            </p:nvSpPr>
            <p:spPr bwMode="auto">
              <a:xfrm flipV="1">
                <a:off x="1837" y="1888"/>
                <a:ext cx="0" cy="91"/>
              </a:xfrm>
              <a:prstGeom prst="line">
                <a:avLst/>
              </a:prstGeom>
              <a:noFill/>
              <a:ln w="9525">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 name="Line 8"/>
              <p:cNvSpPr>
                <a:spLocks noChangeShapeType="1"/>
              </p:cNvSpPr>
              <p:nvPr/>
            </p:nvSpPr>
            <p:spPr bwMode="auto">
              <a:xfrm rot="5400000" flipV="1">
                <a:off x="1883" y="1933"/>
                <a:ext cx="0" cy="91"/>
              </a:xfrm>
              <a:prstGeom prst="line">
                <a:avLst/>
              </a:prstGeom>
              <a:noFill/>
              <a:ln w="9525">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 name="Text Box 9"/>
              <p:cNvSpPr txBox="1">
                <a:spLocks noChangeArrowheads="1"/>
              </p:cNvSpPr>
              <p:nvPr/>
            </p:nvSpPr>
            <p:spPr bwMode="auto">
              <a:xfrm>
                <a:off x="1816" y="1815"/>
                <a:ext cx="31" cy="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algn="l"/>
                <a:r>
                  <a:rPr lang="de-DE" altLang="en-US" sz="700" b="1" i="1">
                    <a:solidFill>
                      <a:schemeClr val="bg1"/>
                    </a:solidFill>
                  </a:rPr>
                  <a:t>y</a:t>
                </a:r>
                <a:endParaRPr lang="en-US" altLang="en-US" sz="700" b="1" i="1">
                  <a:solidFill>
                    <a:schemeClr val="bg1"/>
                  </a:solidFill>
                </a:endParaRPr>
              </a:p>
            </p:txBody>
          </p:sp>
          <p:sp>
            <p:nvSpPr>
              <p:cNvPr id="13" name="Text Box 10"/>
              <p:cNvSpPr txBox="1">
                <a:spLocks noChangeArrowheads="1"/>
              </p:cNvSpPr>
              <p:nvPr/>
            </p:nvSpPr>
            <p:spPr bwMode="auto">
              <a:xfrm>
                <a:off x="1933" y="1949"/>
                <a:ext cx="31" cy="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algn="l"/>
                <a:r>
                  <a:rPr lang="de-DE" altLang="en-US" sz="700" b="1" i="1">
                    <a:solidFill>
                      <a:schemeClr val="bg1"/>
                    </a:solidFill>
                  </a:rPr>
                  <a:t>x</a:t>
                </a:r>
                <a:endParaRPr lang="en-US" altLang="en-US" sz="700" b="1" i="1">
                  <a:solidFill>
                    <a:schemeClr val="bg1"/>
                  </a:solidFill>
                </a:endParaRPr>
              </a:p>
            </p:txBody>
          </p:sp>
        </p:grpSp>
      </p:grpSp>
      <p:grpSp>
        <p:nvGrpSpPr>
          <p:cNvPr id="14" name="Group 11"/>
          <p:cNvGrpSpPr>
            <a:grpSpLocks/>
          </p:cNvGrpSpPr>
          <p:nvPr/>
        </p:nvGrpSpPr>
        <p:grpSpPr bwMode="auto">
          <a:xfrm>
            <a:off x="757525" y="2791114"/>
            <a:ext cx="2438400" cy="962025"/>
            <a:chOff x="3256" y="1738"/>
            <a:chExt cx="1536" cy="606"/>
          </a:xfrm>
        </p:grpSpPr>
        <p:sp>
          <p:nvSpPr>
            <p:cNvPr id="15" name="Line 12"/>
            <p:cNvSpPr>
              <a:spLocks noChangeShapeType="1"/>
            </p:cNvSpPr>
            <p:nvPr/>
          </p:nvSpPr>
          <p:spPr bwMode="auto">
            <a:xfrm>
              <a:off x="3940" y="1744"/>
              <a:ext cx="0" cy="330"/>
            </a:xfrm>
            <a:prstGeom prst="line">
              <a:avLst/>
            </a:prstGeom>
            <a:noFill/>
            <a:ln w="952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 name="Line 13"/>
            <p:cNvSpPr>
              <a:spLocks noChangeShapeType="1"/>
            </p:cNvSpPr>
            <p:nvPr/>
          </p:nvSpPr>
          <p:spPr bwMode="auto">
            <a:xfrm flipH="1">
              <a:off x="3256" y="2074"/>
              <a:ext cx="684" cy="270"/>
            </a:xfrm>
            <a:prstGeom prst="line">
              <a:avLst/>
            </a:prstGeom>
            <a:noFill/>
            <a:ln w="952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 name="Line 14"/>
            <p:cNvSpPr>
              <a:spLocks noChangeShapeType="1"/>
            </p:cNvSpPr>
            <p:nvPr/>
          </p:nvSpPr>
          <p:spPr bwMode="auto">
            <a:xfrm>
              <a:off x="4114" y="1738"/>
              <a:ext cx="0" cy="336"/>
            </a:xfrm>
            <a:prstGeom prst="line">
              <a:avLst/>
            </a:prstGeom>
            <a:noFill/>
            <a:ln w="952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 name="Line 15"/>
            <p:cNvSpPr>
              <a:spLocks noChangeShapeType="1"/>
            </p:cNvSpPr>
            <p:nvPr/>
          </p:nvSpPr>
          <p:spPr bwMode="auto">
            <a:xfrm>
              <a:off x="4108" y="2080"/>
              <a:ext cx="684" cy="258"/>
            </a:xfrm>
            <a:prstGeom prst="line">
              <a:avLst/>
            </a:prstGeom>
            <a:noFill/>
            <a:ln w="952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aphicFrame>
        <p:nvGraphicFramePr>
          <p:cNvPr id="19" name="Object 16"/>
          <p:cNvGraphicFramePr>
            <a:graphicFrameLocks noChangeAspect="1"/>
          </p:cNvGraphicFramePr>
          <p:nvPr>
            <p:extLst>
              <p:ext uri="{D42A27DB-BD31-4B8C-83A1-F6EECF244321}">
                <p14:modId xmlns:p14="http://schemas.microsoft.com/office/powerpoint/2010/main" val="3188013493"/>
              </p:ext>
            </p:extLst>
          </p:nvPr>
        </p:nvGraphicFramePr>
        <p:xfrm>
          <a:off x="3684875" y="3689639"/>
          <a:ext cx="2571750" cy="2085975"/>
        </p:xfrm>
        <a:graphic>
          <a:graphicData uri="http://schemas.openxmlformats.org/presentationml/2006/ole">
            <mc:AlternateContent xmlns:mc="http://schemas.openxmlformats.org/markup-compatibility/2006">
              <mc:Choice xmlns:v="urn:schemas-microsoft-com:vml" Requires="v">
                <p:oleObj spid="_x0000_s6249" name="Chart" r:id="rId6" imgW="2602953" imgH="2062448" progId="Excel.Chart.8">
                  <p:embed/>
                </p:oleObj>
              </mc:Choice>
              <mc:Fallback>
                <p:oleObj name="Chart" r:id="rId6" imgW="2602953" imgH="2062448" progId="Excel.Chart.8">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684875" y="3689639"/>
                        <a:ext cx="2571750" cy="2085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20" name="Group 17"/>
          <p:cNvGrpSpPr>
            <a:grpSpLocks/>
          </p:cNvGrpSpPr>
          <p:nvPr/>
        </p:nvGrpSpPr>
        <p:grpSpPr bwMode="auto">
          <a:xfrm>
            <a:off x="4361150" y="2314864"/>
            <a:ext cx="1219200" cy="939800"/>
            <a:chOff x="1746" y="1298"/>
            <a:chExt cx="768" cy="771"/>
          </a:xfrm>
        </p:grpSpPr>
        <p:pic>
          <p:nvPicPr>
            <p:cNvPr id="21" name="Picture 18" descr="02 STEDxy PSF_cuotout"/>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746" y="1298"/>
              <a:ext cx="768" cy="768"/>
            </a:xfrm>
            <a:prstGeom prst="rect">
              <a:avLst/>
            </a:prstGeom>
            <a:noFill/>
            <a:extLst>
              <a:ext uri="{909E8E84-426E-40DD-AFC4-6F175D3DCCD1}">
                <a14:hiddenFill xmlns:a14="http://schemas.microsoft.com/office/drawing/2010/main">
                  <a:solidFill>
                    <a:srgbClr val="FFFFFF"/>
                  </a:solidFill>
                </a14:hiddenFill>
              </a:ext>
            </a:extLst>
          </p:spPr>
        </p:pic>
        <p:grpSp>
          <p:nvGrpSpPr>
            <p:cNvPr id="22" name="Group 19"/>
            <p:cNvGrpSpPr>
              <a:grpSpLocks/>
            </p:cNvGrpSpPr>
            <p:nvPr/>
          </p:nvGrpSpPr>
          <p:grpSpPr bwMode="auto">
            <a:xfrm>
              <a:off x="1764" y="1848"/>
              <a:ext cx="148" cy="221"/>
              <a:chOff x="1816" y="1815"/>
              <a:chExt cx="148" cy="221"/>
            </a:xfrm>
          </p:grpSpPr>
          <p:sp>
            <p:nvSpPr>
              <p:cNvPr id="23" name="Line 20"/>
              <p:cNvSpPr>
                <a:spLocks noChangeShapeType="1"/>
              </p:cNvSpPr>
              <p:nvPr/>
            </p:nvSpPr>
            <p:spPr bwMode="auto">
              <a:xfrm flipV="1">
                <a:off x="1837" y="1888"/>
                <a:ext cx="0" cy="91"/>
              </a:xfrm>
              <a:prstGeom prst="line">
                <a:avLst/>
              </a:prstGeom>
              <a:noFill/>
              <a:ln w="9525">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 name="Line 21"/>
              <p:cNvSpPr>
                <a:spLocks noChangeShapeType="1"/>
              </p:cNvSpPr>
              <p:nvPr/>
            </p:nvSpPr>
            <p:spPr bwMode="auto">
              <a:xfrm rot="5400000" flipV="1">
                <a:off x="1883" y="1933"/>
                <a:ext cx="0" cy="91"/>
              </a:xfrm>
              <a:prstGeom prst="line">
                <a:avLst/>
              </a:prstGeom>
              <a:noFill/>
              <a:ln w="9525">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 name="Text Box 22"/>
              <p:cNvSpPr txBox="1">
                <a:spLocks noChangeArrowheads="1"/>
              </p:cNvSpPr>
              <p:nvPr/>
            </p:nvSpPr>
            <p:spPr bwMode="auto">
              <a:xfrm>
                <a:off x="1816" y="1815"/>
                <a:ext cx="31" cy="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algn="l"/>
                <a:r>
                  <a:rPr lang="de-DE" altLang="en-US" sz="700" b="1" i="1">
                    <a:solidFill>
                      <a:schemeClr val="bg1"/>
                    </a:solidFill>
                  </a:rPr>
                  <a:t>y</a:t>
                </a:r>
                <a:endParaRPr lang="en-US" altLang="en-US" sz="700" b="1" i="1">
                  <a:solidFill>
                    <a:schemeClr val="bg1"/>
                  </a:solidFill>
                </a:endParaRPr>
              </a:p>
            </p:txBody>
          </p:sp>
          <p:sp>
            <p:nvSpPr>
              <p:cNvPr id="26" name="Text Box 23"/>
              <p:cNvSpPr txBox="1">
                <a:spLocks noChangeArrowheads="1"/>
              </p:cNvSpPr>
              <p:nvPr/>
            </p:nvSpPr>
            <p:spPr bwMode="auto">
              <a:xfrm>
                <a:off x="1933" y="1949"/>
                <a:ext cx="31" cy="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algn="l"/>
                <a:r>
                  <a:rPr lang="de-DE" altLang="en-US" sz="700" b="1" i="1">
                    <a:solidFill>
                      <a:schemeClr val="bg1"/>
                    </a:solidFill>
                  </a:rPr>
                  <a:t>x</a:t>
                </a:r>
                <a:endParaRPr lang="en-US" altLang="en-US" sz="700" b="1" i="1">
                  <a:solidFill>
                    <a:schemeClr val="bg1"/>
                  </a:solidFill>
                </a:endParaRPr>
              </a:p>
            </p:txBody>
          </p:sp>
        </p:grpSp>
      </p:grpSp>
      <p:grpSp>
        <p:nvGrpSpPr>
          <p:cNvPr id="27" name="Group 24"/>
          <p:cNvGrpSpPr>
            <a:grpSpLocks/>
          </p:cNvGrpSpPr>
          <p:nvPr/>
        </p:nvGrpSpPr>
        <p:grpSpPr bwMode="auto">
          <a:xfrm>
            <a:off x="3742025" y="2784764"/>
            <a:ext cx="2447925" cy="952500"/>
            <a:chOff x="1356" y="1728"/>
            <a:chExt cx="1542" cy="600"/>
          </a:xfrm>
        </p:grpSpPr>
        <p:sp>
          <p:nvSpPr>
            <p:cNvPr id="28" name="Line 25"/>
            <p:cNvSpPr>
              <a:spLocks noChangeShapeType="1"/>
            </p:cNvSpPr>
            <p:nvPr/>
          </p:nvSpPr>
          <p:spPr bwMode="auto">
            <a:xfrm>
              <a:off x="2082" y="1734"/>
              <a:ext cx="0" cy="330"/>
            </a:xfrm>
            <a:prstGeom prst="line">
              <a:avLst/>
            </a:prstGeom>
            <a:noFill/>
            <a:ln w="952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 name="Line 26"/>
            <p:cNvSpPr>
              <a:spLocks noChangeShapeType="1"/>
            </p:cNvSpPr>
            <p:nvPr/>
          </p:nvSpPr>
          <p:spPr bwMode="auto">
            <a:xfrm flipH="1">
              <a:off x="1356" y="2064"/>
              <a:ext cx="726" cy="264"/>
            </a:xfrm>
            <a:prstGeom prst="line">
              <a:avLst/>
            </a:prstGeom>
            <a:noFill/>
            <a:ln w="952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 name="Line 27"/>
            <p:cNvSpPr>
              <a:spLocks noChangeShapeType="1"/>
            </p:cNvSpPr>
            <p:nvPr/>
          </p:nvSpPr>
          <p:spPr bwMode="auto">
            <a:xfrm>
              <a:off x="2160" y="1728"/>
              <a:ext cx="0" cy="336"/>
            </a:xfrm>
            <a:prstGeom prst="line">
              <a:avLst/>
            </a:prstGeom>
            <a:noFill/>
            <a:ln w="952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 name="Line 28"/>
            <p:cNvSpPr>
              <a:spLocks noChangeShapeType="1"/>
            </p:cNvSpPr>
            <p:nvPr/>
          </p:nvSpPr>
          <p:spPr bwMode="auto">
            <a:xfrm>
              <a:off x="2154" y="2070"/>
              <a:ext cx="744" cy="258"/>
            </a:xfrm>
            <a:prstGeom prst="line">
              <a:avLst/>
            </a:prstGeom>
            <a:noFill/>
            <a:ln w="952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32" name="Rectangle 29"/>
          <p:cNvSpPr>
            <a:spLocks noChangeArrowheads="1"/>
          </p:cNvSpPr>
          <p:nvPr/>
        </p:nvSpPr>
        <p:spPr bwMode="auto">
          <a:xfrm>
            <a:off x="497175" y="517814"/>
            <a:ext cx="184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eaLnBrk="0" hangingPunct="0"/>
            <a:endParaRPr lang="de-DE" altLang="en-US"/>
          </a:p>
        </p:txBody>
      </p:sp>
      <p:sp>
        <p:nvSpPr>
          <p:cNvPr id="33" name="Rectangle 31"/>
          <p:cNvSpPr>
            <a:spLocks noChangeArrowheads="1"/>
          </p:cNvSpPr>
          <p:nvPr/>
        </p:nvSpPr>
        <p:spPr bwMode="auto">
          <a:xfrm>
            <a:off x="6263768" y="2092614"/>
            <a:ext cx="2682875" cy="3988784"/>
          </a:xfrm>
          <a:prstGeom prst="rect">
            <a:avLst/>
          </a:prstGeom>
          <a:noFill/>
          <a:ln>
            <a:noFill/>
          </a:ln>
          <a:effectLst/>
          <a:extLst>
            <a:ext uri="{909E8E84-426E-40DD-AFC4-6F175D3DCCD1}">
              <a14:hiddenFill xmlns:a14="http://schemas.microsoft.com/office/drawing/2010/main">
                <a:gradFill rotWithShape="1">
                  <a:gsLst>
                    <a:gs pos="0">
                      <a:srgbClr val="DDDDDD">
                        <a:alpha val="63000"/>
                      </a:srgbClr>
                    </a:gs>
                    <a:gs pos="100000">
                      <a:srgbClr val="DDDDDD">
                        <a:gamma/>
                        <a:shade val="88627"/>
                        <a:invGamma/>
                      </a:srgbClr>
                    </a:gs>
                  </a:gsLst>
                  <a:path path="rect">
                    <a:fillToRect r="100000" b="100000"/>
                  </a:path>
                </a:gra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algn="l" defTabSz="762000">
              <a:defRPr>
                <a:solidFill>
                  <a:schemeClr val="tx1"/>
                </a:solidFill>
                <a:latin typeface="Arial" panose="020B0604020202020204" pitchFamily="34" charset="0"/>
              </a:defRPr>
            </a:lvl1pPr>
            <a:lvl2pPr algn="l" defTabSz="762000">
              <a:defRPr>
                <a:solidFill>
                  <a:schemeClr val="tx1"/>
                </a:solidFill>
                <a:latin typeface="Arial" panose="020B0604020202020204" pitchFamily="34" charset="0"/>
              </a:defRPr>
            </a:lvl2pPr>
            <a:lvl3pPr algn="l" defTabSz="762000">
              <a:defRPr>
                <a:solidFill>
                  <a:schemeClr val="tx1"/>
                </a:solidFill>
                <a:latin typeface="Arial" panose="020B0604020202020204" pitchFamily="34" charset="0"/>
              </a:defRPr>
            </a:lvl3pPr>
            <a:lvl4pPr algn="l" defTabSz="762000">
              <a:defRPr>
                <a:solidFill>
                  <a:schemeClr val="tx1"/>
                </a:solidFill>
                <a:latin typeface="Arial" panose="020B0604020202020204" pitchFamily="34" charset="0"/>
              </a:defRPr>
            </a:lvl4pPr>
            <a:lvl5pPr algn="l" defTabSz="762000">
              <a:defRPr>
                <a:solidFill>
                  <a:schemeClr val="tx1"/>
                </a:solidFill>
                <a:latin typeface="Arial" panose="020B0604020202020204" pitchFamily="34" charset="0"/>
              </a:defRPr>
            </a:lvl5pPr>
            <a:lvl6pPr defTabSz="762000" fontAlgn="base">
              <a:spcBef>
                <a:spcPct val="0"/>
              </a:spcBef>
              <a:spcAft>
                <a:spcPct val="0"/>
              </a:spcAft>
              <a:defRPr>
                <a:solidFill>
                  <a:schemeClr val="tx1"/>
                </a:solidFill>
                <a:latin typeface="Arial" panose="020B0604020202020204" pitchFamily="34" charset="0"/>
              </a:defRPr>
            </a:lvl6pPr>
            <a:lvl7pPr defTabSz="762000" fontAlgn="base">
              <a:spcBef>
                <a:spcPct val="0"/>
              </a:spcBef>
              <a:spcAft>
                <a:spcPct val="0"/>
              </a:spcAft>
              <a:defRPr>
                <a:solidFill>
                  <a:schemeClr val="tx1"/>
                </a:solidFill>
                <a:latin typeface="Arial" panose="020B0604020202020204" pitchFamily="34" charset="0"/>
              </a:defRPr>
            </a:lvl7pPr>
            <a:lvl8pPr defTabSz="762000" fontAlgn="base">
              <a:spcBef>
                <a:spcPct val="0"/>
              </a:spcBef>
              <a:spcAft>
                <a:spcPct val="0"/>
              </a:spcAft>
              <a:defRPr>
                <a:solidFill>
                  <a:schemeClr val="tx1"/>
                </a:solidFill>
                <a:latin typeface="Arial" panose="020B0604020202020204" pitchFamily="34" charset="0"/>
              </a:defRPr>
            </a:lvl8pPr>
            <a:lvl9pPr defTabSz="762000" fontAlgn="base">
              <a:spcBef>
                <a:spcPct val="0"/>
              </a:spcBef>
              <a:spcAft>
                <a:spcPct val="0"/>
              </a:spcAft>
              <a:defRPr>
                <a:solidFill>
                  <a:schemeClr val="tx1"/>
                </a:solidFill>
                <a:latin typeface="Arial" panose="020B0604020202020204" pitchFamily="34" charset="0"/>
              </a:defRPr>
            </a:lvl9pPr>
          </a:lstStyle>
          <a:p>
            <a:pPr eaLnBrk="0" hangingPunct="0">
              <a:lnSpc>
                <a:spcPct val="90000"/>
              </a:lnSpc>
              <a:buClr>
                <a:srgbClr val="FF0000"/>
              </a:buClr>
              <a:buFont typeface="Wingdings" panose="05000000000000000000" pitchFamily="2" charset="2"/>
              <a:buChar char="§"/>
            </a:pPr>
            <a:r>
              <a:rPr lang="de-DE" altLang="en-US" sz="1400" dirty="0">
                <a:latin typeface="+mn-lt"/>
              </a:rPr>
              <a:t> </a:t>
            </a:r>
            <a:r>
              <a:rPr lang="de-DE" altLang="en-US" sz="1600" dirty="0">
                <a:latin typeface="+mn-lt"/>
              </a:rPr>
              <a:t>Typical lateral (X-Y) </a:t>
            </a:r>
            <a:br>
              <a:rPr lang="de-DE" altLang="en-US" sz="1600" dirty="0">
                <a:latin typeface="+mn-lt"/>
              </a:rPr>
            </a:br>
            <a:r>
              <a:rPr lang="de-DE" altLang="en-US" sz="1600" dirty="0">
                <a:latin typeface="+mn-lt"/>
              </a:rPr>
              <a:t>   resolution in a Confocal: </a:t>
            </a:r>
            <a:br>
              <a:rPr lang="de-DE" altLang="en-US" sz="1600" dirty="0">
                <a:latin typeface="+mn-lt"/>
              </a:rPr>
            </a:br>
            <a:r>
              <a:rPr lang="de-DE" altLang="en-US" sz="1600" dirty="0">
                <a:latin typeface="+mn-lt"/>
              </a:rPr>
              <a:t>    200x200 </a:t>
            </a:r>
            <a:r>
              <a:rPr lang="de-DE" altLang="en-US" sz="1600" dirty="0" smtClean="0">
                <a:latin typeface="+mn-lt"/>
              </a:rPr>
              <a:t>nm</a:t>
            </a:r>
          </a:p>
          <a:p>
            <a:pPr eaLnBrk="0" hangingPunct="0">
              <a:lnSpc>
                <a:spcPct val="90000"/>
              </a:lnSpc>
              <a:buClr>
                <a:srgbClr val="FF0000"/>
              </a:buClr>
              <a:buFont typeface="Wingdings" panose="05000000000000000000" pitchFamily="2" charset="2"/>
              <a:buChar char="§"/>
            </a:pPr>
            <a:endParaRPr lang="de-DE" altLang="en-US" sz="1600" dirty="0">
              <a:latin typeface="+mn-lt"/>
            </a:endParaRPr>
          </a:p>
          <a:p>
            <a:pPr eaLnBrk="0" hangingPunct="0">
              <a:lnSpc>
                <a:spcPct val="90000"/>
              </a:lnSpc>
              <a:buClr>
                <a:srgbClr val="FF0000"/>
              </a:buClr>
              <a:buFont typeface="Wingdings" panose="05000000000000000000" pitchFamily="2" charset="2"/>
              <a:buChar char="§"/>
            </a:pPr>
            <a:r>
              <a:rPr lang="de-DE" altLang="en-US" sz="1600" dirty="0" smtClean="0">
                <a:latin typeface="+mn-lt"/>
              </a:rPr>
              <a:t> </a:t>
            </a:r>
            <a:r>
              <a:rPr lang="de-DE" altLang="en-US" sz="1600" dirty="0">
                <a:latin typeface="+mn-lt"/>
              </a:rPr>
              <a:t>Typical lateral (X-Y) FWHM </a:t>
            </a:r>
            <a:br>
              <a:rPr lang="de-DE" altLang="en-US" sz="1600" dirty="0">
                <a:latin typeface="+mn-lt"/>
              </a:rPr>
            </a:br>
            <a:r>
              <a:rPr lang="de-DE" altLang="en-US" sz="1600" dirty="0">
                <a:latin typeface="+mn-lt"/>
              </a:rPr>
              <a:t>   (Full Width Half Maximum)</a:t>
            </a:r>
          </a:p>
          <a:p>
            <a:pPr eaLnBrk="0" hangingPunct="0">
              <a:lnSpc>
                <a:spcPct val="90000"/>
              </a:lnSpc>
              <a:buClr>
                <a:srgbClr val="FF0000"/>
              </a:buClr>
              <a:buFont typeface="Wingdings" panose="05000000000000000000" pitchFamily="2" charset="2"/>
              <a:buNone/>
            </a:pPr>
            <a:r>
              <a:rPr lang="de-DE" altLang="en-US" sz="1600" dirty="0">
                <a:latin typeface="+mn-lt"/>
              </a:rPr>
              <a:t>    in STED is  90x90 </a:t>
            </a:r>
            <a:r>
              <a:rPr lang="de-DE" altLang="en-US" sz="1600" dirty="0" smtClean="0">
                <a:latin typeface="+mn-lt"/>
              </a:rPr>
              <a:t>nm</a:t>
            </a:r>
          </a:p>
          <a:p>
            <a:pPr eaLnBrk="0" hangingPunct="0">
              <a:lnSpc>
                <a:spcPct val="90000"/>
              </a:lnSpc>
              <a:buClr>
                <a:srgbClr val="FF0000"/>
              </a:buClr>
              <a:buFont typeface="Wingdings" panose="05000000000000000000" pitchFamily="2" charset="2"/>
              <a:buChar char="§"/>
            </a:pPr>
            <a:endParaRPr lang="de-DE" altLang="en-US" sz="1600" dirty="0">
              <a:latin typeface="+mn-lt"/>
            </a:endParaRPr>
          </a:p>
          <a:p>
            <a:pPr eaLnBrk="0" hangingPunct="0">
              <a:lnSpc>
                <a:spcPct val="90000"/>
              </a:lnSpc>
              <a:buClr>
                <a:srgbClr val="FF0000"/>
              </a:buClr>
              <a:buFont typeface="Wingdings" panose="05000000000000000000" pitchFamily="2" charset="2"/>
              <a:buChar char="§"/>
            </a:pPr>
            <a:r>
              <a:rPr lang="de-DE" altLang="en-US" sz="1600" dirty="0" smtClean="0">
                <a:latin typeface="+mn-lt"/>
              </a:rPr>
              <a:t>  </a:t>
            </a:r>
            <a:r>
              <a:rPr lang="de-DE" altLang="en-US" sz="1600" dirty="0">
                <a:latin typeface="+mn-lt"/>
              </a:rPr>
              <a:t>STED z resolution is </a:t>
            </a:r>
            <a:br>
              <a:rPr lang="de-DE" altLang="en-US" sz="1600" dirty="0">
                <a:latin typeface="+mn-lt"/>
              </a:rPr>
            </a:br>
            <a:r>
              <a:rPr lang="de-DE" altLang="en-US" sz="1600" dirty="0">
                <a:latin typeface="+mn-lt"/>
              </a:rPr>
              <a:t>    confocal (500 nm</a:t>
            </a:r>
            <a:r>
              <a:rPr lang="de-DE" altLang="en-US" sz="1600" dirty="0" smtClean="0">
                <a:latin typeface="+mn-lt"/>
              </a:rPr>
              <a:t>)</a:t>
            </a:r>
          </a:p>
          <a:p>
            <a:pPr eaLnBrk="0" hangingPunct="0">
              <a:lnSpc>
                <a:spcPct val="90000"/>
              </a:lnSpc>
              <a:buClr>
                <a:srgbClr val="FF0000"/>
              </a:buClr>
              <a:buFont typeface="Wingdings" panose="05000000000000000000" pitchFamily="2" charset="2"/>
              <a:buChar char="§"/>
            </a:pPr>
            <a:endParaRPr lang="de-DE" altLang="en-US" sz="1600" dirty="0">
              <a:latin typeface="+mn-lt"/>
            </a:endParaRPr>
          </a:p>
          <a:p>
            <a:pPr eaLnBrk="0" hangingPunct="0">
              <a:lnSpc>
                <a:spcPct val="90000"/>
              </a:lnSpc>
              <a:buClr>
                <a:srgbClr val="FF0000"/>
              </a:buClr>
              <a:buFont typeface="Wingdings" panose="05000000000000000000" pitchFamily="2" charset="2"/>
              <a:buChar char="§"/>
            </a:pPr>
            <a:r>
              <a:rPr lang="de-DE" altLang="en-US" sz="1600" dirty="0" smtClean="0">
                <a:latin typeface="+mn-lt"/>
              </a:rPr>
              <a:t>  </a:t>
            </a:r>
            <a:r>
              <a:rPr lang="de-DE" altLang="en-US" sz="1600" dirty="0">
                <a:latin typeface="+mn-lt"/>
              </a:rPr>
              <a:t>STED enables separation </a:t>
            </a:r>
            <a:br>
              <a:rPr lang="de-DE" altLang="en-US" sz="1600" dirty="0">
                <a:latin typeface="+mn-lt"/>
              </a:rPr>
            </a:br>
            <a:r>
              <a:rPr lang="de-DE" altLang="en-US" sz="1600" dirty="0">
                <a:latin typeface="+mn-lt"/>
              </a:rPr>
              <a:t>    of structures even smaller </a:t>
            </a:r>
            <a:br>
              <a:rPr lang="de-DE" altLang="en-US" sz="1600" dirty="0">
                <a:latin typeface="+mn-lt"/>
              </a:rPr>
            </a:br>
            <a:r>
              <a:rPr lang="de-DE" altLang="en-US" sz="1600" dirty="0">
                <a:latin typeface="+mn-lt"/>
              </a:rPr>
              <a:t>    than its FWHM due to the </a:t>
            </a:r>
            <a:br>
              <a:rPr lang="de-DE" altLang="en-US" sz="1600" dirty="0">
                <a:latin typeface="+mn-lt"/>
              </a:rPr>
            </a:br>
            <a:r>
              <a:rPr lang="de-DE" altLang="en-US" sz="1600" dirty="0">
                <a:latin typeface="+mn-lt"/>
              </a:rPr>
              <a:t>    sharp peak. Actual </a:t>
            </a:r>
            <a:br>
              <a:rPr lang="de-DE" altLang="en-US" sz="1600" dirty="0">
                <a:latin typeface="+mn-lt"/>
              </a:rPr>
            </a:br>
            <a:r>
              <a:rPr lang="de-DE" altLang="en-US" sz="1600" dirty="0">
                <a:latin typeface="+mn-lt"/>
              </a:rPr>
              <a:t>    resolution is in the order</a:t>
            </a:r>
            <a:br>
              <a:rPr lang="de-DE" altLang="en-US" sz="1600" dirty="0">
                <a:latin typeface="+mn-lt"/>
              </a:rPr>
            </a:br>
            <a:r>
              <a:rPr lang="de-DE" altLang="en-US" sz="1600" dirty="0">
                <a:latin typeface="+mn-lt"/>
              </a:rPr>
              <a:t>    of 70 nm for raw data</a:t>
            </a:r>
            <a:br>
              <a:rPr lang="de-DE" altLang="en-US" sz="1600" dirty="0">
                <a:latin typeface="+mn-lt"/>
              </a:rPr>
            </a:br>
            <a:r>
              <a:rPr lang="de-DE" altLang="en-US" sz="1600" dirty="0">
                <a:latin typeface="+mn-lt"/>
              </a:rPr>
              <a:t>    (without deconvolution)</a:t>
            </a:r>
            <a:endParaRPr lang="de-DE" altLang="en-US" sz="1600" dirty="0">
              <a:solidFill>
                <a:srgbClr val="040610"/>
              </a:solidFill>
              <a:latin typeface="+mn-lt"/>
            </a:endParaRPr>
          </a:p>
        </p:txBody>
      </p:sp>
    </p:spTree>
    <p:extLst>
      <p:ext uri="{BB962C8B-B14F-4D97-AF65-F5344CB8AC3E}">
        <p14:creationId xmlns:p14="http://schemas.microsoft.com/office/powerpoint/2010/main" val="65799191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smtClean="0"/>
              <a:t>Lecture 16: Super-resolution microscopy and TIRFM</a:t>
            </a:r>
            <a:r>
              <a:rPr lang="en-US" sz="3200" dirty="0"/>
              <a:t/>
            </a:r>
            <a:br>
              <a:rPr lang="en-US" sz="3200" dirty="0"/>
            </a:br>
            <a:endParaRPr lang="en-US" sz="3200" dirty="0"/>
          </a:p>
        </p:txBody>
      </p:sp>
      <p:sp>
        <p:nvSpPr>
          <p:cNvPr id="3" name="Content Placeholder 2"/>
          <p:cNvSpPr>
            <a:spLocks noGrp="1"/>
          </p:cNvSpPr>
          <p:nvPr>
            <p:ph idx="1"/>
          </p:nvPr>
        </p:nvSpPr>
        <p:spPr/>
        <p:txBody>
          <a:bodyPr>
            <a:normAutofit fontScale="92500" lnSpcReduction="10000"/>
          </a:bodyPr>
          <a:lstStyle/>
          <a:p>
            <a:r>
              <a:rPr lang="en-US" dirty="0"/>
              <a:t>Single molecule imaging</a:t>
            </a:r>
            <a:endParaRPr lang="en-US" dirty="0" smtClean="0"/>
          </a:p>
          <a:p>
            <a:r>
              <a:rPr lang="en-US" dirty="0" smtClean="0"/>
              <a:t>Total internal reflection fluorescence microscopy (TIRFM)</a:t>
            </a:r>
          </a:p>
          <a:p>
            <a:r>
              <a:rPr lang="en-US" dirty="0" smtClean="0"/>
              <a:t>Super-resolution techniques </a:t>
            </a:r>
          </a:p>
          <a:p>
            <a:r>
              <a:rPr lang="en-US" dirty="0" smtClean="0"/>
              <a:t>RESOLFT</a:t>
            </a:r>
          </a:p>
          <a:p>
            <a:pPr lvl="1"/>
            <a:r>
              <a:rPr lang="en-US" dirty="0" smtClean="0"/>
              <a:t>STED</a:t>
            </a:r>
          </a:p>
          <a:p>
            <a:pPr lvl="1"/>
            <a:r>
              <a:rPr lang="en-US" dirty="0" smtClean="0"/>
              <a:t>GSD</a:t>
            </a:r>
          </a:p>
          <a:p>
            <a:r>
              <a:rPr lang="en-US" dirty="0" smtClean="0"/>
              <a:t>Stochastic functional techniques</a:t>
            </a:r>
          </a:p>
          <a:p>
            <a:pPr lvl="1"/>
            <a:r>
              <a:rPr lang="en-US" dirty="0" smtClean="0"/>
              <a:t>PALM</a:t>
            </a:r>
          </a:p>
          <a:p>
            <a:pPr lvl="1"/>
            <a:r>
              <a:rPr lang="en-US" dirty="0" smtClean="0"/>
              <a:t>STORM</a:t>
            </a:r>
          </a:p>
          <a:p>
            <a:r>
              <a:rPr lang="en-US" dirty="0" smtClean="0"/>
              <a:t>And the rest</a:t>
            </a:r>
          </a:p>
          <a:p>
            <a:endParaRPr lang="en-US" dirty="0" smtClean="0"/>
          </a:p>
          <a:p>
            <a:endParaRPr lang="en-US" dirty="0"/>
          </a:p>
        </p:txBody>
      </p:sp>
    </p:spTree>
    <p:extLst>
      <p:ext uri="{BB962C8B-B14F-4D97-AF65-F5344CB8AC3E}">
        <p14:creationId xmlns:p14="http://schemas.microsoft.com/office/powerpoint/2010/main" val="164312445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How to generate the small STED spot? </a:t>
            </a:r>
          </a:p>
        </p:txBody>
      </p:sp>
      <p:sp>
        <p:nvSpPr>
          <p:cNvPr id="3" name="Rectangle 4"/>
          <p:cNvSpPr>
            <a:spLocks noChangeArrowheads="1"/>
          </p:cNvSpPr>
          <p:nvPr/>
        </p:nvSpPr>
        <p:spPr bwMode="auto">
          <a:xfrm>
            <a:off x="755650" y="4346431"/>
            <a:ext cx="7197725" cy="1957387"/>
          </a:xfrm>
          <a:prstGeom prst="rect">
            <a:avLst/>
          </a:prstGeom>
          <a:noFill/>
          <a:ln>
            <a:noFill/>
          </a:ln>
          <a:effectLst/>
          <a:extLst>
            <a:ext uri="{909E8E84-426E-40DD-AFC4-6F175D3DCCD1}">
              <a14:hiddenFill xmlns:a14="http://schemas.microsoft.com/office/drawing/2010/main">
                <a:gradFill rotWithShape="1">
                  <a:gsLst>
                    <a:gs pos="0">
                      <a:srgbClr val="DDDDDD">
                        <a:alpha val="63000"/>
                      </a:srgbClr>
                    </a:gs>
                    <a:gs pos="100000">
                      <a:srgbClr val="DDDDDD">
                        <a:gamma/>
                        <a:shade val="88627"/>
                        <a:invGamma/>
                      </a:srgbClr>
                    </a:gs>
                  </a:gsLst>
                  <a:path path="rect">
                    <a:fillToRect r="100000" b="100000"/>
                  </a:path>
                </a:gra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spAutoFit/>
          </a:bodyPr>
          <a:lstStyle/>
          <a:p>
            <a:pPr algn="l" eaLnBrk="0" hangingPunct="0">
              <a:lnSpc>
                <a:spcPct val="90000"/>
              </a:lnSpc>
              <a:buClr>
                <a:srgbClr val="FF0000"/>
              </a:buClr>
              <a:buFont typeface="Wingdings" panose="05000000000000000000" pitchFamily="2" charset="2"/>
              <a:buChar char="§"/>
            </a:pPr>
            <a:r>
              <a:rPr lang="de-DE" altLang="en-US" sz="1600" dirty="0">
                <a:solidFill>
                  <a:srgbClr val="040610"/>
                </a:solidFill>
              </a:rPr>
              <a:t> Two superimposed beams: excitation beam and donut-</a:t>
            </a:r>
            <a:br>
              <a:rPr lang="de-DE" altLang="en-US" sz="1600" dirty="0">
                <a:solidFill>
                  <a:srgbClr val="040610"/>
                </a:solidFill>
              </a:rPr>
            </a:br>
            <a:r>
              <a:rPr lang="de-DE" altLang="en-US" sz="1600" dirty="0">
                <a:solidFill>
                  <a:srgbClr val="040610"/>
                </a:solidFill>
              </a:rPr>
              <a:t>   shaped red-shifted depletion beam, pulsed and tightly synchronized</a:t>
            </a:r>
          </a:p>
          <a:p>
            <a:pPr algn="l" eaLnBrk="0" hangingPunct="0">
              <a:lnSpc>
                <a:spcPct val="90000"/>
              </a:lnSpc>
              <a:buClr>
                <a:srgbClr val="FF0000"/>
              </a:buClr>
              <a:buFont typeface="Wingdings" panose="05000000000000000000" pitchFamily="2" charset="2"/>
              <a:buChar char="§"/>
            </a:pPr>
            <a:endParaRPr lang="de-DE" altLang="en-US" sz="1600" dirty="0">
              <a:solidFill>
                <a:srgbClr val="040610"/>
              </a:solidFill>
            </a:endParaRPr>
          </a:p>
          <a:p>
            <a:pPr algn="l" eaLnBrk="0" hangingPunct="0">
              <a:lnSpc>
                <a:spcPct val="90000"/>
              </a:lnSpc>
              <a:buClr>
                <a:srgbClr val="FF0000"/>
              </a:buClr>
              <a:buFont typeface="Wingdings" panose="05000000000000000000" pitchFamily="2" charset="2"/>
              <a:buChar char="§"/>
            </a:pPr>
            <a:r>
              <a:rPr lang="de-DE" altLang="en-US" sz="1600" dirty="0">
                <a:solidFill>
                  <a:srgbClr val="040610"/>
                </a:solidFill>
              </a:rPr>
              <a:t>  Donut-shaped beam depletes excited molecules in outer focal area before </a:t>
            </a:r>
            <a:br>
              <a:rPr lang="de-DE" altLang="en-US" sz="1600" dirty="0">
                <a:solidFill>
                  <a:srgbClr val="040610"/>
                </a:solidFill>
              </a:rPr>
            </a:br>
            <a:r>
              <a:rPr lang="de-DE" altLang="en-US" sz="1600" dirty="0">
                <a:solidFill>
                  <a:srgbClr val="040610"/>
                </a:solidFill>
              </a:rPr>
              <a:t>   fluorescence is emitted </a:t>
            </a:r>
            <a:r>
              <a:rPr lang="de-DE" altLang="en-US" sz="1600" dirty="0">
                <a:solidFill>
                  <a:srgbClr val="040610"/>
                </a:solidFill>
                <a:sym typeface="Wingdings" panose="05000000000000000000" pitchFamily="2" charset="2"/>
              </a:rPr>
              <a:t> sharpens up focus</a:t>
            </a:r>
          </a:p>
          <a:p>
            <a:pPr algn="l" eaLnBrk="0" hangingPunct="0">
              <a:lnSpc>
                <a:spcPct val="90000"/>
              </a:lnSpc>
              <a:buClr>
                <a:srgbClr val="FF0000"/>
              </a:buClr>
              <a:buFont typeface="Wingdings" panose="05000000000000000000" pitchFamily="2" charset="2"/>
              <a:buChar char="§"/>
            </a:pPr>
            <a:endParaRPr lang="de-DE" altLang="en-US" sz="1600" dirty="0">
              <a:solidFill>
                <a:srgbClr val="040610"/>
              </a:solidFill>
              <a:sym typeface="Wingdings" panose="05000000000000000000" pitchFamily="2" charset="2"/>
            </a:endParaRPr>
          </a:p>
          <a:p>
            <a:pPr algn="l" eaLnBrk="0" hangingPunct="0">
              <a:lnSpc>
                <a:spcPct val="90000"/>
              </a:lnSpc>
              <a:buClr>
                <a:srgbClr val="FF0000"/>
              </a:buClr>
              <a:buFont typeface="Wingdings" panose="05000000000000000000" pitchFamily="2" charset="2"/>
              <a:buChar char="§"/>
            </a:pPr>
            <a:r>
              <a:rPr lang="de-DE" altLang="en-US" sz="1600" dirty="0">
                <a:solidFill>
                  <a:srgbClr val="040610"/>
                </a:solidFill>
                <a:sym typeface="Wingdings" panose="05000000000000000000" pitchFamily="2" charset="2"/>
              </a:rPr>
              <a:t>  </a:t>
            </a:r>
            <a:r>
              <a:rPr lang="de-DE" altLang="en-US" sz="1600" b="1" dirty="0">
                <a:solidFill>
                  <a:srgbClr val="040610"/>
                </a:solidFill>
                <a:sym typeface="Wingdings" panose="05000000000000000000" pitchFamily="2" charset="2"/>
              </a:rPr>
              <a:t>Beam geometry</a:t>
            </a:r>
            <a:r>
              <a:rPr lang="de-DE" altLang="en-US" sz="1600" dirty="0">
                <a:solidFill>
                  <a:srgbClr val="040610"/>
                </a:solidFill>
                <a:sym typeface="Wingdings" panose="05000000000000000000" pitchFamily="2" charset="2"/>
              </a:rPr>
              <a:t> and </a:t>
            </a:r>
            <a:r>
              <a:rPr lang="de-DE" altLang="en-US" sz="1600" b="1" dirty="0">
                <a:solidFill>
                  <a:srgbClr val="040610"/>
                </a:solidFill>
                <a:sym typeface="Wingdings" panose="05000000000000000000" pitchFamily="2" charset="2"/>
              </a:rPr>
              <a:t>pulse timing</a:t>
            </a:r>
            <a:r>
              <a:rPr lang="de-DE" altLang="en-US" sz="1600" dirty="0">
                <a:solidFill>
                  <a:srgbClr val="040610"/>
                </a:solidFill>
                <a:sym typeface="Wingdings" panose="05000000000000000000" pitchFamily="2" charset="2"/>
              </a:rPr>
              <a:t> is important</a:t>
            </a:r>
          </a:p>
          <a:p>
            <a:pPr algn="l" eaLnBrk="0" hangingPunct="0">
              <a:lnSpc>
                <a:spcPct val="90000"/>
              </a:lnSpc>
              <a:buClr>
                <a:srgbClr val="FF0000"/>
              </a:buClr>
              <a:buFont typeface="Wingdings" panose="05000000000000000000" pitchFamily="2" charset="2"/>
              <a:buChar char="§"/>
            </a:pPr>
            <a:endParaRPr lang="de-DE" altLang="en-US" sz="1600" dirty="0">
              <a:solidFill>
                <a:srgbClr val="040610"/>
              </a:solidFill>
              <a:sym typeface="Wingdings" panose="05000000000000000000" pitchFamily="2" charset="2"/>
            </a:endParaRPr>
          </a:p>
          <a:p>
            <a:pPr algn="l" eaLnBrk="0" hangingPunct="0">
              <a:lnSpc>
                <a:spcPct val="90000"/>
              </a:lnSpc>
              <a:buClr>
                <a:srgbClr val="FF0000"/>
              </a:buClr>
              <a:buFont typeface="Wingdings" panose="05000000000000000000" pitchFamily="2" charset="2"/>
              <a:buNone/>
            </a:pPr>
            <a:endParaRPr lang="en-US" altLang="en-US" sz="1400" dirty="0">
              <a:solidFill>
                <a:srgbClr val="040610"/>
              </a:solidFill>
            </a:endParaRPr>
          </a:p>
        </p:txBody>
      </p:sp>
      <p:pic>
        <p:nvPicPr>
          <p:cNvPr id="4" name="Picture 8" descr="STED_Grafik_rg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088" y="1177781"/>
            <a:ext cx="7632700" cy="29543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495364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t>Characteristic of waves: Interference</a:t>
            </a:r>
            <a:endParaRPr lang="en-US" sz="4000" dirty="0"/>
          </a:p>
        </p:txBody>
      </p:sp>
      <p:sp>
        <p:nvSpPr>
          <p:cNvPr id="8" name="Content Placeholder 7"/>
          <p:cNvSpPr>
            <a:spLocks noGrp="1"/>
          </p:cNvSpPr>
          <p:nvPr>
            <p:ph sz="half" idx="1"/>
          </p:nvPr>
        </p:nvSpPr>
        <p:spPr/>
        <p:txBody>
          <a:bodyPr>
            <a:normAutofit/>
          </a:bodyPr>
          <a:lstStyle/>
          <a:p>
            <a:r>
              <a:rPr lang="en-US" sz="2000" dirty="0" smtClean="0"/>
              <a:t>Constructive Interference</a:t>
            </a:r>
            <a:endParaRPr lang="en-US" sz="2000" dirty="0"/>
          </a:p>
        </p:txBody>
      </p:sp>
      <p:sp>
        <p:nvSpPr>
          <p:cNvPr id="9" name="Content Placeholder 8"/>
          <p:cNvSpPr>
            <a:spLocks noGrp="1"/>
          </p:cNvSpPr>
          <p:nvPr>
            <p:ph sz="half" idx="2"/>
          </p:nvPr>
        </p:nvSpPr>
        <p:spPr/>
        <p:txBody>
          <a:bodyPr/>
          <a:lstStyle/>
          <a:p>
            <a:r>
              <a:rPr lang="en-US" sz="2000" dirty="0" smtClean="0"/>
              <a:t>Destructive Interference</a:t>
            </a:r>
            <a:endParaRPr lang="en-US" sz="2000" dirty="0"/>
          </a:p>
        </p:txBody>
      </p:sp>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60715" y="2231570"/>
            <a:ext cx="6096000" cy="4572000"/>
          </a:xfrm>
          <a:prstGeom prst="rect">
            <a:avLst/>
          </a:prstGeom>
        </p:spPr>
      </p:pic>
    </p:spTree>
    <p:extLst>
      <p:ext uri="{BB962C8B-B14F-4D97-AF65-F5344CB8AC3E}">
        <p14:creationId xmlns:p14="http://schemas.microsoft.com/office/powerpoint/2010/main" val="377432244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dirty="0"/>
              <a:t>Beam geometry (I): the central minimum of the STED </a:t>
            </a:r>
            <a:r>
              <a:rPr lang="en-US" sz="2800" dirty="0" smtClean="0"/>
              <a:t>depletion </a:t>
            </a:r>
            <a:r>
              <a:rPr lang="en-US" sz="2800" dirty="0"/>
              <a:t>donut is created by phase cancellation</a:t>
            </a:r>
          </a:p>
        </p:txBody>
      </p:sp>
      <p:sp>
        <p:nvSpPr>
          <p:cNvPr id="3" name="Rectangle 4"/>
          <p:cNvSpPr>
            <a:spLocks noChangeArrowheads="1"/>
          </p:cNvSpPr>
          <p:nvPr/>
        </p:nvSpPr>
        <p:spPr bwMode="auto">
          <a:xfrm>
            <a:off x="900113" y="5715289"/>
            <a:ext cx="7197725" cy="220663"/>
          </a:xfrm>
          <a:prstGeom prst="rect">
            <a:avLst/>
          </a:prstGeom>
          <a:noFill/>
          <a:ln>
            <a:noFill/>
          </a:ln>
          <a:effectLst/>
          <a:extLst>
            <a:ext uri="{909E8E84-426E-40DD-AFC4-6F175D3DCCD1}">
              <a14:hiddenFill xmlns:a14="http://schemas.microsoft.com/office/drawing/2010/main">
                <a:gradFill rotWithShape="1">
                  <a:gsLst>
                    <a:gs pos="0">
                      <a:srgbClr val="DDDDDD">
                        <a:alpha val="63000"/>
                      </a:srgbClr>
                    </a:gs>
                    <a:gs pos="100000">
                      <a:srgbClr val="DDDDDD">
                        <a:gamma/>
                        <a:shade val="88627"/>
                        <a:invGamma/>
                      </a:srgbClr>
                    </a:gs>
                  </a:gsLst>
                  <a:path path="rect">
                    <a:fillToRect r="100000" b="100000"/>
                  </a:path>
                </a:gra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spAutoFit/>
          </a:bodyPr>
          <a:lstStyle/>
          <a:p>
            <a:pPr algn="l" eaLnBrk="0" hangingPunct="0">
              <a:lnSpc>
                <a:spcPct val="90000"/>
              </a:lnSpc>
              <a:buClr>
                <a:srgbClr val="FF0000"/>
              </a:buClr>
              <a:buFont typeface="Wingdings" panose="05000000000000000000" pitchFamily="2" charset="2"/>
              <a:buChar char="§"/>
            </a:pPr>
            <a:r>
              <a:rPr lang="de-DE" altLang="en-US" sz="1600">
                <a:solidFill>
                  <a:srgbClr val="040610"/>
                </a:solidFill>
              </a:rPr>
              <a:t> </a:t>
            </a:r>
            <a:endParaRPr lang="en-US" altLang="en-US" sz="1400">
              <a:solidFill>
                <a:srgbClr val="040610"/>
              </a:solidFill>
            </a:endParaRPr>
          </a:p>
        </p:txBody>
      </p:sp>
      <p:pic>
        <p:nvPicPr>
          <p:cNvPr id="4" name="Picture 7" descr="STED_PrincipleV2_300dp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650" y="1538577"/>
            <a:ext cx="6335713" cy="4387850"/>
          </a:xfrm>
          <a:prstGeom prst="rect">
            <a:avLst/>
          </a:prstGeom>
          <a:noFill/>
          <a:extLst>
            <a:ext uri="{909E8E84-426E-40DD-AFC4-6F175D3DCCD1}">
              <a14:hiddenFill xmlns:a14="http://schemas.microsoft.com/office/drawing/2010/main">
                <a:solidFill>
                  <a:srgbClr val="FFFFFF"/>
                </a:solidFill>
              </a14:hiddenFill>
            </a:ext>
          </a:extLst>
        </p:spPr>
      </p:pic>
      <p:sp>
        <p:nvSpPr>
          <p:cNvPr id="5" name="Line 8"/>
          <p:cNvSpPr>
            <a:spLocks noChangeShapeType="1"/>
          </p:cNvSpPr>
          <p:nvPr/>
        </p:nvSpPr>
        <p:spPr bwMode="auto">
          <a:xfrm>
            <a:off x="1547813" y="5139027"/>
            <a:ext cx="503237" cy="0"/>
          </a:xfrm>
          <a:prstGeom prst="line">
            <a:avLst/>
          </a:prstGeom>
          <a:noFill/>
          <a:ln w="222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 name="Text Box 9"/>
          <p:cNvSpPr txBox="1">
            <a:spLocks noChangeArrowheads="1"/>
          </p:cNvSpPr>
          <p:nvPr/>
        </p:nvSpPr>
        <p:spPr bwMode="auto">
          <a:xfrm>
            <a:off x="1027113" y="4154777"/>
            <a:ext cx="1495425" cy="1803400"/>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de-DE" altLang="en-US" sz="1600"/>
              <a:t>No phase shift</a:t>
            </a:r>
          </a:p>
          <a:p>
            <a:endParaRPr lang="de-DE" altLang="en-US" sz="1600"/>
          </a:p>
          <a:p>
            <a:endParaRPr lang="de-DE" altLang="en-US" sz="1600"/>
          </a:p>
          <a:p>
            <a:endParaRPr lang="de-DE" altLang="en-US" sz="1600"/>
          </a:p>
          <a:p>
            <a:endParaRPr lang="de-DE" altLang="en-US" sz="1600"/>
          </a:p>
          <a:p>
            <a:endParaRPr lang="de-DE" altLang="en-US" sz="1600"/>
          </a:p>
          <a:p>
            <a:r>
              <a:rPr lang="el-GR" altLang="en-US" sz="1600">
                <a:cs typeface="Arial" panose="020B0604020202020204" pitchFamily="34" charset="0"/>
              </a:rPr>
              <a:t>λ</a:t>
            </a:r>
            <a:r>
              <a:rPr lang="de-DE" altLang="en-US" sz="1600">
                <a:cs typeface="Arial" panose="020B0604020202020204" pitchFamily="34" charset="0"/>
              </a:rPr>
              <a:t>/2 phase shift</a:t>
            </a:r>
            <a:endParaRPr lang="el-GR" altLang="en-US" sz="1600">
              <a:cs typeface="Arial" panose="020B0604020202020204" pitchFamily="34" charset="0"/>
            </a:endParaRPr>
          </a:p>
        </p:txBody>
      </p:sp>
      <p:sp>
        <p:nvSpPr>
          <p:cNvPr id="7" name="Text Box 10"/>
          <p:cNvSpPr txBox="1">
            <a:spLocks noChangeArrowheads="1"/>
          </p:cNvSpPr>
          <p:nvPr/>
        </p:nvSpPr>
        <p:spPr bwMode="auto">
          <a:xfrm>
            <a:off x="6670675" y="2384714"/>
            <a:ext cx="1357313" cy="1314450"/>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de-DE" altLang="en-US" sz="1600"/>
              <a:t>Extinction</a:t>
            </a:r>
          </a:p>
          <a:p>
            <a:pPr algn="l"/>
            <a:r>
              <a:rPr lang="de-DE" altLang="en-US" sz="1600"/>
              <a:t/>
            </a:r>
            <a:br>
              <a:rPr lang="de-DE" altLang="en-US" sz="1600"/>
            </a:br>
            <a:endParaRPr lang="de-DE" altLang="en-US" sz="1600"/>
          </a:p>
          <a:p>
            <a:pPr algn="l"/>
            <a:endParaRPr lang="de-DE" altLang="en-US" sz="1600"/>
          </a:p>
          <a:p>
            <a:pPr algn="l"/>
            <a:r>
              <a:rPr lang="de-DE" altLang="en-US" sz="1600"/>
              <a:t>No extinction</a:t>
            </a:r>
            <a:endParaRPr lang="en-US" altLang="en-US" sz="1600"/>
          </a:p>
        </p:txBody>
      </p:sp>
      <p:sp>
        <p:nvSpPr>
          <p:cNvPr id="8" name="Line 11"/>
          <p:cNvSpPr>
            <a:spLocks noChangeShapeType="1"/>
          </p:cNvSpPr>
          <p:nvPr/>
        </p:nvSpPr>
        <p:spPr bwMode="auto">
          <a:xfrm flipH="1">
            <a:off x="5724525" y="2546639"/>
            <a:ext cx="863600" cy="0"/>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 name="Line 12"/>
          <p:cNvSpPr>
            <a:spLocks noChangeShapeType="1"/>
          </p:cNvSpPr>
          <p:nvPr/>
        </p:nvSpPr>
        <p:spPr bwMode="auto">
          <a:xfrm flipH="1" flipV="1">
            <a:off x="5651500" y="3051464"/>
            <a:ext cx="936625" cy="4318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extLst>
      <p:ext uri="{BB962C8B-B14F-4D97-AF65-F5344CB8AC3E}">
        <p14:creationId xmlns:p14="http://schemas.microsoft.com/office/powerpoint/2010/main" val="103326270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a:t>Beam geometry (II): the full STED donut is created by superimposition of two half donuts from two beams</a:t>
            </a:r>
            <a:br>
              <a:rPr lang="en-US" sz="2800" dirty="0"/>
            </a:br>
            <a:endParaRPr lang="en-US" sz="2800" dirty="0"/>
          </a:p>
        </p:txBody>
      </p:sp>
      <p:sp>
        <p:nvSpPr>
          <p:cNvPr id="3" name="Rectangle 125"/>
          <p:cNvSpPr>
            <a:spLocks noChangeArrowheads="1"/>
          </p:cNvSpPr>
          <p:nvPr/>
        </p:nvSpPr>
        <p:spPr bwMode="auto">
          <a:xfrm>
            <a:off x="971550" y="2349500"/>
            <a:ext cx="1152525" cy="1223963"/>
          </a:xfrm>
          <a:prstGeom prst="rect">
            <a:avLst/>
          </a:prstGeom>
          <a:solidFill>
            <a:schemeClr val="tx1"/>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4" name="Picture 11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41638" y="3168650"/>
            <a:ext cx="555625" cy="263525"/>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111" descr="Image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63638" y="2565400"/>
            <a:ext cx="744537" cy="79216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12" descr="Image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97175" y="2665413"/>
            <a:ext cx="744538" cy="792162"/>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7"/>
          <p:cNvGrpSpPr>
            <a:grpSpLocks/>
          </p:cNvGrpSpPr>
          <p:nvPr/>
        </p:nvGrpSpPr>
        <p:grpSpPr bwMode="auto">
          <a:xfrm>
            <a:off x="2460625" y="2349500"/>
            <a:ext cx="1247775" cy="2563813"/>
            <a:chOff x="1577" y="1593"/>
            <a:chExt cx="786" cy="1615"/>
          </a:xfrm>
        </p:grpSpPr>
        <p:pic>
          <p:nvPicPr>
            <p:cNvPr id="8" name="Picture 68" descr="OverlayPSF Exc_STEDX00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77" y="1593"/>
              <a:ext cx="786" cy="786"/>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69"/>
            <p:cNvGrpSpPr>
              <a:grpSpLocks/>
            </p:cNvGrpSpPr>
            <p:nvPr/>
          </p:nvGrpSpPr>
          <p:grpSpPr bwMode="auto">
            <a:xfrm>
              <a:off x="1682" y="2431"/>
              <a:ext cx="576" cy="777"/>
              <a:chOff x="1968" y="2431"/>
              <a:chExt cx="576" cy="777"/>
            </a:xfrm>
          </p:grpSpPr>
          <p:grpSp>
            <p:nvGrpSpPr>
              <p:cNvPr id="10" name="Group 70"/>
              <p:cNvGrpSpPr>
                <a:grpSpLocks/>
              </p:cNvGrpSpPr>
              <p:nvPr/>
            </p:nvGrpSpPr>
            <p:grpSpPr bwMode="auto">
              <a:xfrm>
                <a:off x="1968" y="2632"/>
                <a:ext cx="576" cy="576"/>
                <a:chOff x="3572" y="1067"/>
                <a:chExt cx="576" cy="576"/>
              </a:xfrm>
            </p:grpSpPr>
            <p:grpSp>
              <p:nvGrpSpPr>
                <p:cNvPr id="12" name="Group 71"/>
                <p:cNvGrpSpPr>
                  <a:grpSpLocks/>
                </p:cNvGrpSpPr>
                <p:nvPr/>
              </p:nvGrpSpPr>
              <p:grpSpPr bwMode="auto">
                <a:xfrm>
                  <a:off x="3572" y="1067"/>
                  <a:ext cx="576" cy="576"/>
                  <a:chOff x="3572" y="1067"/>
                  <a:chExt cx="576" cy="576"/>
                </a:xfrm>
              </p:grpSpPr>
              <p:sp>
                <p:nvSpPr>
                  <p:cNvPr id="19" name="Freeform 72"/>
                  <p:cNvSpPr>
                    <a:spLocks/>
                  </p:cNvSpPr>
                  <p:nvPr/>
                </p:nvSpPr>
                <p:spPr bwMode="auto">
                  <a:xfrm>
                    <a:off x="3572" y="1067"/>
                    <a:ext cx="288" cy="576"/>
                  </a:xfrm>
                  <a:custGeom>
                    <a:avLst/>
                    <a:gdLst>
                      <a:gd name="T0" fmla="*/ 144 w 144"/>
                      <a:gd name="T1" fmla="*/ 288 h 288"/>
                      <a:gd name="T2" fmla="*/ 0 w 144"/>
                      <a:gd name="T3" fmla="*/ 144 h 288"/>
                      <a:gd name="T4" fmla="*/ 144 w 144"/>
                      <a:gd name="T5" fmla="*/ 0 h 288"/>
                      <a:gd name="T6" fmla="*/ 144 w 144"/>
                      <a:gd name="T7" fmla="*/ 288 h 288"/>
                    </a:gdLst>
                    <a:ahLst/>
                    <a:cxnLst>
                      <a:cxn ang="0">
                        <a:pos x="T0" y="T1"/>
                      </a:cxn>
                      <a:cxn ang="0">
                        <a:pos x="T2" y="T3"/>
                      </a:cxn>
                      <a:cxn ang="0">
                        <a:pos x="T4" y="T5"/>
                      </a:cxn>
                      <a:cxn ang="0">
                        <a:pos x="T6" y="T7"/>
                      </a:cxn>
                    </a:cxnLst>
                    <a:rect l="0" t="0" r="r" b="b"/>
                    <a:pathLst>
                      <a:path w="144" h="288">
                        <a:moveTo>
                          <a:pt x="144" y="288"/>
                        </a:moveTo>
                        <a:cubicBezTo>
                          <a:pt x="65" y="288"/>
                          <a:pt x="0" y="223"/>
                          <a:pt x="0" y="144"/>
                        </a:cubicBezTo>
                        <a:cubicBezTo>
                          <a:pt x="0" y="64"/>
                          <a:pt x="65" y="0"/>
                          <a:pt x="144" y="0"/>
                        </a:cubicBezTo>
                        <a:lnTo>
                          <a:pt x="144" y="288"/>
                        </a:lnTo>
                        <a:close/>
                      </a:path>
                    </a:pathLst>
                  </a:custGeom>
                  <a:solidFill>
                    <a:srgbClr val="C7C7C7"/>
                  </a:solidFill>
                  <a:ln w="12700" cap="flat">
                    <a:solidFill>
                      <a:srgbClr val="000000"/>
                    </a:solidFill>
                    <a:prstDash val="solid"/>
                    <a:miter lim="800000"/>
                    <a:headEnd/>
                    <a:tailEnd/>
                  </a:ln>
                </p:spPr>
                <p:txBody>
                  <a:bodyPr/>
                  <a:lstStyle/>
                  <a:p>
                    <a:endParaRPr lang="en-US"/>
                  </a:p>
                </p:txBody>
              </p:sp>
              <p:sp>
                <p:nvSpPr>
                  <p:cNvPr id="20" name="Freeform 73"/>
                  <p:cNvSpPr>
                    <a:spLocks/>
                  </p:cNvSpPr>
                  <p:nvPr/>
                </p:nvSpPr>
                <p:spPr bwMode="auto">
                  <a:xfrm>
                    <a:off x="3860" y="1067"/>
                    <a:ext cx="288" cy="576"/>
                  </a:xfrm>
                  <a:custGeom>
                    <a:avLst/>
                    <a:gdLst>
                      <a:gd name="T0" fmla="*/ 0 w 144"/>
                      <a:gd name="T1" fmla="*/ 288 h 288"/>
                      <a:gd name="T2" fmla="*/ 144 w 144"/>
                      <a:gd name="T3" fmla="*/ 144 h 288"/>
                      <a:gd name="T4" fmla="*/ 0 w 144"/>
                      <a:gd name="T5" fmla="*/ 0 h 288"/>
                      <a:gd name="T6" fmla="*/ 0 w 144"/>
                      <a:gd name="T7" fmla="*/ 288 h 288"/>
                    </a:gdLst>
                    <a:ahLst/>
                    <a:cxnLst>
                      <a:cxn ang="0">
                        <a:pos x="T0" y="T1"/>
                      </a:cxn>
                      <a:cxn ang="0">
                        <a:pos x="T2" y="T3"/>
                      </a:cxn>
                      <a:cxn ang="0">
                        <a:pos x="T4" y="T5"/>
                      </a:cxn>
                      <a:cxn ang="0">
                        <a:pos x="T6" y="T7"/>
                      </a:cxn>
                    </a:cxnLst>
                    <a:rect l="0" t="0" r="r" b="b"/>
                    <a:pathLst>
                      <a:path w="144" h="288">
                        <a:moveTo>
                          <a:pt x="0" y="288"/>
                        </a:moveTo>
                        <a:cubicBezTo>
                          <a:pt x="80" y="288"/>
                          <a:pt x="144" y="223"/>
                          <a:pt x="144" y="144"/>
                        </a:cubicBezTo>
                        <a:cubicBezTo>
                          <a:pt x="144" y="64"/>
                          <a:pt x="80" y="0"/>
                          <a:pt x="0" y="0"/>
                        </a:cubicBezTo>
                        <a:lnTo>
                          <a:pt x="0" y="288"/>
                        </a:lnTo>
                        <a:close/>
                      </a:path>
                    </a:pathLst>
                  </a:custGeom>
                  <a:solidFill>
                    <a:srgbClr val="FFFFFF"/>
                  </a:solidFill>
                  <a:ln w="12700" cap="flat">
                    <a:solidFill>
                      <a:srgbClr val="000000"/>
                    </a:solidFill>
                    <a:prstDash val="solid"/>
                    <a:miter lim="800000"/>
                    <a:headEnd/>
                    <a:tailEnd/>
                  </a:ln>
                </p:spPr>
                <p:txBody>
                  <a:bodyPr/>
                  <a:lstStyle/>
                  <a:p>
                    <a:endParaRPr lang="en-US"/>
                  </a:p>
                </p:txBody>
              </p:sp>
            </p:grpSp>
            <p:sp>
              <p:nvSpPr>
                <p:cNvPr id="13" name="Rectangle 74"/>
                <p:cNvSpPr>
                  <a:spLocks noChangeArrowheads="1"/>
                </p:cNvSpPr>
                <p:nvPr/>
              </p:nvSpPr>
              <p:spPr bwMode="auto">
                <a:xfrm>
                  <a:off x="3612" y="1271"/>
                  <a:ext cx="234"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de-DE" altLang="en-US" sz="1000" b="1"/>
                    <a:t>Phase</a:t>
                  </a:r>
                  <a:endParaRPr lang="de-DE" altLang="en-US" b="1"/>
                </a:p>
              </p:txBody>
            </p:sp>
            <p:sp>
              <p:nvSpPr>
                <p:cNvPr id="14" name="Rectangle 75"/>
                <p:cNvSpPr>
                  <a:spLocks noChangeArrowheads="1"/>
                </p:cNvSpPr>
                <p:nvPr/>
              </p:nvSpPr>
              <p:spPr bwMode="auto">
                <a:xfrm>
                  <a:off x="3645" y="1363"/>
                  <a:ext cx="47"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de-DE" altLang="en-US" sz="1000" b="1"/>
                    <a:t>+</a:t>
                  </a:r>
                  <a:endParaRPr lang="de-DE" altLang="en-US" b="1"/>
                </a:p>
              </p:txBody>
            </p:sp>
            <p:sp>
              <p:nvSpPr>
                <p:cNvPr id="15" name="Rectangle 76"/>
                <p:cNvSpPr>
                  <a:spLocks noChangeArrowheads="1"/>
                </p:cNvSpPr>
                <p:nvPr/>
              </p:nvSpPr>
              <p:spPr bwMode="auto">
                <a:xfrm>
                  <a:off x="3690" y="1353"/>
                  <a:ext cx="44"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de-DE" altLang="en-US" sz="1000" b="1">
                      <a:latin typeface="Symbol" panose="05050102010706020507" pitchFamily="18" charset="2"/>
                    </a:rPr>
                    <a:t>l</a:t>
                  </a:r>
                  <a:endParaRPr lang="de-DE" altLang="en-US" b="1"/>
                </a:p>
              </p:txBody>
            </p:sp>
            <p:sp>
              <p:nvSpPr>
                <p:cNvPr id="16" name="Rectangle 77"/>
                <p:cNvSpPr>
                  <a:spLocks noChangeArrowheads="1"/>
                </p:cNvSpPr>
                <p:nvPr/>
              </p:nvSpPr>
              <p:spPr bwMode="auto">
                <a:xfrm>
                  <a:off x="3732" y="1363"/>
                  <a:ext cx="66"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de-DE" altLang="en-US" sz="1000" b="1"/>
                    <a:t>/2</a:t>
                  </a:r>
                  <a:endParaRPr lang="de-DE" altLang="en-US" b="1"/>
                </a:p>
              </p:txBody>
            </p:sp>
            <p:sp>
              <p:nvSpPr>
                <p:cNvPr id="17" name="Rectangle 78"/>
                <p:cNvSpPr>
                  <a:spLocks noChangeArrowheads="1"/>
                </p:cNvSpPr>
                <p:nvPr/>
              </p:nvSpPr>
              <p:spPr bwMode="auto">
                <a:xfrm>
                  <a:off x="3892" y="1271"/>
                  <a:ext cx="234"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de-DE" altLang="en-US" sz="1000" b="1"/>
                    <a:t>Phase</a:t>
                  </a:r>
                  <a:endParaRPr lang="de-DE" altLang="en-US" b="1"/>
                </a:p>
              </p:txBody>
            </p:sp>
            <p:sp>
              <p:nvSpPr>
                <p:cNvPr id="18" name="Rectangle 79"/>
                <p:cNvSpPr>
                  <a:spLocks noChangeArrowheads="1"/>
                </p:cNvSpPr>
                <p:nvPr/>
              </p:nvSpPr>
              <p:spPr bwMode="auto">
                <a:xfrm>
                  <a:off x="3957" y="1363"/>
                  <a:ext cx="91"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de-DE" altLang="en-US" sz="1000" b="1"/>
                    <a:t>+0</a:t>
                  </a:r>
                  <a:endParaRPr lang="de-DE" altLang="en-US" b="1"/>
                </a:p>
              </p:txBody>
            </p:sp>
          </p:grpSp>
          <p:sp>
            <p:nvSpPr>
              <p:cNvPr id="11" name="Text Box 80"/>
              <p:cNvSpPr txBox="1">
                <a:spLocks noChangeArrowheads="1"/>
              </p:cNvSpPr>
              <p:nvPr/>
            </p:nvSpPr>
            <p:spPr bwMode="auto">
              <a:xfrm>
                <a:off x="2058" y="2431"/>
                <a:ext cx="426"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de-DE" altLang="en-US" sz="1400" b="1"/>
                  <a:t>Pupil:</a:t>
                </a:r>
              </a:p>
            </p:txBody>
          </p:sp>
        </p:grpSp>
      </p:grpSp>
      <p:pic>
        <p:nvPicPr>
          <p:cNvPr id="21" name="Picture 65" descr="OverlayPSF Exc_STEDXY00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24525" y="2349500"/>
            <a:ext cx="1247775" cy="1247775"/>
          </a:xfrm>
          <a:prstGeom prst="rect">
            <a:avLst/>
          </a:prstGeom>
          <a:noFill/>
          <a:extLst>
            <a:ext uri="{909E8E84-426E-40DD-AFC4-6F175D3DCCD1}">
              <a14:hiddenFill xmlns:a14="http://schemas.microsoft.com/office/drawing/2010/main">
                <a:solidFill>
                  <a:srgbClr val="FFFFFF"/>
                </a:solidFill>
              </a14:hiddenFill>
            </a:ext>
          </a:extLst>
        </p:spPr>
      </p:pic>
      <p:grpSp>
        <p:nvGrpSpPr>
          <p:cNvPr id="22" name="Group 81"/>
          <p:cNvGrpSpPr>
            <a:grpSpLocks/>
          </p:cNvGrpSpPr>
          <p:nvPr/>
        </p:nvGrpSpPr>
        <p:grpSpPr bwMode="auto">
          <a:xfrm>
            <a:off x="4140200" y="2349500"/>
            <a:ext cx="1247775" cy="2563813"/>
            <a:chOff x="2659" y="1593"/>
            <a:chExt cx="786" cy="1615"/>
          </a:xfrm>
        </p:grpSpPr>
        <p:pic>
          <p:nvPicPr>
            <p:cNvPr id="23" name="Picture 82" descr="OverlayPSF Exc_STEDY00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59" y="1593"/>
              <a:ext cx="786" cy="786"/>
            </a:xfrm>
            <a:prstGeom prst="rect">
              <a:avLst/>
            </a:prstGeom>
            <a:noFill/>
            <a:extLst>
              <a:ext uri="{909E8E84-426E-40DD-AFC4-6F175D3DCCD1}">
                <a14:hiddenFill xmlns:a14="http://schemas.microsoft.com/office/drawing/2010/main">
                  <a:solidFill>
                    <a:srgbClr val="FFFFFF"/>
                  </a:solidFill>
                </a14:hiddenFill>
              </a:ext>
            </a:extLst>
          </p:spPr>
        </p:pic>
        <p:grpSp>
          <p:nvGrpSpPr>
            <p:cNvPr id="24" name="Group 83"/>
            <p:cNvGrpSpPr>
              <a:grpSpLocks/>
            </p:cNvGrpSpPr>
            <p:nvPr/>
          </p:nvGrpSpPr>
          <p:grpSpPr bwMode="auto">
            <a:xfrm>
              <a:off x="2765" y="2431"/>
              <a:ext cx="576" cy="777"/>
              <a:chOff x="3132" y="2431"/>
              <a:chExt cx="576" cy="777"/>
            </a:xfrm>
          </p:grpSpPr>
          <p:grpSp>
            <p:nvGrpSpPr>
              <p:cNvPr id="25" name="Group 84"/>
              <p:cNvGrpSpPr>
                <a:grpSpLocks/>
              </p:cNvGrpSpPr>
              <p:nvPr/>
            </p:nvGrpSpPr>
            <p:grpSpPr bwMode="auto">
              <a:xfrm>
                <a:off x="3132" y="2632"/>
                <a:ext cx="576" cy="576"/>
                <a:chOff x="1752" y="1131"/>
                <a:chExt cx="576" cy="576"/>
              </a:xfrm>
            </p:grpSpPr>
            <p:grpSp>
              <p:nvGrpSpPr>
                <p:cNvPr id="27" name="Group 85"/>
                <p:cNvGrpSpPr>
                  <a:grpSpLocks/>
                </p:cNvGrpSpPr>
                <p:nvPr/>
              </p:nvGrpSpPr>
              <p:grpSpPr bwMode="auto">
                <a:xfrm rot="16200000" flipH="1">
                  <a:off x="1752" y="1131"/>
                  <a:ext cx="576" cy="576"/>
                  <a:chOff x="3572" y="1067"/>
                  <a:chExt cx="576" cy="576"/>
                </a:xfrm>
              </p:grpSpPr>
              <p:sp>
                <p:nvSpPr>
                  <p:cNvPr id="34" name="Freeform 86"/>
                  <p:cNvSpPr>
                    <a:spLocks/>
                  </p:cNvSpPr>
                  <p:nvPr/>
                </p:nvSpPr>
                <p:spPr bwMode="auto">
                  <a:xfrm>
                    <a:off x="3572" y="1067"/>
                    <a:ext cx="288" cy="576"/>
                  </a:xfrm>
                  <a:custGeom>
                    <a:avLst/>
                    <a:gdLst>
                      <a:gd name="T0" fmla="*/ 144 w 144"/>
                      <a:gd name="T1" fmla="*/ 288 h 288"/>
                      <a:gd name="T2" fmla="*/ 0 w 144"/>
                      <a:gd name="T3" fmla="*/ 144 h 288"/>
                      <a:gd name="T4" fmla="*/ 144 w 144"/>
                      <a:gd name="T5" fmla="*/ 0 h 288"/>
                      <a:gd name="T6" fmla="*/ 144 w 144"/>
                      <a:gd name="T7" fmla="*/ 288 h 288"/>
                    </a:gdLst>
                    <a:ahLst/>
                    <a:cxnLst>
                      <a:cxn ang="0">
                        <a:pos x="T0" y="T1"/>
                      </a:cxn>
                      <a:cxn ang="0">
                        <a:pos x="T2" y="T3"/>
                      </a:cxn>
                      <a:cxn ang="0">
                        <a:pos x="T4" y="T5"/>
                      </a:cxn>
                      <a:cxn ang="0">
                        <a:pos x="T6" y="T7"/>
                      </a:cxn>
                    </a:cxnLst>
                    <a:rect l="0" t="0" r="r" b="b"/>
                    <a:pathLst>
                      <a:path w="144" h="288">
                        <a:moveTo>
                          <a:pt x="144" y="288"/>
                        </a:moveTo>
                        <a:cubicBezTo>
                          <a:pt x="65" y="288"/>
                          <a:pt x="0" y="223"/>
                          <a:pt x="0" y="144"/>
                        </a:cubicBezTo>
                        <a:cubicBezTo>
                          <a:pt x="0" y="64"/>
                          <a:pt x="65" y="0"/>
                          <a:pt x="144" y="0"/>
                        </a:cubicBezTo>
                        <a:lnTo>
                          <a:pt x="144" y="288"/>
                        </a:lnTo>
                        <a:close/>
                      </a:path>
                    </a:pathLst>
                  </a:custGeom>
                  <a:solidFill>
                    <a:srgbClr val="C7C7C7"/>
                  </a:solidFill>
                  <a:ln w="12700" cap="flat">
                    <a:solidFill>
                      <a:srgbClr val="000000"/>
                    </a:solidFill>
                    <a:prstDash val="solid"/>
                    <a:miter lim="800000"/>
                    <a:headEnd/>
                    <a:tailEnd/>
                  </a:ln>
                </p:spPr>
                <p:txBody>
                  <a:bodyPr/>
                  <a:lstStyle/>
                  <a:p>
                    <a:endParaRPr lang="en-US"/>
                  </a:p>
                </p:txBody>
              </p:sp>
              <p:sp>
                <p:nvSpPr>
                  <p:cNvPr id="35" name="Freeform 87"/>
                  <p:cNvSpPr>
                    <a:spLocks/>
                  </p:cNvSpPr>
                  <p:nvPr/>
                </p:nvSpPr>
                <p:spPr bwMode="auto">
                  <a:xfrm>
                    <a:off x="3860" y="1067"/>
                    <a:ext cx="288" cy="576"/>
                  </a:xfrm>
                  <a:custGeom>
                    <a:avLst/>
                    <a:gdLst>
                      <a:gd name="T0" fmla="*/ 0 w 144"/>
                      <a:gd name="T1" fmla="*/ 288 h 288"/>
                      <a:gd name="T2" fmla="*/ 144 w 144"/>
                      <a:gd name="T3" fmla="*/ 144 h 288"/>
                      <a:gd name="T4" fmla="*/ 0 w 144"/>
                      <a:gd name="T5" fmla="*/ 0 h 288"/>
                      <a:gd name="T6" fmla="*/ 0 w 144"/>
                      <a:gd name="T7" fmla="*/ 288 h 288"/>
                    </a:gdLst>
                    <a:ahLst/>
                    <a:cxnLst>
                      <a:cxn ang="0">
                        <a:pos x="T0" y="T1"/>
                      </a:cxn>
                      <a:cxn ang="0">
                        <a:pos x="T2" y="T3"/>
                      </a:cxn>
                      <a:cxn ang="0">
                        <a:pos x="T4" y="T5"/>
                      </a:cxn>
                      <a:cxn ang="0">
                        <a:pos x="T6" y="T7"/>
                      </a:cxn>
                    </a:cxnLst>
                    <a:rect l="0" t="0" r="r" b="b"/>
                    <a:pathLst>
                      <a:path w="144" h="288">
                        <a:moveTo>
                          <a:pt x="0" y="288"/>
                        </a:moveTo>
                        <a:cubicBezTo>
                          <a:pt x="80" y="288"/>
                          <a:pt x="144" y="223"/>
                          <a:pt x="144" y="144"/>
                        </a:cubicBezTo>
                        <a:cubicBezTo>
                          <a:pt x="144" y="64"/>
                          <a:pt x="80" y="0"/>
                          <a:pt x="0" y="0"/>
                        </a:cubicBezTo>
                        <a:lnTo>
                          <a:pt x="0" y="288"/>
                        </a:lnTo>
                        <a:close/>
                      </a:path>
                    </a:pathLst>
                  </a:custGeom>
                  <a:solidFill>
                    <a:srgbClr val="FFFFFF"/>
                  </a:solidFill>
                  <a:ln w="12700" cap="flat">
                    <a:solidFill>
                      <a:srgbClr val="000000"/>
                    </a:solidFill>
                    <a:prstDash val="solid"/>
                    <a:miter lim="800000"/>
                    <a:headEnd/>
                    <a:tailEnd/>
                  </a:ln>
                </p:spPr>
                <p:txBody>
                  <a:bodyPr/>
                  <a:lstStyle/>
                  <a:p>
                    <a:endParaRPr lang="en-US"/>
                  </a:p>
                </p:txBody>
              </p:sp>
            </p:grpSp>
            <p:sp>
              <p:nvSpPr>
                <p:cNvPr id="28" name="Rectangle 88"/>
                <p:cNvSpPr>
                  <a:spLocks noChangeArrowheads="1"/>
                </p:cNvSpPr>
                <p:nvPr/>
              </p:nvSpPr>
              <p:spPr bwMode="auto">
                <a:xfrm>
                  <a:off x="1918" y="1197"/>
                  <a:ext cx="234"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de-DE" altLang="en-US" sz="1000" b="1"/>
                    <a:t>Phase</a:t>
                  </a:r>
                  <a:endParaRPr lang="de-DE" altLang="en-US" b="1"/>
                </a:p>
              </p:txBody>
            </p:sp>
            <p:sp>
              <p:nvSpPr>
                <p:cNvPr id="29" name="Rectangle 89"/>
                <p:cNvSpPr>
                  <a:spLocks noChangeArrowheads="1"/>
                </p:cNvSpPr>
                <p:nvPr/>
              </p:nvSpPr>
              <p:spPr bwMode="auto">
                <a:xfrm>
                  <a:off x="1951" y="1289"/>
                  <a:ext cx="47"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de-DE" altLang="en-US" sz="1000" b="1"/>
                    <a:t>+</a:t>
                  </a:r>
                  <a:endParaRPr lang="de-DE" altLang="en-US" b="1"/>
                </a:p>
              </p:txBody>
            </p:sp>
            <p:sp>
              <p:nvSpPr>
                <p:cNvPr id="30" name="Rectangle 90"/>
                <p:cNvSpPr>
                  <a:spLocks noChangeArrowheads="1"/>
                </p:cNvSpPr>
                <p:nvPr/>
              </p:nvSpPr>
              <p:spPr bwMode="auto">
                <a:xfrm>
                  <a:off x="1996" y="1279"/>
                  <a:ext cx="44"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de-DE" altLang="en-US" sz="1000" b="1">
                      <a:latin typeface="Symbol" panose="05050102010706020507" pitchFamily="18" charset="2"/>
                    </a:rPr>
                    <a:t>l</a:t>
                  </a:r>
                  <a:endParaRPr lang="de-DE" altLang="en-US" b="1"/>
                </a:p>
              </p:txBody>
            </p:sp>
            <p:sp>
              <p:nvSpPr>
                <p:cNvPr id="31" name="Rectangle 91"/>
                <p:cNvSpPr>
                  <a:spLocks noChangeArrowheads="1"/>
                </p:cNvSpPr>
                <p:nvPr/>
              </p:nvSpPr>
              <p:spPr bwMode="auto">
                <a:xfrm>
                  <a:off x="2038" y="1289"/>
                  <a:ext cx="66"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de-DE" altLang="en-US" sz="1000" b="1"/>
                    <a:t>/2</a:t>
                  </a:r>
                  <a:endParaRPr lang="de-DE" altLang="en-US" b="1"/>
                </a:p>
              </p:txBody>
            </p:sp>
            <p:sp>
              <p:nvSpPr>
                <p:cNvPr id="32" name="Rectangle 92"/>
                <p:cNvSpPr>
                  <a:spLocks noChangeArrowheads="1"/>
                </p:cNvSpPr>
                <p:nvPr/>
              </p:nvSpPr>
              <p:spPr bwMode="auto">
                <a:xfrm>
                  <a:off x="1922" y="1455"/>
                  <a:ext cx="234"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de-DE" altLang="en-US" sz="1000" b="1"/>
                    <a:t>Phase</a:t>
                  </a:r>
                  <a:endParaRPr lang="de-DE" altLang="en-US" b="1"/>
                </a:p>
              </p:txBody>
            </p:sp>
            <p:sp>
              <p:nvSpPr>
                <p:cNvPr id="33" name="Rectangle 93"/>
                <p:cNvSpPr>
                  <a:spLocks noChangeArrowheads="1"/>
                </p:cNvSpPr>
                <p:nvPr/>
              </p:nvSpPr>
              <p:spPr bwMode="auto">
                <a:xfrm>
                  <a:off x="1987" y="1547"/>
                  <a:ext cx="91"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de-DE" altLang="en-US" sz="1000" b="1"/>
                    <a:t>+0</a:t>
                  </a:r>
                  <a:endParaRPr lang="de-DE" altLang="en-US" b="1"/>
                </a:p>
              </p:txBody>
            </p:sp>
          </p:grpSp>
          <p:sp>
            <p:nvSpPr>
              <p:cNvPr id="26" name="Text Box 94"/>
              <p:cNvSpPr txBox="1">
                <a:spLocks noChangeArrowheads="1"/>
              </p:cNvSpPr>
              <p:nvPr/>
            </p:nvSpPr>
            <p:spPr bwMode="auto">
              <a:xfrm>
                <a:off x="3222" y="2431"/>
                <a:ext cx="426"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de-DE" altLang="en-US" sz="1400" b="1"/>
                  <a:t>Pupil:</a:t>
                </a:r>
              </a:p>
            </p:txBody>
          </p:sp>
        </p:grpSp>
      </p:grpSp>
      <p:pic>
        <p:nvPicPr>
          <p:cNvPr id="36" name="Picture 109" descr="Exc_xy_allpol"/>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596188" y="2589213"/>
            <a:ext cx="684212" cy="720725"/>
          </a:xfrm>
          <a:prstGeom prst="rect">
            <a:avLst/>
          </a:prstGeom>
          <a:noFill/>
          <a:extLst>
            <a:ext uri="{909E8E84-426E-40DD-AFC4-6F175D3DCCD1}">
              <a14:hiddenFill xmlns:a14="http://schemas.microsoft.com/office/drawing/2010/main">
                <a:solidFill>
                  <a:srgbClr val="FFFFFF"/>
                </a:solidFill>
              </a14:hiddenFill>
            </a:ext>
          </a:extLst>
        </p:spPr>
      </p:pic>
      <p:sp>
        <p:nvSpPr>
          <p:cNvPr id="37" name="Text Box 126"/>
          <p:cNvSpPr txBox="1">
            <a:spLocks noChangeArrowheads="1"/>
          </p:cNvSpPr>
          <p:nvPr/>
        </p:nvSpPr>
        <p:spPr bwMode="auto">
          <a:xfrm>
            <a:off x="827088" y="6021388"/>
            <a:ext cx="5976937" cy="641350"/>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buClr>
                <a:srgbClr val="FF0000"/>
              </a:buClr>
              <a:buFont typeface="Wingdings" panose="05000000000000000000" pitchFamily="2" charset="2"/>
              <a:buChar char="§"/>
            </a:pPr>
            <a:r>
              <a:rPr lang="de-DE" altLang="en-US" dirty="0"/>
              <a:t> Blue:     Excitation spot</a:t>
            </a:r>
          </a:p>
          <a:p>
            <a:pPr algn="l">
              <a:buClr>
                <a:srgbClr val="FF0000"/>
              </a:buClr>
              <a:buFont typeface="Wingdings" panose="05000000000000000000" pitchFamily="2" charset="2"/>
              <a:buChar char="§"/>
            </a:pPr>
            <a:r>
              <a:rPr lang="de-DE" altLang="en-US" dirty="0"/>
              <a:t> Yellow: Depletion beam</a:t>
            </a:r>
            <a:endParaRPr lang="en-US" altLang="en-US" dirty="0"/>
          </a:p>
        </p:txBody>
      </p:sp>
      <p:sp>
        <p:nvSpPr>
          <p:cNvPr id="38" name="Text Box 128"/>
          <p:cNvSpPr txBox="1">
            <a:spLocks noChangeArrowheads="1"/>
          </p:cNvSpPr>
          <p:nvPr/>
        </p:nvSpPr>
        <p:spPr bwMode="auto">
          <a:xfrm>
            <a:off x="755650" y="1484313"/>
            <a:ext cx="1628775"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de-DE" altLang="en-US" sz="1600" dirty="0"/>
              <a:t>Excitation Laser</a:t>
            </a:r>
          </a:p>
          <a:p>
            <a:pPr algn="l"/>
            <a:endParaRPr lang="de-DE" altLang="en-US" sz="1600" dirty="0"/>
          </a:p>
        </p:txBody>
      </p:sp>
      <p:sp>
        <p:nvSpPr>
          <p:cNvPr id="39" name="Text Box 129"/>
          <p:cNvSpPr txBox="1">
            <a:spLocks noChangeArrowheads="1"/>
          </p:cNvSpPr>
          <p:nvPr/>
        </p:nvSpPr>
        <p:spPr bwMode="auto">
          <a:xfrm>
            <a:off x="2339975" y="1484313"/>
            <a:ext cx="1449388" cy="825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de-DE" altLang="en-US" sz="1600"/>
              <a:t>Depletion </a:t>
            </a:r>
            <a:br>
              <a:rPr lang="de-DE" altLang="en-US" sz="1600"/>
            </a:br>
            <a:r>
              <a:rPr lang="de-DE" altLang="en-US" sz="1600"/>
              <a:t>Laser Beam 1</a:t>
            </a:r>
          </a:p>
          <a:p>
            <a:pPr algn="l"/>
            <a:r>
              <a:rPr lang="de-DE" altLang="en-US" sz="1600"/>
              <a:t>(TiSa Laser)</a:t>
            </a:r>
          </a:p>
        </p:txBody>
      </p:sp>
      <p:sp>
        <p:nvSpPr>
          <p:cNvPr id="40" name="Text Box 130"/>
          <p:cNvSpPr txBox="1">
            <a:spLocks noChangeArrowheads="1"/>
          </p:cNvSpPr>
          <p:nvPr/>
        </p:nvSpPr>
        <p:spPr bwMode="auto">
          <a:xfrm>
            <a:off x="4067175" y="1484313"/>
            <a:ext cx="1449388" cy="825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de-DE" altLang="en-US" sz="1600"/>
              <a:t>Depletion </a:t>
            </a:r>
            <a:br>
              <a:rPr lang="de-DE" altLang="en-US" sz="1600"/>
            </a:br>
            <a:r>
              <a:rPr lang="de-DE" altLang="en-US" sz="1600"/>
              <a:t>Laser Beam 2</a:t>
            </a:r>
          </a:p>
          <a:p>
            <a:pPr algn="l"/>
            <a:r>
              <a:rPr lang="de-DE" altLang="en-US" sz="1600"/>
              <a:t>(TiSa Laser)</a:t>
            </a:r>
          </a:p>
        </p:txBody>
      </p:sp>
      <p:sp>
        <p:nvSpPr>
          <p:cNvPr id="41" name="Text Box 131"/>
          <p:cNvSpPr txBox="1">
            <a:spLocks noChangeArrowheads="1"/>
          </p:cNvSpPr>
          <p:nvPr/>
        </p:nvSpPr>
        <p:spPr bwMode="auto">
          <a:xfrm>
            <a:off x="7265988" y="1579563"/>
            <a:ext cx="1538287"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de-DE" altLang="en-US" sz="1600" dirty="0"/>
              <a:t>Effective PSF</a:t>
            </a:r>
          </a:p>
          <a:p>
            <a:pPr algn="l"/>
            <a:r>
              <a:rPr lang="de-DE" altLang="en-US" sz="1600" dirty="0"/>
              <a:t>(Fluorescence</a:t>
            </a:r>
            <a:r>
              <a:rPr lang="de-DE" altLang="en-US" sz="1600" b="1" dirty="0"/>
              <a:t>)</a:t>
            </a:r>
          </a:p>
        </p:txBody>
      </p:sp>
      <p:grpSp>
        <p:nvGrpSpPr>
          <p:cNvPr id="42" name="Group 132"/>
          <p:cNvGrpSpPr>
            <a:grpSpLocks/>
          </p:cNvGrpSpPr>
          <p:nvPr/>
        </p:nvGrpSpPr>
        <p:grpSpPr bwMode="auto">
          <a:xfrm>
            <a:off x="1042988" y="3933825"/>
            <a:ext cx="7437437" cy="1747838"/>
            <a:chOff x="488" y="2538"/>
            <a:chExt cx="4789" cy="1172"/>
          </a:xfrm>
        </p:grpSpPr>
        <p:sp>
          <p:nvSpPr>
            <p:cNvPr id="43" name="Line 133"/>
            <p:cNvSpPr>
              <a:spLocks noChangeShapeType="1"/>
            </p:cNvSpPr>
            <p:nvPr/>
          </p:nvSpPr>
          <p:spPr bwMode="auto">
            <a:xfrm>
              <a:off x="780" y="2538"/>
              <a:ext cx="0" cy="96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4" name="Line 134"/>
            <p:cNvSpPr>
              <a:spLocks noChangeShapeType="1"/>
            </p:cNvSpPr>
            <p:nvPr/>
          </p:nvSpPr>
          <p:spPr bwMode="auto">
            <a:xfrm>
              <a:off x="4948" y="2538"/>
              <a:ext cx="0" cy="96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 name="Text Box 135"/>
            <p:cNvSpPr txBox="1">
              <a:spLocks noChangeArrowheads="1"/>
            </p:cNvSpPr>
            <p:nvPr/>
          </p:nvSpPr>
          <p:spPr bwMode="auto">
            <a:xfrm>
              <a:off x="488" y="3484"/>
              <a:ext cx="663" cy="2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de-DE" altLang="en-US" sz="1600">
                  <a:latin typeface="Symbol" panose="05050102010706020507" pitchFamily="18" charset="2"/>
                </a:rPr>
                <a:t>f</a:t>
              </a:r>
              <a:r>
                <a:rPr lang="de-DE" altLang="en-US" sz="1600"/>
                <a:t>=240nm</a:t>
              </a:r>
            </a:p>
          </p:txBody>
        </p:sp>
        <p:sp>
          <p:nvSpPr>
            <p:cNvPr id="46" name="Text Box 136"/>
            <p:cNvSpPr txBox="1">
              <a:spLocks noChangeArrowheads="1"/>
            </p:cNvSpPr>
            <p:nvPr/>
          </p:nvSpPr>
          <p:spPr bwMode="auto">
            <a:xfrm>
              <a:off x="4686" y="3484"/>
              <a:ext cx="591" cy="2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de-DE" altLang="en-US" sz="1600">
                  <a:latin typeface="Symbol" panose="05050102010706020507" pitchFamily="18" charset="2"/>
                </a:rPr>
                <a:t>f</a:t>
              </a:r>
              <a:r>
                <a:rPr lang="de-DE" altLang="en-US" sz="1600"/>
                <a:t>=90nm</a:t>
              </a:r>
            </a:p>
          </p:txBody>
        </p:sp>
      </p:grpSp>
      <p:pic>
        <p:nvPicPr>
          <p:cNvPr id="47" name="Picture 137" descr="STED_focal_spot_cmyk"/>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00113" y="2349500"/>
            <a:ext cx="7531100" cy="127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81071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a:t>Beam geometry (III): STED unit connected to Confocal</a:t>
            </a:r>
            <a:br>
              <a:rPr lang="en-US" sz="2800" dirty="0"/>
            </a:br>
            <a:endParaRPr lang="en-US" sz="2800" dirty="0"/>
          </a:p>
        </p:txBody>
      </p:sp>
      <p:pic>
        <p:nvPicPr>
          <p:cNvPr id="3" name="Picture 216" descr="Image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019925" y="1130012"/>
            <a:ext cx="1296988" cy="120808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19" descr="Image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43725" y="2704812"/>
            <a:ext cx="1516063" cy="1228725"/>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3"/>
          <p:cNvSpPr>
            <a:spLocks noChangeArrowheads="1"/>
          </p:cNvSpPr>
          <p:nvPr/>
        </p:nvSpPr>
        <p:spPr bwMode="auto">
          <a:xfrm>
            <a:off x="827088" y="837912"/>
            <a:ext cx="5048250" cy="1800225"/>
          </a:xfrm>
          <a:prstGeom prst="rect">
            <a:avLst/>
          </a:prstGeom>
          <a:solidFill>
            <a:srgbClr val="C0C0C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6" name="Group 44"/>
          <p:cNvGrpSpPr>
            <a:grpSpLocks/>
          </p:cNvGrpSpPr>
          <p:nvPr/>
        </p:nvGrpSpPr>
        <p:grpSpPr bwMode="auto">
          <a:xfrm>
            <a:off x="5172075" y="1895187"/>
            <a:ext cx="542925" cy="723900"/>
            <a:chOff x="3074" y="726"/>
            <a:chExt cx="342" cy="456"/>
          </a:xfrm>
        </p:grpSpPr>
        <p:sp>
          <p:nvSpPr>
            <p:cNvPr id="7" name="Rectangle 45"/>
            <p:cNvSpPr>
              <a:spLocks noChangeArrowheads="1"/>
            </p:cNvSpPr>
            <p:nvPr/>
          </p:nvSpPr>
          <p:spPr bwMode="auto">
            <a:xfrm>
              <a:off x="3074" y="726"/>
              <a:ext cx="342" cy="456"/>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 name="Rectangle 46"/>
            <p:cNvSpPr>
              <a:spLocks noChangeArrowheads="1"/>
            </p:cNvSpPr>
            <p:nvPr/>
          </p:nvSpPr>
          <p:spPr bwMode="auto">
            <a:xfrm>
              <a:off x="3094" y="902"/>
              <a:ext cx="316" cy="96"/>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l" eaLnBrk="0" hangingPunct="0"/>
              <a:r>
                <a:rPr lang="en-US" altLang="en-US" sz="1000" b="1">
                  <a:solidFill>
                    <a:srgbClr val="000000"/>
                  </a:solidFill>
                </a:rPr>
                <a:t>Scanner</a:t>
              </a:r>
              <a:endParaRPr lang="en-US" altLang="en-US" sz="2400"/>
            </a:p>
          </p:txBody>
        </p:sp>
      </p:grpSp>
      <p:sp>
        <p:nvSpPr>
          <p:cNvPr id="9" name="Rectangle 47"/>
          <p:cNvSpPr>
            <a:spLocks noChangeArrowheads="1"/>
          </p:cNvSpPr>
          <p:nvPr/>
        </p:nvSpPr>
        <p:spPr bwMode="auto">
          <a:xfrm>
            <a:off x="1692275" y="2781012"/>
            <a:ext cx="3152775" cy="3990975"/>
          </a:xfrm>
          <a:prstGeom prst="rect">
            <a:avLst/>
          </a:prstGeom>
          <a:solidFill>
            <a:srgbClr val="C0C0C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 name="Rectangle 48"/>
          <p:cNvSpPr>
            <a:spLocks noChangeArrowheads="1"/>
          </p:cNvSpPr>
          <p:nvPr/>
        </p:nvSpPr>
        <p:spPr bwMode="auto">
          <a:xfrm>
            <a:off x="4138613" y="1566575"/>
            <a:ext cx="542925" cy="1019175"/>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 name="Rectangle 49"/>
          <p:cNvSpPr>
            <a:spLocks noChangeArrowheads="1"/>
          </p:cNvSpPr>
          <p:nvPr/>
        </p:nvSpPr>
        <p:spPr bwMode="auto">
          <a:xfrm>
            <a:off x="896938" y="1877725"/>
            <a:ext cx="1076325" cy="723900"/>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 name="Freeform 50"/>
          <p:cNvSpPr>
            <a:spLocks/>
          </p:cNvSpPr>
          <p:nvPr/>
        </p:nvSpPr>
        <p:spPr bwMode="auto">
          <a:xfrm>
            <a:off x="6567488" y="2014250"/>
            <a:ext cx="142875" cy="466725"/>
          </a:xfrm>
          <a:custGeom>
            <a:avLst/>
            <a:gdLst>
              <a:gd name="T0" fmla="*/ 0 w 90"/>
              <a:gd name="T1" fmla="*/ 0 h 294"/>
              <a:gd name="T2" fmla="*/ 90 w 90"/>
              <a:gd name="T3" fmla="*/ 0 h 294"/>
              <a:gd name="T4" fmla="*/ 90 w 90"/>
              <a:gd name="T5" fmla="*/ 294 h 294"/>
              <a:gd name="T6" fmla="*/ 0 w 90"/>
              <a:gd name="T7" fmla="*/ 294 h 294"/>
              <a:gd name="T8" fmla="*/ 0 w 90"/>
              <a:gd name="T9" fmla="*/ 0 h 294"/>
              <a:gd name="T10" fmla="*/ 0 w 90"/>
              <a:gd name="T11" fmla="*/ 0 h 294"/>
            </a:gdLst>
            <a:ahLst/>
            <a:cxnLst>
              <a:cxn ang="0">
                <a:pos x="T0" y="T1"/>
              </a:cxn>
              <a:cxn ang="0">
                <a:pos x="T2" y="T3"/>
              </a:cxn>
              <a:cxn ang="0">
                <a:pos x="T4" y="T5"/>
              </a:cxn>
              <a:cxn ang="0">
                <a:pos x="T6" y="T7"/>
              </a:cxn>
              <a:cxn ang="0">
                <a:pos x="T8" y="T9"/>
              </a:cxn>
              <a:cxn ang="0">
                <a:pos x="T10" y="T11"/>
              </a:cxn>
            </a:cxnLst>
            <a:rect l="0" t="0" r="r" b="b"/>
            <a:pathLst>
              <a:path w="90" h="294">
                <a:moveTo>
                  <a:pt x="0" y="0"/>
                </a:moveTo>
                <a:lnTo>
                  <a:pt x="90" y="0"/>
                </a:lnTo>
                <a:lnTo>
                  <a:pt x="90" y="294"/>
                </a:lnTo>
                <a:lnTo>
                  <a:pt x="0" y="294"/>
                </a:lnTo>
                <a:lnTo>
                  <a:pt x="0" y="0"/>
                </a:lnTo>
                <a:lnTo>
                  <a:pt x="0" y="0"/>
                </a:lnTo>
                <a:close/>
              </a:path>
            </a:pathLst>
          </a:custGeom>
          <a:solidFill>
            <a:srgbClr val="E5E5E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 name="Line 51"/>
          <p:cNvSpPr>
            <a:spLocks noChangeShapeType="1"/>
          </p:cNvSpPr>
          <p:nvPr/>
        </p:nvSpPr>
        <p:spPr bwMode="auto">
          <a:xfrm flipV="1">
            <a:off x="4252913" y="3395375"/>
            <a:ext cx="1587" cy="171450"/>
          </a:xfrm>
          <a:prstGeom prst="line">
            <a:avLst/>
          </a:prstGeom>
          <a:noFill/>
          <a:ln w="19050">
            <a:solidFill>
              <a:srgbClr val="5CD6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 name="Freeform 52"/>
          <p:cNvSpPr>
            <a:spLocks/>
          </p:cNvSpPr>
          <p:nvPr/>
        </p:nvSpPr>
        <p:spPr bwMode="auto">
          <a:xfrm>
            <a:off x="6567488" y="2214275"/>
            <a:ext cx="133350" cy="47625"/>
          </a:xfrm>
          <a:custGeom>
            <a:avLst/>
            <a:gdLst>
              <a:gd name="T0" fmla="*/ 0 w 84"/>
              <a:gd name="T1" fmla="*/ 18 h 30"/>
              <a:gd name="T2" fmla="*/ 6 w 84"/>
              <a:gd name="T3" fmla="*/ 6 h 30"/>
              <a:gd name="T4" fmla="*/ 18 w 84"/>
              <a:gd name="T5" fmla="*/ 0 h 30"/>
              <a:gd name="T6" fmla="*/ 42 w 84"/>
              <a:gd name="T7" fmla="*/ 0 h 30"/>
              <a:gd name="T8" fmla="*/ 42 w 84"/>
              <a:gd name="T9" fmla="*/ 0 h 30"/>
              <a:gd name="T10" fmla="*/ 60 w 84"/>
              <a:gd name="T11" fmla="*/ 0 h 30"/>
              <a:gd name="T12" fmla="*/ 78 w 84"/>
              <a:gd name="T13" fmla="*/ 6 h 30"/>
              <a:gd name="T14" fmla="*/ 84 w 84"/>
              <a:gd name="T15" fmla="*/ 18 h 30"/>
              <a:gd name="T16" fmla="*/ 84 w 84"/>
              <a:gd name="T17" fmla="*/ 18 h 30"/>
              <a:gd name="T18" fmla="*/ 78 w 84"/>
              <a:gd name="T19" fmla="*/ 24 h 30"/>
              <a:gd name="T20" fmla="*/ 60 w 84"/>
              <a:gd name="T21" fmla="*/ 30 h 30"/>
              <a:gd name="T22" fmla="*/ 42 w 84"/>
              <a:gd name="T23" fmla="*/ 30 h 30"/>
              <a:gd name="T24" fmla="*/ 42 w 84"/>
              <a:gd name="T25" fmla="*/ 30 h 30"/>
              <a:gd name="T26" fmla="*/ 18 w 84"/>
              <a:gd name="T27" fmla="*/ 30 h 30"/>
              <a:gd name="T28" fmla="*/ 6 w 84"/>
              <a:gd name="T29" fmla="*/ 24 h 30"/>
              <a:gd name="T30" fmla="*/ 0 w 84"/>
              <a:gd name="T31" fmla="*/ 18 h 30"/>
              <a:gd name="T32" fmla="*/ 0 w 84"/>
              <a:gd name="T33" fmla="*/ 18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4" h="30">
                <a:moveTo>
                  <a:pt x="0" y="18"/>
                </a:moveTo>
                <a:lnTo>
                  <a:pt x="6" y="6"/>
                </a:lnTo>
                <a:lnTo>
                  <a:pt x="18" y="0"/>
                </a:lnTo>
                <a:lnTo>
                  <a:pt x="42" y="0"/>
                </a:lnTo>
                <a:lnTo>
                  <a:pt x="42" y="0"/>
                </a:lnTo>
                <a:lnTo>
                  <a:pt x="60" y="0"/>
                </a:lnTo>
                <a:lnTo>
                  <a:pt x="78" y="6"/>
                </a:lnTo>
                <a:lnTo>
                  <a:pt x="84" y="18"/>
                </a:lnTo>
                <a:lnTo>
                  <a:pt x="84" y="18"/>
                </a:lnTo>
                <a:lnTo>
                  <a:pt x="78" y="24"/>
                </a:lnTo>
                <a:lnTo>
                  <a:pt x="60" y="30"/>
                </a:lnTo>
                <a:lnTo>
                  <a:pt x="42" y="30"/>
                </a:lnTo>
                <a:lnTo>
                  <a:pt x="42" y="30"/>
                </a:lnTo>
                <a:lnTo>
                  <a:pt x="18" y="30"/>
                </a:lnTo>
                <a:lnTo>
                  <a:pt x="6" y="24"/>
                </a:lnTo>
                <a:lnTo>
                  <a:pt x="0" y="18"/>
                </a:lnTo>
                <a:lnTo>
                  <a:pt x="0" y="18"/>
                </a:lnTo>
                <a:close/>
              </a:path>
            </a:pathLst>
          </a:custGeom>
          <a:solidFill>
            <a:srgbClr val="5CD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 name="Freeform 53"/>
          <p:cNvSpPr>
            <a:spLocks/>
          </p:cNvSpPr>
          <p:nvPr/>
        </p:nvSpPr>
        <p:spPr bwMode="auto">
          <a:xfrm>
            <a:off x="6196013" y="2014250"/>
            <a:ext cx="428625" cy="457200"/>
          </a:xfrm>
          <a:custGeom>
            <a:avLst/>
            <a:gdLst>
              <a:gd name="T0" fmla="*/ 270 w 270"/>
              <a:gd name="T1" fmla="*/ 138 h 288"/>
              <a:gd name="T2" fmla="*/ 0 w 270"/>
              <a:gd name="T3" fmla="*/ 288 h 288"/>
              <a:gd name="T4" fmla="*/ 0 w 270"/>
              <a:gd name="T5" fmla="*/ 0 h 288"/>
              <a:gd name="T6" fmla="*/ 270 w 270"/>
              <a:gd name="T7" fmla="*/ 138 h 288"/>
              <a:gd name="T8" fmla="*/ 270 w 270"/>
              <a:gd name="T9" fmla="*/ 138 h 288"/>
            </a:gdLst>
            <a:ahLst/>
            <a:cxnLst>
              <a:cxn ang="0">
                <a:pos x="T0" y="T1"/>
              </a:cxn>
              <a:cxn ang="0">
                <a:pos x="T2" y="T3"/>
              </a:cxn>
              <a:cxn ang="0">
                <a:pos x="T4" y="T5"/>
              </a:cxn>
              <a:cxn ang="0">
                <a:pos x="T6" y="T7"/>
              </a:cxn>
              <a:cxn ang="0">
                <a:pos x="T8" y="T9"/>
              </a:cxn>
            </a:cxnLst>
            <a:rect l="0" t="0" r="r" b="b"/>
            <a:pathLst>
              <a:path w="270" h="288">
                <a:moveTo>
                  <a:pt x="270" y="138"/>
                </a:moveTo>
                <a:lnTo>
                  <a:pt x="0" y="288"/>
                </a:lnTo>
                <a:lnTo>
                  <a:pt x="0" y="0"/>
                </a:lnTo>
                <a:lnTo>
                  <a:pt x="270" y="138"/>
                </a:lnTo>
                <a:lnTo>
                  <a:pt x="270" y="138"/>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 name="Line 54"/>
          <p:cNvSpPr>
            <a:spLocks noChangeShapeType="1"/>
          </p:cNvSpPr>
          <p:nvPr/>
        </p:nvSpPr>
        <p:spPr bwMode="auto">
          <a:xfrm flipV="1">
            <a:off x="3544888" y="3566825"/>
            <a:ext cx="1587" cy="2162175"/>
          </a:xfrm>
          <a:prstGeom prst="line">
            <a:avLst/>
          </a:prstGeom>
          <a:noFill/>
          <a:ln w="19050">
            <a:solidFill>
              <a:srgbClr val="FF99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7" name="Line 55"/>
          <p:cNvSpPr>
            <a:spLocks noChangeShapeType="1"/>
          </p:cNvSpPr>
          <p:nvPr/>
        </p:nvSpPr>
        <p:spPr bwMode="auto">
          <a:xfrm flipV="1">
            <a:off x="3887788" y="3566825"/>
            <a:ext cx="1587" cy="1809750"/>
          </a:xfrm>
          <a:prstGeom prst="line">
            <a:avLst/>
          </a:prstGeom>
          <a:noFill/>
          <a:ln w="19050">
            <a:solidFill>
              <a:srgbClr val="FF99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8" name="Line 56"/>
          <p:cNvSpPr>
            <a:spLocks noChangeShapeType="1"/>
          </p:cNvSpPr>
          <p:nvPr/>
        </p:nvSpPr>
        <p:spPr bwMode="auto">
          <a:xfrm flipH="1">
            <a:off x="2668588" y="5386100"/>
            <a:ext cx="1247775" cy="1587"/>
          </a:xfrm>
          <a:prstGeom prst="line">
            <a:avLst/>
          </a:prstGeom>
          <a:noFill/>
          <a:ln w="19050">
            <a:solidFill>
              <a:srgbClr val="FF99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9" name="Line 57"/>
          <p:cNvSpPr>
            <a:spLocks noChangeShapeType="1"/>
          </p:cNvSpPr>
          <p:nvPr/>
        </p:nvSpPr>
        <p:spPr bwMode="auto">
          <a:xfrm flipH="1">
            <a:off x="2668588" y="5729000"/>
            <a:ext cx="904875" cy="1587"/>
          </a:xfrm>
          <a:prstGeom prst="line">
            <a:avLst/>
          </a:prstGeom>
          <a:noFill/>
          <a:ln w="19050">
            <a:solidFill>
              <a:srgbClr val="FF99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 name="Freeform 58"/>
          <p:cNvSpPr>
            <a:spLocks/>
          </p:cNvSpPr>
          <p:nvPr/>
        </p:nvSpPr>
        <p:spPr bwMode="auto">
          <a:xfrm>
            <a:off x="3459163" y="5290850"/>
            <a:ext cx="552450" cy="542925"/>
          </a:xfrm>
          <a:custGeom>
            <a:avLst/>
            <a:gdLst>
              <a:gd name="T0" fmla="*/ 0 w 348"/>
              <a:gd name="T1" fmla="*/ 330 h 342"/>
              <a:gd name="T2" fmla="*/ 18 w 348"/>
              <a:gd name="T3" fmla="*/ 342 h 342"/>
              <a:gd name="T4" fmla="*/ 348 w 348"/>
              <a:gd name="T5" fmla="*/ 12 h 342"/>
              <a:gd name="T6" fmla="*/ 336 w 348"/>
              <a:gd name="T7" fmla="*/ 0 h 342"/>
              <a:gd name="T8" fmla="*/ 0 w 348"/>
              <a:gd name="T9" fmla="*/ 330 h 342"/>
              <a:gd name="T10" fmla="*/ 0 w 348"/>
              <a:gd name="T11" fmla="*/ 330 h 342"/>
            </a:gdLst>
            <a:ahLst/>
            <a:cxnLst>
              <a:cxn ang="0">
                <a:pos x="T0" y="T1"/>
              </a:cxn>
              <a:cxn ang="0">
                <a:pos x="T2" y="T3"/>
              </a:cxn>
              <a:cxn ang="0">
                <a:pos x="T4" y="T5"/>
              </a:cxn>
              <a:cxn ang="0">
                <a:pos x="T6" y="T7"/>
              </a:cxn>
              <a:cxn ang="0">
                <a:pos x="T8" y="T9"/>
              </a:cxn>
              <a:cxn ang="0">
                <a:pos x="T10" y="T11"/>
              </a:cxn>
            </a:cxnLst>
            <a:rect l="0" t="0" r="r" b="b"/>
            <a:pathLst>
              <a:path w="348" h="342">
                <a:moveTo>
                  <a:pt x="0" y="330"/>
                </a:moveTo>
                <a:lnTo>
                  <a:pt x="18" y="342"/>
                </a:lnTo>
                <a:lnTo>
                  <a:pt x="348" y="12"/>
                </a:lnTo>
                <a:lnTo>
                  <a:pt x="336" y="0"/>
                </a:lnTo>
                <a:lnTo>
                  <a:pt x="0" y="330"/>
                </a:lnTo>
                <a:lnTo>
                  <a:pt x="0" y="330"/>
                </a:lnTo>
                <a:close/>
              </a:path>
            </a:pathLst>
          </a:custGeom>
          <a:solidFill>
            <a:srgbClr val="D0E2E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 name="Freeform 59"/>
          <p:cNvSpPr>
            <a:spLocks/>
          </p:cNvSpPr>
          <p:nvPr/>
        </p:nvSpPr>
        <p:spPr bwMode="auto">
          <a:xfrm>
            <a:off x="3459163" y="5290850"/>
            <a:ext cx="552450" cy="542925"/>
          </a:xfrm>
          <a:custGeom>
            <a:avLst/>
            <a:gdLst>
              <a:gd name="T0" fmla="*/ 0 w 348"/>
              <a:gd name="T1" fmla="*/ 330 h 342"/>
              <a:gd name="T2" fmla="*/ 18 w 348"/>
              <a:gd name="T3" fmla="*/ 342 h 342"/>
              <a:gd name="T4" fmla="*/ 348 w 348"/>
              <a:gd name="T5" fmla="*/ 12 h 342"/>
              <a:gd name="T6" fmla="*/ 336 w 348"/>
              <a:gd name="T7" fmla="*/ 0 h 342"/>
              <a:gd name="T8" fmla="*/ 0 w 348"/>
              <a:gd name="T9" fmla="*/ 330 h 342"/>
              <a:gd name="T10" fmla="*/ 0 w 348"/>
              <a:gd name="T11" fmla="*/ 330 h 342"/>
            </a:gdLst>
            <a:ahLst/>
            <a:cxnLst>
              <a:cxn ang="0">
                <a:pos x="T0" y="T1"/>
              </a:cxn>
              <a:cxn ang="0">
                <a:pos x="T2" y="T3"/>
              </a:cxn>
              <a:cxn ang="0">
                <a:pos x="T4" y="T5"/>
              </a:cxn>
              <a:cxn ang="0">
                <a:pos x="T6" y="T7"/>
              </a:cxn>
              <a:cxn ang="0">
                <a:pos x="T8" y="T9"/>
              </a:cxn>
              <a:cxn ang="0">
                <a:pos x="T10" y="T11"/>
              </a:cxn>
            </a:cxnLst>
            <a:rect l="0" t="0" r="r" b="b"/>
            <a:pathLst>
              <a:path w="348" h="342">
                <a:moveTo>
                  <a:pt x="0" y="330"/>
                </a:moveTo>
                <a:lnTo>
                  <a:pt x="18" y="342"/>
                </a:lnTo>
                <a:lnTo>
                  <a:pt x="348" y="12"/>
                </a:lnTo>
                <a:lnTo>
                  <a:pt x="336" y="0"/>
                </a:lnTo>
                <a:lnTo>
                  <a:pt x="0" y="330"/>
                </a:lnTo>
                <a:lnTo>
                  <a:pt x="0" y="330"/>
                </a:lnTo>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nvGrpSpPr>
          <p:cNvPr id="22" name="Group 60"/>
          <p:cNvGrpSpPr>
            <a:grpSpLocks/>
          </p:cNvGrpSpPr>
          <p:nvPr/>
        </p:nvGrpSpPr>
        <p:grpSpPr bwMode="auto">
          <a:xfrm>
            <a:off x="3630613" y="4852700"/>
            <a:ext cx="171450" cy="171450"/>
            <a:chOff x="1830" y="2606"/>
            <a:chExt cx="108" cy="108"/>
          </a:xfrm>
        </p:grpSpPr>
        <p:sp>
          <p:nvSpPr>
            <p:cNvPr id="23" name="Freeform 61"/>
            <p:cNvSpPr>
              <a:spLocks/>
            </p:cNvSpPr>
            <p:nvPr/>
          </p:nvSpPr>
          <p:spPr bwMode="auto">
            <a:xfrm>
              <a:off x="1830" y="2606"/>
              <a:ext cx="108" cy="108"/>
            </a:xfrm>
            <a:custGeom>
              <a:avLst/>
              <a:gdLst>
                <a:gd name="T0" fmla="*/ 0 w 108"/>
                <a:gd name="T1" fmla="*/ 54 h 108"/>
                <a:gd name="T2" fmla="*/ 12 w 108"/>
                <a:gd name="T3" fmla="*/ 30 h 108"/>
                <a:gd name="T4" fmla="*/ 30 w 108"/>
                <a:gd name="T5" fmla="*/ 6 h 108"/>
                <a:gd name="T6" fmla="*/ 54 w 108"/>
                <a:gd name="T7" fmla="*/ 0 h 108"/>
                <a:gd name="T8" fmla="*/ 54 w 108"/>
                <a:gd name="T9" fmla="*/ 0 h 108"/>
                <a:gd name="T10" fmla="*/ 84 w 108"/>
                <a:gd name="T11" fmla="*/ 6 h 108"/>
                <a:gd name="T12" fmla="*/ 102 w 108"/>
                <a:gd name="T13" fmla="*/ 30 h 108"/>
                <a:gd name="T14" fmla="*/ 108 w 108"/>
                <a:gd name="T15" fmla="*/ 54 h 108"/>
                <a:gd name="T16" fmla="*/ 108 w 108"/>
                <a:gd name="T17" fmla="*/ 54 h 108"/>
                <a:gd name="T18" fmla="*/ 102 w 108"/>
                <a:gd name="T19" fmla="*/ 78 h 108"/>
                <a:gd name="T20" fmla="*/ 84 w 108"/>
                <a:gd name="T21" fmla="*/ 102 h 108"/>
                <a:gd name="T22" fmla="*/ 54 w 108"/>
                <a:gd name="T23" fmla="*/ 108 h 108"/>
                <a:gd name="T24" fmla="*/ 54 w 108"/>
                <a:gd name="T25" fmla="*/ 108 h 108"/>
                <a:gd name="T26" fmla="*/ 30 w 108"/>
                <a:gd name="T27" fmla="*/ 102 h 108"/>
                <a:gd name="T28" fmla="*/ 12 w 108"/>
                <a:gd name="T29" fmla="*/ 78 h 108"/>
                <a:gd name="T30" fmla="*/ 0 w 108"/>
                <a:gd name="T31" fmla="*/ 54 h 108"/>
                <a:gd name="T32" fmla="*/ 0 w 108"/>
                <a:gd name="T33" fmla="*/ 54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08" h="108">
                  <a:moveTo>
                    <a:pt x="0" y="54"/>
                  </a:moveTo>
                  <a:lnTo>
                    <a:pt x="12" y="30"/>
                  </a:lnTo>
                  <a:lnTo>
                    <a:pt x="30" y="6"/>
                  </a:lnTo>
                  <a:lnTo>
                    <a:pt x="54" y="0"/>
                  </a:lnTo>
                  <a:lnTo>
                    <a:pt x="54" y="0"/>
                  </a:lnTo>
                  <a:lnTo>
                    <a:pt x="84" y="6"/>
                  </a:lnTo>
                  <a:lnTo>
                    <a:pt x="102" y="30"/>
                  </a:lnTo>
                  <a:lnTo>
                    <a:pt x="108" y="54"/>
                  </a:lnTo>
                  <a:lnTo>
                    <a:pt x="108" y="54"/>
                  </a:lnTo>
                  <a:lnTo>
                    <a:pt x="102" y="78"/>
                  </a:lnTo>
                  <a:lnTo>
                    <a:pt x="84" y="102"/>
                  </a:lnTo>
                  <a:lnTo>
                    <a:pt x="54" y="108"/>
                  </a:lnTo>
                  <a:lnTo>
                    <a:pt x="54" y="108"/>
                  </a:lnTo>
                  <a:lnTo>
                    <a:pt x="30" y="102"/>
                  </a:lnTo>
                  <a:lnTo>
                    <a:pt x="12" y="78"/>
                  </a:lnTo>
                  <a:lnTo>
                    <a:pt x="0" y="54"/>
                  </a:lnTo>
                  <a:lnTo>
                    <a:pt x="0" y="5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 name="Freeform 62"/>
            <p:cNvSpPr>
              <a:spLocks/>
            </p:cNvSpPr>
            <p:nvPr/>
          </p:nvSpPr>
          <p:spPr bwMode="auto">
            <a:xfrm>
              <a:off x="1830" y="2606"/>
              <a:ext cx="108" cy="108"/>
            </a:xfrm>
            <a:custGeom>
              <a:avLst/>
              <a:gdLst>
                <a:gd name="T0" fmla="*/ 0 w 108"/>
                <a:gd name="T1" fmla="*/ 54 h 108"/>
                <a:gd name="T2" fmla="*/ 12 w 108"/>
                <a:gd name="T3" fmla="*/ 30 h 108"/>
                <a:gd name="T4" fmla="*/ 30 w 108"/>
                <a:gd name="T5" fmla="*/ 6 h 108"/>
                <a:gd name="T6" fmla="*/ 54 w 108"/>
                <a:gd name="T7" fmla="*/ 0 h 108"/>
                <a:gd name="T8" fmla="*/ 54 w 108"/>
                <a:gd name="T9" fmla="*/ 0 h 108"/>
                <a:gd name="T10" fmla="*/ 84 w 108"/>
                <a:gd name="T11" fmla="*/ 6 h 108"/>
                <a:gd name="T12" fmla="*/ 102 w 108"/>
                <a:gd name="T13" fmla="*/ 30 h 108"/>
                <a:gd name="T14" fmla="*/ 108 w 108"/>
                <a:gd name="T15" fmla="*/ 54 h 108"/>
                <a:gd name="T16" fmla="*/ 108 w 108"/>
                <a:gd name="T17" fmla="*/ 54 h 108"/>
                <a:gd name="T18" fmla="*/ 102 w 108"/>
                <a:gd name="T19" fmla="*/ 78 h 108"/>
                <a:gd name="T20" fmla="*/ 84 w 108"/>
                <a:gd name="T21" fmla="*/ 102 h 108"/>
                <a:gd name="T22" fmla="*/ 54 w 108"/>
                <a:gd name="T23" fmla="*/ 108 h 108"/>
                <a:gd name="T24" fmla="*/ 54 w 108"/>
                <a:gd name="T25" fmla="*/ 108 h 108"/>
                <a:gd name="T26" fmla="*/ 30 w 108"/>
                <a:gd name="T27" fmla="*/ 102 h 108"/>
                <a:gd name="T28" fmla="*/ 12 w 108"/>
                <a:gd name="T29" fmla="*/ 78 h 108"/>
                <a:gd name="T30" fmla="*/ 0 w 108"/>
                <a:gd name="T31" fmla="*/ 54 h 108"/>
                <a:gd name="T32" fmla="*/ 0 w 108"/>
                <a:gd name="T33" fmla="*/ 54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08" h="108">
                  <a:moveTo>
                    <a:pt x="0" y="54"/>
                  </a:moveTo>
                  <a:lnTo>
                    <a:pt x="12" y="30"/>
                  </a:lnTo>
                  <a:lnTo>
                    <a:pt x="30" y="6"/>
                  </a:lnTo>
                  <a:lnTo>
                    <a:pt x="54" y="0"/>
                  </a:lnTo>
                  <a:lnTo>
                    <a:pt x="54" y="0"/>
                  </a:lnTo>
                  <a:lnTo>
                    <a:pt x="84" y="6"/>
                  </a:lnTo>
                  <a:lnTo>
                    <a:pt x="102" y="30"/>
                  </a:lnTo>
                  <a:lnTo>
                    <a:pt x="108" y="54"/>
                  </a:lnTo>
                  <a:lnTo>
                    <a:pt x="108" y="54"/>
                  </a:lnTo>
                  <a:lnTo>
                    <a:pt x="102" y="78"/>
                  </a:lnTo>
                  <a:lnTo>
                    <a:pt x="84" y="102"/>
                  </a:lnTo>
                  <a:lnTo>
                    <a:pt x="54" y="108"/>
                  </a:lnTo>
                  <a:lnTo>
                    <a:pt x="54" y="108"/>
                  </a:lnTo>
                  <a:lnTo>
                    <a:pt x="30" y="102"/>
                  </a:lnTo>
                  <a:lnTo>
                    <a:pt x="12" y="78"/>
                  </a:lnTo>
                  <a:lnTo>
                    <a:pt x="0" y="54"/>
                  </a:lnTo>
                  <a:lnTo>
                    <a:pt x="0" y="54"/>
                  </a:lnTo>
                </a:path>
              </a:pathLst>
            </a:custGeom>
            <a:noFill/>
            <a:ln w="1905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 name="Line 63"/>
            <p:cNvSpPr>
              <a:spLocks noChangeShapeType="1"/>
            </p:cNvSpPr>
            <p:nvPr/>
          </p:nvSpPr>
          <p:spPr bwMode="auto">
            <a:xfrm flipV="1">
              <a:off x="1842" y="2624"/>
              <a:ext cx="78" cy="78"/>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6" name="Line 64"/>
            <p:cNvSpPr>
              <a:spLocks noChangeShapeType="1"/>
            </p:cNvSpPr>
            <p:nvPr/>
          </p:nvSpPr>
          <p:spPr bwMode="auto">
            <a:xfrm flipH="1" flipV="1">
              <a:off x="1848" y="2624"/>
              <a:ext cx="78" cy="72"/>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27" name="Line 65"/>
          <p:cNvSpPr>
            <a:spLocks noChangeShapeType="1"/>
          </p:cNvSpPr>
          <p:nvPr/>
        </p:nvSpPr>
        <p:spPr bwMode="auto">
          <a:xfrm flipV="1">
            <a:off x="3544888" y="3928775"/>
            <a:ext cx="1587" cy="228600"/>
          </a:xfrm>
          <a:prstGeom prst="line">
            <a:avLst/>
          </a:prstGeom>
          <a:noFill/>
          <a:ln w="19050">
            <a:solidFill>
              <a:srgbClr val="FF99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8" name="Freeform 66"/>
          <p:cNvSpPr>
            <a:spLocks/>
          </p:cNvSpPr>
          <p:nvPr/>
        </p:nvSpPr>
        <p:spPr bwMode="auto">
          <a:xfrm>
            <a:off x="3506788" y="3833525"/>
            <a:ext cx="76200" cy="95250"/>
          </a:xfrm>
          <a:custGeom>
            <a:avLst/>
            <a:gdLst>
              <a:gd name="T0" fmla="*/ 24 w 48"/>
              <a:gd name="T1" fmla="*/ 60 h 60"/>
              <a:gd name="T2" fmla="*/ 0 w 48"/>
              <a:gd name="T3" fmla="*/ 60 h 60"/>
              <a:gd name="T4" fmla="*/ 24 w 48"/>
              <a:gd name="T5" fmla="*/ 0 h 60"/>
              <a:gd name="T6" fmla="*/ 48 w 48"/>
              <a:gd name="T7" fmla="*/ 60 h 60"/>
              <a:gd name="T8" fmla="*/ 24 w 48"/>
              <a:gd name="T9" fmla="*/ 60 h 60"/>
              <a:gd name="T10" fmla="*/ 24 w 48"/>
              <a:gd name="T11" fmla="*/ 60 h 60"/>
            </a:gdLst>
            <a:ahLst/>
            <a:cxnLst>
              <a:cxn ang="0">
                <a:pos x="T0" y="T1"/>
              </a:cxn>
              <a:cxn ang="0">
                <a:pos x="T2" y="T3"/>
              </a:cxn>
              <a:cxn ang="0">
                <a:pos x="T4" y="T5"/>
              </a:cxn>
              <a:cxn ang="0">
                <a:pos x="T6" y="T7"/>
              </a:cxn>
              <a:cxn ang="0">
                <a:pos x="T8" y="T9"/>
              </a:cxn>
              <a:cxn ang="0">
                <a:pos x="T10" y="T11"/>
              </a:cxn>
            </a:cxnLst>
            <a:rect l="0" t="0" r="r" b="b"/>
            <a:pathLst>
              <a:path w="48" h="60">
                <a:moveTo>
                  <a:pt x="24" y="60"/>
                </a:moveTo>
                <a:lnTo>
                  <a:pt x="0" y="60"/>
                </a:lnTo>
                <a:lnTo>
                  <a:pt x="24" y="0"/>
                </a:lnTo>
                <a:lnTo>
                  <a:pt x="48" y="60"/>
                </a:lnTo>
                <a:lnTo>
                  <a:pt x="24" y="60"/>
                </a:lnTo>
                <a:lnTo>
                  <a:pt x="24" y="6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9" name="Line 67"/>
          <p:cNvSpPr>
            <a:spLocks noChangeShapeType="1"/>
          </p:cNvSpPr>
          <p:nvPr/>
        </p:nvSpPr>
        <p:spPr bwMode="auto">
          <a:xfrm flipV="1">
            <a:off x="3887788" y="3938300"/>
            <a:ext cx="1587" cy="219075"/>
          </a:xfrm>
          <a:prstGeom prst="line">
            <a:avLst/>
          </a:prstGeom>
          <a:noFill/>
          <a:ln w="19050">
            <a:solidFill>
              <a:srgbClr val="FF99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 name="Freeform 68"/>
          <p:cNvSpPr>
            <a:spLocks/>
          </p:cNvSpPr>
          <p:nvPr/>
        </p:nvSpPr>
        <p:spPr bwMode="auto">
          <a:xfrm>
            <a:off x="3849688" y="3852575"/>
            <a:ext cx="76200" cy="95250"/>
          </a:xfrm>
          <a:custGeom>
            <a:avLst/>
            <a:gdLst>
              <a:gd name="T0" fmla="*/ 24 w 48"/>
              <a:gd name="T1" fmla="*/ 60 h 60"/>
              <a:gd name="T2" fmla="*/ 0 w 48"/>
              <a:gd name="T3" fmla="*/ 60 h 60"/>
              <a:gd name="T4" fmla="*/ 24 w 48"/>
              <a:gd name="T5" fmla="*/ 0 h 60"/>
              <a:gd name="T6" fmla="*/ 48 w 48"/>
              <a:gd name="T7" fmla="*/ 60 h 60"/>
              <a:gd name="T8" fmla="*/ 24 w 48"/>
              <a:gd name="T9" fmla="*/ 60 h 60"/>
              <a:gd name="T10" fmla="*/ 24 w 48"/>
              <a:gd name="T11" fmla="*/ 60 h 60"/>
            </a:gdLst>
            <a:ahLst/>
            <a:cxnLst>
              <a:cxn ang="0">
                <a:pos x="T0" y="T1"/>
              </a:cxn>
              <a:cxn ang="0">
                <a:pos x="T2" y="T3"/>
              </a:cxn>
              <a:cxn ang="0">
                <a:pos x="T4" y="T5"/>
              </a:cxn>
              <a:cxn ang="0">
                <a:pos x="T6" y="T7"/>
              </a:cxn>
              <a:cxn ang="0">
                <a:pos x="T8" y="T9"/>
              </a:cxn>
              <a:cxn ang="0">
                <a:pos x="T10" y="T11"/>
              </a:cxn>
            </a:cxnLst>
            <a:rect l="0" t="0" r="r" b="b"/>
            <a:pathLst>
              <a:path w="48" h="60">
                <a:moveTo>
                  <a:pt x="24" y="60"/>
                </a:moveTo>
                <a:lnTo>
                  <a:pt x="0" y="60"/>
                </a:lnTo>
                <a:lnTo>
                  <a:pt x="24" y="0"/>
                </a:lnTo>
                <a:lnTo>
                  <a:pt x="48" y="60"/>
                </a:lnTo>
                <a:lnTo>
                  <a:pt x="24" y="60"/>
                </a:lnTo>
                <a:lnTo>
                  <a:pt x="24" y="6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 name="Line 69"/>
          <p:cNvSpPr>
            <a:spLocks noChangeShapeType="1"/>
          </p:cNvSpPr>
          <p:nvPr/>
        </p:nvSpPr>
        <p:spPr bwMode="auto">
          <a:xfrm>
            <a:off x="2916238" y="5386100"/>
            <a:ext cx="219075" cy="1587"/>
          </a:xfrm>
          <a:prstGeom prst="line">
            <a:avLst/>
          </a:prstGeom>
          <a:noFill/>
          <a:ln w="19050">
            <a:solidFill>
              <a:srgbClr val="FF99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2" name="Freeform 70"/>
          <p:cNvSpPr>
            <a:spLocks/>
          </p:cNvSpPr>
          <p:nvPr/>
        </p:nvSpPr>
        <p:spPr bwMode="auto">
          <a:xfrm>
            <a:off x="3125788" y="5348000"/>
            <a:ext cx="95250" cy="76200"/>
          </a:xfrm>
          <a:custGeom>
            <a:avLst/>
            <a:gdLst>
              <a:gd name="T0" fmla="*/ 0 w 60"/>
              <a:gd name="T1" fmla="*/ 24 h 48"/>
              <a:gd name="T2" fmla="*/ 0 w 60"/>
              <a:gd name="T3" fmla="*/ 0 h 48"/>
              <a:gd name="T4" fmla="*/ 60 w 60"/>
              <a:gd name="T5" fmla="*/ 24 h 48"/>
              <a:gd name="T6" fmla="*/ 0 w 60"/>
              <a:gd name="T7" fmla="*/ 48 h 48"/>
              <a:gd name="T8" fmla="*/ 0 w 60"/>
              <a:gd name="T9" fmla="*/ 24 h 48"/>
              <a:gd name="T10" fmla="*/ 0 w 60"/>
              <a:gd name="T11" fmla="*/ 24 h 48"/>
            </a:gdLst>
            <a:ahLst/>
            <a:cxnLst>
              <a:cxn ang="0">
                <a:pos x="T0" y="T1"/>
              </a:cxn>
              <a:cxn ang="0">
                <a:pos x="T2" y="T3"/>
              </a:cxn>
              <a:cxn ang="0">
                <a:pos x="T4" y="T5"/>
              </a:cxn>
              <a:cxn ang="0">
                <a:pos x="T6" y="T7"/>
              </a:cxn>
              <a:cxn ang="0">
                <a:pos x="T8" y="T9"/>
              </a:cxn>
              <a:cxn ang="0">
                <a:pos x="T10" y="T11"/>
              </a:cxn>
            </a:cxnLst>
            <a:rect l="0" t="0" r="r" b="b"/>
            <a:pathLst>
              <a:path w="60" h="48">
                <a:moveTo>
                  <a:pt x="0" y="24"/>
                </a:moveTo>
                <a:lnTo>
                  <a:pt x="0" y="0"/>
                </a:lnTo>
                <a:lnTo>
                  <a:pt x="60" y="24"/>
                </a:lnTo>
                <a:lnTo>
                  <a:pt x="0" y="48"/>
                </a:lnTo>
                <a:lnTo>
                  <a:pt x="0" y="24"/>
                </a:lnTo>
                <a:lnTo>
                  <a:pt x="0" y="24"/>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 name="Line 71"/>
          <p:cNvSpPr>
            <a:spLocks noChangeShapeType="1"/>
          </p:cNvSpPr>
          <p:nvPr/>
        </p:nvSpPr>
        <p:spPr bwMode="auto">
          <a:xfrm>
            <a:off x="2916238" y="5729000"/>
            <a:ext cx="219075" cy="1587"/>
          </a:xfrm>
          <a:prstGeom prst="line">
            <a:avLst/>
          </a:prstGeom>
          <a:noFill/>
          <a:ln w="19050">
            <a:solidFill>
              <a:srgbClr val="FF99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4" name="Freeform 72"/>
          <p:cNvSpPr>
            <a:spLocks/>
          </p:cNvSpPr>
          <p:nvPr/>
        </p:nvSpPr>
        <p:spPr bwMode="auto">
          <a:xfrm>
            <a:off x="3125788" y="5690900"/>
            <a:ext cx="95250" cy="76200"/>
          </a:xfrm>
          <a:custGeom>
            <a:avLst/>
            <a:gdLst>
              <a:gd name="T0" fmla="*/ 0 w 60"/>
              <a:gd name="T1" fmla="*/ 24 h 48"/>
              <a:gd name="T2" fmla="*/ 0 w 60"/>
              <a:gd name="T3" fmla="*/ 0 h 48"/>
              <a:gd name="T4" fmla="*/ 60 w 60"/>
              <a:gd name="T5" fmla="*/ 24 h 48"/>
              <a:gd name="T6" fmla="*/ 0 w 60"/>
              <a:gd name="T7" fmla="*/ 48 h 48"/>
              <a:gd name="T8" fmla="*/ 0 w 60"/>
              <a:gd name="T9" fmla="*/ 24 h 48"/>
              <a:gd name="T10" fmla="*/ 0 w 60"/>
              <a:gd name="T11" fmla="*/ 24 h 48"/>
            </a:gdLst>
            <a:ahLst/>
            <a:cxnLst>
              <a:cxn ang="0">
                <a:pos x="T0" y="T1"/>
              </a:cxn>
              <a:cxn ang="0">
                <a:pos x="T2" y="T3"/>
              </a:cxn>
              <a:cxn ang="0">
                <a:pos x="T4" y="T5"/>
              </a:cxn>
              <a:cxn ang="0">
                <a:pos x="T6" y="T7"/>
              </a:cxn>
              <a:cxn ang="0">
                <a:pos x="T8" y="T9"/>
              </a:cxn>
              <a:cxn ang="0">
                <a:pos x="T10" y="T11"/>
              </a:cxn>
            </a:cxnLst>
            <a:rect l="0" t="0" r="r" b="b"/>
            <a:pathLst>
              <a:path w="60" h="48">
                <a:moveTo>
                  <a:pt x="0" y="24"/>
                </a:moveTo>
                <a:lnTo>
                  <a:pt x="0" y="0"/>
                </a:lnTo>
                <a:lnTo>
                  <a:pt x="60" y="24"/>
                </a:lnTo>
                <a:lnTo>
                  <a:pt x="0" y="48"/>
                </a:lnTo>
                <a:lnTo>
                  <a:pt x="0" y="24"/>
                </a:lnTo>
                <a:lnTo>
                  <a:pt x="0" y="24"/>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5" name="Rectangle 74"/>
          <p:cNvSpPr>
            <a:spLocks noChangeArrowheads="1"/>
          </p:cNvSpPr>
          <p:nvPr/>
        </p:nvSpPr>
        <p:spPr bwMode="auto">
          <a:xfrm>
            <a:off x="2954338" y="4176425"/>
            <a:ext cx="130175" cy="28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eaLnBrk="0" hangingPunct="0"/>
            <a:r>
              <a:rPr lang="en-US" altLang="en-US" sz="1900">
                <a:solidFill>
                  <a:srgbClr val="000000"/>
                </a:solidFill>
                <a:latin typeface="Symbol" panose="05050102010706020507" pitchFamily="18" charset="2"/>
              </a:rPr>
              <a:t>l</a:t>
            </a:r>
            <a:endParaRPr lang="en-US" altLang="en-US" sz="4000">
              <a:latin typeface="Symbol" panose="05050102010706020507" pitchFamily="18" charset="2"/>
            </a:endParaRPr>
          </a:p>
        </p:txBody>
      </p:sp>
      <p:sp>
        <p:nvSpPr>
          <p:cNvPr id="36" name="Rectangle 75"/>
          <p:cNvSpPr>
            <a:spLocks noChangeArrowheads="1"/>
          </p:cNvSpPr>
          <p:nvPr/>
        </p:nvSpPr>
        <p:spPr bwMode="auto">
          <a:xfrm>
            <a:off x="3117850" y="4235162"/>
            <a:ext cx="15875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eaLnBrk="0" hangingPunct="0"/>
            <a:r>
              <a:rPr lang="en-US" altLang="en-US" sz="1500" b="1">
                <a:solidFill>
                  <a:srgbClr val="000000"/>
                </a:solidFill>
              </a:rPr>
              <a:t>/2</a:t>
            </a:r>
            <a:endParaRPr lang="en-US" altLang="en-US" sz="3200"/>
          </a:p>
        </p:txBody>
      </p:sp>
      <p:sp>
        <p:nvSpPr>
          <p:cNvPr id="37" name="Rectangle 76"/>
          <p:cNvSpPr>
            <a:spLocks noChangeArrowheads="1"/>
          </p:cNvSpPr>
          <p:nvPr/>
        </p:nvSpPr>
        <p:spPr bwMode="auto">
          <a:xfrm>
            <a:off x="2844800" y="4470112"/>
            <a:ext cx="719138" cy="42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l" eaLnBrk="0" hangingPunct="0"/>
            <a:r>
              <a:rPr lang="en-US" altLang="en-US" sz="1400" b="1">
                <a:solidFill>
                  <a:srgbClr val="000000"/>
                </a:solidFill>
              </a:rPr>
              <a:t>Phase</a:t>
            </a:r>
            <a:br>
              <a:rPr lang="en-US" altLang="en-US" sz="1400" b="1">
                <a:solidFill>
                  <a:srgbClr val="000000"/>
                </a:solidFill>
              </a:rPr>
            </a:br>
            <a:r>
              <a:rPr lang="en-US" altLang="en-US" sz="1400" b="1">
                <a:solidFill>
                  <a:srgbClr val="000000"/>
                </a:solidFill>
              </a:rPr>
              <a:t>plate</a:t>
            </a:r>
            <a:endParaRPr lang="en-US" altLang="en-US" sz="4000"/>
          </a:p>
        </p:txBody>
      </p:sp>
      <p:sp>
        <p:nvSpPr>
          <p:cNvPr id="38" name="Freeform 77"/>
          <p:cNvSpPr>
            <a:spLocks/>
          </p:cNvSpPr>
          <p:nvPr/>
        </p:nvSpPr>
        <p:spPr bwMode="auto">
          <a:xfrm>
            <a:off x="3411538" y="4319300"/>
            <a:ext cx="590550" cy="104775"/>
          </a:xfrm>
          <a:custGeom>
            <a:avLst/>
            <a:gdLst>
              <a:gd name="T0" fmla="*/ 0 w 372"/>
              <a:gd name="T1" fmla="*/ 0 h 66"/>
              <a:gd name="T2" fmla="*/ 372 w 372"/>
              <a:gd name="T3" fmla="*/ 0 h 66"/>
              <a:gd name="T4" fmla="*/ 372 w 372"/>
              <a:gd name="T5" fmla="*/ 66 h 66"/>
              <a:gd name="T6" fmla="*/ 0 w 372"/>
              <a:gd name="T7" fmla="*/ 66 h 66"/>
              <a:gd name="T8" fmla="*/ 0 w 372"/>
              <a:gd name="T9" fmla="*/ 0 h 66"/>
              <a:gd name="T10" fmla="*/ 0 w 372"/>
              <a:gd name="T11" fmla="*/ 0 h 66"/>
            </a:gdLst>
            <a:ahLst/>
            <a:cxnLst>
              <a:cxn ang="0">
                <a:pos x="T0" y="T1"/>
              </a:cxn>
              <a:cxn ang="0">
                <a:pos x="T2" y="T3"/>
              </a:cxn>
              <a:cxn ang="0">
                <a:pos x="T4" y="T5"/>
              </a:cxn>
              <a:cxn ang="0">
                <a:pos x="T6" y="T7"/>
              </a:cxn>
              <a:cxn ang="0">
                <a:pos x="T8" y="T9"/>
              </a:cxn>
              <a:cxn ang="0">
                <a:pos x="T10" y="T11"/>
              </a:cxn>
            </a:cxnLst>
            <a:rect l="0" t="0" r="r" b="b"/>
            <a:pathLst>
              <a:path w="372" h="66">
                <a:moveTo>
                  <a:pt x="0" y="0"/>
                </a:moveTo>
                <a:lnTo>
                  <a:pt x="372" y="0"/>
                </a:lnTo>
                <a:lnTo>
                  <a:pt x="372" y="66"/>
                </a:lnTo>
                <a:lnTo>
                  <a:pt x="0" y="66"/>
                </a:lnTo>
                <a:lnTo>
                  <a:pt x="0" y="0"/>
                </a:lnTo>
                <a:lnTo>
                  <a:pt x="0" y="0"/>
                </a:lnTo>
                <a:close/>
              </a:path>
            </a:pathLst>
          </a:custGeom>
          <a:solidFill>
            <a:srgbClr val="4BBBD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9" name="Freeform 78"/>
          <p:cNvSpPr>
            <a:spLocks/>
          </p:cNvSpPr>
          <p:nvPr/>
        </p:nvSpPr>
        <p:spPr bwMode="auto">
          <a:xfrm>
            <a:off x="3411538" y="4319300"/>
            <a:ext cx="590550" cy="104775"/>
          </a:xfrm>
          <a:custGeom>
            <a:avLst/>
            <a:gdLst>
              <a:gd name="T0" fmla="*/ 0 w 372"/>
              <a:gd name="T1" fmla="*/ 0 h 66"/>
              <a:gd name="T2" fmla="*/ 372 w 372"/>
              <a:gd name="T3" fmla="*/ 0 h 66"/>
              <a:gd name="T4" fmla="*/ 372 w 372"/>
              <a:gd name="T5" fmla="*/ 66 h 66"/>
              <a:gd name="T6" fmla="*/ 0 w 372"/>
              <a:gd name="T7" fmla="*/ 66 h 66"/>
              <a:gd name="T8" fmla="*/ 0 w 372"/>
              <a:gd name="T9" fmla="*/ 0 h 66"/>
              <a:gd name="T10" fmla="*/ 0 w 372"/>
              <a:gd name="T11" fmla="*/ 0 h 66"/>
            </a:gdLst>
            <a:ahLst/>
            <a:cxnLst>
              <a:cxn ang="0">
                <a:pos x="T0" y="T1"/>
              </a:cxn>
              <a:cxn ang="0">
                <a:pos x="T2" y="T3"/>
              </a:cxn>
              <a:cxn ang="0">
                <a:pos x="T4" y="T5"/>
              </a:cxn>
              <a:cxn ang="0">
                <a:pos x="T6" y="T7"/>
              </a:cxn>
              <a:cxn ang="0">
                <a:pos x="T8" y="T9"/>
              </a:cxn>
              <a:cxn ang="0">
                <a:pos x="T10" y="T11"/>
              </a:cxn>
            </a:cxnLst>
            <a:rect l="0" t="0" r="r" b="b"/>
            <a:pathLst>
              <a:path w="372" h="66">
                <a:moveTo>
                  <a:pt x="0" y="0"/>
                </a:moveTo>
                <a:lnTo>
                  <a:pt x="372" y="0"/>
                </a:lnTo>
                <a:lnTo>
                  <a:pt x="372" y="66"/>
                </a:lnTo>
                <a:lnTo>
                  <a:pt x="0" y="66"/>
                </a:lnTo>
                <a:lnTo>
                  <a:pt x="0" y="0"/>
                </a:lnTo>
                <a:lnTo>
                  <a:pt x="0" y="0"/>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0" name="Freeform 79"/>
          <p:cNvSpPr>
            <a:spLocks/>
          </p:cNvSpPr>
          <p:nvPr/>
        </p:nvSpPr>
        <p:spPr bwMode="auto">
          <a:xfrm>
            <a:off x="3411538" y="4252625"/>
            <a:ext cx="295275" cy="66675"/>
          </a:xfrm>
          <a:custGeom>
            <a:avLst/>
            <a:gdLst>
              <a:gd name="T0" fmla="*/ 0 w 186"/>
              <a:gd name="T1" fmla="*/ 0 h 42"/>
              <a:gd name="T2" fmla="*/ 186 w 186"/>
              <a:gd name="T3" fmla="*/ 0 h 42"/>
              <a:gd name="T4" fmla="*/ 186 w 186"/>
              <a:gd name="T5" fmla="*/ 42 h 42"/>
              <a:gd name="T6" fmla="*/ 0 w 186"/>
              <a:gd name="T7" fmla="*/ 42 h 42"/>
              <a:gd name="T8" fmla="*/ 0 w 186"/>
              <a:gd name="T9" fmla="*/ 0 h 42"/>
              <a:gd name="T10" fmla="*/ 0 w 186"/>
              <a:gd name="T11" fmla="*/ 0 h 42"/>
            </a:gdLst>
            <a:ahLst/>
            <a:cxnLst>
              <a:cxn ang="0">
                <a:pos x="T0" y="T1"/>
              </a:cxn>
              <a:cxn ang="0">
                <a:pos x="T2" y="T3"/>
              </a:cxn>
              <a:cxn ang="0">
                <a:pos x="T4" y="T5"/>
              </a:cxn>
              <a:cxn ang="0">
                <a:pos x="T6" y="T7"/>
              </a:cxn>
              <a:cxn ang="0">
                <a:pos x="T8" y="T9"/>
              </a:cxn>
              <a:cxn ang="0">
                <a:pos x="T10" y="T11"/>
              </a:cxn>
            </a:cxnLst>
            <a:rect l="0" t="0" r="r" b="b"/>
            <a:pathLst>
              <a:path w="186" h="42">
                <a:moveTo>
                  <a:pt x="0" y="0"/>
                </a:moveTo>
                <a:lnTo>
                  <a:pt x="186" y="0"/>
                </a:lnTo>
                <a:lnTo>
                  <a:pt x="186" y="42"/>
                </a:lnTo>
                <a:lnTo>
                  <a:pt x="0" y="42"/>
                </a:lnTo>
                <a:lnTo>
                  <a:pt x="0" y="0"/>
                </a:lnTo>
                <a:lnTo>
                  <a:pt x="0" y="0"/>
                </a:lnTo>
                <a:close/>
              </a:path>
            </a:pathLst>
          </a:custGeom>
          <a:solidFill>
            <a:srgbClr val="4BBBD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1" name="Freeform 80"/>
          <p:cNvSpPr>
            <a:spLocks/>
          </p:cNvSpPr>
          <p:nvPr/>
        </p:nvSpPr>
        <p:spPr bwMode="auto">
          <a:xfrm>
            <a:off x="3411538" y="4252625"/>
            <a:ext cx="295275" cy="66675"/>
          </a:xfrm>
          <a:custGeom>
            <a:avLst/>
            <a:gdLst>
              <a:gd name="T0" fmla="*/ 0 w 186"/>
              <a:gd name="T1" fmla="*/ 0 h 42"/>
              <a:gd name="T2" fmla="*/ 186 w 186"/>
              <a:gd name="T3" fmla="*/ 0 h 42"/>
              <a:gd name="T4" fmla="*/ 186 w 186"/>
              <a:gd name="T5" fmla="*/ 42 h 42"/>
              <a:gd name="T6" fmla="*/ 0 w 186"/>
              <a:gd name="T7" fmla="*/ 42 h 42"/>
              <a:gd name="T8" fmla="*/ 0 w 186"/>
              <a:gd name="T9" fmla="*/ 0 h 42"/>
              <a:gd name="T10" fmla="*/ 0 w 186"/>
              <a:gd name="T11" fmla="*/ 0 h 42"/>
            </a:gdLst>
            <a:ahLst/>
            <a:cxnLst>
              <a:cxn ang="0">
                <a:pos x="T0" y="T1"/>
              </a:cxn>
              <a:cxn ang="0">
                <a:pos x="T2" y="T3"/>
              </a:cxn>
              <a:cxn ang="0">
                <a:pos x="T4" y="T5"/>
              </a:cxn>
              <a:cxn ang="0">
                <a:pos x="T6" y="T7"/>
              </a:cxn>
              <a:cxn ang="0">
                <a:pos x="T8" y="T9"/>
              </a:cxn>
              <a:cxn ang="0">
                <a:pos x="T10" y="T11"/>
              </a:cxn>
            </a:cxnLst>
            <a:rect l="0" t="0" r="r" b="b"/>
            <a:pathLst>
              <a:path w="186" h="42">
                <a:moveTo>
                  <a:pt x="0" y="0"/>
                </a:moveTo>
                <a:lnTo>
                  <a:pt x="186" y="0"/>
                </a:lnTo>
                <a:lnTo>
                  <a:pt x="186" y="42"/>
                </a:lnTo>
                <a:lnTo>
                  <a:pt x="0" y="42"/>
                </a:lnTo>
                <a:lnTo>
                  <a:pt x="0" y="0"/>
                </a:lnTo>
                <a:lnTo>
                  <a:pt x="0" y="0"/>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2" name="Line 81"/>
          <p:cNvSpPr>
            <a:spLocks noChangeShapeType="1"/>
          </p:cNvSpPr>
          <p:nvPr/>
        </p:nvSpPr>
        <p:spPr bwMode="auto">
          <a:xfrm flipV="1">
            <a:off x="4581525" y="2023775"/>
            <a:ext cx="6350" cy="4714875"/>
          </a:xfrm>
          <a:prstGeom prst="line">
            <a:avLst/>
          </a:prstGeom>
          <a:noFill/>
          <a:ln w="19050">
            <a:solidFill>
              <a:srgbClr val="0099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3" name="Line 84"/>
          <p:cNvSpPr>
            <a:spLocks noChangeShapeType="1"/>
          </p:cNvSpPr>
          <p:nvPr/>
        </p:nvSpPr>
        <p:spPr bwMode="auto">
          <a:xfrm>
            <a:off x="4576763" y="2014250"/>
            <a:ext cx="1633537" cy="3175"/>
          </a:xfrm>
          <a:prstGeom prst="line">
            <a:avLst/>
          </a:prstGeom>
          <a:noFill/>
          <a:ln w="19050">
            <a:solidFill>
              <a:srgbClr val="6699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4" name="Line 85"/>
          <p:cNvSpPr>
            <a:spLocks noChangeShapeType="1"/>
          </p:cNvSpPr>
          <p:nvPr/>
        </p:nvSpPr>
        <p:spPr bwMode="auto">
          <a:xfrm flipV="1">
            <a:off x="4244975" y="2480975"/>
            <a:ext cx="9525" cy="4248150"/>
          </a:xfrm>
          <a:prstGeom prst="line">
            <a:avLst/>
          </a:prstGeom>
          <a:noFill/>
          <a:ln w="19050">
            <a:solidFill>
              <a:srgbClr val="0099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5" name="Line 86"/>
          <p:cNvSpPr>
            <a:spLocks noChangeShapeType="1"/>
          </p:cNvSpPr>
          <p:nvPr/>
        </p:nvSpPr>
        <p:spPr bwMode="auto">
          <a:xfrm>
            <a:off x="4252913" y="2480975"/>
            <a:ext cx="1976437" cy="3175"/>
          </a:xfrm>
          <a:prstGeom prst="line">
            <a:avLst/>
          </a:prstGeom>
          <a:noFill/>
          <a:ln w="19050">
            <a:solidFill>
              <a:srgbClr val="FF99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 name="Freeform 87"/>
          <p:cNvSpPr>
            <a:spLocks/>
          </p:cNvSpPr>
          <p:nvPr/>
        </p:nvSpPr>
        <p:spPr bwMode="auto">
          <a:xfrm>
            <a:off x="6567488" y="2014250"/>
            <a:ext cx="142875" cy="466725"/>
          </a:xfrm>
          <a:custGeom>
            <a:avLst/>
            <a:gdLst>
              <a:gd name="T0" fmla="*/ 0 w 90"/>
              <a:gd name="T1" fmla="*/ 0 h 294"/>
              <a:gd name="T2" fmla="*/ 90 w 90"/>
              <a:gd name="T3" fmla="*/ 0 h 294"/>
              <a:gd name="T4" fmla="*/ 90 w 90"/>
              <a:gd name="T5" fmla="*/ 294 h 294"/>
              <a:gd name="T6" fmla="*/ 0 w 90"/>
              <a:gd name="T7" fmla="*/ 294 h 294"/>
              <a:gd name="T8" fmla="*/ 0 w 90"/>
              <a:gd name="T9" fmla="*/ 0 h 294"/>
              <a:gd name="T10" fmla="*/ 0 w 90"/>
              <a:gd name="T11" fmla="*/ 0 h 294"/>
            </a:gdLst>
            <a:ahLst/>
            <a:cxnLst>
              <a:cxn ang="0">
                <a:pos x="T0" y="T1"/>
              </a:cxn>
              <a:cxn ang="0">
                <a:pos x="T2" y="T3"/>
              </a:cxn>
              <a:cxn ang="0">
                <a:pos x="T4" y="T5"/>
              </a:cxn>
              <a:cxn ang="0">
                <a:pos x="T6" y="T7"/>
              </a:cxn>
              <a:cxn ang="0">
                <a:pos x="T8" y="T9"/>
              </a:cxn>
              <a:cxn ang="0">
                <a:pos x="T10" y="T11"/>
              </a:cxn>
            </a:cxnLst>
            <a:rect l="0" t="0" r="r" b="b"/>
            <a:pathLst>
              <a:path w="90" h="294">
                <a:moveTo>
                  <a:pt x="0" y="0"/>
                </a:moveTo>
                <a:lnTo>
                  <a:pt x="90" y="0"/>
                </a:lnTo>
                <a:lnTo>
                  <a:pt x="90" y="294"/>
                </a:lnTo>
                <a:lnTo>
                  <a:pt x="0" y="294"/>
                </a:lnTo>
                <a:lnTo>
                  <a:pt x="0" y="0"/>
                </a:lnTo>
                <a:lnTo>
                  <a:pt x="0" y="0"/>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7" name="Freeform 88"/>
          <p:cNvSpPr>
            <a:spLocks/>
          </p:cNvSpPr>
          <p:nvPr/>
        </p:nvSpPr>
        <p:spPr bwMode="auto">
          <a:xfrm>
            <a:off x="6196013" y="1995200"/>
            <a:ext cx="466725" cy="495300"/>
          </a:xfrm>
          <a:custGeom>
            <a:avLst/>
            <a:gdLst>
              <a:gd name="T0" fmla="*/ 294 w 294"/>
              <a:gd name="T1" fmla="*/ 156 h 312"/>
              <a:gd name="T2" fmla="*/ 0 w 294"/>
              <a:gd name="T3" fmla="*/ 312 h 312"/>
              <a:gd name="T4" fmla="*/ 0 w 294"/>
              <a:gd name="T5" fmla="*/ 0 h 312"/>
              <a:gd name="T6" fmla="*/ 294 w 294"/>
              <a:gd name="T7" fmla="*/ 156 h 312"/>
              <a:gd name="T8" fmla="*/ 294 w 294"/>
              <a:gd name="T9" fmla="*/ 156 h 312"/>
            </a:gdLst>
            <a:ahLst/>
            <a:cxnLst>
              <a:cxn ang="0">
                <a:pos x="T0" y="T1"/>
              </a:cxn>
              <a:cxn ang="0">
                <a:pos x="T2" y="T3"/>
              </a:cxn>
              <a:cxn ang="0">
                <a:pos x="T4" y="T5"/>
              </a:cxn>
              <a:cxn ang="0">
                <a:pos x="T6" y="T7"/>
              </a:cxn>
              <a:cxn ang="0">
                <a:pos x="T8" y="T9"/>
              </a:cxn>
            </a:cxnLst>
            <a:rect l="0" t="0" r="r" b="b"/>
            <a:pathLst>
              <a:path w="294" h="312">
                <a:moveTo>
                  <a:pt x="294" y="156"/>
                </a:moveTo>
                <a:lnTo>
                  <a:pt x="0" y="312"/>
                </a:lnTo>
                <a:lnTo>
                  <a:pt x="0" y="0"/>
                </a:lnTo>
                <a:lnTo>
                  <a:pt x="294" y="156"/>
                </a:lnTo>
                <a:lnTo>
                  <a:pt x="294" y="156"/>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8" name="Freeform 89"/>
          <p:cNvSpPr>
            <a:spLocks/>
          </p:cNvSpPr>
          <p:nvPr/>
        </p:nvSpPr>
        <p:spPr bwMode="auto">
          <a:xfrm>
            <a:off x="6196013" y="1995200"/>
            <a:ext cx="466725" cy="495300"/>
          </a:xfrm>
          <a:custGeom>
            <a:avLst/>
            <a:gdLst>
              <a:gd name="T0" fmla="*/ 294 w 294"/>
              <a:gd name="T1" fmla="*/ 156 h 312"/>
              <a:gd name="T2" fmla="*/ 0 w 294"/>
              <a:gd name="T3" fmla="*/ 312 h 312"/>
              <a:gd name="T4" fmla="*/ 0 w 294"/>
              <a:gd name="T5" fmla="*/ 0 h 312"/>
              <a:gd name="T6" fmla="*/ 294 w 294"/>
              <a:gd name="T7" fmla="*/ 156 h 312"/>
              <a:gd name="T8" fmla="*/ 294 w 294"/>
              <a:gd name="T9" fmla="*/ 156 h 312"/>
            </a:gdLst>
            <a:ahLst/>
            <a:cxnLst>
              <a:cxn ang="0">
                <a:pos x="T0" y="T1"/>
              </a:cxn>
              <a:cxn ang="0">
                <a:pos x="T2" y="T3"/>
              </a:cxn>
              <a:cxn ang="0">
                <a:pos x="T4" y="T5"/>
              </a:cxn>
              <a:cxn ang="0">
                <a:pos x="T6" y="T7"/>
              </a:cxn>
              <a:cxn ang="0">
                <a:pos x="T8" y="T9"/>
              </a:cxn>
            </a:cxnLst>
            <a:rect l="0" t="0" r="r" b="b"/>
            <a:pathLst>
              <a:path w="294" h="312">
                <a:moveTo>
                  <a:pt x="294" y="156"/>
                </a:moveTo>
                <a:lnTo>
                  <a:pt x="0" y="312"/>
                </a:lnTo>
                <a:lnTo>
                  <a:pt x="0" y="0"/>
                </a:lnTo>
                <a:lnTo>
                  <a:pt x="294" y="156"/>
                </a:lnTo>
                <a:lnTo>
                  <a:pt x="294" y="156"/>
                </a:lnTo>
              </a:path>
            </a:pathLst>
          </a:custGeom>
          <a:noFill/>
          <a:ln w="19050">
            <a:solidFill>
              <a:srgbClr val="5CD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9" name="Freeform 90"/>
          <p:cNvSpPr>
            <a:spLocks/>
          </p:cNvSpPr>
          <p:nvPr/>
        </p:nvSpPr>
        <p:spPr bwMode="auto">
          <a:xfrm>
            <a:off x="4214813" y="6376700"/>
            <a:ext cx="76200" cy="95250"/>
          </a:xfrm>
          <a:custGeom>
            <a:avLst/>
            <a:gdLst>
              <a:gd name="T0" fmla="*/ 24 w 48"/>
              <a:gd name="T1" fmla="*/ 60 h 60"/>
              <a:gd name="T2" fmla="*/ 0 w 48"/>
              <a:gd name="T3" fmla="*/ 60 h 60"/>
              <a:gd name="T4" fmla="*/ 24 w 48"/>
              <a:gd name="T5" fmla="*/ 0 h 60"/>
              <a:gd name="T6" fmla="*/ 48 w 48"/>
              <a:gd name="T7" fmla="*/ 60 h 60"/>
              <a:gd name="T8" fmla="*/ 24 w 48"/>
              <a:gd name="T9" fmla="*/ 60 h 60"/>
              <a:gd name="T10" fmla="*/ 24 w 48"/>
              <a:gd name="T11" fmla="*/ 60 h 60"/>
            </a:gdLst>
            <a:ahLst/>
            <a:cxnLst>
              <a:cxn ang="0">
                <a:pos x="T0" y="T1"/>
              </a:cxn>
              <a:cxn ang="0">
                <a:pos x="T2" y="T3"/>
              </a:cxn>
              <a:cxn ang="0">
                <a:pos x="T4" y="T5"/>
              </a:cxn>
              <a:cxn ang="0">
                <a:pos x="T6" y="T7"/>
              </a:cxn>
              <a:cxn ang="0">
                <a:pos x="T8" y="T9"/>
              </a:cxn>
              <a:cxn ang="0">
                <a:pos x="T10" y="T11"/>
              </a:cxn>
            </a:cxnLst>
            <a:rect l="0" t="0" r="r" b="b"/>
            <a:pathLst>
              <a:path w="48" h="60">
                <a:moveTo>
                  <a:pt x="24" y="60"/>
                </a:moveTo>
                <a:lnTo>
                  <a:pt x="0" y="60"/>
                </a:lnTo>
                <a:lnTo>
                  <a:pt x="24" y="0"/>
                </a:lnTo>
                <a:lnTo>
                  <a:pt x="48" y="60"/>
                </a:lnTo>
                <a:lnTo>
                  <a:pt x="24" y="60"/>
                </a:lnTo>
                <a:lnTo>
                  <a:pt x="24" y="60"/>
                </a:lnTo>
                <a:close/>
              </a:path>
            </a:pathLst>
          </a:custGeom>
          <a:solidFill>
            <a:srgbClr val="5CD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0" name="Freeform 91"/>
          <p:cNvSpPr>
            <a:spLocks/>
          </p:cNvSpPr>
          <p:nvPr/>
        </p:nvSpPr>
        <p:spPr bwMode="auto">
          <a:xfrm>
            <a:off x="1995488" y="2033300"/>
            <a:ext cx="285750" cy="428625"/>
          </a:xfrm>
          <a:custGeom>
            <a:avLst/>
            <a:gdLst>
              <a:gd name="T0" fmla="*/ 0 w 180"/>
              <a:gd name="T1" fmla="*/ 150 h 270"/>
              <a:gd name="T2" fmla="*/ 180 w 180"/>
              <a:gd name="T3" fmla="*/ 0 h 270"/>
              <a:gd name="T4" fmla="*/ 180 w 180"/>
              <a:gd name="T5" fmla="*/ 270 h 270"/>
              <a:gd name="T6" fmla="*/ 0 w 180"/>
              <a:gd name="T7" fmla="*/ 108 h 270"/>
              <a:gd name="T8" fmla="*/ 0 w 180"/>
              <a:gd name="T9" fmla="*/ 150 h 270"/>
              <a:gd name="T10" fmla="*/ 0 w 180"/>
              <a:gd name="T11" fmla="*/ 150 h 270"/>
            </a:gdLst>
            <a:ahLst/>
            <a:cxnLst>
              <a:cxn ang="0">
                <a:pos x="T0" y="T1"/>
              </a:cxn>
              <a:cxn ang="0">
                <a:pos x="T2" y="T3"/>
              </a:cxn>
              <a:cxn ang="0">
                <a:pos x="T4" y="T5"/>
              </a:cxn>
              <a:cxn ang="0">
                <a:pos x="T6" y="T7"/>
              </a:cxn>
              <a:cxn ang="0">
                <a:pos x="T8" y="T9"/>
              </a:cxn>
              <a:cxn ang="0">
                <a:pos x="T10" y="T11"/>
              </a:cxn>
            </a:cxnLst>
            <a:rect l="0" t="0" r="r" b="b"/>
            <a:pathLst>
              <a:path w="180" h="270">
                <a:moveTo>
                  <a:pt x="0" y="150"/>
                </a:moveTo>
                <a:lnTo>
                  <a:pt x="180" y="0"/>
                </a:lnTo>
                <a:lnTo>
                  <a:pt x="180" y="270"/>
                </a:lnTo>
                <a:lnTo>
                  <a:pt x="0" y="108"/>
                </a:lnTo>
                <a:lnTo>
                  <a:pt x="0" y="150"/>
                </a:lnTo>
                <a:lnTo>
                  <a:pt x="0" y="15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1" name="Freeform 92"/>
          <p:cNvSpPr>
            <a:spLocks/>
          </p:cNvSpPr>
          <p:nvPr/>
        </p:nvSpPr>
        <p:spPr bwMode="auto">
          <a:xfrm>
            <a:off x="1995488" y="2033300"/>
            <a:ext cx="285750" cy="428625"/>
          </a:xfrm>
          <a:custGeom>
            <a:avLst/>
            <a:gdLst>
              <a:gd name="T0" fmla="*/ 0 w 180"/>
              <a:gd name="T1" fmla="*/ 150 h 270"/>
              <a:gd name="T2" fmla="*/ 180 w 180"/>
              <a:gd name="T3" fmla="*/ 0 h 270"/>
              <a:gd name="T4" fmla="*/ 180 w 180"/>
              <a:gd name="T5" fmla="*/ 270 h 270"/>
              <a:gd name="T6" fmla="*/ 0 w 180"/>
              <a:gd name="T7" fmla="*/ 108 h 270"/>
              <a:gd name="T8" fmla="*/ 0 w 180"/>
              <a:gd name="T9" fmla="*/ 150 h 270"/>
              <a:gd name="T10" fmla="*/ 0 w 180"/>
              <a:gd name="T11" fmla="*/ 150 h 270"/>
            </a:gdLst>
            <a:ahLst/>
            <a:cxnLst>
              <a:cxn ang="0">
                <a:pos x="T0" y="T1"/>
              </a:cxn>
              <a:cxn ang="0">
                <a:pos x="T2" y="T3"/>
              </a:cxn>
              <a:cxn ang="0">
                <a:pos x="T4" y="T5"/>
              </a:cxn>
              <a:cxn ang="0">
                <a:pos x="T6" y="T7"/>
              </a:cxn>
              <a:cxn ang="0">
                <a:pos x="T8" y="T9"/>
              </a:cxn>
              <a:cxn ang="0">
                <a:pos x="T10" y="T11"/>
              </a:cxn>
            </a:cxnLst>
            <a:rect l="0" t="0" r="r" b="b"/>
            <a:pathLst>
              <a:path w="180" h="270">
                <a:moveTo>
                  <a:pt x="0" y="150"/>
                </a:moveTo>
                <a:lnTo>
                  <a:pt x="180" y="0"/>
                </a:lnTo>
                <a:lnTo>
                  <a:pt x="180" y="270"/>
                </a:lnTo>
                <a:lnTo>
                  <a:pt x="0" y="108"/>
                </a:lnTo>
                <a:lnTo>
                  <a:pt x="0" y="150"/>
                </a:lnTo>
                <a:lnTo>
                  <a:pt x="0" y="150"/>
                </a:lnTo>
              </a:path>
            </a:pathLst>
          </a:custGeom>
          <a:noFill/>
          <a:ln w="19050">
            <a:solidFill>
              <a:srgbClr val="6699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2" name="Rectangle 93"/>
          <p:cNvSpPr>
            <a:spLocks noChangeArrowheads="1"/>
          </p:cNvSpPr>
          <p:nvPr/>
        </p:nvSpPr>
        <p:spPr bwMode="auto">
          <a:xfrm>
            <a:off x="995363" y="2157125"/>
            <a:ext cx="882650" cy="15240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l" eaLnBrk="0" hangingPunct="0"/>
            <a:r>
              <a:rPr lang="en-US" altLang="en-US" sz="1000" b="1">
                <a:solidFill>
                  <a:srgbClr val="000000"/>
                </a:solidFill>
              </a:rPr>
              <a:t>SP5 Detectors</a:t>
            </a:r>
            <a:endParaRPr lang="en-US" altLang="en-US" sz="2400"/>
          </a:p>
        </p:txBody>
      </p:sp>
      <p:sp>
        <p:nvSpPr>
          <p:cNvPr id="53" name="Line 94"/>
          <p:cNvSpPr>
            <a:spLocks noChangeShapeType="1"/>
          </p:cNvSpPr>
          <p:nvPr/>
        </p:nvSpPr>
        <p:spPr bwMode="auto">
          <a:xfrm>
            <a:off x="2033588" y="2080925"/>
            <a:ext cx="1587" cy="123825"/>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4" name="Line 95"/>
          <p:cNvSpPr>
            <a:spLocks noChangeShapeType="1"/>
          </p:cNvSpPr>
          <p:nvPr/>
        </p:nvSpPr>
        <p:spPr bwMode="auto">
          <a:xfrm>
            <a:off x="2033588" y="2271425"/>
            <a:ext cx="1587" cy="123825"/>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5" name="Line 96"/>
          <p:cNvSpPr>
            <a:spLocks noChangeShapeType="1"/>
          </p:cNvSpPr>
          <p:nvPr/>
        </p:nvSpPr>
        <p:spPr bwMode="auto">
          <a:xfrm>
            <a:off x="1995488" y="2204750"/>
            <a:ext cx="1587" cy="6667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 name="Freeform 97"/>
          <p:cNvSpPr>
            <a:spLocks/>
          </p:cNvSpPr>
          <p:nvPr/>
        </p:nvSpPr>
        <p:spPr bwMode="auto">
          <a:xfrm>
            <a:off x="4548188" y="6376700"/>
            <a:ext cx="76200" cy="95250"/>
          </a:xfrm>
          <a:custGeom>
            <a:avLst/>
            <a:gdLst>
              <a:gd name="T0" fmla="*/ 24 w 48"/>
              <a:gd name="T1" fmla="*/ 60 h 60"/>
              <a:gd name="T2" fmla="*/ 0 w 48"/>
              <a:gd name="T3" fmla="*/ 60 h 60"/>
              <a:gd name="T4" fmla="*/ 24 w 48"/>
              <a:gd name="T5" fmla="*/ 0 h 60"/>
              <a:gd name="T6" fmla="*/ 48 w 48"/>
              <a:gd name="T7" fmla="*/ 60 h 60"/>
              <a:gd name="T8" fmla="*/ 24 w 48"/>
              <a:gd name="T9" fmla="*/ 60 h 60"/>
              <a:gd name="T10" fmla="*/ 24 w 48"/>
              <a:gd name="T11" fmla="*/ 60 h 60"/>
            </a:gdLst>
            <a:ahLst/>
            <a:cxnLst>
              <a:cxn ang="0">
                <a:pos x="T0" y="T1"/>
              </a:cxn>
              <a:cxn ang="0">
                <a:pos x="T2" y="T3"/>
              </a:cxn>
              <a:cxn ang="0">
                <a:pos x="T4" y="T5"/>
              </a:cxn>
              <a:cxn ang="0">
                <a:pos x="T6" y="T7"/>
              </a:cxn>
              <a:cxn ang="0">
                <a:pos x="T8" y="T9"/>
              </a:cxn>
              <a:cxn ang="0">
                <a:pos x="T10" y="T11"/>
              </a:cxn>
            </a:cxnLst>
            <a:rect l="0" t="0" r="r" b="b"/>
            <a:pathLst>
              <a:path w="48" h="60">
                <a:moveTo>
                  <a:pt x="24" y="60"/>
                </a:moveTo>
                <a:lnTo>
                  <a:pt x="0" y="60"/>
                </a:lnTo>
                <a:lnTo>
                  <a:pt x="24" y="0"/>
                </a:lnTo>
                <a:lnTo>
                  <a:pt x="48" y="60"/>
                </a:lnTo>
                <a:lnTo>
                  <a:pt x="24" y="60"/>
                </a:lnTo>
                <a:lnTo>
                  <a:pt x="24" y="60"/>
                </a:lnTo>
                <a:close/>
              </a:path>
            </a:pathLst>
          </a:custGeom>
          <a:solidFill>
            <a:srgbClr val="5CD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7" name="Freeform 98"/>
          <p:cNvSpPr>
            <a:spLocks/>
          </p:cNvSpPr>
          <p:nvPr/>
        </p:nvSpPr>
        <p:spPr bwMode="auto">
          <a:xfrm>
            <a:off x="6043613" y="1890425"/>
            <a:ext cx="190500" cy="695325"/>
          </a:xfrm>
          <a:custGeom>
            <a:avLst/>
            <a:gdLst>
              <a:gd name="T0" fmla="*/ 0 w 120"/>
              <a:gd name="T1" fmla="*/ 222 h 438"/>
              <a:gd name="T2" fmla="*/ 0 w 120"/>
              <a:gd name="T3" fmla="*/ 192 h 438"/>
              <a:gd name="T4" fmla="*/ 6 w 120"/>
              <a:gd name="T5" fmla="*/ 168 h 438"/>
              <a:gd name="T6" fmla="*/ 6 w 120"/>
              <a:gd name="T7" fmla="*/ 144 h 438"/>
              <a:gd name="T8" fmla="*/ 12 w 120"/>
              <a:gd name="T9" fmla="*/ 120 h 438"/>
              <a:gd name="T10" fmla="*/ 12 w 120"/>
              <a:gd name="T11" fmla="*/ 96 h 438"/>
              <a:gd name="T12" fmla="*/ 18 w 120"/>
              <a:gd name="T13" fmla="*/ 78 h 438"/>
              <a:gd name="T14" fmla="*/ 24 w 120"/>
              <a:gd name="T15" fmla="*/ 60 h 438"/>
              <a:gd name="T16" fmla="*/ 30 w 120"/>
              <a:gd name="T17" fmla="*/ 42 h 438"/>
              <a:gd name="T18" fmla="*/ 36 w 120"/>
              <a:gd name="T19" fmla="*/ 30 h 438"/>
              <a:gd name="T20" fmla="*/ 42 w 120"/>
              <a:gd name="T21" fmla="*/ 18 h 438"/>
              <a:gd name="T22" fmla="*/ 48 w 120"/>
              <a:gd name="T23" fmla="*/ 12 h 438"/>
              <a:gd name="T24" fmla="*/ 54 w 120"/>
              <a:gd name="T25" fmla="*/ 6 h 438"/>
              <a:gd name="T26" fmla="*/ 60 w 120"/>
              <a:gd name="T27" fmla="*/ 0 h 438"/>
              <a:gd name="T28" fmla="*/ 60 w 120"/>
              <a:gd name="T29" fmla="*/ 0 h 438"/>
              <a:gd name="T30" fmla="*/ 72 w 120"/>
              <a:gd name="T31" fmla="*/ 6 h 438"/>
              <a:gd name="T32" fmla="*/ 78 w 120"/>
              <a:gd name="T33" fmla="*/ 12 h 438"/>
              <a:gd name="T34" fmla="*/ 84 w 120"/>
              <a:gd name="T35" fmla="*/ 18 h 438"/>
              <a:gd name="T36" fmla="*/ 90 w 120"/>
              <a:gd name="T37" fmla="*/ 30 h 438"/>
              <a:gd name="T38" fmla="*/ 96 w 120"/>
              <a:gd name="T39" fmla="*/ 42 h 438"/>
              <a:gd name="T40" fmla="*/ 102 w 120"/>
              <a:gd name="T41" fmla="*/ 60 h 438"/>
              <a:gd name="T42" fmla="*/ 108 w 120"/>
              <a:gd name="T43" fmla="*/ 78 h 438"/>
              <a:gd name="T44" fmla="*/ 114 w 120"/>
              <a:gd name="T45" fmla="*/ 96 h 438"/>
              <a:gd name="T46" fmla="*/ 114 w 120"/>
              <a:gd name="T47" fmla="*/ 120 h 438"/>
              <a:gd name="T48" fmla="*/ 120 w 120"/>
              <a:gd name="T49" fmla="*/ 144 h 438"/>
              <a:gd name="T50" fmla="*/ 120 w 120"/>
              <a:gd name="T51" fmla="*/ 168 h 438"/>
              <a:gd name="T52" fmla="*/ 120 w 120"/>
              <a:gd name="T53" fmla="*/ 192 h 438"/>
              <a:gd name="T54" fmla="*/ 120 w 120"/>
              <a:gd name="T55" fmla="*/ 222 h 438"/>
              <a:gd name="T56" fmla="*/ 120 w 120"/>
              <a:gd name="T57" fmla="*/ 222 h 438"/>
              <a:gd name="T58" fmla="*/ 120 w 120"/>
              <a:gd name="T59" fmla="*/ 246 h 438"/>
              <a:gd name="T60" fmla="*/ 120 w 120"/>
              <a:gd name="T61" fmla="*/ 276 h 438"/>
              <a:gd name="T62" fmla="*/ 120 w 120"/>
              <a:gd name="T63" fmla="*/ 300 h 438"/>
              <a:gd name="T64" fmla="*/ 114 w 120"/>
              <a:gd name="T65" fmla="*/ 324 h 438"/>
              <a:gd name="T66" fmla="*/ 114 w 120"/>
              <a:gd name="T67" fmla="*/ 348 h 438"/>
              <a:gd name="T68" fmla="*/ 108 w 120"/>
              <a:gd name="T69" fmla="*/ 366 h 438"/>
              <a:gd name="T70" fmla="*/ 102 w 120"/>
              <a:gd name="T71" fmla="*/ 384 h 438"/>
              <a:gd name="T72" fmla="*/ 96 w 120"/>
              <a:gd name="T73" fmla="*/ 402 h 438"/>
              <a:gd name="T74" fmla="*/ 90 w 120"/>
              <a:gd name="T75" fmla="*/ 414 h 438"/>
              <a:gd name="T76" fmla="*/ 84 w 120"/>
              <a:gd name="T77" fmla="*/ 426 h 438"/>
              <a:gd name="T78" fmla="*/ 78 w 120"/>
              <a:gd name="T79" fmla="*/ 432 h 438"/>
              <a:gd name="T80" fmla="*/ 72 w 120"/>
              <a:gd name="T81" fmla="*/ 438 h 438"/>
              <a:gd name="T82" fmla="*/ 60 w 120"/>
              <a:gd name="T83" fmla="*/ 438 h 438"/>
              <a:gd name="T84" fmla="*/ 60 w 120"/>
              <a:gd name="T85" fmla="*/ 438 h 438"/>
              <a:gd name="T86" fmla="*/ 54 w 120"/>
              <a:gd name="T87" fmla="*/ 438 h 438"/>
              <a:gd name="T88" fmla="*/ 48 w 120"/>
              <a:gd name="T89" fmla="*/ 432 h 438"/>
              <a:gd name="T90" fmla="*/ 42 w 120"/>
              <a:gd name="T91" fmla="*/ 426 h 438"/>
              <a:gd name="T92" fmla="*/ 36 w 120"/>
              <a:gd name="T93" fmla="*/ 414 h 438"/>
              <a:gd name="T94" fmla="*/ 30 w 120"/>
              <a:gd name="T95" fmla="*/ 402 h 438"/>
              <a:gd name="T96" fmla="*/ 24 w 120"/>
              <a:gd name="T97" fmla="*/ 384 h 438"/>
              <a:gd name="T98" fmla="*/ 18 w 120"/>
              <a:gd name="T99" fmla="*/ 366 h 438"/>
              <a:gd name="T100" fmla="*/ 12 w 120"/>
              <a:gd name="T101" fmla="*/ 348 h 438"/>
              <a:gd name="T102" fmla="*/ 12 w 120"/>
              <a:gd name="T103" fmla="*/ 324 h 438"/>
              <a:gd name="T104" fmla="*/ 6 w 120"/>
              <a:gd name="T105" fmla="*/ 300 h 438"/>
              <a:gd name="T106" fmla="*/ 6 w 120"/>
              <a:gd name="T107" fmla="*/ 276 h 438"/>
              <a:gd name="T108" fmla="*/ 0 w 120"/>
              <a:gd name="T109" fmla="*/ 246 h 438"/>
              <a:gd name="T110" fmla="*/ 0 w 120"/>
              <a:gd name="T111" fmla="*/ 222 h 438"/>
              <a:gd name="T112" fmla="*/ 0 w 120"/>
              <a:gd name="T113" fmla="*/ 222 h 4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20" h="438">
                <a:moveTo>
                  <a:pt x="0" y="222"/>
                </a:moveTo>
                <a:lnTo>
                  <a:pt x="0" y="192"/>
                </a:lnTo>
                <a:lnTo>
                  <a:pt x="6" y="168"/>
                </a:lnTo>
                <a:lnTo>
                  <a:pt x="6" y="144"/>
                </a:lnTo>
                <a:lnTo>
                  <a:pt x="12" y="120"/>
                </a:lnTo>
                <a:lnTo>
                  <a:pt x="12" y="96"/>
                </a:lnTo>
                <a:lnTo>
                  <a:pt x="18" y="78"/>
                </a:lnTo>
                <a:lnTo>
                  <a:pt x="24" y="60"/>
                </a:lnTo>
                <a:lnTo>
                  <a:pt x="30" y="42"/>
                </a:lnTo>
                <a:lnTo>
                  <a:pt x="36" y="30"/>
                </a:lnTo>
                <a:lnTo>
                  <a:pt x="42" y="18"/>
                </a:lnTo>
                <a:lnTo>
                  <a:pt x="48" y="12"/>
                </a:lnTo>
                <a:lnTo>
                  <a:pt x="54" y="6"/>
                </a:lnTo>
                <a:lnTo>
                  <a:pt x="60" y="0"/>
                </a:lnTo>
                <a:lnTo>
                  <a:pt x="60" y="0"/>
                </a:lnTo>
                <a:lnTo>
                  <a:pt x="72" y="6"/>
                </a:lnTo>
                <a:lnTo>
                  <a:pt x="78" y="12"/>
                </a:lnTo>
                <a:lnTo>
                  <a:pt x="84" y="18"/>
                </a:lnTo>
                <a:lnTo>
                  <a:pt x="90" y="30"/>
                </a:lnTo>
                <a:lnTo>
                  <a:pt x="96" y="42"/>
                </a:lnTo>
                <a:lnTo>
                  <a:pt x="102" y="60"/>
                </a:lnTo>
                <a:lnTo>
                  <a:pt x="108" y="78"/>
                </a:lnTo>
                <a:lnTo>
                  <a:pt x="114" y="96"/>
                </a:lnTo>
                <a:lnTo>
                  <a:pt x="114" y="120"/>
                </a:lnTo>
                <a:lnTo>
                  <a:pt x="120" y="144"/>
                </a:lnTo>
                <a:lnTo>
                  <a:pt x="120" y="168"/>
                </a:lnTo>
                <a:lnTo>
                  <a:pt x="120" y="192"/>
                </a:lnTo>
                <a:lnTo>
                  <a:pt x="120" y="222"/>
                </a:lnTo>
                <a:lnTo>
                  <a:pt x="120" y="222"/>
                </a:lnTo>
                <a:lnTo>
                  <a:pt x="120" y="246"/>
                </a:lnTo>
                <a:lnTo>
                  <a:pt x="120" y="276"/>
                </a:lnTo>
                <a:lnTo>
                  <a:pt x="120" y="300"/>
                </a:lnTo>
                <a:lnTo>
                  <a:pt x="114" y="324"/>
                </a:lnTo>
                <a:lnTo>
                  <a:pt x="114" y="348"/>
                </a:lnTo>
                <a:lnTo>
                  <a:pt x="108" y="366"/>
                </a:lnTo>
                <a:lnTo>
                  <a:pt x="102" y="384"/>
                </a:lnTo>
                <a:lnTo>
                  <a:pt x="96" y="402"/>
                </a:lnTo>
                <a:lnTo>
                  <a:pt x="90" y="414"/>
                </a:lnTo>
                <a:lnTo>
                  <a:pt x="84" y="426"/>
                </a:lnTo>
                <a:lnTo>
                  <a:pt x="78" y="432"/>
                </a:lnTo>
                <a:lnTo>
                  <a:pt x="72" y="438"/>
                </a:lnTo>
                <a:lnTo>
                  <a:pt x="60" y="438"/>
                </a:lnTo>
                <a:lnTo>
                  <a:pt x="60" y="438"/>
                </a:lnTo>
                <a:lnTo>
                  <a:pt x="54" y="438"/>
                </a:lnTo>
                <a:lnTo>
                  <a:pt x="48" y="432"/>
                </a:lnTo>
                <a:lnTo>
                  <a:pt x="42" y="426"/>
                </a:lnTo>
                <a:lnTo>
                  <a:pt x="36" y="414"/>
                </a:lnTo>
                <a:lnTo>
                  <a:pt x="30" y="402"/>
                </a:lnTo>
                <a:lnTo>
                  <a:pt x="24" y="384"/>
                </a:lnTo>
                <a:lnTo>
                  <a:pt x="18" y="366"/>
                </a:lnTo>
                <a:lnTo>
                  <a:pt x="12" y="348"/>
                </a:lnTo>
                <a:lnTo>
                  <a:pt x="12" y="324"/>
                </a:lnTo>
                <a:lnTo>
                  <a:pt x="6" y="300"/>
                </a:lnTo>
                <a:lnTo>
                  <a:pt x="6" y="276"/>
                </a:lnTo>
                <a:lnTo>
                  <a:pt x="0" y="246"/>
                </a:lnTo>
                <a:lnTo>
                  <a:pt x="0" y="222"/>
                </a:lnTo>
                <a:lnTo>
                  <a:pt x="0" y="222"/>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8" name="Line 99"/>
          <p:cNvSpPr>
            <a:spLocks noChangeShapeType="1"/>
          </p:cNvSpPr>
          <p:nvPr/>
        </p:nvSpPr>
        <p:spPr bwMode="auto">
          <a:xfrm>
            <a:off x="6053138" y="2461925"/>
            <a:ext cx="171450" cy="1587"/>
          </a:xfrm>
          <a:prstGeom prst="line">
            <a:avLst/>
          </a:prstGeom>
          <a:noFill/>
          <a:ln w="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9" name="Line 100"/>
          <p:cNvSpPr>
            <a:spLocks noChangeShapeType="1"/>
          </p:cNvSpPr>
          <p:nvPr/>
        </p:nvSpPr>
        <p:spPr bwMode="auto">
          <a:xfrm>
            <a:off x="6053138" y="2033300"/>
            <a:ext cx="161925" cy="1587"/>
          </a:xfrm>
          <a:prstGeom prst="line">
            <a:avLst/>
          </a:prstGeom>
          <a:noFill/>
          <a:ln w="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0" name="Line 101"/>
          <p:cNvSpPr>
            <a:spLocks noChangeShapeType="1"/>
          </p:cNvSpPr>
          <p:nvPr/>
        </p:nvSpPr>
        <p:spPr bwMode="auto">
          <a:xfrm>
            <a:off x="6053138" y="2480975"/>
            <a:ext cx="171450" cy="1587"/>
          </a:xfrm>
          <a:prstGeom prst="line">
            <a:avLst/>
          </a:prstGeom>
          <a:noFill/>
          <a:ln w="0">
            <a:solidFill>
              <a:srgbClr val="5CD6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 name="Line 102"/>
          <p:cNvSpPr>
            <a:spLocks noChangeShapeType="1"/>
          </p:cNvSpPr>
          <p:nvPr/>
        </p:nvSpPr>
        <p:spPr bwMode="auto">
          <a:xfrm>
            <a:off x="6053138" y="2014250"/>
            <a:ext cx="171450" cy="1587"/>
          </a:xfrm>
          <a:prstGeom prst="line">
            <a:avLst/>
          </a:prstGeom>
          <a:noFill/>
          <a:ln w="0">
            <a:solidFill>
              <a:srgbClr val="5CD6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2" name="Freeform 103"/>
          <p:cNvSpPr>
            <a:spLocks/>
          </p:cNvSpPr>
          <p:nvPr/>
        </p:nvSpPr>
        <p:spPr bwMode="auto">
          <a:xfrm>
            <a:off x="2252663" y="1947575"/>
            <a:ext cx="95250" cy="581025"/>
          </a:xfrm>
          <a:custGeom>
            <a:avLst/>
            <a:gdLst>
              <a:gd name="T0" fmla="*/ 0 w 60"/>
              <a:gd name="T1" fmla="*/ 180 h 366"/>
              <a:gd name="T2" fmla="*/ 6 w 60"/>
              <a:gd name="T3" fmla="*/ 150 h 366"/>
              <a:gd name="T4" fmla="*/ 6 w 60"/>
              <a:gd name="T5" fmla="*/ 126 h 366"/>
              <a:gd name="T6" fmla="*/ 6 w 60"/>
              <a:gd name="T7" fmla="*/ 96 h 366"/>
              <a:gd name="T8" fmla="*/ 6 w 60"/>
              <a:gd name="T9" fmla="*/ 72 h 366"/>
              <a:gd name="T10" fmla="*/ 12 w 60"/>
              <a:gd name="T11" fmla="*/ 54 h 366"/>
              <a:gd name="T12" fmla="*/ 18 w 60"/>
              <a:gd name="T13" fmla="*/ 36 h 366"/>
              <a:gd name="T14" fmla="*/ 18 w 60"/>
              <a:gd name="T15" fmla="*/ 18 h 366"/>
              <a:gd name="T16" fmla="*/ 24 w 60"/>
              <a:gd name="T17" fmla="*/ 6 h 366"/>
              <a:gd name="T18" fmla="*/ 30 w 60"/>
              <a:gd name="T19" fmla="*/ 0 h 366"/>
              <a:gd name="T20" fmla="*/ 30 w 60"/>
              <a:gd name="T21" fmla="*/ 0 h 366"/>
              <a:gd name="T22" fmla="*/ 30 w 60"/>
              <a:gd name="T23" fmla="*/ 0 h 366"/>
              <a:gd name="T24" fmla="*/ 36 w 60"/>
              <a:gd name="T25" fmla="*/ 0 h 366"/>
              <a:gd name="T26" fmla="*/ 42 w 60"/>
              <a:gd name="T27" fmla="*/ 6 h 366"/>
              <a:gd name="T28" fmla="*/ 48 w 60"/>
              <a:gd name="T29" fmla="*/ 18 h 366"/>
              <a:gd name="T30" fmla="*/ 48 w 60"/>
              <a:gd name="T31" fmla="*/ 36 h 366"/>
              <a:gd name="T32" fmla="*/ 54 w 60"/>
              <a:gd name="T33" fmla="*/ 54 h 366"/>
              <a:gd name="T34" fmla="*/ 54 w 60"/>
              <a:gd name="T35" fmla="*/ 72 h 366"/>
              <a:gd name="T36" fmla="*/ 60 w 60"/>
              <a:gd name="T37" fmla="*/ 96 h 366"/>
              <a:gd name="T38" fmla="*/ 60 w 60"/>
              <a:gd name="T39" fmla="*/ 126 h 366"/>
              <a:gd name="T40" fmla="*/ 60 w 60"/>
              <a:gd name="T41" fmla="*/ 150 h 366"/>
              <a:gd name="T42" fmla="*/ 60 w 60"/>
              <a:gd name="T43" fmla="*/ 180 h 366"/>
              <a:gd name="T44" fmla="*/ 60 w 60"/>
              <a:gd name="T45" fmla="*/ 180 h 366"/>
              <a:gd name="T46" fmla="*/ 60 w 60"/>
              <a:gd name="T47" fmla="*/ 210 h 366"/>
              <a:gd name="T48" fmla="*/ 60 w 60"/>
              <a:gd name="T49" fmla="*/ 240 h 366"/>
              <a:gd name="T50" fmla="*/ 60 w 60"/>
              <a:gd name="T51" fmla="*/ 270 h 366"/>
              <a:gd name="T52" fmla="*/ 54 w 60"/>
              <a:gd name="T53" fmla="*/ 294 h 366"/>
              <a:gd name="T54" fmla="*/ 54 w 60"/>
              <a:gd name="T55" fmla="*/ 312 h 366"/>
              <a:gd name="T56" fmla="*/ 48 w 60"/>
              <a:gd name="T57" fmla="*/ 330 h 366"/>
              <a:gd name="T58" fmla="*/ 48 w 60"/>
              <a:gd name="T59" fmla="*/ 348 h 366"/>
              <a:gd name="T60" fmla="*/ 42 w 60"/>
              <a:gd name="T61" fmla="*/ 360 h 366"/>
              <a:gd name="T62" fmla="*/ 36 w 60"/>
              <a:gd name="T63" fmla="*/ 366 h 366"/>
              <a:gd name="T64" fmla="*/ 30 w 60"/>
              <a:gd name="T65" fmla="*/ 366 h 366"/>
              <a:gd name="T66" fmla="*/ 30 w 60"/>
              <a:gd name="T67" fmla="*/ 366 h 366"/>
              <a:gd name="T68" fmla="*/ 30 w 60"/>
              <a:gd name="T69" fmla="*/ 366 h 366"/>
              <a:gd name="T70" fmla="*/ 24 w 60"/>
              <a:gd name="T71" fmla="*/ 360 h 366"/>
              <a:gd name="T72" fmla="*/ 18 w 60"/>
              <a:gd name="T73" fmla="*/ 348 h 366"/>
              <a:gd name="T74" fmla="*/ 18 w 60"/>
              <a:gd name="T75" fmla="*/ 330 h 366"/>
              <a:gd name="T76" fmla="*/ 12 w 60"/>
              <a:gd name="T77" fmla="*/ 312 h 366"/>
              <a:gd name="T78" fmla="*/ 6 w 60"/>
              <a:gd name="T79" fmla="*/ 294 h 366"/>
              <a:gd name="T80" fmla="*/ 6 w 60"/>
              <a:gd name="T81" fmla="*/ 270 h 366"/>
              <a:gd name="T82" fmla="*/ 6 w 60"/>
              <a:gd name="T83" fmla="*/ 240 h 366"/>
              <a:gd name="T84" fmla="*/ 6 w 60"/>
              <a:gd name="T85" fmla="*/ 210 h 366"/>
              <a:gd name="T86" fmla="*/ 0 w 60"/>
              <a:gd name="T87" fmla="*/ 180 h 366"/>
              <a:gd name="T88" fmla="*/ 0 w 60"/>
              <a:gd name="T89" fmla="*/ 180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60" h="366">
                <a:moveTo>
                  <a:pt x="0" y="180"/>
                </a:moveTo>
                <a:lnTo>
                  <a:pt x="6" y="150"/>
                </a:lnTo>
                <a:lnTo>
                  <a:pt x="6" y="126"/>
                </a:lnTo>
                <a:lnTo>
                  <a:pt x="6" y="96"/>
                </a:lnTo>
                <a:lnTo>
                  <a:pt x="6" y="72"/>
                </a:lnTo>
                <a:lnTo>
                  <a:pt x="12" y="54"/>
                </a:lnTo>
                <a:lnTo>
                  <a:pt x="18" y="36"/>
                </a:lnTo>
                <a:lnTo>
                  <a:pt x="18" y="18"/>
                </a:lnTo>
                <a:lnTo>
                  <a:pt x="24" y="6"/>
                </a:lnTo>
                <a:lnTo>
                  <a:pt x="30" y="0"/>
                </a:lnTo>
                <a:lnTo>
                  <a:pt x="30" y="0"/>
                </a:lnTo>
                <a:lnTo>
                  <a:pt x="30" y="0"/>
                </a:lnTo>
                <a:lnTo>
                  <a:pt x="36" y="0"/>
                </a:lnTo>
                <a:lnTo>
                  <a:pt x="42" y="6"/>
                </a:lnTo>
                <a:lnTo>
                  <a:pt x="48" y="18"/>
                </a:lnTo>
                <a:lnTo>
                  <a:pt x="48" y="36"/>
                </a:lnTo>
                <a:lnTo>
                  <a:pt x="54" y="54"/>
                </a:lnTo>
                <a:lnTo>
                  <a:pt x="54" y="72"/>
                </a:lnTo>
                <a:lnTo>
                  <a:pt x="60" y="96"/>
                </a:lnTo>
                <a:lnTo>
                  <a:pt x="60" y="126"/>
                </a:lnTo>
                <a:lnTo>
                  <a:pt x="60" y="150"/>
                </a:lnTo>
                <a:lnTo>
                  <a:pt x="60" y="180"/>
                </a:lnTo>
                <a:lnTo>
                  <a:pt x="60" y="180"/>
                </a:lnTo>
                <a:lnTo>
                  <a:pt x="60" y="210"/>
                </a:lnTo>
                <a:lnTo>
                  <a:pt x="60" y="240"/>
                </a:lnTo>
                <a:lnTo>
                  <a:pt x="60" y="270"/>
                </a:lnTo>
                <a:lnTo>
                  <a:pt x="54" y="294"/>
                </a:lnTo>
                <a:lnTo>
                  <a:pt x="54" y="312"/>
                </a:lnTo>
                <a:lnTo>
                  <a:pt x="48" y="330"/>
                </a:lnTo>
                <a:lnTo>
                  <a:pt x="48" y="348"/>
                </a:lnTo>
                <a:lnTo>
                  <a:pt x="42" y="360"/>
                </a:lnTo>
                <a:lnTo>
                  <a:pt x="36" y="366"/>
                </a:lnTo>
                <a:lnTo>
                  <a:pt x="30" y="366"/>
                </a:lnTo>
                <a:lnTo>
                  <a:pt x="30" y="366"/>
                </a:lnTo>
                <a:lnTo>
                  <a:pt x="30" y="366"/>
                </a:lnTo>
                <a:lnTo>
                  <a:pt x="24" y="360"/>
                </a:lnTo>
                <a:lnTo>
                  <a:pt x="18" y="348"/>
                </a:lnTo>
                <a:lnTo>
                  <a:pt x="18" y="330"/>
                </a:lnTo>
                <a:lnTo>
                  <a:pt x="12" y="312"/>
                </a:lnTo>
                <a:lnTo>
                  <a:pt x="6" y="294"/>
                </a:lnTo>
                <a:lnTo>
                  <a:pt x="6" y="270"/>
                </a:lnTo>
                <a:lnTo>
                  <a:pt x="6" y="240"/>
                </a:lnTo>
                <a:lnTo>
                  <a:pt x="6" y="210"/>
                </a:lnTo>
                <a:lnTo>
                  <a:pt x="0" y="180"/>
                </a:lnTo>
                <a:lnTo>
                  <a:pt x="0" y="180"/>
                </a:lnTo>
                <a:close/>
              </a:path>
            </a:pathLst>
          </a:custGeom>
          <a:solidFill>
            <a:srgbClr val="D0E2E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3" name="Freeform 104"/>
          <p:cNvSpPr>
            <a:spLocks/>
          </p:cNvSpPr>
          <p:nvPr/>
        </p:nvSpPr>
        <p:spPr bwMode="auto">
          <a:xfrm>
            <a:off x="2252663" y="1947575"/>
            <a:ext cx="95250" cy="581025"/>
          </a:xfrm>
          <a:custGeom>
            <a:avLst/>
            <a:gdLst>
              <a:gd name="T0" fmla="*/ 0 w 60"/>
              <a:gd name="T1" fmla="*/ 180 h 366"/>
              <a:gd name="T2" fmla="*/ 6 w 60"/>
              <a:gd name="T3" fmla="*/ 150 h 366"/>
              <a:gd name="T4" fmla="*/ 6 w 60"/>
              <a:gd name="T5" fmla="*/ 126 h 366"/>
              <a:gd name="T6" fmla="*/ 6 w 60"/>
              <a:gd name="T7" fmla="*/ 96 h 366"/>
              <a:gd name="T8" fmla="*/ 6 w 60"/>
              <a:gd name="T9" fmla="*/ 72 h 366"/>
              <a:gd name="T10" fmla="*/ 12 w 60"/>
              <a:gd name="T11" fmla="*/ 54 h 366"/>
              <a:gd name="T12" fmla="*/ 18 w 60"/>
              <a:gd name="T13" fmla="*/ 36 h 366"/>
              <a:gd name="T14" fmla="*/ 18 w 60"/>
              <a:gd name="T15" fmla="*/ 18 h 366"/>
              <a:gd name="T16" fmla="*/ 24 w 60"/>
              <a:gd name="T17" fmla="*/ 6 h 366"/>
              <a:gd name="T18" fmla="*/ 30 w 60"/>
              <a:gd name="T19" fmla="*/ 0 h 366"/>
              <a:gd name="T20" fmla="*/ 30 w 60"/>
              <a:gd name="T21" fmla="*/ 0 h 366"/>
              <a:gd name="T22" fmla="*/ 30 w 60"/>
              <a:gd name="T23" fmla="*/ 0 h 366"/>
              <a:gd name="T24" fmla="*/ 36 w 60"/>
              <a:gd name="T25" fmla="*/ 0 h 366"/>
              <a:gd name="T26" fmla="*/ 42 w 60"/>
              <a:gd name="T27" fmla="*/ 6 h 366"/>
              <a:gd name="T28" fmla="*/ 48 w 60"/>
              <a:gd name="T29" fmla="*/ 18 h 366"/>
              <a:gd name="T30" fmla="*/ 48 w 60"/>
              <a:gd name="T31" fmla="*/ 36 h 366"/>
              <a:gd name="T32" fmla="*/ 54 w 60"/>
              <a:gd name="T33" fmla="*/ 54 h 366"/>
              <a:gd name="T34" fmla="*/ 54 w 60"/>
              <a:gd name="T35" fmla="*/ 72 h 366"/>
              <a:gd name="T36" fmla="*/ 60 w 60"/>
              <a:gd name="T37" fmla="*/ 96 h 366"/>
              <a:gd name="T38" fmla="*/ 60 w 60"/>
              <a:gd name="T39" fmla="*/ 126 h 366"/>
              <a:gd name="T40" fmla="*/ 60 w 60"/>
              <a:gd name="T41" fmla="*/ 150 h 366"/>
              <a:gd name="T42" fmla="*/ 60 w 60"/>
              <a:gd name="T43" fmla="*/ 180 h 366"/>
              <a:gd name="T44" fmla="*/ 60 w 60"/>
              <a:gd name="T45" fmla="*/ 180 h 366"/>
              <a:gd name="T46" fmla="*/ 60 w 60"/>
              <a:gd name="T47" fmla="*/ 210 h 366"/>
              <a:gd name="T48" fmla="*/ 60 w 60"/>
              <a:gd name="T49" fmla="*/ 240 h 366"/>
              <a:gd name="T50" fmla="*/ 60 w 60"/>
              <a:gd name="T51" fmla="*/ 270 h 366"/>
              <a:gd name="T52" fmla="*/ 54 w 60"/>
              <a:gd name="T53" fmla="*/ 294 h 366"/>
              <a:gd name="T54" fmla="*/ 54 w 60"/>
              <a:gd name="T55" fmla="*/ 312 h 366"/>
              <a:gd name="T56" fmla="*/ 48 w 60"/>
              <a:gd name="T57" fmla="*/ 330 h 366"/>
              <a:gd name="T58" fmla="*/ 48 w 60"/>
              <a:gd name="T59" fmla="*/ 348 h 366"/>
              <a:gd name="T60" fmla="*/ 42 w 60"/>
              <a:gd name="T61" fmla="*/ 360 h 366"/>
              <a:gd name="T62" fmla="*/ 36 w 60"/>
              <a:gd name="T63" fmla="*/ 366 h 366"/>
              <a:gd name="T64" fmla="*/ 30 w 60"/>
              <a:gd name="T65" fmla="*/ 366 h 366"/>
              <a:gd name="T66" fmla="*/ 30 w 60"/>
              <a:gd name="T67" fmla="*/ 366 h 366"/>
              <a:gd name="T68" fmla="*/ 30 w 60"/>
              <a:gd name="T69" fmla="*/ 366 h 366"/>
              <a:gd name="T70" fmla="*/ 24 w 60"/>
              <a:gd name="T71" fmla="*/ 360 h 366"/>
              <a:gd name="T72" fmla="*/ 18 w 60"/>
              <a:gd name="T73" fmla="*/ 348 h 366"/>
              <a:gd name="T74" fmla="*/ 18 w 60"/>
              <a:gd name="T75" fmla="*/ 330 h 366"/>
              <a:gd name="T76" fmla="*/ 12 w 60"/>
              <a:gd name="T77" fmla="*/ 312 h 366"/>
              <a:gd name="T78" fmla="*/ 6 w 60"/>
              <a:gd name="T79" fmla="*/ 294 h 366"/>
              <a:gd name="T80" fmla="*/ 6 w 60"/>
              <a:gd name="T81" fmla="*/ 270 h 366"/>
              <a:gd name="T82" fmla="*/ 6 w 60"/>
              <a:gd name="T83" fmla="*/ 240 h 366"/>
              <a:gd name="T84" fmla="*/ 6 w 60"/>
              <a:gd name="T85" fmla="*/ 210 h 366"/>
              <a:gd name="T86" fmla="*/ 0 w 60"/>
              <a:gd name="T87" fmla="*/ 180 h 366"/>
              <a:gd name="T88" fmla="*/ 0 w 60"/>
              <a:gd name="T89" fmla="*/ 180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60" h="366">
                <a:moveTo>
                  <a:pt x="0" y="180"/>
                </a:moveTo>
                <a:lnTo>
                  <a:pt x="6" y="150"/>
                </a:lnTo>
                <a:lnTo>
                  <a:pt x="6" y="126"/>
                </a:lnTo>
                <a:lnTo>
                  <a:pt x="6" y="96"/>
                </a:lnTo>
                <a:lnTo>
                  <a:pt x="6" y="72"/>
                </a:lnTo>
                <a:lnTo>
                  <a:pt x="12" y="54"/>
                </a:lnTo>
                <a:lnTo>
                  <a:pt x="18" y="36"/>
                </a:lnTo>
                <a:lnTo>
                  <a:pt x="18" y="18"/>
                </a:lnTo>
                <a:lnTo>
                  <a:pt x="24" y="6"/>
                </a:lnTo>
                <a:lnTo>
                  <a:pt x="30" y="0"/>
                </a:lnTo>
                <a:lnTo>
                  <a:pt x="30" y="0"/>
                </a:lnTo>
                <a:lnTo>
                  <a:pt x="30" y="0"/>
                </a:lnTo>
                <a:lnTo>
                  <a:pt x="36" y="0"/>
                </a:lnTo>
                <a:lnTo>
                  <a:pt x="42" y="6"/>
                </a:lnTo>
                <a:lnTo>
                  <a:pt x="48" y="18"/>
                </a:lnTo>
                <a:lnTo>
                  <a:pt x="48" y="36"/>
                </a:lnTo>
                <a:lnTo>
                  <a:pt x="54" y="54"/>
                </a:lnTo>
                <a:lnTo>
                  <a:pt x="54" y="72"/>
                </a:lnTo>
                <a:lnTo>
                  <a:pt x="60" y="96"/>
                </a:lnTo>
                <a:lnTo>
                  <a:pt x="60" y="126"/>
                </a:lnTo>
                <a:lnTo>
                  <a:pt x="60" y="150"/>
                </a:lnTo>
                <a:lnTo>
                  <a:pt x="60" y="180"/>
                </a:lnTo>
                <a:lnTo>
                  <a:pt x="60" y="180"/>
                </a:lnTo>
                <a:lnTo>
                  <a:pt x="60" y="210"/>
                </a:lnTo>
                <a:lnTo>
                  <a:pt x="60" y="240"/>
                </a:lnTo>
                <a:lnTo>
                  <a:pt x="60" y="270"/>
                </a:lnTo>
                <a:lnTo>
                  <a:pt x="54" y="294"/>
                </a:lnTo>
                <a:lnTo>
                  <a:pt x="54" y="312"/>
                </a:lnTo>
                <a:lnTo>
                  <a:pt x="48" y="330"/>
                </a:lnTo>
                <a:lnTo>
                  <a:pt x="48" y="348"/>
                </a:lnTo>
                <a:lnTo>
                  <a:pt x="42" y="360"/>
                </a:lnTo>
                <a:lnTo>
                  <a:pt x="36" y="366"/>
                </a:lnTo>
                <a:lnTo>
                  <a:pt x="30" y="366"/>
                </a:lnTo>
                <a:lnTo>
                  <a:pt x="30" y="366"/>
                </a:lnTo>
                <a:lnTo>
                  <a:pt x="30" y="366"/>
                </a:lnTo>
                <a:lnTo>
                  <a:pt x="24" y="360"/>
                </a:lnTo>
                <a:lnTo>
                  <a:pt x="18" y="348"/>
                </a:lnTo>
                <a:lnTo>
                  <a:pt x="18" y="330"/>
                </a:lnTo>
                <a:lnTo>
                  <a:pt x="12" y="312"/>
                </a:lnTo>
                <a:lnTo>
                  <a:pt x="6" y="294"/>
                </a:lnTo>
                <a:lnTo>
                  <a:pt x="6" y="270"/>
                </a:lnTo>
                <a:lnTo>
                  <a:pt x="6" y="240"/>
                </a:lnTo>
                <a:lnTo>
                  <a:pt x="6" y="210"/>
                </a:lnTo>
                <a:lnTo>
                  <a:pt x="0" y="180"/>
                </a:lnTo>
                <a:lnTo>
                  <a:pt x="0" y="180"/>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4" name="Line 105"/>
          <p:cNvSpPr>
            <a:spLocks noChangeShapeType="1"/>
          </p:cNvSpPr>
          <p:nvPr/>
        </p:nvSpPr>
        <p:spPr bwMode="auto">
          <a:xfrm>
            <a:off x="2328863" y="1988850"/>
            <a:ext cx="2266950" cy="1587"/>
          </a:xfrm>
          <a:prstGeom prst="line">
            <a:avLst/>
          </a:prstGeom>
          <a:noFill/>
          <a:ln w="19050">
            <a:solidFill>
              <a:srgbClr val="6699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5" name="Freeform 107"/>
          <p:cNvSpPr>
            <a:spLocks/>
          </p:cNvSpPr>
          <p:nvPr/>
        </p:nvSpPr>
        <p:spPr bwMode="auto">
          <a:xfrm>
            <a:off x="5033963" y="1976150"/>
            <a:ext cx="19050" cy="9525"/>
          </a:xfrm>
          <a:custGeom>
            <a:avLst/>
            <a:gdLst>
              <a:gd name="T0" fmla="*/ 12 w 12"/>
              <a:gd name="T1" fmla="*/ 6 h 6"/>
              <a:gd name="T2" fmla="*/ 6 w 12"/>
              <a:gd name="T3" fmla="*/ 6 h 6"/>
              <a:gd name="T4" fmla="*/ 0 w 12"/>
              <a:gd name="T5" fmla="*/ 6 h 6"/>
              <a:gd name="T6" fmla="*/ 0 w 12"/>
              <a:gd name="T7" fmla="*/ 0 h 6"/>
            </a:gdLst>
            <a:ahLst/>
            <a:cxnLst>
              <a:cxn ang="0">
                <a:pos x="T0" y="T1"/>
              </a:cxn>
              <a:cxn ang="0">
                <a:pos x="T2" y="T3"/>
              </a:cxn>
              <a:cxn ang="0">
                <a:pos x="T4" y="T5"/>
              </a:cxn>
              <a:cxn ang="0">
                <a:pos x="T6" y="T7"/>
              </a:cxn>
            </a:cxnLst>
            <a:rect l="0" t="0" r="r" b="b"/>
            <a:pathLst>
              <a:path w="12" h="6">
                <a:moveTo>
                  <a:pt x="12" y="6"/>
                </a:moveTo>
                <a:lnTo>
                  <a:pt x="6" y="6"/>
                </a:lnTo>
                <a:lnTo>
                  <a:pt x="0" y="6"/>
                </a:lnTo>
                <a:lnTo>
                  <a:pt x="0" y="0"/>
                </a:lnTo>
              </a:path>
            </a:pathLst>
          </a:custGeom>
          <a:noFill/>
          <a:ln w="19050">
            <a:solidFill>
              <a:srgbClr val="5CD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6" name="Freeform 110"/>
          <p:cNvSpPr>
            <a:spLocks/>
          </p:cNvSpPr>
          <p:nvPr/>
        </p:nvSpPr>
        <p:spPr bwMode="auto">
          <a:xfrm>
            <a:off x="4948238" y="1976150"/>
            <a:ext cx="28575" cy="9525"/>
          </a:xfrm>
          <a:custGeom>
            <a:avLst/>
            <a:gdLst>
              <a:gd name="T0" fmla="*/ 18 w 18"/>
              <a:gd name="T1" fmla="*/ 0 h 6"/>
              <a:gd name="T2" fmla="*/ 12 w 18"/>
              <a:gd name="T3" fmla="*/ 6 h 6"/>
              <a:gd name="T4" fmla="*/ 12 w 18"/>
              <a:gd name="T5" fmla="*/ 6 h 6"/>
              <a:gd name="T6" fmla="*/ 0 w 18"/>
              <a:gd name="T7" fmla="*/ 6 h 6"/>
            </a:gdLst>
            <a:ahLst/>
            <a:cxnLst>
              <a:cxn ang="0">
                <a:pos x="T0" y="T1"/>
              </a:cxn>
              <a:cxn ang="0">
                <a:pos x="T2" y="T3"/>
              </a:cxn>
              <a:cxn ang="0">
                <a:pos x="T4" y="T5"/>
              </a:cxn>
              <a:cxn ang="0">
                <a:pos x="T6" y="T7"/>
              </a:cxn>
            </a:cxnLst>
            <a:rect l="0" t="0" r="r" b="b"/>
            <a:pathLst>
              <a:path w="18" h="6">
                <a:moveTo>
                  <a:pt x="18" y="0"/>
                </a:moveTo>
                <a:lnTo>
                  <a:pt x="12" y="6"/>
                </a:lnTo>
                <a:lnTo>
                  <a:pt x="12" y="6"/>
                </a:lnTo>
                <a:lnTo>
                  <a:pt x="0" y="6"/>
                </a:lnTo>
              </a:path>
            </a:pathLst>
          </a:custGeom>
          <a:noFill/>
          <a:ln w="19050">
            <a:solidFill>
              <a:srgbClr val="5CD6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7" name="Line 111"/>
          <p:cNvSpPr>
            <a:spLocks noChangeShapeType="1"/>
          </p:cNvSpPr>
          <p:nvPr/>
        </p:nvSpPr>
        <p:spPr bwMode="auto">
          <a:xfrm flipH="1">
            <a:off x="2582863" y="3155662"/>
            <a:ext cx="1997075" cy="3175"/>
          </a:xfrm>
          <a:prstGeom prst="line">
            <a:avLst/>
          </a:prstGeom>
          <a:noFill/>
          <a:ln w="19050">
            <a:solidFill>
              <a:srgbClr val="FF99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8" name="Line 112"/>
          <p:cNvSpPr>
            <a:spLocks noChangeShapeType="1"/>
          </p:cNvSpPr>
          <p:nvPr/>
        </p:nvSpPr>
        <p:spPr bwMode="auto">
          <a:xfrm flipH="1">
            <a:off x="2268538" y="3508087"/>
            <a:ext cx="1984375" cy="3175"/>
          </a:xfrm>
          <a:prstGeom prst="line">
            <a:avLst/>
          </a:prstGeom>
          <a:noFill/>
          <a:ln w="19050">
            <a:solidFill>
              <a:srgbClr val="FF99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9" name="Rectangle 113"/>
          <p:cNvSpPr>
            <a:spLocks noChangeArrowheads="1"/>
          </p:cNvSpPr>
          <p:nvPr/>
        </p:nvSpPr>
        <p:spPr bwMode="auto">
          <a:xfrm>
            <a:off x="3154363" y="2909600"/>
            <a:ext cx="366712"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eaLnBrk="0" hangingPunct="0"/>
            <a:r>
              <a:rPr lang="en-US" altLang="en-US" sz="1400" b="1">
                <a:solidFill>
                  <a:srgbClr val="000000"/>
                </a:solidFill>
              </a:rPr>
              <a:t>PBS</a:t>
            </a:r>
            <a:endParaRPr lang="en-US" altLang="en-US" sz="2400"/>
          </a:p>
        </p:txBody>
      </p:sp>
      <p:sp>
        <p:nvSpPr>
          <p:cNvPr id="70" name="Line 114"/>
          <p:cNvSpPr>
            <a:spLocks noChangeShapeType="1"/>
          </p:cNvSpPr>
          <p:nvPr/>
        </p:nvSpPr>
        <p:spPr bwMode="auto">
          <a:xfrm flipV="1">
            <a:off x="3544888" y="3109625"/>
            <a:ext cx="1587" cy="457200"/>
          </a:xfrm>
          <a:prstGeom prst="line">
            <a:avLst/>
          </a:prstGeom>
          <a:noFill/>
          <a:ln w="19050">
            <a:solidFill>
              <a:srgbClr val="FF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1" name="Line 115"/>
          <p:cNvSpPr>
            <a:spLocks noChangeShapeType="1"/>
          </p:cNvSpPr>
          <p:nvPr/>
        </p:nvSpPr>
        <p:spPr bwMode="auto">
          <a:xfrm flipV="1">
            <a:off x="3887788" y="3109625"/>
            <a:ext cx="1587" cy="457200"/>
          </a:xfrm>
          <a:prstGeom prst="line">
            <a:avLst/>
          </a:prstGeom>
          <a:noFill/>
          <a:ln w="19050">
            <a:solidFill>
              <a:srgbClr val="FF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2" name="Line 116"/>
          <p:cNvSpPr>
            <a:spLocks noChangeShapeType="1"/>
          </p:cNvSpPr>
          <p:nvPr/>
        </p:nvSpPr>
        <p:spPr bwMode="auto">
          <a:xfrm flipH="1">
            <a:off x="3487738" y="3157250"/>
            <a:ext cx="400050" cy="1587"/>
          </a:xfrm>
          <a:prstGeom prst="line">
            <a:avLst/>
          </a:prstGeom>
          <a:noFill/>
          <a:ln w="19050">
            <a:solidFill>
              <a:srgbClr val="FF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3" name="Line 117"/>
          <p:cNvSpPr>
            <a:spLocks noChangeShapeType="1"/>
          </p:cNvSpPr>
          <p:nvPr/>
        </p:nvSpPr>
        <p:spPr bwMode="auto">
          <a:xfrm flipH="1">
            <a:off x="3478213" y="3509675"/>
            <a:ext cx="66675" cy="1587"/>
          </a:xfrm>
          <a:prstGeom prst="line">
            <a:avLst/>
          </a:prstGeom>
          <a:noFill/>
          <a:ln w="19050">
            <a:solidFill>
              <a:srgbClr val="FF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4" name="Line 118"/>
          <p:cNvSpPr>
            <a:spLocks noChangeShapeType="1"/>
          </p:cNvSpPr>
          <p:nvPr/>
        </p:nvSpPr>
        <p:spPr bwMode="auto">
          <a:xfrm flipV="1">
            <a:off x="2259013" y="3509675"/>
            <a:ext cx="1587" cy="1809750"/>
          </a:xfrm>
          <a:prstGeom prst="line">
            <a:avLst/>
          </a:prstGeom>
          <a:noFill/>
          <a:ln w="19050">
            <a:solidFill>
              <a:srgbClr val="FF99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5" name="Line 119"/>
          <p:cNvSpPr>
            <a:spLocks noChangeShapeType="1"/>
          </p:cNvSpPr>
          <p:nvPr/>
        </p:nvSpPr>
        <p:spPr bwMode="auto">
          <a:xfrm flipV="1">
            <a:off x="2259013" y="5319425"/>
            <a:ext cx="1587" cy="457200"/>
          </a:xfrm>
          <a:prstGeom prst="line">
            <a:avLst/>
          </a:prstGeom>
          <a:noFill/>
          <a:ln w="19050">
            <a:solidFill>
              <a:srgbClr val="FF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6" name="Line 120"/>
          <p:cNvSpPr>
            <a:spLocks noChangeShapeType="1"/>
          </p:cNvSpPr>
          <p:nvPr/>
        </p:nvSpPr>
        <p:spPr bwMode="auto">
          <a:xfrm flipV="1">
            <a:off x="2259013" y="5776625"/>
            <a:ext cx="1587" cy="923925"/>
          </a:xfrm>
          <a:prstGeom prst="line">
            <a:avLst/>
          </a:prstGeom>
          <a:noFill/>
          <a:ln w="19050">
            <a:solidFill>
              <a:srgbClr val="FF99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7" name="Line 121"/>
          <p:cNvSpPr>
            <a:spLocks noChangeShapeType="1"/>
          </p:cNvSpPr>
          <p:nvPr/>
        </p:nvSpPr>
        <p:spPr bwMode="auto">
          <a:xfrm flipV="1">
            <a:off x="2601913" y="3166775"/>
            <a:ext cx="1587" cy="2152650"/>
          </a:xfrm>
          <a:prstGeom prst="line">
            <a:avLst/>
          </a:prstGeom>
          <a:noFill/>
          <a:ln w="19050">
            <a:solidFill>
              <a:srgbClr val="FF99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8" name="Line 122"/>
          <p:cNvSpPr>
            <a:spLocks noChangeShapeType="1"/>
          </p:cNvSpPr>
          <p:nvPr/>
        </p:nvSpPr>
        <p:spPr bwMode="auto">
          <a:xfrm flipV="1">
            <a:off x="2601913" y="5319425"/>
            <a:ext cx="1587" cy="457200"/>
          </a:xfrm>
          <a:prstGeom prst="line">
            <a:avLst/>
          </a:prstGeom>
          <a:noFill/>
          <a:ln w="19050">
            <a:solidFill>
              <a:srgbClr val="FF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9" name="Line 123"/>
          <p:cNvSpPr>
            <a:spLocks noChangeShapeType="1"/>
          </p:cNvSpPr>
          <p:nvPr/>
        </p:nvSpPr>
        <p:spPr bwMode="auto">
          <a:xfrm flipV="1">
            <a:off x="2601913" y="5776625"/>
            <a:ext cx="1587" cy="933450"/>
          </a:xfrm>
          <a:prstGeom prst="line">
            <a:avLst/>
          </a:prstGeom>
          <a:noFill/>
          <a:ln w="19050">
            <a:solidFill>
              <a:srgbClr val="FF99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0" name="Line 124"/>
          <p:cNvSpPr>
            <a:spLocks noChangeShapeType="1"/>
          </p:cNvSpPr>
          <p:nvPr/>
        </p:nvSpPr>
        <p:spPr bwMode="auto">
          <a:xfrm flipV="1">
            <a:off x="2259013" y="6481475"/>
            <a:ext cx="1587" cy="228600"/>
          </a:xfrm>
          <a:prstGeom prst="line">
            <a:avLst/>
          </a:prstGeom>
          <a:noFill/>
          <a:ln w="19050">
            <a:solidFill>
              <a:srgbClr val="FF99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1" name="Freeform 125"/>
          <p:cNvSpPr>
            <a:spLocks/>
          </p:cNvSpPr>
          <p:nvPr/>
        </p:nvSpPr>
        <p:spPr bwMode="auto">
          <a:xfrm>
            <a:off x="2220913" y="6386225"/>
            <a:ext cx="76200" cy="95250"/>
          </a:xfrm>
          <a:custGeom>
            <a:avLst/>
            <a:gdLst>
              <a:gd name="T0" fmla="*/ 24 w 48"/>
              <a:gd name="T1" fmla="*/ 60 h 60"/>
              <a:gd name="T2" fmla="*/ 0 w 48"/>
              <a:gd name="T3" fmla="*/ 60 h 60"/>
              <a:gd name="T4" fmla="*/ 24 w 48"/>
              <a:gd name="T5" fmla="*/ 0 h 60"/>
              <a:gd name="T6" fmla="*/ 48 w 48"/>
              <a:gd name="T7" fmla="*/ 60 h 60"/>
              <a:gd name="T8" fmla="*/ 24 w 48"/>
              <a:gd name="T9" fmla="*/ 60 h 60"/>
              <a:gd name="T10" fmla="*/ 24 w 48"/>
              <a:gd name="T11" fmla="*/ 60 h 60"/>
            </a:gdLst>
            <a:ahLst/>
            <a:cxnLst>
              <a:cxn ang="0">
                <a:pos x="T0" y="T1"/>
              </a:cxn>
              <a:cxn ang="0">
                <a:pos x="T2" y="T3"/>
              </a:cxn>
              <a:cxn ang="0">
                <a:pos x="T4" y="T5"/>
              </a:cxn>
              <a:cxn ang="0">
                <a:pos x="T6" y="T7"/>
              </a:cxn>
              <a:cxn ang="0">
                <a:pos x="T8" y="T9"/>
              </a:cxn>
              <a:cxn ang="0">
                <a:pos x="T10" y="T11"/>
              </a:cxn>
            </a:cxnLst>
            <a:rect l="0" t="0" r="r" b="b"/>
            <a:pathLst>
              <a:path w="48" h="60">
                <a:moveTo>
                  <a:pt x="24" y="60"/>
                </a:moveTo>
                <a:lnTo>
                  <a:pt x="0" y="60"/>
                </a:lnTo>
                <a:lnTo>
                  <a:pt x="24" y="0"/>
                </a:lnTo>
                <a:lnTo>
                  <a:pt x="48" y="60"/>
                </a:lnTo>
                <a:lnTo>
                  <a:pt x="24" y="60"/>
                </a:lnTo>
                <a:lnTo>
                  <a:pt x="24" y="6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2" name="Freeform 126"/>
          <p:cNvSpPr>
            <a:spLocks/>
          </p:cNvSpPr>
          <p:nvPr/>
        </p:nvSpPr>
        <p:spPr bwMode="auto">
          <a:xfrm>
            <a:off x="2125663" y="3052475"/>
            <a:ext cx="552450" cy="552450"/>
          </a:xfrm>
          <a:custGeom>
            <a:avLst/>
            <a:gdLst>
              <a:gd name="T0" fmla="*/ 0 w 348"/>
              <a:gd name="T1" fmla="*/ 330 h 348"/>
              <a:gd name="T2" fmla="*/ 18 w 348"/>
              <a:gd name="T3" fmla="*/ 348 h 348"/>
              <a:gd name="T4" fmla="*/ 348 w 348"/>
              <a:gd name="T5" fmla="*/ 18 h 348"/>
              <a:gd name="T6" fmla="*/ 336 w 348"/>
              <a:gd name="T7" fmla="*/ 0 h 348"/>
              <a:gd name="T8" fmla="*/ 0 w 348"/>
              <a:gd name="T9" fmla="*/ 330 h 348"/>
              <a:gd name="T10" fmla="*/ 0 w 348"/>
              <a:gd name="T11" fmla="*/ 330 h 348"/>
            </a:gdLst>
            <a:ahLst/>
            <a:cxnLst>
              <a:cxn ang="0">
                <a:pos x="T0" y="T1"/>
              </a:cxn>
              <a:cxn ang="0">
                <a:pos x="T2" y="T3"/>
              </a:cxn>
              <a:cxn ang="0">
                <a:pos x="T4" y="T5"/>
              </a:cxn>
              <a:cxn ang="0">
                <a:pos x="T6" y="T7"/>
              </a:cxn>
              <a:cxn ang="0">
                <a:pos x="T8" y="T9"/>
              </a:cxn>
              <a:cxn ang="0">
                <a:pos x="T10" y="T11"/>
              </a:cxn>
            </a:cxnLst>
            <a:rect l="0" t="0" r="r" b="b"/>
            <a:pathLst>
              <a:path w="348" h="348">
                <a:moveTo>
                  <a:pt x="0" y="330"/>
                </a:moveTo>
                <a:lnTo>
                  <a:pt x="18" y="348"/>
                </a:lnTo>
                <a:lnTo>
                  <a:pt x="348" y="18"/>
                </a:lnTo>
                <a:lnTo>
                  <a:pt x="336" y="0"/>
                </a:lnTo>
                <a:lnTo>
                  <a:pt x="0" y="330"/>
                </a:lnTo>
                <a:lnTo>
                  <a:pt x="0" y="330"/>
                </a:lnTo>
                <a:close/>
              </a:path>
            </a:pathLst>
          </a:custGeom>
          <a:solidFill>
            <a:srgbClr val="D0E2E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3" name="Freeform 127"/>
          <p:cNvSpPr>
            <a:spLocks/>
          </p:cNvSpPr>
          <p:nvPr/>
        </p:nvSpPr>
        <p:spPr bwMode="auto">
          <a:xfrm>
            <a:off x="2125663" y="3052475"/>
            <a:ext cx="552450" cy="552450"/>
          </a:xfrm>
          <a:custGeom>
            <a:avLst/>
            <a:gdLst>
              <a:gd name="T0" fmla="*/ 0 w 348"/>
              <a:gd name="T1" fmla="*/ 330 h 348"/>
              <a:gd name="T2" fmla="*/ 18 w 348"/>
              <a:gd name="T3" fmla="*/ 348 h 348"/>
              <a:gd name="T4" fmla="*/ 348 w 348"/>
              <a:gd name="T5" fmla="*/ 18 h 348"/>
              <a:gd name="T6" fmla="*/ 336 w 348"/>
              <a:gd name="T7" fmla="*/ 0 h 348"/>
              <a:gd name="T8" fmla="*/ 0 w 348"/>
              <a:gd name="T9" fmla="*/ 330 h 348"/>
              <a:gd name="T10" fmla="*/ 0 w 348"/>
              <a:gd name="T11" fmla="*/ 330 h 348"/>
            </a:gdLst>
            <a:ahLst/>
            <a:cxnLst>
              <a:cxn ang="0">
                <a:pos x="T0" y="T1"/>
              </a:cxn>
              <a:cxn ang="0">
                <a:pos x="T2" y="T3"/>
              </a:cxn>
              <a:cxn ang="0">
                <a:pos x="T4" y="T5"/>
              </a:cxn>
              <a:cxn ang="0">
                <a:pos x="T6" y="T7"/>
              </a:cxn>
              <a:cxn ang="0">
                <a:pos x="T8" y="T9"/>
              </a:cxn>
              <a:cxn ang="0">
                <a:pos x="T10" y="T11"/>
              </a:cxn>
            </a:cxnLst>
            <a:rect l="0" t="0" r="r" b="b"/>
            <a:pathLst>
              <a:path w="348" h="348">
                <a:moveTo>
                  <a:pt x="0" y="330"/>
                </a:moveTo>
                <a:lnTo>
                  <a:pt x="18" y="348"/>
                </a:lnTo>
                <a:lnTo>
                  <a:pt x="348" y="18"/>
                </a:lnTo>
                <a:lnTo>
                  <a:pt x="336" y="0"/>
                </a:lnTo>
                <a:lnTo>
                  <a:pt x="0" y="330"/>
                </a:lnTo>
                <a:lnTo>
                  <a:pt x="0" y="330"/>
                </a:lnTo>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4" name="Line 128"/>
          <p:cNvSpPr>
            <a:spLocks noChangeShapeType="1"/>
          </p:cNvSpPr>
          <p:nvPr/>
        </p:nvSpPr>
        <p:spPr bwMode="auto">
          <a:xfrm flipH="1">
            <a:off x="2611438" y="5386100"/>
            <a:ext cx="57150" cy="1587"/>
          </a:xfrm>
          <a:prstGeom prst="line">
            <a:avLst/>
          </a:prstGeom>
          <a:noFill/>
          <a:ln w="19050">
            <a:solidFill>
              <a:srgbClr val="FF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5" name="Line 129"/>
          <p:cNvSpPr>
            <a:spLocks noChangeShapeType="1"/>
          </p:cNvSpPr>
          <p:nvPr/>
        </p:nvSpPr>
        <p:spPr bwMode="auto">
          <a:xfrm flipH="1">
            <a:off x="2268538" y="5729000"/>
            <a:ext cx="400050" cy="1587"/>
          </a:xfrm>
          <a:prstGeom prst="line">
            <a:avLst/>
          </a:prstGeom>
          <a:noFill/>
          <a:ln w="19050">
            <a:solidFill>
              <a:srgbClr val="FF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6" name="Freeform 130"/>
          <p:cNvSpPr>
            <a:spLocks/>
          </p:cNvSpPr>
          <p:nvPr/>
        </p:nvSpPr>
        <p:spPr bwMode="auto">
          <a:xfrm>
            <a:off x="2211388" y="5319425"/>
            <a:ext cx="457200" cy="457200"/>
          </a:xfrm>
          <a:custGeom>
            <a:avLst/>
            <a:gdLst>
              <a:gd name="T0" fmla="*/ 0 w 288"/>
              <a:gd name="T1" fmla="*/ 0 h 288"/>
              <a:gd name="T2" fmla="*/ 288 w 288"/>
              <a:gd name="T3" fmla="*/ 0 h 288"/>
              <a:gd name="T4" fmla="*/ 288 w 288"/>
              <a:gd name="T5" fmla="*/ 288 h 288"/>
              <a:gd name="T6" fmla="*/ 0 w 288"/>
              <a:gd name="T7" fmla="*/ 288 h 288"/>
              <a:gd name="T8" fmla="*/ 0 w 288"/>
              <a:gd name="T9" fmla="*/ 0 h 288"/>
              <a:gd name="T10" fmla="*/ 0 w 288"/>
              <a:gd name="T11" fmla="*/ 0 h 288"/>
            </a:gdLst>
            <a:ahLst/>
            <a:cxnLst>
              <a:cxn ang="0">
                <a:pos x="T0" y="T1"/>
              </a:cxn>
              <a:cxn ang="0">
                <a:pos x="T2" y="T3"/>
              </a:cxn>
              <a:cxn ang="0">
                <a:pos x="T4" y="T5"/>
              </a:cxn>
              <a:cxn ang="0">
                <a:pos x="T6" y="T7"/>
              </a:cxn>
              <a:cxn ang="0">
                <a:pos x="T8" y="T9"/>
              </a:cxn>
              <a:cxn ang="0">
                <a:pos x="T10" y="T11"/>
              </a:cxn>
            </a:cxnLst>
            <a:rect l="0" t="0" r="r" b="b"/>
            <a:pathLst>
              <a:path w="288" h="288">
                <a:moveTo>
                  <a:pt x="0" y="0"/>
                </a:moveTo>
                <a:lnTo>
                  <a:pt x="288" y="0"/>
                </a:lnTo>
                <a:lnTo>
                  <a:pt x="288" y="288"/>
                </a:lnTo>
                <a:lnTo>
                  <a:pt x="0" y="288"/>
                </a:lnTo>
                <a:lnTo>
                  <a:pt x="0" y="0"/>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7" name="Freeform 131"/>
          <p:cNvSpPr>
            <a:spLocks/>
          </p:cNvSpPr>
          <p:nvPr/>
        </p:nvSpPr>
        <p:spPr bwMode="auto">
          <a:xfrm>
            <a:off x="2211388" y="5319425"/>
            <a:ext cx="457200" cy="457200"/>
          </a:xfrm>
          <a:custGeom>
            <a:avLst/>
            <a:gdLst>
              <a:gd name="T0" fmla="*/ 0 w 288"/>
              <a:gd name="T1" fmla="*/ 0 h 288"/>
              <a:gd name="T2" fmla="*/ 288 w 288"/>
              <a:gd name="T3" fmla="*/ 0 h 288"/>
              <a:gd name="T4" fmla="*/ 288 w 288"/>
              <a:gd name="T5" fmla="*/ 288 h 288"/>
              <a:gd name="T6" fmla="*/ 0 w 288"/>
              <a:gd name="T7" fmla="*/ 288 h 288"/>
              <a:gd name="T8" fmla="*/ 0 w 288"/>
              <a:gd name="T9" fmla="*/ 0 h 288"/>
              <a:gd name="T10" fmla="*/ 0 w 288"/>
              <a:gd name="T11" fmla="*/ 0 h 288"/>
            </a:gdLst>
            <a:ahLst/>
            <a:cxnLst>
              <a:cxn ang="0">
                <a:pos x="T0" y="T1"/>
              </a:cxn>
              <a:cxn ang="0">
                <a:pos x="T2" y="T3"/>
              </a:cxn>
              <a:cxn ang="0">
                <a:pos x="T4" y="T5"/>
              </a:cxn>
              <a:cxn ang="0">
                <a:pos x="T6" y="T7"/>
              </a:cxn>
              <a:cxn ang="0">
                <a:pos x="T8" y="T9"/>
              </a:cxn>
              <a:cxn ang="0">
                <a:pos x="T10" y="T11"/>
              </a:cxn>
            </a:cxnLst>
            <a:rect l="0" t="0" r="r" b="b"/>
            <a:pathLst>
              <a:path w="288" h="288">
                <a:moveTo>
                  <a:pt x="0" y="0"/>
                </a:moveTo>
                <a:lnTo>
                  <a:pt x="288" y="0"/>
                </a:lnTo>
                <a:lnTo>
                  <a:pt x="288" y="288"/>
                </a:lnTo>
                <a:lnTo>
                  <a:pt x="0" y="288"/>
                </a:lnTo>
                <a:lnTo>
                  <a:pt x="0" y="0"/>
                </a:lnTo>
                <a:lnTo>
                  <a:pt x="0" y="0"/>
                </a:lnTo>
              </a:path>
            </a:pathLst>
          </a:custGeom>
          <a:noFill/>
          <a:ln w="2857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8" name="Line 132"/>
          <p:cNvSpPr>
            <a:spLocks noChangeShapeType="1"/>
          </p:cNvSpPr>
          <p:nvPr/>
        </p:nvSpPr>
        <p:spPr bwMode="auto">
          <a:xfrm flipH="1">
            <a:off x="2220913" y="5319425"/>
            <a:ext cx="447675" cy="44767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9" name="Line 133"/>
          <p:cNvSpPr>
            <a:spLocks noChangeShapeType="1"/>
          </p:cNvSpPr>
          <p:nvPr/>
        </p:nvSpPr>
        <p:spPr bwMode="auto">
          <a:xfrm flipV="1">
            <a:off x="2601913" y="6491000"/>
            <a:ext cx="1587" cy="219075"/>
          </a:xfrm>
          <a:prstGeom prst="line">
            <a:avLst/>
          </a:prstGeom>
          <a:noFill/>
          <a:ln w="19050">
            <a:solidFill>
              <a:srgbClr val="FF99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0" name="Freeform 134"/>
          <p:cNvSpPr>
            <a:spLocks/>
          </p:cNvSpPr>
          <p:nvPr/>
        </p:nvSpPr>
        <p:spPr bwMode="auto">
          <a:xfrm>
            <a:off x="2563813" y="6405275"/>
            <a:ext cx="76200" cy="95250"/>
          </a:xfrm>
          <a:custGeom>
            <a:avLst/>
            <a:gdLst>
              <a:gd name="T0" fmla="*/ 24 w 48"/>
              <a:gd name="T1" fmla="*/ 60 h 60"/>
              <a:gd name="T2" fmla="*/ 0 w 48"/>
              <a:gd name="T3" fmla="*/ 60 h 60"/>
              <a:gd name="T4" fmla="*/ 24 w 48"/>
              <a:gd name="T5" fmla="*/ 0 h 60"/>
              <a:gd name="T6" fmla="*/ 48 w 48"/>
              <a:gd name="T7" fmla="*/ 60 h 60"/>
              <a:gd name="T8" fmla="*/ 24 w 48"/>
              <a:gd name="T9" fmla="*/ 60 h 60"/>
              <a:gd name="T10" fmla="*/ 24 w 48"/>
              <a:gd name="T11" fmla="*/ 60 h 60"/>
            </a:gdLst>
            <a:ahLst/>
            <a:cxnLst>
              <a:cxn ang="0">
                <a:pos x="T0" y="T1"/>
              </a:cxn>
              <a:cxn ang="0">
                <a:pos x="T2" y="T3"/>
              </a:cxn>
              <a:cxn ang="0">
                <a:pos x="T4" y="T5"/>
              </a:cxn>
              <a:cxn ang="0">
                <a:pos x="T6" y="T7"/>
              </a:cxn>
              <a:cxn ang="0">
                <a:pos x="T8" y="T9"/>
              </a:cxn>
              <a:cxn ang="0">
                <a:pos x="T10" y="T11"/>
              </a:cxn>
            </a:cxnLst>
            <a:rect l="0" t="0" r="r" b="b"/>
            <a:pathLst>
              <a:path w="48" h="60">
                <a:moveTo>
                  <a:pt x="24" y="60"/>
                </a:moveTo>
                <a:lnTo>
                  <a:pt x="0" y="60"/>
                </a:lnTo>
                <a:lnTo>
                  <a:pt x="24" y="0"/>
                </a:lnTo>
                <a:lnTo>
                  <a:pt x="48" y="60"/>
                </a:lnTo>
                <a:lnTo>
                  <a:pt x="24" y="60"/>
                </a:lnTo>
                <a:lnTo>
                  <a:pt x="24" y="6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1" name="Line 135"/>
          <p:cNvSpPr>
            <a:spLocks noChangeShapeType="1"/>
          </p:cNvSpPr>
          <p:nvPr/>
        </p:nvSpPr>
        <p:spPr bwMode="auto">
          <a:xfrm>
            <a:off x="2916238" y="3157250"/>
            <a:ext cx="219075" cy="1587"/>
          </a:xfrm>
          <a:prstGeom prst="line">
            <a:avLst/>
          </a:prstGeom>
          <a:noFill/>
          <a:ln w="19050">
            <a:solidFill>
              <a:srgbClr val="FF99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2" name="Freeform 136"/>
          <p:cNvSpPr>
            <a:spLocks/>
          </p:cNvSpPr>
          <p:nvPr/>
        </p:nvSpPr>
        <p:spPr bwMode="auto">
          <a:xfrm>
            <a:off x="3125788" y="3119150"/>
            <a:ext cx="95250" cy="76200"/>
          </a:xfrm>
          <a:custGeom>
            <a:avLst/>
            <a:gdLst>
              <a:gd name="T0" fmla="*/ 0 w 60"/>
              <a:gd name="T1" fmla="*/ 24 h 48"/>
              <a:gd name="T2" fmla="*/ 0 w 60"/>
              <a:gd name="T3" fmla="*/ 0 h 48"/>
              <a:gd name="T4" fmla="*/ 60 w 60"/>
              <a:gd name="T5" fmla="*/ 24 h 48"/>
              <a:gd name="T6" fmla="*/ 0 w 60"/>
              <a:gd name="T7" fmla="*/ 48 h 48"/>
              <a:gd name="T8" fmla="*/ 0 w 60"/>
              <a:gd name="T9" fmla="*/ 24 h 48"/>
              <a:gd name="T10" fmla="*/ 0 w 60"/>
              <a:gd name="T11" fmla="*/ 24 h 48"/>
            </a:gdLst>
            <a:ahLst/>
            <a:cxnLst>
              <a:cxn ang="0">
                <a:pos x="T0" y="T1"/>
              </a:cxn>
              <a:cxn ang="0">
                <a:pos x="T2" y="T3"/>
              </a:cxn>
              <a:cxn ang="0">
                <a:pos x="T4" y="T5"/>
              </a:cxn>
              <a:cxn ang="0">
                <a:pos x="T6" y="T7"/>
              </a:cxn>
              <a:cxn ang="0">
                <a:pos x="T8" y="T9"/>
              </a:cxn>
              <a:cxn ang="0">
                <a:pos x="T10" y="T11"/>
              </a:cxn>
            </a:cxnLst>
            <a:rect l="0" t="0" r="r" b="b"/>
            <a:pathLst>
              <a:path w="60" h="48">
                <a:moveTo>
                  <a:pt x="0" y="24"/>
                </a:moveTo>
                <a:lnTo>
                  <a:pt x="0" y="0"/>
                </a:lnTo>
                <a:lnTo>
                  <a:pt x="60" y="24"/>
                </a:lnTo>
                <a:lnTo>
                  <a:pt x="0" y="48"/>
                </a:lnTo>
                <a:lnTo>
                  <a:pt x="0" y="24"/>
                </a:lnTo>
                <a:lnTo>
                  <a:pt x="0" y="24"/>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3" name="Line 137"/>
          <p:cNvSpPr>
            <a:spLocks noChangeShapeType="1"/>
          </p:cNvSpPr>
          <p:nvPr/>
        </p:nvSpPr>
        <p:spPr bwMode="auto">
          <a:xfrm>
            <a:off x="2916238" y="3509675"/>
            <a:ext cx="219075" cy="1587"/>
          </a:xfrm>
          <a:prstGeom prst="line">
            <a:avLst/>
          </a:prstGeom>
          <a:noFill/>
          <a:ln w="19050">
            <a:solidFill>
              <a:srgbClr val="FF99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4" name="Freeform 138"/>
          <p:cNvSpPr>
            <a:spLocks/>
          </p:cNvSpPr>
          <p:nvPr/>
        </p:nvSpPr>
        <p:spPr bwMode="auto">
          <a:xfrm>
            <a:off x="3125788" y="3471575"/>
            <a:ext cx="95250" cy="76200"/>
          </a:xfrm>
          <a:custGeom>
            <a:avLst/>
            <a:gdLst>
              <a:gd name="T0" fmla="*/ 0 w 60"/>
              <a:gd name="T1" fmla="*/ 24 h 48"/>
              <a:gd name="T2" fmla="*/ 0 w 60"/>
              <a:gd name="T3" fmla="*/ 0 h 48"/>
              <a:gd name="T4" fmla="*/ 60 w 60"/>
              <a:gd name="T5" fmla="*/ 24 h 48"/>
              <a:gd name="T6" fmla="*/ 0 w 60"/>
              <a:gd name="T7" fmla="*/ 48 h 48"/>
              <a:gd name="T8" fmla="*/ 0 w 60"/>
              <a:gd name="T9" fmla="*/ 24 h 48"/>
              <a:gd name="T10" fmla="*/ 0 w 60"/>
              <a:gd name="T11" fmla="*/ 24 h 48"/>
            </a:gdLst>
            <a:ahLst/>
            <a:cxnLst>
              <a:cxn ang="0">
                <a:pos x="T0" y="T1"/>
              </a:cxn>
              <a:cxn ang="0">
                <a:pos x="T2" y="T3"/>
              </a:cxn>
              <a:cxn ang="0">
                <a:pos x="T4" y="T5"/>
              </a:cxn>
              <a:cxn ang="0">
                <a:pos x="T6" y="T7"/>
              </a:cxn>
              <a:cxn ang="0">
                <a:pos x="T8" y="T9"/>
              </a:cxn>
              <a:cxn ang="0">
                <a:pos x="T10" y="T11"/>
              </a:cxn>
            </a:cxnLst>
            <a:rect l="0" t="0" r="r" b="b"/>
            <a:pathLst>
              <a:path w="60" h="48">
                <a:moveTo>
                  <a:pt x="0" y="24"/>
                </a:moveTo>
                <a:lnTo>
                  <a:pt x="0" y="0"/>
                </a:lnTo>
                <a:lnTo>
                  <a:pt x="60" y="24"/>
                </a:lnTo>
                <a:lnTo>
                  <a:pt x="0" y="48"/>
                </a:lnTo>
                <a:lnTo>
                  <a:pt x="0" y="24"/>
                </a:lnTo>
                <a:lnTo>
                  <a:pt x="0" y="24"/>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5" name="Line 139"/>
          <p:cNvSpPr>
            <a:spLocks noChangeShapeType="1"/>
          </p:cNvSpPr>
          <p:nvPr/>
        </p:nvSpPr>
        <p:spPr bwMode="auto">
          <a:xfrm flipV="1">
            <a:off x="2259013" y="3928775"/>
            <a:ext cx="1587" cy="228600"/>
          </a:xfrm>
          <a:prstGeom prst="line">
            <a:avLst/>
          </a:prstGeom>
          <a:noFill/>
          <a:ln w="19050">
            <a:solidFill>
              <a:srgbClr val="FF99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6" name="Freeform 140"/>
          <p:cNvSpPr>
            <a:spLocks/>
          </p:cNvSpPr>
          <p:nvPr/>
        </p:nvSpPr>
        <p:spPr bwMode="auto">
          <a:xfrm>
            <a:off x="2220913" y="3833525"/>
            <a:ext cx="76200" cy="95250"/>
          </a:xfrm>
          <a:custGeom>
            <a:avLst/>
            <a:gdLst>
              <a:gd name="T0" fmla="*/ 24 w 48"/>
              <a:gd name="T1" fmla="*/ 60 h 60"/>
              <a:gd name="T2" fmla="*/ 0 w 48"/>
              <a:gd name="T3" fmla="*/ 60 h 60"/>
              <a:gd name="T4" fmla="*/ 24 w 48"/>
              <a:gd name="T5" fmla="*/ 0 h 60"/>
              <a:gd name="T6" fmla="*/ 48 w 48"/>
              <a:gd name="T7" fmla="*/ 60 h 60"/>
              <a:gd name="T8" fmla="*/ 24 w 48"/>
              <a:gd name="T9" fmla="*/ 60 h 60"/>
              <a:gd name="T10" fmla="*/ 24 w 48"/>
              <a:gd name="T11" fmla="*/ 60 h 60"/>
            </a:gdLst>
            <a:ahLst/>
            <a:cxnLst>
              <a:cxn ang="0">
                <a:pos x="T0" y="T1"/>
              </a:cxn>
              <a:cxn ang="0">
                <a:pos x="T2" y="T3"/>
              </a:cxn>
              <a:cxn ang="0">
                <a:pos x="T4" y="T5"/>
              </a:cxn>
              <a:cxn ang="0">
                <a:pos x="T6" y="T7"/>
              </a:cxn>
              <a:cxn ang="0">
                <a:pos x="T8" y="T9"/>
              </a:cxn>
              <a:cxn ang="0">
                <a:pos x="T10" y="T11"/>
              </a:cxn>
            </a:cxnLst>
            <a:rect l="0" t="0" r="r" b="b"/>
            <a:pathLst>
              <a:path w="48" h="60">
                <a:moveTo>
                  <a:pt x="24" y="60"/>
                </a:moveTo>
                <a:lnTo>
                  <a:pt x="0" y="60"/>
                </a:lnTo>
                <a:lnTo>
                  <a:pt x="24" y="0"/>
                </a:lnTo>
                <a:lnTo>
                  <a:pt x="48" y="60"/>
                </a:lnTo>
                <a:lnTo>
                  <a:pt x="24" y="60"/>
                </a:lnTo>
                <a:lnTo>
                  <a:pt x="24" y="6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7" name="Line 141"/>
          <p:cNvSpPr>
            <a:spLocks noChangeShapeType="1"/>
          </p:cNvSpPr>
          <p:nvPr/>
        </p:nvSpPr>
        <p:spPr bwMode="auto">
          <a:xfrm flipV="1">
            <a:off x="2601913" y="3938300"/>
            <a:ext cx="1587" cy="219075"/>
          </a:xfrm>
          <a:prstGeom prst="line">
            <a:avLst/>
          </a:prstGeom>
          <a:noFill/>
          <a:ln w="19050">
            <a:solidFill>
              <a:srgbClr val="FF99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8" name="Freeform 142"/>
          <p:cNvSpPr>
            <a:spLocks/>
          </p:cNvSpPr>
          <p:nvPr/>
        </p:nvSpPr>
        <p:spPr bwMode="auto">
          <a:xfrm>
            <a:off x="2563813" y="3852575"/>
            <a:ext cx="76200" cy="95250"/>
          </a:xfrm>
          <a:custGeom>
            <a:avLst/>
            <a:gdLst>
              <a:gd name="T0" fmla="*/ 24 w 48"/>
              <a:gd name="T1" fmla="*/ 60 h 60"/>
              <a:gd name="T2" fmla="*/ 0 w 48"/>
              <a:gd name="T3" fmla="*/ 60 h 60"/>
              <a:gd name="T4" fmla="*/ 24 w 48"/>
              <a:gd name="T5" fmla="*/ 0 h 60"/>
              <a:gd name="T6" fmla="*/ 48 w 48"/>
              <a:gd name="T7" fmla="*/ 60 h 60"/>
              <a:gd name="T8" fmla="*/ 24 w 48"/>
              <a:gd name="T9" fmla="*/ 60 h 60"/>
              <a:gd name="T10" fmla="*/ 24 w 48"/>
              <a:gd name="T11" fmla="*/ 60 h 60"/>
            </a:gdLst>
            <a:ahLst/>
            <a:cxnLst>
              <a:cxn ang="0">
                <a:pos x="T0" y="T1"/>
              </a:cxn>
              <a:cxn ang="0">
                <a:pos x="T2" y="T3"/>
              </a:cxn>
              <a:cxn ang="0">
                <a:pos x="T4" y="T5"/>
              </a:cxn>
              <a:cxn ang="0">
                <a:pos x="T6" y="T7"/>
              </a:cxn>
              <a:cxn ang="0">
                <a:pos x="T8" y="T9"/>
              </a:cxn>
              <a:cxn ang="0">
                <a:pos x="T10" y="T11"/>
              </a:cxn>
            </a:cxnLst>
            <a:rect l="0" t="0" r="r" b="b"/>
            <a:pathLst>
              <a:path w="48" h="60">
                <a:moveTo>
                  <a:pt x="24" y="60"/>
                </a:moveTo>
                <a:lnTo>
                  <a:pt x="0" y="60"/>
                </a:lnTo>
                <a:lnTo>
                  <a:pt x="24" y="0"/>
                </a:lnTo>
                <a:lnTo>
                  <a:pt x="48" y="60"/>
                </a:lnTo>
                <a:lnTo>
                  <a:pt x="24" y="60"/>
                </a:lnTo>
                <a:lnTo>
                  <a:pt x="24" y="6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9" name="Line 143"/>
          <p:cNvSpPr>
            <a:spLocks noChangeShapeType="1"/>
          </p:cNvSpPr>
          <p:nvPr/>
        </p:nvSpPr>
        <p:spPr bwMode="auto">
          <a:xfrm flipH="1">
            <a:off x="3487738" y="3109625"/>
            <a:ext cx="447675" cy="45720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0" name="Freeform 144"/>
          <p:cNvSpPr>
            <a:spLocks/>
          </p:cNvSpPr>
          <p:nvPr/>
        </p:nvSpPr>
        <p:spPr bwMode="auto">
          <a:xfrm>
            <a:off x="3487738" y="3109625"/>
            <a:ext cx="457200" cy="457200"/>
          </a:xfrm>
          <a:custGeom>
            <a:avLst/>
            <a:gdLst>
              <a:gd name="T0" fmla="*/ 0 w 288"/>
              <a:gd name="T1" fmla="*/ 0 h 288"/>
              <a:gd name="T2" fmla="*/ 288 w 288"/>
              <a:gd name="T3" fmla="*/ 0 h 288"/>
              <a:gd name="T4" fmla="*/ 288 w 288"/>
              <a:gd name="T5" fmla="*/ 288 h 288"/>
              <a:gd name="T6" fmla="*/ 0 w 288"/>
              <a:gd name="T7" fmla="*/ 288 h 288"/>
              <a:gd name="T8" fmla="*/ 0 w 288"/>
              <a:gd name="T9" fmla="*/ 0 h 288"/>
              <a:gd name="T10" fmla="*/ 0 w 288"/>
              <a:gd name="T11" fmla="*/ 0 h 288"/>
            </a:gdLst>
            <a:ahLst/>
            <a:cxnLst>
              <a:cxn ang="0">
                <a:pos x="T0" y="T1"/>
              </a:cxn>
              <a:cxn ang="0">
                <a:pos x="T2" y="T3"/>
              </a:cxn>
              <a:cxn ang="0">
                <a:pos x="T4" y="T5"/>
              </a:cxn>
              <a:cxn ang="0">
                <a:pos x="T6" y="T7"/>
              </a:cxn>
              <a:cxn ang="0">
                <a:pos x="T8" y="T9"/>
              </a:cxn>
              <a:cxn ang="0">
                <a:pos x="T10" y="T11"/>
              </a:cxn>
            </a:cxnLst>
            <a:rect l="0" t="0" r="r" b="b"/>
            <a:pathLst>
              <a:path w="288" h="288">
                <a:moveTo>
                  <a:pt x="0" y="0"/>
                </a:moveTo>
                <a:lnTo>
                  <a:pt x="288" y="0"/>
                </a:lnTo>
                <a:lnTo>
                  <a:pt x="288" y="288"/>
                </a:lnTo>
                <a:lnTo>
                  <a:pt x="0" y="288"/>
                </a:lnTo>
                <a:lnTo>
                  <a:pt x="0" y="0"/>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1" name="Freeform 145"/>
          <p:cNvSpPr>
            <a:spLocks/>
          </p:cNvSpPr>
          <p:nvPr/>
        </p:nvSpPr>
        <p:spPr bwMode="auto">
          <a:xfrm>
            <a:off x="3487738" y="3109625"/>
            <a:ext cx="457200" cy="457200"/>
          </a:xfrm>
          <a:custGeom>
            <a:avLst/>
            <a:gdLst>
              <a:gd name="T0" fmla="*/ 0 w 288"/>
              <a:gd name="T1" fmla="*/ 0 h 288"/>
              <a:gd name="T2" fmla="*/ 288 w 288"/>
              <a:gd name="T3" fmla="*/ 0 h 288"/>
              <a:gd name="T4" fmla="*/ 288 w 288"/>
              <a:gd name="T5" fmla="*/ 288 h 288"/>
              <a:gd name="T6" fmla="*/ 0 w 288"/>
              <a:gd name="T7" fmla="*/ 288 h 288"/>
              <a:gd name="T8" fmla="*/ 0 w 288"/>
              <a:gd name="T9" fmla="*/ 0 h 288"/>
              <a:gd name="T10" fmla="*/ 0 w 288"/>
              <a:gd name="T11" fmla="*/ 0 h 288"/>
            </a:gdLst>
            <a:ahLst/>
            <a:cxnLst>
              <a:cxn ang="0">
                <a:pos x="T0" y="T1"/>
              </a:cxn>
              <a:cxn ang="0">
                <a:pos x="T2" y="T3"/>
              </a:cxn>
              <a:cxn ang="0">
                <a:pos x="T4" y="T5"/>
              </a:cxn>
              <a:cxn ang="0">
                <a:pos x="T6" y="T7"/>
              </a:cxn>
              <a:cxn ang="0">
                <a:pos x="T8" y="T9"/>
              </a:cxn>
              <a:cxn ang="0">
                <a:pos x="T10" y="T11"/>
              </a:cxn>
            </a:cxnLst>
            <a:rect l="0" t="0" r="r" b="b"/>
            <a:pathLst>
              <a:path w="288" h="288">
                <a:moveTo>
                  <a:pt x="0" y="0"/>
                </a:moveTo>
                <a:lnTo>
                  <a:pt x="288" y="0"/>
                </a:lnTo>
                <a:lnTo>
                  <a:pt x="288" y="288"/>
                </a:lnTo>
                <a:lnTo>
                  <a:pt x="0" y="288"/>
                </a:lnTo>
                <a:lnTo>
                  <a:pt x="0" y="0"/>
                </a:lnTo>
                <a:lnTo>
                  <a:pt x="0" y="0"/>
                </a:lnTo>
              </a:path>
            </a:pathLst>
          </a:custGeom>
          <a:noFill/>
          <a:ln w="2857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2" name="Freeform 146"/>
          <p:cNvSpPr>
            <a:spLocks/>
          </p:cNvSpPr>
          <p:nvPr/>
        </p:nvSpPr>
        <p:spPr bwMode="auto">
          <a:xfrm>
            <a:off x="2144713" y="4319300"/>
            <a:ext cx="590550" cy="114300"/>
          </a:xfrm>
          <a:custGeom>
            <a:avLst/>
            <a:gdLst>
              <a:gd name="T0" fmla="*/ 0 w 372"/>
              <a:gd name="T1" fmla="*/ 0 h 72"/>
              <a:gd name="T2" fmla="*/ 372 w 372"/>
              <a:gd name="T3" fmla="*/ 0 h 72"/>
              <a:gd name="T4" fmla="*/ 372 w 372"/>
              <a:gd name="T5" fmla="*/ 72 h 72"/>
              <a:gd name="T6" fmla="*/ 0 w 372"/>
              <a:gd name="T7" fmla="*/ 72 h 72"/>
              <a:gd name="T8" fmla="*/ 0 w 372"/>
              <a:gd name="T9" fmla="*/ 0 h 72"/>
              <a:gd name="T10" fmla="*/ 0 w 372"/>
              <a:gd name="T11" fmla="*/ 0 h 72"/>
            </a:gdLst>
            <a:ahLst/>
            <a:cxnLst>
              <a:cxn ang="0">
                <a:pos x="T0" y="T1"/>
              </a:cxn>
              <a:cxn ang="0">
                <a:pos x="T2" y="T3"/>
              </a:cxn>
              <a:cxn ang="0">
                <a:pos x="T4" y="T5"/>
              </a:cxn>
              <a:cxn ang="0">
                <a:pos x="T6" y="T7"/>
              </a:cxn>
              <a:cxn ang="0">
                <a:pos x="T8" y="T9"/>
              </a:cxn>
              <a:cxn ang="0">
                <a:pos x="T10" y="T11"/>
              </a:cxn>
            </a:cxnLst>
            <a:rect l="0" t="0" r="r" b="b"/>
            <a:pathLst>
              <a:path w="372" h="72">
                <a:moveTo>
                  <a:pt x="0" y="0"/>
                </a:moveTo>
                <a:lnTo>
                  <a:pt x="372" y="0"/>
                </a:lnTo>
                <a:lnTo>
                  <a:pt x="372" y="72"/>
                </a:lnTo>
                <a:lnTo>
                  <a:pt x="0" y="72"/>
                </a:lnTo>
                <a:lnTo>
                  <a:pt x="0" y="0"/>
                </a:lnTo>
                <a:lnTo>
                  <a:pt x="0" y="0"/>
                </a:lnTo>
                <a:close/>
              </a:path>
            </a:pathLst>
          </a:custGeom>
          <a:solidFill>
            <a:srgbClr val="4BBBD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3" name="Freeform 147"/>
          <p:cNvSpPr>
            <a:spLocks/>
          </p:cNvSpPr>
          <p:nvPr/>
        </p:nvSpPr>
        <p:spPr bwMode="auto">
          <a:xfrm>
            <a:off x="2144713" y="4319300"/>
            <a:ext cx="590550" cy="114300"/>
          </a:xfrm>
          <a:custGeom>
            <a:avLst/>
            <a:gdLst>
              <a:gd name="T0" fmla="*/ 0 w 372"/>
              <a:gd name="T1" fmla="*/ 0 h 72"/>
              <a:gd name="T2" fmla="*/ 372 w 372"/>
              <a:gd name="T3" fmla="*/ 0 h 72"/>
              <a:gd name="T4" fmla="*/ 372 w 372"/>
              <a:gd name="T5" fmla="*/ 72 h 72"/>
              <a:gd name="T6" fmla="*/ 0 w 372"/>
              <a:gd name="T7" fmla="*/ 72 h 72"/>
              <a:gd name="T8" fmla="*/ 0 w 372"/>
              <a:gd name="T9" fmla="*/ 0 h 72"/>
              <a:gd name="T10" fmla="*/ 0 w 372"/>
              <a:gd name="T11" fmla="*/ 0 h 72"/>
            </a:gdLst>
            <a:ahLst/>
            <a:cxnLst>
              <a:cxn ang="0">
                <a:pos x="T0" y="T1"/>
              </a:cxn>
              <a:cxn ang="0">
                <a:pos x="T2" y="T3"/>
              </a:cxn>
              <a:cxn ang="0">
                <a:pos x="T4" y="T5"/>
              </a:cxn>
              <a:cxn ang="0">
                <a:pos x="T6" y="T7"/>
              </a:cxn>
              <a:cxn ang="0">
                <a:pos x="T8" y="T9"/>
              </a:cxn>
              <a:cxn ang="0">
                <a:pos x="T10" y="T11"/>
              </a:cxn>
            </a:cxnLst>
            <a:rect l="0" t="0" r="r" b="b"/>
            <a:pathLst>
              <a:path w="372" h="72">
                <a:moveTo>
                  <a:pt x="0" y="0"/>
                </a:moveTo>
                <a:lnTo>
                  <a:pt x="372" y="0"/>
                </a:lnTo>
                <a:lnTo>
                  <a:pt x="372" y="72"/>
                </a:lnTo>
                <a:lnTo>
                  <a:pt x="0" y="72"/>
                </a:lnTo>
                <a:lnTo>
                  <a:pt x="0" y="0"/>
                </a:lnTo>
                <a:lnTo>
                  <a:pt x="0" y="0"/>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4" name="Freeform 148"/>
          <p:cNvSpPr>
            <a:spLocks/>
          </p:cNvSpPr>
          <p:nvPr/>
        </p:nvSpPr>
        <p:spPr bwMode="auto">
          <a:xfrm>
            <a:off x="2144713" y="4252625"/>
            <a:ext cx="590550" cy="66675"/>
          </a:xfrm>
          <a:custGeom>
            <a:avLst/>
            <a:gdLst>
              <a:gd name="T0" fmla="*/ 0 w 372"/>
              <a:gd name="T1" fmla="*/ 0 h 42"/>
              <a:gd name="T2" fmla="*/ 372 w 372"/>
              <a:gd name="T3" fmla="*/ 0 h 42"/>
              <a:gd name="T4" fmla="*/ 372 w 372"/>
              <a:gd name="T5" fmla="*/ 42 h 42"/>
              <a:gd name="T6" fmla="*/ 0 w 372"/>
              <a:gd name="T7" fmla="*/ 42 h 42"/>
              <a:gd name="T8" fmla="*/ 0 w 372"/>
              <a:gd name="T9" fmla="*/ 0 h 42"/>
              <a:gd name="T10" fmla="*/ 0 w 372"/>
              <a:gd name="T11" fmla="*/ 0 h 42"/>
            </a:gdLst>
            <a:ahLst/>
            <a:cxnLst>
              <a:cxn ang="0">
                <a:pos x="T0" y="T1"/>
              </a:cxn>
              <a:cxn ang="0">
                <a:pos x="T2" y="T3"/>
              </a:cxn>
              <a:cxn ang="0">
                <a:pos x="T4" y="T5"/>
              </a:cxn>
              <a:cxn ang="0">
                <a:pos x="T6" y="T7"/>
              </a:cxn>
              <a:cxn ang="0">
                <a:pos x="T8" y="T9"/>
              </a:cxn>
              <a:cxn ang="0">
                <a:pos x="T10" y="T11"/>
              </a:cxn>
            </a:cxnLst>
            <a:rect l="0" t="0" r="r" b="b"/>
            <a:pathLst>
              <a:path w="372" h="42">
                <a:moveTo>
                  <a:pt x="0" y="0"/>
                </a:moveTo>
                <a:lnTo>
                  <a:pt x="372" y="0"/>
                </a:lnTo>
                <a:lnTo>
                  <a:pt x="372" y="42"/>
                </a:lnTo>
                <a:lnTo>
                  <a:pt x="0" y="42"/>
                </a:lnTo>
                <a:lnTo>
                  <a:pt x="0" y="0"/>
                </a:lnTo>
                <a:lnTo>
                  <a:pt x="0" y="0"/>
                </a:lnTo>
                <a:close/>
              </a:path>
            </a:pathLst>
          </a:custGeom>
          <a:solidFill>
            <a:srgbClr val="E5F5F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5" name="Freeform 149"/>
          <p:cNvSpPr>
            <a:spLocks/>
          </p:cNvSpPr>
          <p:nvPr/>
        </p:nvSpPr>
        <p:spPr bwMode="auto">
          <a:xfrm>
            <a:off x="2144713" y="4252625"/>
            <a:ext cx="590550" cy="66675"/>
          </a:xfrm>
          <a:custGeom>
            <a:avLst/>
            <a:gdLst>
              <a:gd name="T0" fmla="*/ 0 w 372"/>
              <a:gd name="T1" fmla="*/ 0 h 42"/>
              <a:gd name="T2" fmla="*/ 372 w 372"/>
              <a:gd name="T3" fmla="*/ 0 h 42"/>
              <a:gd name="T4" fmla="*/ 372 w 372"/>
              <a:gd name="T5" fmla="*/ 42 h 42"/>
              <a:gd name="T6" fmla="*/ 0 w 372"/>
              <a:gd name="T7" fmla="*/ 42 h 42"/>
              <a:gd name="T8" fmla="*/ 0 w 372"/>
              <a:gd name="T9" fmla="*/ 0 h 42"/>
              <a:gd name="T10" fmla="*/ 0 w 372"/>
              <a:gd name="T11" fmla="*/ 0 h 42"/>
            </a:gdLst>
            <a:ahLst/>
            <a:cxnLst>
              <a:cxn ang="0">
                <a:pos x="T0" y="T1"/>
              </a:cxn>
              <a:cxn ang="0">
                <a:pos x="T2" y="T3"/>
              </a:cxn>
              <a:cxn ang="0">
                <a:pos x="T4" y="T5"/>
              </a:cxn>
              <a:cxn ang="0">
                <a:pos x="T6" y="T7"/>
              </a:cxn>
              <a:cxn ang="0">
                <a:pos x="T8" y="T9"/>
              </a:cxn>
              <a:cxn ang="0">
                <a:pos x="T10" y="T11"/>
              </a:cxn>
            </a:cxnLst>
            <a:rect l="0" t="0" r="r" b="b"/>
            <a:pathLst>
              <a:path w="372" h="42">
                <a:moveTo>
                  <a:pt x="0" y="0"/>
                </a:moveTo>
                <a:lnTo>
                  <a:pt x="372" y="0"/>
                </a:lnTo>
                <a:lnTo>
                  <a:pt x="372" y="42"/>
                </a:lnTo>
                <a:lnTo>
                  <a:pt x="0" y="42"/>
                </a:lnTo>
                <a:lnTo>
                  <a:pt x="0" y="0"/>
                </a:lnTo>
                <a:lnTo>
                  <a:pt x="0" y="0"/>
                </a:lnTo>
              </a:path>
            </a:pathLst>
          </a:custGeom>
          <a:noFill/>
          <a:ln w="9525">
            <a:solidFill>
              <a:srgbClr val="000000"/>
            </a:solidFill>
            <a:prstDash val="sysDash"/>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6" name="Rectangle 150"/>
          <p:cNvSpPr>
            <a:spLocks noChangeArrowheads="1"/>
          </p:cNvSpPr>
          <p:nvPr/>
        </p:nvSpPr>
        <p:spPr bwMode="auto">
          <a:xfrm>
            <a:off x="2659063" y="5767100"/>
            <a:ext cx="24765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eaLnBrk="0" hangingPunct="0"/>
            <a:r>
              <a:rPr lang="en-US" altLang="en-US" sz="1400" b="1">
                <a:solidFill>
                  <a:srgbClr val="000000"/>
                </a:solidFill>
              </a:rPr>
              <a:t>BS</a:t>
            </a:r>
            <a:endParaRPr lang="en-US" altLang="en-US" sz="2400"/>
          </a:p>
        </p:txBody>
      </p:sp>
      <p:sp>
        <p:nvSpPr>
          <p:cNvPr id="107" name="Line 151"/>
          <p:cNvSpPr>
            <a:spLocks noChangeShapeType="1"/>
          </p:cNvSpPr>
          <p:nvPr/>
        </p:nvSpPr>
        <p:spPr bwMode="auto">
          <a:xfrm>
            <a:off x="2325688" y="3877975"/>
            <a:ext cx="209550" cy="0"/>
          </a:xfrm>
          <a:prstGeom prst="line">
            <a:avLst/>
          </a:prstGeom>
          <a:noFill/>
          <a:ln w="9525">
            <a:solidFill>
              <a:srgbClr val="FF2727"/>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108" name="Group 152"/>
          <p:cNvGrpSpPr>
            <a:grpSpLocks/>
          </p:cNvGrpSpPr>
          <p:nvPr/>
        </p:nvGrpSpPr>
        <p:grpSpPr bwMode="auto">
          <a:xfrm>
            <a:off x="2322513" y="4897150"/>
            <a:ext cx="171450" cy="171450"/>
            <a:chOff x="1012" y="1938"/>
            <a:chExt cx="108" cy="108"/>
          </a:xfrm>
        </p:grpSpPr>
        <p:sp>
          <p:nvSpPr>
            <p:cNvPr id="109" name="Freeform 153"/>
            <p:cNvSpPr>
              <a:spLocks/>
            </p:cNvSpPr>
            <p:nvPr/>
          </p:nvSpPr>
          <p:spPr bwMode="auto">
            <a:xfrm>
              <a:off x="1012" y="1938"/>
              <a:ext cx="108" cy="108"/>
            </a:xfrm>
            <a:custGeom>
              <a:avLst/>
              <a:gdLst>
                <a:gd name="T0" fmla="*/ 0 w 108"/>
                <a:gd name="T1" fmla="*/ 54 h 108"/>
                <a:gd name="T2" fmla="*/ 12 w 108"/>
                <a:gd name="T3" fmla="*/ 30 h 108"/>
                <a:gd name="T4" fmla="*/ 30 w 108"/>
                <a:gd name="T5" fmla="*/ 6 h 108"/>
                <a:gd name="T6" fmla="*/ 54 w 108"/>
                <a:gd name="T7" fmla="*/ 0 h 108"/>
                <a:gd name="T8" fmla="*/ 54 w 108"/>
                <a:gd name="T9" fmla="*/ 0 h 108"/>
                <a:gd name="T10" fmla="*/ 84 w 108"/>
                <a:gd name="T11" fmla="*/ 6 h 108"/>
                <a:gd name="T12" fmla="*/ 102 w 108"/>
                <a:gd name="T13" fmla="*/ 30 h 108"/>
                <a:gd name="T14" fmla="*/ 108 w 108"/>
                <a:gd name="T15" fmla="*/ 54 h 108"/>
                <a:gd name="T16" fmla="*/ 108 w 108"/>
                <a:gd name="T17" fmla="*/ 54 h 108"/>
                <a:gd name="T18" fmla="*/ 102 w 108"/>
                <a:gd name="T19" fmla="*/ 78 h 108"/>
                <a:gd name="T20" fmla="*/ 84 w 108"/>
                <a:gd name="T21" fmla="*/ 102 h 108"/>
                <a:gd name="T22" fmla="*/ 54 w 108"/>
                <a:gd name="T23" fmla="*/ 108 h 108"/>
                <a:gd name="T24" fmla="*/ 54 w 108"/>
                <a:gd name="T25" fmla="*/ 108 h 108"/>
                <a:gd name="T26" fmla="*/ 30 w 108"/>
                <a:gd name="T27" fmla="*/ 102 h 108"/>
                <a:gd name="T28" fmla="*/ 12 w 108"/>
                <a:gd name="T29" fmla="*/ 78 h 108"/>
                <a:gd name="T30" fmla="*/ 0 w 108"/>
                <a:gd name="T31" fmla="*/ 54 h 108"/>
                <a:gd name="T32" fmla="*/ 0 w 108"/>
                <a:gd name="T33" fmla="*/ 54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08" h="108">
                  <a:moveTo>
                    <a:pt x="0" y="54"/>
                  </a:moveTo>
                  <a:lnTo>
                    <a:pt x="12" y="30"/>
                  </a:lnTo>
                  <a:lnTo>
                    <a:pt x="30" y="6"/>
                  </a:lnTo>
                  <a:lnTo>
                    <a:pt x="54" y="0"/>
                  </a:lnTo>
                  <a:lnTo>
                    <a:pt x="54" y="0"/>
                  </a:lnTo>
                  <a:lnTo>
                    <a:pt x="84" y="6"/>
                  </a:lnTo>
                  <a:lnTo>
                    <a:pt x="102" y="30"/>
                  </a:lnTo>
                  <a:lnTo>
                    <a:pt x="108" y="54"/>
                  </a:lnTo>
                  <a:lnTo>
                    <a:pt x="108" y="54"/>
                  </a:lnTo>
                  <a:lnTo>
                    <a:pt x="102" y="78"/>
                  </a:lnTo>
                  <a:lnTo>
                    <a:pt x="84" y="102"/>
                  </a:lnTo>
                  <a:lnTo>
                    <a:pt x="54" y="108"/>
                  </a:lnTo>
                  <a:lnTo>
                    <a:pt x="54" y="108"/>
                  </a:lnTo>
                  <a:lnTo>
                    <a:pt x="30" y="102"/>
                  </a:lnTo>
                  <a:lnTo>
                    <a:pt x="12" y="78"/>
                  </a:lnTo>
                  <a:lnTo>
                    <a:pt x="0" y="54"/>
                  </a:lnTo>
                  <a:lnTo>
                    <a:pt x="0" y="5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0" name="Freeform 154"/>
            <p:cNvSpPr>
              <a:spLocks/>
            </p:cNvSpPr>
            <p:nvPr/>
          </p:nvSpPr>
          <p:spPr bwMode="auto">
            <a:xfrm>
              <a:off x="1012" y="1938"/>
              <a:ext cx="108" cy="108"/>
            </a:xfrm>
            <a:custGeom>
              <a:avLst/>
              <a:gdLst>
                <a:gd name="T0" fmla="*/ 0 w 108"/>
                <a:gd name="T1" fmla="*/ 54 h 108"/>
                <a:gd name="T2" fmla="*/ 12 w 108"/>
                <a:gd name="T3" fmla="*/ 30 h 108"/>
                <a:gd name="T4" fmla="*/ 30 w 108"/>
                <a:gd name="T5" fmla="*/ 6 h 108"/>
                <a:gd name="T6" fmla="*/ 54 w 108"/>
                <a:gd name="T7" fmla="*/ 0 h 108"/>
                <a:gd name="T8" fmla="*/ 54 w 108"/>
                <a:gd name="T9" fmla="*/ 0 h 108"/>
                <a:gd name="T10" fmla="*/ 84 w 108"/>
                <a:gd name="T11" fmla="*/ 6 h 108"/>
                <a:gd name="T12" fmla="*/ 102 w 108"/>
                <a:gd name="T13" fmla="*/ 30 h 108"/>
                <a:gd name="T14" fmla="*/ 108 w 108"/>
                <a:gd name="T15" fmla="*/ 54 h 108"/>
                <a:gd name="T16" fmla="*/ 108 w 108"/>
                <a:gd name="T17" fmla="*/ 54 h 108"/>
                <a:gd name="T18" fmla="*/ 102 w 108"/>
                <a:gd name="T19" fmla="*/ 78 h 108"/>
                <a:gd name="T20" fmla="*/ 84 w 108"/>
                <a:gd name="T21" fmla="*/ 102 h 108"/>
                <a:gd name="T22" fmla="*/ 54 w 108"/>
                <a:gd name="T23" fmla="*/ 108 h 108"/>
                <a:gd name="T24" fmla="*/ 54 w 108"/>
                <a:gd name="T25" fmla="*/ 108 h 108"/>
                <a:gd name="T26" fmla="*/ 30 w 108"/>
                <a:gd name="T27" fmla="*/ 102 h 108"/>
                <a:gd name="T28" fmla="*/ 12 w 108"/>
                <a:gd name="T29" fmla="*/ 78 h 108"/>
                <a:gd name="T30" fmla="*/ 0 w 108"/>
                <a:gd name="T31" fmla="*/ 54 h 108"/>
                <a:gd name="T32" fmla="*/ 0 w 108"/>
                <a:gd name="T33" fmla="*/ 54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08" h="108">
                  <a:moveTo>
                    <a:pt x="0" y="54"/>
                  </a:moveTo>
                  <a:lnTo>
                    <a:pt x="12" y="30"/>
                  </a:lnTo>
                  <a:lnTo>
                    <a:pt x="30" y="6"/>
                  </a:lnTo>
                  <a:lnTo>
                    <a:pt x="54" y="0"/>
                  </a:lnTo>
                  <a:lnTo>
                    <a:pt x="54" y="0"/>
                  </a:lnTo>
                  <a:lnTo>
                    <a:pt x="84" y="6"/>
                  </a:lnTo>
                  <a:lnTo>
                    <a:pt x="102" y="30"/>
                  </a:lnTo>
                  <a:lnTo>
                    <a:pt x="108" y="54"/>
                  </a:lnTo>
                  <a:lnTo>
                    <a:pt x="108" y="54"/>
                  </a:lnTo>
                  <a:lnTo>
                    <a:pt x="102" y="78"/>
                  </a:lnTo>
                  <a:lnTo>
                    <a:pt x="84" y="102"/>
                  </a:lnTo>
                  <a:lnTo>
                    <a:pt x="54" y="108"/>
                  </a:lnTo>
                  <a:lnTo>
                    <a:pt x="54" y="108"/>
                  </a:lnTo>
                  <a:lnTo>
                    <a:pt x="30" y="102"/>
                  </a:lnTo>
                  <a:lnTo>
                    <a:pt x="12" y="78"/>
                  </a:lnTo>
                  <a:lnTo>
                    <a:pt x="0" y="54"/>
                  </a:lnTo>
                  <a:lnTo>
                    <a:pt x="0" y="54"/>
                  </a:lnTo>
                </a:path>
              </a:pathLst>
            </a:custGeom>
            <a:noFill/>
            <a:ln w="1905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1" name="Line 155"/>
            <p:cNvSpPr>
              <a:spLocks noChangeShapeType="1"/>
            </p:cNvSpPr>
            <p:nvPr/>
          </p:nvSpPr>
          <p:spPr bwMode="auto">
            <a:xfrm flipV="1">
              <a:off x="1024" y="1956"/>
              <a:ext cx="78" cy="78"/>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 name="Line 156"/>
            <p:cNvSpPr>
              <a:spLocks noChangeShapeType="1"/>
            </p:cNvSpPr>
            <p:nvPr/>
          </p:nvSpPr>
          <p:spPr bwMode="auto">
            <a:xfrm flipH="1" flipV="1">
              <a:off x="1030" y="1956"/>
              <a:ext cx="78" cy="72"/>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113" name="Line 158"/>
          <p:cNvSpPr>
            <a:spLocks noChangeShapeType="1"/>
          </p:cNvSpPr>
          <p:nvPr/>
        </p:nvSpPr>
        <p:spPr bwMode="auto">
          <a:xfrm>
            <a:off x="4557713" y="1988850"/>
            <a:ext cx="1628775" cy="3175"/>
          </a:xfrm>
          <a:prstGeom prst="line">
            <a:avLst/>
          </a:prstGeom>
          <a:noFill/>
          <a:ln w="19050">
            <a:solidFill>
              <a:srgbClr val="FF99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4" name="Line 159"/>
          <p:cNvSpPr>
            <a:spLocks noChangeShapeType="1"/>
          </p:cNvSpPr>
          <p:nvPr/>
        </p:nvSpPr>
        <p:spPr bwMode="auto">
          <a:xfrm flipV="1">
            <a:off x="4573588" y="2011075"/>
            <a:ext cx="1587" cy="1152525"/>
          </a:xfrm>
          <a:prstGeom prst="line">
            <a:avLst/>
          </a:prstGeom>
          <a:noFill/>
          <a:ln w="19050">
            <a:solidFill>
              <a:srgbClr val="FF99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5" name="Line 160"/>
          <p:cNvSpPr>
            <a:spLocks noChangeShapeType="1"/>
          </p:cNvSpPr>
          <p:nvPr/>
        </p:nvSpPr>
        <p:spPr bwMode="auto">
          <a:xfrm flipV="1">
            <a:off x="4240213" y="2461925"/>
            <a:ext cx="4762" cy="1031875"/>
          </a:xfrm>
          <a:prstGeom prst="line">
            <a:avLst/>
          </a:prstGeom>
          <a:noFill/>
          <a:ln w="19050">
            <a:solidFill>
              <a:srgbClr val="FF9900"/>
            </a:solidFill>
            <a:round/>
            <a:headEnd/>
            <a:tailEnd/>
          </a:ln>
          <a:extLst>
            <a:ext uri="{909E8E84-426E-40DD-AFC4-6F175D3DCCD1}">
              <a14:hiddenFill xmlns:a14="http://schemas.microsoft.com/office/drawing/2010/main">
                <a:noFill/>
              </a14:hiddenFill>
            </a:ext>
          </a:extLst>
        </p:spPr>
        <p:txBody>
          <a:bodyPr/>
          <a:lstStyle/>
          <a:p>
            <a:endParaRPr lang="en-US"/>
          </a:p>
        </p:txBody>
      </p:sp>
      <p:grpSp>
        <p:nvGrpSpPr>
          <p:cNvPr id="116" name="Group 163"/>
          <p:cNvGrpSpPr>
            <a:grpSpLocks/>
          </p:cNvGrpSpPr>
          <p:nvPr/>
        </p:nvGrpSpPr>
        <p:grpSpPr bwMode="auto">
          <a:xfrm>
            <a:off x="6205538" y="2014250"/>
            <a:ext cx="504825" cy="457200"/>
            <a:chOff x="3278" y="1152"/>
            <a:chExt cx="318" cy="288"/>
          </a:xfrm>
        </p:grpSpPr>
        <p:sp>
          <p:nvSpPr>
            <p:cNvPr id="117" name="Freeform 164"/>
            <p:cNvSpPr>
              <a:spLocks/>
            </p:cNvSpPr>
            <p:nvPr/>
          </p:nvSpPr>
          <p:spPr bwMode="auto">
            <a:xfrm>
              <a:off x="3278" y="1152"/>
              <a:ext cx="270" cy="288"/>
            </a:xfrm>
            <a:custGeom>
              <a:avLst/>
              <a:gdLst>
                <a:gd name="T0" fmla="*/ 270 w 270"/>
                <a:gd name="T1" fmla="*/ 138 h 288"/>
                <a:gd name="T2" fmla="*/ 0 w 270"/>
                <a:gd name="T3" fmla="*/ 288 h 288"/>
                <a:gd name="T4" fmla="*/ 0 w 270"/>
                <a:gd name="T5" fmla="*/ 0 h 288"/>
                <a:gd name="T6" fmla="*/ 270 w 270"/>
                <a:gd name="T7" fmla="*/ 138 h 288"/>
                <a:gd name="T8" fmla="*/ 270 w 270"/>
                <a:gd name="T9" fmla="*/ 138 h 288"/>
              </a:gdLst>
              <a:ahLst/>
              <a:cxnLst>
                <a:cxn ang="0">
                  <a:pos x="T0" y="T1"/>
                </a:cxn>
                <a:cxn ang="0">
                  <a:pos x="T2" y="T3"/>
                </a:cxn>
                <a:cxn ang="0">
                  <a:pos x="T4" y="T5"/>
                </a:cxn>
                <a:cxn ang="0">
                  <a:pos x="T6" y="T7"/>
                </a:cxn>
                <a:cxn ang="0">
                  <a:pos x="T8" y="T9"/>
                </a:cxn>
              </a:cxnLst>
              <a:rect l="0" t="0" r="r" b="b"/>
              <a:pathLst>
                <a:path w="270" h="288">
                  <a:moveTo>
                    <a:pt x="270" y="138"/>
                  </a:moveTo>
                  <a:lnTo>
                    <a:pt x="0" y="288"/>
                  </a:lnTo>
                  <a:lnTo>
                    <a:pt x="0" y="0"/>
                  </a:lnTo>
                  <a:lnTo>
                    <a:pt x="270" y="138"/>
                  </a:lnTo>
                  <a:lnTo>
                    <a:pt x="270" y="138"/>
                  </a:lnTo>
                </a:path>
              </a:pathLst>
            </a:custGeom>
            <a:noFill/>
            <a:ln w="19050">
              <a:solidFill>
                <a:srgbClr val="FF99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8" name="Freeform 165"/>
            <p:cNvSpPr>
              <a:spLocks/>
            </p:cNvSpPr>
            <p:nvPr/>
          </p:nvSpPr>
          <p:spPr bwMode="auto">
            <a:xfrm>
              <a:off x="3512" y="1278"/>
              <a:ext cx="84" cy="30"/>
            </a:xfrm>
            <a:custGeom>
              <a:avLst/>
              <a:gdLst>
                <a:gd name="T0" fmla="*/ 0 w 84"/>
                <a:gd name="T1" fmla="*/ 18 h 30"/>
                <a:gd name="T2" fmla="*/ 6 w 84"/>
                <a:gd name="T3" fmla="*/ 6 h 30"/>
                <a:gd name="T4" fmla="*/ 18 w 84"/>
                <a:gd name="T5" fmla="*/ 0 h 30"/>
                <a:gd name="T6" fmla="*/ 42 w 84"/>
                <a:gd name="T7" fmla="*/ 0 h 30"/>
                <a:gd name="T8" fmla="*/ 42 w 84"/>
                <a:gd name="T9" fmla="*/ 0 h 30"/>
                <a:gd name="T10" fmla="*/ 60 w 84"/>
                <a:gd name="T11" fmla="*/ 0 h 30"/>
                <a:gd name="T12" fmla="*/ 78 w 84"/>
                <a:gd name="T13" fmla="*/ 6 h 30"/>
                <a:gd name="T14" fmla="*/ 84 w 84"/>
                <a:gd name="T15" fmla="*/ 18 h 30"/>
                <a:gd name="T16" fmla="*/ 84 w 84"/>
                <a:gd name="T17" fmla="*/ 18 h 30"/>
                <a:gd name="T18" fmla="*/ 78 w 84"/>
                <a:gd name="T19" fmla="*/ 24 h 30"/>
                <a:gd name="T20" fmla="*/ 60 w 84"/>
                <a:gd name="T21" fmla="*/ 30 h 30"/>
                <a:gd name="T22" fmla="*/ 42 w 84"/>
                <a:gd name="T23" fmla="*/ 30 h 30"/>
                <a:gd name="T24" fmla="*/ 42 w 84"/>
                <a:gd name="T25" fmla="*/ 30 h 30"/>
                <a:gd name="T26" fmla="*/ 18 w 84"/>
                <a:gd name="T27" fmla="*/ 30 h 30"/>
                <a:gd name="T28" fmla="*/ 6 w 84"/>
                <a:gd name="T29" fmla="*/ 24 h 30"/>
                <a:gd name="T30" fmla="*/ 0 w 84"/>
                <a:gd name="T31" fmla="*/ 18 h 30"/>
                <a:gd name="T32" fmla="*/ 0 w 84"/>
                <a:gd name="T33" fmla="*/ 18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4" h="30">
                  <a:moveTo>
                    <a:pt x="0" y="18"/>
                  </a:moveTo>
                  <a:lnTo>
                    <a:pt x="6" y="6"/>
                  </a:lnTo>
                  <a:lnTo>
                    <a:pt x="18" y="0"/>
                  </a:lnTo>
                  <a:lnTo>
                    <a:pt x="42" y="0"/>
                  </a:lnTo>
                  <a:lnTo>
                    <a:pt x="42" y="0"/>
                  </a:lnTo>
                  <a:lnTo>
                    <a:pt x="60" y="0"/>
                  </a:lnTo>
                  <a:lnTo>
                    <a:pt x="78" y="6"/>
                  </a:lnTo>
                  <a:lnTo>
                    <a:pt x="84" y="18"/>
                  </a:lnTo>
                  <a:lnTo>
                    <a:pt x="84" y="18"/>
                  </a:lnTo>
                  <a:lnTo>
                    <a:pt x="78" y="24"/>
                  </a:lnTo>
                  <a:lnTo>
                    <a:pt x="60" y="30"/>
                  </a:lnTo>
                  <a:lnTo>
                    <a:pt x="42" y="30"/>
                  </a:lnTo>
                  <a:lnTo>
                    <a:pt x="42" y="30"/>
                  </a:lnTo>
                  <a:lnTo>
                    <a:pt x="18" y="30"/>
                  </a:lnTo>
                  <a:lnTo>
                    <a:pt x="6" y="24"/>
                  </a:lnTo>
                  <a:lnTo>
                    <a:pt x="0" y="18"/>
                  </a:lnTo>
                  <a:lnTo>
                    <a:pt x="0" y="18"/>
                  </a:lnTo>
                </a:path>
              </a:pathLst>
            </a:custGeom>
            <a:noFill/>
            <a:ln w="19050">
              <a:solidFill>
                <a:srgbClr val="FF99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119" name="Line 169"/>
          <p:cNvSpPr>
            <a:spLocks noChangeShapeType="1"/>
          </p:cNvSpPr>
          <p:nvPr/>
        </p:nvSpPr>
        <p:spPr bwMode="auto">
          <a:xfrm>
            <a:off x="6735763" y="2277775"/>
            <a:ext cx="1436687" cy="431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0" name="Line 170"/>
          <p:cNvSpPr>
            <a:spLocks noChangeShapeType="1"/>
          </p:cNvSpPr>
          <p:nvPr/>
        </p:nvSpPr>
        <p:spPr bwMode="auto">
          <a:xfrm>
            <a:off x="6735763" y="2268250"/>
            <a:ext cx="285750" cy="14287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1" name="Rectangle 171"/>
          <p:cNvSpPr>
            <a:spLocks noChangeArrowheads="1"/>
          </p:cNvSpPr>
          <p:nvPr/>
        </p:nvSpPr>
        <p:spPr bwMode="auto">
          <a:xfrm>
            <a:off x="2208213" y="1017300"/>
            <a:ext cx="1076325" cy="723900"/>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2" name="Rectangle 172"/>
          <p:cNvSpPr>
            <a:spLocks noChangeArrowheads="1"/>
          </p:cNvSpPr>
          <p:nvPr/>
        </p:nvSpPr>
        <p:spPr bwMode="auto">
          <a:xfrm>
            <a:off x="2503488" y="1893600"/>
            <a:ext cx="542925" cy="723900"/>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3" name="Rectangle 173"/>
          <p:cNvSpPr>
            <a:spLocks noChangeArrowheads="1"/>
          </p:cNvSpPr>
          <p:nvPr/>
        </p:nvSpPr>
        <p:spPr bwMode="auto">
          <a:xfrm>
            <a:off x="2449513" y="1277650"/>
            <a:ext cx="673100" cy="15240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l" eaLnBrk="0" hangingPunct="0"/>
            <a:r>
              <a:rPr lang="en-US" altLang="en-US" sz="1000" b="1">
                <a:solidFill>
                  <a:srgbClr val="000000"/>
                </a:solidFill>
              </a:rPr>
              <a:t>SP5 Laser</a:t>
            </a:r>
            <a:endParaRPr lang="en-US" altLang="en-US" sz="2400"/>
          </a:p>
        </p:txBody>
      </p:sp>
      <p:sp>
        <p:nvSpPr>
          <p:cNvPr id="124" name="Rectangle 174"/>
          <p:cNvSpPr>
            <a:spLocks noChangeArrowheads="1"/>
          </p:cNvSpPr>
          <p:nvPr/>
        </p:nvSpPr>
        <p:spPr bwMode="auto">
          <a:xfrm>
            <a:off x="2573338" y="2163475"/>
            <a:ext cx="415925" cy="15240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l" eaLnBrk="0" hangingPunct="0"/>
            <a:r>
              <a:rPr lang="en-US" altLang="en-US" sz="1000" b="1">
                <a:solidFill>
                  <a:srgbClr val="000000"/>
                </a:solidFill>
              </a:rPr>
              <a:t>AOBS</a:t>
            </a:r>
            <a:endParaRPr lang="en-US" altLang="en-US" sz="2400"/>
          </a:p>
        </p:txBody>
      </p:sp>
      <p:sp>
        <p:nvSpPr>
          <p:cNvPr id="125" name="Line 175"/>
          <p:cNvSpPr>
            <a:spLocks noChangeShapeType="1"/>
          </p:cNvSpPr>
          <p:nvPr/>
        </p:nvSpPr>
        <p:spPr bwMode="auto">
          <a:xfrm>
            <a:off x="2563813" y="1734850"/>
            <a:ext cx="0" cy="161925"/>
          </a:xfrm>
          <a:prstGeom prst="line">
            <a:avLst/>
          </a:prstGeom>
          <a:noFill/>
          <a:ln w="19050">
            <a:solidFill>
              <a:srgbClr val="33CC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6" name="Line 176"/>
          <p:cNvSpPr>
            <a:spLocks noChangeShapeType="1"/>
          </p:cNvSpPr>
          <p:nvPr/>
        </p:nvSpPr>
        <p:spPr bwMode="auto">
          <a:xfrm>
            <a:off x="2973388" y="1753900"/>
            <a:ext cx="0" cy="133350"/>
          </a:xfrm>
          <a:prstGeom prst="line">
            <a:avLst/>
          </a:prstGeom>
          <a:noFill/>
          <a:ln w="19050">
            <a:solidFill>
              <a:srgbClr val="33CC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7" name="Line 178"/>
          <p:cNvSpPr>
            <a:spLocks noChangeShapeType="1"/>
          </p:cNvSpPr>
          <p:nvPr/>
        </p:nvSpPr>
        <p:spPr bwMode="auto">
          <a:xfrm>
            <a:off x="2339975" y="2493675"/>
            <a:ext cx="3671888" cy="0"/>
          </a:xfrm>
          <a:prstGeom prst="line">
            <a:avLst/>
          </a:prstGeom>
          <a:noFill/>
          <a:ln w="19050">
            <a:solidFill>
              <a:srgbClr val="66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8" name="Freeform 179"/>
          <p:cNvSpPr>
            <a:spLocks/>
          </p:cNvSpPr>
          <p:nvPr/>
        </p:nvSpPr>
        <p:spPr bwMode="auto">
          <a:xfrm>
            <a:off x="6043613" y="1890425"/>
            <a:ext cx="190500" cy="695325"/>
          </a:xfrm>
          <a:custGeom>
            <a:avLst/>
            <a:gdLst>
              <a:gd name="T0" fmla="*/ 0 w 120"/>
              <a:gd name="T1" fmla="*/ 222 h 438"/>
              <a:gd name="T2" fmla="*/ 0 w 120"/>
              <a:gd name="T3" fmla="*/ 192 h 438"/>
              <a:gd name="T4" fmla="*/ 6 w 120"/>
              <a:gd name="T5" fmla="*/ 168 h 438"/>
              <a:gd name="T6" fmla="*/ 6 w 120"/>
              <a:gd name="T7" fmla="*/ 144 h 438"/>
              <a:gd name="T8" fmla="*/ 12 w 120"/>
              <a:gd name="T9" fmla="*/ 120 h 438"/>
              <a:gd name="T10" fmla="*/ 12 w 120"/>
              <a:gd name="T11" fmla="*/ 96 h 438"/>
              <a:gd name="T12" fmla="*/ 18 w 120"/>
              <a:gd name="T13" fmla="*/ 78 h 438"/>
              <a:gd name="T14" fmla="*/ 24 w 120"/>
              <a:gd name="T15" fmla="*/ 60 h 438"/>
              <a:gd name="T16" fmla="*/ 30 w 120"/>
              <a:gd name="T17" fmla="*/ 42 h 438"/>
              <a:gd name="T18" fmla="*/ 36 w 120"/>
              <a:gd name="T19" fmla="*/ 30 h 438"/>
              <a:gd name="T20" fmla="*/ 42 w 120"/>
              <a:gd name="T21" fmla="*/ 18 h 438"/>
              <a:gd name="T22" fmla="*/ 48 w 120"/>
              <a:gd name="T23" fmla="*/ 12 h 438"/>
              <a:gd name="T24" fmla="*/ 54 w 120"/>
              <a:gd name="T25" fmla="*/ 6 h 438"/>
              <a:gd name="T26" fmla="*/ 60 w 120"/>
              <a:gd name="T27" fmla="*/ 0 h 438"/>
              <a:gd name="T28" fmla="*/ 60 w 120"/>
              <a:gd name="T29" fmla="*/ 0 h 438"/>
              <a:gd name="T30" fmla="*/ 72 w 120"/>
              <a:gd name="T31" fmla="*/ 6 h 438"/>
              <a:gd name="T32" fmla="*/ 78 w 120"/>
              <a:gd name="T33" fmla="*/ 12 h 438"/>
              <a:gd name="T34" fmla="*/ 84 w 120"/>
              <a:gd name="T35" fmla="*/ 18 h 438"/>
              <a:gd name="T36" fmla="*/ 90 w 120"/>
              <a:gd name="T37" fmla="*/ 30 h 438"/>
              <a:gd name="T38" fmla="*/ 96 w 120"/>
              <a:gd name="T39" fmla="*/ 42 h 438"/>
              <a:gd name="T40" fmla="*/ 102 w 120"/>
              <a:gd name="T41" fmla="*/ 60 h 438"/>
              <a:gd name="T42" fmla="*/ 108 w 120"/>
              <a:gd name="T43" fmla="*/ 78 h 438"/>
              <a:gd name="T44" fmla="*/ 114 w 120"/>
              <a:gd name="T45" fmla="*/ 96 h 438"/>
              <a:gd name="T46" fmla="*/ 114 w 120"/>
              <a:gd name="T47" fmla="*/ 120 h 438"/>
              <a:gd name="T48" fmla="*/ 120 w 120"/>
              <a:gd name="T49" fmla="*/ 144 h 438"/>
              <a:gd name="T50" fmla="*/ 120 w 120"/>
              <a:gd name="T51" fmla="*/ 168 h 438"/>
              <a:gd name="T52" fmla="*/ 120 w 120"/>
              <a:gd name="T53" fmla="*/ 192 h 438"/>
              <a:gd name="T54" fmla="*/ 120 w 120"/>
              <a:gd name="T55" fmla="*/ 222 h 438"/>
              <a:gd name="T56" fmla="*/ 120 w 120"/>
              <a:gd name="T57" fmla="*/ 222 h 438"/>
              <a:gd name="T58" fmla="*/ 120 w 120"/>
              <a:gd name="T59" fmla="*/ 246 h 438"/>
              <a:gd name="T60" fmla="*/ 120 w 120"/>
              <a:gd name="T61" fmla="*/ 276 h 438"/>
              <a:gd name="T62" fmla="*/ 120 w 120"/>
              <a:gd name="T63" fmla="*/ 300 h 438"/>
              <a:gd name="T64" fmla="*/ 114 w 120"/>
              <a:gd name="T65" fmla="*/ 324 h 438"/>
              <a:gd name="T66" fmla="*/ 114 w 120"/>
              <a:gd name="T67" fmla="*/ 348 h 438"/>
              <a:gd name="T68" fmla="*/ 108 w 120"/>
              <a:gd name="T69" fmla="*/ 366 h 438"/>
              <a:gd name="T70" fmla="*/ 102 w 120"/>
              <a:gd name="T71" fmla="*/ 384 h 438"/>
              <a:gd name="T72" fmla="*/ 96 w 120"/>
              <a:gd name="T73" fmla="*/ 402 h 438"/>
              <a:gd name="T74" fmla="*/ 90 w 120"/>
              <a:gd name="T75" fmla="*/ 414 h 438"/>
              <a:gd name="T76" fmla="*/ 84 w 120"/>
              <a:gd name="T77" fmla="*/ 426 h 438"/>
              <a:gd name="T78" fmla="*/ 78 w 120"/>
              <a:gd name="T79" fmla="*/ 432 h 438"/>
              <a:gd name="T80" fmla="*/ 72 w 120"/>
              <a:gd name="T81" fmla="*/ 438 h 438"/>
              <a:gd name="T82" fmla="*/ 60 w 120"/>
              <a:gd name="T83" fmla="*/ 438 h 438"/>
              <a:gd name="T84" fmla="*/ 60 w 120"/>
              <a:gd name="T85" fmla="*/ 438 h 438"/>
              <a:gd name="T86" fmla="*/ 54 w 120"/>
              <a:gd name="T87" fmla="*/ 438 h 438"/>
              <a:gd name="T88" fmla="*/ 48 w 120"/>
              <a:gd name="T89" fmla="*/ 432 h 438"/>
              <a:gd name="T90" fmla="*/ 42 w 120"/>
              <a:gd name="T91" fmla="*/ 426 h 438"/>
              <a:gd name="T92" fmla="*/ 36 w 120"/>
              <a:gd name="T93" fmla="*/ 414 h 438"/>
              <a:gd name="T94" fmla="*/ 30 w 120"/>
              <a:gd name="T95" fmla="*/ 402 h 438"/>
              <a:gd name="T96" fmla="*/ 24 w 120"/>
              <a:gd name="T97" fmla="*/ 384 h 438"/>
              <a:gd name="T98" fmla="*/ 18 w 120"/>
              <a:gd name="T99" fmla="*/ 366 h 438"/>
              <a:gd name="T100" fmla="*/ 12 w 120"/>
              <a:gd name="T101" fmla="*/ 348 h 438"/>
              <a:gd name="T102" fmla="*/ 12 w 120"/>
              <a:gd name="T103" fmla="*/ 324 h 438"/>
              <a:gd name="T104" fmla="*/ 6 w 120"/>
              <a:gd name="T105" fmla="*/ 300 h 438"/>
              <a:gd name="T106" fmla="*/ 6 w 120"/>
              <a:gd name="T107" fmla="*/ 276 h 438"/>
              <a:gd name="T108" fmla="*/ 0 w 120"/>
              <a:gd name="T109" fmla="*/ 246 h 438"/>
              <a:gd name="T110" fmla="*/ 0 w 120"/>
              <a:gd name="T111" fmla="*/ 222 h 438"/>
              <a:gd name="T112" fmla="*/ 0 w 120"/>
              <a:gd name="T113" fmla="*/ 222 h 4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20" h="438">
                <a:moveTo>
                  <a:pt x="0" y="222"/>
                </a:moveTo>
                <a:lnTo>
                  <a:pt x="0" y="192"/>
                </a:lnTo>
                <a:lnTo>
                  <a:pt x="6" y="168"/>
                </a:lnTo>
                <a:lnTo>
                  <a:pt x="6" y="144"/>
                </a:lnTo>
                <a:lnTo>
                  <a:pt x="12" y="120"/>
                </a:lnTo>
                <a:lnTo>
                  <a:pt x="12" y="96"/>
                </a:lnTo>
                <a:lnTo>
                  <a:pt x="18" y="78"/>
                </a:lnTo>
                <a:lnTo>
                  <a:pt x="24" y="60"/>
                </a:lnTo>
                <a:lnTo>
                  <a:pt x="30" y="42"/>
                </a:lnTo>
                <a:lnTo>
                  <a:pt x="36" y="30"/>
                </a:lnTo>
                <a:lnTo>
                  <a:pt x="42" y="18"/>
                </a:lnTo>
                <a:lnTo>
                  <a:pt x="48" y="12"/>
                </a:lnTo>
                <a:lnTo>
                  <a:pt x="54" y="6"/>
                </a:lnTo>
                <a:lnTo>
                  <a:pt x="60" y="0"/>
                </a:lnTo>
                <a:lnTo>
                  <a:pt x="60" y="0"/>
                </a:lnTo>
                <a:lnTo>
                  <a:pt x="72" y="6"/>
                </a:lnTo>
                <a:lnTo>
                  <a:pt x="78" y="12"/>
                </a:lnTo>
                <a:lnTo>
                  <a:pt x="84" y="18"/>
                </a:lnTo>
                <a:lnTo>
                  <a:pt x="90" y="30"/>
                </a:lnTo>
                <a:lnTo>
                  <a:pt x="96" y="42"/>
                </a:lnTo>
                <a:lnTo>
                  <a:pt x="102" y="60"/>
                </a:lnTo>
                <a:lnTo>
                  <a:pt x="108" y="78"/>
                </a:lnTo>
                <a:lnTo>
                  <a:pt x="114" y="96"/>
                </a:lnTo>
                <a:lnTo>
                  <a:pt x="114" y="120"/>
                </a:lnTo>
                <a:lnTo>
                  <a:pt x="120" y="144"/>
                </a:lnTo>
                <a:lnTo>
                  <a:pt x="120" y="168"/>
                </a:lnTo>
                <a:lnTo>
                  <a:pt x="120" y="192"/>
                </a:lnTo>
                <a:lnTo>
                  <a:pt x="120" y="222"/>
                </a:lnTo>
                <a:lnTo>
                  <a:pt x="120" y="222"/>
                </a:lnTo>
                <a:lnTo>
                  <a:pt x="120" y="246"/>
                </a:lnTo>
                <a:lnTo>
                  <a:pt x="120" y="276"/>
                </a:lnTo>
                <a:lnTo>
                  <a:pt x="120" y="300"/>
                </a:lnTo>
                <a:lnTo>
                  <a:pt x="114" y="324"/>
                </a:lnTo>
                <a:lnTo>
                  <a:pt x="114" y="348"/>
                </a:lnTo>
                <a:lnTo>
                  <a:pt x="108" y="366"/>
                </a:lnTo>
                <a:lnTo>
                  <a:pt x="102" y="384"/>
                </a:lnTo>
                <a:lnTo>
                  <a:pt x="96" y="402"/>
                </a:lnTo>
                <a:lnTo>
                  <a:pt x="90" y="414"/>
                </a:lnTo>
                <a:lnTo>
                  <a:pt x="84" y="426"/>
                </a:lnTo>
                <a:lnTo>
                  <a:pt x="78" y="432"/>
                </a:lnTo>
                <a:lnTo>
                  <a:pt x="72" y="438"/>
                </a:lnTo>
                <a:lnTo>
                  <a:pt x="60" y="438"/>
                </a:lnTo>
                <a:lnTo>
                  <a:pt x="60" y="438"/>
                </a:lnTo>
                <a:lnTo>
                  <a:pt x="54" y="438"/>
                </a:lnTo>
                <a:lnTo>
                  <a:pt x="48" y="432"/>
                </a:lnTo>
                <a:lnTo>
                  <a:pt x="42" y="426"/>
                </a:lnTo>
                <a:lnTo>
                  <a:pt x="36" y="414"/>
                </a:lnTo>
                <a:lnTo>
                  <a:pt x="30" y="402"/>
                </a:lnTo>
                <a:lnTo>
                  <a:pt x="24" y="384"/>
                </a:lnTo>
                <a:lnTo>
                  <a:pt x="18" y="366"/>
                </a:lnTo>
                <a:lnTo>
                  <a:pt x="12" y="348"/>
                </a:lnTo>
                <a:lnTo>
                  <a:pt x="12" y="324"/>
                </a:lnTo>
                <a:lnTo>
                  <a:pt x="6" y="300"/>
                </a:lnTo>
                <a:lnTo>
                  <a:pt x="6" y="276"/>
                </a:lnTo>
                <a:lnTo>
                  <a:pt x="0" y="246"/>
                </a:lnTo>
                <a:lnTo>
                  <a:pt x="0" y="222"/>
                </a:lnTo>
                <a:lnTo>
                  <a:pt x="0" y="222"/>
                </a:lnTo>
                <a:close/>
              </a:path>
            </a:pathLst>
          </a:custGeom>
          <a:solidFill>
            <a:srgbClr val="4BBBD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9" name="Rectangle 180"/>
          <p:cNvSpPr>
            <a:spLocks noChangeArrowheads="1"/>
          </p:cNvSpPr>
          <p:nvPr/>
        </p:nvSpPr>
        <p:spPr bwMode="auto">
          <a:xfrm>
            <a:off x="4090988" y="1596737"/>
            <a:ext cx="649287"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eaLnBrk="0" hangingPunct="0"/>
            <a:r>
              <a:rPr lang="en-US" altLang="en-US" sz="1000" b="1">
                <a:solidFill>
                  <a:srgbClr val="000000"/>
                </a:solidFill>
              </a:rPr>
              <a:t>UV Port</a:t>
            </a:r>
          </a:p>
        </p:txBody>
      </p:sp>
      <p:sp>
        <p:nvSpPr>
          <p:cNvPr id="130" name="Text Box 181"/>
          <p:cNvSpPr txBox="1">
            <a:spLocks noChangeArrowheads="1"/>
          </p:cNvSpPr>
          <p:nvPr/>
        </p:nvSpPr>
        <p:spPr bwMode="auto">
          <a:xfrm>
            <a:off x="900113" y="980787"/>
            <a:ext cx="11747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altLang="en-US" b="1"/>
              <a:t>Confocal</a:t>
            </a:r>
            <a:br>
              <a:rPr lang="en-US" altLang="en-US" b="1"/>
            </a:br>
            <a:r>
              <a:rPr lang="en-US" altLang="en-US" b="1"/>
              <a:t>TCS SP5</a:t>
            </a:r>
            <a:endParaRPr lang="de-DE" altLang="en-US" b="1"/>
          </a:p>
        </p:txBody>
      </p:sp>
      <p:sp>
        <p:nvSpPr>
          <p:cNvPr id="131" name="Text Box 182"/>
          <p:cNvSpPr txBox="1">
            <a:spLocks noChangeArrowheads="1"/>
          </p:cNvSpPr>
          <p:nvPr/>
        </p:nvSpPr>
        <p:spPr bwMode="auto">
          <a:xfrm>
            <a:off x="2909888" y="6029037"/>
            <a:ext cx="1374775"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altLang="en-US" b="1"/>
              <a:t>STED </a:t>
            </a:r>
            <a:br>
              <a:rPr lang="en-US" altLang="en-US" b="1"/>
            </a:br>
            <a:r>
              <a:rPr lang="en-US" altLang="en-US" b="1"/>
              <a:t>unit</a:t>
            </a:r>
            <a:endParaRPr lang="de-DE" altLang="en-US" b="1"/>
          </a:p>
        </p:txBody>
      </p:sp>
      <p:sp>
        <p:nvSpPr>
          <p:cNvPr id="132" name="Freeform 183"/>
          <p:cNvSpPr>
            <a:spLocks/>
          </p:cNvSpPr>
          <p:nvPr/>
        </p:nvSpPr>
        <p:spPr bwMode="auto">
          <a:xfrm>
            <a:off x="4144963" y="3027075"/>
            <a:ext cx="533400" cy="609600"/>
          </a:xfrm>
          <a:custGeom>
            <a:avLst/>
            <a:gdLst>
              <a:gd name="T0" fmla="*/ 0 w 336"/>
              <a:gd name="T1" fmla="*/ 420 h 432"/>
              <a:gd name="T2" fmla="*/ 24 w 336"/>
              <a:gd name="T3" fmla="*/ 432 h 432"/>
              <a:gd name="T4" fmla="*/ 336 w 336"/>
              <a:gd name="T5" fmla="*/ 18 h 432"/>
              <a:gd name="T6" fmla="*/ 318 w 336"/>
              <a:gd name="T7" fmla="*/ 0 h 432"/>
              <a:gd name="T8" fmla="*/ 0 w 336"/>
              <a:gd name="T9" fmla="*/ 420 h 432"/>
              <a:gd name="T10" fmla="*/ 0 w 336"/>
              <a:gd name="T11" fmla="*/ 420 h 432"/>
            </a:gdLst>
            <a:ahLst/>
            <a:cxnLst>
              <a:cxn ang="0">
                <a:pos x="T0" y="T1"/>
              </a:cxn>
              <a:cxn ang="0">
                <a:pos x="T2" y="T3"/>
              </a:cxn>
              <a:cxn ang="0">
                <a:pos x="T4" y="T5"/>
              </a:cxn>
              <a:cxn ang="0">
                <a:pos x="T6" y="T7"/>
              </a:cxn>
              <a:cxn ang="0">
                <a:pos x="T8" y="T9"/>
              </a:cxn>
              <a:cxn ang="0">
                <a:pos x="T10" y="T11"/>
              </a:cxn>
            </a:cxnLst>
            <a:rect l="0" t="0" r="r" b="b"/>
            <a:pathLst>
              <a:path w="336" h="432">
                <a:moveTo>
                  <a:pt x="0" y="420"/>
                </a:moveTo>
                <a:lnTo>
                  <a:pt x="24" y="432"/>
                </a:lnTo>
                <a:lnTo>
                  <a:pt x="336" y="18"/>
                </a:lnTo>
                <a:lnTo>
                  <a:pt x="318" y="0"/>
                </a:lnTo>
                <a:lnTo>
                  <a:pt x="0" y="420"/>
                </a:lnTo>
                <a:lnTo>
                  <a:pt x="0" y="420"/>
                </a:lnTo>
                <a:close/>
              </a:path>
            </a:pathLst>
          </a:custGeom>
          <a:solidFill>
            <a:srgbClr val="D0E2E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3" name="Freeform 184"/>
          <p:cNvSpPr>
            <a:spLocks/>
          </p:cNvSpPr>
          <p:nvPr/>
        </p:nvSpPr>
        <p:spPr bwMode="auto">
          <a:xfrm>
            <a:off x="4148138" y="1890425"/>
            <a:ext cx="533400" cy="676275"/>
          </a:xfrm>
          <a:custGeom>
            <a:avLst/>
            <a:gdLst>
              <a:gd name="T0" fmla="*/ 0 w 336"/>
              <a:gd name="T1" fmla="*/ 414 h 426"/>
              <a:gd name="T2" fmla="*/ 18 w 336"/>
              <a:gd name="T3" fmla="*/ 426 h 426"/>
              <a:gd name="T4" fmla="*/ 336 w 336"/>
              <a:gd name="T5" fmla="*/ 12 h 426"/>
              <a:gd name="T6" fmla="*/ 312 w 336"/>
              <a:gd name="T7" fmla="*/ 0 h 426"/>
              <a:gd name="T8" fmla="*/ 0 w 336"/>
              <a:gd name="T9" fmla="*/ 414 h 426"/>
              <a:gd name="T10" fmla="*/ 0 w 336"/>
              <a:gd name="T11" fmla="*/ 414 h 426"/>
            </a:gdLst>
            <a:ahLst/>
            <a:cxnLst>
              <a:cxn ang="0">
                <a:pos x="T0" y="T1"/>
              </a:cxn>
              <a:cxn ang="0">
                <a:pos x="T2" y="T3"/>
              </a:cxn>
              <a:cxn ang="0">
                <a:pos x="T4" y="T5"/>
              </a:cxn>
              <a:cxn ang="0">
                <a:pos x="T6" y="T7"/>
              </a:cxn>
              <a:cxn ang="0">
                <a:pos x="T8" y="T9"/>
              </a:cxn>
              <a:cxn ang="0">
                <a:pos x="T10" y="T11"/>
              </a:cxn>
            </a:cxnLst>
            <a:rect l="0" t="0" r="r" b="b"/>
            <a:pathLst>
              <a:path w="336" h="426">
                <a:moveTo>
                  <a:pt x="0" y="414"/>
                </a:moveTo>
                <a:lnTo>
                  <a:pt x="18" y="426"/>
                </a:lnTo>
                <a:lnTo>
                  <a:pt x="336" y="12"/>
                </a:lnTo>
                <a:lnTo>
                  <a:pt x="312" y="0"/>
                </a:lnTo>
                <a:lnTo>
                  <a:pt x="0" y="414"/>
                </a:lnTo>
                <a:lnTo>
                  <a:pt x="0" y="414"/>
                </a:lnTo>
                <a:close/>
              </a:path>
            </a:pathLst>
          </a:custGeom>
          <a:solidFill>
            <a:srgbClr val="D0E2E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pic>
        <p:nvPicPr>
          <p:cNvPr id="134" name="Picture 218" descr="Image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08625" y="2782600"/>
            <a:ext cx="1150938" cy="1150937"/>
          </a:xfrm>
          <a:prstGeom prst="rect">
            <a:avLst/>
          </a:prstGeom>
          <a:noFill/>
          <a:extLst>
            <a:ext uri="{909E8E84-426E-40DD-AFC4-6F175D3DCCD1}">
              <a14:hiddenFill xmlns:a14="http://schemas.microsoft.com/office/drawing/2010/main">
                <a:solidFill>
                  <a:srgbClr val="FFFFFF"/>
                </a:solidFill>
              </a14:hiddenFill>
            </a:ext>
          </a:extLst>
        </p:spPr>
      </p:pic>
      <p:sp>
        <p:nvSpPr>
          <p:cNvPr id="135" name="Text Box 220"/>
          <p:cNvSpPr txBox="1">
            <a:spLocks noChangeArrowheads="1"/>
          </p:cNvSpPr>
          <p:nvPr/>
        </p:nvSpPr>
        <p:spPr bwMode="auto">
          <a:xfrm>
            <a:off x="468313" y="5733762"/>
            <a:ext cx="1111250" cy="915988"/>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de-DE" altLang="en-US" dirty="0"/>
              <a:t>STED</a:t>
            </a:r>
            <a:br>
              <a:rPr lang="de-DE" altLang="en-US" dirty="0"/>
            </a:br>
            <a:r>
              <a:rPr lang="de-DE" altLang="en-US" dirty="0">
                <a:solidFill>
                  <a:schemeClr val="accent2"/>
                </a:solidFill>
              </a:rPr>
              <a:t>depletion</a:t>
            </a:r>
            <a:r>
              <a:rPr lang="de-DE" altLang="en-US" dirty="0"/>
              <a:t/>
            </a:r>
            <a:br>
              <a:rPr lang="de-DE" altLang="en-US" dirty="0"/>
            </a:br>
            <a:r>
              <a:rPr lang="de-DE" altLang="en-US" dirty="0"/>
              <a:t>beam</a:t>
            </a:r>
            <a:endParaRPr lang="en-US" altLang="en-US" dirty="0"/>
          </a:p>
        </p:txBody>
      </p:sp>
      <p:sp>
        <p:nvSpPr>
          <p:cNvPr id="136" name="Line 221"/>
          <p:cNvSpPr>
            <a:spLocks noChangeShapeType="1"/>
          </p:cNvSpPr>
          <p:nvPr/>
        </p:nvSpPr>
        <p:spPr bwMode="auto">
          <a:xfrm>
            <a:off x="4572000" y="1988850"/>
            <a:ext cx="1512888" cy="0"/>
          </a:xfrm>
          <a:prstGeom prst="line">
            <a:avLst/>
          </a:prstGeom>
          <a:noFill/>
          <a:ln w="9525">
            <a:solidFill>
              <a:srgbClr val="0099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7" name="Line 222"/>
          <p:cNvSpPr>
            <a:spLocks noChangeShapeType="1"/>
          </p:cNvSpPr>
          <p:nvPr/>
        </p:nvSpPr>
        <p:spPr bwMode="auto">
          <a:xfrm>
            <a:off x="4572000" y="2493675"/>
            <a:ext cx="1512888" cy="0"/>
          </a:xfrm>
          <a:prstGeom prst="line">
            <a:avLst/>
          </a:prstGeom>
          <a:noFill/>
          <a:ln w="9525">
            <a:solidFill>
              <a:srgbClr val="0099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8" name="Text Box 223"/>
          <p:cNvSpPr txBox="1">
            <a:spLocks noChangeArrowheads="1"/>
          </p:cNvSpPr>
          <p:nvPr/>
        </p:nvSpPr>
        <p:spPr bwMode="auto">
          <a:xfrm>
            <a:off x="4932363" y="5733762"/>
            <a:ext cx="1150508" cy="923330"/>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de-DE" altLang="en-US" dirty="0"/>
              <a:t>STED </a:t>
            </a:r>
            <a:br>
              <a:rPr lang="de-DE" altLang="en-US" dirty="0"/>
            </a:br>
            <a:r>
              <a:rPr lang="de-DE" altLang="en-US" dirty="0">
                <a:solidFill>
                  <a:schemeClr val="accent1"/>
                </a:solidFill>
              </a:rPr>
              <a:t>excitation</a:t>
            </a:r>
            <a:r>
              <a:rPr lang="de-DE" altLang="en-US" dirty="0"/>
              <a:t> </a:t>
            </a:r>
            <a:br>
              <a:rPr lang="de-DE" altLang="en-US" dirty="0"/>
            </a:br>
            <a:r>
              <a:rPr lang="de-DE" altLang="en-US" dirty="0"/>
              <a:t>beam</a:t>
            </a:r>
            <a:endParaRPr lang="en-US" altLang="en-US" dirty="0"/>
          </a:p>
        </p:txBody>
      </p:sp>
    </p:spTree>
    <p:extLst>
      <p:ext uri="{BB962C8B-B14F-4D97-AF65-F5344CB8AC3E}">
        <p14:creationId xmlns:p14="http://schemas.microsoft.com/office/powerpoint/2010/main" val="247720855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Pulse timing</a:t>
            </a:r>
            <a:r>
              <a:rPr lang="en-US" sz="2800" dirty="0"/>
              <a:t>:  Stimulated Emission Depletion - </a:t>
            </a:r>
            <a:r>
              <a:rPr lang="en-US" sz="2800" dirty="0" smtClean="0"/>
              <a:t>Fluorescence </a:t>
            </a:r>
            <a:r>
              <a:rPr lang="en-US" sz="2800" dirty="0"/>
              <a:t>is depleted before it is emitted </a:t>
            </a:r>
            <a:br>
              <a:rPr lang="en-US" sz="2800" dirty="0"/>
            </a:br>
            <a:endParaRPr lang="en-US" sz="2800" dirty="0"/>
          </a:p>
        </p:txBody>
      </p:sp>
      <p:sp>
        <p:nvSpPr>
          <p:cNvPr id="3" name="Rectangle 79"/>
          <p:cNvSpPr>
            <a:spLocks noChangeArrowheads="1"/>
          </p:cNvSpPr>
          <p:nvPr/>
        </p:nvSpPr>
        <p:spPr bwMode="auto">
          <a:xfrm>
            <a:off x="971550" y="1412875"/>
            <a:ext cx="5257800" cy="4968875"/>
          </a:xfrm>
          <a:prstGeom prst="rect">
            <a:avLst/>
          </a:prstGeom>
          <a:noFill/>
          <a:ln>
            <a:noFill/>
          </a:ln>
          <a:effectLst/>
          <a:extLst>
            <a:ext uri="{909E8E84-426E-40DD-AFC4-6F175D3DCCD1}">
              <a14:hiddenFill xmlns:a14="http://schemas.microsoft.com/office/drawing/2010/main">
                <a:solidFill>
                  <a:srgbClr val="DDDDDD">
                    <a:alpha val="75999"/>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 name="Text Box 2"/>
          <p:cNvSpPr txBox="1">
            <a:spLocks noChangeArrowheads="1"/>
          </p:cNvSpPr>
          <p:nvPr/>
        </p:nvSpPr>
        <p:spPr bwMode="auto">
          <a:xfrm>
            <a:off x="2520950" y="1531938"/>
            <a:ext cx="184150"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endParaRPr lang="de-DE" altLang="en-US" sz="1600"/>
          </a:p>
          <a:p>
            <a:pPr algn="l"/>
            <a:endParaRPr lang="de-DE" altLang="en-US" sz="1600"/>
          </a:p>
        </p:txBody>
      </p:sp>
      <p:grpSp>
        <p:nvGrpSpPr>
          <p:cNvPr id="5" name="Group 7"/>
          <p:cNvGrpSpPr>
            <a:grpSpLocks/>
          </p:cNvGrpSpPr>
          <p:nvPr/>
        </p:nvGrpSpPr>
        <p:grpSpPr bwMode="auto">
          <a:xfrm>
            <a:off x="1619250" y="3571875"/>
            <a:ext cx="3194050" cy="2432050"/>
            <a:chOff x="2002" y="2180"/>
            <a:chExt cx="1948" cy="1558"/>
          </a:xfrm>
        </p:grpSpPr>
        <p:grpSp>
          <p:nvGrpSpPr>
            <p:cNvPr id="6" name="Group 8"/>
            <p:cNvGrpSpPr>
              <a:grpSpLocks noChangeAspect="1"/>
            </p:cNvGrpSpPr>
            <p:nvPr/>
          </p:nvGrpSpPr>
          <p:grpSpPr bwMode="auto">
            <a:xfrm>
              <a:off x="2028" y="3431"/>
              <a:ext cx="252" cy="286"/>
              <a:chOff x="2753" y="1862"/>
              <a:chExt cx="296" cy="337"/>
            </a:xfrm>
          </p:grpSpPr>
          <p:sp>
            <p:nvSpPr>
              <p:cNvPr id="24" name="Rectangle 9"/>
              <p:cNvSpPr>
                <a:spLocks noChangeAspect="1" noChangeArrowheads="1"/>
              </p:cNvSpPr>
              <p:nvPr/>
            </p:nvSpPr>
            <p:spPr bwMode="auto">
              <a:xfrm>
                <a:off x="2753" y="1862"/>
                <a:ext cx="229" cy="2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algn="l" defTabSz="762000">
                  <a:defRPr>
                    <a:solidFill>
                      <a:schemeClr val="tx1"/>
                    </a:solidFill>
                    <a:latin typeface="Arial" panose="020B0604020202020204" pitchFamily="34" charset="0"/>
                  </a:defRPr>
                </a:lvl1pPr>
                <a:lvl2pPr marL="571500" algn="l" defTabSz="762000">
                  <a:defRPr>
                    <a:solidFill>
                      <a:schemeClr val="tx1"/>
                    </a:solidFill>
                    <a:latin typeface="Arial" panose="020B0604020202020204" pitchFamily="34" charset="0"/>
                  </a:defRPr>
                </a:lvl2pPr>
                <a:lvl3pPr marL="1143000" algn="l" defTabSz="762000">
                  <a:defRPr>
                    <a:solidFill>
                      <a:schemeClr val="tx1"/>
                    </a:solidFill>
                    <a:latin typeface="Arial" panose="020B0604020202020204" pitchFamily="34" charset="0"/>
                  </a:defRPr>
                </a:lvl3pPr>
                <a:lvl4pPr marL="1714500" algn="l" defTabSz="762000">
                  <a:defRPr>
                    <a:solidFill>
                      <a:schemeClr val="tx1"/>
                    </a:solidFill>
                    <a:latin typeface="Arial" panose="020B0604020202020204" pitchFamily="34" charset="0"/>
                  </a:defRPr>
                </a:lvl4pPr>
                <a:lvl5pPr marL="2286000" algn="l" defTabSz="762000">
                  <a:defRPr>
                    <a:solidFill>
                      <a:schemeClr val="tx1"/>
                    </a:solidFill>
                    <a:latin typeface="Arial" panose="020B0604020202020204" pitchFamily="34" charset="0"/>
                  </a:defRPr>
                </a:lvl5pPr>
                <a:lvl6pPr marL="2743200" defTabSz="762000" fontAlgn="base">
                  <a:spcBef>
                    <a:spcPct val="0"/>
                  </a:spcBef>
                  <a:spcAft>
                    <a:spcPct val="0"/>
                  </a:spcAft>
                  <a:defRPr>
                    <a:solidFill>
                      <a:schemeClr val="tx1"/>
                    </a:solidFill>
                    <a:latin typeface="Arial" panose="020B0604020202020204" pitchFamily="34" charset="0"/>
                  </a:defRPr>
                </a:lvl6pPr>
                <a:lvl7pPr marL="3200400" defTabSz="762000" fontAlgn="base">
                  <a:spcBef>
                    <a:spcPct val="0"/>
                  </a:spcBef>
                  <a:spcAft>
                    <a:spcPct val="0"/>
                  </a:spcAft>
                  <a:defRPr>
                    <a:solidFill>
                      <a:schemeClr val="tx1"/>
                    </a:solidFill>
                    <a:latin typeface="Arial" panose="020B0604020202020204" pitchFamily="34" charset="0"/>
                  </a:defRPr>
                </a:lvl7pPr>
                <a:lvl8pPr marL="3657600" defTabSz="762000" fontAlgn="base">
                  <a:spcBef>
                    <a:spcPct val="0"/>
                  </a:spcBef>
                  <a:spcAft>
                    <a:spcPct val="0"/>
                  </a:spcAft>
                  <a:defRPr>
                    <a:solidFill>
                      <a:schemeClr val="tx1"/>
                    </a:solidFill>
                    <a:latin typeface="Arial" panose="020B0604020202020204" pitchFamily="34" charset="0"/>
                  </a:defRPr>
                </a:lvl8pPr>
                <a:lvl9pPr marL="4114800" defTabSz="762000" fontAlgn="base">
                  <a:spcBef>
                    <a:spcPct val="0"/>
                  </a:spcBef>
                  <a:spcAft>
                    <a:spcPct val="0"/>
                  </a:spcAft>
                  <a:defRPr>
                    <a:solidFill>
                      <a:schemeClr val="tx1"/>
                    </a:solidFill>
                    <a:latin typeface="Arial" panose="020B0604020202020204" pitchFamily="34" charset="0"/>
                  </a:defRPr>
                </a:lvl9pPr>
              </a:lstStyle>
              <a:p>
                <a:pPr eaLnBrk="0" hangingPunct="0"/>
                <a:r>
                  <a:rPr lang="en-GB" altLang="en-US" sz="1600" i="1"/>
                  <a:t>S</a:t>
                </a:r>
              </a:p>
            </p:txBody>
          </p:sp>
          <p:sp>
            <p:nvSpPr>
              <p:cNvPr id="25" name="Rectangle 10"/>
              <p:cNvSpPr>
                <a:spLocks noChangeAspect="1" noChangeArrowheads="1"/>
              </p:cNvSpPr>
              <p:nvPr/>
            </p:nvSpPr>
            <p:spPr bwMode="auto">
              <a:xfrm>
                <a:off x="2836" y="1945"/>
                <a:ext cx="213" cy="2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algn="l" defTabSz="762000">
                  <a:defRPr>
                    <a:solidFill>
                      <a:schemeClr val="tx1"/>
                    </a:solidFill>
                    <a:latin typeface="Arial" panose="020B0604020202020204" pitchFamily="34" charset="0"/>
                  </a:defRPr>
                </a:lvl1pPr>
                <a:lvl2pPr marL="571500" algn="l" defTabSz="762000">
                  <a:defRPr>
                    <a:solidFill>
                      <a:schemeClr val="tx1"/>
                    </a:solidFill>
                    <a:latin typeface="Arial" panose="020B0604020202020204" pitchFamily="34" charset="0"/>
                  </a:defRPr>
                </a:lvl2pPr>
                <a:lvl3pPr marL="1143000" algn="l" defTabSz="762000">
                  <a:defRPr>
                    <a:solidFill>
                      <a:schemeClr val="tx1"/>
                    </a:solidFill>
                    <a:latin typeface="Arial" panose="020B0604020202020204" pitchFamily="34" charset="0"/>
                  </a:defRPr>
                </a:lvl3pPr>
                <a:lvl4pPr marL="1714500" algn="l" defTabSz="762000">
                  <a:defRPr>
                    <a:solidFill>
                      <a:schemeClr val="tx1"/>
                    </a:solidFill>
                    <a:latin typeface="Arial" panose="020B0604020202020204" pitchFamily="34" charset="0"/>
                  </a:defRPr>
                </a:lvl4pPr>
                <a:lvl5pPr marL="2286000" algn="l" defTabSz="762000">
                  <a:defRPr>
                    <a:solidFill>
                      <a:schemeClr val="tx1"/>
                    </a:solidFill>
                    <a:latin typeface="Arial" panose="020B0604020202020204" pitchFamily="34" charset="0"/>
                  </a:defRPr>
                </a:lvl5pPr>
                <a:lvl6pPr marL="2743200" defTabSz="762000" fontAlgn="base">
                  <a:spcBef>
                    <a:spcPct val="0"/>
                  </a:spcBef>
                  <a:spcAft>
                    <a:spcPct val="0"/>
                  </a:spcAft>
                  <a:defRPr>
                    <a:solidFill>
                      <a:schemeClr val="tx1"/>
                    </a:solidFill>
                    <a:latin typeface="Arial" panose="020B0604020202020204" pitchFamily="34" charset="0"/>
                  </a:defRPr>
                </a:lvl6pPr>
                <a:lvl7pPr marL="3200400" defTabSz="762000" fontAlgn="base">
                  <a:spcBef>
                    <a:spcPct val="0"/>
                  </a:spcBef>
                  <a:spcAft>
                    <a:spcPct val="0"/>
                  </a:spcAft>
                  <a:defRPr>
                    <a:solidFill>
                      <a:schemeClr val="tx1"/>
                    </a:solidFill>
                    <a:latin typeface="Arial" panose="020B0604020202020204" pitchFamily="34" charset="0"/>
                  </a:defRPr>
                </a:lvl7pPr>
                <a:lvl8pPr marL="3657600" defTabSz="762000" fontAlgn="base">
                  <a:spcBef>
                    <a:spcPct val="0"/>
                  </a:spcBef>
                  <a:spcAft>
                    <a:spcPct val="0"/>
                  </a:spcAft>
                  <a:defRPr>
                    <a:solidFill>
                      <a:schemeClr val="tx1"/>
                    </a:solidFill>
                    <a:latin typeface="Arial" panose="020B0604020202020204" pitchFamily="34" charset="0"/>
                  </a:defRPr>
                </a:lvl8pPr>
                <a:lvl9pPr marL="4114800" defTabSz="762000" fontAlgn="base">
                  <a:spcBef>
                    <a:spcPct val="0"/>
                  </a:spcBef>
                  <a:spcAft>
                    <a:spcPct val="0"/>
                  </a:spcAft>
                  <a:defRPr>
                    <a:solidFill>
                      <a:schemeClr val="tx1"/>
                    </a:solidFill>
                    <a:latin typeface="Arial" panose="020B0604020202020204" pitchFamily="34" charset="0"/>
                  </a:defRPr>
                </a:lvl9pPr>
              </a:lstStyle>
              <a:p>
                <a:pPr eaLnBrk="0" hangingPunct="0"/>
                <a:r>
                  <a:rPr lang="en-GB" altLang="en-US" sz="1600" i="1"/>
                  <a:t>0</a:t>
                </a:r>
              </a:p>
            </p:txBody>
          </p:sp>
        </p:grpSp>
        <p:grpSp>
          <p:nvGrpSpPr>
            <p:cNvPr id="7" name="Group 11"/>
            <p:cNvGrpSpPr>
              <a:grpSpLocks noChangeAspect="1"/>
            </p:cNvGrpSpPr>
            <p:nvPr/>
          </p:nvGrpSpPr>
          <p:grpSpPr bwMode="auto">
            <a:xfrm>
              <a:off x="2002" y="2235"/>
              <a:ext cx="252" cy="286"/>
              <a:chOff x="2714" y="727"/>
              <a:chExt cx="297" cy="337"/>
            </a:xfrm>
          </p:grpSpPr>
          <p:sp>
            <p:nvSpPr>
              <p:cNvPr id="22" name="Rectangle 12"/>
              <p:cNvSpPr>
                <a:spLocks noChangeAspect="1" noChangeArrowheads="1"/>
              </p:cNvSpPr>
              <p:nvPr/>
            </p:nvSpPr>
            <p:spPr bwMode="auto">
              <a:xfrm>
                <a:off x="2714" y="727"/>
                <a:ext cx="230" cy="2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algn="l" defTabSz="762000">
                  <a:defRPr>
                    <a:solidFill>
                      <a:schemeClr val="tx1"/>
                    </a:solidFill>
                    <a:latin typeface="Arial" panose="020B0604020202020204" pitchFamily="34" charset="0"/>
                  </a:defRPr>
                </a:lvl1pPr>
                <a:lvl2pPr marL="571500" algn="l" defTabSz="762000">
                  <a:defRPr>
                    <a:solidFill>
                      <a:schemeClr val="tx1"/>
                    </a:solidFill>
                    <a:latin typeface="Arial" panose="020B0604020202020204" pitchFamily="34" charset="0"/>
                  </a:defRPr>
                </a:lvl2pPr>
                <a:lvl3pPr marL="1143000" algn="l" defTabSz="762000">
                  <a:defRPr>
                    <a:solidFill>
                      <a:schemeClr val="tx1"/>
                    </a:solidFill>
                    <a:latin typeface="Arial" panose="020B0604020202020204" pitchFamily="34" charset="0"/>
                  </a:defRPr>
                </a:lvl3pPr>
                <a:lvl4pPr marL="1714500" algn="l" defTabSz="762000">
                  <a:defRPr>
                    <a:solidFill>
                      <a:schemeClr val="tx1"/>
                    </a:solidFill>
                    <a:latin typeface="Arial" panose="020B0604020202020204" pitchFamily="34" charset="0"/>
                  </a:defRPr>
                </a:lvl4pPr>
                <a:lvl5pPr marL="2286000" algn="l" defTabSz="762000">
                  <a:defRPr>
                    <a:solidFill>
                      <a:schemeClr val="tx1"/>
                    </a:solidFill>
                    <a:latin typeface="Arial" panose="020B0604020202020204" pitchFamily="34" charset="0"/>
                  </a:defRPr>
                </a:lvl5pPr>
                <a:lvl6pPr marL="2743200" defTabSz="762000" fontAlgn="base">
                  <a:spcBef>
                    <a:spcPct val="0"/>
                  </a:spcBef>
                  <a:spcAft>
                    <a:spcPct val="0"/>
                  </a:spcAft>
                  <a:defRPr>
                    <a:solidFill>
                      <a:schemeClr val="tx1"/>
                    </a:solidFill>
                    <a:latin typeface="Arial" panose="020B0604020202020204" pitchFamily="34" charset="0"/>
                  </a:defRPr>
                </a:lvl6pPr>
                <a:lvl7pPr marL="3200400" defTabSz="762000" fontAlgn="base">
                  <a:spcBef>
                    <a:spcPct val="0"/>
                  </a:spcBef>
                  <a:spcAft>
                    <a:spcPct val="0"/>
                  </a:spcAft>
                  <a:defRPr>
                    <a:solidFill>
                      <a:schemeClr val="tx1"/>
                    </a:solidFill>
                    <a:latin typeface="Arial" panose="020B0604020202020204" pitchFamily="34" charset="0"/>
                  </a:defRPr>
                </a:lvl7pPr>
                <a:lvl8pPr marL="3657600" defTabSz="762000" fontAlgn="base">
                  <a:spcBef>
                    <a:spcPct val="0"/>
                  </a:spcBef>
                  <a:spcAft>
                    <a:spcPct val="0"/>
                  </a:spcAft>
                  <a:defRPr>
                    <a:solidFill>
                      <a:schemeClr val="tx1"/>
                    </a:solidFill>
                    <a:latin typeface="Arial" panose="020B0604020202020204" pitchFamily="34" charset="0"/>
                  </a:defRPr>
                </a:lvl8pPr>
                <a:lvl9pPr marL="4114800" defTabSz="762000" fontAlgn="base">
                  <a:spcBef>
                    <a:spcPct val="0"/>
                  </a:spcBef>
                  <a:spcAft>
                    <a:spcPct val="0"/>
                  </a:spcAft>
                  <a:defRPr>
                    <a:solidFill>
                      <a:schemeClr val="tx1"/>
                    </a:solidFill>
                    <a:latin typeface="Arial" panose="020B0604020202020204" pitchFamily="34" charset="0"/>
                  </a:defRPr>
                </a:lvl9pPr>
              </a:lstStyle>
              <a:p>
                <a:pPr eaLnBrk="0" hangingPunct="0"/>
                <a:r>
                  <a:rPr lang="en-GB" altLang="en-US" sz="1600" i="1"/>
                  <a:t>S</a:t>
                </a:r>
              </a:p>
            </p:txBody>
          </p:sp>
          <p:sp>
            <p:nvSpPr>
              <p:cNvPr id="23" name="Rectangle 13"/>
              <p:cNvSpPr>
                <a:spLocks noChangeAspect="1" noChangeArrowheads="1"/>
              </p:cNvSpPr>
              <p:nvPr/>
            </p:nvSpPr>
            <p:spPr bwMode="auto">
              <a:xfrm>
                <a:off x="2798" y="810"/>
                <a:ext cx="213" cy="2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algn="l" defTabSz="762000">
                  <a:defRPr>
                    <a:solidFill>
                      <a:schemeClr val="tx1"/>
                    </a:solidFill>
                    <a:latin typeface="Arial" panose="020B0604020202020204" pitchFamily="34" charset="0"/>
                  </a:defRPr>
                </a:lvl1pPr>
                <a:lvl2pPr marL="571500" algn="l" defTabSz="762000">
                  <a:defRPr>
                    <a:solidFill>
                      <a:schemeClr val="tx1"/>
                    </a:solidFill>
                    <a:latin typeface="Arial" panose="020B0604020202020204" pitchFamily="34" charset="0"/>
                  </a:defRPr>
                </a:lvl2pPr>
                <a:lvl3pPr marL="1143000" algn="l" defTabSz="762000">
                  <a:defRPr>
                    <a:solidFill>
                      <a:schemeClr val="tx1"/>
                    </a:solidFill>
                    <a:latin typeface="Arial" panose="020B0604020202020204" pitchFamily="34" charset="0"/>
                  </a:defRPr>
                </a:lvl3pPr>
                <a:lvl4pPr marL="1714500" algn="l" defTabSz="762000">
                  <a:defRPr>
                    <a:solidFill>
                      <a:schemeClr val="tx1"/>
                    </a:solidFill>
                    <a:latin typeface="Arial" panose="020B0604020202020204" pitchFamily="34" charset="0"/>
                  </a:defRPr>
                </a:lvl4pPr>
                <a:lvl5pPr marL="2286000" algn="l" defTabSz="762000">
                  <a:defRPr>
                    <a:solidFill>
                      <a:schemeClr val="tx1"/>
                    </a:solidFill>
                    <a:latin typeface="Arial" panose="020B0604020202020204" pitchFamily="34" charset="0"/>
                  </a:defRPr>
                </a:lvl5pPr>
                <a:lvl6pPr marL="2743200" defTabSz="762000" fontAlgn="base">
                  <a:spcBef>
                    <a:spcPct val="0"/>
                  </a:spcBef>
                  <a:spcAft>
                    <a:spcPct val="0"/>
                  </a:spcAft>
                  <a:defRPr>
                    <a:solidFill>
                      <a:schemeClr val="tx1"/>
                    </a:solidFill>
                    <a:latin typeface="Arial" panose="020B0604020202020204" pitchFamily="34" charset="0"/>
                  </a:defRPr>
                </a:lvl6pPr>
                <a:lvl7pPr marL="3200400" defTabSz="762000" fontAlgn="base">
                  <a:spcBef>
                    <a:spcPct val="0"/>
                  </a:spcBef>
                  <a:spcAft>
                    <a:spcPct val="0"/>
                  </a:spcAft>
                  <a:defRPr>
                    <a:solidFill>
                      <a:schemeClr val="tx1"/>
                    </a:solidFill>
                    <a:latin typeface="Arial" panose="020B0604020202020204" pitchFamily="34" charset="0"/>
                  </a:defRPr>
                </a:lvl7pPr>
                <a:lvl8pPr marL="3657600" defTabSz="762000" fontAlgn="base">
                  <a:spcBef>
                    <a:spcPct val="0"/>
                  </a:spcBef>
                  <a:spcAft>
                    <a:spcPct val="0"/>
                  </a:spcAft>
                  <a:defRPr>
                    <a:solidFill>
                      <a:schemeClr val="tx1"/>
                    </a:solidFill>
                    <a:latin typeface="Arial" panose="020B0604020202020204" pitchFamily="34" charset="0"/>
                  </a:defRPr>
                </a:lvl8pPr>
                <a:lvl9pPr marL="4114800" defTabSz="762000" fontAlgn="base">
                  <a:spcBef>
                    <a:spcPct val="0"/>
                  </a:spcBef>
                  <a:spcAft>
                    <a:spcPct val="0"/>
                  </a:spcAft>
                  <a:defRPr>
                    <a:solidFill>
                      <a:schemeClr val="tx1"/>
                    </a:solidFill>
                    <a:latin typeface="Arial" panose="020B0604020202020204" pitchFamily="34" charset="0"/>
                  </a:defRPr>
                </a:lvl9pPr>
              </a:lstStyle>
              <a:p>
                <a:pPr eaLnBrk="0" hangingPunct="0"/>
                <a:r>
                  <a:rPr lang="en-GB" altLang="en-US" sz="1600" i="1"/>
                  <a:t>1</a:t>
                </a:r>
              </a:p>
            </p:txBody>
          </p:sp>
        </p:grpSp>
        <p:sp>
          <p:nvSpPr>
            <p:cNvPr id="8" name="Line 14"/>
            <p:cNvSpPr>
              <a:spLocks noChangeAspect="1" noChangeShapeType="1"/>
            </p:cNvSpPr>
            <p:nvPr/>
          </p:nvSpPr>
          <p:spPr bwMode="auto">
            <a:xfrm flipH="1">
              <a:off x="2380" y="3616"/>
              <a:ext cx="1558" cy="0"/>
            </a:xfrm>
            <a:prstGeom prst="line">
              <a:avLst/>
            </a:prstGeom>
            <a:noFill/>
            <a:ln w="381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 name="Line 15"/>
            <p:cNvSpPr>
              <a:spLocks noChangeAspect="1" noChangeShapeType="1"/>
            </p:cNvSpPr>
            <p:nvPr/>
          </p:nvSpPr>
          <p:spPr bwMode="auto">
            <a:xfrm>
              <a:off x="2380" y="3505"/>
              <a:ext cx="1570"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 name="Line 16"/>
            <p:cNvSpPr>
              <a:spLocks noChangeAspect="1" noChangeShapeType="1"/>
            </p:cNvSpPr>
            <p:nvPr/>
          </p:nvSpPr>
          <p:spPr bwMode="auto">
            <a:xfrm flipH="1">
              <a:off x="2380" y="3405"/>
              <a:ext cx="1558"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 name="Line 17"/>
            <p:cNvSpPr>
              <a:spLocks noChangeAspect="1" noChangeShapeType="1"/>
            </p:cNvSpPr>
            <p:nvPr/>
          </p:nvSpPr>
          <p:spPr bwMode="auto">
            <a:xfrm flipH="1">
              <a:off x="2380" y="3456"/>
              <a:ext cx="1548" cy="0"/>
            </a:xfrm>
            <a:prstGeom prst="line">
              <a:avLst/>
            </a:prstGeom>
            <a:noFill/>
            <a:ln w="1905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 name="Line 18"/>
            <p:cNvSpPr>
              <a:spLocks noChangeAspect="1" noChangeShapeType="1"/>
            </p:cNvSpPr>
            <p:nvPr/>
          </p:nvSpPr>
          <p:spPr bwMode="auto">
            <a:xfrm>
              <a:off x="2380" y="2435"/>
              <a:ext cx="1502" cy="0"/>
            </a:xfrm>
            <a:prstGeom prst="line">
              <a:avLst/>
            </a:prstGeom>
            <a:noFill/>
            <a:ln w="381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 name="Line 19"/>
            <p:cNvSpPr>
              <a:spLocks noChangeAspect="1" noChangeShapeType="1"/>
            </p:cNvSpPr>
            <p:nvPr/>
          </p:nvSpPr>
          <p:spPr bwMode="auto">
            <a:xfrm flipH="1">
              <a:off x="2380" y="2361"/>
              <a:ext cx="1511"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 name="Line 20"/>
            <p:cNvSpPr>
              <a:spLocks noChangeAspect="1" noChangeShapeType="1"/>
            </p:cNvSpPr>
            <p:nvPr/>
          </p:nvSpPr>
          <p:spPr bwMode="auto">
            <a:xfrm flipH="1">
              <a:off x="2380" y="2312"/>
              <a:ext cx="1511"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 name="Line 21"/>
            <p:cNvSpPr>
              <a:spLocks noChangeAspect="1" noChangeShapeType="1"/>
            </p:cNvSpPr>
            <p:nvPr/>
          </p:nvSpPr>
          <p:spPr bwMode="auto">
            <a:xfrm>
              <a:off x="2380" y="2263"/>
              <a:ext cx="1503" cy="0"/>
            </a:xfrm>
            <a:prstGeom prst="line">
              <a:avLst/>
            </a:prstGeom>
            <a:noFill/>
            <a:ln w="28575">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 name="Line 22"/>
            <p:cNvSpPr>
              <a:spLocks noChangeAspect="1" noChangeShapeType="1"/>
            </p:cNvSpPr>
            <p:nvPr/>
          </p:nvSpPr>
          <p:spPr bwMode="auto">
            <a:xfrm flipH="1">
              <a:off x="2380" y="2225"/>
              <a:ext cx="1511"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 name="Line 23"/>
            <p:cNvSpPr>
              <a:spLocks noChangeAspect="1" noChangeShapeType="1"/>
            </p:cNvSpPr>
            <p:nvPr/>
          </p:nvSpPr>
          <p:spPr bwMode="auto">
            <a:xfrm>
              <a:off x="2380" y="3563"/>
              <a:ext cx="1570"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 name="Text Box 24"/>
            <p:cNvSpPr txBox="1">
              <a:spLocks noChangeAspect="1" noChangeArrowheads="1"/>
            </p:cNvSpPr>
            <p:nvPr/>
          </p:nvSpPr>
          <p:spPr bwMode="auto">
            <a:xfrm>
              <a:off x="2260" y="3522"/>
              <a:ext cx="181" cy="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l" defTabSz="762000">
                <a:defRPr>
                  <a:solidFill>
                    <a:schemeClr val="tx1"/>
                  </a:solidFill>
                  <a:latin typeface="Arial" panose="020B0604020202020204" pitchFamily="34" charset="0"/>
                </a:defRPr>
              </a:lvl1pPr>
              <a:lvl2pPr marL="571500" algn="l" defTabSz="762000">
                <a:defRPr>
                  <a:solidFill>
                    <a:schemeClr val="tx1"/>
                  </a:solidFill>
                  <a:latin typeface="Arial" panose="020B0604020202020204" pitchFamily="34" charset="0"/>
                </a:defRPr>
              </a:lvl2pPr>
              <a:lvl3pPr marL="1143000" algn="l" defTabSz="762000">
                <a:defRPr>
                  <a:solidFill>
                    <a:schemeClr val="tx1"/>
                  </a:solidFill>
                  <a:latin typeface="Arial" panose="020B0604020202020204" pitchFamily="34" charset="0"/>
                </a:defRPr>
              </a:lvl3pPr>
              <a:lvl4pPr marL="1714500" algn="l" defTabSz="762000">
                <a:defRPr>
                  <a:solidFill>
                    <a:schemeClr val="tx1"/>
                  </a:solidFill>
                  <a:latin typeface="Arial" panose="020B0604020202020204" pitchFamily="34" charset="0"/>
                </a:defRPr>
              </a:lvl4pPr>
              <a:lvl5pPr marL="2286000" algn="l" defTabSz="762000">
                <a:defRPr>
                  <a:solidFill>
                    <a:schemeClr val="tx1"/>
                  </a:solidFill>
                  <a:latin typeface="Arial" panose="020B0604020202020204" pitchFamily="34" charset="0"/>
                </a:defRPr>
              </a:lvl5pPr>
              <a:lvl6pPr marL="2743200" defTabSz="762000" fontAlgn="base">
                <a:spcBef>
                  <a:spcPct val="0"/>
                </a:spcBef>
                <a:spcAft>
                  <a:spcPct val="0"/>
                </a:spcAft>
                <a:defRPr>
                  <a:solidFill>
                    <a:schemeClr val="tx1"/>
                  </a:solidFill>
                  <a:latin typeface="Arial" panose="020B0604020202020204" pitchFamily="34" charset="0"/>
                </a:defRPr>
              </a:lvl6pPr>
              <a:lvl7pPr marL="3200400" defTabSz="762000" fontAlgn="base">
                <a:spcBef>
                  <a:spcPct val="0"/>
                </a:spcBef>
                <a:spcAft>
                  <a:spcPct val="0"/>
                </a:spcAft>
                <a:defRPr>
                  <a:solidFill>
                    <a:schemeClr val="tx1"/>
                  </a:solidFill>
                  <a:latin typeface="Arial" panose="020B0604020202020204" pitchFamily="34" charset="0"/>
                </a:defRPr>
              </a:lvl7pPr>
              <a:lvl8pPr marL="3657600" defTabSz="762000" fontAlgn="base">
                <a:spcBef>
                  <a:spcPct val="0"/>
                </a:spcBef>
                <a:spcAft>
                  <a:spcPct val="0"/>
                </a:spcAft>
                <a:defRPr>
                  <a:solidFill>
                    <a:schemeClr val="tx1"/>
                  </a:solidFill>
                  <a:latin typeface="Arial" panose="020B0604020202020204" pitchFamily="34" charset="0"/>
                </a:defRPr>
              </a:lvl8pPr>
              <a:lvl9pPr marL="4114800" defTabSz="762000" fontAlgn="base">
                <a:spcBef>
                  <a:spcPct val="0"/>
                </a:spcBef>
                <a:spcAft>
                  <a:spcPct val="0"/>
                </a:spcAft>
                <a:defRPr>
                  <a:solidFill>
                    <a:schemeClr val="tx1"/>
                  </a:solidFill>
                  <a:latin typeface="Arial" panose="020B0604020202020204" pitchFamily="34" charset="0"/>
                </a:defRPr>
              </a:lvl9pPr>
            </a:lstStyle>
            <a:p>
              <a:pPr eaLnBrk="0" hangingPunct="0"/>
              <a:r>
                <a:rPr lang="en-GB" altLang="en-US" sz="1600"/>
                <a:t>1</a:t>
              </a:r>
            </a:p>
          </p:txBody>
        </p:sp>
        <p:sp>
          <p:nvSpPr>
            <p:cNvPr id="19" name="Text Box 25"/>
            <p:cNvSpPr txBox="1">
              <a:spLocks noChangeAspect="1" noChangeArrowheads="1"/>
            </p:cNvSpPr>
            <p:nvPr/>
          </p:nvSpPr>
          <p:spPr bwMode="auto">
            <a:xfrm>
              <a:off x="2259" y="3367"/>
              <a:ext cx="181" cy="2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l" defTabSz="762000">
                <a:defRPr>
                  <a:solidFill>
                    <a:schemeClr val="tx1"/>
                  </a:solidFill>
                  <a:latin typeface="Arial" panose="020B0604020202020204" pitchFamily="34" charset="0"/>
                </a:defRPr>
              </a:lvl1pPr>
              <a:lvl2pPr marL="571500" algn="l" defTabSz="762000">
                <a:defRPr>
                  <a:solidFill>
                    <a:schemeClr val="tx1"/>
                  </a:solidFill>
                  <a:latin typeface="Arial" panose="020B0604020202020204" pitchFamily="34" charset="0"/>
                </a:defRPr>
              </a:lvl2pPr>
              <a:lvl3pPr marL="1143000" algn="l" defTabSz="762000">
                <a:defRPr>
                  <a:solidFill>
                    <a:schemeClr val="tx1"/>
                  </a:solidFill>
                  <a:latin typeface="Arial" panose="020B0604020202020204" pitchFamily="34" charset="0"/>
                </a:defRPr>
              </a:lvl3pPr>
              <a:lvl4pPr marL="1714500" algn="l" defTabSz="762000">
                <a:defRPr>
                  <a:solidFill>
                    <a:schemeClr val="tx1"/>
                  </a:solidFill>
                  <a:latin typeface="Arial" panose="020B0604020202020204" pitchFamily="34" charset="0"/>
                </a:defRPr>
              </a:lvl4pPr>
              <a:lvl5pPr marL="2286000" algn="l" defTabSz="762000">
                <a:defRPr>
                  <a:solidFill>
                    <a:schemeClr val="tx1"/>
                  </a:solidFill>
                  <a:latin typeface="Arial" panose="020B0604020202020204" pitchFamily="34" charset="0"/>
                </a:defRPr>
              </a:lvl5pPr>
              <a:lvl6pPr marL="2743200" defTabSz="762000" fontAlgn="base">
                <a:spcBef>
                  <a:spcPct val="0"/>
                </a:spcBef>
                <a:spcAft>
                  <a:spcPct val="0"/>
                </a:spcAft>
                <a:defRPr>
                  <a:solidFill>
                    <a:schemeClr val="tx1"/>
                  </a:solidFill>
                  <a:latin typeface="Arial" panose="020B0604020202020204" pitchFamily="34" charset="0"/>
                </a:defRPr>
              </a:lvl6pPr>
              <a:lvl7pPr marL="3200400" defTabSz="762000" fontAlgn="base">
                <a:spcBef>
                  <a:spcPct val="0"/>
                </a:spcBef>
                <a:spcAft>
                  <a:spcPct val="0"/>
                </a:spcAft>
                <a:defRPr>
                  <a:solidFill>
                    <a:schemeClr val="tx1"/>
                  </a:solidFill>
                  <a:latin typeface="Arial" panose="020B0604020202020204" pitchFamily="34" charset="0"/>
                </a:defRPr>
              </a:lvl7pPr>
              <a:lvl8pPr marL="3657600" defTabSz="762000" fontAlgn="base">
                <a:spcBef>
                  <a:spcPct val="0"/>
                </a:spcBef>
                <a:spcAft>
                  <a:spcPct val="0"/>
                </a:spcAft>
                <a:defRPr>
                  <a:solidFill>
                    <a:schemeClr val="tx1"/>
                  </a:solidFill>
                  <a:latin typeface="Arial" panose="020B0604020202020204" pitchFamily="34" charset="0"/>
                </a:defRPr>
              </a:lvl8pPr>
              <a:lvl9pPr marL="4114800" defTabSz="762000" fontAlgn="base">
                <a:spcBef>
                  <a:spcPct val="0"/>
                </a:spcBef>
                <a:spcAft>
                  <a:spcPct val="0"/>
                </a:spcAft>
                <a:defRPr>
                  <a:solidFill>
                    <a:schemeClr val="tx1"/>
                  </a:solidFill>
                  <a:latin typeface="Arial" panose="020B0604020202020204" pitchFamily="34" charset="0"/>
                </a:defRPr>
              </a:lvl9pPr>
            </a:lstStyle>
            <a:p>
              <a:pPr eaLnBrk="0" hangingPunct="0"/>
              <a:r>
                <a:rPr lang="en-GB" altLang="en-US" sz="1600"/>
                <a:t>2</a:t>
              </a:r>
            </a:p>
          </p:txBody>
        </p:sp>
        <p:sp>
          <p:nvSpPr>
            <p:cNvPr id="20" name="Text Box 26"/>
            <p:cNvSpPr txBox="1">
              <a:spLocks noChangeAspect="1" noChangeArrowheads="1"/>
            </p:cNvSpPr>
            <p:nvPr/>
          </p:nvSpPr>
          <p:spPr bwMode="auto">
            <a:xfrm>
              <a:off x="2235" y="2342"/>
              <a:ext cx="181" cy="2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l" defTabSz="762000">
                <a:defRPr>
                  <a:solidFill>
                    <a:schemeClr val="tx1"/>
                  </a:solidFill>
                  <a:latin typeface="Arial" panose="020B0604020202020204" pitchFamily="34" charset="0"/>
                </a:defRPr>
              </a:lvl1pPr>
              <a:lvl2pPr marL="571500" algn="l" defTabSz="762000">
                <a:defRPr>
                  <a:solidFill>
                    <a:schemeClr val="tx1"/>
                  </a:solidFill>
                  <a:latin typeface="Arial" panose="020B0604020202020204" pitchFamily="34" charset="0"/>
                </a:defRPr>
              </a:lvl2pPr>
              <a:lvl3pPr marL="1143000" algn="l" defTabSz="762000">
                <a:defRPr>
                  <a:solidFill>
                    <a:schemeClr val="tx1"/>
                  </a:solidFill>
                  <a:latin typeface="Arial" panose="020B0604020202020204" pitchFamily="34" charset="0"/>
                </a:defRPr>
              </a:lvl3pPr>
              <a:lvl4pPr marL="1714500" algn="l" defTabSz="762000">
                <a:defRPr>
                  <a:solidFill>
                    <a:schemeClr val="tx1"/>
                  </a:solidFill>
                  <a:latin typeface="Arial" panose="020B0604020202020204" pitchFamily="34" charset="0"/>
                </a:defRPr>
              </a:lvl4pPr>
              <a:lvl5pPr marL="2286000" algn="l" defTabSz="762000">
                <a:defRPr>
                  <a:solidFill>
                    <a:schemeClr val="tx1"/>
                  </a:solidFill>
                  <a:latin typeface="Arial" panose="020B0604020202020204" pitchFamily="34" charset="0"/>
                </a:defRPr>
              </a:lvl5pPr>
              <a:lvl6pPr marL="2743200" defTabSz="762000" fontAlgn="base">
                <a:spcBef>
                  <a:spcPct val="0"/>
                </a:spcBef>
                <a:spcAft>
                  <a:spcPct val="0"/>
                </a:spcAft>
                <a:defRPr>
                  <a:solidFill>
                    <a:schemeClr val="tx1"/>
                  </a:solidFill>
                  <a:latin typeface="Arial" panose="020B0604020202020204" pitchFamily="34" charset="0"/>
                </a:defRPr>
              </a:lvl6pPr>
              <a:lvl7pPr marL="3200400" defTabSz="762000" fontAlgn="base">
                <a:spcBef>
                  <a:spcPct val="0"/>
                </a:spcBef>
                <a:spcAft>
                  <a:spcPct val="0"/>
                </a:spcAft>
                <a:defRPr>
                  <a:solidFill>
                    <a:schemeClr val="tx1"/>
                  </a:solidFill>
                  <a:latin typeface="Arial" panose="020B0604020202020204" pitchFamily="34" charset="0"/>
                </a:defRPr>
              </a:lvl7pPr>
              <a:lvl8pPr marL="3657600" defTabSz="762000" fontAlgn="base">
                <a:spcBef>
                  <a:spcPct val="0"/>
                </a:spcBef>
                <a:spcAft>
                  <a:spcPct val="0"/>
                </a:spcAft>
                <a:defRPr>
                  <a:solidFill>
                    <a:schemeClr val="tx1"/>
                  </a:solidFill>
                  <a:latin typeface="Arial" panose="020B0604020202020204" pitchFamily="34" charset="0"/>
                </a:defRPr>
              </a:lvl8pPr>
              <a:lvl9pPr marL="4114800" defTabSz="762000" fontAlgn="base">
                <a:spcBef>
                  <a:spcPct val="0"/>
                </a:spcBef>
                <a:spcAft>
                  <a:spcPct val="0"/>
                </a:spcAft>
                <a:defRPr>
                  <a:solidFill>
                    <a:schemeClr val="tx1"/>
                  </a:solidFill>
                  <a:latin typeface="Arial" panose="020B0604020202020204" pitchFamily="34" charset="0"/>
                </a:defRPr>
              </a:lvl9pPr>
            </a:lstStyle>
            <a:p>
              <a:pPr eaLnBrk="0" hangingPunct="0"/>
              <a:r>
                <a:rPr lang="en-GB" altLang="en-US" sz="1600"/>
                <a:t>3</a:t>
              </a:r>
            </a:p>
          </p:txBody>
        </p:sp>
        <p:sp>
          <p:nvSpPr>
            <p:cNvPr id="21" name="Text Box 27"/>
            <p:cNvSpPr txBox="1">
              <a:spLocks noChangeAspect="1" noChangeArrowheads="1"/>
            </p:cNvSpPr>
            <p:nvPr/>
          </p:nvSpPr>
          <p:spPr bwMode="auto">
            <a:xfrm>
              <a:off x="2242" y="2180"/>
              <a:ext cx="187" cy="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defTabSz="762000">
                <a:defRPr>
                  <a:solidFill>
                    <a:schemeClr val="tx1"/>
                  </a:solidFill>
                  <a:latin typeface="Arial" panose="020B0604020202020204" pitchFamily="34" charset="0"/>
                </a:defRPr>
              </a:lvl1pPr>
              <a:lvl2pPr marL="571500" algn="l" defTabSz="762000">
                <a:defRPr>
                  <a:solidFill>
                    <a:schemeClr val="tx1"/>
                  </a:solidFill>
                  <a:latin typeface="Arial" panose="020B0604020202020204" pitchFamily="34" charset="0"/>
                </a:defRPr>
              </a:lvl2pPr>
              <a:lvl3pPr marL="1143000" algn="l" defTabSz="762000">
                <a:defRPr>
                  <a:solidFill>
                    <a:schemeClr val="tx1"/>
                  </a:solidFill>
                  <a:latin typeface="Arial" panose="020B0604020202020204" pitchFamily="34" charset="0"/>
                </a:defRPr>
              </a:lvl3pPr>
              <a:lvl4pPr marL="1714500" algn="l" defTabSz="762000">
                <a:defRPr>
                  <a:solidFill>
                    <a:schemeClr val="tx1"/>
                  </a:solidFill>
                  <a:latin typeface="Arial" panose="020B0604020202020204" pitchFamily="34" charset="0"/>
                </a:defRPr>
              </a:lvl4pPr>
              <a:lvl5pPr marL="2286000" algn="l" defTabSz="762000">
                <a:defRPr>
                  <a:solidFill>
                    <a:schemeClr val="tx1"/>
                  </a:solidFill>
                  <a:latin typeface="Arial" panose="020B0604020202020204" pitchFamily="34" charset="0"/>
                </a:defRPr>
              </a:lvl5pPr>
              <a:lvl6pPr marL="2743200" defTabSz="762000" fontAlgn="base">
                <a:spcBef>
                  <a:spcPct val="0"/>
                </a:spcBef>
                <a:spcAft>
                  <a:spcPct val="0"/>
                </a:spcAft>
                <a:defRPr>
                  <a:solidFill>
                    <a:schemeClr val="tx1"/>
                  </a:solidFill>
                  <a:latin typeface="Arial" panose="020B0604020202020204" pitchFamily="34" charset="0"/>
                </a:defRPr>
              </a:lvl6pPr>
              <a:lvl7pPr marL="3200400" defTabSz="762000" fontAlgn="base">
                <a:spcBef>
                  <a:spcPct val="0"/>
                </a:spcBef>
                <a:spcAft>
                  <a:spcPct val="0"/>
                </a:spcAft>
                <a:defRPr>
                  <a:solidFill>
                    <a:schemeClr val="tx1"/>
                  </a:solidFill>
                  <a:latin typeface="Arial" panose="020B0604020202020204" pitchFamily="34" charset="0"/>
                </a:defRPr>
              </a:lvl7pPr>
              <a:lvl8pPr marL="3657600" defTabSz="762000" fontAlgn="base">
                <a:spcBef>
                  <a:spcPct val="0"/>
                </a:spcBef>
                <a:spcAft>
                  <a:spcPct val="0"/>
                </a:spcAft>
                <a:defRPr>
                  <a:solidFill>
                    <a:schemeClr val="tx1"/>
                  </a:solidFill>
                  <a:latin typeface="Arial" panose="020B0604020202020204" pitchFamily="34" charset="0"/>
                </a:defRPr>
              </a:lvl8pPr>
              <a:lvl9pPr marL="4114800" defTabSz="762000" fontAlgn="base">
                <a:spcBef>
                  <a:spcPct val="0"/>
                </a:spcBef>
                <a:spcAft>
                  <a:spcPct val="0"/>
                </a:spcAft>
                <a:defRPr>
                  <a:solidFill>
                    <a:schemeClr val="tx1"/>
                  </a:solidFill>
                  <a:latin typeface="Arial" panose="020B0604020202020204" pitchFamily="34" charset="0"/>
                </a:defRPr>
              </a:lvl9pPr>
            </a:lstStyle>
            <a:p>
              <a:pPr eaLnBrk="0" hangingPunct="0"/>
              <a:r>
                <a:rPr lang="en-GB" altLang="en-US" sz="1600"/>
                <a:t>4</a:t>
              </a:r>
            </a:p>
          </p:txBody>
        </p:sp>
      </p:grpSp>
      <p:sp>
        <p:nvSpPr>
          <p:cNvPr id="26" name="Freeform 31"/>
          <p:cNvSpPr>
            <a:spLocks/>
          </p:cNvSpPr>
          <p:nvPr/>
        </p:nvSpPr>
        <p:spPr bwMode="auto">
          <a:xfrm>
            <a:off x="2636838" y="1900238"/>
            <a:ext cx="1935162" cy="914400"/>
          </a:xfrm>
          <a:custGeom>
            <a:avLst/>
            <a:gdLst>
              <a:gd name="T0" fmla="*/ 0 w 1824"/>
              <a:gd name="T1" fmla="*/ 576 h 576"/>
              <a:gd name="T2" fmla="*/ 0 w 1824"/>
              <a:gd name="T3" fmla="*/ 0 h 576"/>
              <a:gd name="T4" fmla="*/ 1824 w 1824"/>
              <a:gd name="T5" fmla="*/ 144 h 576"/>
              <a:gd name="T6" fmla="*/ 1824 w 1824"/>
              <a:gd name="T7" fmla="*/ 576 h 576"/>
              <a:gd name="T8" fmla="*/ 0 w 1824"/>
              <a:gd name="T9" fmla="*/ 576 h 576"/>
            </a:gdLst>
            <a:ahLst/>
            <a:cxnLst>
              <a:cxn ang="0">
                <a:pos x="T0" y="T1"/>
              </a:cxn>
              <a:cxn ang="0">
                <a:pos x="T2" y="T3"/>
              </a:cxn>
              <a:cxn ang="0">
                <a:pos x="T4" y="T5"/>
              </a:cxn>
              <a:cxn ang="0">
                <a:pos x="T6" y="T7"/>
              </a:cxn>
              <a:cxn ang="0">
                <a:pos x="T8" y="T9"/>
              </a:cxn>
            </a:cxnLst>
            <a:rect l="0" t="0" r="r" b="b"/>
            <a:pathLst>
              <a:path w="1824" h="576">
                <a:moveTo>
                  <a:pt x="0" y="576"/>
                </a:moveTo>
                <a:lnTo>
                  <a:pt x="0" y="0"/>
                </a:lnTo>
                <a:lnTo>
                  <a:pt x="1824" y="144"/>
                </a:lnTo>
                <a:lnTo>
                  <a:pt x="1824" y="576"/>
                </a:lnTo>
                <a:lnTo>
                  <a:pt x="0" y="576"/>
                </a:lnTo>
                <a:close/>
              </a:path>
            </a:pathLst>
          </a:custGeom>
          <a:solidFill>
            <a:srgbClr val="99FF99"/>
          </a:soli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7" name="Text Box 34"/>
          <p:cNvSpPr txBox="1">
            <a:spLocks noChangeArrowheads="1"/>
          </p:cNvSpPr>
          <p:nvPr/>
        </p:nvSpPr>
        <p:spPr bwMode="auto">
          <a:xfrm>
            <a:off x="4140200" y="1700213"/>
            <a:ext cx="1835150"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r>
              <a:rPr lang="de-DE" altLang="en-US" sz="1600">
                <a:solidFill>
                  <a:srgbClr val="669900"/>
                </a:solidFill>
              </a:rPr>
              <a:t>Fluorescence </a:t>
            </a:r>
          </a:p>
          <a:p>
            <a:pPr eaLnBrk="0" hangingPunct="0"/>
            <a:r>
              <a:rPr lang="de-DE" altLang="en-US" sz="1600">
                <a:solidFill>
                  <a:srgbClr val="669900"/>
                </a:solidFill>
              </a:rPr>
              <a:t>~ns</a:t>
            </a:r>
            <a:endParaRPr lang="en-GB" altLang="en-US" sz="1600">
              <a:solidFill>
                <a:srgbClr val="669900"/>
              </a:solidFill>
            </a:endParaRPr>
          </a:p>
        </p:txBody>
      </p:sp>
      <p:sp>
        <p:nvSpPr>
          <p:cNvPr id="28" name="Freeform 36"/>
          <p:cNvSpPr>
            <a:spLocks noChangeAspect="1"/>
          </p:cNvSpPr>
          <p:nvPr/>
        </p:nvSpPr>
        <p:spPr bwMode="auto">
          <a:xfrm>
            <a:off x="4411663" y="5641975"/>
            <a:ext cx="46037" cy="196850"/>
          </a:xfrm>
          <a:custGeom>
            <a:avLst/>
            <a:gdLst>
              <a:gd name="T0" fmla="*/ 0 w 25"/>
              <a:gd name="T1" fmla="*/ 0 h 146"/>
              <a:gd name="T2" fmla="*/ 16 w 25"/>
              <a:gd name="T3" fmla="*/ 0 h 146"/>
              <a:gd name="T4" fmla="*/ 24 w 25"/>
              <a:gd name="T5" fmla="*/ 8 h 146"/>
              <a:gd name="T6" fmla="*/ 24 w 25"/>
              <a:gd name="T7" fmla="*/ 16 h 146"/>
              <a:gd name="T8" fmla="*/ 16 w 25"/>
              <a:gd name="T9" fmla="*/ 24 h 146"/>
              <a:gd name="T10" fmla="*/ 8 w 25"/>
              <a:gd name="T11" fmla="*/ 24 h 146"/>
              <a:gd name="T12" fmla="*/ 0 w 25"/>
              <a:gd name="T13" fmla="*/ 32 h 146"/>
              <a:gd name="T14" fmla="*/ 8 w 25"/>
              <a:gd name="T15" fmla="*/ 40 h 146"/>
              <a:gd name="T16" fmla="*/ 8 w 25"/>
              <a:gd name="T17" fmla="*/ 48 h 146"/>
              <a:gd name="T18" fmla="*/ 16 w 25"/>
              <a:gd name="T19" fmla="*/ 48 h 146"/>
              <a:gd name="T20" fmla="*/ 24 w 25"/>
              <a:gd name="T21" fmla="*/ 56 h 146"/>
              <a:gd name="T22" fmla="*/ 24 w 25"/>
              <a:gd name="T23" fmla="*/ 64 h 146"/>
              <a:gd name="T24" fmla="*/ 16 w 25"/>
              <a:gd name="T25" fmla="*/ 64 h 146"/>
              <a:gd name="T26" fmla="*/ 16 w 25"/>
              <a:gd name="T27" fmla="*/ 72 h 146"/>
              <a:gd name="T28" fmla="*/ 8 w 25"/>
              <a:gd name="T29" fmla="*/ 80 h 146"/>
              <a:gd name="T30" fmla="*/ 8 w 25"/>
              <a:gd name="T31" fmla="*/ 88 h 146"/>
              <a:gd name="T32" fmla="*/ 16 w 25"/>
              <a:gd name="T33" fmla="*/ 96 h 146"/>
              <a:gd name="T34" fmla="*/ 24 w 25"/>
              <a:gd name="T35" fmla="*/ 104 h 146"/>
              <a:gd name="T36" fmla="*/ 24 w 25"/>
              <a:gd name="T37" fmla="*/ 112 h 146"/>
              <a:gd name="T38" fmla="*/ 24 w 25"/>
              <a:gd name="T39" fmla="*/ 120 h 146"/>
              <a:gd name="T40" fmla="*/ 24 w 25"/>
              <a:gd name="T41" fmla="*/ 128 h 146"/>
              <a:gd name="T42" fmla="*/ 24 w 25"/>
              <a:gd name="T43" fmla="*/ 136 h 146"/>
              <a:gd name="T44" fmla="*/ 24 w 25"/>
              <a:gd name="T45" fmla="*/ 145 h 146"/>
              <a:gd name="T46" fmla="*/ 16 w 25"/>
              <a:gd name="T47" fmla="*/ 145 h 146"/>
              <a:gd name="T48" fmla="*/ 16 w 25"/>
              <a:gd name="T49" fmla="*/ 136 h 146"/>
              <a:gd name="T50" fmla="*/ 24 w 25"/>
              <a:gd name="T51" fmla="*/ 136 h 146"/>
              <a:gd name="T52" fmla="*/ 24 w 25"/>
              <a:gd name="T53" fmla="*/ 145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5" h="146">
                <a:moveTo>
                  <a:pt x="0" y="0"/>
                </a:moveTo>
                <a:lnTo>
                  <a:pt x="16" y="0"/>
                </a:lnTo>
                <a:lnTo>
                  <a:pt x="24" y="8"/>
                </a:lnTo>
                <a:lnTo>
                  <a:pt x="24" y="16"/>
                </a:lnTo>
                <a:lnTo>
                  <a:pt x="16" y="24"/>
                </a:lnTo>
                <a:lnTo>
                  <a:pt x="8" y="24"/>
                </a:lnTo>
                <a:lnTo>
                  <a:pt x="0" y="32"/>
                </a:lnTo>
                <a:lnTo>
                  <a:pt x="8" y="40"/>
                </a:lnTo>
                <a:lnTo>
                  <a:pt x="8" y="48"/>
                </a:lnTo>
                <a:lnTo>
                  <a:pt x="16" y="48"/>
                </a:lnTo>
                <a:lnTo>
                  <a:pt x="24" y="56"/>
                </a:lnTo>
                <a:lnTo>
                  <a:pt x="24" y="64"/>
                </a:lnTo>
                <a:lnTo>
                  <a:pt x="16" y="64"/>
                </a:lnTo>
                <a:lnTo>
                  <a:pt x="16" y="72"/>
                </a:lnTo>
                <a:lnTo>
                  <a:pt x="8" y="80"/>
                </a:lnTo>
                <a:lnTo>
                  <a:pt x="8" y="88"/>
                </a:lnTo>
                <a:lnTo>
                  <a:pt x="16" y="96"/>
                </a:lnTo>
                <a:lnTo>
                  <a:pt x="24" y="104"/>
                </a:lnTo>
                <a:lnTo>
                  <a:pt x="24" y="112"/>
                </a:lnTo>
                <a:lnTo>
                  <a:pt x="24" y="120"/>
                </a:lnTo>
                <a:lnTo>
                  <a:pt x="24" y="128"/>
                </a:lnTo>
                <a:lnTo>
                  <a:pt x="24" y="136"/>
                </a:lnTo>
                <a:lnTo>
                  <a:pt x="24" y="145"/>
                </a:lnTo>
                <a:lnTo>
                  <a:pt x="16" y="145"/>
                </a:lnTo>
                <a:lnTo>
                  <a:pt x="16" y="136"/>
                </a:lnTo>
                <a:lnTo>
                  <a:pt x="24" y="136"/>
                </a:lnTo>
                <a:lnTo>
                  <a:pt x="24" y="145"/>
                </a:lnTo>
              </a:path>
            </a:pathLst>
          </a:custGeom>
          <a:noFill/>
          <a:ln w="12700" cap="rnd" cmpd="sng">
            <a:solidFill>
              <a:schemeClr val="bg1"/>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 name="Rectangle 37"/>
          <p:cNvSpPr>
            <a:spLocks noChangeAspect="1" noChangeArrowheads="1"/>
          </p:cNvSpPr>
          <p:nvPr/>
        </p:nvSpPr>
        <p:spPr bwMode="auto">
          <a:xfrm>
            <a:off x="4683125" y="4435475"/>
            <a:ext cx="1401763"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66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algn="l" defTabSz="762000">
              <a:defRPr>
                <a:solidFill>
                  <a:schemeClr val="tx1"/>
                </a:solidFill>
                <a:latin typeface="Arial" panose="020B0604020202020204" pitchFamily="34" charset="0"/>
              </a:defRPr>
            </a:lvl1pPr>
            <a:lvl2pPr marL="571500" algn="l" defTabSz="762000">
              <a:defRPr>
                <a:solidFill>
                  <a:schemeClr val="tx1"/>
                </a:solidFill>
                <a:latin typeface="Arial" panose="020B0604020202020204" pitchFamily="34" charset="0"/>
              </a:defRPr>
            </a:lvl2pPr>
            <a:lvl3pPr marL="1143000" algn="l" defTabSz="762000">
              <a:defRPr>
                <a:solidFill>
                  <a:schemeClr val="tx1"/>
                </a:solidFill>
                <a:latin typeface="Arial" panose="020B0604020202020204" pitchFamily="34" charset="0"/>
              </a:defRPr>
            </a:lvl3pPr>
            <a:lvl4pPr marL="1714500" algn="l" defTabSz="762000">
              <a:defRPr>
                <a:solidFill>
                  <a:schemeClr val="tx1"/>
                </a:solidFill>
                <a:latin typeface="Arial" panose="020B0604020202020204" pitchFamily="34" charset="0"/>
              </a:defRPr>
            </a:lvl4pPr>
            <a:lvl5pPr marL="2286000" algn="l" defTabSz="762000">
              <a:defRPr>
                <a:solidFill>
                  <a:schemeClr val="tx1"/>
                </a:solidFill>
                <a:latin typeface="Arial" panose="020B0604020202020204" pitchFamily="34" charset="0"/>
              </a:defRPr>
            </a:lvl5pPr>
            <a:lvl6pPr marL="2743200" defTabSz="762000" fontAlgn="base">
              <a:spcBef>
                <a:spcPct val="0"/>
              </a:spcBef>
              <a:spcAft>
                <a:spcPct val="0"/>
              </a:spcAft>
              <a:defRPr>
                <a:solidFill>
                  <a:schemeClr val="tx1"/>
                </a:solidFill>
                <a:latin typeface="Arial" panose="020B0604020202020204" pitchFamily="34" charset="0"/>
              </a:defRPr>
            </a:lvl6pPr>
            <a:lvl7pPr marL="3200400" defTabSz="762000" fontAlgn="base">
              <a:spcBef>
                <a:spcPct val="0"/>
              </a:spcBef>
              <a:spcAft>
                <a:spcPct val="0"/>
              </a:spcAft>
              <a:defRPr>
                <a:solidFill>
                  <a:schemeClr val="tx1"/>
                </a:solidFill>
                <a:latin typeface="Arial" panose="020B0604020202020204" pitchFamily="34" charset="0"/>
              </a:defRPr>
            </a:lvl7pPr>
            <a:lvl8pPr marL="3657600" defTabSz="762000" fontAlgn="base">
              <a:spcBef>
                <a:spcPct val="0"/>
              </a:spcBef>
              <a:spcAft>
                <a:spcPct val="0"/>
              </a:spcAft>
              <a:defRPr>
                <a:solidFill>
                  <a:schemeClr val="tx1"/>
                </a:solidFill>
                <a:latin typeface="Arial" panose="020B0604020202020204" pitchFamily="34" charset="0"/>
              </a:defRPr>
            </a:lvl8pPr>
            <a:lvl9pPr marL="4114800" defTabSz="762000" fontAlgn="base">
              <a:spcBef>
                <a:spcPct val="0"/>
              </a:spcBef>
              <a:spcAft>
                <a:spcPct val="0"/>
              </a:spcAft>
              <a:defRPr>
                <a:solidFill>
                  <a:schemeClr val="tx1"/>
                </a:solidFill>
                <a:latin typeface="Arial" panose="020B0604020202020204" pitchFamily="34" charset="0"/>
              </a:defRPr>
            </a:lvl9pPr>
          </a:lstStyle>
          <a:p>
            <a:pPr eaLnBrk="0" hangingPunct="0"/>
            <a:r>
              <a:rPr lang="en-GB" altLang="en-US" sz="1600">
                <a:solidFill>
                  <a:srgbClr val="669900"/>
                </a:solidFill>
              </a:rPr>
              <a:t>Fluorescence</a:t>
            </a:r>
          </a:p>
        </p:txBody>
      </p:sp>
      <p:sp>
        <p:nvSpPr>
          <p:cNvPr id="30" name="Freeform 38"/>
          <p:cNvSpPr>
            <a:spLocks noChangeAspect="1"/>
          </p:cNvSpPr>
          <p:nvPr/>
        </p:nvSpPr>
        <p:spPr bwMode="auto">
          <a:xfrm>
            <a:off x="4364038" y="3713163"/>
            <a:ext cx="55562" cy="234950"/>
          </a:xfrm>
          <a:custGeom>
            <a:avLst/>
            <a:gdLst>
              <a:gd name="T0" fmla="*/ 0 w 25"/>
              <a:gd name="T1" fmla="*/ 0 h 146"/>
              <a:gd name="T2" fmla="*/ 16 w 25"/>
              <a:gd name="T3" fmla="*/ 0 h 146"/>
              <a:gd name="T4" fmla="*/ 24 w 25"/>
              <a:gd name="T5" fmla="*/ 8 h 146"/>
              <a:gd name="T6" fmla="*/ 24 w 25"/>
              <a:gd name="T7" fmla="*/ 16 h 146"/>
              <a:gd name="T8" fmla="*/ 16 w 25"/>
              <a:gd name="T9" fmla="*/ 24 h 146"/>
              <a:gd name="T10" fmla="*/ 8 w 25"/>
              <a:gd name="T11" fmla="*/ 24 h 146"/>
              <a:gd name="T12" fmla="*/ 0 w 25"/>
              <a:gd name="T13" fmla="*/ 32 h 146"/>
              <a:gd name="T14" fmla="*/ 8 w 25"/>
              <a:gd name="T15" fmla="*/ 40 h 146"/>
              <a:gd name="T16" fmla="*/ 8 w 25"/>
              <a:gd name="T17" fmla="*/ 48 h 146"/>
              <a:gd name="T18" fmla="*/ 16 w 25"/>
              <a:gd name="T19" fmla="*/ 48 h 146"/>
              <a:gd name="T20" fmla="*/ 24 w 25"/>
              <a:gd name="T21" fmla="*/ 56 h 146"/>
              <a:gd name="T22" fmla="*/ 24 w 25"/>
              <a:gd name="T23" fmla="*/ 64 h 146"/>
              <a:gd name="T24" fmla="*/ 16 w 25"/>
              <a:gd name="T25" fmla="*/ 64 h 146"/>
              <a:gd name="T26" fmla="*/ 16 w 25"/>
              <a:gd name="T27" fmla="*/ 72 h 146"/>
              <a:gd name="T28" fmla="*/ 8 w 25"/>
              <a:gd name="T29" fmla="*/ 80 h 146"/>
              <a:gd name="T30" fmla="*/ 8 w 25"/>
              <a:gd name="T31" fmla="*/ 88 h 146"/>
              <a:gd name="T32" fmla="*/ 16 w 25"/>
              <a:gd name="T33" fmla="*/ 96 h 146"/>
              <a:gd name="T34" fmla="*/ 24 w 25"/>
              <a:gd name="T35" fmla="*/ 104 h 146"/>
              <a:gd name="T36" fmla="*/ 24 w 25"/>
              <a:gd name="T37" fmla="*/ 112 h 146"/>
              <a:gd name="T38" fmla="*/ 24 w 25"/>
              <a:gd name="T39" fmla="*/ 120 h 146"/>
              <a:gd name="T40" fmla="*/ 24 w 25"/>
              <a:gd name="T41" fmla="*/ 128 h 146"/>
              <a:gd name="T42" fmla="*/ 24 w 25"/>
              <a:gd name="T43" fmla="*/ 136 h 146"/>
              <a:gd name="T44" fmla="*/ 24 w 25"/>
              <a:gd name="T45" fmla="*/ 145 h 146"/>
              <a:gd name="T46" fmla="*/ 16 w 25"/>
              <a:gd name="T47" fmla="*/ 145 h 146"/>
              <a:gd name="T48" fmla="*/ 16 w 25"/>
              <a:gd name="T49" fmla="*/ 136 h 146"/>
              <a:gd name="T50" fmla="*/ 24 w 25"/>
              <a:gd name="T51" fmla="*/ 136 h 146"/>
              <a:gd name="T52" fmla="*/ 24 w 25"/>
              <a:gd name="T53" fmla="*/ 145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5" h="146">
                <a:moveTo>
                  <a:pt x="0" y="0"/>
                </a:moveTo>
                <a:lnTo>
                  <a:pt x="16" y="0"/>
                </a:lnTo>
                <a:lnTo>
                  <a:pt x="24" y="8"/>
                </a:lnTo>
                <a:lnTo>
                  <a:pt x="24" y="16"/>
                </a:lnTo>
                <a:lnTo>
                  <a:pt x="16" y="24"/>
                </a:lnTo>
                <a:lnTo>
                  <a:pt x="8" y="24"/>
                </a:lnTo>
                <a:lnTo>
                  <a:pt x="0" y="32"/>
                </a:lnTo>
                <a:lnTo>
                  <a:pt x="8" y="40"/>
                </a:lnTo>
                <a:lnTo>
                  <a:pt x="8" y="48"/>
                </a:lnTo>
                <a:lnTo>
                  <a:pt x="16" y="48"/>
                </a:lnTo>
                <a:lnTo>
                  <a:pt x="24" y="56"/>
                </a:lnTo>
                <a:lnTo>
                  <a:pt x="24" y="64"/>
                </a:lnTo>
                <a:lnTo>
                  <a:pt x="16" y="64"/>
                </a:lnTo>
                <a:lnTo>
                  <a:pt x="16" y="72"/>
                </a:lnTo>
                <a:lnTo>
                  <a:pt x="8" y="80"/>
                </a:lnTo>
                <a:lnTo>
                  <a:pt x="8" y="88"/>
                </a:lnTo>
                <a:lnTo>
                  <a:pt x="16" y="96"/>
                </a:lnTo>
                <a:lnTo>
                  <a:pt x="24" y="104"/>
                </a:lnTo>
                <a:lnTo>
                  <a:pt x="24" y="112"/>
                </a:lnTo>
                <a:lnTo>
                  <a:pt x="24" y="120"/>
                </a:lnTo>
                <a:lnTo>
                  <a:pt x="24" y="128"/>
                </a:lnTo>
                <a:lnTo>
                  <a:pt x="24" y="136"/>
                </a:lnTo>
                <a:lnTo>
                  <a:pt x="24" y="145"/>
                </a:lnTo>
                <a:lnTo>
                  <a:pt x="16" y="145"/>
                </a:lnTo>
                <a:lnTo>
                  <a:pt x="16" y="136"/>
                </a:lnTo>
                <a:lnTo>
                  <a:pt x="24" y="136"/>
                </a:lnTo>
                <a:lnTo>
                  <a:pt x="24" y="145"/>
                </a:lnTo>
              </a:path>
            </a:pathLst>
          </a:custGeom>
          <a:noFill/>
          <a:ln w="12700" cap="rnd" cmpd="sng">
            <a:solidFill>
              <a:schemeClr val="tx1"/>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 name="Line 39"/>
          <p:cNvSpPr>
            <a:spLocks noChangeAspect="1" noChangeShapeType="1"/>
          </p:cNvSpPr>
          <p:nvPr/>
        </p:nvSpPr>
        <p:spPr bwMode="auto">
          <a:xfrm>
            <a:off x="4572000" y="3930650"/>
            <a:ext cx="0" cy="1741488"/>
          </a:xfrm>
          <a:prstGeom prst="line">
            <a:avLst/>
          </a:prstGeom>
          <a:noFill/>
          <a:ln w="38100">
            <a:solidFill>
              <a:srgbClr val="008000"/>
            </a:solidFill>
            <a:round/>
            <a:headEnd type="none" w="sm" len="sm"/>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aphicFrame>
        <p:nvGraphicFramePr>
          <p:cNvPr id="32" name="Object 40"/>
          <p:cNvGraphicFramePr>
            <a:graphicFrameLocks noChangeAspect="1"/>
          </p:cNvGraphicFramePr>
          <p:nvPr/>
        </p:nvGraphicFramePr>
        <p:xfrm>
          <a:off x="4887913" y="5538788"/>
          <a:ext cx="679450" cy="236537"/>
        </p:xfrm>
        <a:graphic>
          <a:graphicData uri="http://schemas.openxmlformats.org/presentationml/2006/ole">
            <mc:AlternateContent xmlns:mc="http://schemas.openxmlformats.org/markup-compatibility/2006">
              <mc:Choice xmlns:v="urn:schemas-microsoft-com:vml" Requires="v">
                <p:oleObj spid="_x0000_s7276" name="Equation" r:id="rId3" imgW="799920" imgH="279360" progId="Equation.DSMT4">
                  <p:embed/>
                </p:oleObj>
              </mc:Choice>
              <mc:Fallback>
                <p:oleObj name="Equation" r:id="rId3" imgW="799920" imgH="279360"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87913" y="5538788"/>
                        <a:ext cx="679450" cy="236537"/>
                      </a:xfrm>
                      <a:prstGeom prst="rect">
                        <a:avLst/>
                      </a:prstGeom>
                      <a:noFill/>
                      <a:ln>
                        <a:noFill/>
                      </a:ln>
                      <a:effectLst/>
                      <a:extLst>
                        <a:ext uri="{909E8E84-426E-40DD-AFC4-6F175D3DCCD1}">
                          <a14:hiddenFill xmlns:a14="http://schemas.microsoft.com/office/drawing/2010/main">
                            <a:solidFill>
                              <a:srgbClr val="FFCC00"/>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33" name="Object 41"/>
          <p:cNvGraphicFramePr>
            <a:graphicFrameLocks noChangeAspect="1"/>
          </p:cNvGraphicFramePr>
          <p:nvPr/>
        </p:nvGraphicFramePr>
        <p:xfrm>
          <a:off x="4806950" y="3670300"/>
          <a:ext cx="638175" cy="246063"/>
        </p:xfrm>
        <a:graphic>
          <a:graphicData uri="http://schemas.openxmlformats.org/presentationml/2006/ole">
            <mc:AlternateContent xmlns:mc="http://schemas.openxmlformats.org/markup-compatibility/2006">
              <mc:Choice xmlns:v="urn:schemas-microsoft-com:vml" Requires="v">
                <p:oleObj spid="_x0000_s7277" name="Equation" r:id="rId5" imgW="749160" imgH="291960" progId="Equation.DSMT4">
                  <p:embed/>
                </p:oleObj>
              </mc:Choice>
              <mc:Fallback>
                <p:oleObj name="Equation" r:id="rId5" imgW="749160" imgH="291960" progId="Equation.DSMT4">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06950" y="3670300"/>
                        <a:ext cx="638175" cy="246063"/>
                      </a:xfrm>
                      <a:prstGeom prst="rect">
                        <a:avLst/>
                      </a:prstGeom>
                      <a:noFill/>
                      <a:ln>
                        <a:noFill/>
                      </a:ln>
                      <a:effectLst/>
                      <a:extLst>
                        <a:ext uri="{909E8E84-426E-40DD-AFC4-6F175D3DCCD1}">
                          <a14:hiddenFill xmlns:a14="http://schemas.microsoft.com/office/drawing/2010/main">
                            <a:solidFill>
                              <a:srgbClr val="FFCC00"/>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34" name="Group 44"/>
          <p:cNvGrpSpPr>
            <a:grpSpLocks/>
          </p:cNvGrpSpPr>
          <p:nvPr/>
        </p:nvGrpSpPr>
        <p:grpSpPr bwMode="auto">
          <a:xfrm>
            <a:off x="1514475" y="3656013"/>
            <a:ext cx="1154113" cy="2166937"/>
            <a:chOff x="1872" y="2259"/>
            <a:chExt cx="727" cy="1365"/>
          </a:xfrm>
        </p:grpSpPr>
        <p:sp>
          <p:nvSpPr>
            <p:cNvPr id="35" name="Rectangle 45"/>
            <p:cNvSpPr>
              <a:spLocks noChangeAspect="1" noChangeArrowheads="1"/>
            </p:cNvSpPr>
            <p:nvPr/>
          </p:nvSpPr>
          <p:spPr bwMode="auto">
            <a:xfrm>
              <a:off x="1872" y="2868"/>
              <a:ext cx="727"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algn="l" defTabSz="762000">
                <a:defRPr>
                  <a:solidFill>
                    <a:schemeClr val="tx1"/>
                  </a:solidFill>
                  <a:latin typeface="Arial" panose="020B0604020202020204" pitchFamily="34" charset="0"/>
                </a:defRPr>
              </a:lvl1pPr>
              <a:lvl2pPr marL="571500" algn="l" defTabSz="762000">
                <a:defRPr>
                  <a:solidFill>
                    <a:schemeClr val="tx1"/>
                  </a:solidFill>
                  <a:latin typeface="Arial" panose="020B0604020202020204" pitchFamily="34" charset="0"/>
                </a:defRPr>
              </a:lvl2pPr>
              <a:lvl3pPr marL="1143000" algn="l" defTabSz="762000">
                <a:defRPr>
                  <a:solidFill>
                    <a:schemeClr val="tx1"/>
                  </a:solidFill>
                  <a:latin typeface="Arial" panose="020B0604020202020204" pitchFamily="34" charset="0"/>
                </a:defRPr>
              </a:lvl3pPr>
              <a:lvl4pPr marL="1714500" algn="l" defTabSz="762000">
                <a:defRPr>
                  <a:solidFill>
                    <a:schemeClr val="tx1"/>
                  </a:solidFill>
                  <a:latin typeface="Arial" panose="020B0604020202020204" pitchFamily="34" charset="0"/>
                </a:defRPr>
              </a:lvl4pPr>
              <a:lvl5pPr marL="2286000" algn="l" defTabSz="762000">
                <a:defRPr>
                  <a:solidFill>
                    <a:schemeClr val="tx1"/>
                  </a:solidFill>
                  <a:latin typeface="Arial" panose="020B0604020202020204" pitchFamily="34" charset="0"/>
                </a:defRPr>
              </a:lvl5pPr>
              <a:lvl6pPr marL="2743200" defTabSz="762000" fontAlgn="base">
                <a:spcBef>
                  <a:spcPct val="0"/>
                </a:spcBef>
                <a:spcAft>
                  <a:spcPct val="0"/>
                </a:spcAft>
                <a:defRPr>
                  <a:solidFill>
                    <a:schemeClr val="tx1"/>
                  </a:solidFill>
                  <a:latin typeface="Arial" panose="020B0604020202020204" pitchFamily="34" charset="0"/>
                </a:defRPr>
              </a:lvl6pPr>
              <a:lvl7pPr marL="3200400" defTabSz="762000" fontAlgn="base">
                <a:spcBef>
                  <a:spcPct val="0"/>
                </a:spcBef>
                <a:spcAft>
                  <a:spcPct val="0"/>
                </a:spcAft>
                <a:defRPr>
                  <a:solidFill>
                    <a:schemeClr val="tx1"/>
                  </a:solidFill>
                  <a:latin typeface="Arial" panose="020B0604020202020204" pitchFamily="34" charset="0"/>
                </a:defRPr>
              </a:lvl7pPr>
              <a:lvl8pPr marL="3657600" defTabSz="762000" fontAlgn="base">
                <a:spcBef>
                  <a:spcPct val="0"/>
                </a:spcBef>
                <a:spcAft>
                  <a:spcPct val="0"/>
                </a:spcAft>
                <a:defRPr>
                  <a:solidFill>
                    <a:schemeClr val="tx1"/>
                  </a:solidFill>
                  <a:latin typeface="Arial" panose="020B0604020202020204" pitchFamily="34" charset="0"/>
                </a:defRPr>
              </a:lvl8pPr>
              <a:lvl9pPr marL="4114800" defTabSz="762000" fontAlgn="base">
                <a:spcBef>
                  <a:spcPct val="0"/>
                </a:spcBef>
                <a:spcAft>
                  <a:spcPct val="0"/>
                </a:spcAft>
                <a:defRPr>
                  <a:solidFill>
                    <a:schemeClr val="tx1"/>
                  </a:solidFill>
                  <a:latin typeface="Arial" panose="020B0604020202020204" pitchFamily="34" charset="0"/>
                </a:defRPr>
              </a:lvl9pPr>
            </a:lstStyle>
            <a:p>
              <a:pPr eaLnBrk="0" hangingPunct="0"/>
              <a:r>
                <a:rPr lang="en-GB" altLang="en-US" sz="1600">
                  <a:solidFill>
                    <a:srgbClr val="0099FF"/>
                  </a:solidFill>
                </a:rPr>
                <a:t>Absorption</a:t>
              </a:r>
            </a:p>
          </p:txBody>
        </p:sp>
        <p:sp>
          <p:nvSpPr>
            <p:cNvPr id="36" name="Line 46"/>
            <p:cNvSpPr>
              <a:spLocks noChangeAspect="1" noChangeShapeType="1"/>
            </p:cNvSpPr>
            <p:nvPr/>
          </p:nvSpPr>
          <p:spPr bwMode="auto">
            <a:xfrm>
              <a:off x="2590" y="2259"/>
              <a:ext cx="0" cy="1365"/>
            </a:xfrm>
            <a:prstGeom prst="line">
              <a:avLst/>
            </a:prstGeom>
            <a:noFill/>
            <a:ln w="19050">
              <a:solidFill>
                <a:srgbClr val="00CCFF"/>
              </a:solidFill>
              <a:round/>
              <a:headEnd type="triangle" w="lg" len="lg"/>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37" name="Group 48"/>
          <p:cNvGrpSpPr>
            <a:grpSpLocks noChangeAspect="1"/>
          </p:cNvGrpSpPr>
          <p:nvPr/>
        </p:nvGrpSpPr>
        <p:grpSpPr bwMode="auto">
          <a:xfrm>
            <a:off x="2501900" y="2203450"/>
            <a:ext cx="254000" cy="592138"/>
            <a:chOff x="2108" y="2705"/>
            <a:chExt cx="101" cy="222"/>
          </a:xfrm>
        </p:grpSpPr>
        <p:sp>
          <p:nvSpPr>
            <p:cNvPr id="38" name="Arc 49"/>
            <p:cNvSpPr>
              <a:spLocks noChangeAspect="1"/>
            </p:cNvSpPr>
            <p:nvPr/>
          </p:nvSpPr>
          <p:spPr bwMode="auto">
            <a:xfrm>
              <a:off x="2136" y="2705"/>
              <a:ext cx="24" cy="132"/>
            </a:xfrm>
            <a:custGeom>
              <a:avLst/>
              <a:gdLst>
                <a:gd name="G0" fmla="+- 21600 0 0"/>
                <a:gd name="G1" fmla="+- 21580 0 0"/>
                <a:gd name="G2" fmla="+- 21600 0 0"/>
                <a:gd name="T0" fmla="*/ 0 w 21600"/>
                <a:gd name="T1" fmla="*/ 21580 h 21580"/>
                <a:gd name="T2" fmla="*/ 20682 w 21600"/>
                <a:gd name="T3" fmla="*/ 0 h 21580"/>
                <a:gd name="T4" fmla="*/ 21600 w 21600"/>
                <a:gd name="T5" fmla="*/ 21580 h 21580"/>
              </a:gdLst>
              <a:ahLst/>
              <a:cxnLst>
                <a:cxn ang="0">
                  <a:pos x="T0" y="T1"/>
                </a:cxn>
                <a:cxn ang="0">
                  <a:pos x="T2" y="T3"/>
                </a:cxn>
                <a:cxn ang="0">
                  <a:pos x="T4" y="T5"/>
                </a:cxn>
              </a:cxnLst>
              <a:rect l="0" t="0" r="r" b="b"/>
              <a:pathLst>
                <a:path w="21600" h="21580" fill="none" extrusionOk="0">
                  <a:moveTo>
                    <a:pt x="0" y="21580"/>
                  </a:moveTo>
                  <a:cubicBezTo>
                    <a:pt x="0" y="10007"/>
                    <a:pt x="9120" y="491"/>
                    <a:pt x="20681" y="-1"/>
                  </a:cubicBezTo>
                </a:path>
                <a:path w="21600" h="21580" stroke="0" extrusionOk="0">
                  <a:moveTo>
                    <a:pt x="0" y="21580"/>
                  </a:moveTo>
                  <a:cubicBezTo>
                    <a:pt x="0" y="10007"/>
                    <a:pt x="9120" y="491"/>
                    <a:pt x="20681" y="-1"/>
                  </a:cubicBezTo>
                  <a:lnTo>
                    <a:pt x="21600" y="21580"/>
                  </a:lnTo>
                  <a:close/>
                </a:path>
              </a:pathLst>
            </a:custGeom>
            <a:noFill/>
            <a:ln w="19050" cap="rnd">
              <a:solidFill>
                <a:srgbClr val="0099FF"/>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9" name="Arc 50"/>
            <p:cNvSpPr>
              <a:spLocks noChangeAspect="1"/>
            </p:cNvSpPr>
            <p:nvPr/>
          </p:nvSpPr>
          <p:spPr bwMode="auto">
            <a:xfrm>
              <a:off x="2157" y="2705"/>
              <a:ext cx="24" cy="132"/>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9050" cap="rnd">
              <a:solidFill>
                <a:srgbClr val="0099FF"/>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0" name="Arc 51"/>
            <p:cNvSpPr>
              <a:spLocks noChangeAspect="1"/>
            </p:cNvSpPr>
            <p:nvPr/>
          </p:nvSpPr>
          <p:spPr bwMode="auto">
            <a:xfrm>
              <a:off x="2108" y="2832"/>
              <a:ext cx="29" cy="94"/>
            </a:xfrm>
            <a:custGeom>
              <a:avLst/>
              <a:gdLst>
                <a:gd name="G0" fmla="+- 0 0 0"/>
                <a:gd name="G1" fmla="+- 231 0 0"/>
                <a:gd name="G2" fmla="+- 21600 0 0"/>
                <a:gd name="T0" fmla="*/ 21599 w 21600"/>
                <a:gd name="T1" fmla="*/ 0 h 21831"/>
                <a:gd name="T2" fmla="*/ 0 w 21600"/>
                <a:gd name="T3" fmla="*/ 21831 h 21831"/>
                <a:gd name="T4" fmla="*/ 0 w 21600"/>
                <a:gd name="T5" fmla="*/ 231 h 21831"/>
              </a:gdLst>
              <a:ahLst/>
              <a:cxnLst>
                <a:cxn ang="0">
                  <a:pos x="T0" y="T1"/>
                </a:cxn>
                <a:cxn ang="0">
                  <a:pos x="T2" y="T3"/>
                </a:cxn>
                <a:cxn ang="0">
                  <a:pos x="T4" y="T5"/>
                </a:cxn>
              </a:cxnLst>
              <a:rect l="0" t="0" r="r" b="b"/>
              <a:pathLst>
                <a:path w="21600" h="21831" fill="none" extrusionOk="0">
                  <a:moveTo>
                    <a:pt x="21598" y="0"/>
                  </a:moveTo>
                  <a:cubicBezTo>
                    <a:pt x="21599" y="76"/>
                    <a:pt x="21600" y="153"/>
                    <a:pt x="21600" y="231"/>
                  </a:cubicBezTo>
                  <a:cubicBezTo>
                    <a:pt x="21600" y="12160"/>
                    <a:pt x="11929" y="21831"/>
                    <a:pt x="0" y="21831"/>
                  </a:cubicBezTo>
                </a:path>
                <a:path w="21600" h="21831" stroke="0" extrusionOk="0">
                  <a:moveTo>
                    <a:pt x="21598" y="0"/>
                  </a:moveTo>
                  <a:cubicBezTo>
                    <a:pt x="21599" y="76"/>
                    <a:pt x="21600" y="153"/>
                    <a:pt x="21600" y="231"/>
                  </a:cubicBezTo>
                  <a:cubicBezTo>
                    <a:pt x="21600" y="12160"/>
                    <a:pt x="11929" y="21831"/>
                    <a:pt x="0" y="21831"/>
                  </a:cubicBezTo>
                  <a:lnTo>
                    <a:pt x="0" y="231"/>
                  </a:lnTo>
                  <a:close/>
                </a:path>
              </a:pathLst>
            </a:custGeom>
            <a:noFill/>
            <a:ln w="19050" cap="rnd">
              <a:solidFill>
                <a:srgbClr val="0099FF"/>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 name="Arc 52"/>
            <p:cNvSpPr>
              <a:spLocks noChangeAspect="1"/>
            </p:cNvSpPr>
            <p:nvPr/>
          </p:nvSpPr>
          <p:spPr bwMode="auto">
            <a:xfrm>
              <a:off x="2180" y="2835"/>
              <a:ext cx="29" cy="92"/>
            </a:xfrm>
            <a:custGeom>
              <a:avLst/>
              <a:gdLst>
                <a:gd name="G0" fmla="+- 21600 0 0"/>
                <a:gd name="G1" fmla="+- 0 0 0"/>
                <a:gd name="G2" fmla="+- 21600 0 0"/>
                <a:gd name="T0" fmla="*/ 21600 w 21600"/>
                <a:gd name="T1" fmla="*/ 21600 h 21600"/>
                <a:gd name="T2" fmla="*/ 0 w 21600"/>
                <a:gd name="T3" fmla="*/ 0 h 21600"/>
                <a:gd name="T4" fmla="*/ 21600 w 21600"/>
                <a:gd name="T5" fmla="*/ 0 h 21600"/>
              </a:gdLst>
              <a:ahLst/>
              <a:cxnLst>
                <a:cxn ang="0">
                  <a:pos x="T0" y="T1"/>
                </a:cxn>
                <a:cxn ang="0">
                  <a:pos x="T2" y="T3"/>
                </a:cxn>
                <a:cxn ang="0">
                  <a:pos x="T4" y="T5"/>
                </a:cxn>
              </a:cxnLst>
              <a:rect l="0" t="0" r="r" b="b"/>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9050" cap="rnd">
              <a:solidFill>
                <a:srgbClr val="0099FF"/>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42" name="Rectangle 53"/>
          <p:cNvSpPr>
            <a:spLocks noChangeAspect="1" noChangeArrowheads="1"/>
          </p:cNvSpPr>
          <p:nvPr/>
        </p:nvSpPr>
        <p:spPr bwMode="auto">
          <a:xfrm>
            <a:off x="1547813" y="1931988"/>
            <a:ext cx="106362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algn="l" defTabSz="762000">
              <a:defRPr>
                <a:solidFill>
                  <a:schemeClr val="tx1"/>
                </a:solidFill>
                <a:latin typeface="Arial" panose="020B0604020202020204" pitchFamily="34" charset="0"/>
              </a:defRPr>
            </a:lvl1pPr>
            <a:lvl2pPr marL="571500" algn="l" defTabSz="762000">
              <a:defRPr>
                <a:solidFill>
                  <a:schemeClr val="tx1"/>
                </a:solidFill>
                <a:latin typeface="Arial" panose="020B0604020202020204" pitchFamily="34" charset="0"/>
              </a:defRPr>
            </a:lvl2pPr>
            <a:lvl3pPr marL="1143000" algn="l" defTabSz="762000">
              <a:defRPr>
                <a:solidFill>
                  <a:schemeClr val="tx1"/>
                </a:solidFill>
                <a:latin typeface="Arial" panose="020B0604020202020204" pitchFamily="34" charset="0"/>
              </a:defRPr>
            </a:lvl3pPr>
            <a:lvl4pPr marL="1714500" algn="l" defTabSz="762000">
              <a:defRPr>
                <a:solidFill>
                  <a:schemeClr val="tx1"/>
                </a:solidFill>
                <a:latin typeface="Arial" panose="020B0604020202020204" pitchFamily="34" charset="0"/>
              </a:defRPr>
            </a:lvl4pPr>
            <a:lvl5pPr marL="2286000" algn="l" defTabSz="762000">
              <a:defRPr>
                <a:solidFill>
                  <a:schemeClr val="tx1"/>
                </a:solidFill>
                <a:latin typeface="Arial" panose="020B0604020202020204" pitchFamily="34" charset="0"/>
              </a:defRPr>
            </a:lvl5pPr>
            <a:lvl6pPr marL="2743200" defTabSz="762000" fontAlgn="base">
              <a:spcBef>
                <a:spcPct val="0"/>
              </a:spcBef>
              <a:spcAft>
                <a:spcPct val="0"/>
              </a:spcAft>
              <a:defRPr>
                <a:solidFill>
                  <a:schemeClr val="tx1"/>
                </a:solidFill>
                <a:latin typeface="Arial" panose="020B0604020202020204" pitchFamily="34" charset="0"/>
              </a:defRPr>
            </a:lvl6pPr>
            <a:lvl7pPr marL="3200400" defTabSz="762000" fontAlgn="base">
              <a:spcBef>
                <a:spcPct val="0"/>
              </a:spcBef>
              <a:spcAft>
                <a:spcPct val="0"/>
              </a:spcAft>
              <a:defRPr>
                <a:solidFill>
                  <a:schemeClr val="tx1"/>
                </a:solidFill>
                <a:latin typeface="Arial" panose="020B0604020202020204" pitchFamily="34" charset="0"/>
              </a:defRPr>
            </a:lvl7pPr>
            <a:lvl8pPr marL="3657600" defTabSz="762000" fontAlgn="base">
              <a:spcBef>
                <a:spcPct val="0"/>
              </a:spcBef>
              <a:spcAft>
                <a:spcPct val="0"/>
              </a:spcAft>
              <a:defRPr>
                <a:solidFill>
                  <a:schemeClr val="tx1"/>
                </a:solidFill>
                <a:latin typeface="Arial" panose="020B0604020202020204" pitchFamily="34" charset="0"/>
              </a:defRPr>
            </a:lvl8pPr>
            <a:lvl9pPr marL="4114800" defTabSz="762000" fontAlgn="base">
              <a:spcBef>
                <a:spcPct val="0"/>
              </a:spcBef>
              <a:spcAft>
                <a:spcPct val="0"/>
              </a:spcAft>
              <a:defRPr>
                <a:solidFill>
                  <a:schemeClr val="tx1"/>
                </a:solidFill>
                <a:latin typeface="Arial" panose="020B0604020202020204" pitchFamily="34" charset="0"/>
              </a:defRPr>
            </a:lvl9pPr>
          </a:lstStyle>
          <a:p>
            <a:pPr eaLnBrk="0" hangingPunct="0"/>
            <a:r>
              <a:rPr lang="en-GB" altLang="en-US" sz="1600">
                <a:solidFill>
                  <a:srgbClr val="0099FF"/>
                </a:solidFill>
              </a:rPr>
              <a:t>Excitation</a:t>
            </a:r>
          </a:p>
        </p:txBody>
      </p:sp>
      <p:sp>
        <p:nvSpPr>
          <p:cNvPr id="43" name="Text Box 54"/>
          <p:cNvSpPr txBox="1">
            <a:spLocks noChangeAspect="1" noChangeArrowheads="1"/>
          </p:cNvSpPr>
          <p:nvPr/>
        </p:nvSpPr>
        <p:spPr bwMode="auto">
          <a:xfrm>
            <a:off x="1946275" y="2274888"/>
            <a:ext cx="630238"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l" defTabSz="762000">
              <a:defRPr>
                <a:solidFill>
                  <a:schemeClr val="tx1"/>
                </a:solidFill>
                <a:latin typeface="Arial" panose="020B0604020202020204" pitchFamily="34" charset="0"/>
              </a:defRPr>
            </a:lvl1pPr>
            <a:lvl2pPr marL="571500" algn="l" defTabSz="762000">
              <a:defRPr>
                <a:solidFill>
                  <a:schemeClr val="tx1"/>
                </a:solidFill>
                <a:latin typeface="Arial" panose="020B0604020202020204" pitchFamily="34" charset="0"/>
              </a:defRPr>
            </a:lvl2pPr>
            <a:lvl3pPr marL="1143000" algn="l" defTabSz="762000">
              <a:defRPr>
                <a:solidFill>
                  <a:schemeClr val="tx1"/>
                </a:solidFill>
                <a:latin typeface="Arial" panose="020B0604020202020204" pitchFamily="34" charset="0"/>
              </a:defRPr>
            </a:lvl3pPr>
            <a:lvl4pPr marL="1714500" algn="l" defTabSz="762000">
              <a:defRPr>
                <a:solidFill>
                  <a:schemeClr val="tx1"/>
                </a:solidFill>
                <a:latin typeface="Arial" panose="020B0604020202020204" pitchFamily="34" charset="0"/>
              </a:defRPr>
            </a:lvl4pPr>
            <a:lvl5pPr marL="2286000" algn="l" defTabSz="762000">
              <a:defRPr>
                <a:solidFill>
                  <a:schemeClr val="tx1"/>
                </a:solidFill>
                <a:latin typeface="Arial" panose="020B0604020202020204" pitchFamily="34" charset="0"/>
              </a:defRPr>
            </a:lvl5pPr>
            <a:lvl6pPr marL="2743200" defTabSz="762000" fontAlgn="base">
              <a:spcBef>
                <a:spcPct val="0"/>
              </a:spcBef>
              <a:spcAft>
                <a:spcPct val="0"/>
              </a:spcAft>
              <a:defRPr>
                <a:solidFill>
                  <a:schemeClr val="tx1"/>
                </a:solidFill>
                <a:latin typeface="Arial" panose="020B0604020202020204" pitchFamily="34" charset="0"/>
              </a:defRPr>
            </a:lvl6pPr>
            <a:lvl7pPr marL="3200400" defTabSz="762000" fontAlgn="base">
              <a:spcBef>
                <a:spcPct val="0"/>
              </a:spcBef>
              <a:spcAft>
                <a:spcPct val="0"/>
              </a:spcAft>
              <a:defRPr>
                <a:solidFill>
                  <a:schemeClr val="tx1"/>
                </a:solidFill>
                <a:latin typeface="Arial" panose="020B0604020202020204" pitchFamily="34" charset="0"/>
              </a:defRPr>
            </a:lvl7pPr>
            <a:lvl8pPr marL="3657600" defTabSz="762000" fontAlgn="base">
              <a:spcBef>
                <a:spcPct val="0"/>
              </a:spcBef>
              <a:spcAft>
                <a:spcPct val="0"/>
              </a:spcAft>
              <a:defRPr>
                <a:solidFill>
                  <a:schemeClr val="tx1"/>
                </a:solidFill>
                <a:latin typeface="Arial" panose="020B0604020202020204" pitchFamily="34" charset="0"/>
              </a:defRPr>
            </a:lvl8pPr>
            <a:lvl9pPr marL="4114800" defTabSz="762000" fontAlgn="base">
              <a:spcBef>
                <a:spcPct val="0"/>
              </a:spcBef>
              <a:spcAft>
                <a:spcPct val="0"/>
              </a:spcAft>
              <a:defRPr>
                <a:solidFill>
                  <a:schemeClr val="tx1"/>
                </a:solidFill>
                <a:latin typeface="Arial" panose="020B0604020202020204" pitchFamily="34" charset="0"/>
              </a:defRPr>
            </a:lvl9pPr>
          </a:lstStyle>
          <a:p>
            <a:pPr eaLnBrk="0" hangingPunct="0"/>
            <a:r>
              <a:rPr lang="en-GB" altLang="en-US" sz="1600">
                <a:solidFill>
                  <a:srgbClr val="0099FF"/>
                </a:solidFill>
              </a:rPr>
              <a:t>&lt;1ps</a:t>
            </a:r>
          </a:p>
        </p:txBody>
      </p:sp>
      <p:sp>
        <p:nvSpPr>
          <p:cNvPr id="44" name="Line 56"/>
          <p:cNvSpPr>
            <a:spLocks noChangeAspect="1" noChangeShapeType="1"/>
          </p:cNvSpPr>
          <p:nvPr/>
        </p:nvSpPr>
        <p:spPr bwMode="auto">
          <a:xfrm>
            <a:off x="2378075" y="2852738"/>
            <a:ext cx="3024188" cy="0"/>
          </a:xfrm>
          <a:prstGeom prst="line">
            <a:avLst/>
          </a:prstGeom>
          <a:noFill/>
          <a:ln w="12700">
            <a:solidFill>
              <a:schemeClr val="tx1"/>
            </a:solidFill>
            <a:round/>
            <a:headEnd type="none" w="sm" len="sm"/>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5" name="Text Box 57"/>
          <p:cNvSpPr txBox="1">
            <a:spLocks noChangeArrowheads="1"/>
          </p:cNvSpPr>
          <p:nvPr/>
        </p:nvSpPr>
        <p:spPr bwMode="auto">
          <a:xfrm>
            <a:off x="5473700" y="2419350"/>
            <a:ext cx="635000"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r>
              <a:rPr lang="de-DE" altLang="en-US" sz="1600"/>
              <a:t/>
            </a:r>
            <a:br>
              <a:rPr lang="de-DE" altLang="en-US" sz="1600"/>
            </a:br>
            <a:r>
              <a:rPr lang="de-DE" altLang="en-US" sz="1600"/>
              <a:t>Time</a:t>
            </a:r>
            <a:endParaRPr lang="en-GB" altLang="en-US" sz="1600"/>
          </a:p>
        </p:txBody>
      </p:sp>
      <p:sp>
        <p:nvSpPr>
          <p:cNvPr id="46" name="Freeform 66"/>
          <p:cNvSpPr>
            <a:spLocks noChangeAspect="1"/>
          </p:cNvSpPr>
          <p:nvPr/>
        </p:nvSpPr>
        <p:spPr bwMode="auto">
          <a:xfrm>
            <a:off x="2981325" y="5554663"/>
            <a:ext cx="55563" cy="234950"/>
          </a:xfrm>
          <a:custGeom>
            <a:avLst/>
            <a:gdLst>
              <a:gd name="T0" fmla="*/ 0 w 25"/>
              <a:gd name="T1" fmla="*/ 0 h 146"/>
              <a:gd name="T2" fmla="*/ 16 w 25"/>
              <a:gd name="T3" fmla="*/ 0 h 146"/>
              <a:gd name="T4" fmla="*/ 24 w 25"/>
              <a:gd name="T5" fmla="*/ 8 h 146"/>
              <a:gd name="T6" fmla="*/ 24 w 25"/>
              <a:gd name="T7" fmla="*/ 16 h 146"/>
              <a:gd name="T8" fmla="*/ 16 w 25"/>
              <a:gd name="T9" fmla="*/ 24 h 146"/>
              <a:gd name="T10" fmla="*/ 8 w 25"/>
              <a:gd name="T11" fmla="*/ 24 h 146"/>
              <a:gd name="T12" fmla="*/ 0 w 25"/>
              <a:gd name="T13" fmla="*/ 32 h 146"/>
              <a:gd name="T14" fmla="*/ 8 w 25"/>
              <a:gd name="T15" fmla="*/ 40 h 146"/>
              <a:gd name="T16" fmla="*/ 8 w 25"/>
              <a:gd name="T17" fmla="*/ 48 h 146"/>
              <a:gd name="T18" fmla="*/ 16 w 25"/>
              <a:gd name="T19" fmla="*/ 48 h 146"/>
              <a:gd name="T20" fmla="*/ 24 w 25"/>
              <a:gd name="T21" fmla="*/ 56 h 146"/>
              <a:gd name="T22" fmla="*/ 24 w 25"/>
              <a:gd name="T23" fmla="*/ 64 h 146"/>
              <a:gd name="T24" fmla="*/ 16 w 25"/>
              <a:gd name="T25" fmla="*/ 64 h 146"/>
              <a:gd name="T26" fmla="*/ 16 w 25"/>
              <a:gd name="T27" fmla="*/ 72 h 146"/>
              <a:gd name="T28" fmla="*/ 8 w 25"/>
              <a:gd name="T29" fmla="*/ 80 h 146"/>
              <a:gd name="T30" fmla="*/ 8 w 25"/>
              <a:gd name="T31" fmla="*/ 88 h 146"/>
              <a:gd name="T32" fmla="*/ 16 w 25"/>
              <a:gd name="T33" fmla="*/ 96 h 146"/>
              <a:gd name="T34" fmla="*/ 24 w 25"/>
              <a:gd name="T35" fmla="*/ 104 h 146"/>
              <a:gd name="T36" fmla="*/ 24 w 25"/>
              <a:gd name="T37" fmla="*/ 112 h 146"/>
              <a:gd name="T38" fmla="*/ 24 w 25"/>
              <a:gd name="T39" fmla="*/ 120 h 146"/>
              <a:gd name="T40" fmla="*/ 24 w 25"/>
              <a:gd name="T41" fmla="*/ 128 h 146"/>
              <a:gd name="T42" fmla="*/ 24 w 25"/>
              <a:gd name="T43" fmla="*/ 136 h 146"/>
              <a:gd name="T44" fmla="*/ 24 w 25"/>
              <a:gd name="T45" fmla="*/ 145 h 146"/>
              <a:gd name="T46" fmla="*/ 16 w 25"/>
              <a:gd name="T47" fmla="*/ 145 h 146"/>
              <a:gd name="T48" fmla="*/ 16 w 25"/>
              <a:gd name="T49" fmla="*/ 136 h 146"/>
              <a:gd name="T50" fmla="*/ 24 w 25"/>
              <a:gd name="T51" fmla="*/ 136 h 146"/>
              <a:gd name="T52" fmla="*/ 24 w 25"/>
              <a:gd name="T53" fmla="*/ 145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5" h="146">
                <a:moveTo>
                  <a:pt x="0" y="0"/>
                </a:moveTo>
                <a:lnTo>
                  <a:pt x="16" y="0"/>
                </a:lnTo>
                <a:lnTo>
                  <a:pt x="24" y="8"/>
                </a:lnTo>
                <a:lnTo>
                  <a:pt x="24" y="16"/>
                </a:lnTo>
                <a:lnTo>
                  <a:pt x="16" y="24"/>
                </a:lnTo>
                <a:lnTo>
                  <a:pt x="8" y="24"/>
                </a:lnTo>
                <a:lnTo>
                  <a:pt x="0" y="32"/>
                </a:lnTo>
                <a:lnTo>
                  <a:pt x="8" y="40"/>
                </a:lnTo>
                <a:lnTo>
                  <a:pt x="8" y="48"/>
                </a:lnTo>
                <a:lnTo>
                  <a:pt x="16" y="48"/>
                </a:lnTo>
                <a:lnTo>
                  <a:pt x="24" y="56"/>
                </a:lnTo>
                <a:lnTo>
                  <a:pt x="24" y="64"/>
                </a:lnTo>
                <a:lnTo>
                  <a:pt x="16" y="64"/>
                </a:lnTo>
                <a:lnTo>
                  <a:pt x="16" y="72"/>
                </a:lnTo>
                <a:lnTo>
                  <a:pt x="8" y="80"/>
                </a:lnTo>
                <a:lnTo>
                  <a:pt x="8" y="88"/>
                </a:lnTo>
                <a:lnTo>
                  <a:pt x="16" y="96"/>
                </a:lnTo>
                <a:lnTo>
                  <a:pt x="24" y="104"/>
                </a:lnTo>
                <a:lnTo>
                  <a:pt x="24" y="112"/>
                </a:lnTo>
                <a:lnTo>
                  <a:pt x="24" y="120"/>
                </a:lnTo>
                <a:lnTo>
                  <a:pt x="24" y="128"/>
                </a:lnTo>
                <a:lnTo>
                  <a:pt x="24" y="136"/>
                </a:lnTo>
                <a:lnTo>
                  <a:pt x="24" y="145"/>
                </a:lnTo>
                <a:lnTo>
                  <a:pt x="16" y="145"/>
                </a:lnTo>
                <a:lnTo>
                  <a:pt x="16" y="136"/>
                </a:lnTo>
                <a:lnTo>
                  <a:pt x="24" y="136"/>
                </a:lnTo>
                <a:lnTo>
                  <a:pt x="24" y="145"/>
                </a:lnTo>
              </a:path>
            </a:pathLst>
          </a:custGeom>
          <a:noFill/>
          <a:ln w="12700" cap="rnd" cmpd="sng">
            <a:solidFill>
              <a:schemeClr val="tx1"/>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 name="Freeform 67"/>
          <p:cNvSpPr>
            <a:spLocks noChangeAspect="1"/>
          </p:cNvSpPr>
          <p:nvPr/>
        </p:nvSpPr>
        <p:spPr bwMode="auto">
          <a:xfrm>
            <a:off x="2951163" y="3692525"/>
            <a:ext cx="57150" cy="234950"/>
          </a:xfrm>
          <a:custGeom>
            <a:avLst/>
            <a:gdLst>
              <a:gd name="T0" fmla="*/ 0 w 25"/>
              <a:gd name="T1" fmla="*/ 0 h 146"/>
              <a:gd name="T2" fmla="*/ 16 w 25"/>
              <a:gd name="T3" fmla="*/ 0 h 146"/>
              <a:gd name="T4" fmla="*/ 24 w 25"/>
              <a:gd name="T5" fmla="*/ 8 h 146"/>
              <a:gd name="T6" fmla="*/ 24 w 25"/>
              <a:gd name="T7" fmla="*/ 16 h 146"/>
              <a:gd name="T8" fmla="*/ 16 w 25"/>
              <a:gd name="T9" fmla="*/ 24 h 146"/>
              <a:gd name="T10" fmla="*/ 8 w 25"/>
              <a:gd name="T11" fmla="*/ 24 h 146"/>
              <a:gd name="T12" fmla="*/ 0 w 25"/>
              <a:gd name="T13" fmla="*/ 32 h 146"/>
              <a:gd name="T14" fmla="*/ 8 w 25"/>
              <a:gd name="T15" fmla="*/ 40 h 146"/>
              <a:gd name="T16" fmla="*/ 8 w 25"/>
              <a:gd name="T17" fmla="*/ 48 h 146"/>
              <a:gd name="T18" fmla="*/ 16 w 25"/>
              <a:gd name="T19" fmla="*/ 48 h 146"/>
              <a:gd name="T20" fmla="*/ 24 w 25"/>
              <a:gd name="T21" fmla="*/ 56 h 146"/>
              <a:gd name="T22" fmla="*/ 24 w 25"/>
              <a:gd name="T23" fmla="*/ 64 h 146"/>
              <a:gd name="T24" fmla="*/ 16 w 25"/>
              <a:gd name="T25" fmla="*/ 64 h 146"/>
              <a:gd name="T26" fmla="*/ 16 w 25"/>
              <a:gd name="T27" fmla="*/ 72 h 146"/>
              <a:gd name="T28" fmla="*/ 8 w 25"/>
              <a:gd name="T29" fmla="*/ 80 h 146"/>
              <a:gd name="T30" fmla="*/ 8 w 25"/>
              <a:gd name="T31" fmla="*/ 88 h 146"/>
              <a:gd name="T32" fmla="*/ 16 w 25"/>
              <a:gd name="T33" fmla="*/ 96 h 146"/>
              <a:gd name="T34" fmla="*/ 24 w 25"/>
              <a:gd name="T35" fmla="*/ 104 h 146"/>
              <a:gd name="T36" fmla="*/ 24 w 25"/>
              <a:gd name="T37" fmla="*/ 112 h 146"/>
              <a:gd name="T38" fmla="*/ 24 w 25"/>
              <a:gd name="T39" fmla="*/ 120 h 146"/>
              <a:gd name="T40" fmla="*/ 24 w 25"/>
              <a:gd name="T41" fmla="*/ 128 h 146"/>
              <a:gd name="T42" fmla="*/ 24 w 25"/>
              <a:gd name="T43" fmla="*/ 136 h 146"/>
              <a:gd name="T44" fmla="*/ 24 w 25"/>
              <a:gd name="T45" fmla="*/ 145 h 146"/>
              <a:gd name="T46" fmla="*/ 16 w 25"/>
              <a:gd name="T47" fmla="*/ 145 h 146"/>
              <a:gd name="T48" fmla="*/ 16 w 25"/>
              <a:gd name="T49" fmla="*/ 136 h 146"/>
              <a:gd name="T50" fmla="*/ 24 w 25"/>
              <a:gd name="T51" fmla="*/ 136 h 146"/>
              <a:gd name="T52" fmla="*/ 24 w 25"/>
              <a:gd name="T53" fmla="*/ 145 h 146"/>
              <a:gd name="T54" fmla="*/ 0 w 25"/>
              <a:gd name="T55" fmla="*/ 0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5" h="146">
                <a:moveTo>
                  <a:pt x="0" y="0"/>
                </a:moveTo>
                <a:lnTo>
                  <a:pt x="16" y="0"/>
                </a:lnTo>
                <a:lnTo>
                  <a:pt x="24" y="8"/>
                </a:lnTo>
                <a:lnTo>
                  <a:pt x="24" y="16"/>
                </a:lnTo>
                <a:lnTo>
                  <a:pt x="16" y="24"/>
                </a:lnTo>
                <a:lnTo>
                  <a:pt x="8" y="24"/>
                </a:lnTo>
                <a:lnTo>
                  <a:pt x="0" y="32"/>
                </a:lnTo>
                <a:lnTo>
                  <a:pt x="8" y="40"/>
                </a:lnTo>
                <a:lnTo>
                  <a:pt x="8" y="48"/>
                </a:lnTo>
                <a:lnTo>
                  <a:pt x="16" y="48"/>
                </a:lnTo>
                <a:lnTo>
                  <a:pt x="24" y="56"/>
                </a:lnTo>
                <a:lnTo>
                  <a:pt x="24" y="64"/>
                </a:lnTo>
                <a:lnTo>
                  <a:pt x="16" y="64"/>
                </a:lnTo>
                <a:lnTo>
                  <a:pt x="16" y="72"/>
                </a:lnTo>
                <a:lnTo>
                  <a:pt x="8" y="80"/>
                </a:lnTo>
                <a:lnTo>
                  <a:pt x="8" y="88"/>
                </a:lnTo>
                <a:lnTo>
                  <a:pt x="16" y="96"/>
                </a:lnTo>
                <a:lnTo>
                  <a:pt x="24" y="104"/>
                </a:lnTo>
                <a:lnTo>
                  <a:pt x="24" y="112"/>
                </a:lnTo>
                <a:lnTo>
                  <a:pt x="24" y="120"/>
                </a:lnTo>
                <a:lnTo>
                  <a:pt x="24" y="128"/>
                </a:lnTo>
                <a:lnTo>
                  <a:pt x="24" y="136"/>
                </a:lnTo>
                <a:lnTo>
                  <a:pt x="24" y="145"/>
                </a:lnTo>
                <a:lnTo>
                  <a:pt x="16" y="145"/>
                </a:lnTo>
                <a:lnTo>
                  <a:pt x="16" y="136"/>
                </a:lnTo>
                <a:lnTo>
                  <a:pt x="24" y="136"/>
                </a:lnTo>
                <a:lnTo>
                  <a:pt x="24" y="145"/>
                </a:lnTo>
                <a:lnTo>
                  <a:pt x="0" y="0"/>
                </a:lnTo>
              </a:path>
            </a:pathLst>
          </a:custGeom>
          <a:solidFill>
            <a:schemeClr val="tx1"/>
          </a:solidFill>
          <a:ln w="9525" cap="rnd">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 name="Rectangle 69"/>
          <p:cNvSpPr>
            <a:spLocks noChangeAspect="1" noChangeArrowheads="1"/>
          </p:cNvSpPr>
          <p:nvPr/>
        </p:nvSpPr>
        <p:spPr bwMode="auto">
          <a:xfrm>
            <a:off x="3059112" y="4292600"/>
            <a:ext cx="1304925"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2075" tIns="46038" rIns="92075" bIns="46038">
            <a:spAutoFit/>
          </a:bodyPr>
          <a:lstStyle>
            <a:lvl1pPr algn="l" defTabSz="762000">
              <a:defRPr>
                <a:solidFill>
                  <a:schemeClr val="tx1"/>
                </a:solidFill>
                <a:latin typeface="Arial" panose="020B0604020202020204" pitchFamily="34" charset="0"/>
              </a:defRPr>
            </a:lvl1pPr>
            <a:lvl2pPr marL="571500" algn="l" defTabSz="762000">
              <a:defRPr>
                <a:solidFill>
                  <a:schemeClr val="tx1"/>
                </a:solidFill>
                <a:latin typeface="Arial" panose="020B0604020202020204" pitchFamily="34" charset="0"/>
              </a:defRPr>
            </a:lvl2pPr>
            <a:lvl3pPr marL="1143000" algn="l" defTabSz="762000">
              <a:defRPr>
                <a:solidFill>
                  <a:schemeClr val="tx1"/>
                </a:solidFill>
                <a:latin typeface="Arial" panose="020B0604020202020204" pitchFamily="34" charset="0"/>
              </a:defRPr>
            </a:lvl3pPr>
            <a:lvl4pPr marL="1714500" algn="l" defTabSz="762000">
              <a:defRPr>
                <a:solidFill>
                  <a:schemeClr val="tx1"/>
                </a:solidFill>
                <a:latin typeface="Arial" panose="020B0604020202020204" pitchFamily="34" charset="0"/>
              </a:defRPr>
            </a:lvl4pPr>
            <a:lvl5pPr marL="2286000" algn="l" defTabSz="762000">
              <a:defRPr>
                <a:solidFill>
                  <a:schemeClr val="tx1"/>
                </a:solidFill>
                <a:latin typeface="Arial" panose="020B0604020202020204" pitchFamily="34" charset="0"/>
              </a:defRPr>
            </a:lvl5pPr>
            <a:lvl6pPr marL="2743200" defTabSz="762000" fontAlgn="base">
              <a:spcBef>
                <a:spcPct val="0"/>
              </a:spcBef>
              <a:spcAft>
                <a:spcPct val="0"/>
              </a:spcAft>
              <a:defRPr>
                <a:solidFill>
                  <a:schemeClr val="tx1"/>
                </a:solidFill>
                <a:latin typeface="Arial" panose="020B0604020202020204" pitchFamily="34" charset="0"/>
              </a:defRPr>
            </a:lvl6pPr>
            <a:lvl7pPr marL="3200400" defTabSz="762000" fontAlgn="base">
              <a:spcBef>
                <a:spcPct val="0"/>
              </a:spcBef>
              <a:spcAft>
                <a:spcPct val="0"/>
              </a:spcAft>
              <a:defRPr>
                <a:solidFill>
                  <a:schemeClr val="tx1"/>
                </a:solidFill>
                <a:latin typeface="Arial" panose="020B0604020202020204" pitchFamily="34" charset="0"/>
              </a:defRPr>
            </a:lvl7pPr>
            <a:lvl8pPr marL="3657600" defTabSz="762000" fontAlgn="base">
              <a:spcBef>
                <a:spcPct val="0"/>
              </a:spcBef>
              <a:spcAft>
                <a:spcPct val="0"/>
              </a:spcAft>
              <a:defRPr>
                <a:solidFill>
                  <a:schemeClr val="tx1"/>
                </a:solidFill>
                <a:latin typeface="Arial" panose="020B0604020202020204" pitchFamily="34" charset="0"/>
              </a:defRPr>
            </a:lvl8pPr>
            <a:lvl9pPr marL="4114800" defTabSz="762000" fontAlgn="base">
              <a:spcBef>
                <a:spcPct val="0"/>
              </a:spcBef>
              <a:spcAft>
                <a:spcPct val="0"/>
              </a:spcAft>
              <a:defRPr>
                <a:solidFill>
                  <a:schemeClr val="tx1"/>
                </a:solidFill>
                <a:latin typeface="Arial" panose="020B0604020202020204" pitchFamily="34" charset="0"/>
              </a:defRPr>
            </a:lvl9pPr>
          </a:lstStyle>
          <a:p>
            <a:pPr eaLnBrk="0" hangingPunct="0"/>
            <a:r>
              <a:rPr lang="en-GB" altLang="en-US" sz="1600" b="1" u="sng" dirty="0">
                <a:solidFill>
                  <a:srgbClr val="FF9900"/>
                </a:solidFill>
              </a:rPr>
              <a:t>Stimulated</a:t>
            </a:r>
            <a:endParaRPr lang="de-DE" altLang="en-US" sz="1600" b="1" u="sng" dirty="0">
              <a:solidFill>
                <a:srgbClr val="FF9900"/>
              </a:solidFill>
            </a:endParaRPr>
          </a:p>
          <a:p>
            <a:pPr eaLnBrk="0" hangingPunct="0"/>
            <a:r>
              <a:rPr lang="en-GB" altLang="en-US" sz="1600" b="1" u="sng" dirty="0">
                <a:solidFill>
                  <a:srgbClr val="FF9900"/>
                </a:solidFill>
              </a:rPr>
              <a:t>Emission</a:t>
            </a:r>
          </a:p>
        </p:txBody>
      </p:sp>
      <p:sp>
        <p:nvSpPr>
          <p:cNvPr id="49" name="Line 70"/>
          <p:cNvSpPr>
            <a:spLocks noChangeAspect="1" noChangeShapeType="1"/>
          </p:cNvSpPr>
          <p:nvPr/>
        </p:nvSpPr>
        <p:spPr bwMode="auto">
          <a:xfrm>
            <a:off x="3132138" y="3951288"/>
            <a:ext cx="0" cy="1584325"/>
          </a:xfrm>
          <a:prstGeom prst="line">
            <a:avLst/>
          </a:prstGeom>
          <a:noFill/>
          <a:ln w="34925">
            <a:solidFill>
              <a:srgbClr val="FF9900"/>
            </a:solidFill>
            <a:round/>
            <a:headEnd type="none" w="sm" len="sm"/>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50" name="Group 71"/>
          <p:cNvGrpSpPr>
            <a:grpSpLocks/>
          </p:cNvGrpSpPr>
          <p:nvPr/>
        </p:nvGrpSpPr>
        <p:grpSpPr bwMode="auto">
          <a:xfrm>
            <a:off x="2484438" y="1989138"/>
            <a:ext cx="1571625" cy="844550"/>
            <a:chOff x="2264" y="1186"/>
            <a:chExt cx="990" cy="532"/>
          </a:xfrm>
        </p:grpSpPr>
        <p:grpSp>
          <p:nvGrpSpPr>
            <p:cNvPr id="51" name="Group 72"/>
            <p:cNvGrpSpPr>
              <a:grpSpLocks noChangeAspect="1"/>
            </p:cNvGrpSpPr>
            <p:nvPr/>
          </p:nvGrpSpPr>
          <p:grpSpPr bwMode="auto">
            <a:xfrm>
              <a:off x="2264" y="1350"/>
              <a:ext cx="727" cy="368"/>
              <a:chOff x="1124" y="2705"/>
              <a:chExt cx="101" cy="222"/>
            </a:xfrm>
          </p:grpSpPr>
          <p:sp>
            <p:nvSpPr>
              <p:cNvPr id="54" name="Arc 73"/>
              <p:cNvSpPr>
                <a:spLocks noChangeAspect="1"/>
              </p:cNvSpPr>
              <p:nvPr/>
            </p:nvSpPr>
            <p:spPr bwMode="auto">
              <a:xfrm>
                <a:off x="1152" y="2705"/>
                <a:ext cx="24" cy="132"/>
              </a:xfrm>
              <a:custGeom>
                <a:avLst/>
                <a:gdLst>
                  <a:gd name="G0" fmla="+- 21600 0 0"/>
                  <a:gd name="G1" fmla="+- 21580 0 0"/>
                  <a:gd name="G2" fmla="+- 21600 0 0"/>
                  <a:gd name="T0" fmla="*/ 0 w 21600"/>
                  <a:gd name="T1" fmla="*/ 21580 h 21580"/>
                  <a:gd name="T2" fmla="*/ 20682 w 21600"/>
                  <a:gd name="T3" fmla="*/ 0 h 21580"/>
                  <a:gd name="T4" fmla="*/ 21600 w 21600"/>
                  <a:gd name="T5" fmla="*/ 21580 h 21580"/>
                </a:gdLst>
                <a:ahLst/>
                <a:cxnLst>
                  <a:cxn ang="0">
                    <a:pos x="T0" y="T1"/>
                  </a:cxn>
                  <a:cxn ang="0">
                    <a:pos x="T2" y="T3"/>
                  </a:cxn>
                  <a:cxn ang="0">
                    <a:pos x="T4" y="T5"/>
                  </a:cxn>
                </a:cxnLst>
                <a:rect l="0" t="0" r="r" b="b"/>
                <a:pathLst>
                  <a:path w="21600" h="21580" fill="none" extrusionOk="0">
                    <a:moveTo>
                      <a:pt x="0" y="21580"/>
                    </a:moveTo>
                    <a:cubicBezTo>
                      <a:pt x="0" y="10007"/>
                      <a:pt x="9120" y="491"/>
                      <a:pt x="20681" y="-1"/>
                    </a:cubicBezTo>
                  </a:path>
                  <a:path w="21600" h="21580" stroke="0" extrusionOk="0">
                    <a:moveTo>
                      <a:pt x="0" y="21580"/>
                    </a:moveTo>
                    <a:cubicBezTo>
                      <a:pt x="0" y="10007"/>
                      <a:pt x="9120" y="491"/>
                      <a:pt x="20681" y="-1"/>
                    </a:cubicBezTo>
                    <a:lnTo>
                      <a:pt x="21600" y="21580"/>
                    </a:lnTo>
                    <a:close/>
                  </a:path>
                </a:pathLst>
              </a:custGeom>
              <a:noFill/>
              <a:ln w="38100" cap="rnd">
                <a:solidFill>
                  <a:srgbClr val="FF9933"/>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tLang="en-US">
                  <a:solidFill>
                    <a:srgbClr val="FF9933"/>
                  </a:solidFill>
                </a:endParaRPr>
              </a:p>
            </p:txBody>
          </p:sp>
          <p:sp>
            <p:nvSpPr>
              <p:cNvPr id="55" name="Arc 74"/>
              <p:cNvSpPr>
                <a:spLocks noChangeAspect="1"/>
              </p:cNvSpPr>
              <p:nvPr/>
            </p:nvSpPr>
            <p:spPr bwMode="auto">
              <a:xfrm>
                <a:off x="1173" y="2705"/>
                <a:ext cx="24" cy="132"/>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38100" cap="rnd">
                <a:solidFill>
                  <a:srgbClr val="FF9933"/>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6" name="Arc 75"/>
              <p:cNvSpPr>
                <a:spLocks noChangeAspect="1"/>
              </p:cNvSpPr>
              <p:nvPr/>
            </p:nvSpPr>
            <p:spPr bwMode="auto">
              <a:xfrm>
                <a:off x="1124" y="2832"/>
                <a:ext cx="29" cy="94"/>
              </a:xfrm>
              <a:custGeom>
                <a:avLst/>
                <a:gdLst>
                  <a:gd name="G0" fmla="+- 0 0 0"/>
                  <a:gd name="G1" fmla="+- 231 0 0"/>
                  <a:gd name="G2" fmla="+- 21600 0 0"/>
                  <a:gd name="T0" fmla="*/ 21599 w 21600"/>
                  <a:gd name="T1" fmla="*/ 0 h 21831"/>
                  <a:gd name="T2" fmla="*/ 0 w 21600"/>
                  <a:gd name="T3" fmla="*/ 21831 h 21831"/>
                  <a:gd name="T4" fmla="*/ 0 w 21600"/>
                  <a:gd name="T5" fmla="*/ 231 h 21831"/>
                </a:gdLst>
                <a:ahLst/>
                <a:cxnLst>
                  <a:cxn ang="0">
                    <a:pos x="T0" y="T1"/>
                  </a:cxn>
                  <a:cxn ang="0">
                    <a:pos x="T2" y="T3"/>
                  </a:cxn>
                  <a:cxn ang="0">
                    <a:pos x="T4" y="T5"/>
                  </a:cxn>
                </a:cxnLst>
                <a:rect l="0" t="0" r="r" b="b"/>
                <a:pathLst>
                  <a:path w="21600" h="21831" fill="none" extrusionOk="0">
                    <a:moveTo>
                      <a:pt x="21598" y="0"/>
                    </a:moveTo>
                    <a:cubicBezTo>
                      <a:pt x="21599" y="76"/>
                      <a:pt x="21600" y="153"/>
                      <a:pt x="21600" y="231"/>
                    </a:cubicBezTo>
                    <a:cubicBezTo>
                      <a:pt x="21600" y="12160"/>
                      <a:pt x="11929" y="21831"/>
                      <a:pt x="0" y="21831"/>
                    </a:cubicBezTo>
                  </a:path>
                  <a:path w="21600" h="21831" stroke="0" extrusionOk="0">
                    <a:moveTo>
                      <a:pt x="21598" y="0"/>
                    </a:moveTo>
                    <a:cubicBezTo>
                      <a:pt x="21599" y="76"/>
                      <a:pt x="21600" y="153"/>
                      <a:pt x="21600" y="231"/>
                    </a:cubicBezTo>
                    <a:cubicBezTo>
                      <a:pt x="21600" y="12160"/>
                      <a:pt x="11929" y="21831"/>
                      <a:pt x="0" y="21831"/>
                    </a:cubicBezTo>
                    <a:lnTo>
                      <a:pt x="0" y="231"/>
                    </a:lnTo>
                    <a:close/>
                  </a:path>
                </a:pathLst>
              </a:custGeom>
              <a:noFill/>
              <a:ln w="38100" cap="rnd">
                <a:solidFill>
                  <a:srgbClr val="FF9933"/>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tLang="en-US">
                  <a:solidFill>
                    <a:srgbClr val="FF9933"/>
                  </a:solidFill>
                </a:endParaRPr>
              </a:p>
            </p:txBody>
          </p:sp>
          <p:sp>
            <p:nvSpPr>
              <p:cNvPr id="57" name="Arc 76"/>
              <p:cNvSpPr>
                <a:spLocks noChangeAspect="1"/>
              </p:cNvSpPr>
              <p:nvPr/>
            </p:nvSpPr>
            <p:spPr bwMode="auto">
              <a:xfrm>
                <a:off x="1196" y="2835"/>
                <a:ext cx="29" cy="92"/>
              </a:xfrm>
              <a:custGeom>
                <a:avLst/>
                <a:gdLst>
                  <a:gd name="G0" fmla="+- 21600 0 0"/>
                  <a:gd name="G1" fmla="+- 0 0 0"/>
                  <a:gd name="G2" fmla="+- 21600 0 0"/>
                  <a:gd name="T0" fmla="*/ 21600 w 21600"/>
                  <a:gd name="T1" fmla="*/ 21600 h 21600"/>
                  <a:gd name="T2" fmla="*/ 0 w 21600"/>
                  <a:gd name="T3" fmla="*/ 0 h 21600"/>
                  <a:gd name="T4" fmla="*/ 21600 w 21600"/>
                  <a:gd name="T5" fmla="*/ 0 h 21600"/>
                </a:gdLst>
                <a:ahLst/>
                <a:cxnLst>
                  <a:cxn ang="0">
                    <a:pos x="T0" y="T1"/>
                  </a:cxn>
                  <a:cxn ang="0">
                    <a:pos x="T2" y="T3"/>
                  </a:cxn>
                  <a:cxn ang="0">
                    <a:pos x="T4" y="T5"/>
                  </a:cxn>
                </a:cxnLst>
                <a:rect l="0" t="0" r="r" b="b"/>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38100" cap="rnd">
                <a:solidFill>
                  <a:srgbClr val="FF9933"/>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52" name="Rectangle 77"/>
            <p:cNvSpPr>
              <a:spLocks noChangeAspect="1" noChangeArrowheads="1"/>
            </p:cNvSpPr>
            <p:nvPr/>
          </p:nvSpPr>
          <p:spPr bwMode="auto">
            <a:xfrm>
              <a:off x="2795" y="1186"/>
              <a:ext cx="456"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algn="l" defTabSz="762000">
                <a:defRPr>
                  <a:solidFill>
                    <a:schemeClr val="tx1"/>
                  </a:solidFill>
                  <a:latin typeface="Arial" panose="020B0604020202020204" pitchFamily="34" charset="0"/>
                </a:defRPr>
              </a:lvl1pPr>
              <a:lvl2pPr marL="571500" algn="l" defTabSz="762000">
                <a:defRPr>
                  <a:solidFill>
                    <a:schemeClr val="tx1"/>
                  </a:solidFill>
                  <a:latin typeface="Arial" panose="020B0604020202020204" pitchFamily="34" charset="0"/>
                </a:defRPr>
              </a:lvl2pPr>
              <a:lvl3pPr marL="1143000" algn="l" defTabSz="762000">
                <a:defRPr>
                  <a:solidFill>
                    <a:schemeClr val="tx1"/>
                  </a:solidFill>
                  <a:latin typeface="Arial" panose="020B0604020202020204" pitchFamily="34" charset="0"/>
                </a:defRPr>
              </a:lvl3pPr>
              <a:lvl4pPr marL="1714500" algn="l" defTabSz="762000">
                <a:defRPr>
                  <a:solidFill>
                    <a:schemeClr val="tx1"/>
                  </a:solidFill>
                  <a:latin typeface="Arial" panose="020B0604020202020204" pitchFamily="34" charset="0"/>
                </a:defRPr>
              </a:lvl4pPr>
              <a:lvl5pPr marL="2286000" algn="l" defTabSz="762000">
                <a:defRPr>
                  <a:solidFill>
                    <a:schemeClr val="tx1"/>
                  </a:solidFill>
                  <a:latin typeface="Arial" panose="020B0604020202020204" pitchFamily="34" charset="0"/>
                </a:defRPr>
              </a:lvl5pPr>
              <a:lvl6pPr marL="2743200" defTabSz="762000" fontAlgn="base">
                <a:spcBef>
                  <a:spcPct val="0"/>
                </a:spcBef>
                <a:spcAft>
                  <a:spcPct val="0"/>
                </a:spcAft>
                <a:defRPr>
                  <a:solidFill>
                    <a:schemeClr val="tx1"/>
                  </a:solidFill>
                  <a:latin typeface="Arial" panose="020B0604020202020204" pitchFamily="34" charset="0"/>
                </a:defRPr>
              </a:lvl6pPr>
              <a:lvl7pPr marL="3200400" defTabSz="762000" fontAlgn="base">
                <a:spcBef>
                  <a:spcPct val="0"/>
                </a:spcBef>
                <a:spcAft>
                  <a:spcPct val="0"/>
                </a:spcAft>
                <a:defRPr>
                  <a:solidFill>
                    <a:schemeClr val="tx1"/>
                  </a:solidFill>
                  <a:latin typeface="Arial" panose="020B0604020202020204" pitchFamily="34" charset="0"/>
                </a:defRPr>
              </a:lvl7pPr>
              <a:lvl8pPr marL="3657600" defTabSz="762000" fontAlgn="base">
                <a:spcBef>
                  <a:spcPct val="0"/>
                </a:spcBef>
                <a:spcAft>
                  <a:spcPct val="0"/>
                </a:spcAft>
                <a:defRPr>
                  <a:solidFill>
                    <a:schemeClr val="tx1"/>
                  </a:solidFill>
                  <a:latin typeface="Arial" panose="020B0604020202020204" pitchFamily="34" charset="0"/>
                </a:defRPr>
              </a:lvl8pPr>
              <a:lvl9pPr marL="4114800" defTabSz="762000" fontAlgn="base">
                <a:spcBef>
                  <a:spcPct val="0"/>
                </a:spcBef>
                <a:spcAft>
                  <a:spcPct val="0"/>
                </a:spcAft>
                <a:defRPr>
                  <a:solidFill>
                    <a:schemeClr val="tx1"/>
                  </a:solidFill>
                  <a:latin typeface="Arial" panose="020B0604020202020204" pitchFamily="34" charset="0"/>
                </a:defRPr>
              </a:lvl9pPr>
            </a:lstStyle>
            <a:p>
              <a:pPr eaLnBrk="0" hangingPunct="0"/>
              <a:r>
                <a:rPr lang="en-GB" altLang="en-US" sz="1600">
                  <a:solidFill>
                    <a:srgbClr val="FF9933"/>
                  </a:solidFill>
                </a:rPr>
                <a:t>STED</a:t>
              </a:r>
            </a:p>
          </p:txBody>
        </p:sp>
        <p:sp>
          <p:nvSpPr>
            <p:cNvPr id="53" name="Text Box 78"/>
            <p:cNvSpPr txBox="1">
              <a:spLocks noChangeAspect="1" noChangeArrowheads="1"/>
            </p:cNvSpPr>
            <p:nvPr/>
          </p:nvSpPr>
          <p:spPr bwMode="auto">
            <a:xfrm>
              <a:off x="2754" y="1303"/>
              <a:ext cx="500" cy="3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FF0000"/>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l" defTabSz="762000">
                <a:defRPr>
                  <a:solidFill>
                    <a:schemeClr val="tx1"/>
                  </a:solidFill>
                  <a:latin typeface="Arial" panose="020B0604020202020204" pitchFamily="34" charset="0"/>
                </a:defRPr>
              </a:lvl1pPr>
              <a:lvl2pPr marL="571500" algn="l" defTabSz="762000">
                <a:defRPr>
                  <a:solidFill>
                    <a:schemeClr val="tx1"/>
                  </a:solidFill>
                  <a:latin typeface="Arial" panose="020B0604020202020204" pitchFamily="34" charset="0"/>
                </a:defRPr>
              </a:lvl2pPr>
              <a:lvl3pPr marL="1143000" algn="l" defTabSz="762000">
                <a:defRPr>
                  <a:solidFill>
                    <a:schemeClr val="tx1"/>
                  </a:solidFill>
                  <a:latin typeface="Arial" panose="020B0604020202020204" pitchFamily="34" charset="0"/>
                </a:defRPr>
              </a:lvl3pPr>
              <a:lvl4pPr marL="1714500" algn="l" defTabSz="762000">
                <a:defRPr>
                  <a:solidFill>
                    <a:schemeClr val="tx1"/>
                  </a:solidFill>
                  <a:latin typeface="Arial" panose="020B0604020202020204" pitchFamily="34" charset="0"/>
                </a:defRPr>
              </a:lvl4pPr>
              <a:lvl5pPr marL="2286000" algn="l" defTabSz="762000">
                <a:defRPr>
                  <a:solidFill>
                    <a:schemeClr val="tx1"/>
                  </a:solidFill>
                  <a:latin typeface="Arial" panose="020B0604020202020204" pitchFamily="34" charset="0"/>
                </a:defRPr>
              </a:lvl5pPr>
              <a:lvl6pPr marL="2743200" defTabSz="762000" fontAlgn="base">
                <a:spcBef>
                  <a:spcPct val="0"/>
                </a:spcBef>
                <a:spcAft>
                  <a:spcPct val="0"/>
                </a:spcAft>
                <a:defRPr>
                  <a:solidFill>
                    <a:schemeClr val="tx1"/>
                  </a:solidFill>
                  <a:latin typeface="Arial" panose="020B0604020202020204" pitchFamily="34" charset="0"/>
                </a:defRPr>
              </a:lvl6pPr>
              <a:lvl7pPr marL="3200400" defTabSz="762000" fontAlgn="base">
                <a:spcBef>
                  <a:spcPct val="0"/>
                </a:spcBef>
                <a:spcAft>
                  <a:spcPct val="0"/>
                </a:spcAft>
                <a:defRPr>
                  <a:solidFill>
                    <a:schemeClr val="tx1"/>
                  </a:solidFill>
                  <a:latin typeface="Arial" panose="020B0604020202020204" pitchFamily="34" charset="0"/>
                </a:defRPr>
              </a:lvl7pPr>
              <a:lvl8pPr marL="3657600" defTabSz="762000" fontAlgn="base">
                <a:spcBef>
                  <a:spcPct val="0"/>
                </a:spcBef>
                <a:spcAft>
                  <a:spcPct val="0"/>
                </a:spcAft>
                <a:defRPr>
                  <a:solidFill>
                    <a:schemeClr val="tx1"/>
                  </a:solidFill>
                  <a:latin typeface="Arial" panose="020B0604020202020204" pitchFamily="34" charset="0"/>
                </a:defRPr>
              </a:lvl8pPr>
              <a:lvl9pPr marL="4114800" defTabSz="762000" fontAlgn="base">
                <a:spcBef>
                  <a:spcPct val="0"/>
                </a:spcBef>
                <a:spcAft>
                  <a:spcPct val="0"/>
                </a:spcAft>
                <a:defRPr>
                  <a:solidFill>
                    <a:schemeClr val="tx1"/>
                  </a:solidFill>
                  <a:latin typeface="Arial" panose="020B0604020202020204" pitchFamily="34" charset="0"/>
                </a:defRPr>
              </a:lvl9pPr>
            </a:lstStyle>
            <a:p>
              <a:pPr eaLnBrk="0" hangingPunct="0"/>
              <a:r>
                <a:rPr lang="en-GB" altLang="en-US" sz="1600">
                  <a:solidFill>
                    <a:srgbClr val="FF9933"/>
                  </a:solidFill>
                </a:rPr>
                <a:t>10-</a:t>
              </a:r>
              <a:br>
                <a:rPr lang="en-GB" altLang="en-US" sz="1600">
                  <a:solidFill>
                    <a:srgbClr val="FF9933"/>
                  </a:solidFill>
                </a:rPr>
              </a:br>
              <a:r>
                <a:rPr lang="en-GB" altLang="en-US" sz="1600">
                  <a:solidFill>
                    <a:srgbClr val="FF9933"/>
                  </a:solidFill>
                </a:rPr>
                <a:t>200</a:t>
              </a:r>
              <a:r>
                <a:rPr lang="en-GB" altLang="en-US" sz="1600">
                  <a:solidFill>
                    <a:srgbClr val="FF0000"/>
                  </a:solidFill>
                </a:rPr>
                <a:t> </a:t>
              </a:r>
              <a:r>
                <a:rPr lang="en-GB" altLang="en-US" sz="1600">
                  <a:solidFill>
                    <a:srgbClr val="FF9933"/>
                  </a:solidFill>
                </a:rPr>
                <a:t>ps</a:t>
              </a:r>
            </a:p>
          </p:txBody>
        </p:sp>
      </p:grpSp>
      <p:sp>
        <p:nvSpPr>
          <p:cNvPr id="58" name="Text Box 80"/>
          <p:cNvSpPr txBox="1">
            <a:spLocks noChangeArrowheads="1"/>
          </p:cNvSpPr>
          <p:nvPr/>
        </p:nvSpPr>
        <p:spPr bwMode="auto">
          <a:xfrm>
            <a:off x="6372225" y="2132013"/>
            <a:ext cx="1870075" cy="3025775"/>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buClr>
                <a:srgbClr val="FF0000"/>
              </a:buClr>
              <a:buFont typeface="Wingdings" panose="05000000000000000000" pitchFamily="2" charset="2"/>
              <a:buChar char="§"/>
            </a:pPr>
            <a:r>
              <a:rPr lang="de-DE" altLang="en-US" sz="1600"/>
              <a:t> </a:t>
            </a:r>
            <a:r>
              <a:rPr lang="de-DE" altLang="en-US" sz="1600" b="1"/>
              <a:t>Timing</a:t>
            </a:r>
          </a:p>
          <a:p>
            <a:pPr algn="l">
              <a:buClr>
                <a:srgbClr val="FF0000"/>
              </a:buClr>
              <a:buFont typeface="Wingdings" panose="05000000000000000000" pitchFamily="2" charset="2"/>
              <a:buChar char="§"/>
            </a:pPr>
            <a:endParaRPr lang="de-DE" altLang="en-US" sz="1600" b="1"/>
          </a:p>
          <a:p>
            <a:pPr algn="l">
              <a:buClr>
                <a:srgbClr val="FF0000"/>
              </a:buClr>
              <a:buFont typeface="Wingdings" panose="05000000000000000000" pitchFamily="2" charset="2"/>
              <a:buChar char="§"/>
            </a:pPr>
            <a:endParaRPr lang="de-DE" altLang="en-US" sz="1600" b="1"/>
          </a:p>
          <a:p>
            <a:pPr algn="l">
              <a:buClr>
                <a:srgbClr val="FF0000"/>
              </a:buClr>
              <a:buFont typeface="Wingdings" panose="05000000000000000000" pitchFamily="2" charset="2"/>
              <a:buChar char="§"/>
            </a:pPr>
            <a:endParaRPr lang="de-DE" altLang="en-US" sz="1600"/>
          </a:p>
          <a:p>
            <a:pPr algn="l">
              <a:buClr>
                <a:srgbClr val="FF0000"/>
              </a:buClr>
              <a:buFont typeface="Wingdings" panose="05000000000000000000" pitchFamily="2" charset="2"/>
              <a:buChar char="§"/>
            </a:pPr>
            <a:endParaRPr lang="de-DE" altLang="en-US" sz="1600"/>
          </a:p>
          <a:p>
            <a:pPr algn="l">
              <a:buClr>
                <a:srgbClr val="FF0000"/>
              </a:buClr>
              <a:buFont typeface="Wingdings" panose="05000000000000000000" pitchFamily="2" charset="2"/>
              <a:buChar char="§"/>
            </a:pPr>
            <a:endParaRPr lang="de-DE" altLang="en-US" sz="1600"/>
          </a:p>
          <a:p>
            <a:pPr algn="l">
              <a:buClr>
                <a:srgbClr val="FF0000"/>
              </a:buClr>
              <a:buFont typeface="Wingdings" panose="05000000000000000000" pitchFamily="2" charset="2"/>
              <a:buChar char="§"/>
            </a:pPr>
            <a:endParaRPr lang="de-DE" altLang="en-US" sz="1600"/>
          </a:p>
          <a:p>
            <a:pPr algn="l">
              <a:buClr>
                <a:srgbClr val="FF0000"/>
              </a:buClr>
              <a:buFont typeface="Wingdings" panose="05000000000000000000" pitchFamily="2" charset="2"/>
              <a:buChar char="§"/>
            </a:pPr>
            <a:endParaRPr lang="de-DE" altLang="en-US" sz="1600"/>
          </a:p>
          <a:p>
            <a:pPr algn="l">
              <a:buClr>
                <a:srgbClr val="FF0000"/>
              </a:buClr>
              <a:buFont typeface="Wingdings" panose="05000000000000000000" pitchFamily="2" charset="2"/>
              <a:buChar char="§"/>
            </a:pPr>
            <a:endParaRPr lang="de-DE" altLang="en-US" sz="1600"/>
          </a:p>
          <a:p>
            <a:pPr algn="l">
              <a:buClr>
                <a:srgbClr val="FF0000"/>
              </a:buClr>
              <a:buFont typeface="Wingdings" panose="05000000000000000000" pitchFamily="2" charset="2"/>
              <a:buChar char="§"/>
            </a:pPr>
            <a:endParaRPr lang="de-DE" altLang="en-US" sz="1600"/>
          </a:p>
          <a:p>
            <a:pPr algn="l">
              <a:buClr>
                <a:srgbClr val="FF0000"/>
              </a:buClr>
              <a:buFont typeface="Wingdings" panose="05000000000000000000" pitchFamily="2" charset="2"/>
              <a:buChar char="§"/>
            </a:pPr>
            <a:endParaRPr lang="de-DE" altLang="en-US" sz="1600"/>
          </a:p>
          <a:p>
            <a:pPr algn="l">
              <a:buClr>
                <a:srgbClr val="FF0000"/>
              </a:buClr>
              <a:buFont typeface="Wingdings" panose="05000000000000000000" pitchFamily="2" charset="2"/>
              <a:buChar char="§"/>
            </a:pPr>
            <a:r>
              <a:rPr lang="de-DE" altLang="en-US" sz="1600" b="1"/>
              <a:t> Energy diagram</a:t>
            </a:r>
            <a:endParaRPr lang="en-US" altLang="en-US" sz="1600" b="1"/>
          </a:p>
        </p:txBody>
      </p:sp>
      <p:sp>
        <p:nvSpPr>
          <p:cNvPr id="59" name="Line 84"/>
          <p:cNvSpPr>
            <a:spLocks noChangeShapeType="1"/>
          </p:cNvSpPr>
          <p:nvPr/>
        </p:nvSpPr>
        <p:spPr bwMode="auto">
          <a:xfrm>
            <a:off x="6232525" y="3862388"/>
            <a:ext cx="623888"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0">
                <a:solidFill>
                  <a:schemeClr val="tx1"/>
                </a:solidFill>
                <a:round/>
                <a:headEn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0" name="Rectangle 87"/>
          <p:cNvSpPr>
            <a:spLocks noChangeArrowheads="1"/>
          </p:cNvSpPr>
          <p:nvPr/>
        </p:nvSpPr>
        <p:spPr bwMode="auto">
          <a:xfrm>
            <a:off x="4211638" y="1700213"/>
            <a:ext cx="2016125" cy="4464050"/>
          </a:xfrm>
          <a:prstGeom prst="rect">
            <a:avLst/>
          </a:prstGeom>
          <a:solidFill>
            <a:schemeClr val="bg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 name="Text Box 85"/>
          <p:cNvSpPr txBox="1">
            <a:spLocks noChangeArrowheads="1"/>
          </p:cNvSpPr>
          <p:nvPr/>
        </p:nvSpPr>
        <p:spPr bwMode="auto">
          <a:xfrm>
            <a:off x="4643438" y="3284538"/>
            <a:ext cx="2233612" cy="825500"/>
          </a:xfrm>
          <a:prstGeom prst="rect">
            <a:avLst/>
          </a:prstGeom>
          <a:solidFill>
            <a:schemeClr val="bg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r>
              <a:rPr lang="de-DE" altLang="en-US" sz="1600" b="1"/>
              <a:t/>
            </a:r>
            <a:br>
              <a:rPr lang="de-DE" altLang="en-US" sz="1600" b="1"/>
            </a:br>
            <a:r>
              <a:rPr lang="de-DE" altLang="en-US" sz="1600" b="1" u="sng">
                <a:solidFill>
                  <a:srgbClr val="669900"/>
                </a:solidFill>
              </a:rPr>
              <a:t>No fluorescence </a:t>
            </a:r>
          </a:p>
          <a:p>
            <a:pPr algn="l"/>
            <a:r>
              <a:rPr lang="de-DE" altLang="en-US" sz="1600" b="1" u="sng">
                <a:solidFill>
                  <a:srgbClr val="669900"/>
                </a:solidFill>
              </a:rPr>
              <a:t>emission</a:t>
            </a:r>
            <a:endParaRPr lang="en-US" altLang="en-US" sz="1600" b="1" u="sng">
              <a:solidFill>
                <a:srgbClr val="669900"/>
              </a:solidFill>
            </a:endParaRPr>
          </a:p>
        </p:txBody>
      </p:sp>
    </p:spTree>
    <p:extLst>
      <p:ext uri="{BB962C8B-B14F-4D97-AF65-F5344CB8AC3E}">
        <p14:creationId xmlns:p14="http://schemas.microsoft.com/office/powerpoint/2010/main" val="717171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0"/>
                                        </p:tgtEl>
                                        <p:attrNameLst>
                                          <p:attrName>style.visibility</p:attrName>
                                        </p:attrNameLst>
                                      </p:cBhvr>
                                      <p:to>
                                        <p:strVal val="visible"/>
                                      </p:to>
                                    </p:set>
                                    <p:animEffect transition="in" filter="dissolve">
                                      <p:cBhvr>
                                        <p:cTn id="7" dur="500"/>
                                        <p:tgtEl>
                                          <p:spTgt spid="60"/>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61"/>
                                        </p:tgtEl>
                                        <p:attrNameLst>
                                          <p:attrName>style.visibility</p:attrName>
                                        </p:attrNameLst>
                                      </p:cBhvr>
                                      <p:to>
                                        <p:strVal val="visible"/>
                                      </p:to>
                                    </p:set>
                                    <p:animEffect transition="in" filter="dissolve">
                                      <p:cBhvr>
                                        <p:cTn id="12" dur="5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animBg="1"/>
      <p:bldP spid="61"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Original Leica STED required </a:t>
            </a:r>
            <a:r>
              <a:rPr lang="en-US" sz="2800" dirty="0"/>
              <a:t>selected dyes and </a:t>
            </a:r>
            <a:r>
              <a:rPr lang="en-US" sz="2800" dirty="0" smtClean="0"/>
              <a:t>wavelengths</a:t>
            </a:r>
            <a:endParaRPr lang="en-US" sz="2800" dirty="0"/>
          </a:p>
        </p:txBody>
      </p:sp>
      <p:pic>
        <p:nvPicPr>
          <p:cNvPr id="5" name="Picture 7" descr="Rh700_EtO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388" y="1917700"/>
            <a:ext cx="6186487" cy="4319588"/>
          </a:xfrm>
          <a:prstGeom prst="rect">
            <a:avLst/>
          </a:prstGeom>
          <a:noFill/>
          <a:extLst>
            <a:ext uri="{909E8E84-426E-40DD-AFC4-6F175D3DCCD1}">
              <a14:hiddenFill xmlns:a14="http://schemas.microsoft.com/office/drawing/2010/main">
                <a:solidFill>
                  <a:srgbClr val="FFFFFF"/>
                </a:solidFill>
              </a14:hiddenFill>
            </a:ext>
          </a:extLst>
        </p:spPr>
      </p:pic>
      <p:sp>
        <p:nvSpPr>
          <p:cNvPr id="7" name="Line 8"/>
          <p:cNvSpPr>
            <a:spLocks noChangeShapeType="1"/>
          </p:cNvSpPr>
          <p:nvPr/>
        </p:nvSpPr>
        <p:spPr bwMode="auto">
          <a:xfrm>
            <a:off x="4284663" y="2132013"/>
            <a:ext cx="0" cy="3384550"/>
          </a:xfrm>
          <a:prstGeom prst="line">
            <a:avLst/>
          </a:prstGeom>
          <a:noFill/>
          <a:ln w="38100">
            <a:solidFill>
              <a:srgbClr val="CC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8" name="Text Box 9"/>
          <p:cNvSpPr txBox="1">
            <a:spLocks noChangeArrowheads="1"/>
          </p:cNvSpPr>
          <p:nvPr/>
        </p:nvSpPr>
        <p:spPr bwMode="auto">
          <a:xfrm>
            <a:off x="3929063" y="1724025"/>
            <a:ext cx="723900" cy="336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CC33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pPr eaLnBrk="0" hangingPunct="0"/>
            <a:r>
              <a:rPr lang="de-DE" altLang="en-US" sz="1600">
                <a:latin typeface="Helvetica" panose="020B0604020202020204" pitchFamily="34" charset="0"/>
              </a:rPr>
              <a:t>STED</a:t>
            </a:r>
            <a:endParaRPr lang="en-GB" altLang="en-US" sz="1600">
              <a:latin typeface="Helvetica" panose="020B0604020202020204" pitchFamily="34" charset="0"/>
            </a:endParaRPr>
          </a:p>
        </p:txBody>
      </p:sp>
      <p:sp>
        <p:nvSpPr>
          <p:cNvPr id="9" name="Text Box 11"/>
          <p:cNvSpPr txBox="1">
            <a:spLocks noChangeArrowheads="1"/>
          </p:cNvSpPr>
          <p:nvPr/>
        </p:nvSpPr>
        <p:spPr bwMode="auto">
          <a:xfrm>
            <a:off x="3276600" y="2200275"/>
            <a:ext cx="1041400" cy="581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eaLnBrk="0" hangingPunct="0"/>
            <a:r>
              <a:rPr lang="de-DE" altLang="en-US" sz="1600">
                <a:latin typeface="Helvetica" panose="020B0604020202020204" pitchFamily="34" charset="0"/>
              </a:rPr>
              <a:t>Detection</a:t>
            </a:r>
          </a:p>
          <a:p>
            <a:pPr eaLnBrk="0" hangingPunct="0"/>
            <a:r>
              <a:rPr lang="de-DE" altLang="en-US" sz="1600">
                <a:latin typeface="Helvetica" panose="020B0604020202020204" pitchFamily="34" charset="0"/>
              </a:rPr>
              <a:t>Band</a:t>
            </a:r>
            <a:endParaRPr lang="en-GB" altLang="en-US" sz="1600">
              <a:latin typeface="Helvetica" panose="020B0604020202020204" pitchFamily="34" charset="0"/>
            </a:endParaRPr>
          </a:p>
        </p:txBody>
      </p:sp>
      <p:sp>
        <p:nvSpPr>
          <p:cNvPr id="10" name="Text Box 13"/>
          <p:cNvSpPr txBox="1">
            <a:spLocks noChangeArrowheads="1"/>
          </p:cNvSpPr>
          <p:nvPr/>
        </p:nvSpPr>
        <p:spPr bwMode="auto">
          <a:xfrm>
            <a:off x="2449513" y="1724025"/>
            <a:ext cx="1063625" cy="336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2727"/>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pPr eaLnBrk="0" hangingPunct="0"/>
            <a:r>
              <a:rPr lang="de-DE" altLang="en-US" sz="1600">
                <a:latin typeface="Helvetica" panose="020B0604020202020204" pitchFamily="34" charset="0"/>
              </a:rPr>
              <a:t>Excitation</a:t>
            </a:r>
            <a:endParaRPr lang="en-GB" altLang="en-US" sz="1600">
              <a:latin typeface="Helvetica" panose="020B0604020202020204" pitchFamily="34" charset="0"/>
            </a:endParaRPr>
          </a:p>
        </p:txBody>
      </p:sp>
      <p:sp>
        <p:nvSpPr>
          <p:cNvPr id="11" name="Line 14"/>
          <p:cNvSpPr>
            <a:spLocks noChangeShapeType="1"/>
          </p:cNvSpPr>
          <p:nvPr/>
        </p:nvSpPr>
        <p:spPr bwMode="auto">
          <a:xfrm flipH="1">
            <a:off x="2916238" y="2132013"/>
            <a:ext cx="71437" cy="3384550"/>
          </a:xfrm>
          <a:prstGeom prst="line">
            <a:avLst/>
          </a:prstGeom>
          <a:noFill/>
          <a:ln w="28575">
            <a:solidFill>
              <a:srgbClr val="FF2727"/>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2" name="Oval 16"/>
          <p:cNvSpPr>
            <a:spLocks noChangeArrowheads="1"/>
          </p:cNvSpPr>
          <p:nvPr/>
        </p:nvSpPr>
        <p:spPr bwMode="auto">
          <a:xfrm>
            <a:off x="4140200" y="5375275"/>
            <a:ext cx="268288" cy="285750"/>
          </a:xfrm>
          <a:prstGeom prst="ellipse">
            <a:avLst/>
          </a:prstGeom>
          <a:noFill/>
          <a:ln w="28575">
            <a:solidFill>
              <a:srgbClr val="FFCC00"/>
            </a:solidFill>
            <a:round/>
            <a:headEnd/>
            <a:tailEnd/>
          </a:ln>
          <a:effectLst/>
          <a:extLst>
            <a:ext uri="{909E8E84-426E-40DD-AFC4-6F175D3DCCD1}">
              <a14:hiddenFill xmlns:a14="http://schemas.microsoft.com/office/drawing/2010/main">
                <a:solidFill>
                  <a:srgbClr val="FFCC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 name="Line 17"/>
          <p:cNvSpPr>
            <a:spLocks noChangeShapeType="1"/>
          </p:cNvSpPr>
          <p:nvPr/>
        </p:nvSpPr>
        <p:spPr bwMode="auto">
          <a:xfrm flipV="1">
            <a:off x="4356100" y="3860800"/>
            <a:ext cx="1871663" cy="1584325"/>
          </a:xfrm>
          <a:prstGeom prst="line">
            <a:avLst/>
          </a:prstGeom>
          <a:noFill/>
          <a:ln w="28575">
            <a:solidFill>
              <a:srgbClr val="FF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 name="Text Box 18"/>
          <p:cNvSpPr txBox="1">
            <a:spLocks noChangeArrowheads="1"/>
          </p:cNvSpPr>
          <p:nvPr/>
        </p:nvSpPr>
        <p:spPr bwMode="auto">
          <a:xfrm>
            <a:off x="6156325" y="3500438"/>
            <a:ext cx="2447925" cy="611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buClr>
                <a:srgbClr val="FF0000"/>
              </a:buClr>
              <a:buFont typeface="Wingdings" panose="05000000000000000000" pitchFamily="2" charset="2"/>
              <a:buChar char="§"/>
            </a:pPr>
            <a:r>
              <a:rPr lang="en-US" altLang="en-US" sz="1600" dirty="0"/>
              <a:t> No excitation  </a:t>
            </a:r>
            <a:br>
              <a:rPr lang="en-US" altLang="en-US" sz="1600" dirty="0"/>
            </a:br>
            <a:r>
              <a:rPr lang="en-US" altLang="en-US" sz="1600" dirty="0"/>
              <a:t>   at </a:t>
            </a:r>
            <a:r>
              <a:rPr lang="en-US" altLang="en-US" b="1" dirty="0" err="1">
                <a:latin typeface="Symbol" panose="05050102010706020507" pitchFamily="18" charset="2"/>
              </a:rPr>
              <a:t>l</a:t>
            </a:r>
            <a:r>
              <a:rPr lang="en-US" altLang="en-US" b="1" baseline="-25000" dirty="0" err="1"/>
              <a:t>STED</a:t>
            </a:r>
            <a:endParaRPr lang="en-US" altLang="en-US" b="1" baseline="-25000" dirty="0"/>
          </a:p>
        </p:txBody>
      </p:sp>
      <p:sp>
        <p:nvSpPr>
          <p:cNvPr id="15" name="Text Box 19"/>
          <p:cNvSpPr txBox="1">
            <a:spLocks noChangeArrowheads="1"/>
          </p:cNvSpPr>
          <p:nvPr/>
        </p:nvSpPr>
        <p:spPr bwMode="auto">
          <a:xfrm>
            <a:off x="6156325" y="2781300"/>
            <a:ext cx="2087563"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buClr>
                <a:srgbClr val="FF0000"/>
              </a:buClr>
              <a:buFont typeface="Wingdings" panose="05000000000000000000" pitchFamily="2" charset="2"/>
              <a:buChar char="§"/>
            </a:pPr>
            <a:r>
              <a:rPr lang="en-US" altLang="en-US" sz="1600" dirty="0"/>
              <a:t> Acceptable </a:t>
            </a:r>
          </a:p>
          <a:p>
            <a:pPr algn="l">
              <a:buClr>
                <a:srgbClr val="FF0000"/>
              </a:buClr>
              <a:buFont typeface="Wingdings" panose="05000000000000000000" pitchFamily="2" charset="2"/>
              <a:buNone/>
            </a:pPr>
            <a:r>
              <a:rPr lang="en-US" altLang="en-US" sz="1600" dirty="0"/>
              <a:t>   </a:t>
            </a:r>
            <a:r>
              <a:rPr lang="en-US" altLang="en-US" sz="1600" dirty="0" err="1"/>
              <a:t>photobleaching</a:t>
            </a:r>
            <a:endParaRPr lang="en-US" altLang="en-US" sz="1600" dirty="0"/>
          </a:p>
        </p:txBody>
      </p:sp>
      <p:sp>
        <p:nvSpPr>
          <p:cNvPr id="16" name="Text Box 20"/>
          <p:cNvSpPr txBox="1">
            <a:spLocks noChangeArrowheads="1"/>
          </p:cNvSpPr>
          <p:nvPr/>
        </p:nvSpPr>
        <p:spPr bwMode="auto">
          <a:xfrm>
            <a:off x="5929313" y="2349500"/>
            <a:ext cx="209867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de-DE" altLang="en-US" sz="1600" b="1" dirty="0"/>
              <a:t>    Requirements:</a:t>
            </a:r>
            <a:endParaRPr lang="en-US" altLang="en-US" sz="1600" b="1" dirty="0"/>
          </a:p>
        </p:txBody>
      </p:sp>
      <p:sp>
        <p:nvSpPr>
          <p:cNvPr id="20" name="Text Box 18"/>
          <p:cNvSpPr txBox="1">
            <a:spLocks noChangeArrowheads="1"/>
          </p:cNvSpPr>
          <p:nvPr/>
        </p:nvSpPr>
        <p:spPr bwMode="auto">
          <a:xfrm>
            <a:off x="6156325" y="5179654"/>
            <a:ext cx="2447925"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176213" indent="-176213" algn="l">
              <a:spcBef>
                <a:spcPct val="50000"/>
              </a:spcBef>
              <a:buClr>
                <a:srgbClr val="FF0000"/>
              </a:buClr>
              <a:buFont typeface="Wingdings" panose="05000000000000000000" pitchFamily="2" charset="2"/>
              <a:buChar char="§"/>
            </a:pPr>
            <a:r>
              <a:rPr lang="en-US" altLang="en-US" sz="1600" dirty="0" smtClean="0"/>
              <a:t>Needed expensive pulsed two photon laser</a:t>
            </a:r>
            <a:endParaRPr lang="en-US" altLang="en-US" b="1" baseline="-25000" dirty="0"/>
          </a:p>
        </p:txBody>
      </p:sp>
      <p:sp>
        <p:nvSpPr>
          <p:cNvPr id="21" name="Text Box 19"/>
          <p:cNvSpPr txBox="1">
            <a:spLocks noChangeArrowheads="1"/>
          </p:cNvSpPr>
          <p:nvPr/>
        </p:nvSpPr>
        <p:spPr bwMode="auto">
          <a:xfrm>
            <a:off x="6156325" y="4705350"/>
            <a:ext cx="2087563"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buClr>
                <a:srgbClr val="FF0000"/>
              </a:buClr>
              <a:buFont typeface="Wingdings" panose="05000000000000000000" pitchFamily="2" charset="2"/>
              <a:buChar char="§"/>
            </a:pPr>
            <a:r>
              <a:rPr lang="en-US" altLang="en-US" sz="1600" dirty="0"/>
              <a:t> </a:t>
            </a:r>
            <a:r>
              <a:rPr lang="en-US" altLang="en-US" sz="1600" dirty="0" smtClean="0"/>
              <a:t>Could only excite Cy5</a:t>
            </a:r>
            <a:endParaRPr lang="en-US" altLang="en-US" sz="1600" dirty="0"/>
          </a:p>
        </p:txBody>
      </p:sp>
      <p:sp>
        <p:nvSpPr>
          <p:cNvPr id="22" name="Text Box 20"/>
          <p:cNvSpPr txBox="1">
            <a:spLocks noChangeArrowheads="1"/>
          </p:cNvSpPr>
          <p:nvPr/>
        </p:nvSpPr>
        <p:spPr bwMode="auto">
          <a:xfrm>
            <a:off x="5929313" y="4273550"/>
            <a:ext cx="209867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de-DE" altLang="en-US" sz="1600" b="1" dirty="0"/>
              <a:t>    </a:t>
            </a:r>
            <a:r>
              <a:rPr lang="de-DE" altLang="en-US" sz="1600" b="1" dirty="0" smtClean="0"/>
              <a:t>Limitations:</a:t>
            </a:r>
            <a:endParaRPr lang="en-US" altLang="en-US" sz="1600" b="1" dirty="0"/>
          </a:p>
        </p:txBody>
      </p:sp>
    </p:spTree>
    <p:extLst>
      <p:ext uri="{BB962C8B-B14F-4D97-AF65-F5344CB8AC3E}">
        <p14:creationId xmlns:p14="http://schemas.microsoft.com/office/powerpoint/2010/main" val="113331878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But both limitations were addressed with continuous wavelength (CW) lasers</a:t>
            </a:r>
            <a:endParaRPr lang="en-US" sz="2800" dirty="0"/>
          </a:p>
        </p:txBody>
      </p:sp>
      <p:sp>
        <p:nvSpPr>
          <p:cNvPr id="4" name="Content Placeholder 3"/>
          <p:cNvSpPr>
            <a:spLocks noGrp="1"/>
          </p:cNvSpPr>
          <p:nvPr>
            <p:ph sz="half" idx="1"/>
          </p:nvPr>
        </p:nvSpPr>
        <p:spPr/>
        <p:txBody>
          <a:bodyPr>
            <a:normAutofit/>
          </a:bodyPr>
          <a:lstStyle/>
          <a:p>
            <a:r>
              <a:rPr lang="en-US" dirty="0" smtClean="0"/>
              <a:t>CW laser needs ~4 x more power than pulsed laser</a:t>
            </a:r>
          </a:p>
          <a:p>
            <a:pPr lvl="1"/>
            <a:r>
              <a:rPr lang="en-US" dirty="0" smtClean="0"/>
              <a:t>Not because less efficient use of photons</a:t>
            </a:r>
          </a:p>
          <a:p>
            <a:pPr lvl="1"/>
            <a:r>
              <a:rPr lang="en-US" dirty="0" smtClean="0"/>
              <a:t>But to continuously illuminate fluorophore</a:t>
            </a:r>
          </a:p>
          <a:p>
            <a:r>
              <a:rPr lang="en-US" dirty="0" smtClean="0"/>
              <a:t>Potentially larger </a:t>
            </a:r>
            <a:r>
              <a:rPr lang="en-US" dirty="0"/>
              <a:t>instant fluorescence flux, </a:t>
            </a:r>
            <a:r>
              <a:rPr lang="en-US" dirty="0" smtClean="0"/>
              <a:t>great for </a:t>
            </a:r>
            <a:r>
              <a:rPr lang="en-US" dirty="0"/>
              <a:t>fast STED imaging</a:t>
            </a:r>
          </a:p>
        </p:txBody>
      </p:sp>
      <p:pic>
        <p:nvPicPr>
          <p:cNvPr id="6" name="Content Placeholder 5"/>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629150" y="1825625"/>
            <a:ext cx="3886200" cy="3745625"/>
          </a:xfrm>
        </p:spPr>
      </p:pic>
      <p:sp>
        <p:nvSpPr>
          <p:cNvPr id="3" name="TextBox 2"/>
          <p:cNvSpPr txBox="1"/>
          <p:nvPr/>
        </p:nvSpPr>
        <p:spPr>
          <a:xfrm>
            <a:off x="4701886" y="5823020"/>
            <a:ext cx="4358986" cy="707886"/>
          </a:xfrm>
          <a:prstGeom prst="rect">
            <a:avLst/>
          </a:prstGeom>
          <a:noFill/>
        </p:spPr>
        <p:txBody>
          <a:bodyPr wrap="square" rtlCol="0">
            <a:spAutoFit/>
          </a:bodyPr>
          <a:lstStyle/>
          <a:p>
            <a:r>
              <a:rPr lang="en-US" sz="1000" dirty="0"/>
              <a:t>Hein, B., </a:t>
            </a:r>
            <a:r>
              <a:rPr lang="en-US" sz="1000" dirty="0" err="1"/>
              <a:t>Willig</a:t>
            </a:r>
            <a:r>
              <a:rPr lang="en-US" sz="1000" dirty="0"/>
              <a:t>, K.I., Hell, S.W., 2008. Stimulated emission depletion (STED) </a:t>
            </a:r>
            <a:r>
              <a:rPr lang="en-US" sz="1000" dirty="0" err="1"/>
              <a:t>nanoscopy</a:t>
            </a:r>
            <a:r>
              <a:rPr lang="en-US" sz="1000" dirty="0"/>
              <a:t> of a fluorescent protein-labeled organelle inside a living cell. Proceedings of the National Academy of Sciences 105, 14271-14276.</a:t>
            </a:r>
          </a:p>
          <a:p>
            <a:endParaRPr lang="en-US" sz="1000" dirty="0"/>
          </a:p>
        </p:txBody>
      </p:sp>
    </p:spTree>
    <p:extLst>
      <p:ext uri="{BB962C8B-B14F-4D97-AF65-F5344CB8AC3E}">
        <p14:creationId xmlns:p14="http://schemas.microsoft.com/office/powerpoint/2010/main" val="33821106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sz="2800" dirty="0"/>
              <a:t>STED focal spot formation - summary</a:t>
            </a:r>
          </a:p>
        </p:txBody>
      </p:sp>
      <p:sp>
        <p:nvSpPr>
          <p:cNvPr id="6" name="Content Placeholder 5"/>
          <p:cNvSpPr>
            <a:spLocks noGrp="1"/>
          </p:cNvSpPr>
          <p:nvPr>
            <p:ph idx="1"/>
          </p:nvPr>
        </p:nvSpPr>
        <p:spPr/>
        <p:txBody>
          <a:bodyPr>
            <a:noAutofit/>
          </a:bodyPr>
          <a:lstStyle/>
          <a:p>
            <a:pPr>
              <a:spcBef>
                <a:spcPct val="50000"/>
              </a:spcBef>
              <a:buClr>
                <a:srgbClr val="FF0000"/>
              </a:buClr>
              <a:buNone/>
            </a:pPr>
            <a:r>
              <a:rPr lang="de-DE" altLang="en-US" sz="2000" dirty="0"/>
              <a:t>STED focal spot size and resolution depend on:</a:t>
            </a:r>
          </a:p>
          <a:p>
            <a:pPr lvl="1">
              <a:spcBef>
                <a:spcPct val="50000"/>
              </a:spcBef>
            </a:pPr>
            <a:r>
              <a:rPr lang="de-DE" altLang="en-US" sz="2000" dirty="0" smtClean="0"/>
              <a:t>Intensity </a:t>
            </a:r>
            <a:r>
              <a:rPr lang="de-DE" altLang="en-US" sz="2000" dirty="0"/>
              <a:t>of depletion light</a:t>
            </a:r>
          </a:p>
          <a:p>
            <a:pPr lvl="1">
              <a:spcBef>
                <a:spcPct val="50000"/>
              </a:spcBef>
            </a:pPr>
            <a:r>
              <a:rPr lang="de-DE" altLang="en-US" sz="2000" dirty="0" smtClean="0"/>
              <a:t>Quality </a:t>
            </a:r>
            <a:r>
              <a:rPr lang="de-DE" altLang="en-US" sz="2000" dirty="0"/>
              <a:t>of central depletion minimum</a:t>
            </a:r>
          </a:p>
          <a:p>
            <a:pPr lvl="1">
              <a:spcBef>
                <a:spcPct val="50000"/>
              </a:spcBef>
            </a:pPr>
            <a:r>
              <a:rPr lang="de-DE" altLang="en-US" sz="2000" i="1" u="sng" dirty="0" smtClean="0"/>
              <a:t>There </a:t>
            </a:r>
            <a:r>
              <a:rPr lang="de-DE" altLang="en-US" sz="2000" i="1" u="sng" dirty="0"/>
              <a:t>is no fundamental resolution limit</a:t>
            </a:r>
          </a:p>
          <a:p>
            <a:pPr lvl="1">
              <a:spcBef>
                <a:spcPct val="50000"/>
              </a:spcBef>
            </a:pPr>
            <a:r>
              <a:rPr lang="de-DE" altLang="en-US" sz="2000" dirty="0" smtClean="0"/>
              <a:t>High </a:t>
            </a:r>
            <a:r>
              <a:rPr lang="de-DE" altLang="en-US" sz="2000" dirty="0"/>
              <a:t>energy depletion pulses </a:t>
            </a:r>
            <a:r>
              <a:rPr lang="de-DE" altLang="en-US" sz="2000" dirty="0" smtClean="0"/>
              <a:t>or CW lasers needed</a:t>
            </a:r>
            <a:endParaRPr lang="de-DE" altLang="en-US" sz="2000" dirty="0"/>
          </a:p>
          <a:p>
            <a:pPr lvl="1">
              <a:spcBef>
                <a:spcPct val="50000"/>
              </a:spcBef>
            </a:pPr>
            <a:r>
              <a:rPr lang="de-DE" altLang="en-US" sz="2000" strike="sngStrike" dirty="0" smtClean="0"/>
              <a:t>Special </a:t>
            </a:r>
            <a:r>
              <a:rPr lang="de-DE" altLang="en-US" sz="2000" strike="sngStrike" dirty="0"/>
              <a:t>(pulsed) excitation and depletion lasers needed  </a:t>
            </a:r>
          </a:p>
          <a:p>
            <a:pPr lvl="1">
              <a:spcBef>
                <a:spcPct val="50000"/>
              </a:spcBef>
            </a:pPr>
            <a:r>
              <a:rPr lang="de-DE" altLang="en-US" sz="2000" dirty="0" smtClean="0"/>
              <a:t>Fluorescence </a:t>
            </a:r>
            <a:r>
              <a:rPr lang="de-DE" altLang="en-US" sz="2000" dirty="0"/>
              <a:t>dyes must perform efficient depletion at high </a:t>
            </a:r>
            <a:r>
              <a:rPr lang="de-DE" altLang="en-US" sz="2000" dirty="0" smtClean="0"/>
              <a:t>  </a:t>
            </a:r>
            <a:br>
              <a:rPr lang="de-DE" altLang="en-US" sz="2000" dirty="0" smtClean="0"/>
            </a:br>
            <a:r>
              <a:rPr lang="de-DE" altLang="en-US" sz="2000" dirty="0" smtClean="0"/>
              <a:t>photostability </a:t>
            </a:r>
            <a:r>
              <a:rPr lang="de-DE" altLang="en-US" sz="2000" dirty="0"/>
              <a:t>=&gt; selected </a:t>
            </a:r>
            <a:r>
              <a:rPr lang="de-DE" altLang="en-US" sz="2000" dirty="0" smtClean="0"/>
              <a:t>„STED </a:t>
            </a:r>
            <a:r>
              <a:rPr lang="de-DE" altLang="en-US" sz="2000" dirty="0"/>
              <a:t>dyes“</a:t>
            </a:r>
          </a:p>
          <a:p>
            <a:pPr lvl="1">
              <a:spcBef>
                <a:spcPct val="50000"/>
              </a:spcBef>
            </a:pPr>
            <a:r>
              <a:rPr lang="de-DE" altLang="en-US" sz="2000" dirty="0" smtClean="0"/>
              <a:t>Low </a:t>
            </a:r>
            <a:r>
              <a:rPr lang="de-DE" altLang="en-US" sz="2000" dirty="0"/>
              <a:t>signal + high sampling =&gt; relatively slow image aquisition</a:t>
            </a:r>
          </a:p>
          <a:p>
            <a:endParaRPr lang="en-US" sz="3600" dirty="0"/>
          </a:p>
        </p:txBody>
      </p:sp>
    </p:spTree>
    <p:extLst>
      <p:ext uri="{BB962C8B-B14F-4D97-AF65-F5344CB8AC3E}">
        <p14:creationId xmlns:p14="http://schemas.microsoft.com/office/powerpoint/2010/main" val="266786449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2800" dirty="0">
                <a:solidFill>
                  <a:prstClr val="black"/>
                </a:solidFill>
              </a:rPr>
              <a:t>STED </a:t>
            </a:r>
            <a:r>
              <a:rPr lang="en-US" sz="2800" dirty="0" smtClean="0">
                <a:solidFill>
                  <a:prstClr val="black"/>
                </a:solidFill>
              </a:rPr>
              <a:t>example images</a:t>
            </a:r>
            <a:endParaRPr lang="en-US" dirty="0"/>
          </a:p>
        </p:txBody>
      </p:sp>
      <p:sp>
        <p:nvSpPr>
          <p:cNvPr id="5" name="Text Box 7"/>
          <p:cNvSpPr txBox="1">
            <a:spLocks noChangeArrowheads="1"/>
          </p:cNvSpPr>
          <p:nvPr/>
        </p:nvSpPr>
        <p:spPr bwMode="auto">
          <a:xfrm>
            <a:off x="6467475" y="3809567"/>
            <a:ext cx="10858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eaLnBrk="0" hangingPunct="0"/>
            <a:r>
              <a:rPr lang="de-DE" altLang="en-US" dirty="0"/>
              <a:t>Confocal</a:t>
            </a:r>
            <a:endParaRPr lang="en-US" altLang="en-US" dirty="0"/>
          </a:p>
        </p:txBody>
      </p:sp>
      <p:sp>
        <p:nvSpPr>
          <p:cNvPr id="6" name="Text Box 8"/>
          <p:cNvSpPr txBox="1">
            <a:spLocks noChangeArrowheads="1"/>
          </p:cNvSpPr>
          <p:nvPr/>
        </p:nvSpPr>
        <p:spPr bwMode="auto">
          <a:xfrm>
            <a:off x="628650" y="934172"/>
            <a:ext cx="692467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eaLnBrk="0" hangingPunct="0"/>
            <a:r>
              <a:rPr lang="de-DE" altLang="en-US" sz="2000" b="1" dirty="0"/>
              <a:t> 65 nm fluorescent beads are not resolved in a Confocal</a:t>
            </a:r>
            <a:endParaRPr lang="en-US" altLang="en-US" sz="2000" b="1" dirty="0"/>
          </a:p>
        </p:txBody>
      </p:sp>
      <p:pic>
        <p:nvPicPr>
          <p:cNvPr id="7" name="Picture 9" descr="confaussch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8650" y="1331047"/>
            <a:ext cx="5616575" cy="53308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207914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t>Where do we want to go in the future?</a:t>
            </a:r>
            <a:endParaRPr lang="en-US" sz="3600" dirty="0"/>
          </a:p>
        </p:txBody>
      </p:sp>
      <p:sp>
        <p:nvSpPr>
          <p:cNvPr id="3" name="Content Placeholder 2"/>
          <p:cNvSpPr>
            <a:spLocks noGrp="1"/>
          </p:cNvSpPr>
          <p:nvPr>
            <p:ph sz="half" idx="1"/>
          </p:nvPr>
        </p:nvSpPr>
        <p:spPr/>
        <p:txBody>
          <a:bodyPr/>
          <a:lstStyle/>
          <a:p>
            <a:r>
              <a:rPr lang="en-US" dirty="0" smtClean="0"/>
              <a:t>High speed</a:t>
            </a:r>
          </a:p>
          <a:p>
            <a:r>
              <a:rPr lang="en-US" dirty="0" smtClean="0"/>
              <a:t>Single molecule imaging</a:t>
            </a:r>
          </a:p>
          <a:p>
            <a:pPr lvl="1"/>
            <a:r>
              <a:rPr lang="en-US" dirty="0" smtClean="0"/>
              <a:t>Fluorescence correlation spectroscopy (FCS)</a:t>
            </a:r>
          </a:p>
          <a:p>
            <a:pPr lvl="1"/>
            <a:r>
              <a:rPr lang="en-US" dirty="0" smtClean="0"/>
              <a:t>Total internal reflection microscopy (TIRF)</a:t>
            </a:r>
          </a:p>
          <a:p>
            <a:r>
              <a:rPr lang="en-US" dirty="0" smtClean="0"/>
              <a:t>Super-resolution</a:t>
            </a:r>
          </a:p>
        </p:txBody>
      </p:sp>
      <p:grpSp>
        <p:nvGrpSpPr>
          <p:cNvPr id="4" name="Group 3"/>
          <p:cNvGrpSpPr/>
          <p:nvPr/>
        </p:nvGrpSpPr>
        <p:grpSpPr>
          <a:xfrm>
            <a:off x="4932946" y="3729789"/>
            <a:ext cx="1262113" cy="310665"/>
            <a:chOff x="5342020" y="2767263"/>
            <a:chExt cx="853039" cy="1273192"/>
          </a:xfrm>
        </p:grpSpPr>
        <p:cxnSp>
          <p:nvCxnSpPr>
            <p:cNvPr id="5" name="Straight Arrow Connector 4"/>
            <p:cNvCxnSpPr/>
            <p:nvPr/>
          </p:nvCxnSpPr>
          <p:spPr>
            <a:xfrm>
              <a:off x="5342020" y="2767263"/>
              <a:ext cx="853039" cy="1273192"/>
            </a:xfrm>
            <a:prstGeom prst="straightConnector1">
              <a:avLst/>
            </a:prstGeom>
            <a:ln>
              <a:headEnd type="none" w="med" len="med"/>
              <a:tailEnd type="none" w="med" len="med"/>
            </a:ln>
          </p:spPr>
          <p:style>
            <a:lnRef idx="3">
              <a:schemeClr val="dk1"/>
            </a:lnRef>
            <a:fillRef idx="0">
              <a:schemeClr val="dk1"/>
            </a:fillRef>
            <a:effectRef idx="2">
              <a:schemeClr val="dk1"/>
            </a:effectRef>
            <a:fontRef idx="minor">
              <a:schemeClr val="tx1"/>
            </a:fontRef>
          </p:style>
        </p:cxnSp>
        <p:cxnSp>
          <p:nvCxnSpPr>
            <p:cNvPr id="6" name="Straight Arrow Connector 5"/>
            <p:cNvCxnSpPr/>
            <p:nvPr/>
          </p:nvCxnSpPr>
          <p:spPr>
            <a:xfrm>
              <a:off x="5342021" y="2767263"/>
              <a:ext cx="578657" cy="863667"/>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grpSp>
      <p:cxnSp>
        <p:nvCxnSpPr>
          <p:cNvPr id="7" name="Straight Connector 6"/>
          <p:cNvCxnSpPr/>
          <p:nvPr/>
        </p:nvCxnSpPr>
        <p:spPr>
          <a:xfrm>
            <a:off x="4932947" y="4042611"/>
            <a:ext cx="2394285" cy="0"/>
          </a:xfrm>
          <a:prstGeom prst="line">
            <a:avLst/>
          </a:prstGeom>
        </p:spPr>
        <p:style>
          <a:lnRef idx="3">
            <a:schemeClr val="dk1"/>
          </a:lnRef>
          <a:fillRef idx="0">
            <a:schemeClr val="dk1"/>
          </a:fillRef>
          <a:effectRef idx="2">
            <a:schemeClr val="dk1"/>
          </a:effectRef>
          <a:fontRef idx="minor">
            <a:schemeClr val="tx1"/>
          </a:fontRef>
        </p:style>
      </p:cxnSp>
      <p:cxnSp>
        <p:nvCxnSpPr>
          <p:cNvPr id="8" name="Straight Connector 7"/>
          <p:cNvCxnSpPr/>
          <p:nvPr/>
        </p:nvCxnSpPr>
        <p:spPr>
          <a:xfrm>
            <a:off x="6195060" y="2767263"/>
            <a:ext cx="0" cy="2546384"/>
          </a:xfrm>
          <a:prstGeom prst="line">
            <a:avLst/>
          </a:prstGeom>
          <a:ln>
            <a:prstDash val="dash"/>
          </a:ln>
        </p:spPr>
        <p:style>
          <a:lnRef idx="3">
            <a:schemeClr val="dk1"/>
          </a:lnRef>
          <a:fillRef idx="0">
            <a:schemeClr val="dk1"/>
          </a:fillRef>
          <a:effectRef idx="2">
            <a:schemeClr val="dk1"/>
          </a:effectRef>
          <a:fontRef idx="minor">
            <a:schemeClr val="tx1"/>
          </a:fontRef>
        </p:style>
      </p:cxnSp>
      <p:sp>
        <p:nvSpPr>
          <p:cNvPr id="9" name="TextBox 8"/>
          <p:cNvSpPr txBox="1"/>
          <p:nvPr/>
        </p:nvSpPr>
        <p:spPr>
          <a:xfrm>
            <a:off x="5741670" y="2964180"/>
            <a:ext cx="340158" cy="369332"/>
          </a:xfrm>
          <a:prstGeom prst="rect">
            <a:avLst/>
          </a:prstGeom>
          <a:noFill/>
        </p:spPr>
        <p:txBody>
          <a:bodyPr wrap="none" rtlCol="0">
            <a:spAutoFit/>
          </a:bodyPr>
          <a:lstStyle/>
          <a:p>
            <a:r>
              <a:rPr lang="en-US" i="1" dirty="0">
                <a:solidFill>
                  <a:prstClr val="black"/>
                </a:solidFill>
                <a:latin typeface="Symbol" panose="05050102010706020507" pitchFamily="18" charset="2"/>
              </a:rPr>
              <a:t>q</a:t>
            </a:r>
            <a:r>
              <a:rPr lang="en-US" i="1" baseline="-25000" dirty="0">
                <a:solidFill>
                  <a:prstClr val="black"/>
                </a:solidFill>
              </a:rPr>
              <a:t>i</a:t>
            </a:r>
            <a:endParaRPr lang="en-US" i="1" baseline="-25000" dirty="0">
              <a:solidFill>
                <a:prstClr val="black"/>
              </a:solidFill>
              <a:latin typeface="Symbol" panose="05050102010706020507" pitchFamily="18" charset="2"/>
            </a:endParaRPr>
          </a:p>
        </p:txBody>
      </p:sp>
      <p:sp>
        <p:nvSpPr>
          <p:cNvPr id="11" name="TextBox 10"/>
          <p:cNvSpPr txBox="1"/>
          <p:nvPr/>
        </p:nvSpPr>
        <p:spPr>
          <a:xfrm>
            <a:off x="7399419" y="3838076"/>
            <a:ext cx="1021946" cy="369332"/>
          </a:xfrm>
          <a:prstGeom prst="rect">
            <a:avLst/>
          </a:prstGeom>
          <a:noFill/>
        </p:spPr>
        <p:txBody>
          <a:bodyPr wrap="none" rtlCol="0">
            <a:spAutoFit/>
          </a:bodyPr>
          <a:lstStyle/>
          <a:p>
            <a:r>
              <a:rPr lang="en-US" dirty="0">
                <a:solidFill>
                  <a:prstClr val="black"/>
                </a:solidFill>
              </a:rPr>
              <a:t>Interface</a:t>
            </a:r>
          </a:p>
        </p:txBody>
      </p:sp>
      <p:grpSp>
        <p:nvGrpSpPr>
          <p:cNvPr id="13" name="Group 12"/>
          <p:cNvGrpSpPr/>
          <p:nvPr/>
        </p:nvGrpSpPr>
        <p:grpSpPr>
          <a:xfrm flipV="1">
            <a:off x="6207195" y="3712077"/>
            <a:ext cx="1262113" cy="310665"/>
            <a:chOff x="5342020" y="2767263"/>
            <a:chExt cx="853039" cy="1273192"/>
          </a:xfrm>
        </p:grpSpPr>
        <p:cxnSp>
          <p:nvCxnSpPr>
            <p:cNvPr id="14" name="Straight Arrow Connector 13"/>
            <p:cNvCxnSpPr/>
            <p:nvPr/>
          </p:nvCxnSpPr>
          <p:spPr>
            <a:xfrm>
              <a:off x="5342020" y="2767263"/>
              <a:ext cx="853039" cy="1273192"/>
            </a:xfrm>
            <a:prstGeom prst="straightConnector1">
              <a:avLst/>
            </a:prstGeom>
            <a:ln>
              <a:headEnd type="none" w="med" len="med"/>
              <a:tailEnd type="none" w="med" len="med"/>
            </a:ln>
          </p:spPr>
          <p:style>
            <a:lnRef idx="3">
              <a:schemeClr val="dk1"/>
            </a:lnRef>
            <a:fillRef idx="0">
              <a:schemeClr val="dk1"/>
            </a:fillRef>
            <a:effectRef idx="2">
              <a:schemeClr val="dk1"/>
            </a:effectRef>
            <a:fontRef idx="minor">
              <a:schemeClr val="tx1"/>
            </a:fontRef>
          </p:style>
        </p:cxnSp>
        <p:cxnSp>
          <p:nvCxnSpPr>
            <p:cNvPr id="15" name="Straight Arrow Connector 14"/>
            <p:cNvCxnSpPr/>
            <p:nvPr/>
          </p:nvCxnSpPr>
          <p:spPr>
            <a:xfrm>
              <a:off x="5342021" y="2767263"/>
              <a:ext cx="578657" cy="863667"/>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grpSp>
      <p:pic>
        <p:nvPicPr>
          <p:cNvPr id="16" name="Picture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00" y="1546940"/>
            <a:ext cx="3563017" cy="1102308"/>
          </a:xfrm>
          <a:prstGeom prst="rect">
            <a:avLst/>
          </a:prstGeom>
        </p:spPr>
      </p:pic>
      <p:sp>
        <p:nvSpPr>
          <p:cNvPr id="17" name="TextBox 16"/>
          <p:cNvSpPr txBox="1"/>
          <p:nvPr/>
        </p:nvSpPr>
        <p:spPr>
          <a:xfrm>
            <a:off x="6295721" y="2964180"/>
            <a:ext cx="340158" cy="369332"/>
          </a:xfrm>
          <a:prstGeom prst="rect">
            <a:avLst/>
          </a:prstGeom>
          <a:noFill/>
        </p:spPr>
        <p:txBody>
          <a:bodyPr wrap="none" rtlCol="0">
            <a:spAutoFit/>
          </a:bodyPr>
          <a:lstStyle/>
          <a:p>
            <a:r>
              <a:rPr lang="en-US" i="1" dirty="0">
                <a:solidFill>
                  <a:prstClr val="black"/>
                </a:solidFill>
                <a:latin typeface="Symbol" panose="05050102010706020507" pitchFamily="18" charset="2"/>
              </a:rPr>
              <a:t>q</a:t>
            </a:r>
            <a:r>
              <a:rPr lang="en-US" i="1" baseline="-25000" dirty="0">
                <a:solidFill>
                  <a:prstClr val="black"/>
                </a:solidFill>
              </a:rPr>
              <a:t>i</a:t>
            </a:r>
            <a:endParaRPr lang="en-US" i="1" baseline="-25000" dirty="0">
              <a:solidFill>
                <a:prstClr val="black"/>
              </a:solidFill>
              <a:latin typeface="Symbol" panose="05050102010706020507" pitchFamily="18" charset="2"/>
            </a:endParaRPr>
          </a:p>
        </p:txBody>
      </p:sp>
    </p:spTree>
    <p:extLst>
      <p:ext uri="{BB962C8B-B14F-4D97-AF65-F5344CB8AC3E}">
        <p14:creationId xmlns:p14="http://schemas.microsoft.com/office/powerpoint/2010/main" val="392846245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2800" dirty="0">
                <a:solidFill>
                  <a:prstClr val="black"/>
                </a:solidFill>
              </a:rPr>
              <a:t>STED </a:t>
            </a:r>
            <a:r>
              <a:rPr lang="en-US" sz="2800" dirty="0" smtClean="0">
                <a:solidFill>
                  <a:prstClr val="black"/>
                </a:solidFill>
              </a:rPr>
              <a:t>example images</a:t>
            </a:r>
            <a:endParaRPr lang="en-US" dirty="0"/>
          </a:p>
        </p:txBody>
      </p:sp>
      <p:sp>
        <p:nvSpPr>
          <p:cNvPr id="5" name="Text Box 7"/>
          <p:cNvSpPr txBox="1">
            <a:spLocks noChangeArrowheads="1"/>
          </p:cNvSpPr>
          <p:nvPr/>
        </p:nvSpPr>
        <p:spPr bwMode="auto">
          <a:xfrm>
            <a:off x="6467475" y="3809567"/>
            <a:ext cx="655949"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eaLnBrk="0" hangingPunct="0"/>
            <a:r>
              <a:rPr lang="de-DE" altLang="en-US" dirty="0" smtClean="0"/>
              <a:t>STED</a:t>
            </a:r>
            <a:endParaRPr lang="en-US" altLang="en-US" dirty="0"/>
          </a:p>
        </p:txBody>
      </p:sp>
      <p:sp>
        <p:nvSpPr>
          <p:cNvPr id="6" name="Text Box 8"/>
          <p:cNvSpPr txBox="1">
            <a:spLocks noChangeArrowheads="1"/>
          </p:cNvSpPr>
          <p:nvPr/>
        </p:nvSpPr>
        <p:spPr bwMode="auto">
          <a:xfrm>
            <a:off x="628650" y="934172"/>
            <a:ext cx="5354479"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de-DE" altLang="en-US" sz="2000" b="1" dirty="0"/>
              <a:t> 65 nm fluorescent beads are resolved with STED</a:t>
            </a:r>
            <a:endParaRPr lang="en-US" altLang="en-US" sz="2000" b="1" dirty="0"/>
          </a:p>
          <a:p>
            <a:pPr algn="l" eaLnBrk="0" hangingPunct="0"/>
            <a:endParaRPr lang="en-US" altLang="en-US" sz="2000" b="1" dirty="0"/>
          </a:p>
        </p:txBody>
      </p:sp>
      <p:pic>
        <p:nvPicPr>
          <p:cNvPr id="8" name="Picture 9" descr="STEDausschn"/>
          <p:cNvPicPr>
            <a:picLocks noChangeAspect="1" noChangeArrowheads="1"/>
          </p:cNvPicPr>
          <p:nvPr/>
        </p:nvPicPr>
        <p:blipFill>
          <a:blip r:embed="rId2">
            <a:lum bright="12000" contrast="42000"/>
            <a:extLst>
              <a:ext uri="{28A0092B-C50C-407E-A947-70E740481C1C}">
                <a14:useLocalDpi xmlns:a14="http://schemas.microsoft.com/office/drawing/2010/main" val="0"/>
              </a:ext>
            </a:extLst>
          </a:blip>
          <a:srcRect/>
          <a:stretch>
            <a:fillRect/>
          </a:stretch>
        </p:blipFill>
        <p:spPr bwMode="auto">
          <a:xfrm>
            <a:off x="628650" y="1331047"/>
            <a:ext cx="5689600" cy="5302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071521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2800" dirty="0">
                <a:solidFill>
                  <a:prstClr val="black"/>
                </a:solidFill>
              </a:rPr>
              <a:t>STED </a:t>
            </a:r>
            <a:r>
              <a:rPr lang="en-US" sz="2800" dirty="0" smtClean="0">
                <a:solidFill>
                  <a:prstClr val="black"/>
                </a:solidFill>
              </a:rPr>
              <a:t>example images</a:t>
            </a:r>
            <a:endParaRPr lang="en-US" dirty="0"/>
          </a:p>
        </p:txBody>
      </p:sp>
      <p:pic>
        <p:nvPicPr>
          <p:cNvPr id="3" name="Picture 2" descr="Confocal_ch00"/>
          <p:cNvPicPr>
            <a:picLocks noChangeAspect="1" noChangeArrowheads="1"/>
          </p:cNvPicPr>
          <p:nvPr/>
        </p:nvPicPr>
        <p:blipFill>
          <a:blip r:embed="rId2">
            <a:lum bright="12000" contrast="12000"/>
            <a:extLst>
              <a:ext uri="{28A0092B-C50C-407E-A947-70E740481C1C}">
                <a14:useLocalDpi xmlns:a14="http://schemas.microsoft.com/office/drawing/2010/main" val="0"/>
              </a:ext>
            </a:extLst>
          </a:blip>
          <a:srcRect/>
          <a:stretch>
            <a:fillRect/>
          </a:stretch>
        </p:blipFill>
        <p:spPr bwMode="auto">
          <a:xfrm>
            <a:off x="539750" y="1125538"/>
            <a:ext cx="6480175" cy="5437187"/>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3"/>
          <p:cNvSpPr>
            <a:spLocks noChangeArrowheads="1"/>
          </p:cNvSpPr>
          <p:nvPr/>
        </p:nvSpPr>
        <p:spPr bwMode="auto">
          <a:xfrm>
            <a:off x="628650" y="804863"/>
            <a:ext cx="4883150" cy="641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pPr algn="l" eaLnBrk="0" hangingPunct="0">
              <a:lnSpc>
                <a:spcPct val="90000"/>
              </a:lnSpc>
            </a:pPr>
            <a:r>
              <a:rPr lang="de-DE" altLang="en-US" sz="2000" b="1" dirty="0">
                <a:solidFill>
                  <a:srgbClr val="040610"/>
                </a:solidFill>
              </a:rPr>
              <a:t>Confocal  – Neuromuscular Synapses  </a:t>
            </a:r>
            <a:endParaRPr lang="en-US" altLang="en-US" sz="2000" b="1" dirty="0">
              <a:solidFill>
                <a:srgbClr val="040610"/>
              </a:solidFill>
            </a:endParaRPr>
          </a:p>
          <a:p>
            <a:pPr algn="l" eaLnBrk="0" hangingPunct="0">
              <a:lnSpc>
                <a:spcPct val="90000"/>
              </a:lnSpc>
            </a:pPr>
            <a:endParaRPr lang="en-US" altLang="en-US" sz="2000" b="1" dirty="0">
              <a:solidFill>
                <a:srgbClr val="040610"/>
              </a:solidFill>
            </a:endParaRPr>
          </a:p>
        </p:txBody>
      </p:sp>
      <p:sp>
        <p:nvSpPr>
          <p:cNvPr id="6" name="Text Box 4"/>
          <p:cNvSpPr txBox="1">
            <a:spLocks noChangeArrowheads="1"/>
          </p:cNvSpPr>
          <p:nvPr/>
        </p:nvSpPr>
        <p:spPr bwMode="auto">
          <a:xfrm>
            <a:off x="7216775" y="3495675"/>
            <a:ext cx="1541448" cy="5847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pPr algn="l" eaLnBrk="0" hangingPunct="0"/>
            <a:r>
              <a:rPr lang="de-DE" altLang="en-US" sz="1600" dirty="0"/>
              <a:t>Substructures </a:t>
            </a:r>
            <a:br>
              <a:rPr lang="de-DE" altLang="en-US" sz="1600" dirty="0"/>
            </a:br>
            <a:r>
              <a:rPr lang="de-DE" altLang="en-US" sz="1600" dirty="0"/>
              <a:t>are not resolved</a:t>
            </a:r>
            <a:endParaRPr lang="en-US" altLang="en-US" sz="1600" dirty="0"/>
          </a:p>
        </p:txBody>
      </p:sp>
      <p:sp>
        <p:nvSpPr>
          <p:cNvPr id="7" name="Line 5"/>
          <p:cNvSpPr>
            <a:spLocks noChangeShapeType="1"/>
          </p:cNvSpPr>
          <p:nvPr/>
        </p:nvSpPr>
        <p:spPr bwMode="auto">
          <a:xfrm flipV="1">
            <a:off x="1116013" y="6092825"/>
            <a:ext cx="142875" cy="0"/>
          </a:xfrm>
          <a:prstGeom prst="line">
            <a:avLst/>
          </a:prstGeom>
          <a:noFill/>
          <a:ln w="381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8" name="Text Box 6"/>
          <p:cNvSpPr txBox="1">
            <a:spLocks noChangeArrowheads="1"/>
          </p:cNvSpPr>
          <p:nvPr/>
        </p:nvSpPr>
        <p:spPr bwMode="auto">
          <a:xfrm>
            <a:off x="611188" y="6165850"/>
            <a:ext cx="1138237" cy="2746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lgn="l" eaLnBrk="0" hangingPunct="0"/>
            <a:r>
              <a:rPr lang="de-DE" altLang="en-US" sz="1200" b="1">
                <a:solidFill>
                  <a:schemeClr val="bg1"/>
                </a:solidFill>
              </a:rPr>
              <a:t>1 micrometer</a:t>
            </a:r>
            <a:endParaRPr lang="en-US" altLang="en-US" sz="1200" b="1">
              <a:solidFill>
                <a:schemeClr val="bg1"/>
              </a:solidFill>
            </a:endParaRPr>
          </a:p>
        </p:txBody>
      </p:sp>
    </p:spTree>
    <p:extLst>
      <p:ext uri="{BB962C8B-B14F-4D97-AF65-F5344CB8AC3E}">
        <p14:creationId xmlns:p14="http://schemas.microsoft.com/office/powerpoint/2010/main" val="372592719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2800" dirty="0">
                <a:solidFill>
                  <a:prstClr val="black"/>
                </a:solidFill>
              </a:rPr>
              <a:t>STED </a:t>
            </a:r>
            <a:r>
              <a:rPr lang="en-US" sz="2800" dirty="0" smtClean="0">
                <a:solidFill>
                  <a:prstClr val="black"/>
                </a:solidFill>
              </a:rPr>
              <a:t>example images</a:t>
            </a:r>
            <a:endParaRPr lang="en-US" dirty="0"/>
          </a:p>
        </p:txBody>
      </p:sp>
      <p:pic>
        <p:nvPicPr>
          <p:cNvPr id="3" name="Picture 2" descr="STED_ch00"/>
          <p:cNvPicPr>
            <a:picLocks noChangeAspect="1" noChangeArrowheads="1"/>
          </p:cNvPicPr>
          <p:nvPr/>
        </p:nvPicPr>
        <p:blipFill>
          <a:blip r:embed="rId2" cstate="print">
            <a:lum bright="18000" contrast="24000"/>
            <a:extLst>
              <a:ext uri="{28A0092B-C50C-407E-A947-70E740481C1C}">
                <a14:useLocalDpi xmlns:a14="http://schemas.microsoft.com/office/drawing/2010/main" val="0"/>
              </a:ext>
            </a:extLst>
          </a:blip>
          <a:srcRect/>
          <a:stretch>
            <a:fillRect/>
          </a:stretch>
        </p:blipFill>
        <p:spPr bwMode="auto">
          <a:xfrm>
            <a:off x="539750" y="1196975"/>
            <a:ext cx="6407150" cy="5286375"/>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4"/>
          <p:cNvSpPr>
            <a:spLocks noChangeArrowheads="1"/>
          </p:cNvSpPr>
          <p:nvPr/>
        </p:nvSpPr>
        <p:spPr bwMode="auto">
          <a:xfrm>
            <a:off x="7110413" y="2622550"/>
            <a:ext cx="2141537" cy="3759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lgn="l" eaLnBrk="0" hangingPunct="0"/>
            <a:r>
              <a:rPr lang="en-US" altLang="en-US" sz="1600" dirty="0"/>
              <a:t>STED resolves substructures of presynaptic active zones (Ca channels) Images are taken from Drosophila neuromuscular synapses. </a:t>
            </a:r>
            <a:r>
              <a:rPr lang="en-US" altLang="en-US" sz="1600" dirty="0" err="1"/>
              <a:t>Bruchpilot</a:t>
            </a:r>
            <a:r>
              <a:rPr lang="en-US" altLang="en-US" sz="1600" dirty="0"/>
              <a:t> protein stained with</a:t>
            </a:r>
            <a:br>
              <a:rPr lang="en-US" altLang="en-US" sz="1600" dirty="0"/>
            </a:br>
            <a:r>
              <a:rPr lang="en-US" altLang="en-US" sz="1600" dirty="0"/>
              <a:t>ATTO 647N.</a:t>
            </a:r>
          </a:p>
          <a:p>
            <a:pPr algn="l" eaLnBrk="0" hangingPunct="0"/>
            <a:r>
              <a:rPr lang="de-DE" altLang="en-US" sz="1600" dirty="0"/>
              <a:t>2048x2048 pixels</a:t>
            </a:r>
            <a:endParaRPr lang="en-US" altLang="en-US" sz="1600" dirty="0"/>
          </a:p>
          <a:p>
            <a:pPr algn="l" eaLnBrk="0" hangingPunct="0"/>
            <a:endParaRPr lang="de-DE" altLang="en-US" sz="1600" dirty="0"/>
          </a:p>
          <a:p>
            <a:pPr algn="l" eaLnBrk="0" hangingPunct="0"/>
            <a:r>
              <a:rPr lang="de-DE" altLang="en-US" sz="1600" dirty="0"/>
              <a:t>Courtesy </a:t>
            </a:r>
            <a:br>
              <a:rPr lang="de-DE" altLang="en-US" sz="1600" dirty="0"/>
            </a:br>
            <a:r>
              <a:rPr lang="de-DE" altLang="en-US" sz="1600" dirty="0"/>
              <a:t>Stephan Sigrist</a:t>
            </a:r>
            <a:br>
              <a:rPr lang="de-DE" altLang="en-US" sz="1600" dirty="0"/>
            </a:br>
            <a:r>
              <a:rPr lang="de-DE" altLang="en-US" sz="1600" dirty="0"/>
              <a:t>Wuerzburg</a:t>
            </a:r>
            <a:endParaRPr lang="en-US" altLang="en-US" sz="1600" dirty="0"/>
          </a:p>
        </p:txBody>
      </p:sp>
      <p:sp>
        <p:nvSpPr>
          <p:cNvPr id="7" name="Line 5"/>
          <p:cNvSpPr>
            <a:spLocks noChangeShapeType="1"/>
          </p:cNvSpPr>
          <p:nvPr/>
        </p:nvSpPr>
        <p:spPr bwMode="auto">
          <a:xfrm flipV="1">
            <a:off x="1116013" y="6092825"/>
            <a:ext cx="142875" cy="0"/>
          </a:xfrm>
          <a:prstGeom prst="line">
            <a:avLst/>
          </a:prstGeom>
          <a:noFill/>
          <a:ln w="381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8" name="Text Box 6"/>
          <p:cNvSpPr txBox="1">
            <a:spLocks noChangeArrowheads="1"/>
          </p:cNvSpPr>
          <p:nvPr/>
        </p:nvSpPr>
        <p:spPr bwMode="auto">
          <a:xfrm>
            <a:off x="611188" y="6165850"/>
            <a:ext cx="1138237" cy="2746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lgn="l" eaLnBrk="0" hangingPunct="0"/>
            <a:r>
              <a:rPr lang="de-DE" altLang="en-US" sz="1200" b="1">
                <a:solidFill>
                  <a:schemeClr val="bg1"/>
                </a:solidFill>
              </a:rPr>
              <a:t>1 micrometer</a:t>
            </a:r>
            <a:endParaRPr lang="en-US" altLang="en-US" sz="1200" b="1">
              <a:solidFill>
                <a:schemeClr val="bg1"/>
              </a:solidFill>
            </a:endParaRPr>
          </a:p>
        </p:txBody>
      </p:sp>
      <p:sp>
        <p:nvSpPr>
          <p:cNvPr id="9" name="Rectangle 3"/>
          <p:cNvSpPr>
            <a:spLocks noChangeArrowheads="1"/>
          </p:cNvSpPr>
          <p:nvPr/>
        </p:nvSpPr>
        <p:spPr bwMode="auto">
          <a:xfrm>
            <a:off x="1064929" y="804863"/>
            <a:ext cx="3631763" cy="64633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pPr eaLnBrk="0" hangingPunct="0">
              <a:lnSpc>
                <a:spcPct val="90000"/>
              </a:lnSpc>
            </a:pPr>
            <a:r>
              <a:rPr lang="de-DE" altLang="en-US" sz="2000" b="1" dirty="0">
                <a:solidFill>
                  <a:srgbClr val="040610"/>
                </a:solidFill>
              </a:rPr>
              <a:t>STED – Neuromuscular Synapses</a:t>
            </a:r>
            <a:endParaRPr lang="en-US" altLang="en-US" sz="2000" b="1" dirty="0">
              <a:solidFill>
                <a:srgbClr val="040610"/>
              </a:solidFill>
            </a:endParaRPr>
          </a:p>
          <a:p>
            <a:pPr algn="l" eaLnBrk="0" hangingPunct="0">
              <a:lnSpc>
                <a:spcPct val="90000"/>
              </a:lnSpc>
            </a:pPr>
            <a:endParaRPr lang="en-US" altLang="en-US" sz="2000" b="1" dirty="0">
              <a:solidFill>
                <a:srgbClr val="040610"/>
              </a:solidFill>
            </a:endParaRPr>
          </a:p>
        </p:txBody>
      </p:sp>
    </p:spTree>
    <p:extLst>
      <p:ext uri="{BB962C8B-B14F-4D97-AF65-F5344CB8AC3E}">
        <p14:creationId xmlns:p14="http://schemas.microsoft.com/office/powerpoint/2010/main" val="13199805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2800" dirty="0">
                <a:solidFill>
                  <a:prstClr val="black"/>
                </a:solidFill>
              </a:rPr>
              <a:t>STED </a:t>
            </a:r>
            <a:r>
              <a:rPr lang="en-US" sz="2800" dirty="0" smtClean="0">
                <a:solidFill>
                  <a:prstClr val="black"/>
                </a:solidFill>
              </a:rPr>
              <a:t>example images</a:t>
            </a:r>
            <a:endParaRPr lang="en-US" dirty="0"/>
          </a:p>
        </p:txBody>
      </p:sp>
      <p:pic>
        <p:nvPicPr>
          <p:cNvPr id="3" name="Picture 2" descr="Picture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750" y="1484313"/>
            <a:ext cx="4464050" cy="446405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3"/>
          <p:cNvSpPr>
            <a:spLocks noChangeArrowheads="1"/>
          </p:cNvSpPr>
          <p:nvPr/>
        </p:nvSpPr>
        <p:spPr bwMode="auto">
          <a:xfrm>
            <a:off x="490156" y="1132281"/>
            <a:ext cx="4563237" cy="3139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pPr algn="l" eaLnBrk="0" hangingPunct="0">
              <a:lnSpc>
                <a:spcPct val="90000"/>
              </a:lnSpc>
            </a:pPr>
            <a:r>
              <a:rPr lang="de-DE" altLang="en-US" sz="1600" b="1" dirty="0">
                <a:solidFill>
                  <a:srgbClr val="040610"/>
                </a:solidFill>
              </a:rPr>
              <a:t>STED is combined with multicolor confocal imaging </a:t>
            </a:r>
          </a:p>
        </p:txBody>
      </p:sp>
      <p:sp>
        <p:nvSpPr>
          <p:cNvPr id="6" name="Line 4"/>
          <p:cNvSpPr>
            <a:spLocks noChangeShapeType="1"/>
          </p:cNvSpPr>
          <p:nvPr/>
        </p:nvSpPr>
        <p:spPr bwMode="auto">
          <a:xfrm flipV="1">
            <a:off x="1116013" y="6092825"/>
            <a:ext cx="142875" cy="0"/>
          </a:xfrm>
          <a:prstGeom prst="line">
            <a:avLst/>
          </a:prstGeom>
          <a:noFill/>
          <a:ln w="381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7" name="Text Box 5"/>
          <p:cNvSpPr txBox="1">
            <a:spLocks noChangeArrowheads="1"/>
          </p:cNvSpPr>
          <p:nvPr/>
        </p:nvSpPr>
        <p:spPr bwMode="auto">
          <a:xfrm>
            <a:off x="611188" y="6165850"/>
            <a:ext cx="1138237" cy="2746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lgn="l" eaLnBrk="0" hangingPunct="0"/>
            <a:r>
              <a:rPr lang="de-DE" altLang="en-US" sz="1200" b="1">
                <a:solidFill>
                  <a:schemeClr val="bg1"/>
                </a:solidFill>
              </a:rPr>
              <a:t>1 micrometer</a:t>
            </a:r>
            <a:endParaRPr lang="en-US" altLang="en-US" sz="1200" b="1">
              <a:solidFill>
                <a:schemeClr val="bg1"/>
              </a:solidFill>
            </a:endParaRPr>
          </a:p>
        </p:txBody>
      </p:sp>
      <p:sp>
        <p:nvSpPr>
          <p:cNvPr id="8" name="Rectangle 6"/>
          <p:cNvSpPr>
            <a:spLocks noChangeArrowheads="1"/>
          </p:cNvSpPr>
          <p:nvPr/>
        </p:nvSpPr>
        <p:spPr bwMode="auto">
          <a:xfrm>
            <a:off x="2555875" y="2781300"/>
            <a:ext cx="647700" cy="647700"/>
          </a:xfrm>
          <a:prstGeom prst="rect">
            <a:avLst/>
          </a:prstGeom>
          <a:noFill/>
          <a:ln w="28575">
            <a:solidFill>
              <a:schemeClr val="bg1"/>
            </a:solidFill>
            <a:prstDash val="sysDot"/>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9" name="Group 7"/>
          <p:cNvGrpSpPr>
            <a:grpSpLocks/>
          </p:cNvGrpSpPr>
          <p:nvPr/>
        </p:nvGrpSpPr>
        <p:grpSpPr bwMode="auto">
          <a:xfrm>
            <a:off x="3217863" y="981075"/>
            <a:ext cx="5862637" cy="2879725"/>
            <a:chOff x="2027" y="618"/>
            <a:chExt cx="3693" cy="1814"/>
          </a:xfrm>
        </p:grpSpPr>
        <p:pic>
          <p:nvPicPr>
            <p:cNvPr id="10" name="Picture 8" descr="Picture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98" y="618"/>
              <a:ext cx="1814" cy="1814"/>
            </a:xfrm>
            <a:prstGeom prst="rect">
              <a:avLst/>
            </a:prstGeom>
            <a:noFill/>
            <a:extLst>
              <a:ext uri="{909E8E84-426E-40DD-AFC4-6F175D3DCCD1}">
                <a14:hiddenFill xmlns:a14="http://schemas.microsoft.com/office/drawing/2010/main">
                  <a:solidFill>
                    <a:srgbClr val="FFFFFF"/>
                  </a:solidFill>
                </a14:hiddenFill>
              </a:ext>
            </a:extLst>
          </p:spPr>
        </p:pic>
        <p:sp>
          <p:nvSpPr>
            <p:cNvPr id="11" name="Text Box 9"/>
            <p:cNvSpPr txBox="1">
              <a:spLocks noChangeArrowheads="1"/>
            </p:cNvSpPr>
            <p:nvPr/>
          </p:nvSpPr>
          <p:spPr bwMode="auto">
            <a:xfrm>
              <a:off x="5057" y="933"/>
              <a:ext cx="663" cy="11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eaLnBrk="0" hangingPunct="0"/>
              <a:r>
                <a:rPr lang="de-DE" altLang="en-US" sz="1600" b="1"/>
                <a:t>STED</a:t>
              </a:r>
            </a:p>
            <a:p>
              <a:pPr algn="l" eaLnBrk="0" hangingPunct="0"/>
              <a:endParaRPr lang="de-DE" altLang="en-US" sz="1600" b="1"/>
            </a:p>
            <a:p>
              <a:pPr algn="l" eaLnBrk="0" hangingPunct="0"/>
              <a:endParaRPr lang="de-DE" altLang="en-US" sz="1600"/>
            </a:p>
            <a:p>
              <a:pPr algn="l" eaLnBrk="0" hangingPunct="0"/>
              <a:r>
                <a:rPr lang="de-DE" altLang="en-US" sz="1600"/>
                <a:t>Tubulin</a:t>
              </a:r>
            </a:p>
            <a:p>
              <a:pPr algn="l" eaLnBrk="0" hangingPunct="0"/>
              <a:endParaRPr lang="de-DE" altLang="en-US" sz="1600"/>
            </a:p>
            <a:p>
              <a:pPr algn="l" eaLnBrk="0" hangingPunct="0"/>
              <a:endParaRPr lang="de-DE" altLang="en-US" sz="1600"/>
            </a:p>
            <a:p>
              <a:pPr algn="l" eaLnBrk="0" hangingPunct="0"/>
              <a:r>
                <a:rPr lang="de-DE" altLang="en-US" sz="1600" b="1"/>
                <a:t>Confocal</a:t>
              </a:r>
              <a:endParaRPr lang="en-US" altLang="en-US" sz="1600" b="1"/>
            </a:p>
          </p:txBody>
        </p:sp>
        <p:sp>
          <p:nvSpPr>
            <p:cNvPr id="12" name="AutoShape 10"/>
            <p:cNvSpPr>
              <a:spLocks noChangeArrowheads="1"/>
            </p:cNvSpPr>
            <p:nvPr/>
          </p:nvSpPr>
          <p:spPr bwMode="auto">
            <a:xfrm rot="-1224354">
              <a:off x="2027" y="1617"/>
              <a:ext cx="1270" cy="135"/>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bg1"/>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3" name="Group 11"/>
          <p:cNvGrpSpPr>
            <a:grpSpLocks/>
          </p:cNvGrpSpPr>
          <p:nvPr/>
        </p:nvGrpSpPr>
        <p:grpSpPr bwMode="auto">
          <a:xfrm>
            <a:off x="4113213" y="2924175"/>
            <a:ext cx="5030787" cy="3678238"/>
            <a:chOff x="2591" y="1840"/>
            <a:chExt cx="3169" cy="2317"/>
          </a:xfrm>
        </p:grpSpPr>
        <p:pic>
          <p:nvPicPr>
            <p:cNvPr id="14" name="Picture 12" descr="Picture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98" y="2478"/>
              <a:ext cx="1814" cy="1679"/>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3"/>
            <p:cNvSpPr>
              <a:spLocks noChangeArrowheads="1"/>
            </p:cNvSpPr>
            <p:nvPr/>
          </p:nvSpPr>
          <p:spPr bwMode="auto">
            <a:xfrm>
              <a:off x="5046" y="2704"/>
              <a:ext cx="714" cy="11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r>
                <a:rPr lang="de-DE" altLang="en-US" sz="1600" b="1"/>
                <a:t>STED</a:t>
              </a:r>
            </a:p>
            <a:p>
              <a:pPr algn="l" eaLnBrk="0" hangingPunct="0"/>
              <a:endParaRPr lang="de-DE" altLang="en-US" sz="1600" b="1"/>
            </a:p>
            <a:p>
              <a:pPr algn="l" eaLnBrk="0" hangingPunct="0"/>
              <a:endParaRPr lang="de-DE" altLang="en-US" sz="1600"/>
            </a:p>
            <a:p>
              <a:pPr algn="l" eaLnBrk="0" hangingPunct="0"/>
              <a:r>
                <a:rPr lang="de-DE" altLang="en-US" sz="1600"/>
                <a:t>Actin</a:t>
              </a:r>
            </a:p>
            <a:p>
              <a:pPr algn="l" eaLnBrk="0" hangingPunct="0"/>
              <a:endParaRPr lang="de-DE" altLang="en-US" sz="1600"/>
            </a:p>
            <a:p>
              <a:pPr algn="l" eaLnBrk="0" hangingPunct="0"/>
              <a:endParaRPr lang="de-DE" altLang="en-US" sz="1600"/>
            </a:p>
            <a:p>
              <a:pPr algn="l" eaLnBrk="0" hangingPunct="0"/>
              <a:r>
                <a:rPr lang="de-DE" altLang="en-US" sz="1600" b="1"/>
                <a:t>Confocal</a:t>
              </a:r>
              <a:endParaRPr lang="en-US" altLang="en-US" sz="1600" b="1"/>
            </a:p>
          </p:txBody>
        </p:sp>
        <p:sp>
          <p:nvSpPr>
            <p:cNvPr id="16" name="AutoShape 14"/>
            <p:cNvSpPr>
              <a:spLocks noChangeArrowheads="1"/>
            </p:cNvSpPr>
            <p:nvPr/>
          </p:nvSpPr>
          <p:spPr bwMode="auto">
            <a:xfrm rot="2719894">
              <a:off x="1850" y="2581"/>
              <a:ext cx="1633" cy="152"/>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bg1"/>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17" name="Text Box 15"/>
          <p:cNvSpPr txBox="1">
            <a:spLocks noChangeArrowheads="1"/>
          </p:cNvSpPr>
          <p:nvPr/>
        </p:nvSpPr>
        <p:spPr bwMode="auto">
          <a:xfrm>
            <a:off x="468313" y="6076950"/>
            <a:ext cx="1671637"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eaLnBrk="0" hangingPunct="0"/>
            <a:r>
              <a:rPr lang="de-DE" altLang="en-US" sz="1400"/>
              <a:t>Mouse fibroblasts, </a:t>
            </a:r>
            <a:endParaRPr lang="en-US" altLang="en-US" sz="1400"/>
          </a:p>
        </p:txBody>
      </p:sp>
    </p:spTree>
    <p:extLst>
      <p:ext uri="{BB962C8B-B14F-4D97-AF65-F5344CB8AC3E}">
        <p14:creationId xmlns:p14="http://schemas.microsoft.com/office/powerpoint/2010/main" val="313715332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3D STED improves Z resolution</a:t>
            </a:r>
            <a:endParaRPr lang="en-US" dirty="0"/>
          </a:p>
        </p:txBody>
      </p:sp>
      <p:sp>
        <p:nvSpPr>
          <p:cNvPr id="3" name="Content Placeholder 2"/>
          <p:cNvSpPr>
            <a:spLocks noGrp="1"/>
          </p:cNvSpPr>
          <p:nvPr>
            <p:ph sz="half" idx="1"/>
          </p:nvPr>
        </p:nvSpPr>
        <p:spPr/>
        <p:txBody>
          <a:bodyPr>
            <a:normAutofit/>
          </a:bodyPr>
          <a:lstStyle/>
          <a:p>
            <a:r>
              <a:rPr lang="en-US" dirty="0" smtClean="0"/>
              <a:t>Create axial donut</a:t>
            </a:r>
          </a:p>
          <a:p>
            <a:r>
              <a:rPr lang="en-US" sz="2000" dirty="0" err="1" smtClean="0"/>
              <a:t>Willig</a:t>
            </a:r>
            <a:r>
              <a:rPr lang="en-US" sz="2000" dirty="0"/>
              <a:t>, K.I., </a:t>
            </a:r>
            <a:r>
              <a:rPr lang="en-US" sz="2000" dirty="0" err="1"/>
              <a:t>Harke</a:t>
            </a:r>
            <a:r>
              <a:rPr lang="en-US" sz="2000" dirty="0"/>
              <a:t>, B., </a:t>
            </a:r>
            <a:r>
              <a:rPr lang="en-US" sz="2000" dirty="0" err="1"/>
              <a:t>Medda</a:t>
            </a:r>
            <a:r>
              <a:rPr lang="en-US" sz="2000" dirty="0"/>
              <a:t>, R., Hell, S.W., 2007. </a:t>
            </a:r>
            <a:r>
              <a:rPr lang="en-US" sz="2000" dirty="0" smtClean="0"/>
              <a:t>Nat </a:t>
            </a:r>
            <a:r>
              <a:rPr lang="en-US" sz="2000" dirty="0"/>
              <a:t>Meth 4, 915-918</a:t>
            </a:r>
            <a:r>
              <a:rPr lang="en-US" sz="2000" dirty="0" smtClean="0"/>
              <a:t>.</a:t>
            </a:r>
          </a:p>
          <a:p>
            <a:r>
              <a:rPr lang="en-US" sz="2000" dirty="0"/>
              <a:t>Hein, B., </a:t>
            </a:r>
            <a:r>
              <a:rPr lang="en-US" sz="2000" dirty="0" err="1"/>
              <a:t>Willig</a:t>
            </a:r>
            <a:r>
              <a:rPr lang="en-US" sz="2000" dirty="0"/>
              <a:t>, K.I., Hell, S.W., 2008. </a:t>
            </a:r>
            <a:r>
              <a:rPr lang="en-US" sz="2000" dirty="0" smtClean="0"/>
              <a:t>PNAS 105</a:t>
            </a:r>
            <a:r>
              <a:rPr lang="en-US" sz="2000" dirty="0"/>
              <a:t>, 14271-14276.</a:t>
            </a:r>
          </a:p>
          <a:p>
            <a:endParaRPr lang="en-US" sz="2000" dirty="0"/>
          </a:p>
          <a:p>
            <a:endParaRPr lang="en-US" sz="2000" dirty="0"/>
          </a:p>
        </p:txBody>
      </p:sp>
      <p:pic>
        <p:nvPicPr>
          <p:cNvPr id="5" name="Content Placeholder 4"/>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5645118" y="1825625"/>
            <a:ext cx="1854263" cy="4351338"/>
          </a:xfrm>
        </p:spPr>
      </p:pic>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l="4268" t="37836"/>
          <a:stretch/>
        </p:blipFill>
        <p:spPr>
          <a:xfrm>
            <a:off x="861044" y="4149969"/>
            <a:ext cx="4109540" cy="2161930"/>
          </a:xfrm>
          <a:prstGeom prst="rect">
            <a:avLst/>
          </a:prstGeom>
        </p:spPr>
      </p:pic>
      <p:sp>
        <p:nvSpPr>
          <p:cNvPr id="7" name="Rectangle 6"/>
          <p:cNvSpPr/>
          <p:nvPr/>
        </p:nvSpPr>
        <p:spPr>
          <a:xfrm>
            <a:off x="2892368" y="4149969"/>
            <a:ext cx="257908" cy="3165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9828658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3D STED improves Z resolution</a:t>
            </a:r>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650" y="1324305"/>
            <a:ext cx="7741227" cy="5166356"/>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8650" y="1324305"/>
            <a:ext cx="7741227" cy="5166356"/>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8650" y="1324305"/>
            <a:ext cx="7741227" cy="5166356"/>
          </a:xfrm>
          <a:prstGeom prst="rect">
            <a:avLst/>
          </a:prstGeom>
        </p:spPr>
      </p:pic>
    </p:spTree>
    <p:extLst>
      <p:ext uri="{BB962C8B-B14F-4D97-AF65-F5344CB8AC3E}">
        <p14:creationId xmlns:p14="http://schemas.microsoft.com/office/powerpoint/2010/main" val="2858526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chor="t"/>
          <a:lstStyle/>
          <a:p>
            <a:r>
              <a:rPr lang="en-US" dirty="0"/>
              <a:t>3D STED improves Z resolution</a:t>
            </a:r>
          </a:p>
        </p:txBody>
      </p:sp>
      <p:pic>
        <p:nvPicPr>
          <p:cNvPr id="7" name="Content Placeholder 6"/>
          <p:cNvPicPr>
            <a:picLocks noGrp="1" noChangeAspect="1"/>
          </p:cNvPicPr>
          <p:nvPr>
            <p:ph sz="half" idx="1"/>
          </p:nvPr>
        </p:nvPicPr>
        <p:blipFill>
          <a:blip r:embed="rId4">
            <a:extLst>
              <a:ext uri="{28A0092B-C50C-407E-A947-70E740481C1C}">
                <a14:useLocalDpi xmlns:a14="http://schemas.microsoft.com/office/drawing/2010/main" val="0"/>
              </a:ext>
            </a:extLst>
          </a:blip>
          <a:stretch>
            <a:fillRect/>
          </a:stretch>
        </p:blipFill>
        <p:spPr>
          <a:xfrm>
            <a:off x="904875" y="2205037"/>
            <a:ext cx="3333750" cy="2162175"/>
          </a:xfrm>
        </p:spPr>
      </p:pic>
      <p:pic>
        <p:nvPicPr>
          <p:cNvPr id="6" name="sted3x-3d">
            <a:hlinkClick r:id="" action="ppaction://media"/>
          </p:cNvPr>
          <p:cNvPicPr>
            <a:picLocks noGrp="1" noChangeAspect="1"/>
          </p:cNvPicPr>
          <p:nvPr>
            <p:ph sz="half" idx="2"/>
            <a:videoFile r:link="rId2"/>
            <p:extLst>
              <p:ext uri="{DAA4B4D4-6D71-4841-9C94-3DE7FCFB9230}">
                <p14:media xmlns:p14="http://schemas.microsoft.com/office/powerpoint/2010/main" r:embed="rId1"/>
              </p:ext>
            </p:extLst>
          </p:nvPr>
        </p:nvPicPr>
        <p:blipFill>
          <a:blip r:embed="rId5"/>
          <a:stretch>
            <a:fillRect/>
          </a:stretch>
        </p:blipFill>
        <p:spPr>
          <a:xfrm>
            <a:off x="4629150" y="1825625"/>
            <a:ext cx="3886200" cy="2921000"/>
          </a:xfrm>
        </p:spPr>
      </p:pic>
    </p:spTree>
    <p:extLst>
      <p:ext uri="{BB962C8B-B14F-4D97-AF65-F5344CB8AC3E}">
        <p14:creationId xmlns:p14="http://schemas.microsoft.com/office/powerpoint/2010/main" val="3166254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83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Ground State Depletion </a:t>
            </a:r>
            <a:r>
              <a:rPr lang="en-US" sz="3600" dirty="0" smtClean="0"/>
              <a:t>(GSD) Microscopy</a:t>
            </a:r>
            <a:endParaRPr lang="en-US" sz="3600" dirty="0"/>
          </a:p>
        </p:txBody>
      </p:sp>
      <p:sp>
        <p:nvSpPr>
          <p:cNvPr id="4" name="Content Placeholder 3"/>
          <p:cNvSpPr>
            <a:spLocks noGrp="1"/>
          </p:cNvSpPr>
          <p:nvPr>
            <p:ph sz="half" idx="1"/>
          </p:nvPr>
        </p:nvSpPr>
        <p:spPr/>
        <p:txBody>
          <a:bodyPr/>
          <a:lstStyle/>
          <a:p>
            <a:r>
              <a:rPr lang="en-US" dirty="0" smtClean="0"/>
              <a:t>Can be used on confocal or wide field microscope</a:t>
            </a:r>
          </a:p>
          <a:p>
            <a:r>
              <a:rPr lang="en-US" dirty="0" smtClean="0"/>
              <a:t>Need to be careful not to go from triplet state to bleaching</a:t>
            </a:r>
          </a:p>
          <a:p>
            <a:r>
              <a:rPr lang="en-US" dirty="0" smtClean="0"/>
              <a:t>Oxygen scavengers very helpful to increase triplet state time</a:t>
            </a:r>
          </a:p>
          <a:p>
            <a:endParaRPr lang="en-US" dirty="0" smtClean="0"/>
          </a:p>
          <a:p>
            <a:endParaRPr lang="en-US" dirty="0"/>
          </a:p>
        </p:txBody>
      </p:sp>
      <p:pic>
        <p:nvPicPr>
          <p:cNvPr id="6" name="Content Placeholder 5"/>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762500" y="1920081"/>
            <a:ext cx="3619500" cy="3248025"/>
          </a:xfrm>
        </p:spPr>
      </p:pic>
      <p:sp>
        <p:nvSpPr>
          <p:cNvPr id="8" name="TextBox 7"/>
          <p:cNvSpPr txBox="1"/>
          <p:nvPr/>
        </p:nvSpPr>
        <p:spPr>
          <a:xfrm>
            <a:off x="841181" y="5896400"/>
            <a:ext cx="4499748" cy="830997"/>
          </a:xfrm>
          <a:prstGeom prst="rect">
            <a:avLst/>
          </a:prstGeom>
          <a:noFill/>
        </p:spPr>
        <p:txBody>
          <a:bodyPr wrap="square" rtlCol="0">
            <a:spAutoFit/>
          </a:bodyPr>
          <a:lstStyle/>
          <a:p>
            <a:r>
              <a:rPr lang="en-US" sz="1200" dirty="0" err="1"/>
              <a:t>Bretschneider</a:t>
            </a:r>
            <a:r>
              <a:rPr lang="en-US" sz="1200" dirty="0"/>
              <a:t>, S., </a:t>
            </a:r>
            <a:r>
              <a:rPr lang="en-US" sz="1200" dirty="0" err="1"/>
              <a:t>Eggeling</a:t>
            </a:r>
            <a:r>
              <a:rPr lang="en-US" sz="1200" dirty="0"/>
              <a:t>, C., Hell, S.W., 2007. Breaking the Diffraction Barrier in Fluorescence Microscopy by Optical Shelving. Physical Review Letters 98, 218103.</a:t>
            </a:r>
          </a:p>
          <a:p>
            <a:endParaRPr lang="en-US" sz="1200" dirty="0"/>
          </a:p>
        </p:txBody>
      </p:sp>
    </p:spTree>
    <p:extLst>
      <p:ext uri="{BB962C8B-B14F-4D97-AF65-F5344CB8AC3E}">
        <p14:creationId xmlns:p14="http://schemas.microsoft.com/office/powerpoint/2010/main" val="205032458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4D4D4D"/>
        </a:solidFill>
        <a:effectLst/>
      </p:bgPr>
    </p:bg>
    <p:spTree>
      <p:nvGrpSpPr>
        <p:cNvPr id="1" name=""/>
        <p:cNvGrpSpPr/>
        <p:nvPr/>
      </p:nvGrpSpPr>
      <p:grpSpPr>
        <a:xfrm>
          <a:off x="0" y="0"/>
          <a:ext cx="0" cy="0"/>
          <a:chOff x="0" y="0"/>
          <a:chExt cx="0" cy="0"/>
        </a:xfrm>
      </p:grpSpPr>
      <p:grpSp>
        <p:nvGrpSpPr>
          <p:cNvPr id="37890" name="Group 2"/>
          <p:cNvGrpSpPr>
            <a:grpSpLocks/>
          </p:cNvGrpSpPr>
          <p:nvPr/>
        </p:nvGrpSpPr>
        <p:grpSpPr bwMode="auto">
          <a:xfrm>
            <a:off x="-76200" y="990600"/>
            <a:ext cx="5943600" cy="2819400"/>
            <a:chOff x="96" y="1776"/>
            <a:chExt cx="3744" cy="1776"/>
          </a:xfrm>
        </p:grpSpPr>
        <p:sp>
          <p:nvSpPr>
            <p:cNvPr id="37904" name="Line 3"/>
            <p:cNvSpPr>
              <a:spLocks noChangeShapeType="1"/>
            </p:cNvSpPr>
            <p:nvPr/>
          </p:nvSpPr>
          <p:spPr bwMode="auto">
            <a:xfrm>
              <a:off x="1056" y="3552"/>
              <a:ext cx="2784" cy="0"/>
            </a:xfrm>
            <a:prstGeom prst="line">
              <a:avLst/>
            </a:prstGeom>
            <a:noFill/>
            <a:ln w="76200">
              <a:solidFill>
                <a:schemeClr val="bg1"/>
              </a:solid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000000"/>
                </a:solidFill>
                <a:ea typeface="ＭＳ Ｐゴシック" panose="020B0600070205080204" pitchFamily="34" charset="-128"/>
              </a:endParaRPr>
            </a:p>
          </p:txBody>
        </p:sp>
        <p:grpSp>
          <p:nvGrpSpPr>
            <p:cNvPr id="37905" name="Group 4"/>
            <p:cNvGrpSpPr>
              <a:grpSpLocks/>
            </p:cNvGrpSpPr>
            <p:nvPr/>
          </p:nvGrpSpPr>
          <p:grpSpPr bwMode="auto">
            <a:xfrm rot="1021199">
              <a:off x="96" y="2544"/>
              <a:ext cx="1138" cy="190"/>
              <a:chOff x="957" y="3292"/>
              <a:chExt cx="2671" cy="280"/>
            </a:xfrm>
          </p:grpSpPr>
          <p:sp>
            <p:nvSpPr>
              <p:cNvPr id="37916" name="Freeform 5"/>
              <p:cNvSpPr>
                <a:spLocks/>
              </p:cNvSpPr>
              <p:nvPr/>
            </p:nvSpPr>
            <p:spPr bwMode="auto">
              <a:xfrm>
                <a:off x="957" y="3292"/>
                <a:ext cx="2572" cy="280"/>
              </a:xfrm>
              <a:custGeom>
                <a:avLst/>
                <a:gdLst>
                  <a:gd name="T0" fmla="*/ 0 w 2572"/>
                  <a:gd name="T1" fmla="*/ 130 h 280"/>
                  <a:gd name="T2" fmla="*/ 64 w 2572"/>
                  <a:gd name="T3" fmla="*/ 144 h 280"/>
                  <a:gd name="T4" fmla="*/ 195 w 2572"/>
                  <a:gd name="T5" fmla="*/ 260 h 280"/>
                  <a:gd name="T6" fmla="*/ 387 w 2572"/>
                  <a:gd name="T7" fmla="*/ 20 h 280"/>
                  <a:gd name="T8" fmla="*/ 627 w 2572"/>
                  <a:gd name="T9" fmla="*/ 260 h 280"/>
                  <a:gd name="T10" fmla="*/ 867 w 2572"/>
                  <a:gd name="T11" fmla="*/ 20 h 280"/>
                  <a:gd name="T12" fmla="*/ 1107 w 2572"/>
                  <a:gd name="T13" fmla="*/ 260 h 280"/>
                  <a:gd name="T14" fmla="*/ 1347 w 2572"/>
                  <a:gd name="T15" fmla="*/ 20 h 280"/>
                  <a:gd name="T16" fmla="*/ 1587 w 2572"/>
                  <a:gd name="T17" fmla="*/ 260 h 280"/>
                  <a:gd name="T18" fmla="*/ 1827 w 2572"/>
                  <a:gd name="T19" fmla="*/ 20 h 280"/>
                  <a:gd name="T20" fmla="*/ 2067 w 2572"/>
                  <a:gd name="T21" fmla="*/ 260 h 280"/>
                  <a:gd name="T22" fmla="*/ 2307 w 2572"/>
                  <a:gd name="T23" fmla="*/ 20 h 280"/>
                  <a:gd name="T24" fmla="*/ 2465 w 2572"/>
                  <a:gd name="T25" fmla="*/ 144 h 280"/>
                  <a:gd name="T26" fmla="*/ 2572 w 2572"/>
                  <a:gd name="T27" fmla="*/ 158 h 28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572"/>
                  <a:gd name="T43" fmla="*/ 0 h 280"/>
                  <a:gd name="T44" fmla="*/ 2572 w 2572"/>
                  <a:gd name="T45" fmla="*/ 280 h 28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572" h="280">
                    <a:moveTo>
                      <a:pt x="0" y="130"/>
                    </a:moveTo>
                    <a:cubicBezTo>
                      <a:pt x="9" y="132"/>
                      <a:pt x="31" y="122"/>
                      <a:pt x="64" y="144"/>
                    </a:cubicBezTo>
                    <a:cubicBezTo>
                      <a:pt x="96" y="165"/>
                      <a:pt x="141" y="280"/>
                      <a:pt x="195" y="260"/>
                    </a:cubicBezTo>
                    <a:cubicBezTo>
                      <a:pt x="248" y="239"/>
                      <a:pt x="315" y="20"/>
                      <a:pt x="387" y="20"/>
                    </a:cubicBezTo>
                    <a:cubicBezTo>
                      <a:pt x="459" y="20"/>
                      <a:pt x="547" y="260"/>
                      <a:pt x="627" y="260"/>
                    </a:cubicBezTo>
                    <a:cubicBezTo>
                      <a:pt x="707" y="260"/>
                      <a:pt x="787" y="20"/>
                      <a:pt x="867" y="20"/>
                    </a:cubicBezTo>
                    <a:cubicBezTo>
                      <a:pt x="947" y="20"/>
                      <a:pt x="1027" y="260"/>
                      <a:pt x="1107" y="260"/>
                    </a:cubicBezTo>
                    <a:cubicBezTo>
                      <a:pt x="1187" y="260"/>
                      <a:pt x="1267" y="20"/>
                      <a:pt x="1347" y="20"/>
                    </a:cubicBezTo>
                    <a:cubicBezTo>
                      <a:pt x="1427" y="20"/>
                      <a:pt x="1507" y="260"/>
                      <a:pt x="1587" y="260"/>
                    </a:cubicBezTo>
                    <a:cubicBezTo>
                      <a:pt x="1667" y="260"/>
                      <a:pt x="1747" y="20"/>
                      <a:pt x="1827" y="20"/>
                    </a:cubicBezTo>
                    <a:cubicBezTo>
                      <a:pt x="1907" y="20"/>
                      <a:pt x="1987" y="260"/>
                      <a:pt x="2067" y="260"/>
                    </a:cubicBezTo>
                    <a:cubicBezTo>
                      <a:pt x="2147" y="260"/>
                      <a:pt x="2240" y="39"/>
                      <a:pt x="2307" y="20"/>
                    </a:cubicBezTo>
                    <a:cubicBezTo>
                      <a:pt x="2373" y="0"/>
                      <a:pt x="2420" y="121"/>
                      <a:pt x="2465" y="144"/>
                    </a:cubicBezTo>
                    <a:cubicBezTo>
                      <a:pt x="2509" y="166"/>
                      <a:pt x="2549" y="155"/>
                      <a:pt x="2572" y="158"/>
                    </a:cubicBezTo>
                  </a:path>
                </a:pathLst>
              </a:custGeom>
              <a:noFill/>
              <a:ln w="38100">
                <a:solidFill>
                  <a:srgbClr val="66CC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sz="2400">
                  <a:solidFill>
                    <a:srgbClr val="000000"/>
                  </a:solidFill>
                  <a:ea typeface="ＭＳ Ｐゴシック" panose="020B0600070205080204" pitchFamily="34" charset="-128"/>
                </a:endParaRPr>
              </a:p>
            </p:txBody>
          </p:sp>
          <p:sp>
            <p:nvSpPr>
              <p:cNvPr id="37917" name="Line 6"/>
              <p:cNvSpPr>
                <a:spLocks noChangeShapeType="1"/>
              </p:cNvSpPr>
              <p:nvPr/>
            </p:nvSpPr>
            <p:spPr bwMode="auto">
              <a:xfrm>
                <a:off x="3484" y="3449"/>
                <a:ext cx="144" cy="7"/>
              </a:xfrm>
              <a:prstGeom prst="line">
                <a:avLst/>
              </a:prstGeom>
              <a:noFill/>
              <a:ln w="38100">
                <a:solidFill>
                  <a:srgbClr val="66CCFF"/>
                </a:solidFill>
                <a:round/>
                <a:headEnd/>
                <a:tailEnd type="triangle" w="med" len="me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000000"/>
                  </a:solidFill>
                  <a:ea typeface="ＭＳ Ｐゴシック" panose="020B0600070205080204" pitchFamily="34" charset="-128"/>
                </a:endParaRPr>
              </a:p>
            </p:txBody>
          </p:sp>
        </p:grpSp>
        <p:sp>
          <p:nvSpPr>
            <p:cNvPr id="37906" name="Line 7"/>
            <p:cNvSpPr>
              <a:spLocks noChangeShapeType="1"/>
            </p:cNvSpPr>
            <p:nvPr/>
          </p:nvSpPr>
          <p:spPr bwMode="auto">
            <a:xfrm>
              <a:off x="1104" y="2064"/>
              <a:ext cx="2640" cy="0"/>
            </a:xfrm>
            <a:prstGeom prst="line">
              <a:avLst/>
            </a:prstGeom>
            <a:noFill/>
            <a:ln w="76200">
              <a:solidFill>
                <a:schemeClr val="bg1"/>
              </a:solid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000000"/>
                </a:solidFill>
                <a:ea typeface="ＭＳ Ｐゴシック" panose="020B0600070205080204" pitchFamily="34" charset="-128"/>
              </a:endParaRPr>
            </a:p>
          </p:txBody>
        </p:sp>
        <p:sp>
          <p:nvSpPr>
            <p:cNvPr id="37907" name="Line 8"/>
            <p:cNvSpPr>
              <a:spLocks noChangeShapeType="1"/>
            </p:cNvSpPr>
            <p:nvPr/>
          </p:nvSpPr>
          <p:spPr bwMode="auto">
            <a:xfrm>
              <a:off x="1104" y="1968"/>
              <a:ext cx="264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000000"/>
                </a:solidFill>
                <a:ea typeface="ＭＳ Ｐゴシック" panose="020B0600070205080204" pitchFamily="34" charset="-128"/>
              </a:endParaRPr>
            </a:p>
          </p:txBody>
        </p:sp>
        <p:sp>
          <p:nvSpPr>
            <p:cNvPr id="37908" name="Line 9"/>
            <p:cNvSpPr>
              <a:spLocks noChangeShapeType="1"/>
            </p:cNvSpPr>
            <p:nvPr/>
          </p:nvSpPr>
          <p:spPr bwMode="auto">
            <a:xfrm>
              <a:off x="1104" y="1872"/>
              <a:ext cx="264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000000"/>
                </a:solidFill>
                <a:ea typeface="ＭＳ Ｐゴシック" panose="020B0600070205080204" pitchFamily="34" charset="-128"/>
              </a:endParaRPr>
            </a:p>
          </p:txBody>
        </p:sp>
        <p:sp>
          <p:nvSpPr>
            <p:cNvPr id="37909" name="Line 10"/>
            <p:cNvSpPr>
              <a:spLocks noChangeShapeType="1"/>
            </p:cNvSpPr>
            <p:nvPr/>
          </p:nvSpPr>
          <p:spPr bwMode="auto">
            <a:xfrm>
              <a:off x="1104" y="1776"/>
              <a:ext cx="264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000000"/>
                </a:solidFill>
                <a:ea typeface="ＭＳ Ｐゴシック" panose="020B0600070205080204" pitchFamily="34" charset="-128"/>
              </a:endParaRPr>
            </a:p>
          </p:txBody>
        </p:sp>
        <p:sp>
          <p:nvSpPr>
            <p:cNvPr id="37910" name="Line 11"/>
            <p:cNvSpPr>
              <a:spLocks noChangeShapeType="1"/>
            </p:cNvSpPr>
            <p:nvPr/>
          </p:nvSpPr>
          <p:spPr bwMode="auto">
            <a:xfrm flipV="1">
              <a:off x="1488" y="1968"/>
              <a:ext cx="0" cy="1584"/>
            </a:xfrm>
            <a:prstGeom prst="line">
              <a:avLst/>
            </a:prstGeom>
            <a:noFill/>
            <a:ln w="38100">
              <a:solidFill>
                <a:srgbClr val="66CCFF"/>
              </a:solidFill>
              <a:round/>
              <a:headEnd/>
              <a:tailEnd type="triangle" w="med" len="me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000000"/>
                </a:solidFill>
                <a:ea typeface="ＭＳ Ｐゴシック" panose="020B0600070205080204" pitchFamily="34" charset="-128"/>
              </a:endParaRPr>
            </a:p>
          </p:txBody>
        </p:sp>
        <p:sp>
          <p:nvSpPr>
            <p:cNvPr id="37911" name="Line 12"/>
            <p:cNvSpPr>
              <a:spLocks noChangeShapeType="1"/>
            </p:cNvSpPr>
            <p:nvPr/>
          </p:nvSpPr>
          <p:spPr bwMode="auto">
            <a:xfrm flipV="1">
              <a:off x="1632" y="1872"/>
              <a:ext cx="0" cy="1680"/>
            </a:xfrm>
            <a:prstGeom prst="line">
              <a:avLst/>
            </a:prstGeom>
            <a:noFill/>
            <a:ln w="38100">
              <a:solidFill>
                <a:srgbClr val="66CCFF"/>
              </a:solidFill>
              <a:round/>
              <a:headEnd/>
              <a:tailEnd type="triangle" w="med" len="me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000000"/>
                </a:solidFill>
                <a:ea typeface="ＭＳ Ｐゴシック" panose="020B0600070205080204" pitchFamily="34" charset="-128"/>
              </a:endParaRPr>
            </a:p>
          </p:txBody>
        </p:sp>
        <p:sp>
          <p:nvSpPr>
            <p:cNvPr id="37912" name="Line 13"/>
            <p:cNvSpPr>
              <a:spLocks noChangeShapeType="1"/>
            </p:cNvSpPr>
            <p:nvPr/>
          </p:nvSpPr>
          <p:spPr bwMode="auto">
            <a:xfrm flipV="1">
              <a:off x="1776" y="1776"/>
              <a:ext cx="0" cy="1776"/>
            </a:xfrm>
            <a:prstGeom prst="line">
              <a:avLst/>
            </a:prstGeom>
            <a:noFill/>
            <a:ln w="38100">
              <a:solidFill>
                <a:srgbClr val="66CCFF"/>
              </a:solidFill>
              <a:round/>
              <a:headEnd/>
              <a:tailEnd type="triangle" w="med" len="me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000000"/>
                </a:solidFill>
                <a:ea typeface="ＭＳ Ｐゴシック" panose="020B0600070205080204" pitchFamily="34" charset="-128"/>
              </a:endParaRPr>
            </a:p>
          </p:txBody>
        </p:sp>
        <p:sp>
          <p:nvSpPr>
            <p:cNvPr id="37913" name="Line 14"/>
            <p:cNvSpPr>
              <a:spLocks noChangeShapeType="1"/>
            </p:cNvSpPr>
            <p:nvPr/>
          </p:nvSpPr>
          <p:spPr bwMode="auto">
            <a:xfrm>
              <a:off x="2688" y="2064"/>
              <a:ext cx="0" cy="1296"/>
            </a:xfrm>
            <a:prstGeom prst="line">
              <a:avLst/>
            </a:prstGeom>
            <a:noFill/>
            <a:ln w="38100">
              <a:solidFill>
                <a:srgbClr val="CCFF99"/>
              </a:solidFill>
              <a:round/>
              <a:headEnd/>
              <a:tailEnd type="triangle" w="med" len="me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000000"/>
                </a:solidFill>
                <a:ea typeface="ＭＳ Ｐゴシック" panose="020B0600070205080204" pitchFamily="34" charset="-128"/>
              </a:endParaRPr>
            </a:p>
          </p:txBody>
        </p:sp>
        <p:sp>
          <p:nvSpPr>
            <p:cNvPr id="37914" name="Line 15"/>
            <p:cNvSpPr>
              <a:spLocks noChangeShapeType="1"/>
            </p:cNvSpPr>
            <p:nvPr/>
          </p:nvSpPr>
          <p:spPr bwMode="auto">
            <a:xfrm>
              <a:off x="2832" y="2064"/>
              <a:ext cx="0" cy="1392"/>
            </a:xfrm>
            <a:prstGeom prst="line">
              <a:avLst/>
            </a:prstGeom>
            <a:noFill/>
            <a:ln w="38100">
              <a:solidFill>
                <a:srgbClr val="CCFF99"/>
              </a:solidFill>
              <a:round/>
              <a:headEnd/>
              <a:tailEnd type="triangle" w="med" len="me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000000"/>
                </a:solidFill>
                <a:ea typeface="ＭＳ Ｐゴシック" panose="020B0600070205080204" pitchFamily="34" charset="-128"/>
              </a:endParaRPr>
            </a:p>
          </p:txBody>
        </p:sp>
        <p:sp>
          <p:nvSpPr>
            <p:cNvPr id="37915" name="Line 16"/>
            <p:cNvSpPr>
              <a:spLocks noChangeShapeType="1"/>
            </p:cNvSpPr>
            <p:nvPr/>
          </p:nvSpPr>
          <p:spPr bwMode="auto">
            <a:xfrm>
              <a:off x="2976" y="2064"/>
              <a:ext cx="0" cy="1488"/>
            </a:xfrm>
            <a:prstGeom prst="line">
              <a:avLst/>
            </a:prstGeom>
            <a:noFill/>
            <a:ln w="38100">
              <a:solidFill>
                <a:srgbClr val="CCFF99"/>
              </a:solidFill>
              <a:round/>
              <a:headEnd/>
              <a:tailEnd type="triangle" w="med" len="me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000000"/>
                </a:solidFill>
                <a:ea typeface="ＭＳ Ｐゴシック" panose="020B0600070205080204" pitchFamily="34" charset="-128"/>
              </a:endParaRPr>
            </a:p>
          </p:txBody>
        </p:sp>
      </p:grpSp>
      <p:grpSp>
        <p:nvGrpSpPr>
          <p:cNvPr id="37891" name="Group 17"/>
          <p:cNvGrpSpPr>
            <a:grpSpLocks/>
          </p:cNvGrpSpPr>
          <p:nvPr/>
        </p:nvGrpSpPr>
        <p:grpSpPr bwMode="auto">
          <a:xfrm>
            <a:off x="2743200" y="1816100"/>
            <a:ext cx="1092200" cy="1482725"/>
            <a:chOff x="1872" y="2296"/>
            <a:chExt cx="688" cy="934"/>
          </a:xfrm>
        </p:grpSpPr>
        <p:sp>
          <p:nvSpPr>
            <p:cNvPr id="37902" name="Freeform 18"/>
            <p:cNvSpPr>
              <a:spLocks/>
            </p:cNvSpPr>
            <p:nvPr/>
          </p:nvSpPr>
          <p:spPr bwMode="auto">
            <a:xfrm>
              <a:off x="1872" y="2296"/>
              <a:ext cx="688" cy="872"/>
            </a:xfrm>
            <a:custGeom>
              <a:avLst/>
              <a:gdLst>
                <a:gd name="T0" fmla="*/ 192 w 688"/>
                <a:gd name="T1" fmla="*/ 872 h 872"/>
                <a:gd name="T2" fmla="*/ 0 w 688"/>
                <a:gd name="T3" fmla="*/ 392 h 872"/>
                <a:gd name="T4" fmla="*/ 192 w 688"/>
                <a:gd name="T5" fmla="*/ 56 h 872"/>
                <a:gd name="T6" fmla="*/ 528 w 688"/>
                <a:gd name="T7" fmla="*/ 56 h 872"/>
                <a:gd name="T8" fmla="*/ 672 w 688"/>
                <a:gd name="T9" fmla="*/ 296 h 872"/>
                <a:gd name="T10" fmla="*/ 624 w 688"/>
                <a:gd name="T11" fmla="*/ 632 h 872"/>
                <a:gd name="T12" fmla="*/ 480 w 688"/>
                <a:gd name="T13" fmla="*/ 872 h 872"/>
                <a:gd name="T14" fmla="*/ 0 60000 65536"/>
                <a:gd name="T15" fmla="*/ 0 60000 65536"/>
                <a:gd name="T16" fmla="*/ 0 60000 65536"/>
                <a:gd name="T17" fmla="*/ 0 60000 65536"/>
                <a:gd name="T18" fmla="*/ 0 60000 65536"/>
                <a:gd name="T19" fmla="*/ 0 60000 65536"/>
                <a:gd name="T20" fmla="*/ 0 60000 65536"/>
                <a:gd name="T21" fmla="*/ 0 w 688"/>
                <a:gd name="T22" fmla="*/ 0 h 872"/>
                <a:gd name="T23" fmla="*/ 688 w 688"/>
                <a:gd name="T24" fmla="*/ 872 h 87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88" h="872">
                  <a:moveTo>
                    <a:pt x="192" y="872"/>
                  </a:moveTo>
                  <a:cubicBezTo>
                    <a:pt x="96" y="700"/>
                    <a:pt x="0" y="528"/>
                    <a:pt x="0" y="392"/>
                  </a:cubicBezTo>
                  <a:cubicBezTo>
                    <a:pt x="0" y="256"/>
                    <a:pt x="104" y="111"/>
                    <a:pt x="192" y="56"/>
                  </a:cubicBezTo>
                  <a:cubicBezTo>
                    <a:pt x="279" y="0"/>
                    <a:pt x="448" y="16"/>
                    <a:pt x="528" y="56"/>
                  </a:cubicBezTo>
                  <a:cubicBezTo>
                    <a:pt x="608" y="96"/>
                    <a:pt x="656" y="200"/>
                    <a:pt x="672" y="296"/>
                  </a:cubicBezTo>
                  <a:cubicBezTo>
                    <a:pt x="688" y="392"/>
                    <a:pt x="656" y="535"/>
                    <a:pt x="624" y="632"/>
                  </a:cubicBezTo>
                  <a:cubicBezTo>
                    <a:pt x="591" y="728"/>
                    <a:pt x="535" y="800"/>
                    <a:pt x="480" y="872"/>
                  </a:cubicBezTo>
                </a:path>
              </a:pathLst>
            </a:custGeom>
            <a:noFill/>
            <a:ln w="5715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sz="2400">
                <a:solidFill>
                  <a:srgbClr val="000000"/>
                </a:solidFill>
                <a:ea typeface="ＭＳ Ｐゴシック" panose="020B0600070205080204" pitchFamily="34" charset="-128"/>
              </a:endParaRPr>
            </a:p>
          </p:txBody>
        </p:sp>
        <p:sp>
          <p:nvSpPr>
            <p:cNvPr id="37903" name="Line 19"/>
            <p:cNvSpPr>
              <a:spLocks noChangeShapeType="1"/>
            </p:cNvSpPr>
            <p:nvPr/>
          </p:nvSpPr>
          <p:spPr bwMode="auto">
            <a:xfrm flipH="1">
              <a:off x="2270" y="3086"/>
              <a:ext cx="144" cy="144"/>
            </a:xfrm>
            <a:prstGeom prst="line">
              <a:avLst/>
            </a:prstGeom>
            <a:noFill/>
            <a:ln w="57150">
              <a:solidFill>
                <a:schemeClr val="bg1"/>
              </a:solidFill>
              <a:round/>
              <a:headEnd/>
              <a:tailEnd type="triangle" w="med" len="me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000000"/>
                </a:solidFill>
                <a:ea typeface="ＭＳ Ｐゴシック" panose="020B0600070205080204" pitchFamily="34" charset="-128"/>
              </a:endParaRPr>
            </a:p>
          </p:txBody>
        </p:sp>
      </p:grpSp>
      <p:sp>
        <p:nvSpPr>
          <p:cNvPr id="37892" name="Text Box 20"/>
          <p:cNvSpPr txBox="1">
            <a:spLocks noChangeArrowheads="1"/>
          </p:cNvSpPr>
          <p:nvPr/>
        </p:nvSpPr>
        <p:spPr bwMode="auto">
          <a:xfrm>
            <a:off x="2779713" y="2255838"/>
            <a:ext cx="1001712"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Comic Sans MS" panose="030F0702030302020204" pitchFamily="66" charset="0"/>
                <a:ea typeface="ＭＳ Ｐゴシック" panose="020B0600070205080204" pitchFamily="34" charset="-128"/>
              </a:defRPr>
            </a:lvl1pPr>
            <a:lvl2pPr marL="742950" indent="-285750">
              <a:defRPr sz="2400">
                <a:solidFill>
                  <a:schemeClr val="tx1"/>
                </a:solidFill>
                <a:latin typeface="Comic Sans MS" panose="030F0702030302020204" pitchFamily="66" charset="0"/>
                <a:ea typeface="ＭＳ Ｐゴシック" panose="020B0600070205080204" pitchFamily="34" charset="-128"/>
              </a:defRPr>
            </a:lvl2pPr>
            <a:lvl3pPr marL="1143000" indent="-228600">
              <a:defRPr sz="2400">
                <a:solidFill>
                  <a:schemeClr val="tx1"/>
                </a:solidFill>
                <a:latin typeface="Comic Sans MS" panose="030F0702030302020204" pitchFamily="66" charset="0"/>
                <a:ea typeface="ＭＳ Ｐゴシック" panose="020B0600070205080204" pitchFamily="34" charset="-128"/>
              </a:defRPr>
            </a:lvl3pPr>
            <a:lvl4pPr marL="1600200" indent="-228600">
              <a:defRPr sz="2400">
                <a:solidFill>
                  <a:schemeClr val="tx1"/>
                </a:solidFill>
                <a:latin typeface="Comic Sans MS" panose="030F0702030302020204" pitchFamily="66" charset="0"/>
                <a:ea typeface="ＭＳ Ｐゴシック" panose="020B0600070205080204" pitchFamily="34" charset="-128"/>
              </a:defRPr>
            </a:lvl4pPr>
            <a:lvl5pPr marL="2057400" indent="-228600">
              <a:defRPr sz="24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9pPr>
          </a:lstStyle>
          <a:p>
            <a:pPr algn="ctr" eaLnBrk="0" fontAlgn="base" hangingPunct="0">
              <a:spcBef>
                <a:spcPct val="0"/>
              </a:spcBef>
              <a:spcAft>
                <a:spcPct val="0"/>
              </a:spcAft>
            </a:pPr>
            <a:r>
              <a:rPr lang="en-US" altLang="en-US">
                <a:solidFill>
                  <a:srgbClr val="FFFFFF"/>
                </a:solidFill>
              </a:rPr>
              <a:t>4nsec</a:t>
            </a:r>
          </a:p>
        </p:txBody>
      </p:sp>
      <p:sp>
        <p:nvSpPr>
          <p:cNvPr id="37893" name="Text Box 21"/>
          <p:cNvSpPr txBox="1">
            <a:spLocks noChangeArrowheads="1"/>
          </p:cNvSpPr>
          <p:nvPr/>
        </p:nvSpPr>
        <p:spPr bwMode="auto">
          <a:xfrm>
            <a:off x="507898" y="321006"/>
            <a:ext cx="835998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Comic Sans MS" panose="030F0702030302020204" pitchFamily="66" charset="0"/>
                <a:ea typeface="ＭＳ Ｐゴシック" panose="020B0600070205080204" pitchFamily="34" charset="-128"/>
              </a:defRPr>
            </a:lvl1pPr>
            <a:lvl2pPr marL="742950" indent="-285750">
              <a:defRPr sz="2400">
                <a:solidFill>
                  <a:schemeClr val="tx1"/>
                </a:solidFill>
                <a:latin typeface="Comic Sans MS" panose="030F0702030302020204" pitchFamily="66" charset="0"/>
                <a:ea typeface="ＭＳ Ｐゴシック" panose="020B0600070205080204" pitchFamily="34" charset="-128"/>
              </a:defRPr>
            </a:lvl2pPr>
            <a:lvl3pPr marL="1143000" indent="-228600">
              <a:defRPr sz="2400">
                <a:solidFill>
                  <a:schemeClr val="tx1"/>
                </a:solidFill>
                <a:latin typeface="Comic Sans MS" panose="030F0702030302020204" pitchFamily="66" charset="0"/>
                <a:ea typeface="ＭＳ Ｐゴシック" panose="020B0600070205080204" pitchFamily="34" charset="-128"/>
              </a:defRPr>
            </a:lvl3pPr>
            <a:lvl4pPr marL="1600200" indent="-228600">
              <a:defRPr sz="2400">
                <a:solidFill>
                  <a:schemeClr val="tx1"/>
                </a:solidFill>
                <a:latin typeface="Comic Sans MS" panose="030F0702030302020204" pitchFamily="66" charset="0"/>
                <a:ea typeface="ＭＳ Ｐゴシック" panose="020B0600070205080204" pitchFamily="34" charset="-128"/>
              </a:defRPr>
            </a:lvl4pPr>
            <a:lvl5pPr marL="2057400" indent="-228600">
              <a:defRPr sz="24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9pPr>
          </a:lstStyle>
          <a:p>
            <a:pPr algn="ctr" eaLnBrk="0" fontAlgn="base" hangingPunct="0">
              <a:spcBef>
                <a:spcPct val="50000"/>
              </a:spcBef>
              <a:spcAft>
                <a:spcPct val="0"/>
              </a:spcAft>
            </a:pPr>
            <a:r>
              <a:rPr lang="en-US" altLang="en-US" dirty="0" smtClean="0">
                <a:solidFill>
                  <a:srgbClr val="FFFFFF"/>
                </a:solidFill>
              </a:rPr>
              <a:t>Intersystem </a:t>
            </a:r>
            <a:r>
              <a:rPr lang="en-US" altLang="en-US" dirty="0">
                <a:solidFill>
                  <a:srgbClr val="FFFFFF"/>
                </a:solidFill>
              </a:rPr>
              <a:t>Crossing (ISC)  Problem 2:  Reactive oxygen</a:t>
            </a:r>
          </a:p>
        </p:txBody>
      </p:sp>
      <p:sp>
        <p:nvSpPr>
          <p:cNvPr id="37894" name="Rectangle 22"/>
          <p:cNvSpPr>
            <a:spLocks noChangeArrowheads="1"/>
          </p:cNvSpPr>
          <p:nvPr/>
        </p:nvSpPr>
        <p:spPr bwMode="auto">
          <a:xfrm>
            <a:off x="4495800" y="2209800"/>
            <a:ext cx="1552575" cy="73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Comic Sans MS" panose="030F0702030302020204" pitchFamily="66" charset="0"/>
                <a:ea typeface="ＭＳ Ｐゴシック" panose="020B0600070205080204" pitchFamily="34" charset="-128"/>
              </a:defRPr>
            </a:lvl1pPr>
            <a:lvl2pPr marL="742950" indent="-285750">
              <a:defRPr sz="2400">
                <a:solidFill>
                  <a:schemeClr val="tx1"/>
                </a:solidFill>
                <a:latin typeface="Comic Sans MS" panose="030F0702030302020204" pitchFamily="66" charset="0"/>
                <a:ea typeface="ＭＳ Ｐゴシック" panose="020B0600070205080204" pitchFamily="34" charset="-128"/>
              </a:defRPr>
            </a:lvl2pPr>
            <a:lvl3pPr marL="1143000" indent="-228600">
              <a:defRPr sz="2400">
                <a:solidFill>
                  <a:schemeClr val="tx1"/>
                </a:solidFill>
                <a:latin typeface="Comic Sans MS" panose="030F0702030302020204" pitchFamily="66" charset="0"/>
                <a:ea typeface="ＭＳ Ｐゴシック" panose="020B0600070205080204" pitchFamily="34" charset="-128"/>
              </a:defRPr>
            </a:lvl3pPr>
            <a:lvl4pPr marL="1600200" indent="-228600">
              <a:defRPr sz="2400">
                <a:solidFill>
                  <a:schemeClr val="tx1"/>
                </a:solidFill>
                <a:latin typeface="Comic Sans MS" panose="030F0702030302020204" pitchFamily="66" charset="0"/>
                <a:ea typeface="ＭＳ Ｐゴシック" panose="020B0600070205080204" pitchFamily="34" charset="-128"/>
              </a:defRPr>
            </a:lvl4pPr>
            <a:lvl5pPr marL="2057400" indent="-228600">
              <a:defRPr sz="24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9pPr>
          </a:lstStyle>
          <a:p>
            <a:pPr algn="ctr" eaLnBrk="0" fontAlgn="base" hangingPunct="0">
              <a:spcBef>
                <a:spcPct val="0"/>
              </a:spcBef>
              <a:spcAft>
                <a:spcPct val="0"/>
              </a:spcAft>
            </a:pPr>
            <a:r>
              <a:rPr lang="en-US" altLang="en-US" sz="1800">
                <a:solidFill>
                  <a:srgbClr val="FFFFFF"/>
                </a:solidFill>
              </a:rPr>
              <a:t>0.8 emitted</a:t>
            </a:r>
          </a:p>
          <a:p>
            <a:pPr algn="ctr" eaLnBrk="0" fontAlgn="base" hangingPunct="0">
              <a:spcBef>
                <a:spcPct val="0"/>
              </a:spcBef>
              <a:spcAft>
                <a:spcPct val="0"/>
              </a:spcAft>
            </a:pPr>
            <a:r>
              <a:rPr lang="en-US" altLang="en-US" sz="1800">
                <a:solidFill>
                  <a:srgbClr val="FFFFFF"/>
                </a:solidFill>
              </a:rPr>
              <a:t>fluorescence</a:t>
            </a:r>
          </a:p>
        </p:txBody>
      </p:sp>
      <p:sp>
        <p:nvSpPr>
          <p:cNvPr id="37895" name="Line 23"/>
          <p:cNvSpPr>
            <a:spLocks noChangeShapeType="1"/>
          </p:cNvSpPr>
          <p:nvPr/>
        </p:nvSpPr>
        <p:spPr bwMode="auto">
          <a:xfrm>
            <a:off x="5867400" y="1524000"/>
            <a:ext cx="1143000" cy="533400"/>
          </a:xfrm>
          <a:prstGeom prst="line">
            <a:avLst/>
          </a:prstGeom>
          <a:noFill/>
          <a:ln w="57150">
            <a:solidFill>
              <a:schemeClr val="bg1"/>
            </a:solidFill>
            <a:round/>
            <a:headEnd/>
            <a:tailEnd type="triangle" w="med" len="me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000000"/>
              </a:solidFill>
              <a:ea typeface="ＭＳ Ｐゴシック" panose="020B0600070205080204" pitchFamily="34" charset="-128"/>
            </a:endParaRPr>
          </a:p>
        </p:txBody>
      </p:sp>
      <p:sp>
        <p:nvSpPr>
          <p:cNvPr id="37896" name="Line 24"/>
          <p:cNvSpPr>
            <a:spLocks noChangeShapeType="1"/>
          </p:cNvSpPr>
          <p:nvPr/>
        </p:nvSpPr>
        <p:spPr bwMode="auto">
          <a:xfrm>
            <a:off x="7010400" y="2209800"/>
            <a:ext cx="1447800" cy="0"/>
          </a:xfrm>
          <a:prstGeom prst="line">
            <a:avLst/>
          </a:prstGeom>
          <a:noFill/>
          <a:ln w="57150">
            <a:solidFill>
              <a:schemeClr val="bg1"/>
            </a:solid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000000"/>
              </a:solidFill>
              <a:ea typeface="ＭＳ Ｐゴシック" panose="020B0600070205080204" pitchFamily="34" charset="-128"/>
            </a:endParaRPr>
          </a:p>
        </p:txBody>
      </p:sp>
      <p:sp>
        <p:nvSpPr>
          <p:cNvPr id="37897" name="Line 25"/>
          <p:cNvSpPr>
            <a:spLocks noChangeShapeType="1"/>
          </p:cNvSpPr>
          <p:nvPr/>
        </p:nvSpPr>
        <p:spPr bwMode="auto">
          <a:xfrm flipH="1">
            <a:off x="5867400" y="2362200"/>
            <a:ext cx="1143000" cy="1295400"/>
          </a:xfrm>
          <a:prstGeom prst="line">
            <a:avLst/>
          </a:prstGeom>
          <a:noFill/>
          <a:ln w="57150">
            <a:solidFill>
              <a:schemeClr val="bg1"/>
            </a:solidFill>
            <a:round/>
            <a:headEnd/>
            <a:tailEnd type="triangle" w="med" len="me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000000"/>
              </a:solidFill>
              <a:ea typeface="ＭＳ Ｐゴシック" panose="020B0600070205080204" pitchFamily="34" charset="-128"/>
            </a:endParaRPr>
          </a:p>
        </p:txBody>
      </p:sp>
      <p:sp>
        <p:nvSpPr>
          <p:cNvPr id="37898" name="Rectangle 26"/>
          <p:cNvSpPr>
            <a:spLocks noChangeArrowheads="1"/>
          </p:cNvSpPr>
          <p:nvPr/>
        </p:nvSpPr>
        <p:spPr bwMode="auto">
          <a:xfrm>
            <a:off x="6096000" y="990600"/>
            <a:ext cx="866775"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Comic Sans MS" panose="030F0702030302020204" pitchFamily="66" charset="0"/>
                <a:ea typeface="ＭＳ Ｐゴシック" panose="020B0600070205080204" pitchFamily="34" charset="-128"/>
              </a:defRPr>
            </a:lvl1pPr>
            <a:lvl2pPr marL="742950" indent="-285750">
              <a:defRPr sz="2400">
                <a:solidFill>
                  <a:schemeClr val="tx1"/>
                </a:solidFill>
                <a:latin typeface="Comic Sans MS" panose="030F0702030302020204" pitchFamily="66" charset="0"/>
                <a:ea typeface="ＭＳ Ｐゴシック" panose="020B0600070205080204" pitchFamily="34" charset="-128"/>
              </a:defRPr>
            </a:lvl2pPr>
            <a:lvl3pPr marL="1143000" indent="-228600">
              <a:defRPr sz="2400">
                <a:solidFill>
                  <a:schemeClr val="tx1"/>
                </a:solidFill>
                <a:latin typeface="Comic Sans MS" panose="030F0702030302020204" pitchFamily="66" charset="0"/>
                <a:ea typeface="ＭＳ Ｐゴシック" panose="020B0600070205080204" pitchFamily="34" charset="-128"/>
              </a:defRPr>
            </a:lvl3pPr>
            <a:lvl4pPr marL="1600200" indent="-228600">
              <a:defRPr sz="2400">
                <a:solidFill>
                  <a:schemeClr val="tx1"/>
                </a:solidFill>
                <a:latin typeface="Comic Sans MS" panose="030F0702030302020204" pitchFamily="66" charset="0"/>
                <a:ea typeface="ＭＳ Ｐゴシック" panose="020B0600070205080204" pitchFamily="34" charset="-128"/>
              </a:defRPr>
            </a:lvl4pPr>
            <a:lvl5pPr marL="2057400" indent="-228600">
              <a:defRPr sz="24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9pPr>
          </a:lstStyle>
          <a:p>
            <a:pPr algn="ctr" eaLnBrk="0" fontAlgn="base" hangingPunct="0">
              <a:spcBef>
                <a:spcPct val="0"/>
              </a:spcBef>
              <a:spcAft>
                <a:spcPct val="0"/>
              </a:spcAft>
            </a:pPr>
            <a:r>
              <a:rPr lang="en-US" altLang="en-US" sz="2000">
                <a:solidFill>
                  <a:srgbClr val="FFFFFF"/>
                </a:solidFill>
              </a:rPr>
              <a:t>ISC</a:t>
            </a:r>
          </a:p>
          <a:p>
            <a:pPr algn="ctr" eaLnBrk="0" fontAlgn="base" hangingPunct="0">
              <a:spcBef>
                <a:spcPct val="0"/>
              </a:spcBef>
              <a:spcAft>
                <a:spcPct val="0"/>
              </a:spcAft>
            </a:pPr>
            <a:r>
              <a:rPr lang="en-US" altLang="en-US" sz="2000">
                <a:solidFill>
                  <a:srgbClr val="FFFFFF"/>
                </a:solidFill>
              </a:rPr>
              <a:t>~0.03</a:t>
            </a:r>
          </a:p>
        </p:txBody>
      </p:sp>
      <p:sp>
        <p:nvSpPr>
          <p:cNvPr id="37899" name="Rectangle 27"/>
          <p:cNvSpPr>
            <a:spLocks noChangeArrowheads="1"/>
          </p:cNvSpPr>
          <p:nvPr/>
        </p:nvSpPr>
        <p:spPr bwMode="auto">
          <a:xfrm>
            <a:off x="6959600" y="1763713"/>
            <a:ext cx="1955800"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Comic Sans MS" panose="030F0702030302020204" pitchFamily="66" charset="0"/>
                <a:ea typeface="ＭＳ Ｐゴシック" panose="020B0600070205080204" pitchFamily="34" charset="-128"/>
              </a:defRPr>
            </a:lvl1pPr>
            <a:lvl2pPr marL="742950" indent="-285750">
              <a:defRPr sz="2400">
                <a:solidFill>
                  <a:schemeClr val="tx1"/>
                </a:solidFill>
                <a:latin typeface="Comic Sans MS" panose="030F0702030302020204" pitchFamily="66" charset="0"/>
                <a:ea typeface="ＭＳ Ｐゴシック" panose="020B0600070205080204" pitchFamily="34" charset="-128"/>
              </a:defRPr>
            </a:lvl2pPr>
            <a:lvl3pPr marL="1143000" indent="-228600">
              <a:defRPr sz="2400">
                <a:solidFill>
                  <a:schemeClr val="tx1"/>
                </a:solidFill>
                <a:latin typeface="Comic Sans MS" panose="030F0702030302020204" pitchFamily="66" charset="0"/>
                <a:ea typeface="ＭＳ Ｐゴシック" panose="020B0600070205080204" pitchFamily="34" charset="-128"/>
              </a:defRPr>
            </a:lvl3pPr>
            <a:lvl4pPr marL="1600200" indent="-228600">
              <a:defRPr sz="2400">
                <a:solidFill>
                  <a:schemeClr val="tx1"/>
                </a:solidFill>
                <a:latin typeface="Comic Sans MS" panose="030F0702030302020204" pitchFamily="66" charset="0"/>
                <a:ea typeface="ＭＳ Ｐゴシック" panose="020B0600070205080204" pitchFamily="34" charset="-128"/>
              </a:defRPr>
            </a:lvl4pPr>
            <a:lvl5pPr marL="2057400" indent="-228600">
              <a:defRPr sz="24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9pPr>
          </a:lstStyle>
          <a:p>
            <a:pPr algn="ctr" eaLnBrk="0" fontAlgn="base" hangingPunct="0">
              <a:spcBef>
                <a:spcPct val="0"/>
              </a:spcBef>
              <a:spcAft>
                <a:spcPct val="0"/>
              </a:spcAft>
            </a:pPr>
            <a:r>
              <a:rPr lang="en-US" altLang="en-US" sz="2000">
                <a:solidFill>
                  <a:srgbClr val="FFFFFF"/>
                </a:solidFill>
              </a:rPr>
              <a:t>Excited triplet</a:t>
            </a:r>
          </a:p>
          <a:p>
            <a:pPr algn="ctr" eaLnBrk="0" fontAlgn="base" hangingPunct="0">
              <a:spcBef>
                <a:spcPct val="0"/>
              </a:spcBef>
              <a:spcAft>
                <a:spcPct val="0"/>
              </a:spcAft>
            </a:pPr>
            <a:r>
              <a:rPr lang="en-US" altLang="en-US" sz="2000">
                <a:solidFill>
                  <a:srgbClr val="FFFFFF"/>
                </a:solidFill>
              </a:rPr>
              <a:t>state</a:t>
            </a:r>
          </a:p>
        </p:txBody>
      </p:sp>
      <p:sp>
        <p:nvSpPr>
          <p:cNvPr id="37900" name="Rectangle 28"/>
          <p:cNvSpPr>
            <a:spLocks noChangeArrowheads="1"/>
          </p:cNvSpPr>
          <p:nvPr/>
        </p:nvSpPr>
        <p:spPr bwMode="auto">
          <a:xfrm>
            <a:off x="6411913" y="2895600"/>
            <a:ext cx="2193925"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Comic Sans MS" panose="030F0702030302020204" pitchFamily="66" charset="0"/>
                <a:ea typeface="ＭＳ Ｐゴシック" panose="020B0600070205080204" pitchFamily="34" charset="-128"/>
              </a:defRPr>
            </a:lvl1pPr>
            <a:lvl2pPr marL="742950" indent="-285750">
              <a:defRPr sz="2400">
                <a:solidFill>
                  <a:schemeClr val="tx1"/>
                </a:solidFill>
                <a:latin typeface="Comic Sans MS" panose="030F0702030302020204" pitchFamily="66" charset="0"/>
                <a:ea typeface="ＭＳ Ｐゴシック" panose="020B0600070205080204" pitchFamily="34" charset="-128"/>
              </a:defRPr>
            </a:lvl2pPr>
            <a:lvl3pPr marL="1143000" indent="-228600">
              <a:defRPr sz="2400">
                <a:solidFill>
                  <a:schemeClr val="tx1"/>
                </a:solidFill>
                <a:latin typeface="Comic Sans MS" panose="030F0702030302020204" pitchFamily="66" charset="0"/>
                <a:ea typeface="ＭＳ Ｐゴシック" panose="020B0600070205080204" pitchFamily="34" charset="-128"/>
              </a:defRPr>
            </a:lvl3pPr>
            <a:lvl4pPr marL="1600200" indent="-228600">
              <a:defRPr sz="2400">
                <a:solidFill>
                  <a:schemeClr val="tx1"/>
                </a:solidFill>
                <a:latin typeface="Comic Sans MS" panose="030F0702030302020204" pitchFamily="66" charset="0"/>
                <a:ea typeface="ＭＳ Ｐゴシック" panose="020B0600070205080204" pitchFamily="34" charset="-128"/>
              </a:defRPr>
            </a:lvl4pPr>
            <a:lvl5pPr marL="2057400" indent="-228600">
              <a:defRPr sz="24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9pPr>
          </a:lstStyle>
          <a:p>
            <a:pPr algn="ctr" eaLnBrk="0" fontAlgn="base" hangingPunct="0">
              <a:spcBef>
                <a:spcPct val="0"/>
              </a:spcBef>
              <a:spcAft>
                <a:spcPct val="0"/>
              </a:spcAft>
            </a:pPr>
            <a:r>
              <a:rPr lang="en-US" altLang="en-US" sz="2000">
                <a:solidFill>
                  <a:srgbClr val="FFFFFF"/>
                </a:solidFill>
              </a:rPr>
              <a:t>Phosphorescence</a:t>
            </a:r>
          </a:p>
          <a:p>
            <a:pPr algn="ctr" eaLnBrk="0" fontAlgn="base" hangingPunct="0">
              <a:spcBef>
                <a:spcPct val="0"/>
              </a:spcBef>
              <a:spcAft>
                <a:spcPct val="0"/>
              </a:spcAft>
            </a:pPr>
            <a:r>
              <a:rPr lang="en-US" altLang="en-US" sz="2000">
                <a:solidFill>
                  <a:srgbClr val="FFFFFF"/>
                </a:solidFill>
              </a:rPr>
              <a:t>(usec - msec)</a:t>
            </a:r>
          </a:p>
        </p:txBody>
      </p:sp>
      <p:sp>
        <p:nvSpPr>
          <p:cNvPr id="37901" name="Text Box 29"/>
          <p:cNvSpPr txBox="1">
            <a:spLocks noChangeArrowheads="1"/>
          </p:cNvSpPr>
          <p:nvPr/>
        </p:nvSpPr>
        <p:spPr bwMode="auto">
          <a:xfrm>
            <a:off x="1143000" y="4121150"/>
            <a:ext cx="6610350" cy="243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Comic Sans MS" panose="030F0702030302020204" pitchFamily="66" charset="0"/>
                <a:ea typeface="ＭＳ Ｐゴシック" panose="020B0600070205080204" pitchFamily="34" charset="-128"/>
              </a:defRPr>
            </a:lvl1pPr>
            <a:lvl2pPr marL="742950" indent="-285750">
              <a:defRPr sz="2400">
                <a:solidFill>
                  <a:schemeClr val="tx1"/>
                </a:solidFill>
                <a:latin typeface="Comic Sans MS" panose="030F0702030302020204" pitchFamily="66" charset="0"/>
                <a:ea typeface="ＭＳ Ｐゴシック" panose="020B0600070205080204" pitchFamily="34" charset="-128"/>
              </a:defRPr>
            </a:lvl2pPr>
            <a:lvl3pPr marL="1143000" indent="-228600">
              <a:defRPr sz="2400">
                <a:solidFill>
                  <a:schemeClr val="tx1"/>
                </a:solidFill>
                <a:latin typeface="Comic Sans MS" panose="030F0702030302020204" pitchFamily="66" charset="0"/>
                <a:ea typeface="ＭＳ Ｐゴシック" panose="020B0600070205080204" pitchFamily="34" charset="-128"/>
              </a:defRPr>
            </a:lvl3pPr>
            <a:lvl4pPr marL="1600200" indent="-228600">
              <a:defRPr sz="2400">
                <a:solidFill>
                  <a:schemeClr val="tx1"/>
                </a:solidFill>
                <a:latin typeface="Comic Sans MS" panose="030F0702030302020204" pitchFamily="66" charset="0"/>
                <a:ea typeface="ＭＳ Ｐゴシック" panose="020B0600070205080204" pitchFamily="34" charset="-128"/>
              </a:defRPr>
            </a:lvl4pPr>
            <a:lvl5pPr marL="2057400" indent="-228600">
              <a:defRPr sz="24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9pPr>
          </a:lstStyle>
          <a:p>
            <a:pPr eaLnBrk="0" fontAlgn="base" hangingPunct="0">
              <a:spcBef>
                <a:spcPct val="50000"/>
              </a:spcBef>
              <a:spcAft>
                <a:spcPct val="0"/>
              </a:spcAft>
            </a:pPr>
            <a:r>
              <a:rPr lang="en-US" altLang="en-US">
                <a:solidFill>
                  <a:srgbClr val="FFFFFF"/>
                </a:solidFill>
              </a:rPr>
              <a:t>Triplet state lifetime shortened by oxygen</a:t>
            </a:r>
          </a:p>
          <a:p>
            <a:pPr eaLnBrk="0" fontAlgn="base" hangingPunct="0">
              <a:spcBef>
                <a:spcPct val="50000"/>
              </a:spcBef>
              <a:spcAft>
                <a:spcPct val="0"/>
              </a:spcAft>
            </a:pPr>
            <a:r>
              <a:rPr lang="en-US" altLang="en-US">
                <a:solidFill>
                  <a:srgbClr val="FFFFFF"/>
                </a:solidFill>
              </a:rPr>
              <a:t>   (20msec if none; 0.1 usec if oxygen present</a:t>
            </a:r>
          </a:p>
          <a:p>
            <a:pPr eaLnBrk="0" fontAlgn="base" hangingPunct="0">
              <a:spcBef>
                <a:spcPct val="50000"/>
              </a:spcBef>
              <a:spcAft>
                <a:spcPct val="0"/>
              </a:spcAft>
            </a:pPr>
            <a:r>
              <a:rPr lang="en-US" altLang="en-US">
                <a:solidFill>
                  <a:srgbClr val="FFFFFF"/>
                </a:solidFill>
              </a:rPr>
              <a:t>Good news:  Returns dye to ground state</a:t>
            </a:r>
          </a:p>
          <a:p>
            <a:pPr eaLnBrk="0" fontAlgn="base" hangingPunct="0">
              <a:spcBef>
                <a:spcPct val="50000"/>
              </a:spcBef>
              <a:spcAft>
                <a:spcPct val="0"/>
              </a:spcAft>
            </a:pPr>
            <a:r>
              <a:rPr lang="en-US" altLang="en-US">
                <a:solidFill>
                  <a:srgbClr val="FFFFFF"/>
                </a:solidFill>
              </a:rPr>
              <a:t>Bad news:  Creates reactive oxygen</a:t>
            </a:r>
          </a:p>
        </p:txBody>
      </p:sp>
    </p:spTree>
    <p:extLst>
      <p:ext uri="{BB962C8B-B14F-4D97-AF65-F5344CB8AC3E}">
        <p14:creationId xmlns:p14="http://schemas.microsoft.com/office/powerpoint/2010/main" val="318620148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“Functional” super-resolution techniques</a:t>
            </a:r>
          </a:p>
        </p:txBody>
      </p:sp>
      <p:sp>
        <p:nvSpPr>
          <p:cNvPr id="3" name="Content Placeholder 2"/>
          <p:cNvSpPr>
            <a:spLocks noGrp="1"/>
          </p:cNvSpPr>
          <p:nvPr>
            <p:ph idx="1"/>
          </p:nvPr>
        </p:nvSpPr>
        <p:spPr/>
        <p:txBody>
          <a:bodyPr/>
          <a:lstStyle/>
          <a:p>
            <a:pPr marL="514350" indent="-514350">
              <a:buFont typeface="+mj-lt"/>
              <a:buAutoNum type="arabicPeriod"/>
            </a:pPr>
            <a:r>
              <a:rPr lang="en-US" dirty="0" smtClean="0">
                <a:solidFill>
                  <a:schemeClr val="bg1">
                    <a:lumMod val="85000"/>
                  </a:schemeClr>
                </a:solidFill>
              </a:rPr>
              <a:t>Deterministic</a:t>
            </a:r>
          </a:p>
          <a:p>
            <a:pPr lvl="1"/>
            <a:r>
              <a:rPr lang="en-US" dirty="0" smtClean="0">
                <a:solidFill>
                  <a:schemeClr val="bg1">
                    <a:lumMod val="85000"/>
                  </a:schemeClr>
                </a:solidFill>
              </a:rPr>
              <a:t>Reversible Saturable (or Switchable) OpticaL Fluorescence Transitions (</a:t>
            </a:r>
            <a:r>
              <a:rPr lang="en-US" dirty="0">
                <a:solidFill>
                  <a:schemeClr val="bg1">
                    <a:lumMod val="85000"/>
                  </a:schemeClr>
                </a:solidFill>
              </a:rPr>
              <a:t>RESOLFT</a:t>
            </a:r>
            <a:r>
              <a:rPr lang="en-US" dirty="0" smtClean="0">
                <a:solidFill>
                  <a:schemeClr val="bg1">
                    <a:lumMod val="85000"/>
                  </a:schemeClr>
                </a:solidFill>
              </a:rPr>
              <a:t>)</a:t>
            </a:r>
          </a:p>
          <a:p>
            <a:pPr lvl="2"/>
            <a:r>
              <a:rPr lang="en-US" dirty="0">
                <a:solidFill>
                  <a:schemeClr val="bg1">
                    <a:lumMod val="85000"/>
                  </a:schemeClr>
                </a:solidFill>
              </a:rPr>
              <a:t>STimulated Emission </a:t>
            </a:r>
            <a:r>
              <a:rPr lang="en-US" dirty="0" smtClean="0">
                <a:solidFill>
                  <a:schemeClr val="bg1">
                    <a:lumMod val="85000"/>
                  </a:schemeClr>
                </a:solidFill>
              </a:rPr>
              <a:t>Depletion (STED)</a:t>
            </a:r>
          </a:p>
          <a:p>
            <a:pPr lvl="2"/>
            <a:r>
              <a:rPr lang="en-US" dirty="0" smtClean="0">
                <a:solidFill>
                  <a:schemeClr val="bg1">
                    <a:lumMod val="85000"/>
                  </a:schemeClr>
                </a:solidFill>
              </a:rPr>
              <a:t>Ground State Depletion (GSD)</a:t>
            </a:r>
            <a:endParaRPr lang="en-US" dirty="0">
              <a:solidFill>
                <a:schemeClr val="bg1">
                  <a:lumMod val="85000"/>
                </a:schemeClr>
              </a:solidFill>
            </a:endParaRPr>
          </a:p>
          <a:p>
            <a:pPr marL="514350" indent="-514350">
              <a:buFont typeface="+mj-lt"/>
              <a:buAutoNum type="arabicPeriod"/>
            </a:pPr>
            <a:r>
              <a:rPr lang="en-US" dirty="0" smtClean="0"/>
              <a:t>Stochastic</a:t>
            </a:r>
          </a:p>
          <a:p>
            <a:pPr lvl="1"/>
            <a:r>
              <a:rPr lang="en-US" dirty="0" smtClean="0"/>
              <a:t>STochastic Optical Reconstruction Microscopy (</a:t>
            </a:r>
            <a:r>
              <a:rPr lang="en-US" dirty="0"/>
              <a:t>STORM</a:t>
            </a:r>
            <a:r>
              <a:rPr lang="en-US" dirty="0" smtClean="0"/>
              <a:t>)</a:t>
            </a:r>
          </a:p>
          <a:p>
            <a:pPr lvl="1"/>
            <a:r>
              <a:rPr lang="en-US" dirty="0" smtClean="0"/>
              <a:t>Photo Activated Localization Microscopy (</a:t>
            </a:r>
            <a:r>
              <a:rPr lang="en-US" dirty="0"/>
              <a:t>PALM</a:t>
            </a:r>
            <a:r>
              <a:rPr lang="en-US" dirty="0" smtClean="0"/>
              <a:t>)</a:t>
            </a:r>
          </a:p>
          <a:p>
            <a:pPr lvl="1"/>
            <a:r>
              <a:rPr lang="en-US" dirty="0"/>
              <a:t>F</a:t>
            </a:r>
            <a:r>
              <a:rPr lang="en-US" dirty="0" smtClean="0"/>
              <a:t>luorescence Photo-Activation Localization Microscopy (FPALM)</a:t>
            </a:r>
            <a:endParaRPr lang="en-US" dirty="0"/>
          </a:p>
        </p:txBody>
      </p:sp>
    </p:spTree>
    <p:extLst>
      <p:ext uri="{BB962C8B-B14F-4D97-AF65-F5344CB8AC3E}">
        <p14:creationId xmlns:p14="http://schemas.microsoft.com/office/powerpoint/2010/main" val="150381526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Total internal reflection fluorescence (TIRF) microscopy</a:t>
            </a:r>
            <a:endParaRPr lang="en-US" sz="3200" dirty="0"/>
          </a:p>
        </p:txBody>
      </p:sp>
      <p:sp>
        <p:nvSpPr>
          <p:cNvPr id="3" name="Content Placeholder 2"/>
          <p:cNvSpPr>
            <a:spLocks noGrp="1"/>
          </p:cNvSpPr>
          <p:nvPr>
            <p:ph idx="1"/>
          </p:nvPr>
        </p:nvSpPr>
        <p:spPr/>
        <p:txBody>
          <a:bodyPr/>
          <a:lstStyle/>
          <a:p>
            <a:r>
              <a:rPr lang="en-US" dirty="0" smtClean="0"/>
              <a:t>Technique that dominates most single molecule imaging approaches</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18441" y="3061185"/>
            <a:ext cx="5707118" cy="3115778"/>
          </a:xfrm>
          <a:prstGeom prst="rect">
            <a:avLst/>
          </a:prstGeom>
        </p:spPr>
      </p:pic>
    </p:spTree>
    <p:extLst>
      <p:ext uri="{BB962C8B-B14F-4D97-AF65-F5344CB8AC3E}">
        <p14:creationId xmlns:p14="http://schemas.microsoft.com/office/powerpoint/2010/main" val="35870437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600" dirty="0" smtClean="0"/>
              <a:t>Single-molecule localization </a:t>
            </a:r>
            <a:r>
              <a:rPr lang="en-US" sz="3600" dirty="0"/>
              <a:t>(</a:t>
            </a:r>
            <a:r>
              <a:rPr lang="en-US" sz="3600" dirty="0" smtClean="0"/>
              <a:t>SML) microscopy</a:t>
            </a:r>
            <a:r>
              <a:rPr lang="en-US" sz="3600" dirty="0"/>
              <a:t/>
            </a:r>
            <a:br>
              <a:rPr lang="en-US" sz="3600" dirty="0"/>
            </a:br>
            <a:r>
              <a:rPr lang="en-US" sz="3600" dirty="0" smtClean="0"/>
              <a:t/>
            </a:r>
            <a:br>
              <a:rPr lang="en-US" sz="3600" dirty="0" smtClean="0"/>
            </a:br>
            <a:r>
              <a:rPr lang="en-US" sz="3600" dirty="0" smtClean="0"/>
              <a:t>Stochastic </a:t>
            </a:r>
            <a:r>
              <a:rPr lang="en-US" sz="3600" dirty="0"/>
              <a:t>functional </a:t>
            </a:r>
            <a:r>
              <a:rPr lang="en-US" sz="3600" dirty="0" smtClean="0"/>
              <a:t>techniques</a:t>
            </a:r>
            <a:endParaRPr lang="en-US" sz="3600" dirty="0"/>
          </a:p>
        </p:txBody>
      </p:sp>
      <p:pic>
        <p:nvPicPr>
          <p:cNvPr id="4" name="Content Placeholder 3"/>
          <p:cNvPicPr>
            <a:picLocks noGrp="1" noChangeAspect="1"/>
          </p:cNvPicPr>
          <p:nvPr>
            <p:ph idx="1"/>
          </p:nvPr>
        </p:nvPicPr>
        <p:blipFill rotWithShape="1">
          <a:blip r:embed="rId3">
            <a:extLst>
              <a:ext uri="{28A0092B-C50C-407E-A947-70E740481C1C}">
                <a14:useLocalDpi xmlns:a14="http://schemas.microsoft.com/office/drawing/2010/main" val="0"/>
              </a:ext>
            </a:extLst>
          </a:blip>
          <a:srcRect b="3929"/>
          <a:stretch/>
        </p:blipFill>
        <p:spPr>
          <a:xfrm>
            <a:off x="738553" y="1887647"/>
            <a:ext cx="6576647" cy="4653830"/>
          </a:xfrm>
        </p:spPr>
      </p:pic>
    </p:spTree>
    <p:extLst>
      <p:ext uri="{BB962C8B-B14F-4D97-AF65-F5344CB8AC3E}">
        <p14:creationId xmlns:p14="http://schemas.microsoft.com/office/powerpoint/2010/main" val="239978742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600" dirty="0">
                <a:solidFill>
                  <a:prstClr val="black"/>
                </a:solidFill>
              </a:rPr>
              <a:t>Single-molecule localization microscopy</a:t>
            </a:r>
            <a:br>
              <a:rPr lang="en-US" sz="3600" dirty="0">
                <a:solidFill>
                  <a:prstClr val="black"/>
                </a:solidFill>
              </a:rPr>
            </a:br>
            <a:r>
              <a:rPr lang="en-US" sz="3600" dirty="0">
                <a:solidFill>
                  <a:prstClr val="black"/>
                </a:solidFill>
              </a:rPr>
              <a:t/>
            </a:r>
            <a:br>
              <a:rPr lang="en-US" sz="3600" dirty="0">
                <a:solidFill>
                  <a:prstClr val="black"/>
                </a:solidFill>
              </a:rPr>
            </a:br>
            <a:r>
              <a:rPr lang="en-US" sz="3600" dirty="0">
                <a:solidFill>
                  <a:prstClr val="black"/>
                </a:solidFill>
              </a:rPr>
              <a:t>Stochastic functional techniques</a:t>
            </a:r>
            <a:endParaRPr lang="en-US" dirty="0"/>
          </a:p>
        </p:txBody>
      </p:sp>
      <p:sp>
        <p:nvSpPr>
          <p:cNvPr id="4" name="Content Placeholder 3"/>
          <p:cNvSpPr>
            <a:spLocks noGrp="1"/>
          </p:cNvSpPr>
          <p:nvPr>
            <p:ph sz="half" idx="1"/>
          </p:nvPr>
        </p:nvSpPr>
        <p:spPr/>
        <p:txBody>
          <a:bodyPr/>
          <a:lstStyle/>
          <a:p>
            <a:endParaRPr lang="en-US" dirty="0" smtClean="0"/>
          </a:p>
          <a:p>
            <a:endParaRPr lang="en-US" dirty="0"/>
          </a:p>
          <a:p>
            <a:r>
              <a:rPr lang="en-US" dirty="0" smtClean="0">
                <a:hlinkClick r:id="rId2"/>
              </a:rPr>
              <a:t>STED vs STORM</a:t>
            </a:r>
            <a:endParaRPr lang="en-US" dirty="0"/>
          </a:p>
        </p:txBody>
      </p:sp>
      <p:sp>
        <p:nvSpPr>
          <p:cNvPr id="5" name="Content Placeholder 4"/>
          <p:cNvSpPr>
            <a:spLocks noGrp="1"/>
          </p:cNvSpPr>
          <p:nvPr>
            <p:ph sz="half" idx="2"/>
          </p:nvPr>
        </p:nvSpPr>
        <p:spPr/>
        <p:txBody>
          <a:bodyPr/>
          <a:lstStyle/>
          <a:p>
            <a:endParaRPr lang="en-US" dirty="0" smtClean="0"/>
          </a:p>
          <a:p>
            <a:endParaRPr lang="en-US" dirty="0" smtClean="0"/>
          </a:p>
          <a:p>
            <a:r>
              <a:rPr lang="en-US" dirty="0" smtClean="0">
                <a:hlinkClick r:id="rId3"/>
              </a:rPr>
              <a:t>How STORM works</a:t>
            </a:r>
            <a:endParaRPr lang="en-US" dirty="0"/>
          </a:p>
        </p:txBody>
      </p:sp>
    </p:spTree>
    <p:extLst>
      <p:ext uri="{BB962C8B-B14F-4D97-AF65-F5344CB8AC3E}">
        <p14:creationId xmlns:p14="http://schemas.microsoft.com/office/powerpoint/2010/main" val="197261258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solidFill>
                  <a:prstClr val="black"/>
                </a:solidFill>
              </a:rPr>
              <a:t>Single-molecule localization </a:t>
            </a:r>
            <a:r>
              <a:rPr lang="en-US" sz="3200" dirty="0" smtClean="0">
                <a:solidFill>
                  <a:prstClr val="black"/>
                </a:solidFill>
              </a:rPr>
              <a:t>microscopy</a:t>
            </a:r>
            <a:endParaRPr lang="en-US" dirty="0"/>
          </a:p>
        </p:txBody>
      </p:sp>
      <p:sp>
        <p:nvSpPr>
          <p:cNvPr id="7" name="Content Placeholder 6"/>
          <p:cNvSpPr>
            <a:spLocks noGrp="1"/>
          </p:cNvSpPr>
          <p:nvPr>
            <p:ph idx="1"/>
          </p:nvPr>
        </p:nvSpPr>
        <p:spPr/>
        <p:txBody>
          <a:bodyPr>
            <a:normAutofit/>
          </a:bodyPr>
          <a:lstStyle/>
          <a:p>
            <a:r>
              <a:rPr lang="en-US" sz="2400" dirty="0" smtClean="0"/>
              <a:t>Must have sufficient density of molecules being localized</a:t>
            </a:r>
          </a:p>
          <a:p>
            <a:endParaRPr lang="en-US" sz="2400" dirty="0"/>
          </a:p>
        </p:txBody>
      </p:sp>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t="4316" b="4026"/>
          <a:stretch/>
        </p:blipFill>
        <p:spPr>
          <a:xfrm>
            <a:off x="1446700" y="2449025"/>
            <a:ext cx="5476875" cy="3727938"/>
          </a:xfrm>
          <a:prstGeom prst="rect">
            <a:avLst/>
          </a:prstGeom>
        </p:spPr>
      </p:pic>
    </p:spTree>
    <p:extLst>
      <p:ext uri="{BB962C8B-B14F-4D97-AF65-F5344CB8AC3E}">
        <p14:creationId xmlns:p14="http://schemas.microsoft.com/office/powerpoint/2010/main" val="168125256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Autofit/>
          </a:bodyPr>
          <a:lstStyle/>
          <a:p>
            <a:r>
              <a:rPr lang="en-US" sz="2400" dirty="0" smtClean="0"/>
              <a:t>Each super-resolution techniques have pluses and minuses but all methods are improving</a:t>
            </a:r>
            <a:r>
              <a:rPr lang="en-US" sz="2400" dirty="0"/>
              <a:t/>
            </a:r>
            <a:br>
              <a:rPr lang="en-US" sz="2400" dirty="0"/>
            </a:br>
            <a:endParaRPr lang="en-US" sz="2400" dirty="0"/>
          </a:p>
        </p:txBody>
      </p:sp>
      <p:pic>
        <p:nvPicPr>
          <p:cNvPr id="7" name="Content Placeholder 6"/>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628650" y="1471233"/>
            <a:ext cx="7129840" cy="4006726"/>
          </a:xfrm>
        </p:spPr>
      </p:pic>
      <p:sp>
        <p:nvSpPr>
          <p:cNvPr id="4" name="TextBox 3"/>
          <p:cNvSpPr txBox="1"/>
          <p:nvPr/>
        </p:nvSpPr>
        <p:spPr>
          <a:xfrm>
            <a:off x="918873" y="5978768"/>
            <a:ext cx="7444840" cy="523220"/>
          </a:xfrm>
          <a:prstGeom prst="rect">
            <a:avLst/>
          </a:prstGeom>
          <a:noFill/>
        </p:spPr>
        <p:txBody>
          <a:bodyPr wrap="square" rtlCol="0">
            <a:spAutoFit/>
          </a:bodyPr>
          <a:lstStyle/>
          <a:p>
            <a:r>
              <a:rPr lang="en-US" sz="1400" dirty="0" err="1"/>
              <a:t>Schermelleh</a:t>
            </a:r>
            <a:r>
              <a:rPr lang="en-US" sz="1400" dirty="0"/>
              <a:t>, L., </a:t>
            </a:r>
            <a:r>
              <a:rPr lang="en-US" sz="1400" dirty="0" err="1"/>
              <a:t>Heintzmann</a:t>
            </a:r>
            <a:r>
              <a:rPr lang="en-US" sz="1400" dirty="0"/>
              <a:t>, R., </a:t>
            </a:r>
            <a:r>
              <a:rPr lang="en-US" sz="1400" dirty="0" err="1"/>
              <a:t>Leonhardt</a:t>
            </a:r>
            <a:r>
              <a:rPr lang="en-US" sz="1400" dirty="0"/>
              <a:t>, H., 2010. A guide to super-resolution fluorescence microscopy. The Journal of Cell Biology 190, 165-175.</a:t>
            </a:r>
          </a:p>
        </p:txBody>
      </p:sp>
    </p:spTree>
    <p:extLst>
      <p:ext uri="{BB962C8B-B14F-4D97-AF65-F5344CB8AC3E}">
        <p14:creationId xmlns:p14="http://schemas.microsoft.com/office/powerpoint/2010/main" val="34367763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7366254" y="304749"/>
            <a:ext cx="1511807" cy="805865"/>
          </a:xfrm>
          <a:prstGeom prst="rect">
            <a:avLst/>
          </a:prstGeom>
          <a:blipFill>
            <a:blip r:embed="rId3" cstate="print"/>
            <a:stretch>
              <a:fillRect/>
            </a:stretch>
          </a:blipFill>
        </p:spPr>
        <p:txBody>
          <a:bodyPr wrap="square" lIns="0" tIns="0" rIns="0" bIns="0" rtlCol="0"/>
          <a:lstStyle/>
          <a:p>
            <a:endParaRPr smtClean="0">
              <a:solidFill>
                <a:prstClr val="black"/>
              </a:solidFill>
            </a:endParaRPr>
          </a:p>
        </p:txBody>
      </p:sp>
      <p:sp>
        <p:nvSpPr>
          <p:cNvPr id="3" name="object 3"/>
          <p:cNvSpPr/>
          <p:nvPr/>
        </p:nvSpPr>
        <p:spPr>
          <a:xfrm>
            <a:off x="504825" y="6534148"/>
            <a:ext cx="8639174" cy="323848"/>
          </a:xfrm>
          <a:prstGeom prst="rect">
            <a:avLst/>
          </a:prstGeom>
          <a:blipFill>
            <a:blip r:embed="rId4" cstate="print"/>
            <a:stretch>
              <a:fillRect/>
            </a:stretch>
          </a:blipFill>
        </p:spPr>
        <p:txBody>
          <a:bodyPr wrap="square" lIns="0" tIns="0" rIns="0" bIns="0" rtlCol="0"/>
          <a:lstStyle/>
          <a:p>
            <a:endParaRPr smtClean="0">
              <a:solidFill>
                <a:prstClr val="black"/>
              </a:solidFill>
            </a:endParaRPr>
          </a:p>
        </p:txBody>
      </p:sp>
      <p:sp>
        <p:nvSpPr>
          <p:cNvPr id="4" name="object 4"/>
          <p:cNvSpPr/>
          <p:nvPr/>
        </p:nvSpPr>
        <p:spPr>
          <a:xfrm>
            <a:off x="0" y="0"/>
            <a:ext cx="9144000" cy="6858000"/>
          </a:xfrm>
          <a:custGeom>
            <a:avLst/>
            <a:gdLst/>
            <a:ahLst/>
            <a:cxnLst/>
            <a:rect l="l" t="t" r="r" b="b"/>
            <a:pathLst>
              <a:path w="9144000" h="6858000">
                <a:moveTo>
                  <a:pt x="0" y="6858000"/>
                </a:moveTo>
                <a:lnTo>
                  <a:pt x="9144000" y="6858000"/>
                </a:lnTo>
                <a:lnTo>
                  <a:pt x="9144000" y="0"/>
                </a:lnTo>
                <a:lnTo>
                  <a:pt x="0" y="0"/>
                </a:lnTo>
                <a:lnTo>
                  <a:pt x="0" y="6858000"/>
                </a:lnTo>
              </a:path>
            </a:pathLst>
          </a:custGeom>
          <a:solidFill>
            <a:srgbClr val="000000"/>
          </a:solidFill>
        </p:spPr>
        <p:txBody>
          <a:bodyPr wrap="square" lIns="0" tIns="0" rIns="0" bIns="0" rtlCol="0"/>
          <a:lstStyle/>
          <a:p>
            <a:endParaRPr smtClean="0">
              <a:solidFill>
                <a:prstClr val="black"/>
              </a:solidFill>
            </a:endParaRPr>
          </a:p>
        </p:txBody>
      </p:sp>
      <p:sp>
        <p:nvSpPr>
          <p:cNvPr id="5" name="object 5"/>
          <p:cNvSpPr/>
          <p:nvPr/>
        </p:nvSpPr>
        <p:spPr>
          <a:xfrm>
            <a:off x="1828800" y="990600"/>
            <a:ext cx="1957451" cy="4041775"/>
          </a:xfrm>
          <a:prstGeom prst="rect">
            <a:avLst/>
          </a:prstGeom>
          <a:blipFill>
            <a:blip r:embed="rId5" cstate="print"/>
            <a:stretch>
              <a:fillRect/>
            </a:stretch>
          </a:blipFill>
        </p:spPr>
        <p:txBody>
          <a:bodyPr wrap="square" lIns="0" tIns="0" rIns="0" bIns="0" rtlCol="0"/>
          <a:lstStyle/>
          <a:p>
            <a:endParaRPr smtClean="0">
              <a:solidFill>
                <a:prstClr val="black"/>
              </a:solidFill>
            </a:endParaRPr>
          </a:p>
        </p:txBody>
      </p:sp>
      <p:sp>
        <p:nvSpPr>
          <p:cNvPr id="6" name="object 6"/>
          <p:cNvSpPr/>
          <p:nvPr/>
        </p:nvSpPr>
        <p:spPr>
          <a:xfrm>
            <a:off x="4103878" y="1834895"/>
            <a:ext cx="960437" cy="2001773"/>
          </a:xfrm>
          <a:prstGeom prst="rect">
            <a:avLst/>
          </a:prstGeom>
          <a:blipFill>
            <a:blip r:embed="rId6" cstate="print"/>
            <a:stretch>
              <a:fillRect/>
            </a:stretch>
          </a:blipFill>
        </p:spPr>
        <p:txBody>
          <a:bodyPr wrap="square" lIns="0" tIns="0" rIns="0" bIns="0" rtlCol="0"/>
          <a:lstStyle/>
          <a:p>
            <a:endParaRPr smtClean="0">
              <a:solidFill>
                <a:prstClr val="black"/>
              </a:solidFill>
            </a:endParaRPr>
          </a:p>
        </p:txBody>
      </p:sp>
      <p:sp>
        <p:nvSpPr>
          <p:cNvPr id="7" name="object 7"/>
          <p:cNvSpPr/>
          <p:nvPr/>
        </p:nvSpPr>
        <p:spPr>
          <a:xfrm>
            <a:off x="6001130" y="1280922"/>
            <a:ext cx="323494" cy="3200400"/>
          </a:xfrm>
          <a:prstGeom prst="rect">
            <a:avLst/>
          </a:prstGeom>
          <a:blipFill>
            <a:blip r:embed="rId7" cstate="print"/>
            <a:stretch>
              <a:fillRect/>
            </a:stretch>
          </a:blipFill>
        </p:spPr>
        <p:txBody>
          <a:bodyPr wrap="square" lIns="0" tIns="0" rIns="0" bIns="0" rtlCol="0"/>
          <a:lstStyle/>
          <a:p>
            <a:endParaRPr smtClean="0">
              <a:solidFill>
                <a:prstClr val="black"/>
              </a:solidFill>
            </a:endParaRPr>
          </a:p>
        </p:txBody>
      </p:sp>
      <p:sp>
        <p:nvSpPr>
          <p:cNvPr id="8" name="object 8"/>
          <p:cNvSpPr/>
          <p:nvPr/>
        </p:nvSpPr>
        <p:spPr>
          <a:xfrm>
            <a:off x="7980298" y="2586735"/>
            <a:ext cx="173037" cy="384175"/>
          </a:xfrm>
          <a:prstGeom prst="rect">
            <a:avLst/>
          </a:prstGeom>
          <a:blipFill>
            <a:blip r:embed="rId8" cstate="print"/>
            <a:stretch>
              <a:fillRect/>
            </a:stretch>
          </a:blipFill>
        </p:spPr>
        <p:txBody>
          <a:bodyPr wrap="square" lIns="0" tIns="0" rIns="0" bIns="0" rtlCol="0"/>
          <a:lstStyle/>
          <a:p>
            <a:endParaRPr smtClean="0">
              <a:solidFill>
                <a:prstClr val="black"/>
              </a:solidFill>
            </a:endParaRPr>
          </a:p>
        </p:txBody>
      </p:sp>
      <p:sp>
        <p:nvSpPr>
          <p:cNvPr id="9" name="object 9"/>
          <p:cNvSpPr/>
          <p:nvPr/>
        </p:nvSpPr>
        <p:spPr>
          <a:xfrm>
            <a:off x="985647" y="2574925"/>
            <a:ext cx="274320" cy="50800"/>
          </a:xfrm>
          <a:custGeom>
            <a:avLst/>
            <a:gdLst/>
            <a:ahLst/>
            <a:cxnLst/>
            <a:rect l="l" t="t" r="r" b="b"/>
            <a:pathLst>
              <a:path w="274319" h="50800">
                <a:moveTo>
                  <a:pt x="223316" y="0"/>
                </a:moveTo>
                <a:lnTo>
                  <a:pt x="223316" y="50800"/>
                </a:lnTo>
                <a:lnTo>
                  <a:pt x="255066" y="34925"/>
                </a:lnTo>
                <a:lnTo>
                  <a:pt x="236016" y="34925"/>
                </a:lnTo>
                <a:lnTo>
                  <a:pt x="236016" y="15875"/>
                </a:lnTo>
                <a:lnTo>
                  <a:pt x="255066" y="15875"/>
                </a:lnTo>
                <a:lnTo>
                  <a:pt x="223316" y="0"/>
                </a:lnTo>
                <a:close/>
              </a:path>
              <a:path w="274319" h="50800">
                <a:moveTo>
                  <a:pt x="223316" y="15875"/>
                </a:moveTo>
                <a:lnTo>
                  <a:pt x="0" y="15875"/>
                </a:lnTo>
                <a:lnTo>
                  <a:pt x="0" y="34925"/>
                </a:lnTo>
                <a:lnTo>
                  <a:pt x="223316" y="34925"/>
                </a:lnTo>
                <a:lnTo>
                  <a:pt x="223316" y="15875"/>
                </a:lnTo>
                <a:close/>
              </a:path>
              <a:path w="274319" h="50800">
                <a:moveTo>
                  <a:pt x="255066" y="15875"/>
                </a:moveTo>
                <a:lnTo>
                  <a:pt x="236016" y="15875"/>
                </a:lnTo>
                <a:lnTo>
                  <a:pt x="236016" y="34925"/>
                </a:lnTo>
                <a:lnTo>
                  <a:pt x="255066" y="34925"/>
                </a:lnTo>
                <a:lnTo>
                  <a:pt x="274116" y="25400"/>
                </a:lnTo>
                <a:lnTo>
                  <a:pt x="255066" y="15875"/>
                </a:lnTo>
                <a:close/>
              </a:path>
            </a:pathLst>
          </a:custGeom>
          <a:solidFill>
            <a:srgbClr val="FFFFFF"/>
          </a:solidFill>
        </p:spPr>
        <p:txBody>
          <a:bodyPr wrap="square" lIns="0" tIns="0" rIns="0" bIns="0" rtlCol="0"/>
          <a:lstStyle/>
          <a:p>
            <a:endParaRPr smtClean="0">
              <a:solidFill>
                <a:prstClr val="black"/>
              </a:solidFill>
            </a:endParaRPr>
          </a:p>
        </p:txBody>
      </p:sp>
      <p:sp>
        <p:nvSpPr>
          <p:cNvPr id="10" name="object 10"/>
          <p:cNvSpPr/>
          <p:nvPr/>
        </p:nvSpPr>
        <p:spPr>
          <a:xfrm>
            <a:off x="965047" y="2595498"/>
            <a:ext cx="50800" cy="279400"/>
          </a:xfrm>
          <a:custGeom>
            <a:avLst/>
            <a:gdLst/>
            <a:ahLst/>
            <a:cxnLst/>
            <a:rect l="l" t="t" r="r" b="b"/>
            <a:pathLst>
              <a:path w="50800" h="279400">
                <a:moveTo>
                  <a:pt x="15875" y="228091"/>
                </a:moveTo>
                <a:lnTo>
                  <a:pt x="0" y="228091"/>
                </a:lnTo>
                <a:lnTo>
                  <a:pt x="25400" y="278891"/>
                </a:lnTo>
                <a:lnTo>
                  <a:pt x="44450" y="240791"/>
                </a:lnTo>
                <a:lnTo>
                  <a:pt x="15875" y="240791"/>
                </a:lnTo>
                <a:lnTo>
                  <a:pt x="15875" y="228091"/>
                </a:lnTo>
                <a:close/>
              </a:path>
              <a:path w="50800" h="279400">
                <a:moveTo>
                  <a:pt x="34925" y="0"/>
                </a:moveTo>
                <a:lnTo>
                  <a:pt x="15875" y="0"/>
                </a:lnTo>
                <a:lnTo>
                  <a:pt x="15875" y="240791"/>
                </a:lnTo>
                <a:lnTo>
                  <a:pt x="34925" y="240791"/>
                </a:lnTo>
                <a:lnTo>
                  <a:pt x="34925" y="0"/>
                </a:lnTo>
                <a:close/>
              </a:path>
              <a:path w="50800" h="279400">
                <a:moveTo>
                  <a:pt x="50800" y="228091"/>
                </a:moveTo>
                <a:lnTo>
                  <a:pt x="34925" y="228091"/>
                </a:lnTo>
                <a:lnTo>
                  <a:pt x="34925" y="240791"/>
                </a:lnTo>
                <a:lnTo>
                  <a:pt x="44450" y="240791"/>
                </a:lnTo>
                <a:lnTo>
                  <a:pt x="50800" y="228091"/>
                </a:lnTo>
                <a:close/>
              </a:path>
            </a:pathLst>
          </a:custGeom>
          <a:solidFill>
            <a:srgbClr val="FFFFFF"/>
          </a:solidFill>
        </p:spPr>
        <p:txBody>
          <a:bodyPr wrap="square" lIns="0" tIns="0" rIns="0" bIns="0" rtlCol="0"/>
          <a:lstStyle/>
          <a:p>
            <a:endParaRPr smtClean="0">
              <a:solidFill>
                <a:prstClr val="black"/>
              </a:solidFill>
            </a:endParaRPr>
          </a:p>
        </p:txBody>
      </p:sp>
      <p:sp>
        <p:nvSpPr>
          <p:cNvPr id="11" name="object 11"/>
          <p:cNvSpPr txBox="1"/>
          <p:nvPr/>
        </p:nvSpPr>
        <p:spPr>
          <a:xfrm>
            <a:off x="688340" y="2247645"/>
            <a:ext cx="728345" cy="913130"/>
          </a:xfrm>
          <a:prstGeom prst="rect">
            <a:avLst/>
          </a:prstGeom>
        </p:spPr>
        <p:txBody>
          <a:bodyPr vert="horz" wrap="square" lIns="0" tIns="0" rIns="0" bIns="0" rtlCol="0">
            <a:spAutoFit/>
          </a:bodyPr>
          <a:lstStyle/>
          <a:p>
            <a:pPr marR="5080" algn="r"/>
            <a:r>
              <a:rPr spc="-10" dirty="0">
                <a:solidFill>
                  <a:srgbClr val="FFFFFF"/>
                </a:solidFill>
                <a:cs typeface="Calibri"/>
              </a:rPr>
              <a:t>100</a:t>
            </a:r>
            <a:r>
              <a:rPr spc="-5" dirty="0">
                <a:solidFill>
                  <a:srgbClr val="FFFFFF"/>
                </a:solidFill>
                <a:cs typeface="Calibri"/>
              </a:rPr>
              <a:t> </a:t>
            </a:r>
            <a:r>
              <a:rPr spc="5" dirty="0">
                <a:solidFill>
                  <a:srgbClr val="FFFFFF"/>
                </a:solidFill>
                <a:cs typeface="Calibri"/>
              </a:rPr>
              <a:t>n</a:t>
            </a:r>
            <a:r>
              <a:rPr spc="-15" dirty="0">
                <a:solidFill>
                  <a:srgbClr val="FFFFFF"/>
                </a:solidFill>
                <a:cs typeface="Calibri"/>
              </a:rPr>
              <a:t>m</a:t>
            </a:r>
            <a:endParaRPr>
              <a:solidFill>
                <a:prstClr val="black"/>
              </a:solidFill>
              <a:cs typeface="Calibri"/>
            </a:endParaRPr>
          </a:p>
          <a:p>
            <a:pPr marR="22860" algn="r">
              <a:lnSpc>
                <a:spcPts val="2100"/>
              </a:lnSpc>
              <a:spcBef>
                <a:spcPts val="975"/>
              </a:spcBef>
            </a:pPr>
            <a:r>
              <a:rPr sz="2000" spc="-15" dirty="0">
                <a:solidFill>
                  <a:srgbClr val="FFFFFF"/>
                </a:solidFill>
                <a:cs typeface="Calibri"/>
              </a:rPr>
              <a:t>X</a:t>
            </a:r>
            <a:endParaRPr sz="2000">
              <a:solidFill>
                <a:prstClr val="black"/>
              </a:solidFill>
              <a:cs typeface="Calibri"/>
            </a:endParaRPr>
          </a:p>
          <a:p>
            <a:pPr marL="80010" algn="ctr">
              <a:lnSpc>
                <a:spcPts val="2100"/>
              </a:lnSpc>
            </a:pPr>
            <a:r>
              <a:rPr sz="2000" spc="-10" dirty="0">
                <a:solidFill>
                  <a:srgbClr val="FFFFFF"/>
                </a:solidFill>
                <a:cs typeface="Calibri"/>
              </a:rPr>
              <a:t>Z</a:t>
            </a:r>
            <a:endParaRPr sz="2000">
              <a:solidFill>
                <a:prstClr val="black"/>
              </a:solidFill>
              <a:cs typeface="Calibri"/>
            </a:endParaRPr>
          </a:p>
        </p:txBody>
      </p:sp>
      <p:sp>
        <p:nvSpPr>
          <p:cNvPr id="12" name="object 12"/>
          <p:cNvSpPr/>
          <p:nvPr/>
        </p:nvSpPr>
        <p:spPr>
          <a:xfrm>
            <a:off x="152400" y="4440237"/>
            <a:ext cx="1767839" cy="1188720"/>
          </a:xfrm>
          <a:custGeom>
            <a:avLst/>
            <a:gdLst/>
            <a:ahLst/>
            <a:cxnLst/>
            <a:rect l="l" t="t" r="r" b="b"/>
            <a:pathLst>
              <a:path w="1767839" h="1188720">
                <a:moveTo>
                  <a:pt x="0" y="1188720"/>
                </a:moveTo>
                <a:lnTo>
                  <a:pt x="1767839" y="1188720"/>
                </a:lnTo>
                <a:lnTo>
                  <a:pt x="1767839" y="0"/>
                </a:lnTo>
                <a:lnTo>
                  <a:pt x="0" y="0"/>
                </a:lnTo>
                <a:lnTo>
                  <a:pt x="0" y="1188720"/>
                </a:lnTo>
                <a:close/>
              </a:path>
            </a:pathLst>
          </a:custGeom>
          <a:solidFill>
            <a:srgbClr val="000000"/>
          </a:solidFill>
        </p:spPr>
        <p:txBody>
          <a:bodyPr wrap="square" lIns="0" tIns="0" rIns="0" bIns="0" rtlCol="0"/>
          <a:lstStyle/>
          <a:p>
            <a:endParaRPr smtClean="0">
              <a:solidFill>
                <a:prstClr val="black"/>
              </a:solidFill>
            </a:endParaRPr>
          </a:p>
        </p:txBody>
      </p:sp>
      <p:sp>
        <p:nvSpPr>
          <p:cNvPr id="13" name="object 13"/>
          <p:cNvSpPr/>
          <p:nvPr/>
        </p:nvSpPr>
        <p:spPr>
          <a:xfrm>
            <a:off x="1920239" y="4440237"/>
            <a:ext cx="1767839" cy="1188720"/>
          </a:xfrm>
          <a:custGeom>
            <a:avLst/>
            <a:gdLst/>
            <a:ahLst/>
            <a:cxnLst/>
            <a:rect l="l" t="t" r="r" b="b"/>
            <a:pathLst>
              <a:path w="1767839" h="1188720">
                <a:moveTo>
                  <a:pt x="0" y="1188720"/>
                </a:moveTo>
                <a:lnTo>
                  <a:pt x="1767839" y="1188720"/>
                </a:lnTo>
                <a:lnTo>
                  <a:pt x="1767839" y="0"/>
                </a:lnTo>
                <a:lnTo>
                  <a:pt x="0" y="0"/>
                </a:lnTo>
                <a:lnTo>
                  <a:pt x="0" y="1188720"/>
                </a:lnTo>
                <a:close/>
              </a:path>
            </a:pathLst>
          </a:custGeom>
          <a:solidFill>
            <a:srgbClr val="000000"/>
          </a:solidFill>
        </p:spPr>
        <p:txBody>
          <a:bodyPr wrap="square" lIns="0" tIns="0" rIns="0" bIns="0" rtlCol="0"/>
          <a:lstStyle/>
          <a:p>
            <a:endParaRPr smtClean="0">
              <a:solidFill>
                <a:prstClr val="black"/>
              </a:solidFill>
            </a:endParaRPr>
          </a:p>
        </p:txBody>
      </p:sp>
      <p:sp>
        <p:nvSpPr>
          <p:cNvPr id="14" name="object 14"/>
          <p:cNvSpPr/>
          <p:nvPr/>
        </p:nvSpPr>
        <p:spPr>
          <a:xfrm>
            <a:off x="3688079" y="4440237"/>
            <a:ext cx="1767839" cy="1188720"/>
          </a:xfrm>
          <a:custGeom>
            <a:avLst/>
            <a:gdLst/>
            <a:ahLst/>
            <a:cxnLst/>
            <a:rect l="l" t="t" r="r" b="b"/>
            <a:pathLst>
              <a:path w="1767839" h="1188720">
                <a:moveTo>
                  <a:pt x="0" y="1188720"/>
                </a:moveTo>
                <a:lnTo>
                  <a:pt x="1767839" y="1188720"/>
                </a:lnTo>
                <a:lnTo>
                  <a:pt x="1767839" y="0"/>
                </a:lnTo>
                <a:lnTo>
                  <a:pt x="0" y="0"/>
                </a:lnTo>
                <a:lnTo>
                  <a:pt x="0" y="1188720"/>
                </a:lnTo>
                <a:close/>
              </a:path>
            </a:pathLst>
          </a:custGeom>
          <a:solidFill>
            <a:srgbClr val="000000"/>
          </a:solidFill>
        </p:spPr>
        <p:txBody>
          <a:bodyPr wrap="square" lIns="0" tIns="0" rIns="0" bIns="0" rtlCol="0"/>
          <a:lstStyle/>
          <a:p>
            <a:endParaRPr smtClean="0">
              <a:solidFill>
                <a:prstClr val="black"/>
              </a:solidFill>
            </a:endParaRPr>
          </a:p>
        </p:txBody>
      </p:sp>
      <p:sp>
        <p:nvSpPr>
          <p:cNvPr id="15" name="object 15"/>
          <p:cNvSpPr/>
          <p:nvPr/>
        </p:nvSpPr>
        <p:spPr>
          <a:xfrm>
            <a:off x="5455920" y="4440237"/>
            <a:ext cx="1767839" cy="1188720"/>
          </a:xfrm>
          <a:custGeom>
            <a:avLst/>
            <a:gdLst/>
            <a:ahLst/>
            <a:cxnLst/>
            <a:rect l="l" t="t" r="r" b="b"/>
            <a:pathLst>
              <a:path w="1767840" h="1188720">
                <a:moveTo>
                  <a:pt x="0" y="1188720"/>
                </a:moveTo>
                <a:lnTo>
                  <a:pt x="1767839" y="1188720"/>
                </a:lnTo>
                <a:lnTo>
                  <a:pt x="1767839" y="0"/>
                </a:lnTo>
                <a:lnTo>
                  <a:pt x="0" y="0"/>
                </a:lnTo>
                <a:lnTo>
                  <a:pt x="0" y="1188720"/>
                </a:lnTo>
                <a:close/>
              </a:path>
            </a:pathLst>
          </a:custGeom>
          <a:solidFill>
            <a:srgbClr val="000000"/>
          </a:solidFill>
        </p:spPr>
        <p:txBody>
          <a:bodyPr wrap="square" lIns="0" tIns="0" rIns="0" bIns="0" rtlCol="0"/>
          <a:lstStyle/>
          <a:p>
            <a:endParaRPr smtClean="0">
              <a:solidFill>
                <a:prstClr val="black"/>
              </a:solidFill>
            </a:endParaRPr>
          </a:p>
        </p:txBody>
      </p:sp>
      <p:sp>
        <p:nvSpPr>
          <p:cNvPr id="16" name="object 16"/>
          <p:cNvSpPr/>
          <p:nvPr/>
        </p:nvSpPr>
        <p:spPr>
          <a:xfrm>
            <a:off x="7223759" y="4440237"/>
            <a:ext cx="1767839" cy="1188720"/>
          </a:xfrm>
          <a:custGeom>
            <a:avLst/>
            <a:gdLst/>
            <a:ahLst/>
            <a:cxnLst/>
            <a:rect l="l" t="t" r="r" b="b"/>
            <a:pathLst>
              <a:path w="1767840" h="1188720">
                <a:moveTo>
                  <a:pt x="0" y="1188720"/>
                </a:moveTo>
                <a:lnTo>
                  <a:pt x="1767840" y="1188720"/>
                </a:lnTo>
                <a:lnTo>
                  <a:pt x="1767840" y="0"/>
                </a:lnTo>
                <a:lnTo>
                  <a:pt x="0" y="0"/>
                </a:lnTo>
                <a:lnTo>
                  <a:pt x="0" y="1188720"/>
                </a:lnTo>
                <a:close/>
              </a:path>
            </a:pathLst>
          </a:custGeom>
          <a:solidFill>
            <a:srgbClr val="000000"/>
          </a:solidFill>
        </p:spPr>
        <p:txBody>
          <a:bodyPr wrap="square" lIns="0" tIns="0" rIns="0" bIns="0" rtlCol="0"/>
          <a:lstStyle/>
          <a:p>
            <a:endParaRPr smtClean="0">
              <a:solidFill>
                <a:prstClr val="black"/>
              </a:solidFill>
            </a:endParaRPr>
          </a:p>
        </p:txBody>
      </p:sp>
      <p:sp>
        <p:nvSpPr>
          <p:cNvPr id="17" name="object 17"/>
          <p:cNvSpPr/>
          <p:nvPr/>
        </p:nvSpPr>
        <p:spPr>
          <a:xfrm>
            <a:off x="152400" y="5628957"/>
            <a:ext cx="1767839" cy="370840"/>
          </a:xfrm>
          <a:custGeom>
            <a:avLst/>
            <a:gdLst/>
            <a:ahLst/>
            <a:cxnLst/>
            <a:rect l="l" t="t" r="r" b="b"/>
            <a:pathLst>
              <a:path w="1767839" h="370839">
                <a:moveTo>
                  <a:pt x="0" y="370839"/>
                </a:moveTo>
                <a:lnTo>
                  <a:pt x="1767839" y="370839"/>
                </a:lnTo>
                <a:lnTo>
                  <a:pt x="1767839" y="0"/>
                </a:lnTo>
                <a:lnTo>
                  <a:pt x="0" y="0"/>
                </a:lnTo>
                <a:lnTo>
                  <a:pt x="0" y="370839"/>
                </a:lnTo>
                <a:close/>
              </a:path>
            </a:pathLst>
          </a:custGeom>
          <a:solidFill>
            <a:srgbClr val="000000"/>
          </a:solidFill>
        </p:spPr>
        <p:txBody>
          <a:bodyPr wrap="square" lIns="0" tIns="0" rIns="0" bIns="0" rtlCol="0"/>
          <a:lstStyle/>
          <a:p>
            <a:endParaRPr smtClean="0">
              <a:solidFill>
                <a:prstClr val="black"/>
              </a:solidFill>
            </a:endParaRPr>
          </a:p>
        </p:txBody>
      </p:sp>
      <p:sp>
        <p:nvSpPr>
          <p:cNvPr id="18" name="object 18"/>
          <p:cNvSpPr/>
          <p:nvPr/>
        </p:nvSpPr>
        <p:spPr>
          <a:xfrm>
            <a:off x="1920239" y="5628957"/>
            <a:ext cx="1767839" cy="370840"/>
          </a:xfrm>
          <a:custGeom>
            <a:avLst/>
            <a:gdLst/>
            <a:ahLst/>
            <a:cxnLst/>
            <a:rect l="l" t="t" r="r" b="b"/>
            <a:pathLst>
              <a:path w="1767839" h="370839">
                <a:moveTo>
                  <a:pt x="0" y="370839"/>
                </a:moveTo>
                <a:lnTo>
                  <a:pt x="1767839" y="370839"/>
                </a:lnTo>
                <a:lnTo>
                  <a:pt x="1767839" y="0"/>
                </a:lnTo>
                <a:lnTo>
                  <a:pt x="0" y="0"/>
                </a:lnTo>
                <a:lnTo>
                  <a:pt x="0" y="370839"/>
                </a:lnTo>
                <a:close/>
              </a:path>
            </a:pathLst>
          </a:custGeom>
          <a:solidFill>
            <a:srgbClr val="000000"/>
          </a:solidFill>
        </p:spPr>
        <p:txBody>
          <a:bodyPr wrap="square" lIns="0" tIns="0" rIns="0" bIns="0" rtlCol="0"/>
          <a:lstStyle/>
          <a:p>
            <a:endParaRPr smtClean="0">
              <a:solidFill>
                <a:prstClr val="black"/>
              </a:solidFill>
            </a:endParaRPr>
          </a:p>
        </p:txBody>
      </p:sp>
      <p:sp>
        <p:nvSpPr>
          <p:cNvPr id="19" name="object 19"/>
          <p:cNvSpPr/>
          <p:nvPr/>
        </p:nvSpPr>
        <p:spPr>
          <a:xfrm>
            <a:off x="3688079" y="5628957"/>
            <a:ext cx="1767839" cy="370840"/>
          </a:xfrm>
          <a:custGeom>
            <a:avLst/>
            <a:gdLst/>
            <a:ahLst/>
            <a:cxnLst/>
            <a:rect l="l" t="t" r="r" b="b"/>
            <a:pathLst>
              <a:path w="1767839" h="370839">
                <a:moveTo>
                  <a:pt x="0" y="370839"/>
                </a:moveTo>
                <a:lnTo>
                  <a:pt x="1767839" y="370839"/>
                </a:lnTo>
                <a:lnTo>
                  <a:pt x="1767839" y="0"/>
                </a:lnTo>
                <a:lnTo>
                  <a:pt x="0" y="0"/>
                </a:lnTo>
                <a:lnTo>
                  <a:pt x="0" y="370839"/>
                </a:lnTo>
                <a:close/>
              </a:path>
            </a:pathLst>
          </a:custGeom>
          <a:solidFill>
            <a:srgbClr val="000000"/>
          </a:solidFill>
        </p:spPr>
        <p:txBody>
          <a:bodyPr wrap="square" lIns="0" tIns="0" rIns="0" bIns="0" rtlCol="0"/>
          <a:lstStyle/>
          <a:p>
            <a:endParaRPr smtClean="0">
              <a:solidFill>
                <a:prstClr val="black"/>
              </a:solidFill>
            </a:endParaRPr>
          </a:p>
        </p:txBody>
      </p:sp>
      <p:sp>
        <p:nvSpPr>
          <p:cNvPr id="20" name="object 20"/>
          <p:cNvSpPr/>
          <p:nvPr/>
        </p:nvSpPr>
        <p:spPr>
          <a:xfrm>
            <a:off x="5455920" y="5628957"/>
            <a:ext cx="1767839" cy="370840"/>
          </a:xfrm>
          <a:custGeom>
            <a:avLst/>
            <a:gdLst/>
            <a:ahLst/>
            <a:cxnLst/>
            <a:rect l="l" t="t" r="r" b="b"/>
            <a:pathLst>
              <a:path w="1767840" h="370839">
                <a:moveTo>
                  <a:pt x="0" y="370839"/>
                </a:moveTo>
                <a:lnTo>
                  <a:pt x="1767839" y="370839"/>
                </a:lnTo>
                <a:lnTo>
                  <a:pt x="1767839" y="0"/>
                </a:lnTo>
                <a:lnTo>
                  <a:pt x="0" y="0"/>
                </a:lnTo>
                <a:lnTo>
                  <a:pt x="0" y="370839"/>
                </a:lnTo>
                <a:close/>
              </a:path>
            </a:pathLst>
          </a:custGeom>
          <a:solidFill>
            <a:srgbClr val="000000"/>
          </a:solidFill>
        </p:spPr>
        <p:txBody>
          <a:bodyPr wrap="square" lIns="0" tIns="0" rIns="0" bIns="0" rtlCol="0"/>
          <a:lstStyle/>
          <a:p>
            <a:endParaRPr smtClean="0">
              <a:solidFill>
                <a:prstClr val="black"/>
              </a:solidFill>
            </a:endParaRPr>
          </a:p>
        </p:txBody>
      </p:sp>
      <p:sp>
        <p:nvSpPr>
          <p:cNvPr id="21" name="object 21"/>
          <p:cNvSpPr/>
          <p:nvPr/>
        </p:nvSpPr>
        <p:spPr>
          <a:xfrm>
            <a:off x="7223759" y="5628957"/>
            <a:ext cx="1767839" cy="370840"/>
          </a:xfrm>
          <a:custGeom>
            <a:avLst/>
            <a:gdLst/>
            <a:ahLst/>
            <a:cxnLst/>
            <a:rect l="l" t="t" r="r" b="b"/>
            <a:pathLst>
              <a:path w="1767840" h="370839">
                <a:moveTo>
                  <a:pt x="0" y="370839"/>
                </a:moveTo>
                <a:lnTo>
                  <a:pt x="1767840" y="370839"/>
                </a:lnTo>
                <a:lnTo>
                  <a:pt x="1767840" y="0"/>
                </a:lnTo>
                <a:lnTo>
                  <a:pt x="0" y="0"/>
                </a:lnTo>
                <a:lnTo>
                  <a:pt x="0" y="370839"/>
                </a:lnTo>
                <a:close/>
              </a:path>
            </a:pathLst>
          </a:custGeom>
          <a:solidFill>
            <a:srgbClr val="000000"/>
          </a:solidFill>
        </p:spPr>
        <p:txBody>
          <a:bodyPr wrap="square" lIns="0" tIns="0" rIns="0" bIns="0" rtlCol="0"/>
          <a:lstStyle/>
          <a:p>
            <a:endParaRPr smtClean="0">
              <a:solidFill>
                <a:prstClr val="black"/>
              </a:solidFill>
            </a:endParaRPr>
          </a:p>
        </p:txBody>
      </p:sp>
      <p:sp>
        <p:nvSpPr>
          <p:cNvPr id="22" name="object 22"/>
          <p:cNvSpPr/>
          <p:nvPr/>
        </p:nvSpPr>
        <p:spPr>
          <a:xfrm>
            <a:off x="152400" y="5999797"/>
            <a:ext cx="1767839" cy="370840"/>
          </a:xfrm>
          <a:custGeom>
            <a:avLst/>
            <a:gdLst/>
            <a:ahLst/>
            <a:cxnLst/>
            <a:rect l="l" t="t" r="r" b="b"/>
            <a:pathLst>
              <a:path w="1767839" h="370839">
                <a:moveTo>
                  <a:pt x="0" y="370839"/>
                </a:moveTo>
                <a:lnTo>
                  <a:pt x="1767839" y="370839"/>
                </a:lnTo>
                <a:lnTo>
                  <a:pt x="1767839" y="0"/>
                </a:lnTo>
                <a:lnTo>
                  <a:pt x="0" y="0"/>
                </a:lnTo>
                <a:lnTo>
                  <a:pt x="0" y="370839"/>
                </a:lnTo>
                <a:close/>
              </a:path>
            </a:pathLst>
          </a:custGeom>
          <a:solidFill>
            <a:srgbClr val="000000"/>
          </a:solidFill>
        </p:spPr>
        <p:txBody>
          <a:bodyPr wrap="square" lIns="0" tIns="0" rIns="0" bIns="0" rtlCol="0"/>
          <a:lstStyle/>
          <a:p>
            <a:endParaRPr smtClean="0">
              <a:solidFill>
                <a:prstClr val="black"/>
              </a:solidFill>
            </a:endParaRPr>
          </a:p>
        </p:txBody>
      </p:sp>
      <p:sp>
        <p:nvSpPr>
          <p:cNvPr id="23" name="object 23"/>
          <p:cNvSpPr/>
          <p:nvPr/>
        </p:nvSpPr>
        <p:spPr>
          <a:xfrm>
            <a:off x="1920239" y="5999797"/>
            <a:ext cx="1767839" cy="370840"/>
          </a:xfrm>
          <a:custGeom>
            <a:avLst/>
            <a:gdLst/>
            <a:ahLst/>
            <a:cxnLst/>
            <a:rect l="l" t="t" r="r" b="b"/>
            <a:pathLst>
              <a:path w="1767839" h="370839">
                <a:moveTo>
                  <a:pt x="0" y="370839"/>
                </a:moveTo>
                <a:lnTo>
                  <a:pt x="1767839" y="370839"/>
                </a:lnTo>
                <a:lnTo>
                  <a:pt x="1767839" y="0"/>
                </a:lnTo>
                <a:lnTo>
                  <a:pt x="0" y="0"/>
                </a:lnTo>
                <a:lnTo>
                  <a:pt x="0" y="370839"/>
                </a:lnTo>
                <a:close/>
              </a:path>
            </a:pathLst>
          </a:custGeom>
          <a:solidFill>
            <a:srgbClr val="000000"/>
          </a:solidFill>
        </p:spPr>
        <p:txBody>
          <a:bodyPr wrap="square" lIns="0" tIns="0" rIns="0" bIns="0" rtlCol="0"/>
          <a:lstStyle/>
          <a:p>
            <a:endParaRPr smtClean="0">
              <a:solidFill>
                <a:prstClr val="black"/>
              </a:solidFill>
            </a:endParaRPr>
          </a:p>
        </p:txBody>
      </p:sp>
      <p:sp>
        <p:nvSpPr>
          <p:cNvPr id="24" name="object 24"/>
          <p:cNvSpPr/>
          <p:nvPr/>
        </p:nvSpPr>
        <p:spPr>
          <a:xfrm>
            <a:off x="3688079" y="5999797"/>
            <a:ext cx="1767839" cy="370840"/>
          </a:xfrm>
          <a:custGeom>
            <a:avLst/>
            <a:gdLst/>
            <a:ahLst/>
            <a:cxnLst/>
            <a:rect l="l" t="t" r="r" b="b"/>
            <a:pathLst>
              <a:path w="1767839" h="370839">
                <a:moveTo>
                  <a:pt x="0" y="370839"/>
                </a:moveTo>
                <a:lnTo>
                  <a:pt x="1767839" y="370839"/>
                </a:lnTo>
                <a:lnTo>
                  <a:pt x="1767839" y="0"/>
                </a:lnTo>
                <a:lnTo>
                  <a:pt x="0" y="0"/>
                </a:lnTo>
                <a:lnTo>
                  <a:pt x="0" y="370839"/>
                </a:lnTo>
                <a:close/>
              </a:path>
            </a:pathLst>
          </a:custGeom>
          <a:solidFill>
            <a:srgbClr val="000000"/>
          </a:solidFill>
        </p:spPr>
        <p:txBody>
          <a:bodyPr wrap="square" lIns="0" tIns="0" rIns="0" bIns="0" rtlCol="0"/>
          <a:lstStyle/>
          <a:p>
            <a:endParaRPr smtClean="0">
              <a:solidFill>
                <a:prstClr val="black"/>
              </a:solidFill>
            </a:endParaRPr>
          </a:p>
        </p:txBody>
      </p:sp>
      <p:sp>
        <p:nvSpPr>
          <p:cNvPr id="25" name="object 25"/>
          <p:cNvSpPr/>
          <p:nvPr/>
        </p:nvSpPr>
        <p:spPr>
          <a:xfrm>
            <a:off x="5455920" y="5999797"/>
            <a:ext cx="1767839" cy="370840"/>
          </a:xfrm>
          <a:custGeom>
            <a:avLst/>
            <a:gdLst/>
            <a:ahLst/>
            <a:cxnLst/>
            <a:rect l="l" t="t" r="r" b="b"/>
            <a:pathLst>
              <a:path w="1767840" h="370839">
                <a:moveTo>
                  <a:pt x="0" y="370839"/>
                </a:moveTo>
                <a:lnTo>
                  <a:pt x="1767839" y="370839"/>
                </a:lnTo>
                <a:lnTo>
                  <a:pt x="1767839" y="0"/>
                </a:lnTo>
                <a:lnTo>
                  <a:pt x="0" y="0"/>
                </a:lnTo>
                <a:lnTo>
                  <a:pt x="0" y="370839"/>
                </a:lnTo>
                <a:close/>
              </a:path>
            </a:pathLst>
          </a:custGeom>
          <a:solidFill>
            <a:srgbClr val="000000"/>
          </a:solidFill>
        </p:spPr>
        <p:txBody>
          <a:bodyPr wrap="square" lIns="0" tIns="0" rIns="0" bIns="0" rtlCol="0"/>
          <a:lstStyle/>
          <a:p>
            <a:endParaRPr smtClean="0">
              <a:solidFill>
                <a:prstClr val="black"/>
              </a:solidFill>
            </a:endParaRPr>
          </a:p>
        </p:txBody>
      </p:sp>
      <p:sp>
        <p:nvSpPr>
          <p:cNvPr id="26" name="object 26"/>
          <p:cNvSpPr/>
          <p:nvPr/>
        </p:nvSpPr>
        <p:spPr>
          <a:xfrm>
            <a:off x="7223759" y="5999797"/>
            <a:ext cx="1767839" cy="370840"/>
          </a:xfrm>
          <a:custGeom>
            <a:avLst/>
            <a:gdLst/>
            <a:ahLst/>
            <a:cxnLst/>
            <a:rect l="l" t="t" r="r" b="b"/>
            <a:pathLst>
              <a:path w="1767840" h="370839">
                <a:moveTo>
                  <a:pt x="0" y="370839"/>
                </a:moveTo>
                <a:lnTo>
                  <a:pt x="1767840" y="370839"/>
                </a:lnTo>
                <a:lnTo>
                  <a:pt x="1767840" y="0"/>
                </a:lnTo>
                <a:lnTo>
                  <a:pt x="0" y="0"/>
                </a:lnTo>
                <a:lnTo>
                  <a:pt x="0" y="370839"/>
                </a:lnTo>
                <a:close/>
              </a:path>
            </a:pathLst>
          </a:custGeom>
          <a:solidFill>
            <a:srgbClr val="000000"/>
          </a:solidFill>
        </p:spPr>
        <p:txBody>
          <a:bodyPr wrap="square" lIns="0" tIns="0" rIns="0" bIns="0" rtlCol="0"/>
          <a:lstStyle/>
          <a:p>
            <a:endParaRPr smtClean="0">
              <a:solidFill>
                <a:prstClr val="black"/>
              </a:solidFill>
            </a:endParaRPr>
          </a:p>
        </p:txBody>
      </p:sp>
      <p:sp>
        <p:nvSpPr>
          <p:cNvPr id="27" name="object 27"/>
          <p:cNvSpPr/>
          <p:nvPr/>
        </p:nvSpPr>
        <p:spPr>
          <a:xfrm>
            <a:off x="152400" y="5628957"/>
            <a:ext cx="8839200" cy="0"/>
          </a:xfrm>
          <a:custGeom>
            <a:avLst/>
            <a:gdLst/>
            <a:ahLst/>
            <a:cxnLst/>
            <a:rect l="l" t="t" r="r" b="b"/>
            <a:pathLst>
              <a:path w="8839200">
                <a:moveTo>
                  <a:pt x="0" y="0"/>
                </a:moveTo>
                <a:lnTo>
                  <a:pt x="8839200" y="0"/>
                </a:lnTo>
              </a:path>
            </a:pathLst>
          </a:custGeom>
          <a:ln w="25400">
            <a:solidFill>
              <a:srgbClr val="FFFFFF"/>
            </a:solidFill>
          </a:ln>
        </p:spPr>
        <p:txBody>
          <a:bodyPr wrap="square" lIns="0" tIns="0" rIns="0" bIns="0" rtlCol="0"/>
          <a:lstStyle/>
          <a:p>
            <a:endParaRPr smtClean="0">
              <a:solidFill>
                <a:prstClr val="black"/>
              </a:solidFill>
            </a:endParaRPr>
          </a:p>
        </p:txBody>
      </p:sp>
      <p:sp>
        <p:nvSpPr>
          <p:cNvPr id="28" name="object 28"/>
          <p:cNvSpPr txBox="1"/>
          <p:nvPr/>
        </p:nvSpPr>
        <p:spPr>
          <a:xfrm>
            <a:off x="2302764" y="4504109"/>
            <a:ext cx="1003935" cy="254000"/>
          </a:xfrm>
          <a:prstGeom prst="rect">
            <a:avLst/>
          </a:prstGeom>
        </p:spPr>
        <p:txBody>
          <a:bodyPr vert="horz" wrap="square" lIns="0" tIns="0" rIns="0" bIns="0" rtlCol="0">
            <a:spAutoFit/>
          </a:bodyPr>
          <a:lstStyle/>
          <a:p>
            <a:pPr marL="12700"/>
            <a:r>
              <a:rPr b="1" dirty="0">
                <a:solidFill>
                  <a:srgbClr val="FFFFFF"/>
                </a:solidFill>
                <a:latin typeface="Arial"/>
                <a:cs typeface="Arial"/>
              </a:rPr>
              <a:t>Confocal</a:t>
            </a:r>
            <a:endParaRPr>
              <a:solidFill>
                <a:prstClr val="black"/>
              </a:solidFill>
              <a:latin typeface="Arial"/>
              <a:cs typeface="Arial"/>
            </a:endParaRPr>
          </a:p>
        </p:txBody>
      </p:sp>
      <p:sp>
        <p:nvSpPr>
          <p:cNvPr id="29" name="object 29"/>
          <p:cNvSpPr txBox="1"/>
          <p:nvPr/>
        </p:nvSpPr>
        <p:spPr>
          <a:xfrm>
            <a:off x="4356353" y="4504109"/>
            <a:ext cx="432434" cy="254000"/>
          </a:xfrm>
          <a:prstGeom prst="rect">
            <a:avLst/>
          </a:prstGeom>
        </p:spPr>
        <p:txBody>
          <a:bodyPr vert="horz" wrap="square" lIns="0" tIns="0" rIns="0" bIns="0" rtlCol="0">
            <a:spAutoFit/>
          </a:bodyPr>
          <a:lstStyle/>
          <a:p>
            <a:pPr marL="12700"/>
            <a:r>
              <a:rPr b="1" dirty="0">
                <a:solidFill>
                  <a:srgbClr val="FFFFFF"/>
                </a:solidFill>
                <a:latin typeface="Arial"/>
                <a:cs typeface="Arial"/>
              </a:rPr>
              <a:t>SIM</a:t>
            </a:r>
            <a:endParaRPr>
              <a:solidFill>
                <a:prstClr val="black"/>
              </a:solidFill>
              <a:latin typeface="Arial"/>
              <a:cs typeface="Arial"/>
            </a:endParaRPr>
          </a:p>
        </p:txBody>
      </p:sp>
      <p:sp>
        <p:nvSpPr>
          <p:cNvPr id="30" name="object 30"/>
          <p:cNvSpPr txBox="1"/>
          <p:nvPr/>
        </p:nvSpPr>
        <p:spPr>
          <a:xfrm>
            <a:off x="6022340" y="4504109"/>
            <a:ext cx="635635" cy="254000"/>
          </a:xfrm>
          <a:prstGeom prst="rect">
            <a:avLst/>
          </a:prstGeom>
        </p:spPr>
        <p:txBody>
          <a:bodyPr vert="horz" wrap="square" lIns="0" tIns="0" rIns="0" bIns="0" rtlCol="0">
            <a:spAutoFit/>
          </a:bodyPr>
          <a:lstStyle/>
          <a:p>
            <a:pPr marL="12700"/>
            <a:r>
              <a:rPr b="1" dirty="0">
                <a:solidFill>
                  <a:srgbClr val="FFFFFF"/>
                </a:solidFill>
                <a:latin typeface="Arial"/>
                <a:cs typeface="Arial"/>
              </a:rPr>
              <a:t>STED</a:t>
            </a:r>
            <a:endParaRPr>
              <a:solidFill>
                <a:prstClr val="black"/>
              </a:solidFill>
              <a:latin typeface="Arial"/>
              <a:cs typeface="Arial"/>
            </a:endParaRPr>
          </a:p>
        </p:txBody>
      </p:sp>
      <p:sp>
        <p:nvSpPr>
          <p:cNvPr id="31" name="object 31"/>
          <p:cNvSpPr txBox="1"/>
          <p:nvPr/>
        </p:nvSpPr>
        <p:spPr>
          <a:xfrm>
            <a:off x="7473188" y="4510968"/>
            <a:ext cx="1270000" cy="1070610"/>
          </a:xfrm>
          <a:prstGeom prst="rect">
            <a:avLst/>
          </a:prstGeom>
        </p:spPr>
        <p:txBody>
          <a:bodyPr vert="horz" wrap="square" lIns="0" tIns="0" rIns="0" bIns="0" rtlCol="0">
            <a:spAutoFit/>
          </a:bodyPr>
          <a:lstStyle/>
          <a:p>
            <a:pPr marL="12065" marR="5080" algn="ctr">
              <a:lnSpc>
                <a:spcPct val="99200"/>
              </a:lnSpc>
            </a:pPr>
            <a:r>
              <a:rPr b="1" dirty="0">
                <a:solidFill>
                  <a:srgbClr val="FFFFFF"/>
                </a:solidFill>
                <a:latin typeface="Arial"/>
                <a:cs typeface="Arial"/>
              </a:rPr>
              <a:t>Sin</a:t>
            </a:r>
            <a:r>
              <a:rPr b="1" spc="-10" dirty="0">
                <a:solidFill>
                  <a:srgbClr val="FFFFFF"/>
                </a:solidFill>
                <a:latin typeface="Arial"/>
                <a:cs typeface="Arial"/>
              </a:rPr>
              <a:t>g</a:t>
            </a:r>
            <a:r>
              <a:rPr b="1" dirty="0">
                <a:solidFill>
                  <a:srgbClr val="FFFFFF"/>
                </a:solidFill>
                <a:latin typeface="Arial"/>
                <a:cs typeface="Arial"/>
              </a:rPr>
              <a:t>le- molecule local</a:t>
            </a:r>
            <a:r>
              <a:rPr b="1" spc="-10" dirty="0">
                <a:solidFill>
                  <a:srgbClr val="FFFFFF"/>
                </a:solidFill>
                <a:latin typeface="Arial"/>
                <a:cs typeface="Arial"/>
              </a:rPr>
              <a:t>i</a:t>
            </a:r>
            <a:r>
              <a:rPr b="1" dirty="0">
                <a:solidFill>
                  <a:srgbClr val="FFFFFF"/>
                </a:solidFill>
                <a:latin typeface="Arial"/>
                <a:cs typeface="Arial"/>
              </a:rPr>
              <a:t>zation (SML)</a:t>
            </a:r>
            <a:endParaRPr>
              <a:solidFill>
                <a:prstClr val="black"/>
              </a:solidFill>
              <a:latin typeface="Arial"/>
              <a:cs typeface="Arial"/>
            </a:endParaRPr>
          </a:p>
        </p:txBody>
      </p:sp>
      <p:sp>
        <p:nvSpPr>
          <p:cNvPr id="32" name="object 32"/>
          <p:cNvSpPr txBox="1"/>
          <p:nvPr/>
        </p:nvSpPr>
        <p:spPr>
          <a:xfrm>
            <a:off x="395731" y="5692830"/>
            <a:ext cx="1445895" cy="625475"/>
          </a:xfrm>
          <a:prstGeom prst="rect">
            <a:avLst/>
          </a:prstGeom>
        </p:spPr>
        <p:txBody>
          <a:bodyPr vert="horz" wrap="square" lIns="0" tIns="0" rIns="0" bIns="0" rtlCol="0">
            <a:spAutoFit/>
          </a:bodyPr>
          <a:lstStyle/>
          <a:p>
            <a:pPr marL="12700"/>
            <a:r>
              <a:rPr dirty="0">
                <a:solidFill>
                  <a:srgbClr val="FFFFFF"/>
                </a:solidFill>
                <a:latin typeface="Arial"/>
                <a:cs typeface="Arial"/>
              </a:rPr>
              <a:t>XY</a:t>
            </a:r>
            <a:r>
              <a:rPr spc="-35" dirty="0">
                <a:solidFill>
                  <a:srgbClr val="FFFFFF"/>
                </a:solidFill>
                <a:latin typeface="Arial"/>
                <a:cs typeface="Arial"/>
              </a:rPr>
              <a:t> </a:t>
            </a:r>
            <a:r>
              <a:rPr dirty="0">
                <a:solidFill>
                  <a:srgbClr val="FFFFFF"/>
                </a:solidFill>
                <a:latin typeface="Arial"/>
                <a:cs typeface="Arial"/>
              </a:rPr>
              <a:t>resolutio</a:t>
            </a:r>
            <a:r>
              <a:rPr spc="5" dirty="0">
                <a:solidFill>
                  <a:srgbClr val="FFFFFF"/>
                </a:solidFill>
                <a:latin typeface="Arial"/>
                <a:cs typeface="Arial"/>
              </a:rPr>
              <a:t>n</a:t>
            </a:r>
            <a:r>
              <a:rPr dirty="0">
                <a:solidFill>
                  <a:srgbClr val="FFFFFF"/>
                </a:solidFill>
                <a:latin typeface="Arial"/>
                <a:cs typeface="Arial"/>
              </a:rPr>
              <a:t>:</a:t>
            </a:r>
            <a:endParaRPr>
              <a:solidFill>
                <a:prstClr val="black"/>
              </a:solidFill>
              <a:latin typeface="Arial"/>
              <a:cs typeface="Arial"/>
            </a:endParaRPr>
          </a:p>
          <a:p>
            <a:pPr marL="173355">
              <a:spcBef>
                <a:spcPts val="760"/>
              </a:spcBef>
            </a:pPr>
            <a:r>
              <a:rPr dirty="0">
                <a:solidFill>
                  <a:srgbClr val="FFFFFF"/>
                </a:solidFill>
                <a:latin typeface="Arial"/>
                <a:cs typeface="Arial"/>
              </a:rPr>
              <a:t>Z resolution:</a:t>
            </a:r>
            <a:endParaRPr>
              <a:solidFill>
                <a:prstClr val="black"/>
              </a:solidFill>
              <a:latin typeface="Arial"/>
              <a:cs typeface="Arial"/>
            </a:endParaRPr>
          </a:p>
        </p:txBody>
      </p:sp>
      <p:sp>
        <p:nvSpPr>
          <p:cNvPr id="33" name="object 33"/>
          <p:cNvSpPr txBox="1"/>
          <p:nvPr/>
        </p:nvSpPr>
        <p:spPr>
          <a:xfrm>
            <a:off x="2181605" y="5692830"/>
            <a:ext cx="1245235" cy="625475"/>
          </a:xfrm>
          <a:prstGeom prst="rect">
            <a:avLst/>
          </a:prstGeom>
        </p:spPr>
        <p:txBody>
          <a:bodyPr vert="horz" wrap="square" lIns="0" tIns="0" rIns="0" bIns="0" rtlCol="0">
            <a:spAutoFit/>
          </a:bodyPr>
          <a:lstStyle/>
          <a:p>
            <a:pPr algn="ctr"/>
            <a:r>
              <a:rPr dirty="0">
                <a:solidFill>
                  <a:srgbClr val="FFFFFF"/>
                </a:solidFill>
                <a:latin typeface="Arial"/>
                <a:cs typeface="Arial"/>
              </a:rPr>
              <a:t>250</a:t>
            </a:r>
            <a:r>
              <a:rPr spc="-10" dirty="0">
                <a:solidFill>
                  <a:srgbClr val="FFFFFF"/>
                </a:solidFill>
                <a:latin typeface="Arial"/>
                <a:cs typeface="Arial"/>
              </a:rPr>
              <a:t> </a:t>
            </a:r>
            <a:r>
              <a:rPr dirty="0">
                <a:solidFill>
                  <a:srgbClr val="FFFFFF"/>
                </a:solidFill>
                <a:latin typeface="Arial"/>
                <a:cs typeface="Arial"/>
              </a:rPr>
              <a:t>nm</a:t>
            </a:r>
            <a:endParaRPr>
              <a:solidFill>
                <a:prstClr val="black"/>
              </a:solidFill>
              <a:latin typeface="Arial"/>
              <a:cs typeface="Arial"/>
            </a:endParaRPr>
          </a:p>
          <a:p>
            <a:pPr algn="ctr">
              <a:spcBef>
                <a:spcPts val="760"/>
              </a:spcBef>
            </a:pPr>
            <a:r>
              <a:rPr dirty="0">
                <a:solidFill>
                  <a:srgbClr val="FFFFFF"/>
                </a:solidFill>
                <a:latin typeface="Arial"/>
                <a:cs typeface="Arial"/>
              </a:rPr>
              <a:t>500-700</a:t>
            </a:r>
            <a:r>
              <a:rPr spc="-15" dirty="0">
                <a:solidFill>
                  <a:srgbClr val="FFFFFF"/>
                </a:solidFill>
                <a:latin typeface="Arial"/>
                <a:cs typeface="Arial"/>
              </a:rPr>
              <a:t> </a:t>
            </a:r>
            <a:r>
              <a:rPr dirty="0">
                <a:solidFill>
                  <a:srgbClr val="FFFFFF"/>
                </a:solidFill>
                <a:latin typeface="Arial"/>
                <a:cs typeface="Arial"/>
              </a:rPr>
              <a:t>nm</a:t>
            </a:r>
            <a:endParaRPr>
              <a:solidFill>
                <a:prstClr val="black"/>
              </a:solidFill>
              <a:latin typeface="Arial"/>
              <a:cs typeface="Arial"/>
            </a:endParaRPr>
          </a:p>
        </p:txBody>
      </p:sp>
      <p:sp>
        <p:nvSpPr>
          <p:cNvPr id="34" name="object 34"/>
          <p:cNvSpPr txBox="1"/>
          <p:nvPr/>
        </p:nvSpPr>
        <p:spPr>
          <a:xfrm>
            <a:off x="3949446" y="5692830"/>
            <a:ext cx="1245235" cy="625475"/>
          </a:xfrm>
          <a:prstGeom prst="rect">
            <a:avLst/>
          </a:prstGeom>
        </p:spPr>
        <p:txBody>
          <a:bodyPr vert="horz" wrap="square" lIns="0" tIns="0" rIns="0" bIns="0" rtlCol="0">
            <a:spAutoFit/>
          </a:bodyPr>
          <a:lstStyle/>
          <a:p>
            <a:pPr marL="12700"/>
            <a:r>
              <a:rPr dirty="0">
                <a:solidFill>
                  <a:srgbClr val="FFFFFF"/>
                </a:solidFill>
                <a:latin typeface="Arial"/>
                <a:cs typeface="Arial"/>
              </a:rPr>
              <a:t>100-130</a:t>
            </a:r>
            <a:r>
              <a:rPr spc="-15" dirty="0">
                <a:solidFill>
                  <a:srgbClr val="FFFFFF"/>
                </a:solidFill>
                <a:latin typeface="Arial"/>
                <a:cs typeface="Arial"/>
              </a:rPr>
              <a:t> </a:t>
            </a:r>
            <a:r>
              <a:rPr dirty="0">
                <a:solidFill>
                  <a:srgbClr val="FFFFFF"/>
                </a:solidFill>
                <a:latin typeface="Arial"/>
                <a:cs typeface="Arial"/>
              </a:rPr>
              <a:t>nm</a:t>
            </a:r>
            <a:endParaRPr dirty="0">
              <a:solidFill>
                <a:prstClr val="black"/>
              </a:solidFill>
              <a:latin typeface="Arial"/>
              <a:cs typeface="Arial"/>
            </a:endParaRPr>
          </a:p>
          <a:p>
            <a:pPr marL="12700">
              <a:spcBef>
                <a:spcPts val="760"/>
              </a:spcBef>
            </a:pPr>
            <a:r>
              <a:rPr dirty="0">
                <a:solidFill>
                  <a:srgbClr val="FFFFFF"/>
                </a:solidFill>
                <a:latin typeface="Arial"/>
                <a:cs typeface="Arial"/>
              </a:rPr>
              <a:t>250-350</a:t>
            </a:r>
            <a:r>
              <a:rPr spc="-15" dirty="0">
                <a:solidFill>
                  <a:srgbClr val="FFFFFF"/>
                </a:solidFill>
                <a:latin typeface="Arial"/>
                <a:cs typeface="Arial"/>
              </a:rPr>
              <a:t> </a:t>
            </a:r>
            <a:r>
              <a:rPr dirty="0">
                <a:solidFill>
                  <a:srgbClr val="FFFFFF"/>
                </a:solidFill>
                <a:latin typeface="Arial"/>
                <a:cs typeface="Arial"/>
              </a:rPr>
              <a:t>nm</a:t>
            </a:r>
            <a:endParaRPr dirty="0">
              <a:solidFill>
                <a:prstClr val="black"/>
              </a:solidFill>
              <a:latin typeface="Arial"/>
              <a:cs typeface="Arial"/>
            </a:endParaRPr>
          </a:p>
        </p:txBody>
      </p:sp>
      <p:sp>
        <p:nvSpPr>
          <p:cNvPr id="35" name="object 35"/>
          <p:cNvSpPr txBox="1"/>
          <p:nvPr/>
        </p:nvSpPr>
        <p:spPr>
          <a:xfrm>
            <a:off x="5717540" y="5692830"/>
            <a:ext cx="1245235" cy="625475"/>
          </a:xfrm>
          <a:prstGeom prst="rect">
            <a:avLst/>
          </a:prstGeom>
        </p:spPr>
        <p:txBody>
          <a:bodyPr vert="horz" wrap="square" lIns="0" tIns="0" rIns="0" bIns="0" rtlCol="0">
            <a:spAutoFit/>
          </a:bodyPr>
          <a:lstStyle/>
          <a:p>
            <a:pPr algn="ctr"/>
            <a:r>
              <a:rPr dirty="0">
                <a:solidFill>
                  <a:srgbClr val="FFFFFF"/>
                </a:solidFill>
                <a:latin typeface="Arial"/>
                <a:cs typeface="Arial"/>
              </a:rPr>
              <a:t>40-60</a:t>
            </a:r>
            <a:r>
              <a:rPr spc="-10" dirty="0">
                <a:solidFill>
                  <a:srgbClr val="FFFFFF"/>
                </a:solidFill>
                <a:latin typeface="Arial"/>
                <a:cs typeface="Arial"/>
              </a:rPr>
              <a:t> </a:t>
            </a:r>
            <a:r>
              <a:rPr dirty="0">
                <a:solidFill>
                  <a:srgbClr val="FFFFFF"/>
                </a:solidFill>
                <a:latin typeface="Arial"/>
                <a:cs typeface="Arial"/>
              </a:rPr>
              <a:t>nm</a:t>
            </a:r>
            <a:endParaRPr dirty="0">
              <a:solidFill>
                <a:prstClr val="black"/>
              </a:solidFill>
              <a:latin typeface="Arial"/>
              <a:cs typeface="Arial"/>
            </a:endParaRPr>
          </a:p>
          <a:p>
            <a:pPr algn="ctr">
              <a:spcBef>
                <a:spcPts val="760"/>
              </a:spcBef>
            </a:pPr>
            <a:r>
              <a:rPr dirty="0">
                <a:solidFill>
                  <a:srgbClr val="FFFFFF"/>
                </a:solidFill>
                <a:latin typeface="Arial"/>
                <a:cs typeface="Arial"/>
              </a:rPr>
              <a:t>100-700</a:t>
            </a:r>
            <a:r>
              <a:rPr spc="-15" dirty="0">
                <a:solidFill>
                  <a:srgbClr val="FFFFFF"/>
                </a:solidFill>
                <a:latin typeface="Arial"/>
                <a:cs typeface="Arial"/>
              </a:rPr>
              <a:t> </a:t>
            </a:r>
            <a:r>
              <a:rPr dirty="0">
                <a:solidFill>
                  <a:srgbClr val="FFFFFF"/>
                </a:solidFill>
                <a:latin typeface="Arial"/>
                <a:cs typeface="Arial"/>
              </a:rPr>
              <a:t>nm</a:t>
            </a:r>
            <a:endParaRPr dirty="0">
              <a:solidFill>
                <a:prstClr val="black"/>
              </a:solidFill>
              <a:latin typeface="Arial"/>
              <a:cs typeface="Arial"/>
            </a:endParaRPr>
          </a:p>
        </p:txBody>
      </p:sp>
      <p:sp>
        <p:nvSpPr>
          <p:cNvPr id="36" name="object 36"/>
          <p:cNvSpPr txBox="1"/>
          <p:nvPr/>
        </p:nvSpPr>
        <p:spPr>
          <a:xfrm>
            <a:off x="7612633" y="5692830"/>
            <a:ext cx="991235" cy="625475"/>
          </a:xfrm>
          <a:prstGeom prst="rect">
            <a:avLst/>
          </a:prstGeom>
        </p:spPr>
        <p:txBody>
          <a:bodyPr vert="horz" wrap="square" lIns="0" tIns="0" rIns="0" bIns="0" rtlCol="0">
            <a:spAutoFit/>
          </a:bodyPr>
          <a:lstStyle/>
          <a:p>
            <a:pPr marL="12700"/>
            <a:r>
              <a:rPr dirty="0">
                <a:solidFill>
                  <a:srgbClr val="FFFFFF"/>
                </a:solidFill>
                <a:latin typeface="Arial"/>
                <a:cs typeface="Arial"/>
              </a:rPr>
              <a:t>20-30</a:t>
            </a:r>
            <a:r>
              <a:rPr spc="-10" dirty="0">
                <a:solidFill>
                  <a:srgbClr val="FFFFFF"/>
                </a:solidFill>
                <a:latin typeface="Arial"/>
                <a:cs typeface="Arial"/>
              </a:rPr>
              <a:t> </a:t>
            </a:r>
            <a:r>
              <a:rPr dirty="0">
                <a:solidFill>
                  <a:srgbClr val="FFFFFF"/>
                </a:solidFill>
                <a:latin typeface="Arial"/>
                <a:cs typeface="Arial"/>
              </a:rPr>
              <a:t>nm</a:t>
            </a:r>
            <a:endParaRPr>
              <a:solidFill>
                <a:prstClr val="black"/>
              </a:solidFill>
              <a:latin typeface="Arial"/>
              <a:cs typeface="Arial"/>
            </a:endParaRPr>
          </a:p>
          <a:p>
            <a:pPr marL="12700">
              <a:spcBef>
                <a:spcPts val="760"/>
              </a:spcBef>
            </a:pPr>
            <a:r>
              <a:rPr dirty="0">
                <a:solidFill>
                  <a:srgbClr val="FFFFFF"/>
                </a:solidFill>
                <a:latin typeface="Arial"/>
                <a:cs typeface="Arial"/>
              </a:rPr>
              <a:t>50-80</a:t>
            </a:r>
            <a:r>
              <a:rPr spc="-10" dirty="0">
                <a:solidFill>
                  <a:srgbClr val="FFFFFF"/>
                </a:solidFill>
                <a:latin typeface="Arial"/>
                <a:cs typeface="Arial"/>
              </a:rPr>
              <a:t> </a:t>
            </a:r>
            <a:r>
              <a:rPr dirty="0">
                <a:solidFill>
                  <a:srgbClr val="FFFFFF"/>
                </a:solidFill>
                <a:latin typeface="Arial"/>
                <a:cs typeface="Arial"/>
              </a:rPr>
              <a:t>nm</a:t>
            </a:r>
            <a:endParaRPr>
              <a:solidFill>
                <a:prstClr val="black"/>
              </a:solidFill>
              <a:latin typeface="Arial"/>
              <a:cs typeface="Arial"/>
            </a:endParaRPr>
          </a:p>
        </p:txBody>
      </p:sp>
      <p:sp>
        <p:nvSpPr>
          <p:cNvPr id="37" name="object 37"/>
          <p:cNvSpPr/>
          <p:nvPr/>
        </p:nvSpPr>
        <p:spPr>
          <a:xfrm>
            <a:off x="6248400" y="2201100"/>
            <a:ext cx="475894" cy="1236662"/>
          </a:xfrm>
          <a:prstGeom prst="rect">
            <a:avLst/>
          </a:prstGeom>
          <a:blipFill>
            <a:blip r:embed="rId7" cstate="print"/>
            <a:stretch>
              <a:fillRect/>
            </a:stretch>
          </a:blipFill>
        </p:spPr>
        <p:txBody>
          <a:bodyPr wrap="square" lIns="0" tIns="0" rIns="0" bIns="0" rtlCol="0"/>
          <a:lstStyle/>
          <a:p>
            <a:endParaRPr smtClean="0">
              <a:solidFill>
                <a:prstClr val="black"/>
              </a:solidFill>
            </a:endParaRPr>
          </a:p>
        </p:txBody>
      </p:sp>
      <p:sp>
        <p:nvSpPr>
          <p:cNvPr id="39" name="object 39"/>
          <p:cNvSpPr txBox="1">
            <a:spLocks noGrp="1"/>
          </p:cNvSpPr>
          <p:nvPr>
            <p:ph type="title"/>
          </p:nvPr>
        </p:nvSpPr>
        <p:spPr>
          <a:xfrm>
            <a:off x="351281" y="240877"/>
            <a:ext cx="8441436" cy="670560"/>
          </a:xfrm>
          <a:prstGeom prst="rect">
            <a:avLst/>
          </a:prstGeom>
        </p:spPr>
        <p:txBody>
          <a:bodyPr vert="horz" wrap="square" lIns="0" tIns="212026" rIns="0" bIns="0" rtlCol="0">
            <a:spAutoFit/>
          </a:bodyPr>
          <a:lstStyle/>
          <a:p>
            <a:pPr marL="3810">
              <a:lnSpc>
                <a:spcPct val="100000"/>
              </a:lnSpc>
            </a:pPr>
            <a:r>
              <a:rPr sz="3200" spc="-105" dirty="0"/>
              <a:t>E</a:t>
            </a:r>
            <a:r>
              <a:rPr sz="3200" spc="-45" dirty="0"/>
              <a:t>v</a:t>
            </a:r>
            <a:r>
              <a:rPr sz="3200" spc="-5" dirty="0"/>
              <a:t>olutio</a:t>
            </a:r>
            <a:r>
              <a:rPr sz="3200" dirty="0"/>
              <a:t>n</a:t>
            </a:r>
            <a:r>
              <a:rPr sz="3200" spc="40" dirty="0"/>
              <a:t> </a:t>
            </a:r>
            <a:r>
              <a:rPr sz="3200" spc="-25" dirty="0"/>
              <a:t>o</a:t>
            </a:r>
            <a:r>
              <a:rPr sz="3200" spc="-10" dirty="0"/>
              <a:t>f</a:t>
            </a:r>
            <a:r>
              <a:rPr sz="3200" dirty="0"/>
              <a:t> </a:t>
            </a:r>
            <a:r>
              <a:rPr sz="3200" spc="-25" dirty="0"/>
              <a:t>Supe</a:t>
            </a:r>
            <a:r>
              <a:rPr sz="3200" dirty="0"/>
              <a:t>r</a:t>
            </a:r>
            <a:r>
              <a:rPr sz="3200" spc="-15" dirty="0"/>
              <a:t>-</a:t>
            </a:r>
            <a:r>
              <a:rPr sz="3200" spc="-60" dirty="0"/>
              <a:t>r</a:t>
            </a:r>
            <a:r>
              <a:rPr sz="3200" spc="-15" dirty="0"/>
              <a:t>esolution</a:t>
            </a:r>
            <a:r>
              <a:rPr sz="3200" spc="5" dirty="0"/>
              <a:t> </a:t>
            </a:r>
            <a:r>
              <a:rPr sz="3200" spc="-20" dirty="0"/>
              <a:t>Mic</a:t>
            </a:r>
            <a:r>
              <a:rPr sz="3200" spc="-70" dirty="0"/>
              <a:t>r</a:t>
            </a:r>
            <a:r>
              <a:rPr sz="3200" spc="-20" dirty="0"/>
              <a:t>os</a:t>
            </a:r>
            <a:r>
              <a:rPr sz="3200" spc="-45" dirty="0"/>
              <a:t>c</a:t>
            </a:r>
            <a:r>
              <a:rPr sz="3200" spc="-5" dirty="0"/>
              <a:t>o</a:t>
            </a:r>
            <a:r>
              <a:rPr sz="3200" spc="-20" dirty="0"/>
              <a:t>p</a:t>
            </a:r>
            <a:r>
              <a:rPr sz="3200" spc="-15" dirty="0"/>
              <a:t>y</a:t>
            </a:r>
            <a:endParaRPr sz="3200" dirty="0"/>
          </a:p>
        </p:txBody>
      </p:sp>
      <p:sp>
        <p:nvSpPr>
          <p:cNvPr id="40" name="object 40"/>
          <p:cNvSpPr/>
          <p:nvPr/>
        </p:nvSpPr>
        <p:spPr>
          <a:xfrm>
            <a:off x="7050023" y="6475186"/>
            <a:ext cx="2039844" cy="242027"/>
          </a:xfrm>
          <a:prstGeom prst="rect">
            <a:avLst/>
          </a:prstGeom>
          <a:blipFill>
            <a:blip r:embed="rId9" cstate="print"/>
            <a:stretch>
              <a:fillRect/>
            </a:stretch>
          </a:blipFill>
        </p:spPr>
        <p:txBody>
          <a:bodyPr wrap="square" lIns="0" tIns="0" rIns="0" bIns="0" rtlCol="0"/>
          <a:lstStyle/>
          <a:p>
            <a:endParaRPr smtClean="0">
              <a:solidFill>
                <a:prstClr val="black"/>
              </a:solidFill>
            </a:endParaRPr>
          </a:p>
        </p:txBody>
      </p:sp>
      <p:sp>
        <p:nvSpPr>
          <p:cNvPr id="41" name="object 41"/>
          <p:cNvSpPr/>
          <p:nvPr/>
        </p:nvSpPr>
        <p:spPr>
          <a:xfrm>
            <a:off x="7045197" y="6472237"/>
            <a:ext cx="2043430" cy="243840"/>
          </a:xfrm>
          <a:custGeom>
            <a:avLst/>
            <a:gdLst/>
            <a:ahLst/>
            <a:cxnLst/>
            <a:rect l="l" t="t" r="r" b="b"/>
            <a:pathLst>
              <a:path w="2043429" h="243840">
                <a:moveTo>
                  <a:pt x="0" y="243573"/>
                </a:moveTo>
                <a:lnTo>
                  <a:pt x="2043302" y="243573"/>
                </a:lnTo>
                <a:lnTo>
                  <a:pt x="2043302" y="0"/>
                </a:lnTo>
                <a:lnTo>
                  <a:pt x="0" y="0"/>
                </a:lnTo>
                <a:lnTo>
                  <a:pt x="0" y="243573"/>
                </a:lnTo>
                <a:close/>
              </a:path>
            </a:pathLst>
          </a:custGeom>
          <a:ln w="9525">
            <a:solidFill>
              <a:srgbClr val="FFFFFF"/>
            </a:solidFill>
          </a:ln>
        </p:spPr>
        <p:txBody>
          <a:bodyPr wrap="square" lIns="0" tIns="0" rIns="0" bIns="0" rtlCol="0"/>
          <a:lstStyle/>
          <a:p>
            <a:endParaRPr smtClean="0">
              <a:solidFill>
                <a:prstClr val="black"/>
              </a:solidFill>
            </a:endParaRPr>
          </a:p>
        </p:txBody>
      </p:sp>
      <p:sp>
        <p:nvSpPr>
          <p:cNvPr id="42" name="object 42"/>
          <p:cNvSpPr/>
          <p:nvPr/>
        </p:nvSpPr>
        <p:spPr>
          <a:xfrm>
            <a:off x="7391400" y="359346"/>
            <a:ext cx="1676400" cy="894664"/>
          </a:xfrm>
          <a:prstGeom prst="rect">
            <a:avLst/>
          </a:prstGeom>
          <a:blipFill>
            <a:blip r:embed="rId10" cstate="print"/>
            <a:stretch>
              <a:fillRect/>
            </a:stretch>
          </a:blipFill>
        </p:spPr>
        <p:txBody>
          <a:bodyPr wrap="square" lIns="0" tIns="0" rIns="0" bIns="0" rtlCol="0"/>
          <a:lstStyle/>
          <a:p>
            <a:endParaRPr smtClean="0">
              <a:solidFill>
                <a:prstClr val="black"/>
              </a:solidFill>
            </a:endParaRPr>
          </a:p>
        </p:txBody>
      </p:sp>
    </p:spTree>
    <p:extLst>
      <p:ext uri="{BB962C8B-B14F-4D97-AF65-F5344CB8AC3E}">
        <p14:creationId xmlns:p14="http://schemas.microsoft.com/office/powerpoint/2010/main" val="104432670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Spatial Resolution of Biological Imaging </a:t>
            </a:r>
            <a:r>
              <a:rPr lang="en-US" sz="2800" dirty="0"/>
              <a:t>T</a:t>
            </a:r>
            <a:r>
              <a:rPr lang="en-US" sz="2800" dirty="0" smtClean="0"/>
              <a:t>echniques</a:t>
            </a:r>
            <a:endParaRPr lang="en-US" sz="2800" dirty="0"/>
          </a:p>
        </p:txBody>
      </p:sp>
      <p:pic>
        <p:nvPicPr>
          <p:cNvPr id="4" name="Content Placeholder 3"/>
          <p:cNvPicPr>
            <a:picLocks noGrp="1" noChangeAspect="1"/>
          </p:cNvPicPr>
          <p:nvPr>
            <p:ph idx="1"/>
          </p:nvPr>
        </p:nvPicPr>
        <p:blipFill rotWithShape="1">
          <a:blip r:embed="rId3">
            <a:extLst>
              <a:ext uri="{28A0092B-C50C-407E-A947-70E740481C1C}">
                <a14:useLocalDpi xmlns:a14="http://schemas.microsoft.com/office/drawing/2010/main" val="0"/>
              </a:ext>
            </a:extLst>
          </a:blip>
          <a:srcRect t="6749"/>
          <a:stretch/>
        </p:blipFill>
        <p:spPr>
          <a:xfrm>
            <a:off x="726510" y="1690689"/>
            <a:ext cx="6325643" cy="4286628"/>
          </a:xfrm>
        </p:spPr>
      </p:pic>
      <p:sp>
        <p:nvSpPr>
          <p:cNvPr id="5" name="Rectangle 4"/>
          <p:cNvSpPr/>
          <p:nvPr/>
        </p:nvSpPr>
        <p:spPr>
          <a:xfrm>
            <a:off x="5661764" y="5736921"/>
            <a:ext cx="989557" cy="33820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Arrow Connector 5"/>
          <p:cNvCxnSpPr/>
          <p:nvPr/>
        </p:nvCxnSpPr>
        <p:spPr>
          <a:xfrm>
            <a:off x="5736921" y="4083485"/>
            <a:ext cx="1240076" cy="0"/>
          </a:xfrm>
          <a:prstGeom prst="straightConnector1">
            <a:avLst/>
          </a:prstGeom>
          <a:ln w="38100">
            <a:solidFill>
              <a:srgbClr val="FF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a:off x="5736921" y="4285989"/>
            <a:ext cx="1240076" cy="0"/>
          </a:xfrm>
          <a:prstGeom prst="straightConnector1">
            <a:avLst/>
          </a:prstGeom>
          <a:ln w="38100">
            <a:solidFill>
              <a:srgbClr val="FF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a:off x="5736921" y="4488493"/>
            <a:ext cx="1240076" cy="0"/>
          </a:xfrm>
          <a:prstGeom prst="straightConnector1">
            <a:avLst/>
          </a:prstGeom>
          <a:ln w="38100">
            <a:solidFill>
              <a:schemeClr val="accent5"/>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5736921" y="4690997"/>
            <a:ext cx="1240076" cy="0"/>
          </a:xfrm>
          <a:prstGeom prst="straightConnector1">
            <a:avLst/>
          </a:prstGeom>
          <a:ln w="38100">
            <a:solidFill>
              <a:schemeClr val="accent5"/>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5736921" y="4893501"/>
            <a:ext cx="1240076" cy="0"/>
          </a:xfrm>
          <a:prstGeom prst="straightConnector1">
            <a:avLst/>
          </a:prstGeom>
          <a:ln w="38100">
            <a:solidFill>
              <a:schemeClr val="accent5"/>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5736921" y="5096005"/>
            <a:ext cx="1240076" cy="0"/>
          </a:xfrm>
          <a:prstGeom prst="straightConnector1">
            <a:avLst/>
          </a:prstGeom>
          <a:ln w="38100">
            <a:solidFill>
              <a:schemeClr val="accent5"/>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5736921" y="5298509"/>
            <a:ext cx="1240076" cy="0"/>
          </a:xfrm>
          <a:prstGeom prst="straightConnector1">
            <a:avLst/>
          </a:prstGeom>
          <a:ln w="38100">
            <a:solidFill>
              <a:srgbClr val="FF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6926893" y="3898819"/>
            <a:ext cx="2161297" cy="338554"/>
          </a:xfrm>
          <a:prstGeom prst="rect">
            <a:avLst/>
          </a:prstGeom>
          <a:noFill/>
        </p:spPr>
        <p:txBody>
          <a:bodyPr wrap="none" rtlCol="0">
            <a:spAutoFit/>
          </a:bodyPr>
          <a:lstStyle/>
          <a:p>
            <a:r>
              <a:rPr lang="en-US" sz="1600" dirty="0" smtClean="0">
                <a:solidFill>
                  <a:srgbClr val="FF0000"/>
                </a:solidFill>
              </a:rPr>
              <a:t>“True” super-resolution</a:t>
            </a:r>
            <a:endParaRPr lang="en-US" sz="1600" dirty="0">
              <a:solidFill>
                <a:srgbClr val="FF0000"/>
              </a:solidFill>
            </a:endParaRPr>
          </a:p>
        </p:txBody>
      </p:sp>
      <p:sp>
        <p:nvSpPr>
          <p:cNvPr id="14" name="TextBox 13"/>
          <p:cNvSpPr txBox="1"/>
          <p:nvPr/>
        </p:nvSpPr>
        <p:spPr>
          <a:xfrm>
            <a:off x="6976997" y="4310566"/>
            <a:ext cx="1229824" cy="338554"/>
          </a:xfrm>
          <a:prstGeom prst="rect">
            <a:avLst/>
          </a:prstGeom>
          <a:noFill/>
        </p:spPr>
        <p:txBody>
          <a:bodyPr wrap="none" rtlCol="0">
            <a:spAutoFit/>
          </a:bodyPr>
          <a:lstStyle/>
          <a:p>
            <a:r>
              <a:rPr lang="en-US" sz="1600" dirty="0" smtClean="0">
                <a:solidFill>
                  <a:schemeClr val="accent5"/>
                </a:solidFill>
              </a:rPr>
              <a:t>“Functional”</a:t>
            </a:r>
            <a:endParaRPr lang="en-US" sz="1600" dirty="0">
              <a:solidFill>
                <a:schemeClr val="accent5"/>
              </a:solidFill>
            </a:endParaRPr>
          </a:p>
        </p:txBody>
      </p:sp>
    </p:spTree>
    <p:extLst>
      <p:ext uri="{BB962C8B-B14F-4D97-AF65-F5344CB8AC3E}">
        <p14:creationId xmlns:p14="http://schemas.microsoft.com/office/powerpoint/2010/main" val="131744609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sz="2800" dirty="0" smtClean="0"/>
              <a:t>One problem with all super-resolution techniques?</a:t>
            </a:r>
            <a:endParaRPr lang="en-US" sz="2800" dirty="0"/>
          </a:p>
        </p:txBody>
      </p:sp>
    </p:spTree>
    <p:extLst>
      <p:ext uri="{BB962C8B-B14F-4D97-AF65-F5344CB8AC3E}">
        <p14:creationId xmlns:p14="http://schemas.microsoft.com/office/powerpoint/2010/main" val="3311162894"/>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sz="2800" dirty="0" smtClean="0"/>
              <a:t>One problem with all super-resolution techniques?</a:t>
            </a:r>
            <a:endParaRPr lang="en-US" sz="2800" dirty="0"/>
          </a:p>
        </p:txBody>
      </p:sp>
      <p:sp>
        <p:nvSpPr>
          <p:cNvPr id="6" name="Content Placeholder 5"/>
          <p:cNvSpPr>
            <a:spLocks noGrp="1"/>
          </p:cNvSpPr>
          <p:nvPr>
            <p:ph idx="1"/>
          </p:nvPr>
        </p:nvSpPr>
        <p:spPr/>
        <p:txBody>
          <a:bodyPr/>
          <a:lstStyle/>
          <a:p>
            <a:r>
              <a:rPr lang="en-US" dirty="0" smtClean="0"/>
              <a:t>They are slow</a:t>
            </a:r>
            <a:endParaRPr lang="en-US" dirty="0"/>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092" y="2676061"/>
            <a:ext cx="5087816" cy="3100551"/>
          </a:xfrm>
          <a:prstGeom prst="rect">
            <a:avLst/>
          </a:prstGeom>
        </p:spPr>
      </p:pic>
    </p:spTree>
    <p:extLst>
      <p:ext uri="{BB962C8B-B14F-4D97-AF65-F5344CB8AC3E}">
        <p14:creationId xmlns:p14="http://schemas.microsoft.com/office/powerpoint/2010/main" val="68722464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smtClean="0"/>
              <a:t>But many techniques getting faster and being used for live imaging</a:t>
            </a:r>
            <a:endParaRPr lang="en-US" dirty="0"/>
          </a:p>
        </p:txBody>
      </p:sp>
      <p:sp>
        <p:nvSpPr>
          <p:cNvPr id="5" name="Content Placeholder 4"/>
          <p:cNvSpPr>
            <a:spLocks noGrp="1"/>
          </p:cNvSpPr>
          <p:nvPr>
            <p:ph sz="half" idx="1"/>
          </p:nvPr>
        </p:nvSpPr>
        <p:spPr/>
        <p:txBody>
          <a:bodyPr/>
          <a:lstStyle/>
          <a:p>
            <a:r>
              <a:rPr lang="en-US" dirty="0" smtClean="0"/>
              <a:t>STED</a:t>
            </a:r>
          </a:p>
          <a:p>
            <a:r>
              <a:rPr lang="en-US" dirty="0"/>
              <a:t>Structured illumination microscopy (SIM</a:t>
            </a:r>
            <a:r>
              <a:rPr lang="en-US" dirty="0" smtClean="0"/>
              <a:t>)</a:t>
            </a:r>
          </a:p>
          <a:p>
            <a:r>
              <a:rPr lang="en-US" dirty="0" smtClean="0"/>
              <a:t>PALM/STORM</a:t>
            </a:r>
            <a:endParaRPr lang="en-US" dirty="0"/>
          </a:p>
        </p:txBody>
      </p:sp>
      <p:sp>
        <p:nvSpPr>
          <p:cNvPr id="11" name="object 7"/>
          <p:cNvSpPr/>
          <p:nvPr/>
        </p:nvSpPr>
        <p:spPr>
          <a:xfrm>
            <a:off x="1838977" y="4332581"/>
            <a:ext cx="2915237" cy="1355308"/>
          </a:xfrm>
          <a:prstGeom prst="rect">
            <a:avLst/>
          </a:prstGeom>
          <a:blipFill>
            <a:blip r:embed="rId3" cstate="print"/>
            <a:stretch>
              <a:fillRect/>
            </a:stretch>
          </a:blipFill>
        </p:spPr>
        <p:txBody>
          <a:bodyPr wrap="square" lIns="0" tIns="0" rIns="0" bIns="0" rtlCol="0"/>
          <a:lstStyle/>
          <a:p>
            <a:endParaRPr/>
          </a:p>
        </p:txBody>
      </p:sp>
      <p:pic>
        <p:nvPicPr>
          <p:cNvPr id="3" name="Content Placeholder 2"/>
          <p:cNvPicPr>
            <a:picLocks noGrp="1" noChangeAspect="1"/>
          </p:cNvPicPr>
          <p:nvPr>
            <p:ph sz="half" idx="2"/>
          </p:nvPr>
        </p:nvPicPr>
        <p:blipFill>
          <a:blip r:embed="rId4" cstate="print">
            <a:extLst>
              <a:ext uri="{28A0092B-C50C-407E-A947-70E740481C1C}">
                <a14:useLocalDpi xmlns:a14="http://schemas.microsoft.com/office/drawing/2010/main" val="0"/>
              </a:ext>
            </a:extLst>
          </a:blip>
          <a:stretch>
            <a:fillRect/>
          </a:stretch>
        </p:blipFill>
        <p:spPr>
          <a:xfrm>
            <a:off x="4629149" y="1825626"/>
            <a:ext cx="4351617" cy="3953852"/>
          </a:xfrm>
        </p:spPr>
      </p:pic>
      <p:pic>
        <p:nvPicPr>
          <p:cNvPr id="9" name="Content Placeholder 12"/>
          <p:cNvPicPr>
            <a:picLocks noChangeAspect="1"/>
          </p:cNvPicPr>
          <p:nvPr/>
        </p:nvPicPr>
        <p:blipFill>
          <a:blip r:embed="rId5"/>
          <a:stretch>
            <a:fillRect/>
          </a:stretch>
        </p:blipFill>
        <p:spPr>
          <a:xfrm>
            <a:off x="441139" y="3831558"/>
            <a:ext cx="1585349" cy="1947920"/>
          </a:xfrm>
          <a:prstGeom prst="rect">
            <a:avLst/>
          </a:prstGeom>
        </p:spPr>
      </p:pic>
    </p:spTree>
    <p:extLst>
      <p:ext uri="{BB962C8B-B14F-4D97-AF65-F5344CB8AC3E}">
        <p14:creationId xmlns:p14="http://schemas.microsoft.com/office/powerpoint/2010/main" val="7413353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Bruker </a:t>
            </a:r>
            <a:r>
              <a:rPr lang="en-US" sz="3200" dirty="0" err="1" smtClean="0"/>
              <a:t>vutara</a:t>
            </a:r>
            <a:r>
              <a:rPr lang="en-US" sz="3200" dirty="0" smtClean="0"/>
              <a:t> imaging two focal planes at once</a:t>
            </a:r>
            <a:endParaRPr lang="en-US" sz="3200" dirty="0"/>
          </a:p>
        </p:txBody>
      </p:sp>
      <p:sp>
        <p:nvSpPr>
          <p:cNvPr id="3" name="Content Placeholder 2"/>
          <p:cNvSpPr>
            <a:spLocks noGrp="1"/>
          </p:cNvSpPr>
          <p:nvPr>
            <p:ph sz="half" idx="1"/>
          </p:nvPr>
        </p:nvSpPr>
        <p:spPr/>
        <p:txBody>
          <a:bodyPr>
            <a:normAutofit/>
          </a:bodyPr>
          <a:lstStyle/>
          <a:p>
            <a:r>
              <a:rPr lang="en-US" sz="2400" dirty="0" smtClean="0"/>
              <a:t>Biplane imaging increases speed</a:t>
            </a:r>
          </a:p>
          <a:p>
            <a:r>
              <a:rPr lang="en-US" sz="2400" dirty="0" smtClean="0"/>
              <a:t>Schematic of MUM (Multifocal plane microscopy)</a:t>
            </a:r>
          </a:p>
          <a:p>
            <a:endParaRPr lang="en-US" sz="2400" dirty="0"/>
          </a:p>
        </p:txBody>
      </p:sp>
      <p:pic>
        <p:nvPicPr>
          <p:cNvPr id="5" name="Content Placeholder 4"/>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5075359" y="1367544"/>
            <a:ext cx="2688981" cy="2407166"/>
          </a:xfrm>
        </p:spPr>
      </p:pic>
      <p:sp>
        <p:nvSpPr>
          <p:cNvPr id="6" name="object 6"/>
          <p:cNvSpPr/>
          <p:nvPr/>
        </p:nvSpPr>
        <p:spPr>
          <a:xfrm>
            <a:off x="704850" y="3909646"/>
            <a:ext cx="7620000" cy="2617089"/>
          </a:xfrm>
          <a:prstGeom prst="rect">
            <a:avLst/>
          </a:prstGeom>
          <a:blipFill>
            <a:blip r:embed="rId4"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129813715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8" name="Picture 2" descr="criticalangle.jpg                                              0001873DMacintosh HD                   ABA7815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1200" y="1690689"/>
            <a:ext cx="4965700" cy="390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6259" name="Text Box 3"/>
          <p:cNvSpPr txBox="1">
            <a:spLocks noChangeArrowheads="1"/>
          </p:cNvSpPr>
          <p:nvPr/>
        </p:nvSpPr>
        <p:spPr bwMode="auto">
          <a:xfrm>
            <a:off x="2286000" y="5805489"/>
            <a:ext cx="44958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sz="2400">
                <a:solidFill>
                  <a:schemeClr val="tx1"/>
                </a:solidFill>
                <a:latin typeface="Comic Sans MS" panose="030F0702030302020204" pitchFamily="66" charset="0"/>
                <a:ea typeface="ＭＳ Ｐゴシック" panose="020B0600070205080204" pitchFamily="34" charset="-128"/>
              </a:defRPr>
            </a:lvl1pPr>
            <a:lvl2pPr marL="742950" indent="-285750">
              <a:defRPr sz="2400">
                <a:solidFill>
                  <a:schemeClr val="tx1"/>
                </a:solidFill>
                <a:latin typeface="Comic Sans MS" panose="030F0702030302020204" pitchFamily="66" charset="0"/>
                <a:ea typeface="ＭＳ Ｐゴシック" panose="020B0600070205080204" pitchFamily="34" charset="-128"/>
              </a:defRPr>
            </a:lvl2pPr>
            <a:lvl3pPr marL="1143000" indent="-228600">
              <a:defRPr sz="2400">
                <a:solidFill>
                  <a:schemeClr val="tx1"/>
                </a:solidFill>
                <a:latin typeface="Comic Sans MS" panose="030F0702030302020204" pitchFamily="66" charset="0"/>
                <a:ea typeface="ＭＳ Ｐゴシック" panose="020B0600070205080204" pitchFamily="34" charset="-128"/>
              </a:defRPr>
            </a:lvl3pPr>
            <a:lvl4pPr marL="1600200" indent="-228600">
              <a:defRPr sz="2400">
                <a:solidFill>
                  <a:schemeClr val="tx1"/>
                </a:solidFill>
                <a:latin typeface="Comic Sans MS" panose="030F0702030302020204" pitchFamily="66" charset="0"/>
                <a:ea typeface="ＭＳ Ｐゴシック" panose="020B0600070205080204" pitchFamily="34" charset="-128"/>
              </a:defRPr>
            </a:lvl4pPr>
            <a:lvl5pPr marL="2057400" indent="-228600">
              <a:defRPr sz="24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9pPr>
          </a:lstStyle>
          <a:p>
            <a:pPr algn="ctr">
              <a:spcBef>
                <a:spcPct val="50000"/>
              </a:spcBef>
            </a:pPr>
            <a:r>
              <a:rPr lang="en-US" altLang="en-US" sz="3200">
                <a:solidFill>
                  <a:prstClr val="black"/>
                </a:solidFill>
              </a:rPr>
              <a:t>sin </a:t>
            </a:r>
            <a:r>
              <a:rPr lang="en-US" altLang="en-US" sz="3200" b="1">
                <a:solidFill>
                  <a:prstClr val="black"/>
                </a:solidFill>
                <a:latin typeface="Symbol" panose="05050102010706020507" pitchFamily="18" charset="2"/>
              </a:rPr>
              <a:t>q</a:t>
            </a:r>
            <a:r>
              <a:rPr lang="en-US" altLang="en-US" sz="2000">
                <a:solidFill>
                  <a:prstClr val="black"/>
                </a:solidFill>
              </a:rPr>
              <a:t> critical  </a:t>
            </a:r>
            <a:r>
              <a:rPr lang="en-US" altLang="en-US" sz="2800">
                <a:solidFill>
                  <a:prstClr val="black"/>
                </a:solidFill>
              </a:rPr>
              <a:t>=  </a:t>
            </a:r>
            <a:r>
              <a:rPr lang="en-US" altLang="en-US" sz="4000" b="1">
                <a:solidFill>
                  <a:prstClr val="black"/>
                </a:solidFill>
                <a:latin typeface="Symbol" panose="05050102010706020507" pitchFamily="18" charset="2"/>
              </a:rPr>
              <a:t>h</a:t>
            </a:r>
            <a:r>
              <a:rPr lang="en-US" altLang="en-US" sz="2000">
                <a:solidFill>
                  <a:prstClr val="black"/>
                </a:solidFill>
              </a:rPr>
              <a:t>1</a:t>
            </a:r>
            <a:r>
              <a:rPr lang="en-US" altLang="en-US" sz="2800">
                <a:solidFill>
                  <a:prstClr val="black"/>
                </a:solidFill>
              </a:rPr>
              <a:t> / </a:t>
            </a:r>
            <a:r>
              <a:rPr lang="en-US" altLang="en-US" sz="4000" b="1">
                <a:solidFill>
                  <a:prstClr val="black"/>
                </a:solidFill>
                <a:latin typeface="Symbol" panose="05050102010706020507" pitchFamily="18" charset="2"/>
              </a:rPr>
              <a:t>h</a:t>
            </a:r>
            <a:r>
              <a:rPr lang="en-US" altLang="en-US" sz="2000" b="1">
                <a:solidFill>
                  <a:prstClr val="black"/>
                </a:solidFill>
              </a:rPr>
              <a:t>2</a:t>
            </a:r>
            <a:endParaRPr lang="en-US" altLang="en-US" sz="3200" b="1">
              <a:solidFill>
                <a:prstClr val="black"/>
              </a:solidFill>
              <a:latin typeface="Symbol" panose="05050102010706020507" pitchFamily="18" charset="2"/>
            </a:endParaRPr>
          </a:p>
        </p:txBody>
      </p:sp>
      <p:sp>
        <p:nvSpPr>
          <p:cNvPr id="4" name="Title 1"/>
          <p:cNvSpPr txBox="1">
            <a:spLocks/>
          </p:cNvSpPr>
          <p:nvPr/>
        </p:nvSpPr>
        <p:spPr>
          <a:xfrm>
            <a:off x="628650" y="365126"/>
            <a:ext cx="7886700" cy="1325563"/>
          </a:xfrm>
          <a:prstGeom prst="rect">
            <a:avLst/>
          </a:prstGeom>
        </p:spPr>
        <p:txBody>
          <a:bodyPr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sz="3200" dirty="0" smtClean="0">
                <a:solidFill>
                  <a:prstClr val="black"/>
                </a:solidFill>
              </a:rPr>
              <a:t>Internal reflection depends on refractive index differences</a:t>
            </a:r>
            <a:endParaRPr lang="en-US" sz="3200" dirty="0">
              <a:solidFill>
                <a:prstClr val="black"/>
              </a:solidFill>
            </a:endParaRPr>
          </a:p>
        </p:txBody>
      </p:sp>
    </p:spTree>
    <p:extLst>
      <p:ext uri="{BB962C8B-B14F-4D97-AF65-F5344CB8AC3E}">
        <p14:creationId xmlns:p14="http://schemas.microsoft.com/office/powerpoint/2010/main" val="2193083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Autofit/>
          </a:bodyPr>
          <a:lstStyle/>
          <a:p>
            <a:r>
              <a:rPr lang="en-US" sz="2800" dirty="0"/>
              <a:t>Sample Labeling Choices for </a:t>
            </a:r>
            <a:r>
              <a:rPr lang="en-US" sz="2800" dirty="0" smtClean="0"/>
              <a:t>PALM/STORM (SML) Imaging</a:t>
            </a:r>
            <a:r>
              <a:rPr lang="en-US" sz="2800" dirty="0"/>
              <a:t/>
            </a:r>
            <a:br>
              <a:rPr lang="en-US" sz="2800" dirty="0"/>
            </a:br>
            <a:endParaRPr lang="en-US" sz="2800" dirty="0"/>
          </a:p>
        </p:txBody>
      </p:sp>
      <p:sp>
        <p:nvSpPr>
          <p:cNvPr id="7" name="Content Placeholder 6"/>
          <p:cNvSpPr>
            <a:spLocks noGrp="1"/>
          </p:cNvSpPr>
          <p:nvPr>
            <p:ph sz="half" idx="1"/>
          </p:nvPr>
        </p:nvSpPr>
        <p:spPr/>
        <p:txBody>
          <a:bodyPr>
            <a:normAutofit/>
          </a:bodyPr>
          <a:lstStyle/>
          <a:p>
            <a:r>
              <a:rPr lang="en-US" sz="2000" dirty="0"/>
              <a:t>Organic dyes or Genetically encoded fluorescent proteins</a:t>
            </a:r>
          </a:p>
          <a:p>
            <a:r>
              <a:rPr lang="en-US" sz="2000" dirty="0"/>
              <a:t>Organic dyes generally preferred for SML labeling over fluorescent proteins since they emit more photons.</a:t>
            </a:r>
          </a:p>
          <a:p>
            <a:r>
              <a:rPr lang="en-US" sz="2000" dirty="0"/>
              <a:t>Fluorescent proteins are live cell compatible</a:t>
            </a:r>
          </a:p>
          <a:p>
            <a:endParaRPr lang="en-US" sz="2000" dirty="0"/>
          </a:p>
        </p:txBody>
      </p:sp>
      <p:pic>
        <p:nvPicPr>
          <p:cNvPr id="9" name="Content Placeholder 8"/>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5275385" y="1621585"/>
            <a:ext cx="3095258" cy="2211862"/>
          </a:xfr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9725" y="4535649"/>
            <a:ext cx="3104050" cy="1961023"/>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75385" y="4104639"/>
            <a:ext cx="3095258" cy="2392033"/>
          </a:xfrm>
          <a:prstGeom prst="rect">
            <a:avLst/>
          </a:prstGeom>
        </p:spPr>
      </p:pic>
      <p:sp>
        <p:nvSpPr>
          <p:cNvPr id="12" name="Rectangle 11"/>
          <p:cNvSpPr/>
          <p:nvPr/>
        </p:nvSpPr>
        <p:spPr>
          <a:xfrm>
            <a:off x="6635262" y="2766646"/>
            <a:ext cx="480646" cy="19929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7115908" y="6297380"/>
            <a:ext cx="480646" cy="19929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c</a:t>
            </a:r>
            <a:endParaRPr lang="en-US" dirty="0"/>
          </a:p>
        </p:txBody>
      </p:sp>
      <p:sp>
        <p:nvSpPr>
          <p:cNvPr id="14" name="Rectangle 13"/>
          <p:cNvSpPr/>
          <p:nvPr/>
        </p:nvSpPr>
        <p:spPr>
          <a:xfrm>
            <a:off x="2860431" y="6397026"/>
            <a:ext cx="480646" cy="19929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c</a:t>
            </a:r>
            <a:endParaRPr lang="en-US" dirty="0"/>
          </a:p>
        </p:txBody>
      </p:sp>
    </p:spTree>
    <p:extLst>
      <p:ext uri="{BB962C8B-B14F-4D97-AF65-F5344CB8AC3E}">
        <p14:creationId xmlns:p14="http://schemas.microsoft.com/office/powerpoint/2010/main" val="1787761706"/>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3"/>
          <p:cNvGraphicFramePr>
            <a:graphicFrameLocks noGrp="1"/>
          </p:cNvGraphicFramePr>
          <p:nvPr>
            <p:extLst>
              <p:ext uri="{D42A27DB-BD31-4B8C-83A1-F6EECF244321}">
                <p14:modId xmlns:p14="http://schemas.microsoft.com/office/powerpoint/2010/main" val="2951548785"/>
              </p:ext>
            </p:extLst>
          </p:nvPr>
        </p:nvGraphicFramePr>
        <p:xfrm>
          <a:off x="743927" y="1752600"/>
          <a:ext cx="6096000" cy="4622795"/>
        </p:xfrm>
        <a:graphic>
          <a:graphicData uri="http://schemas.openxmlformats.org/drawingml/2006/table">
            <a:tbl>
              <a:tblPr firstRow="1" bandRow="1">
                <a:tableStyleId>{2D5ABB26-0587-4C30-8999-92F81FD0307C}</a:tableStyleId>
              </a:tblPr>
              <a:tblGrid>
                <a:gridCol w="1524000"/>
                <a:gridCol w="1524000"/>
                <a:gridCol w="1524000"/>
                <a:gridCol w="1524000"/>
              </a:tblGrid>
              <a:tr h="927100">
                <a:tc>
                  <a:txBody>
                    <a:bodyPr/>
                    <a:lstStyle/>
                    <a:p>
                      <a:pPr marL="184150" marR="176530" algn="ctr">
                        <a:lnSpc>
                          <a:spcPct val="100000"/>
                        </a:lnSpc>
                      </a:pPr>
                      <a:r>
                        <a:rPr sz="1800" b="1" dirty="0">
                          <a:latin typeface="Arial"/>
                          <a:cs typeface="Arial"/>
                        </a:rPr>
                        <a:t>Excitation Laser </a:t>
                      </a:r>
                      <a:r>
                        <a:rPr sz="1800" b="1" spc="-10" dirty="0">
                          <a:latin typeface="Arial"/>
                          <a:cs typeface="Arial"/>
                        </a:rPr>
                        <a:t>L</a:t>
                      </a:r>
                      <a:r>
                        <a:rPr sz="1800" b="1" dirty="0">
                          <a:latin typeface="Arial"/>
                          <a:cs typeface="Arial"/>
                        </a:rPr>
                        <a:t>ine (nm)</a:t>
                      </a:r>
                      <a:endParaRPr sz="1800" dirty="0">
                        <a:latin typeface="Arial"/>
                        <a:cs typeface="Arial"/>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D7E1E8"/>
                    </a:solidFill>
                  </a:tcPr>
                </a:tc>
                <a:tc>
                  <a:txBody>
                    <a:bodyPr/>
                    <a:lstStyle/>
                    <a:p>
                      <a:pPr algn="ctr">
                        <a:lnSpc>
                          <a:spcPct val="100000"/>
                        </a:lnSpc>
                      </a:pPr>
                      <a:r>
                        <a:rPr sz="1800" b="1" dirty="0">
                          <a:latin typeface="Arial"/>
                          <a:cs typeface="Arial"/>
                        </a:rPr>
                        <a:t>Dye</a:t>
                      </a:r>
                      <a:endParaRPr sz="1800">
                        <a:latin typeface="Arial"/>
                        <a:cs typeface="Arial"/>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D7E1E8"/>
                    </a:solidFill>
                  </a:tcPr>
                </a:tc>
                <a:tc>
                  <a:txBody>
                    <a:bodyPr/>
                    <a:lstStyle/>
                    <a:p>
                      <a:pPr marL="209550" marR="201295" algn="ctr">
                        <a:lnSpc>
                          <a:spcPct val="100000"/>
                        </a:lnSpc>
                      </a:pPr>
                      <a:r>
                        <a:rPr sz="1800" b="1" dirty="0">
                          <a:latin typeface="Arial"/>
                          <a:cs typeface="Arial"/>
                        </a:rPr>
                        <a:t>Excitation Maximum (nm)</a:t>
                      </a:r>
                      <a:endParaRPr sz="1800">
                        <a:latin typeface="Arial"/>
                        <a:cs typeface="Arial"/>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D7E1E8"/>
                    </a:solidFill>
                  </a:tcPr>
                </a:tc>
                <a:tc>
                  <a:txBody>
                    <a:bodyPr/>
                    <a:lstStyle/>
                    <a:p>
                      <a:pPr marL="228600" marR="220345" indent="-635" algn="ctr">
                        <a:lnSpc>
                          <a:spcPct val="100000"/>
                        </a:lnSpc>
                      </a:pPr>
                      <a:r>
                        <a:rPr sz="1800" b="1" dirty="0">
                          <a:latin typeface="Arial"/>
                          <a:cs typeface="Arial"/>
                        </a:rPr>
                        <a:t>Emission Maximum (nm)</a:t>
                      </a:r>
                      <a:endParaRPr sz="1800">
                        <a:latin typeface="Arial"/>
                        <a:cs typeface="Arial"/>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D7E1E8"/>
                    </a:solidFill>
                  </a:tcPr>
                </a:tc>
              </a:tr>
              <a:tr h="358139">
                <a:tc>
                  <a:txBody>
                    <a:bodyPr/>
                    <a:lstStyle/>
                    <a:p>
                      <a:pPr marL="85090">
                        <a:lnSpc>
                          <a:spcPct val="100000"/>
                        </a:lnSpc>
                      </a:pPr>
                      <a:r>
                        <a:rPr sz="1800" b="1" dirty="0">
                          <a:solidFill>
                            <a:srgbClr val="00AF50"/>
                          </a:solidFill>
                          <a:latin typeface="Arial"/>
                          <a:cs typeface="Arial"/>
                        </a:rPr>
                        <a:t>488</a:t>
                      </a:r>
                      <a:endParaRPr sz="1800">
                        <a:latin typeface="Arial"/>
                        <a:cs typeface="Arial"/>
                      </a:endParaRPr>
                    </a:p>
                  </a:txBody>
                  <a:tcPr marL="0" marR="0" marT="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EFF4F6"/>
                    </a:solidFill>
                  </a:tcPr>
                </a:tc>
                <a:tc>
                  <a:txBody>
                    <a:bodyPr/>
                    <a:lstStyle/>
                    <a:p>
                      <a:pPr marL="85090">
                        <a:lnSpc>
                          <a:spcPct val="100000"/>
                        </a:lnSpc>
                      </a:pPr>
                      <a:r>
                        <a:rPr sz="1800" spc="-135" dirty="0">
                          <a:latin typeface="Arial"/>
                          <a:cs typeface="Arial"/>
                        </a:rPr>
                        <a:t>A</a:t>
                      </a:r>
                      <a:r>
                        <a:rPr sz="1800" dirty="0">
                          <a:latin typeface="Arial"/>
                          <a:cs typeface="Arial"/>
                        </a:rPr>
                        <a:t>T</a:t>
                      </a:r>
                      <a:r>
                        <a:rPr sz="1800" spc="-35" dirty="0">
                          <a:latin typeface="Arial"/>
                          <a:cs typeface="Arial"/>
                        </a:rPr>
                        <a:t>T</a:t>
                      </a:r>
                      <a:r>
                        <a:rPr sz="1800" dirty="0">
                          <a:latin typeface="Arial"/>
                          <a:cs typeface="Arial"/>
                        </a:rPr>
                        <a:t>O 488</a:t>
                      </a:r>
                      <a:endParaRPr sz="1800">
                        <a:latin typeface="Arial"/>
                        <a:cs typeface="Arial"/>
                      </a:endParaRPr>
                    </a:p>
                  </a:txBody>
                  <a:tcPr marL="0" marR="0" marT="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EFF4F6"/>
                    </a:solidFill>
                  </a:tcPr>
                </a:tc>
                <a:tc>
                  <a:txBody>
                    <a:bodyPr/>
                    <a:lstStyle/>
                    <a:p>
                      <a:pPr algn="ctr">
                        <a:lnSpc>
                          <a:spcPct val="100000"/>
                        </a:lnSpc>
                      </a:pPr>
                      <a:r>
                        <a:rPr sz="1800" dirty="0">
                          <a:latin typeface="Arial"/>
                          <a:cs typeface="Arial"/>
                        </a:rPr>
                        <a:t>501</a:t>
                      </a:r>
                      <a:endParaRPr sz="1800">
                        <a:latin typeface="Arial"/>
                        <a:cs typeface="Arial"/>
                      </a:endParaRPr>
                    </a:p>
                  </a:txBody>
                  <a:tcPr marL="0" marR="0" marT="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EFF4F6"/>
                    </a:solidFill>
                  </a:tcPr>
                </a:tc>
                <a:tc>
                  <a:txBody>
                    <a:bodyPr/>
                    <a:lstStyle/>
                    <a:p>
                      <a:pPr algn="ctr">
                        <a:lnSpc>
                          <a:spcPct val="100000"/>
                        </a:lnSpc>
                      </a:pPr>
                      <a:r>
                        <a:rPr sz="1800" dirty="0">
                          <a:latin typeface="Arial"/>
                          <a:cs typeface="Arial"/>
                        </a:rPr>
                        <a:t>523</a:t>
                      </a:r>
                      <a:endParaRPr sz="1800">
                        <a:latin typeface="Arial"/>
                        <a:cs typeface="Arial"/>
                      </a:endParaRPr>
                    </a:p>
                  </a:txBody>
                  <a:tcPr marL="0" marR="0" marT="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EFF4F6"/>
                    </a:solidFill>
                  </a:tcPr>
                </a:tc>
              </a:tr>
              <a:tr h="370839">
                <a:tc>
                  <a:txBody>
                    <a:bodyPr/>
                    <a:lstStyle/>
                    <a:p>
                      <a:endParaRPr sz="1800">
                        <a:latin typeface="Arial"/>
                        <a:cs typeface="Arial"/>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8F9FA"/>
                    </a:solidFill>
                  </a:tcPr>
                </a:tc>
                <a:tc>
                  <a:txBody>
                    <a:bodyPr/>
                    <a:lstStyle/>
                    <a:p>
                      <a:pPr marL="85090">
                        <a:lnSpc>
                          <a:spcPct val="100000"/>
                        </a:lnSpc>
                      </a:pPr>
                      <a:r>
                        <a:rPr sz="1800" dirty="0">
                          <a:latin typeface="Arial"/>
                          <a:cs typeface="Arial"/>
                        </a:rPr>
                        <a:t>Alexa 488</a:t>
                      </a:r>
                      <a:endParaRPr sz="1800">
                        <a:latin typeface="Arial"/>
                        <a:cs typeface="Arial"/>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8F9FA"/>
                    </a:solidFill>
                  </a:tcPr>
                </a:tc>
                <a:tc>
                  <a:txBody>
                    <a:bodyPr/>
                    <a:lstStyle/>
                    <a:p>
                      <a:pPr algn="ctr">
                        <a:lnSpc>
                          <a:spcPct val="100000"/>
                        </a:lnSpc>
                      </a:pPr>
                      <a:r>
                        <a:rPr sz="1800" dirty="0">
                          <a:latin typeface="Arial"/>
                          <a:cs typeface="Arial"/>
                        </a:rPr>
                        <a:t>495</a:t>
                      </a:r>
                      <a:endParaRPr sz="1800">
                        <a:latin typeface="Arial"/>
                        <a:cs typeface="Arial"/>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8F9FA"/>
                    </a:solidFill>
                  </a:tcPr>
                </a:tc>
                <a:tc>
                  <a:txBody>
                    <a:bodyPr/>
                    <a:lstStyle/>
                    <a:p>
                      <a:pPr algn="ctr">
                        <a:lnSpc>
                          <a:spcPct val="100000"/>
                        </a:lnSpc>
                      </a:pPr>
                      <a:r>
                        <a:rPr sz="1800" dirty="0">
                          <a:latin typeface="Arial"/>
                          <a:cs typeface="Arial"/>
                        </a:rPr>
                        <a:t>519</a:t>
                      </a:r>
                      <a:endParaRPr sz="1800">
                        <a:latin typeface="Arial"/>
                        <a:cs typeface="Arial"/>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8F9FA"/>
                    </a:solidFill>
                  </a:tcPr>
                </a:tc>
              </a:tr>
              <a:tr h="370840">
                <a:tc>
                  <a:txBody>
                    <a:bodyPr/>
                    <a:lstStyle/>
                    <a:p>
                      <a:pPr marL="85090">
                        <a:lnSpc>
                          <a:spcPct val="100000"/>
                        </a:lnSpc>
                      </a:pPr>
                      <a:r>
                        <a:rPr sz="1800" b="1" dirty="0">
                          <a:solidFill>
                            <a:srgbClr val="FF9900"/>
                          </a:solidFill>
                          <a:latin typeface="Arial"/>
                          <a:cs typeface="Arial"/>
                        </a:rPr>
                        <a:t>561</a:t>
                      </a:r>
                      <a:endParaRPr sz="1800">
                        <a:latin typeface="Arial"/>
                        <a:cs typeface="Arial"/>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FF4F6"/>
                    </a:solidFill>
                  </a:tcPr>
                </a:tc>
                <a:tc>
                  <a:txBody>
                    <a:bodyPr/>
                    <a:lstStyle/>
                    <a:p>
                      <a:pPr marL="85090">
                        <a:lnSpc>
                          <a:spcPct val="100000"/>
                        </a:lnSpc>
                      </a:pPr>
                      <a:r>
                        <a:rPr sz="1800" dirty="0">
                          <a:latin typeface="Arial"/>
                          <a:cs typeface="Arial"/>
                        </a:rPr>
                        <a:t>Cy3B</a:t>
                      </a:r>
                      <a:endParaRPr sz="1800">
                        <a:latin typeface="Arial"/>
                        <a:cs typeface="Arial"/>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FF4F6"/>
                    </a:solidFill>
                  </a:tcPr>
                </a:tc>
                <a:tc>
                  <a:txBody>
                    <a:bodyPr/>
                    <a:lstStyle/>
                    <a:p>
                      <a:pPr algn="ctr">
                        <a:lnSpc>
                          <a:spcPct val="100000"/>
                        </a:lnSpc>
                      </a:pPr>
                      <a:r>
                        <a:rPr sz="1800" dirty="0">
                          <a:latin typeface="Arial"/>
                          <a:cs typeface="Arial"/>
                        </a:rPr>
                        <a:t>559</a:t>
                      </a:r>
                      <a:endParaRPr sz="1800">
                        <a:latin typeface="Arial"/>
                        <a:cs typeface="Arial"/>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FF4F6"/>
                    </a:solidFill>
                  </a:tcPr>
                </a:tc>
                <a:tc>
                  <a:txBody>
                    <a:bodyPr/>
                    <a:lstStyle/>
                    <a:p>
                      <a:pPr algn="ctr">
                        <a:lnSpc>
                          <a:spcPct val="100000"/>
                        </a:lnSpc>
                      </a:pPr>
                      <a:r>
                        <a:rPr sz="1800" dirty="0">
                          <a:latin typeface="Arial"/>
                          <a:cs typeface="Arial"/>
                        </a:rPr>
                        <a:t>570</a:t>
                      </a:r>
                      <a:endParaRPr sz="1800">
                        <a:latin typeface="Arial"/>
                        <a:cs typeface="Arial"/>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FF4F6"/>
                    </a:solidFill>
                  </a:tcPr>
                </a:tc>
              </a:tr>
              <a:tr h="370840">
                <a:tc>
                  <a:txBody>
                    <a:bodyPr/>
                    <a:lstStyle/>
                    <a:p>
                      <a:endParaRPr sz="1800">
                        <a:latin typeface="Arial"/>
                        <a:cs typeface="Arial"/>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8F9FA"/>
                    </a:solidFill>
                  </a:tcPr>
                </a:tc>
                <a:tc>
                  <a:txBody>
                    <a:bodyPr/>
                    <a:lstStyle/>
                    <a:p>
                      <a:pPr marL="85090">
                        <a:lnSpc>
                          <a:spcPct val="100000"/>
                        </a:lnSpc>
                      </a:pPr>
                      <a:r>
                        <a:rPr sz="1800" dirty="0">
                          <a:latin typeface="Arial"/>
                          <a:cs typeface="Arial"/>
                        </a:rPr>
                        <a:t>Alexa 568</a:t>
                      </a:r>
                      <a:endParaRPr sz="1800">
                        <a:latin typeface="Arial"/>
                        <a:cs typeface="Arial"/>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8F9FA"/>
                    </a:solidFill>
                  </a:tcPr>
                </a:tc>
                <a:tc>
                  <a:txBody>
                    <a:bodyPr/>
                    <a:lstStyle/>
                    <a:p>
                      <a:pPr algn="ctr">
                        <a:lnSpc>
                          <a:spcPct val="100000"/>
                        </a:lnSpc>
                      </a:pPr>
                      <a:r>
                        <a:rPr sz="1800" dirty="0">
                          <a:latin typeface="Arial"/>
                          <a:cs typeface="Arial"/>
                        </a:rPr>
                        <a:t>578</a:t>
                      </a: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8F9FA"/>
                    </a:solidFill>
                  </a:tcPr>
                </a:tc>
                <a:tc>
                  <a:txBody>
                    <a:bodyPr/>
                    <a:lstStyle/>
                    <a:p>
                      <a:pPr algn="ctr">
                        <a:lnSpc>
                          <a:spcPct val="100000"/>
                        </a:lnSpc>
                      </a:pPr>
                      <a:r>
                        <a:rPr sz="1800" dirty="0">
                          <a:latin typeface="Arial"/>
                          <a:cs typeface="Arial"/>
                        </a:rPr>
                        <a:t>603</a:t>
                      </a:r>
                      <a:endParaRPr sz="1800">
                        <a:latin typeface="Arial"/>
                        <a:cs typeface="Arial"/>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8F9FA"/>
                    </a:solidFill>
                  </a:tcPr>
                </a:tc>
              </a:tr>
              <a:tr h="370839">
                <a:tc>
                  <a:txBody>
                    <a:bodyPr/>
                    <a:lstStyle/>
                    <a:p>
                      <a:endParaRPr sz="1800">
                        <a:latin typeface="Arial"/>
                        <a:cs typeface="Arial"/>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FF4F6"/>
                    </a:solidFill>
                  </a:tcPr>
                </a:tc>
                <a:tc>
                  <a:txBody>
                    <a:bodyPr/>
                    <a:lstStyle/>
                    <a:p>
                      <a:pPr marL="85090">
                        <a:lnSpc>
                          <a:spcPct val="100000"/>
                        </a:lnSpc>
                      </a:pPr>
                      <a:r>
                        <a:rPr sz="1800" dirty="0">
                          <a:latin typeface="Arial"/>
                          <a:cs typeface="Arial"/>
                        </a:rPr>
                        <a:t>Alexa 555</a:t>
                      </a:r>
                      <a:endParaRPr sz="1800">
                        <a:latin typeface="Arial"/>
                        <a:cs typeface="Arial"/>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FF4F6"/>
                    </a:solidFill>
                  </a:tcPr>
                </a:tc>
                <a:tc>
                  <a:txBody>
                    <a:bodyPr/>
                    <a:lstStyle/>
                    <a:p>
                      <a:pPr algn="ctr">
                        <a:lnSpc>
                          <a:spcPct val="100000"/>
                        </a:lnSpc>
                      </a:pPr>
                      <a:r>
                        <a:rPr sz="1800" dirty="0">
                          <a:latin typeface="Arial"/>
                          <a:cs typeface="Arial"/>
                        </a:rPr>
                        <a:t>555</a:t>
                      </a:r>
                      <a:endParaRPr sz="1800">
                        <a:latin typeface="Arial"/>
                        <a:cs typeface="Arial"/>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FF4F6"/>
                    </a:solidFill>
                  </a:tcPr>
                </a:tc>
                <a:tc>
                  <a:txBody>
                    <a:bodyPr/>
                    <a:lstStyle/>
                    <a:p>
                      <a:pPr algn="ctr">
                        <a:lnSpc>
                          <a:spcPct val="100000"/>
                        </a:lnSpc>
                      </a:pPr>
                      <a:r>
                        <a:rPr sz="1800" dirty="0">
                          <a:latin typeface="Arial"/>
                          <a:cs typeface="Arial"/>
                        </a:rPr>
                        <a:t>580</a:t>
                      </a:r>
                      <a:endParaRPr sz="1800">
                        <a:latin typeface="Arial"/>
                        <a:cs typeface="Arial"/>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FF4F6"/>
                    </a:solidFill>
                  </a:tcPr>
                </a:tc>
              </a:tr>
              <a:tr h="370839">
                <a:tc>
                  <a:txBody>
                    <a:bodyPr/>
                    <a:lstStyle/>
                    <a:p>
                      <a:pPr marL="85090">
                        <a:lnSpc>
                          <a:spcPct val="100000"/>
                        </a:lnSpc>
                      </a:pPr>
                      <a:r>
                        <a:rPr sz="1800" b="1" dirty="0">
                          <a:solidFill>
                            <a:srgbClr val="FF0000"/>
                          </a:solidFill>
                          <a:latin typeface="Arial"/>
                          <a:cs typeface="Arial"/>
                        </a:rPr>
                        <a:t>640</a:t>
                      </a:r>
                      <a:endParaRPr sz="1800">
                        <a:latin typeface="Arial"/>
                        <a:cs typeface="Arial"/>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8F9FA"/>
                    </a:solidFill>
                  </a:tcPr>
                </a:tc>
                <a:tc>
                  <a:txBody>
                    <a:bodyPr/>
                    <a:lstStyle/>
                    <a:p>
                      <a:pPr marL="85090">
                        <a:lnSpc>
                          <a:spcPct val="100000"/>
                        </a:lnSpc>
                      </a:pPr>
                      <a:r>
                        <a:rPr sz="1800" dirty="0">
                          <a:latin typeface="Arial"/>
                          <a:cs typeface="Arial"/>
                        </a:rPr>
                        <a:t>Alexa 647</a:t>
                      </a:r>
                      <a:endParaRPr sz="1800">
                        <a:latin typeface="Arial"/>
                        <a:cs typeface="Arial"/>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8F9FA"/>
                    </a:solidFill>
                  </a:tcPr>
                </a:tc>
                <a:tc>
                  <a:txBody>
                    <a:bodyPr/>
                    <a:lstStyle/>
                    <a:p>
                      <a:pPr algn="ctr">
                        <a:lnSpc>
                          <a:spcPct val="100000"/>
                        </a:lnSpc>
                      </a:pPr>
                      <a:r>
                        <a:rPr sz="1800" dirty="0">
                          <a:latin typeface="Arial"/>
                          <a:cs typeface="Arial"/>
                        </a:rPr>
                        <a:t>650</a:t>
                      </a:r>
                      <a:endParaRPr sz="1800">
                        <a:latin typeface="Arial"/>
                        <a:cs typeface="Arial"/>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8F9FA"/>
                    </a:solidFill>
                  </a:tcPr>
                </a:tc>
                <a:tc>
                  <a:txBody>
                    <a:bodyPr/>
                    <a:lstStyle/>
                    <a:p>
                      <a:pPr algn="ctr">
                        <a:lnSpc>
                          <a:spcPct val="100000"/>
                        </a:lnSpc>
                      </a:pPr>
                      <a:r>
                        <a:rPr sz="1800" dirty="0">
                          <a:latin typeface="Arial"/>
                          <a:cs typeface="Arial"/>
                        </a:rPr>
                        <a:t>665</a:t>
                      </a:r>
                      <a:endParaRPr sz="1800">
                        <a:latin typeface="Arial"/>
                        <a:cs typeface="Arial"/>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8F9FA"/>
                    </a:solidFill>
                  </a:tcPr>
                </a:tc>
              </a:tr>
              <a:tr h="370840">
                <a:tc>
                  <a:txBody>
                    <a:bodyPr/>
                    <a:lstStyle/>
                    <a:p>
                      <a:endParaRPr sz="1800">
                        <a:latin typeface="Arial"/>
                        <a:cs typeface="Arial"/>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FF4F6"/>
                    </a:solidFill>
                  </a:tcPr>
                </a:tc>
                <a:tc>
                  <a:txBody>
                    <a:bodyPr/>
                    <a:lstStyle/>
                    <a:p>
                      <a:pPr marL="85090">
                        <a:lnSpc>
                          <a:spcPct val="100000"/>
                        </a:lnSpc>
                      </a:pPr>
                      <a:r>
                        <a:rPr sz="1800" dirty="0">
                          <a:latin typeface="Arial"/>
                          <a:cs typeface="Arial"/>
                        </a:rPr>
                        <a:t>Cy5</a:t>
                      </a:r>
                      <a:endParaRPr sz="1800">
                        <a:latin typeface="Arial"/>
                        <a:cs typeface="Arial"/>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FF4F6"/>
                    </a:solidFill>
                  </a:tcPr>
                </a:tc>
                <a:tc>
                  <a:txBody>
                    <a:bodyPr/>
                    <a:lstStyle/>
                    <a:p>
                      <a:pPr algn="ctr">
                        <a:lnSpc>
                          <a:spcPct val="100000"/>
                        </a:lnSpc>
                      </a:pPr>
                      <a:r>
                        <a:rPr sz="1800" dirty="0">
                          <a:latin typeface="Arial"/>
                          <a:cs typeface="Arial"/>
                        </a:rPr>
                        <a:t>649</a:t>
                      </a:r>
                      <a:endParaRPr sz="1800">
                        <a:latin typeface="Arial"/>
                        <a:cs typeface="Arial"/>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FF4F6"/>
                    </a:solidFill>
                  </a:tcPr>
                </a:tc>
                <a:tc>
                  <a:txBody>
                    <a:bodyPr/>
                    <a:lstStyle/>
                    <a:p>
                      <a:pPr algn="ctr">
                        <a:lnSpc>
                          <a:spcPct val="100000"/>
                        </a:lnSpc>
                      </a:pPr>
                      <a:r>
                        <a:rPr sz="1800" dirty="0">
                          <a:latin typeface="Arial"/>
                          <a:cs typeface="Arial"/>
                        </a:rPr>
                        <a:t>670</a:t>
                      </a:r>
                      <a:endParaRPr sz="1800">
                        <a:latin typeface="Arial"/>
                        <a:cs typeface="Arial"/>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FF4F6"/>
                    </a:solidFill>
                  </a:tcPr>
                </a:tc>
              </a:tr>
              <a:tr h="370839">
                <a:tc>
                  <a:txBody>
                    <a:bodyPr/>
                    <a:lstStyle/>
                    <a:p>
                      <a:endParaRPr sz="1800">
                        <a:latin typeface="Arial"/>
                        <a:cs typeface="Arial"/>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8F9FA"/>
                    </a:solidFill>
                  </a:tcPr>
                </a:tc>
                <a:tc>
                  <a:txBody>
                    <a:bodyPr/>
                    <a:lstStyle/>
                    <a:p>
                      <a:pPr marL="85090">
                        <a:lnSpc>
                          <a:spcPct val="100000"/>
                        </a:lnSpc>
                      </a:pPr>
                      <a:r>
                        <a:rPr sz="1800" dirty="0">
                          <a:latin typeface="Arial"/>
                          <a:cs typeface="Arial"/>
                        </a:rPr>
                        <a:t>DyLight</a:t>
                      </a:r>
                      <a:r>
                        <a:rPr sz="1800" spc="-10" dirty="0">
                          <a:latin typeface="Arial"/>
                          <a:cs typeface="Arial"/>
                        </a:rPr>
                        <a:t> </a:t>
                      </a:r>
                      <a:r>
                        <a:rPr sz="1800" dirty="0">
                          <a:latin typeface="Arial"/>
                          <a:cs typeface="Arial"/>
                        </a:rPr>
                        <a:t>650</a:t>
                      </a:r>
                      <a:endParaRPr sz="1800">
                        <a:latin typeface="Arial"/>
                        <a:cs typeface="Arial"/>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8F9FA"/>
                    </a:solidFill>
                  </a:tcPr>
                </a:tc>
                <a:tc>
                  <a:txBody>
                    <a:bodyPr/>
                    <a:lstStyle/>
                    <a:p>
                      <a:pPr algn="ctr">
                        <a:lnSpc>
                          <a:spcPct val="100000"/>
                        </a:lnSpc>
                      </a:pPr>
                      <a:r>
                        <a:rPr sz="1800" dirty="0">
                          <a:latin typeface="Arial"/>
                          <a:cs typeface="Arial"/>
                        </a:rPr>
                        <a:t>652</a:t>
                      </a:r>
                      <a:endParaRPr sz="1800">
                        <a:latin typeface="Arial"/>
                        <a:cs typeface="Arial"/>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8F9FA"/>
                    </a:solidFill>
                  </a:tcPr>
                </a:tc>
                <a:tc>
                  <a:txBody>
                    <a:bodyPr/>
                    <a:lstStyle/>
                    <a:p>
                      <a:pPr algn="ctr">
                        <a:lnSpc>
                          <a:spcPct val="100000"/>
                        </a:lnSpc>
                      </a:pPr>
                      <a:r>
                        <a:rPr sz="1800" dirty="0">
                          <a:latin typeface="Arial"/>
                          <a:cs typeface="Arial"/>
                        </a:rPr>
                        <a:t>672</a:t>
                      </a:r>
                      <a:endParaRPr sz="1800">
                        <a:latin typeface="Arial"/>
                        <a:cs typeface="Arial"/>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8F9FA"/>
                    </a:solidFill>
                  </a:tcPr>
                </a:tc>
              </a:tr>
              <a:tr h="370840">
                <a:tc>
                  <a:txBody>
                    <a:bodyPr/>
                    <a:lstStyle/>
                    <a:p>
                      <a:pPr marL="85090">
                        <a:lnSpc>
                          <a:spcPct val="100000"/>
                        </a:lnSpc>
                      </a:pPr>
                      <a:r>
                        <a:rPr sz="1800" b="1" dirty="0">
                          <a:solidFill>
                            <a:srgbClr val="CC3300"/>
                          </a:solidFill>
                          <a:latin typeface="Arial"/>
                          <a:cs typeface="Arial"/>
                        </a:rPr>
                        <a:t>750</a:t>
                      </a:r>
                      <a:endParaRPr sz="1800">
                        <a:latin typeface="Arial"/>
                        <a:cs typeface="Arial"/>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FF4F6"/>
                    </a:solidFill>
                  </a:tcPr>
                </a:tc>
                <a:tc>
                  <a:txBody>
                    <a:bodyPr/>
                    <a:lstStyle/>
                    <a:p>
                      <a:pPr marL="85090">
                        <a:lnSpc>
                          <a:spcPct val="100000"/>
                        </a:lnSpc>
                      </a:pPr>
                      <a:r>
                        <a:rPr sz="1800" dirty="0">
                          <a:latin typeface="Arial"/>
                          <a:cs typeface="Arial"/>
                        </a:rPr>
                        <a:t>Alexa 750</a:t>
                      </a:r>
                      <a:endParaRPr sz="1800">
                        <a:latin typeface="Arial"/>
                        <a:cs typeface="Arial"/>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FF4F6"/>
                    </a:solidFill>
                  </a:tcPr>
                </a:tc>
                <a:tc>
                  <a:txBody>
                    <a:bodyPr/>
                    <a:lstStyle/>
                    <a:p>
                      <a:pPr algn="ctr">
                        <a:lnSpc>
                          <a:spcPct val="100000"/>
                        </a:lnSpc>
                      </a:pPr>
                      <a:r>
                        <a:rPr sz="1800" dirty="0">
                          <a:latin typeface="Arial"/>
                          <a:cs typeface="Arial"/>
                        </a:rPr>
                        <a:t>749</a:t>
                      </a:r>
                      <a:endParaRPr sz="1800">
                        <a:latin typeface="Arial"/>
                        <a:cs typeface="Arial"/>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FF4F6"/>
                    </a:solidFill>
                  </a:tcPr>
                </a:tc>
                <a:tc>
                  <a:txBody>
                    <a:bodyPr/>
                    <a:lstStyle/>
                    <a:p>
                      <a:pPr algn="ctr">
                        <a:lnSpc>
                          <a:spcPct val="100000"/>
                        </a:lnSpc>
                      </a:pPr>
                      <a:r>
                        <a:rPr sz="1800" dirty="0">
                          <a:latin typeface="Arial"/>
                          <a:cs typeface="Arial"/>
                        </a:rPr>
                        <a:t>775</a:t>
                      </a:r>
                      <a:endParaRPr sz="1800">
                        <a:latin typeface="Arial"/>
                        <a:cs typeface="Arial"/>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FF4F6"/>
                    </a:solidFill>
                  </a:tcPr>
                </a:tc>
              </a:tr>
              <a:tr h="370840">
                <a:tc>
                  <a:txBody>
                    <a:bodyPr/>
                    <a:lstStyle/>
                    <a:p>
                      <a:endParaRPr sz="1800">
                        <a:latin typeface="Arial"/>
                        <a:cs typeface="Arial"/>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8F9FA"/>
                    </a:solidFill>
                  </a:tcPr>
                </a:tc>
                <a:tc>
                  <a:txBody>
                    <a:bodyPr/>
                    <a:lstStyle/>
                    <a:p>
                      <a:pPr marL="85090">
                        <a:lnSpc>
                          <a:spcPct val="100000"/>
                        </a:lnSpc>
                      </a:pPr>
                      <a:r>
                        <a:rPr sz="1800" dirty="0">
                          <a:latin typeface="Arial"/>
                          <a:cs typeface="Arial"/>
                        </a:rPr>
                        <a:t>DyLight</a:t>
                      </a:r>
                      <a:r>
                        <a:rPr sz="1800" spc="-10" dirty="0">
                          <a:latin typeface="Arial"/>
                          <a:cs typeface="Arial"/>
                        </a:rPr>
                        <a:t> </a:t>
                      </a:r>
                      <a:r>
                        <a:rPr sz="1800" dirty="0">
                          <a:latin typeface="Arial"/>
                          <a:cs typeface="Arial"/>
                        </a:rPr>
                        <a:t>755</a:t>
                      </a:r>
                      <a:endParaRPr sz="1800">
                        <a:latin typeface="Arial"/>
                        <a:cs typeface="Arial"/>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8F9FA"/>
                    </a:solidFill>
                  </a:tcPr>
                </a:tc>
                <a:tc>
                  <a:txBody>
                    <a:bodyPr/>
                    <a:lstStyle/>
                    <a:p>
                      <a:pPr algn="ctr">
                        <a:lnSpc>
                          <a:spcPct val="100000"/>
                        </a:lnSpc>
                      </a:pPr>
                      <a:r>
                        <a:rPr sz="1800" dirty="0">
                          <a:latin typeface="Arial"/>
                          <a:cs typeface="Arial"/>
                        </a:rPr>
                        <a:t>754</a:t>
                      </a:r>
                      <a:endParaRPr sz="1800">
                        <a:latin typeface="Arial"/>
                        <a:cs typeface="Arial"/>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8F9FA"/>
                    </a:solidFill>
                  </a:tcPr>
                </a:tc>
                <a:tc>
                  <a:txBody>
                    <a:bodyPr/>
                    <a:lstStyle/>
                    <a:p>
                      <a:pPr algn="ctr">
                        <a:lnSpc>
                          <a:spcPct val="100000"/>
                        </a:lnSpc>
                      </a:pPr>
                      <a:r>
                        <a:rPr sz="1800" dirty="0">
                          <a:latin typeface="Arial"/>
                          <a:cs typeface="Arial"/>
                        </a:rPr>
                        <a:t>776</a:t>
                      </a: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8F9FA"/>
                    </a:solidFill>
                  </a:tcPr>
                </a:tc>
              </a:tr>
            </a:tbl>
          </a:graphicData>
        </a:graphic>
      </p:graphicFrame>
      <p:sp>
        <p:nvSpPr>
          <p:cNvPr id="4" name="Title 3"/>
          <p:cNvSpPr>
            <a:spLocks noGrp="1"/>
          </p:cNvSpPr>
          <p:nvPr>
            <p:ph type="title"/>
          </p:nvPr>
        </p:nvSpPr>
        <p:spPr/>
        <p:txBody>
          <a:bodyPr>
            <a:normAutofit/>
          </a:bodyPr>
          <a:lstStyle/>
          <a:p>
            <a:r>
              <a:rPr lang="en-US" sz="2800" dirty="0"/>
              <a:t>Single Molecule Localization Probes </a:t>
            </a:r>
            <a:r>
              <a:rPr lang="en-US" sz="2800" dirty="0" smtClean="0"/>
              <a:t/>
            </a:r>
            <a:br>
              <a:rPr lang="en-US" sz="2800" dirty="0" smtClean="0"/>
            </a:br>
            <a:r>
              <a:rPr lang="en-US" sz="2800" dirty="0" smtClean="0"/>
              <a:t>Preferred </a:t>
            </a:r>
            <a:r>
              <a:rPr lang="en-US" sz="2800" dirty="0"/>
              <a:t>Organic </a:t>
            </a:r>
            <a:r>
              <a:rPr lang="en-US" sz="2800" dirty="0" smtClean="0"/>
              <a:t>Dyes</a:t>
            </a:r>
            <a:endParaRPr lang="en-US" sz="2800" dirty="0"/>
          </a:p>
        </p:txBody>
      </p:sp>
      <p:sp>
        <p:nvSpPr>
          <p:cNvPr id="5" name="object 42"/>
          <p:cNvSpPr/>
          <p:nvPr/>
        </p:nvSpPr>
        <p:spPr>
          <a:xfrm>
            <a:off x="7258555" y="476577"/>
            <a:ext cx="1237745" cy="660562"/>
          </a:xfrm>
          <a:prstGeom prst="rect">
            <a:avLst/>
          </a:prstGeom>
          <a:blipFill>
            <a:blip r:embed="rId3" cstate="print"/>
            <a:stretch>
              <a:fillRect/>
            </a:stretch>
          </a:blipFill>
        </p:spPr>
        <p:txBody>
          <a:bodyPr wrap="square" lIns="0" tIns="0" rIns="0" bIns="0" rtlCol="0"/>
          <a:lstStyle/>
          <a:p>
            <a:endParaRPr smtClean="0">
              <a:solidFill>
                <a:prstClr val="black"/>
              </a:solidFill>
            </a:endParaRPr>
          </a:p>
        </p:txBody>
      </p:sp>
    </p:spTree>
    <p:extLst>
      <p:ext uri="{BB962C8B-B14F-4D97-AF65-F5344CB8AC3E}">
        <p14:creationId xmlns:p14="http://schemas.microsoft.com/office/powerpoint/2010/main" val="701292356"/>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err="1"/>
              <a:t>Photoswitchable</a:t>
            </a:r>
            <a:r>
              <a:rPr lang="en-US" sz="2800" dirty="0"/>
              <a:t> Fluorescent Proteins (</a:t>
            </a:r>
            <a:r>
              <a:rPr lang="en-US" sz="2800" dirty="0" smtClean="0"/>
              <a:t>Genetically-Encoded)</a:t>
            </a:r>
            <a:endParaRPr lang="en-US" sz="2800" dirty="0"/>
          </a:p>
        </p:txBody>
      </p:sp>
      <p:graphicFrame>
        <p:nvGraphicFramePr>
          <p:cNvPr id="4" name="object 3"/>
          <p:cNvGraphicFramePr>
            <a:graphicFrameLocks noGrp="1"/>
          </p:cNvGraphicFramePr>
          <p:nvPr>
            <p:extLst>
              <p:ext uri="{D42A27DB-BD31-4B8C-83A1-F6EECF244321}">
                <p14:modId xmlns:p14="http://schemas.microsoft.com/office/powerpoint/2010/main" val="727038473"/>
              </p:ext>
            </p:extLst>
          </p:nvPr>
        </p:nvGraphicFramePr>
        <p:xfrm>
          <a:off x="339969" y="1862011"/>
          <a:ext cx="8452599" cy="3911378"/>
        </p:xfrm>
        <a:graphic>
          <a:graphicData uri="http://schemas.openxmlformats.org/drawingml/2006/table">
            <a:tbl>
              <a:tblPr firstRow="1" bandRow="1">
                <a:tableStyleId>{2D5ABB26-0587-4C30-8999-92F81FD0307C}</a:tableStyleId>
              </a:tblPr>
              <a:tblGrid>
                <a:gridCol w="1531540"/>
                <a:gridCol w="1467648"/>
                <a:gridCol w="1640770"/>
                <a:gridCol w="1308538"/>
                <a:gridCol w="1307338"/>
                <a:gridCol w="1196765"/>
              </a:tblGrid>
              <a:tr h="375798">
                <a:tc>
                  <a:txBody>
                    <a:bodyPr/>
                    <a:lstStyle/>
                    <a:p>
                      <a:pPr marL="215265">
                        <a:lnSpc>
                          <a:spcPct val="100000"/>
                        </a:lnSpc>
                      </a:pPr>
                      <a:r>
                        <a:rPr sz="1800" b="1" dirty="0">
                          <a:solidFill>
                            <a:srgbClr val="FFFFFF"/>
                          </a:solidFill>
                          <a:latin typeface="Arial"/>
                          <a:cs typeface="Arial"/>
                        </a:rPr>
                        <a:t>Pro</a:t>
                      </a:r>
                      <a:r>
                        <a:rPr sz="1800" b="1" spc="-10" dirty="0">
                          <a:solidFill>
                            <a:srgbClr val="FFFFFF"/>
                          </a:solidFill>
                          <a:latin typeface="Arial"/>
                          <a:cs typeface="Arial"/>
                        </a:rPr>
                        <a:t>b</a:t>
                      </a:r>
                      <a:r>
                        <a:rPr sz="1800" b="1" dirty="0">
                          <a:solidFill>
                            <a:srgbClr val="FFFFFF"/>
                          </a:solidFill>
                          <a:latin typeface="Arial"/>
                          <a:cs typeface="Arial"/>
                        </a:rPr>
                        <a:t>e</a:t>
                      </a:r>
                      <a:endParaRPr sz="1800" dirty="0">
                        <a:latin typeface="Arial"/>
                        <a:cs typeface="Arial"/>
                      </a:endParaRPr>
                    </a:p>
                  </a:txBody>
                  <a:tcPr marL="0" marR="0" marT="0" marB="0">
                    <a:solidFill>
                      <a:srgbClr val="000000"/>
                    </a:solidFill>
                  </a:tcPr>
                </a:tc>
                <a:tc>
                  <a:txBody>
                    <a:bodyPr/>
                    <a:lstStyle/>
                    <a:p>
                      <a:pPr marL="145415">
                        <a:lnSpc>
                          <a:spcPct val="100000"/>
                        </a:lnSpc>
                      </a:pPr>
                      <a:r>
                        <a:rPr sz="1800" b="1" spc="-140" dirty="0">
                          <a:solidFill>
                            <a:srgbClr val="FFFFFF"/>
                          </a:solidFill>
                          <a:latin typeface="Arial"/>
                          <a:cs typeface="Arial"/>
                        </a:rPr>
                        <a:t>T</a:t>
                      </a:r>
                      <a:r>
                        <a:rPr sz="1800" b="1" dirty="0">
                          <a:solidFill>
                            <a:srgbClr val="FFFFFF"/>
                          </a:solidFill>
                          <a:latin typeface="Arial"/>
                          <a:cs typeface="Arial"/>
                        </a:rPr>
                        <a:t>ype</a:t>
                      </a:r>
                      <a:endParaRPr sz="1800">
                        <a:latin typeface="Arial"/>
                        <a:cs typeface="Arial"/>
                      </a:endParaRPr>
                    </a:p>
                  </a:txBody>
                  <a:tcPr marL="0" marR="0" marT="0" marB="0">
                    <a:solidFill>
                      <a:srgbClr val="000000"/>
                    </a:solidFill>
                  </a:tcPr>
                </a:tc>
                <a:tc>
                  <a:txBody>
                    <a:bodyPr/>
                    <a:lstStyle/>
                    <a:p>
                      <a:pPr marL="181610">
                        <a:lnSpc>
                          <a:spcPct val="100000"/>
                        </a:lnSpc>
                      </a:pPr>
                      <a:r>
                        <a:rPr sz="1800" b="1" dirty="0">
                          <a:solidFill>
                            <a:srgbClr val="FFFFFF"/>
                          </a:solidFill>
                          <a:latin typeface="Arial"/>
                          <a:cs typeface="Arial"/>
                        </a:rPr>
                        <a:t>λ</a:t>
                      </a:r>
                      <a:r>
                        <a:rPr sz="1800" b="1" spc="-142" baseline="-20833" dirty="0">
                          <a:solidFill>
                            <a:srgbClr val="FFFFFF"/>
                          </a:solidFill>
                          <a:latin typeface="Arial"/>
                          <a:cs typeface="Arial"/>
                        </a:rPr>
                        <a:t>P</a:t>
                      </a:r>
                      <a:r>
                        <a:rPr sz="1800" b="1" baseline="-20833" dirty="0">
                          <a:solidFill>
                            <a:srgbClr val="FFFFFF"/>
                          </a:solidFill>
                          <a:latin typeface="Arial"/>
                          <a:cs typeface="Arial"/>
                        </a:rPr>
                        <a:t>A</a:t>
                      </a:r>
                      <a:r>
                        <a:rPr sz="1800" b="1" spc="179" baseline="-20833" dirty="0">
                          <a:solidFill>
                            <a:srgbClr val="FFFFFF"/>
                          </a:solidFill>
                          <a:latin typeface="Arial"/>
                          <a:cs typeface="Arial"/>
                        </a:rPr>
                        <a:t> </a:t>
                      </a:r>
                      <a:r>
                        <a:rPr sz="1800" b="1" dirty="0">
                          <a:solidFill>
                            <a:srgbClr val="FFFFFF"/>
                          </a:solidFill>
                          <a:latin typeface="Arial"/>
                          <a:cs typeface="Arial"/>
                        </a:rPr>
                        <a:t>(nm)</a:t>
                      </a:r>
                      <a:endParaRPr sz="1800" dirty="0">
                        <a:latin typeface="Arial"/>
                        <a:cs typeface="Arial"/>
                      </a:endParaRPr>
                    </a:p>
                  </a:txBody>
                  <a:tcPr marL="0" marR="0" marT="0" marB="0">
                    <a:solidFill>
                      <a:srgbClr val="000000"/>
                    </a:solidFill>
                  </a:tcPr>
                </a:tc>
                <a:tc>
                  <a:txBody>
                    <a:bodyPr/>
                    <a:lstStyle/>
                    <a:p>
                      <a:pPr marL="231775">
                        <a:lnSpc>
                          <a:spcPct val="100000"/>
                        </a:lnSpc>
                      </a:pPr>
                      <a:r>
                        <a:rPr sz="1800" b="1" dirty="0">
                          <a:solidFill>
                            <a:srgbClr val="FFFFFF"/>
                          </a:solidFill>
                          <a:latin typeface="Arial"/>
                          <a:cs typeface="Arial"/>
                        </a:rPr>
                        <a:t>λ</a:t>
                      </a:r>
                      <a:r>
                        <a:rPr sz="1800" b="1" baseline="-20833" dirty="0">
                          <a:solidFill>
                            <a:srgbClr val="FFFFFF"/>
                          </a:solidFill>
                          <a:latin typeface="Arial"/>
                          <a:cs typeface="Arial"/>
                        </a:rPr>
                        <a:t>X</a:t>
                      </a:r>
                      <a:r>
                        <a:rPr sz="1800" b="1" spc="240" baseline="-20833" dirty="0">
                          <a:solidFill>
                            <a:srgbClr val="FFFFFF"/>
                          </a:solidFill>
                          <a:latin typeface="Arial"/>
                          <a:cs typeface="Arial"/>
                        </a:rPr>
                        <a:t> </a:t>
                      </a:r>
                      <a:r>
                        <a:rPr sz="1800" b="1" dirty="0">
                          <a:solidFill>
                            <a:srgbClr val="FFFFFF"/>
                          </a:solidFill>
                          <a:latin typeface="Arial"/>
                          <a:cs typeface="Arial"/>
                        </a:rPr>
                        <a:t>(nm)</a:t>
                      </a:r>
                      <a:endParaRPr sz="1800" dirty="0">
                        <a:latin typeface="Arial"/>
                        <a:cs typeface="Arial"/>
                      </a:endParaRPr>
                    </a:p>
                  </a:txBody>
                  <a:tcPr marL="0" marR="0" marT="0" marB="0">
                    <a:solidFill>
                      <a:srgbClr val="000000"/>
                    </a:solidFill>
                  </a:tcPr>
                </a:tc>
                <a:tc>
                  <a:txBody>
                    <a:bodyPr/>
                    <a:lstStyle/>
                    <a:p>
                      <a:pPr marL="288290">
                        <a:lnSpc>
                          <a:spcPct val="100000"/>
                        </a:lnSpc>
                      </a:pPr>
                      <a:r>
                        <a:rPr sz="1800" b="1" dirty="0">
                          <a:solidFill>
                            <a:srgbClr val="FFFFFF"/>
                          </a:solidFill>
                          <a:latin typeface="Arial"/>
                          <a:cs typeface="Arial"/>
                        </a:rPr>
                        <a:t>λ</a:t>
                      </a:r>
                      <a:r>
                        <a:rPr sz="1800" b="1" spc="-7" baseline="-20833" dirty="0">
                          <a:solidFill>
                            <a:srgbClr val="FFFFFF"/>
                          </a:solidFill>
                          <a:latin typeface="Arial"/>
                          <a:cs typeface="Arial"/>
                        </a:rPr>
                        <a:t>E</a:t>
                      </a:r>
                      <a:r>
                        <a:rPr sz="1800" b="1" baseline="-20833" dirty="0">
                          <a:solidFill>
                            <a:srgbClr val="FFFFFF"/>
                          </a:solidFill>
                          <a:latin typeface="Arial"/>
                          <a:cs typeface="Arial"/>
                        </a:rPr>
                        <a:t>M</a:t>
                      </a:r>
                      <a:r>
                        <a:rPr sz="1800" b="1" spc="247" baseline="-20833" dirty="0">
                          <a:solidFill>
                            <a:srgbClr val="FFFFFF"/>
                          </a:solidFill>
                          <a:latin typeface="Arial"/>
                          <a:cs typeface="Arial"/>
                        </a:rPr>
                        <a:t> </a:t>
                      </a:r>
                      <a:r>
                        <a:rPr sz="1800" b="1" dirty="0">
                          <a:solidFill>
                            <a:srgbClr val="FFFFFF"/>
                          </a:solidFill>
                          <a:latin typeface="Arial"/>
                          <a:cs typeface="Arial"/>
                        </a:rPr>
                        <a:t>(nm)</a:t>
                      </a:r>
                      <a:endParaRPr sz="1800">
                        <a:latin typeface="Arial"/>
                        <a:cs typeface="Arial"/>
                      </a:endParaRPr>
                    </a:p>
                  </a:txBody>
                  <a:tcPr marL="0" marR="0" marT="0" marB="0">
                    <a:solidFill>
                      <a:srgbClr val="000000"/>
                    </a:solidFill>
                  </a:tcPr>
                </a:tc>
                <a:tc>
                  <a:txBody>
                    <a:bodyPr/>
                    <a:lstStyle/>
                    <a:p>
                      <a:pPr marL="103505">
                        <a:lnSpc>
                          <a:spcPct val="100000"/>
                        </a:lnSpc>
                      </a:pPr>
                      <a:r>
                        <a:rPr sz="1800" b="1" spc="-105" dirty="0">
                          <a:solidFill>
                            <a:srgbClr val="FFFFFF"/>
                          </a:solidFill>
                          <a:latin typeface="Arial"/>
                          <a:cs typeface="Arial"/>
                        </a:rPr>
                        <a:t>V</a:t>
                      </a:r>
                      <a:r>
                        <a:rPr sz="1800" b="1" dirty="0">
                          <a:solidFill>
                            <a:srgbClr val="FFFFFF"/>
                          </a:solidFill>
                          <a:latin typeface="Arial"/>
                          <a:cs typeface="Arial"/>
                        </a:rPr>
                        <a:t>ariants</a:t>
                      </a:r>
                      <a:endParaRPr sz="1800">
                        <a:latin typeface="Arial"/>
                        <a:cs typeface="Arial"/>
                      </a:endParaRPr>
                    </a:p>
                  </a:txBody>
                  <a:tcPr marL="0" marR="0" marT="0" marB="0">
                    <a:solidFill>
                      <a:srgbClr val="000000"/>
                    </a:solidFill>
                  </a:tcPr>
                </a:tc>
              </a:tr>
              <a:tr h="354232">
                <a:tc>
                  <a:txBody>
                    <a:bodyPr/>
                    <a:lstStyle/>
                    <a:p>
                      <a:pPr marL="215265">
                        <a:lnSpc>
                          <a:spcPct val="100000"/>
                        </a:lnSpc>
                      </a:pPr>
                      <a:r>
                        <a:rPr sz="1700" b="1" dirty="0">
                          <a:solidFill>
                            <a:srgbClr val="66FFFF"/>
                          </a:solidFill>
                          <a:latin typeface="Arial"/>
                          <a:cs typeface="Arial"/>
                        </a:rPr>
                        <a:t>PSCFP2</a:t>
                      </a:r>
                      <a:endParaRPr sz="1700">
                        <a:latin typeface="Arial"/>
                        <a:cs typeface="Arial"/>
                      </a:endParaRPr>
                    </a:p>
                  </a:txBody>
                  <a:tcPr marL="0" marR="0" marT="0" marB="0">
                    <a:solidFill>
                      <a:srgbClr val="000000"/>
                    </a:solidFill>
                  </a:tcPr>
                </a:tc>
                <a:tc>
                  <a:txBody>
                    <a:bodyPr/>
                    <a:lstStyle/>
                    <a:p>
                      <a:pPr marL="145415">
                        <a:lnSpc>
                          <a:spcPct val="100000"/>
                        </a:lnSpc>
                      </a:pPr>
                      <a:r>
                        <a:rPr sz="1700" dirty="0">
                          <a:solidFill>
                            <a:srgbClr val="FFFFFF"/>
                          </a:solidFill>
                          <a:latin typeface="Arial"/>
                          <a:cs typeface="Arial"/>
                        </a:rPr>
                        <a:t>0→A</a:t>
                      </a:r>
                      <a:r>
                        <a:rPr sz="1700" spc="-80" dirty="0">
                          <a:solidFill>
                            <a:srgbClr val="FFFFFF"/>
                          </a:solidFill>
                          <a:latin typeface="Arial"/>
                          <a:cs typeface="Arial"/>
                        </a:rPr>
                        <a:t> </a:t>
                      </a:r>
                      <a:r>
                        <a:rPr sz="1700" dirty="0">
                          <a:solidFill>
                            <a:srgbClr val="FFFFFF"/>
                          </a:solidFill>
                          <a:latin typeface="Arial"/>
                          <a:cs typeface="Arial"/>
                        </a:rPr>
                        <a:t>(Irrev)</a:t>
                      </a:r>
                      <a:endParaRPr sz="1700">
                        <a:latin typeface="Arial"/>
                        <a:cs typeface="Arial"/>
                      </a:endParaRPr>
                    </a:p>
                  </a:txBody>
                  <a:tcPr marL="0" marR="0" marT="0" marB="0">
                    <a:solidFill>
                      <a:srgbClr val="000000"/>
                    </a:solidFill>
                  </a:tcPr>
                </a:tc>
                <a:tc>
                  <a:txBody>
                    <a:bodyPr/>
                    <a:lstStyle/>
                    <a:p>
                      <a:pPr marL="181610">
                        <a:lnSpc>
                          <a:spcPct val="100000"/>
                        </a:lnSpc>
                      </a:pPr>
                      <a:r>
                        <a:rPr sz="1700" spc="-30" dirty="0">
                          <a:solidFill>
                            <a:srgbClr val="CC00CC"/>
                          </a:solidFill>
                          <a:latin typeface="Arial"/>
                          <a:cs typeface="Arial"/>
                        </a:rPr>
                        <a:t>V</a:t>
                      </a:r>
                      <a:r>
                        <a:rPr sz="1700" dirty="0">
                          <a:solidFill>
                            <a:srgbClr val="CC00CC"/>
                          </a:solidFill>
                          <a:latin typeface="Arial"/>
                          <a:cs typeface="Arial"/>
                        </a:rPr>
                        <a:t>iolet</a:t>
                      </a:r>
                      <a:r>
                        <a:rPr sz="1700" spc="15" dirty="0">
                          <a:solidFill>
                            <a:srgbClr val="CC00CC"/>
                          </a:solidFill>
                          <a:latin typeface="Arial"/>
                          <a:cs typeface="Arial"/>
                        </a:rPr>
                        <a:t> </a:t>
                      </a:r>
                      <a:r>
                        <a:rPr sz="1700" dirty="0">
                          <a:solidFill>
                            <a:srgbClr val="CC00CC"/>
                          </a:solidFill>
                          <a:latin typeface="Arial"/>
                          <a:cs typeface="Arial"/>
                        </a:rPr>
                        <a:t>(~</a:t>
                      </a:r>
                      <a:r>
                        <a:rPr sz="1700" spc="-5" dirty="0">
                          <a:solidFill>
                            <a:srgbClr val="CC00CC"/>
                          </a:solidFill>
                          <a:latin typeface="Arial"/>
                          <a:cs typeface="Arial"/>
                        </a:rPr>
                        <a:t>4</a:t>
                      </a:r>
                      <a:r>
                        <a:rPr sz="1700" dirty="0">
                          <a:solidFill>
                            <a:srgbClr val="CC00CC"/>
                          </a:solidFill>
                          <a:latin typeface="Arial"/>
                          <a:cs typeface="Arial"/>
                        </a:rPr>
                        <a:t>00)</a:t>
                      </a:r>
                      <a:endParaRPr sz="1700">
                        <a:latin typeface="Arial"/>
                        <a:cs typeface="Arial"/>
                      </a:endParaRPr>
                    </a:p>
                  </a:txBody>
                  <a:tcPr marL="0" marR="0" marT="0" marB="0">
                    <a:solidFill>
                      <a:srgbClr val="000000"/>
                    </a:solidFill>
                  </a:tcPr>
                </a:tc>
                <a:tc>
                  <a:txBody>
                    <a:bodyPr/>
                    <a:lstStyle/>
                    <a:p>
                      <a:pPr marL="231775">
                        <a:lnSpc>
                          <a:spcPct val="100000"/>
                        </a:lnSpc>
                      </a:pPr>
                      <a:r>
                        <a:rPr sz="1700" spc="-5" dirty="0">
                          <a:solidFill>
                            <a:srgbClr val="FFFFFF"/>
                          </a:solidFill>
                          <a:latin typeface="Arial"/>
                          <a:cs typeface="Arial"/>
                        </a:rPr>
                        <a:t>490</a:t>
                      </a:r>
                      <a:endParaRPr sz="1700">
                        <a:latin typeface="Arial"/>
                        <a:cs typeface="Arial"/>
                      </a:endParaRPr>
                    </a:p>
                  </a:txBody>
                  <a:tcPr marL="0" marR="0" marT="0" marB="0">
                    <a:solidFill>
                      <a:srgbClr val="000000"/>
                    </a:solidFill>
                  </a:tcPr>
                </a:tc>
                <a:tc>
                  <a:txBody>
                    <a:bodyPr/>
                    <a:lstStyle/>
                    <a:p>
                      <a:pPr marL="288290">
                        <a:lnSpc>
                          <a:spcPct val="100000"/>
                        </a:lnSpc>
                      </a:pPr>
                      <a:r>
                        <a:rPr sz="1700" dirty="0">
                          <a:solidFill>
                            <a:srgbClr val="FFFFFF"/>
                          </a:solidFill>
                          <a:latin typeface="Arial"/>
                          <a:cs typeface="Arial"/>
                        </a:rPr>
                        <a:t>5</a:t>
                      </a:r>
                      <a:r>
                        <a:rPr sz="1700" spc="-135" dirty="0">
                          <a:solidFill>
                            <a:srgbClr val="FFFFFF"/>
                          </a:solidFill>
                          <a:latin typeface="Arial"/>
                          <a:cs typeface="Arial"/>
                        </a:rPr>
                        <a:t>1</a:t>
                      </a:r>
                      <a:r>
                        <a:rPr sz="1700" dirty="0">
                          <a:solidFill>
                            <a:srgbClr val="FFFFFF"/>
                          </a:solidFill>
                          <a:latin typeface="Arial"/>
                          <a:cs typeface="Arial"/>
                        </a:rPr>
                        <a:t>1</a:t>
                      </a:r>
                      <a:endParaRPr sz="1700">
                        <a:latin typeface="Arial"/>
                        <a:cs typeface="Arial"/>
                      </a:endParaRPr>
                    </a:p>
                  </a:txBody>
                  <a:tcPr marL="0" marR="0" marT="0" marB="0">
                    <a:solidFill>
                      <a:srgbClr val="000000"/>
                    </a:solidFill>
                  </a:tcPr>
                </a:tc>
                <a:tc>
                  <a:txBody>
                    <a:bodyPr/>
                    <a:lstStyle/>
                    <a:p>
                      <a:pPr marL="103505">
                        <a:lnSpc>
                          <a:spcPct val="100000"/>
                        </a:lnSpc>
                      </a:pPr>
                      <a:r>
                        <a:rPr sz="1700" b="1" dirty="0">
                          <a:solidFill>
                            <a:srgbClr val="66FFFF"/>
                          </a:solidFill>
                          <a:latin typeface="Arial"/>
                          <a:cs typeface="Arial"/>
                        </a:rPr>
                        <a:t>PSCFP</a:t>
                      </a:r>
                      <a:endParaRPr sz="1700">
                        <a:latin typeface="Arial"/>
                        <a:cs typeface="Arial"/>
                      </a:endParaRPr>
                    </a:p>
                  </a:txBody>
                  <a:tcPr marL="0" marR="0" marT="0" marB="0">
                    <a:solidFill>
                      <a:srgbClr val="000000"/>
                    </a:solidFill>
                  </a:tcPr>
                </a:tc>
              </a:tr>
              <a:tr h="385768">
                <a:tc>
                  <a:txBody>
                    <a:bodyPr/>
                    <a:lstStyle/>
                    <a:p>
                      <a:pPr marL="215265">
                        <a:lnSpc>
                          <a:spcPct val="100000"/>
                        </a:lnSpc>
                      </a:pPr>
                      <a:r>
                        <a:rPr sz="1700" b="1" spc="-125" dirty="0">
                          <a:solidFill>
                            <a:srgbClr val="CCFF33"/>
                          </a:solidFill>
                          <a:latin typeface="Arial"/>
                          <a:cs typeface="Arial"/>
                        </a:rPr>
                        <a:t>P</a:t>
                      </a:r>
                      <a:r>
                        <a:rPr sz="1700" b="1" spc="-5" dirty="0">
                          <a:solidFill>
                            <a:srgbClr val="CCFF33"/>
                          </a:solidFill>
                          <a:latin typeface="Arial"/>
                          <a:cs typeface="Arial"/>
                        </a:rPr>
                        <a:t>A-</a:t>
                      </a:r>
                      <a:r>
                        <a:rPr sz="1700" b="1" dirty="0">
                          <a:solidFill>
                            <a:srgbClr val="CCFF33"/>
                          </a:solidFill>
                          <a:latin typeface="Arial"/>
                          <a:cs typeface="Arial"/>
                        </a:rPr>
                        <a:t>GFP</a:t>
                      </a:r>
                      <a:endParaRPr sz="1700">
                        <a:latin typeface="Arial"/>
                        <a:cs typeface="Arial"/>
                      </a:endParaRPr>
                    </a:p>
                  </a:txBody>
                  <a:tcPr marL="0" marR="0" marT="0" marB="0">
                    <a:solidFill>
                      <a:srgbClr val="000000"/>
                    </a:solidFill>
                  </a:tcPr>
                </a:tc>
                <a:tc>
                  <a:txBody>
                    <a:bodyPr/>
                    <a:lstStyle/>
                    <a:p>
                      <a:pPr marL="145415">
                        <a:lnSpc>
                          <a:spcPct val="100000"/>
                        </a:lnSpc>
                      </a:pPr>
                      <a:r>
                        <a:rPr sz="1700" dirty="0">
                          <a:solidFill>
                            <a:srgbClr val="FFFFFF"/>
                          </a:solidFill>
                          <a:latin typeface="Arial"/>
                          <a:cs typeface="Arial"/>
                        </a:rPr>
                        <a:t>0→A</a:t>
                      </a:r>
                      <a:r>
                        <a:rPr sz="1700" spc="-80" dirty="0">
                          <a:solidFill>
                            <a:srgbClr val="FFFFFF"/>
                          </a:solidFill>
                          <a:latin typeface="Arial"/>
                          <a:cs typeface="Arial"/>
                        </a:rPr>
                        <a:t> </a:t>
                      </a:r>
                      <a:r>
                        <a:rPr sz="1700" dirty="0">
                          <a:solidFill>
                            <a:srgbClr val="FFFFFF"/>
                          </a:solidFill>
                          <a:latin typeface="Arial"/>
                          <a:cs typeface="Arial"/>
                        </a:rPr>
                        <a:t>(Irrev)</a:t>
                      </a:r>
                      <a:endParaRPr sz="1700">
                        <a:latin typeface="Arial"/>
                        <a:cs typeface="Arial"/>
                      </a:endParaRPr>
                    </a:p>
                  </a:txBody>
                  <a:tcPr marL="0" marR="0" marT="0" marB="0">
                    <a:solidFill>
                      <a:srgbClr val="000000"/>
                    </a:solidFill>
                  </a:tcPr>
                </a:tc>
                <a:tc>
                  <a:txBody>
                    <a:bodyPr/>
                    <a:lstStyle/>
                    <a:p>
                      <a:pPr marL="181610">
                        <a:lnSpc>
                          <a:spcPct val="100000"/>
                        </a:lnSpc>
                      </a:pPr>
                      <a:r>
                        <a:rPr sz="1700" spc="-30" dirty="0">
                          <a:solidFill>
                            <a:srgbClr val="CC00CC"/>
                          </a:solidFill>
                          <a:latin typeface="Arial"/>
                          <a:cs typeface="Arial"/>
                        </a:rPr>
                        <a:t>V</a:t>
                      </a:r>
                      <a:r>
                        <a:rPr sz="1700" dirty="0">
                          <a:solidFill>
                            <a:srgbClr val="CC00CC"/>
                          </a:solidFill>
                          <a:latin typeface="Arial"/>
                          <a:cs typeface="Arial"/>
                        </a:rPr>
                        <a:t>iolet</a:t>
                      </a:r>
                      <a:endParaRPr sz="1700">
                        <a:latin typeface="Arial"/>
                        <a:cs typeface="Arial"/>
                      </a:endParaRPr>
                    </a:p>
                  </a:txBody>
                  <a:tcPr marL="0" marR="0" marT="0" marB="0">
                    <a:solidFill>
                      <a:srgbClr val="000000"/>
                    </a:solidFill>
                  </a:tcPr>
                </a:tc>
                <a:tc>
                  <a:txBody>
                    <a:bodyPr/>
                    <a:lstStyle/>
                    <a:p>
                      <a:pPr marL="231775">
                        <a:lnSpc>
                          <a:spcPct val="100000"/>
                        </a:lnSpc>
                      </a:pPr>
                      <a:r>
                        <a:rPr sz="1700" spc="-5" dirty="0">
                          <a:solidFill>
                            <a:srgbClr val="FFFFFF"/>
                          </a:solidFill>
                          <a:latin typeface="Arial"/>
                          <a:cs typeface="Arial"/>
                        </a:rPr>
                        <a:t>504</a:t>
                      </a:r>
                      <a:endParaRPr sz="1700">
                        <a:latin typeface="Arial"/>
                        <a:cs typeface="Arial"/>
                      </a:endParaRPr>
                    </a:p>
                  </a:txBody>
                  <a:tcPr marL="0" marR="0" marT="0" marB="0">
                    <a:solidFill>
                      <a:srgbClr val="000000"/>
                    </a:solidFill>
                  </a:tcPr>
                </a:tc>
                <a:tc>
                  <a:txBody>
                    <a:bodyPr/>
                    <a:lstStyle/>
                    <a:p>
                      <a:pPr marL="288290">
                        <a:lnSpc>
                          <a:spcPct val="100000"/>
                        </a:lnSpc>
                      </a:pPr>
                      <a:r>
                        <a:rPr sz="1700" spc="-5" dirty="0">
                          <a:solidFill>
                            <a:srgbClr val="FFFFFF"/>
                          </a:solidFill>
                          <a:latin typeface="Arial"/>
                          <a:cs typeface="Arial"/>
                        </a:rPr>
                        <a:t>517</a:t>
                      </a:r>
                      <a:endParaRPr sz="1700">
                        <a:latin typeface="Arial"/>
                        <a:cs typeface="Arial"/>
                      </a:endParaRPr>
                    </a:p>
                  </a:txBody>
                  <a:tcPr marL="0" marR="0" marT="0" marB="0">
                    <a:solidFill>
                      <a:srgbClr val="000000"/>
                    </a:solidFill>
                  </a:tcPr>
                </a:tc>
                <a:tc>
                  <a:txBody>
                    <a:bodyPr/>
                    <a:lstStyle/>
                    <a:p>
                      <a:endParaRPr sz="1700">
                        <a:latin typeface="Arial"/>
                        <a:cs typeface="Arial"/>
                      </a:endParaRPr>
                    </a:p>
                  </a:txBody>
                  <a:tcPr marL="0" marR="0" marT="0" marB="0">
                    <a:solidFill>
                      <a:srgbClr val="000000"/>
                    </a:solidFill>
                  </a:tcPr>
                </a:tc>
              </a:tr>
              <a:tr h="645598">
                <a:tc>
                  <a:txBody>
                    <a:bodyPr/>
                    <a:lstStyle/>
                    <a:p>
                      <a:pPr marL="215265">
                        <a:lnSpc>
                          <a:spcPct val="100000"/>
                        </a:lnSpc>
                      </a:pPr>
                      <a:r>
                        <a:rPr sz="1700" b="1" dirty="0">
                          <a:solidFill>
                            <a:srgbClr val="CCFF33"/>
                          </a:solidFill>
                          <a:latin typeface="Arial"/>
                          <a:cs typeface="Arial"/>
                        </a:rPr>
                        <a:t>Dronpa</a:t>
                      </a:r>
                      <a:endParaRPr sz="1700">
                        <a:latin typeface="Arial"/>
                        <a:cs typeface="Arial"/>
                      </a:endParaRPr>
                    </a:p>
                  </a:txBody>
                  <a:tcPr marL="0" marR="0" marT="0" marB="0">
                    <a:solidFill>
                      <a:srgbClr val="000000"/>
                    </a:solidFill>
                  </a:tcPr>
                </a:tc>
                <a:tc>
                  <a:txBody>
                    <a:bodyPr/>
                    <a:lstStyle/>
                    <a:p>
                      <a:pPr marL="145415">
                        <a:lnSpc>
                          <a:spcPct val="100000"/>
                        </a:lnSpc>
                      </a:pPr>
                      <a:r>
                        <a:rPr sz="1700" dirty="0">
                          <a:solidFill>
                            <a:srgbClr val="FFFFFF"/>
                          </a:solidFill>
                          <a:latin typeface="Arial"/>
                          <a:cs typeface="Arial"/>
                        </a:rPr>
                        <a:t>0→A</a:t>
                      </a:r>
                      <a:r>
                        <a:rPr sz="1700" spc="-80" dirty="0">
                          <a:solidFill>
                            <a:srgbClr val="FFFFFF"/>
                          </a:solidFill>
                          <a:latin typeface="Arial"/>
                          <a:cs typeface="Arial"/>
                        </a:rPr>
                        <a:t> </a:t>
                      </a:r>
                      <a:r>
                        <a:rPr sz="1700" dirty="0">
                          <a:solidFill>
                            <a:srgbClr val="FFFFFF"/>
                          </a:solidFill>
                          <a:latin typeface="Arial"/>
                          <a:cs typeface="Arial"/>
                        </a:rPr>
                        <a:t>(R</a:t>
                      </a:r>
                      <a:r>
                        <a:rPr sz="1700" spc="-5" dirty="0">
                          <a:solidFill>
                            <a:srgbClr val="FFFFFF"/>
                          </a:solidFill>
                          <a:latin typeface="Arial"/>
                          <a:cs typeface="Arial"/>
                        </a:rPr>
                        <a:t>e</a:t>
                      </a:r>
                      <a:r>
                        <a:rPr sz="1700" dirty="0">
                          <a:solidFill>
                            <a:srgbClr val="FFFFFF"/>
                          </a:solidFill>
                          <a:latin typeface="Arial"/>
                          <a:cs typeface="Arial"/>
                        </a:rPr>
                        <a:t>v*)</a:t>
                      </a:r>
                      <a:endParaRPr sz="1700">
                        <a:latin typeface="Arial"/>
                        <a:cs typeface="Arial"/>
                      </a:endParaRPr>
                    </a:p>
                  </a:txBody>
                  <a:tcPr marL="0" marR="0" marT="0" marB="0">
                    <a:solidFill>
                      <a:srgbClr val="000000"/>
                    </a:solidFill>
                  </a:tcPr>
                </a:tc>
                <a:tc>
                  <a:txBody>
                    <a:bodyPr/>
                    <a:lstStyle/>
                    <a:p>
                      <a:pPr marL="181610" marR="307340">
                        <a:lnSpc>
                          <a:spcPct val="119600"/>
                        </a:lnSpc>
                      </a:pPr>
                      <a:r>
                        <a:rPr sz="1400" dirty="0">
                          <a:solidFill>
                            <a:srgbClr val="CC00CC"/>
                          </a:solidFill>
                          <a:latin typeface="Arial"/>
                          <a:cs typeface="Arial"/>
                        </a:rPr>
                        <a:t>*acti</a:t>
                      </a:r>
                      <a:r>
                        <a:rPr sz="1400" spc="-100" dirty="0">
                          <a:solidFill>
                            <a:srgbClr val="CC00CC"/>
                          </a:solidFill>
                          <a:latin typeface="Arial"/>
                          <a:cs typeface="Arial"/>
                        </a:rPr>
                        <a:t>v</a:t>
                      </a:r>
                      <a:r>
                        <a:rPr sz="1400" dirty="0">
                          <a:solidFill>
                            <a:srgbClr val="CC00CC"/>
                          </a:solidFill>
                          <a:latin typeface="Arial"/>
                          <a:cs typeface="Arial"/>
                        </a:rPr>
                        <a:t>.</a:t>
                      </a:r>
                      <a:r>
                        <a:rPr sz="1400" spc="-15" dirty="0">
                          <a:solidFill>
                            <a:srgbClr val="CC00CC"/>
                          </a:solidFill>
                          <a:latin typeface="Arial"/>
                          <a:cs typeface="Arial"/>
                        </a:rPr>
                        <a:t> </a:t>
                      </a:r>
                      <a:r>
                        <a:rPr sz="1400" dirty="0">
                          <a:solidFill>
                            <a:srgbClr val="CC00CC"/>
                          </a:solidFill>
                          <a:latin typeface="Arial"/>
                          <a:cs typeface="Arial"/>
                        </a:rPr>
                        <a:t>w</a:t>
                      </a:r>
                      <a:r>
                        <a:rPr sz="1400" spc="-5" dirty="0">
                          <a:solidFill>
                            <a:srgbClr val="CC00CC"/>
                          </a:solidFill>
                          <a:latin typeface="Arial"/>
                          <a:cs typeface="Arial"/>
                        </a:rPr>
                        <a:t> </a:t>
                      </a:r>
                      <a:r>
                        <a:rPr sz="1400" dirty="0">
                          <a:solidFill>
                            <a:srgbClr val="CC00CC"/>
                          </a:solidFill>
                          <a:latin typeface="Arial"/>
                          <a:cs typeface="Arial"/>
                        </a:rPr>
                        <a:t>violet </a:t>
                      </a:r>
                      <a:r>
                        <a:rPr sz="1400" dirty="0">
                          <a:solidFill>
                            <a:srgbClr val="99CCFF"/>
                          </a:solidFill>
                          <a:latin typeface="Arial"/>
                          <a:cs typeface="Arial"/>
                        </a:rPr>
                        <a:t>quench</a:t>
                      </a:r>
                      <a:r>
                        <a:rPr sz="1400" spc="-25" dirty="0">
                          <a:solidFill>
                            <a:srgbClr val="99CCFF"/>
                          </a:solidFill>
                          <a:latin typeface="Arial"/>
                          <a:cs typeface="Arial"/>
                        </a:rPr>
                        <a:t> </a:t>
                      </a:r>
                      <a:r>
                        <a:rPr sz="1400" dirty="0">
                          <a:solidFill>
                            <a:srgbClr val="99CCFF"/>
                          </a:solidFill>
                          <a:latin typeface="Arial"/>
                          <a:cs typeface="Arial"/>
                        </a:rPr>
                        <a:t>w</a:t>
                      </a:r>
                      <a:r>
                        <a:rPr sz="1400" spc="-5" dirty="0">
                          <a:solidFill>
                            <a:srgbClr val="99CCFF"/>
                          </a:solidFill>
                          <a:latin typeface="Arial"/>
                          <a:cs typeface="Arial"/>
                        </a:rPr>
                        <a:t> </a:t>
                      </a:r>
                      <a:r>
                        <a:rPr sz="1400" dirty="0">
                          <a:solidFill>
                            <a:srgbClr val="99CCFF"/>
                          </a:solidFill>
                          <a:latin typeface="Arial"/>
                          <a:cs typeface="Arial"/>
                        </a:rPr>
                        <a:t>blue</a:t>
                      </a:r>
                      <a:endParaRPr sz="1400">
                        <a:latin typeface="Arial"/>
                        <a:cs typeface="Arial"/>
                      </a:endParaRPr>
                    </a:p>
                  </a:txBody>
                  <a:tcPr marL="0" marR="0" marT="0" marB="0">
                    <a:solidFill>
                      <a:srgbClr val="000000"/>
                    </a:solidFill>
                  </a:tcPr>
                </a:tc>
                <a:tc>
                  <a:txBody>
                    <a:bodyPr/>
                    <a:lstStyle/>
                    <a:p>
                      <a:pPr marL="231775">
                        <a:lnSpc>
                          <a:spcPct val="100000"/>
                        </a:lnSpc>
                      </a:pPr>
                      <a:r>
                        <a:rPr sz="1700" spc="-5" dirty="0">
                          <a:solidFill>
                            <a:srgbClr val="FFFFFF"/>
                          </a:solidFill>
                          <a:latin typeface="Arial"/>
                          <a:cs typeface="Arial"/>
                        </a:rPr>
                        <a:t>503</a:t>
                      </a:r>
                      <a:endParaRPr sz="1700">
                        <a:latin typeface="Arial"/>
                        <a:cs typeface="Arial"/>
                      </a:endParaRPr>
                    </a:p>
                  </a:txBody>
                  <a:tcPr marL="0" marR="0" marT="0" marB="0">
                    <a:solidFill>
                      <a:srgbClr val="000000"/>
                    </a:solidFill>
                  </a:tcPr>
                </a:tc>
                <a:tc>
                  <a:txBody>
                    <a:bodyPr/>
                    <a:lstStyle/>
                    <a:p>
                      <a:pPr marL="288290">
                        <a:lnSpc>
                          <a:spcPct val="100000"/>
                        </a:lnSpc>
                      </a:pPr>
                      <a:r>
                        <a:rPr sz="1700" spc="-5" dirty="0">
                          <a:solidFill>
                            <a:srgbClr val="FFFFFF"/>
                          </a:solidFill>
                          <a:latin typeface="Arial"/>
                          <a:cs typeface="Arial"/>
                        </a:rPr>
                        <a:t>518</a:t>
                      </a:r>
                      <a:endParaRPr sz="1700">
                        <a:latin typeface="Arial"/>
                        <a:cs typeface="Arial"/>
                      </a:endParaRPr>
                    </a:p>
                  </a:txBody>
                  <a:tcPr marL="0" marR="0" marT="0" marB="0">
                    <a:solidFill>
                      <a:srgbClr val="000000"/>
                    </a:solidFill>
                  </a:tcPr>
                </a:tc>
                <a:tc>
                  <a:txBody>
                    <a:bodyPr/>
                    <a:lstStyle/>
                    <a:p>
                      <a:pPr marL="103505" marR="150495">
                        <a:lnSpc>
                          <a:spcPct val="100000"/>
                        </a:lnSpc>
                      </a:pPr>
                      <a:r>
                        <a:rPr sz="1700" b="1" dirty="0">
                          <a:solidFill>
                            <a:srgbClr val="CCFF33"/>
                          </a:solidFill>
                          <a:latin typeface="Arial"/>
                          <a:cs typeface="Arial"/>
                        </a:rPr>
                        <a:t>Fastlime, Dronpa3</a:t>
                      </a:r>
                      <a:endParaRPr sz="1700">
                        <a:latin typeface="Arial"/>
                        <a:cs typeface="Arial"/>
                      </a:endParaRPr>
                    </a:p>
                  </a:txBody>
                  <a:tcPr marL="0" marR="0" marT="0" marB="0">
                    <a:solidFill>
                      <a:srgbClr val="000000"/>
                    </a:solidFill>
                  </a:tcPr>
                </a:tc>
              </a:tr>
              <a:tr h="377698">
                <a:tc>
                  <a:txBody>
                    <a:bodyPr/>
                    <a:lstStyle/>
                    <a:p>
                      <a:pPr marL="215265">
                        <a:lnSpc>
                          <a:spcPct val="100000"/>
                        </a:lnSpc>
                      </a:pPr>
                      <a:r>
                        <a:rPr sz="1700" b="1" dirty="0">
                          <a:solidFill>
                            <a:srgbClr val="FF9933"/>
                          </a:solidFill>
                          <a:latin typeface="Arial"/>
                          <a:cs typeface="Arial"/>
                        </a:rPr>
                        <a:t>Dendr</a:t>
                      </a:r>
                      <a:r>
                        <a:rPr sz="1700" b="1" spc="-5" dirty="0">
                          <a:solidFill>
                            <a:srgbClr val="FF9933"/>
                          </a:solidFill>
                          <a:latin typeface="Arial"/>
                          <a:cs typeface="Arial"/>
                        </a:rPr>
                        <a:t>a</a:t>
                      </a:r>
                      <a:r>
                        <a:rPr sz="1700" b="1" dirty="0">
                          <a:solidFill>
                            <a:srgbClr val="FF9933"/>
                          </a:solidFill>
                          <a:latin typeface="Arial"/>
                          <a:cs typeface="Arial"/>
                        </a:rPr>
                        <a:t>2</a:t>
                      </a:r>
                      <a:endParaRPr sz="1700">
                        <a:latin typeface="Arial"/>
                        <a:cs typeface="Arial"/>
                      </a:endParaRPr>
                    </a:p>
                  </a:txBody>
                  <a:tcPr marL="0" marR="0" marT="0" marB="0">
                    <a:solidFill>
                      <a:srgbClr val="000000"/>
                    </a:solidFill>
                  </a:tcPr>
                </a:tc>
                <a:tc>
                  <a:txBody>
                    <a:bodyPr/>
                    <a:lstStyle/>
                    <a:p>
                      <a:pPr marL="145415">
                        <a:lnSpc>
                          <a:spcPct val="100000"/>
                        </a:lnSpc>
                      </a:pPr>
                      <a:r>
                        <a:rPr sz="1700" dirty="0">
                          <a:solidFill>
                            <a:srgbClr val="FFFFFF"/>
                          </a:solidFill>
                          <a:latin typeface="Arial"/>
                          <a:cs typeface="Arial"/>
                        </a:rPr>
                        <a:t>A→B</a:t>
                      </a:r>
                      <a:r>
                        <a:rPr sz="1700" spc="10" dirty="0">
                          <a:solidFill>
                            <a:srgbClr val="FFFFFF"/>
                          </a:solidFill>
                          <a:latin typeface="Arial"/>
                          <a:cs typeface="Arial"/>
                        </a:rPr>
                        <a:t> </a:t>
                      </a:r>
                      <a:r>
                        <a:rPr sz="1700" dirty="0">
                          <a:solidFill>
                            <a:srgbClr val="FFFFFF"/>
                          </a:solidFill>
                          <a:latin typeface="Arial"/>
                          <a:cs typeface="Arial"/>
                        </a:rPr>
                        <a:t>(Irrev)</a:t>
                      </a:r>
                      <a:endParaRPr sz="1700">
                        <a:latin typeface="Arial"/>
                        <a:cs typeface="Arial"/>
                      </a:endParaRPr>
                    </a:p>
                  </a:txBody>
                  <a:tcPr marL="0" marR="0" marT="0" marB="0">
                    <a:solidFill>
                      <a:srgbClr val="000000"/>
                    </a:solidFill>
                  </a:tcPr>
                </a:tc>
                <a:tc>
                  <a:txBody>
                    <a:bodyPr/>
                    <a:lstStyle/>
                    <a:p>
                      <a:pPr marL="181610">
                        <a:lnSpc>
                          <a:spcPct val="100000"/>
                        </a:lnSpc>
                      </a:pPr>
                      <a:r>
                        <a:rPr sz="1700" spc="-30" dirty="0">
                          <a:solidFill>
                            <a:srgbClr val="CC00CC"/>
                          </a:solidFill>
                          <a:latin typeface="Arial"/>
                          <a:cs typeface="Arial"/>
                        </a:rPr>
                        <a:t>V</a:t>
                      </a:r>
                      <a:r>
                        <a:rPr sz="1700" dirty="0">
                          <a:solidFill>
                            <a:srgbClr val="CC00CC"/>
                          </a:solidFill>
                          <a:latin typeface="Arial"/>
                          <a:cs typeface="Arial"/>
                        </a:rPr>
                        <a:t>iolet</a:t>
                      </a:r>
                      <a:r>
                        <a:rPr sz="1700" spc="-5" dirty="0">
                          <a:solidFill>
                            <a:srgbClr val="99CCFF"/>
                          </a:solidFill>
                          <a:latin typeface="Arial"/>
                          <a:cs typeface="Arial"/>
                        </a:rPr>
                        <a:t>-</a:t>
                      </a:r>
                      <a:r>
                        <a:rPr sz="1700" dirty="0">
                          <a:solidFill>
                            <a:srgbClr val="99CCFF"/>
                          </a:solidFill>
                          <a:latin typeface="Arial"/>
                          <a:cs typeface="Arial"/>
                        </a:rPr>
                        <a:t>Blue</a:t>
                      </a:r>
                      <a:endParaRPr sz="1700">
                        <a:latin typeface="Arial"/>
                        <a:cs typeface="Arial"/>
                      </a:endParaRPr>
                    </a:p>
                  </a:txBody>
                  <a:tcPr marL="0" marR="0" marT="0" marB="0">
                    <a:solidFill>
                      <a:srgbClr val="000000"/>
                    </a:solidFill>
                  </a:tcPr>
                </a:tc>
                <a:tc>
                  <a:txBody>
                    <a:bodyPr/>
                    <a:lstStyle/>
                    <a:p>
                      <a:pPr marL="231775">
                        <a:lnSpc>
                          <a:spcPct val="100000"/>
                        </a:lnSpc>
                      </a:pPr>
                      <a:r>
                        <a:rPr sz="1700" spc="-5" dirty="0">
                          <a:solidFill>
                            <a:srgbClr val="FFFFFF"/>
                          </a:solidFill>
                          <a:latin typeface="Arial"/>
                          <a:cs typeface="Arial"/>
                        </a:rPr>
                        <a:t>553</a:t>
                      </a:r>
                      <a:endParaRPr sz="1700">
                        <a:latin typeface="Arial"/>
                        <a:cs typeface="Arial"/>
                      </a:endParaRPr>
                    </a:p>
                  </a:txBody>
                  <a:tcPr marL="0" marR="0" marT="0" marB="0">
                    <a:solidFill>
                      <a:srgbClr val="000000"/>
                    </a:solidFill>
                  </a:tcPr>
                </a:tc>
                <a:tc>
                  <a:txBody>
                    <a:bodyPr/>
                    <a:lstStyle/>
                    <a:p>
                      <a:pPr marL="288290">
                        <a:lnSpc>
                          <a:spcPct val="100000"/>
                        </a:lnSpc>
                      </a:pPr>
                      <a:r>
                        <a:rPr sz="1700" spc="-5" dirty="0">
                          <a:solidFill>
                            <a:srgbClr val="FFFFFF"/>
                          </a:solidFill>
                          <a:latin typeface="Arial"/>
                          <a:cs typeface="Arial"/>
                        </a:rPr>
                        <a:t>573</a:t>
                      </a:r>
                      <a:endParaRPr sz="1700">
                        <a:latin typeface="Arial"/>
                        <a:cs typeface="Arial"/>
                      </a:endParaRPr>
                    </a:p>
                  </a:txBody>
                  <a:tcPr marL="0" marR="0" marT="0" marB="0">
                    <a:solidFill>
                      <a:srgbClr val="000000"/>
                    </a:solidFill>
                  </a:tcPr>
                </a:tc>
                <a:tc>
                  <a:txBody>
                    <a:bodyPr/>
                    <a:lstStyle/>
                    <a:p>
                      <a:pPr marL="103505">
                        <a:lnSpc>
                          <a:spcPct val="100000"/>
                        </a:lnSpc>
                      </a:pPr>
                      <a:r>
                        <a:rPr sz="1700" b="1" dirty="0">
                          <a:solidFill>
                            <a:srgbClr val="FF9933"/>
                          </a:solidFill>
                          <a:latin typeface="Arial"/>
                          <a:cs typeface="Arial"/>
                        </a:rPr>
                        <a:t>Dendra</a:t>
                      </a:r>
                      <a:endParaRPr sz="1700">
                        <a:latin typeface="Arial"/>
                        <a:cs typeface="Arial"/>
                      </a:endParaRPr>
                    </a:p>
                  </a:txBody>
                  <a:tcPr marL="0" marR="0" marT="0" marB="0">
                    <a:solidFill>
                      <a:srgbClr val="000000"/>
                    </a:solidFill>
                  </a:tcPr>
                </a:tc>
              </a:tr>
              <a:tr h="637539">
                <a:tc>
                  <a:txBody>
                    <a:bodyPr/>
                    <a:lstStyle/>
                    <a:p>
                      <a:pPr marL="215265">
                        <a:lnSpc>
                          <a:spcPct val="100000"/>
                        </a:lnSpc>
                      </a:pPr>
                      <a:r>
                        <a:rPr sz="1700" b="1" dirty="0">
                          <a:solidFill>
                            <a:srgbClr val="FF6600"/>
                          </a:solidFill>
                          <a:latin typeface="Arial"/>
                          <a:cs typeface="Arial"/>
                        </a:rPr>
                        <a:t>EosFP</a:t>
                      </a:r>
                      <a:endParaRPr sz="1700">
                        <a:latin typeface="Arial"/>
                        <a:cs typeface="Arial"/>
                      </a:endParaRPr>
                    </a:p>
                  </a:txBody>
                  <a:tcPr marL="0" marR="0" marT="0" marB="0">
                    <a:solidFill>
                      <a:srgbClr val="000000"/>
                    </a:solidFill>
                  </a:tcPr>
                </a:tc>
                <a:tc>
                  <a:txBody>
                    <a:bodyPr/>
                    <a:lstStyle/>
                    <a:p>
                      <a:pPr marL="145415">
                        <a:lnSpc>
                          <a:spcPct val="100000"/>
                        </a:lnSpc>
                      </a:pPr>
                      <a:r>
                        <a:rPr sz="1700" dirty="0">
                          <a:solidFill>
                            <a:srgbClr val="FFFFFF"/>
                          </a:solidFill>
                          <a:latin typeface="Arial"/>
                          <a:cs typeface="Arial"/>
                        </a:rPr>
                        <a:t>A→B</a:t>
                      </a:r>
                      <a:r>
                        <a:rPr sz="1700" spc="10" dirty="0">
                          <a:solidFill>
                            <a:srgbClr val="FFFFFF"/>
                          </a:solidFill>
                          <a:latin typeface="Arial"/>
                          <a:cs typeface="Arial"/>
                        </a:rPr>
                        <a:t> </a:t>
                      </a:r>
                      <a:r>
                        <a:rPr sz="1700" dirty="0">
                          <a:solidFill>
                            <a:srgbClr val="FFFFFF"/>
                          </a:solidFill>
                          <a:latin typeface="Arial"/>
                          <a:cs typeface="Arial"/>
                        </a:rPr>
                        <a:t>(Irrev)</a:t>
                      </a:r>
                      <a:endParaRPr sz="1700">
                        <a:latin typeface="Arial"/>
                        <a:cs typeface="Arial"/>
                      </a:endParaRPr>
                    </a:p>
                  </a:txBody>
                  <a:tcPr marL="0" marR="0" marT="0" marB="0">
                    <a:solidFill>
                      <a:srgbClr val="000000"/>
                    </a:solidFill>
                  </a:tcPr>
                </a:tc>
                <a:tc>
                  <a:txBody>
                    <a:bodyPr/>
                    <a:lstStyle/>
                    <a:p>
                      <a:pPr marL="181610">
                        <a:lnSpc>
                          <a:spcPct val="100000"/>
                        </a:lnSpc>
                      </a:pPr>
                      <a:r>
                        <a:rPr sz="1700" spc="-30" dirty="0">
                          <a:solidFill>
                            <a:srgbClr val="CC00CC"/>
                          </a:solidFill>
                          <a:latin typeface="Arial"/>
                          <a:cs typeface="Arial"/>
                        </a:rPr>
                        <a:t>V</a:t>
                      </a:r>
                      <a:r>
                        <a:rPr sz="1700" dirty="0">
                          <a:solidFill>
                            <a:srgbClr val="CC00CC"/>
                          </a:solidFill>
                          <a:latin typeface="Arial"/>
                          <a:cs typeface="Arial"/>
                        </a:rPr>
                        <a:t>iolet</a:t>
                      </a:r>
                      <a:endParaRPr sz="1700">
                        <a:latin typeface="Arial"/>
                        <a:cs typeface="Arial"/>
                      </a:endParaRPr>
                    </a:p>
                  </a:txBody>
                  <a:tcPr marL="0" marR="0" marT="0" marB="0">
                    <a:solidFill>
                      <a:srgbClr val="000000"/>
                    </a:solidFill>
                  </a:tcPr>
                </a:tc>
                <a:tc>
                  <a:txBody>
                    <a:bodyPr/>
                    <a:lstStyle/>
                    <a:p>
                      <a:pPr marL="231775">
                        <a:lnSpc>
                          <a:spcPct val="100000"/>
                        </a:lnSpc>
                      </a:pPr>
                      <a:r>
                        <a:rPr sz="1700" spc="-5" dirty="0">
                          <a:solidFill>
                            <a:srgbClr val="FFFFFF"/>
                          </a:solidFill>
                          <a:latin typeface="Arial"/>
                          <a:cs typeface="Arial"/>
                        </a:rPr>
                        <a:t>569</a:t>
                      </a:r>
                      <a:endParaRPr sz="1700">
                        <a:latin typeface="Arial"/>
                        <a:cs typeface="Arial"/>
                      </a:endParaRPr>
                    </a:p>
                  </a:txBody>
                  <a:tcPr marL="0" marR="0" marT="0" marB="0">
                    <a:solidFill>
                      <a:srgbClr val="000000"/>
                    </a:solidFill>
                  </a:tcPr>
                </a:tc>
                <a:tc>
                  <a:txBody>
                    <a:bodyPr/>
                    <a:lstStyle/>
                    <a:p>
                      <a:pPr marL="288290">
                        <a:lnSpc>
                          <a:spcPct val="100000"/>
                        </a:lnSpc>
                      </a:pPr>
                      <a:r>
                        <a:rPr sz="1700" spc="-5" dirty="0">
                          <a:solidFill>
                            <a:srgbClr val="FFFFFF"/>
                          </a:solidFill>
                          <a:latin typeface="Arial"/>
                          <a:cs typeface="Arial"/>
                        </a:rPr>
                        <a:t>581</a:t>
                      </a:r>
                      <a:endParaRPr sz="1700">
                        <a:latin typeface="Arial"/>
                        <a:cs typeface="Arial"/>
                      </a:endParaRPr>
                    </a:p>
                  </a:txBody>
                  <a:tcPr marL="0" marR="0" marT="0" marB="0">
                    <a:solidFill>
                      <a:srgbClr val="000000"/>
                    </a:solidFill>
                  </a:tcPr>
                </a:tc>
                <a:tc>
                  <a:txBody>
                    <a:bodyPr/>
                    <a:lstStyle/>
                    <a:p>
                      <a:pPr marL="103505" marR="138430">
                        <a:lnSpc>
                          <a:spcPct val="100000"/>
                        </a:lnSpc>
                      </a:pPr>
                      <a:r>
                        <a:rPr sz="1700" b="1" dirty="0">
                          <a:solidFill>
                            <a:srgbClr val="FF6600"/>
                          </a:solidFill>
                          <a:latin typeface="Arial"/>
                          <a:cs typeface="Arial"/>
                        </a:rPr>
                        <a:t>mEos3.2, tdEos</a:t>
                      </a:r>
                      <a:endParaRPr sz="1700">
                        <a:latin typeface="Arial"/>
                        <a:cs typeface="Arial"/>
                      </a:endParaRPr>
                    </a:p>
                  </a:txBody>
                  <a:tcPr marL="0" marR="0" marT="0" marB="0">
                    <a:solidFill>
                      <a:srgbClr val="000000"/>
                    </a:solidFill>
                  </a:tcPr>
                </a:tc>
              </a:tr>
              <a:tr h="378460">
                <a:tc>
                  <a:txBody>
                    <a:bodyPr/>
                    <a:lstStyle/>
                    <a:p>
                      <a:pPr marL="215265">
                        <a:lnSpc>
                          <a:spcPct val="100000"/>
                        </a:lnSpc>
                      </a:pPr>
                      <a:r>
                        <a:rPr sz="1700" b="1" dirty="0">
                          <a:solidFill>
                            <a:srgbClr val="FF6600"/>
                          </a:solidFill>
                          <a:latin typeface="Arial"/>
                          <a:cs typeface="Arial"/>
                        </a:rPr>
                        <a:t>Ka</a:t>
                      </a:r>
                      <a:r>
                        <a:rPr sz="1700" b="1" spc="-10" dirty="0">
                          <a:solidFill>
                            <a:srgbClr val="FF6600"/>
                          </a:solidFill>
                          <a:latin typeface="Arial"/>
                          <a:cs typeface="Arial"/>
                        </a:rPr>
                        <a:t>e</a:t>
                      </a:r>
                      <a:r>
                        <a:rPr sz="1700" b="1" dirty="0">
                          <a:solidFill>
                            <a:srgbClr val="FF6600"/>
                          </a:solidFill>
                          <a:latin typeface="Arial"/>
                          <a:cs typeface="Arial"/>
                        </a:rPr>
                        <a:t>de</a:t>
                      </a:r>
                      <a:endParaRPr sz="1700">
                        <a:latin typeface="Arial"/>
                        <a:cs typeface="Arial"/>
                      </a:endParaRPr>
                    </a:p>
                  </a:txBody>
                  <a:tcPr marL="0" marR="0" marT="0" marB="0">
                    <a:solidFill>
                      <a:srgbClr val="000000"/>
                    </a:solidFill>
                  </a:tcPr>
                </a:tc>
                <a:tc>
                  <a:txBody>
                    <a:bodyPr/>
                    <a:lstStyle/>
                    <a:p>
                      <a:pPr marL="145415">
                        <a:lnSpc>
                          <a:spcPct val="100000"/>
                        </a:lnSpc>
                      </a:pPr>
                      <a:r>
                        <a:rPr sz="1700" dirty="0">
                          <a:solidFill>
                            <a:srgbClr val="FFFFFF"/>
                          </a:solidFill>
                          <a:latin typeface="Arial"/>
                          <a:cs typeface="Arial"/>
                        </a:rPr>
                        <a:t>A→B</a:t>
                      </a:r>
                      <a:r>
                        <a:rPr sz="1700" spc="10" dirty="0">
                          <a:solidFill>
                            <a:srgbClr val="FFFFFF"/>
                          </a:solidFill>
                          <a:latin typeface="Arial"/>
                          <a:cs typeface="Arial"/>
                        </a:rPr>
                        <a:t> </a:t>
                      </a:r>
                      <a:r>
                        <a:rPr sz="1700" dirty="0">
                          <a:solidFill>
                            <a:srgbClr val="FFFFFF"/>
                          </a:solidFill>
                          <a:latin typeface="Arial"/>
                          <a:cs typeface="Arial"/>
                        </a:rPr>
                        <a:t>(Irrev)</a:t>
                      </a:r>
                      <a:endParaRPr sz="1700">
                        <a:latin typeface="Arial"/>
                        <a:cs typeface="Arial"/>
                      </a:endParaRPr>
                    </a:p>
                  </a:txBody>
                  <a:tcPr marL="0" marR="0" marT="0" marB="0">
                    <a:solidFill>
                      <a:srgbClr val="000000"/>
                    </a:solidFill>
                  </a:tcPr>
                </a:tc>
                <a:tc>
                  <a:txBody>
                    <a:bodyPr/>
                    <a:lstStyle/>
                    <a:p>
                      <a:pPr marL="181610">
                        <a:lnSpc>
                          <a:spcPct val="100000"/>
                        </a:lnSpc>
                      </a:pPr>
                      <a:r>
                        <a:rPr sz="1700" spc="-30" dirty="0">
                          <a:solidFill>
                            <a:srgbClr val="CC00CC"/>
                          </a:solidFill>
                          <a:latin typeface="Arial"/>
                          <a:cs typeface="Arial"/>
                        </a:rPr>
                        <a:t>V</a:t>
                      </a:r>
                      <a:r>
                        <a:rPr sz="1700" dirty="0">
                          <a:solidFill>
                            <a:srgbClr val="CC00CC"/>
                          </a:solidFill>
                          <a:latin typeface="Arial"/>
                          <a:cs typeface="Arial"/>
                        </a:rPr>
                        <a:t>iolet</a:t>
                      </a:r>
                      <a:endParaRPr sz="1700">
                        <a:latin typeface="Arial"/>
                        <a:cs typeface="Arial"/>
                      </a:endParaRPr>
                    </a:p>
                  </a:txBody>
                  <a:tcPr marL="0" marR="0" marT="0" marB="0">
                    <a:solidFill>
                      <a:srgbClr val="000000"/>
                    </a:solidFill>
                  </a:tcPr>
                </a:tc>
                <a:tc>
                  <a:txBody>
                    <a:bodyPr/>
                    <a:lstStyle/>
                    <a:p>
                      <a:pPr marL="231775">
                        <a:lnSpc>
                          <a:spcPct val="100000"/>
                        </a:lnSpc>
                      </a:pPr>
                      <a:r>
                        <a:rPr sz="1700" spc="-5" dirty="0">
                          <a:solidFill>
                            <a:srgbClr val="FFFFFF"/>
                          </a:solidFill>
                          <a:latin typeface="Arial"/>
                          <a:cs typeface="Arial"/>
                        </a:rPr>
                        <a:t>572</a:t>
                      </a:r>
                      <a:endParaRPr sz="1700">
                        <a:latin typeface="Arial"/>
                        <a:cs typeface="Arial"/>
                      </a:endParaRPr>
                    </a:p>
                  </a:txBody>
                  <a:tcPr marL="0" marR="0" marT="0" marB="0">
                    <a:solidFill>
                      <a:srgbClr val="000000"/>
                    </a:solidFill>
                  </a:tcPr>
                </a:tc>
                <a:tc>
                  <a:txBody>
                    <a:bodyPr/>
                    <a:lstStyle/>
                    <a:p>
                      <a:pPr marL="288290">
                        <a:lnSpc>
                          <a:spcPct val="100000"/>
                        </a:lnSpc>
                      </a:pPr>
                      <a:r>
                        <a:rPr sz="1700" spc="-5" dirty="0">
                          <a:solidFill>
                            <a:srgbClr val="FFFFFF"/>
                          </a:solidFill>
                          <a:latin typeface="Arial"/>
                          <a:cs typeface="Arial"/>
                        </a:rPr>
                        <a:t>580</a:t>
                      </a:r>
                      <a:endParaRPr sz="1700">
                        <a:latin typeface="Arial"/>
                        <a:cs typeface="Arial"/>
                      </a:endParaRPr>
                    </a:p>
                  </a:txBody>
                  <a:tcPr marL="0" marR="0" marT="0" marB="0">
                    <a:solidFill>
                      <a:srgbClr val="000000"/>
                    </a:solidFill>
                  </a:tcPr>
                </a:tc>
                <a:tc>
                  <a:txBody>
                    <a:bodyPr/>
                    <a:lstStyle/>
                    <a:p>
                      <a:endParaRPr sz="1700">
                        <a:latin typeface="Arial"/>
                        <a:cs typeface="Arial"/>
                      </a:endParaRPr>
                    </a:p>
                  </a:txBody>
                  <a:tcPr marL="0" marR="0" marT="0" marB="0">
                    <a:solidFill>
                      <a:srgbClr val="000000"/>
                    </a:solidFill>
                  </a:tcPr>
                </a:tc>
              </a:tr>
              <a:tr h="407162">
                <a:tc>
                  <a:txBody>
                    <a:bodyPr/>
                    <a:lstStyle/>
                    <a:p>
                      <a:pPr marL="215265">
                        <a:lnSpc>
                          <a:spcPct val="100000"/>
                        </a:lnSpc>
                      </a:pPr>
                      <a:r>
                        <a:rPr sz="1700" b="1" dirty="0">
                          <a:solidFill>
                            <a:srgbClr val="FF9999"/>
                          </a:solidFill>
                          <a:latin typeface="Arial"/>
                          <a:cs typeface="Arial"/>
                        </a:rPr>
                        <a:t>KikGR</a:t>
                      </a:r>
                      <a:endParaRPr sz="1700">
                        <a:latin typeface="Arial"/>
                        <a:cs typeface="Arial"/>
                      </a:endParaRPr>
                    </a:p>
                  </a:txBody>
                  <a:tcPr marL="0" marR="0" marT="0" marB="0">
                    <a:solidFill>
                      <a:srgbClr val="000000"/>
                    </a:solidFill>
                  </a:tcPr>
                </a:tc>
                <a:tc>
                  <a:txBody>
                    <a:bodyPr/>
                    <a:lstStyle/>
                    <a:p>
                      <a:pPr marL="145415">
                        <a:lnSpc>
                          <a:spcPct val="100000"/>
                        </a:lnSpc>
                      </a:pPr>
                      <a:r>
                        <a:rPr sz="1700" dirty="0">
                          <a:solidFill>
                            <a:srgbClr val="FFFFFF"/>
                          </a:solidFill>
                          <a:latin typeface="Arial"/>
                          <a:cs typeface="Arial"/>
                        </a:rPr>
                        <a:t>A→B</a:t>
                      </a:r>
                      <a:r>
                        <a:rPr sz="1700" spc="10" dirty="0">
                          <a:solidFill>
                            <a:srgbClr val="FFFFFF"/>
                          </a:solidFill>
                          <a:latin typeface="Arial"/>
                          <a:cs typeface="Arial"/>
                        </a:rPr>
                        <a:t> </a:t>
                      </a:r>
                      <a:r>
                        <a:rPr sz="1700" dirty="0">
                          <a:solidFill>
                            <a:srgbClr val="FFFFFF"/>
                          </a:solidFill>
                          <a:latin typeface="Arial"/>
                          <a:cs typeface="Arial"/>
                        </a:rPr>
                        <a:t>(Irrev)</a:t>
                      </a:r>
                      <a:endParaRPr sz="1700">
                        <a:latin typeface="Arial"/>
                        <a:cs typeface="Arial"/>
                      </a:endParaRPr>
                    </a:p>
                  </a:txBody>
                  <a:tcPr marL="0" marR="0" marT="0" marB="0">
                    <a:solidFill>
                      <a:srgbClr val="000000"/>
                    </a:solidFill>
                  </a:tcPr>
                </a:tc>
                <a:tc>
                  <a:txBody>
                    <a:bodyPr/>
                    <a:lstStyle/>
                    <a:p>
                      <a:pPr marL="181610">
                        <a:lnSpc>
                          <a:spcPct val="100000"/>
                        </a:lnSpc>
                      </a:pPr>
                      <a:r>
                        <a:rPr sz="1700" spc="-30" dirty="0">
                          <a:solidFill>
                            <a:srgbClr val="CC00CC"/>
                          </a:solidFill>
                          <a:latin typeface="Arial"/>
                          <a:cs typeface="Arial"/>
                        </a:rPr>
                        <a:t>V</a:t>
                      </a:r>
                      <a:r>
                        <a:rPr sz="1700" dirty="0">
                          <a:solidFill>
                            <a:srgbClr val="CC00CC"/>
                          </a:solidFill>
                          <a:latin typeface="Arial"/>
                          <a:cs typeface="Arial"/>
                        </a:rPr>
                        <a:t>iolet</a:t>
                      </a:r>
                      <a:endParaRPr sz="1700">
                        <a:latin typeface="Arial"/>
                        <a:cs typeface="Arial"/>
                      </a:endParaRPr>
                    </a:p>
                  </a:txBody>
                  <a:tcPr marL="0" marR="0" marT="0" marB="0">
                    <a:solidFill>
                      <a:srgbClr val="000000"/>
                    </a:solidFill>
                  </a:tcPr>
                </a:tc>
                <a:tc>
                  <a:txBody>
                    <a:bodyPr/>
                    <a:lstStyle/>
                    <a:p>
                      <a:pPr marL="231775">
                        <a:lnSpc>
                          <a:spcPct val="100000"/>
                        </a:lnSpc>
                      </a:pPr>
                      <a:r>
                        <a:rPr sz="1700" spc="-5" dirty="0">
                          <a:solidFill>
                            <a:srgbClr val="FFFFFF"/>
                          </a:solidFill>
                          <a:latin typeface="Arial"/>
                          <a:cs typeface="Arial"/>
                        </a:rPr>
                        <a:t>583</a:t>
                      </a:r>
                      <a:endParaRPr sz="1700">
                        <a:latin typeface="Arial"/>
                        <a:cs typeface="Arial"/>
                      </a:endParaRPr>
                    </a:p>
                  </a:txBody>
                  <a:tcPr marL="0" marR="0" marT="0" marB="0">
                    <a:solidFill>
                      <a:srgbClr val="000000"/>
                    </a:solidFill>
                  </a:tcPr>
                </a:tc>
                <a:tc>
                  <a:txBody>
                    <a:bodyPr/>
                    <a:lstStyle/>
                    <a:p>
                      <a:pPr marL="288290">
                        <a:lnSpc>
                          <a:spcPct val="100000"/>
                        </a:lnSpc>
                      </a:pPr>
                      <a:r>
                        <a:rPr sz="1700" spc="-5" dirty="0">
                          <a:solidFill>
                            <a:srgbClr val="FFFFFF"/>
                          </a:solidFill>
                          <a:latin typeface="Arial"/>
                          <a:cs typeface="Arial"/>
                        </a:rPr>
                        <a:t>593</a:t>
                      </a:r>
                      <a:endParaRPr sz="1700">
                        <a:latin typeface="Arial"/>
                        <a:cs typeface="Arial"/>
                      </a:endParaRPr>
                    </a:p>
                  </a:txBody>
                  <a:tcPr marL="0" marR="0" marT="0" marB="0">
                    <a:solidFill>
                      <a:srgbClr val="000000"/>
                    </a:solidFill>
                  </a:tcPr>
                </a:tc>
                <a:tc>
                  <a:txBody>
                    <a:bodyPr/>
                    <a:lstStyle/>
                    <a:p>
                      <a:endParaRPr sz="1700">
                        <a:latin typeface="Arial"/>
                        <a:cs typeface="Arial"/>
                      </a:endParaRPr>
                    </a:p>
                  </a:txBody>
                  <a:tcPr marL="0" marR="0" marT="0" marB="0">
                    <a:solidFill>
                      <a:srgbClr val="000000"/>
                    </a:solidFill>
                  </a:tcPr>
                </a:tc>
              </a:tr>
              <a:tr h="349123">
                <a:tc>
                  <a:txBody>
                    <a:bodyPr/>
                    <a:lstStyle/>
                    <a:p>
                      <a:pPr marL="215265">
                        <a:lnSpc>
                          <a:spcPct val="100000"/>
                        </a:lnSpc>
                      </a:pPr>
                      <a:r>
                        <a:rPr sz="1700" b="1" spc="-125" dirty="0">
                          <a:solidFill>
                            <a:srgbClr val="FF9999"/>
                          </a:solidFill>
                          <a:latin typeface="Arial"/>
                          <a:cs typeface="Arial"/>
                        </a:rPr>
                        <a:t>P</a:t>
                      </a:r>
                      <a:r>
                        <a:rPr sz="1700" b="1" dirty="0">
                          <a:solidFill>
                            <a:srgbClr val="FF9999"/>
                          </a:solidFill>
                          <a:latin typeface="Arial"/>
                          <a:cs typeface="Arial"/>
                        </a:rPr>
                        <a:t>AmCherry</a:t>
                      </a:r>
                      <a:endParaRPr sz="1700">
                        <a:latin typeface="Arial"/>
                        <a:cs typeface="Arial"/>
                      </a:endParaRPr>
                    </a:p>
                  </a:txBody>
                  <a:tcPr marL="0" marR="0" marT="0" marB="0">
                    <a:solidFill>
                      <a:srgbClr val="000000"/>
                    </a:solidFill>
                  </a:tcPr>
                </a:tc>
                <a:tc>
                  <a:txBody>
                    <a:bodyPr/>
                    <a:lstStyle/>
                    <a:p>
                      <a:pPr marL="145415">
                        <a:lnSpc>
                          <a:spcPct val="100000"/>
                        </a:lnSpc>
                      </a:pPr>
                      <a:r>
                        <a:rPr sz="1700" dirty="0">
                          <a:solidFill>
                            <a:srgbClr val="FFFFFF"/>
                          </a:solidFill>
                          <a:latin typeface="Arial"/>
                          <a:cs typeface="Arial"/>
                        </a:rPr>
                        <a:t>0→A</a:t>
                      </a:r>
                      <a:r>
                        <a:rPr sz="1700" spc="-80" dirty="0">
                          <a:solidFill>
                            <a:srgbClr val="FFFFFF"/>
                          </a:solidFill>
                          <a:latin typeface="Arial"/>
                          <a:cs typeface="Arial"/>
                        </a:rPr>
                        <a:t> </a:t>
                      </a:r>
                      <a:r>
                        <a:rPr sz="1700" dirty="0">
                          <a:solidFill>
                            <a:srgbClr val="FFFFFF"/>
                          </a:solidFill>
                          <a:latin typeface="Arial"/>
                          <a:cs typeface="Arial"/>
                        </a:rPr>
                        <a:t>(Irrev)</a:t>
                      </a:r>
                      <a:endParaRPr sz="1700">
                        <a:latin typeface="Arial"/>
                        <a:cs typeface="Arial"/>
                      </a:endParaRPr>
                    </a:p>
                  </a:txBody>
                  <a:tcPr marL="0" marR="0" marT="0" marB="0">
                    <a:solidFill>
                      <a:srgbClr val="000000"/>
                    </a:solidFill>
                  </a:tcPr>
                </a:tc>
                <a:tc>
                  <a:txBody>
                    <a:bodyPr/>
                    <a:lstStyle/>
                    <a:p>
                      <a:pPr marL="181610">
                        <a:lnSpc>
                          <a:spcPct val="100000"/>
                        </a:lnSpc>
                      </a:pPr>
                      <a:r>
                        <a:rPr sz="1700" spc="-30" dirty="0">
                          <a:solidFill>
                            <a:srgbClr val="CC00CC"/>
                          </a:solidFill>
                          <a:latin typeface="Arial"/>
                          <a:cs typeface="Arial"/>
                        </a:rPr>
                        <a:t>V</a:t>
                      </a:r>
                      <a:r>
                        <a:rPr sz="1700" dirty="0">
                          <a:solidFill>
                            <a:srgbClr val="CC00CC"/>
                          </a:solidFill>
                          <a:latin typeface="Arial"/>
                          <a:cs typeface="Arial"/>
                        </a:rPr>
                        <a:t>iolet</a:t>
                      </a:r>
                      <a:endParaRPr sz="1700">
                        <a:latin typeface="Arial"/>
                        <a:cs typeface="Arial"/>
                      </a:endParaRPr>
                    </a:p>
                  </a:txBody>
                  <a:tcPr marL="0" marR="0" marT="0" marB="0">
                    <a:solidFill>
                      <a:srgbClr val="000000"/>
                    </a:solidFill>
                  </a:tcPr>
                </a:tc>
                <a:tc>
                  <a:txBody>
                    <a:bodyPr/>
                    <a:lstStyle/>
                    <a:p>
                      <a:pPr marL="231775">
                        <a:lnSpc>
                          <a:spcPct val="100000"/>
                        </a:lnSpc>
                      </a:pPr>
                      <a:r>
                        <a:rPr sz="1700" spc="-5" dirty="0">
                          <a:solidFill>
                            <a:srgbClr val="FFFFFF"/>
                          </a:solidFill>
                          <a:latin typeface="Arial"/>
                          <a:cs typeface="Arial"/>
                        </a:rPr>
                        <a:t>564</a:t>
                      </a:r>
                      <a:endParaRPr sz="1700">
                        <a:latin typeface="Arial"/>
                        <a:cs typeface="Arial"/>
                      </a:endParaRPr>
                    </a:p>
                  </a:txBody>
                  <a:tcPr marL="0" marR="0" marT="0" marB="0">
                    <a:solidFill>
                      <a:srgbClr val="000000"/>
                    </a:solidFill>
                  </a:tcPr>
                </a:tc>
                <a:tc>
                  <a:txBody>
                    <a:bodyPr/>
                    <a:lstStyle/>
                    <a:p>
                      <a:pPr marL="288290">
                        <a:lnSpc>
                          <a:spcPct val="100000"/>
                        </a:lnSpc>
                      </a:pPr>
                      <a:r>
                        <a:rPr sz="1700" spc="-5" dirty="0">
                          <a:solidFill>
                            <a:srgbClr val="FFFFFF"/>
                          </a:solidFill>
                          <a:latin typeface="Arial"/>
                          <a:cs typeface="Arial"/>
                        </a:rPr>
                        <a:t>595</a:t>
                      </a:r>
                      <a:endParaRPr sz="1700">
                        <a:latin typeface="Arial"/>
                        <a:cs typeface="Arial"/>
                      </a:endParaRPr>
                    </a:p>
                  </a:txBody>
                  <a:tcPr marL="0" marR="0" marT="0" marB="0">
                    <a:solidFill>
                      <a:srgbClr val="000000"/>
                    </a:solidFill>
                  </a:tcPr>
                </a:tc>
                <a:tc>
                  <a:txBody>
                    <a:bodyPr/>
                    <a:lstStyle/>
                    <a:p>
                      <a:pPr marL="103505">
                        <a:lnSpc>
                          <a:spcPct val="100000"/>
                        </a:lnSpc>
                      </a:pPr>
                      <a:r>
                        <a:rPr sz="1700" dirty="0">
                          <a:solidFill>
                            <a:srgbClr val="FFFFFF"/>
                          </a:solidFill>
                          <a:latin typeface="Arial"/>
                          <a:cs typeface="Arial"/>
                        </a:rPr>
                        <a:t>1&amp;2</a:t>
                      </a:r>
                      <a:endParaRPr sz="1700" dirty="0">
                        <a:latin typeface="Arial"/>
                        <a:cs typeface="Arial"/>
                      </a:endParaRPr>
                    </a:p>
                  </a:txBody>
                  <a:tcPr marL="0" marR="0" marT="0" marB="0">
                    <a:solidFill>
                      <a:srgbClr val="000000"/>
                    </a:solidFill>
                  </a:tcPr>
                </a:tc>
              </a:tr>
            </a:tbl>
          </a:graphicData>
        </a:graphic>
      </p:graphicFrame>
    </p:spTree>
    <p:extLst>
      <p:ext uri="{BB962C8B-B14F-4D97-AF65-F5344CB8AC3E}">
        <p14:creationId xmlns:p14="http://schemas.microsoft.com/office/powerpoint/2010/main" val="380452492"/>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1433512"/>
            <a:ext cx="9144000" cy="28575"/>
          </a:xfrm>
          <a:custGeom>
            <a:avLst/>
            <a:gdLst/>
            <a:ahLst/>
            <a:cxnLst/>
            <a:rect l="l" t="t" r="r" b="b"/>
            <a:pathLst>
              <a:path w="9144000" h="28575">
                <a:moveTo>
                  <a:pt x="0" y="28575"/>
                </a:moveTo>
                <a:lnTo>
                  <a:pt x="9144000" y="28575"/>
                </a:lnTo>
                <a:lnTo>
                  <a:pt x="9144000" y="0"/>
                </a:lnTo>
                <a:lnTo>
                  <a:pt x="0" y="0"/>
                </a:lnTo>
                <a:lnTo>
                  <a:pt x="0" y="28575"/>
                </a:lnTo>
                <a:close/>
              </a:path>
            </a:pathLst>
          </a:custGeom>
          <a:solidFill>
            <a:srgbClr val="B9C9D2"/>
          </a:solidFill>
        </p:spPr>
        <p:txBody>
          <a:bodyPr wrap="square" lIns="0" tIns="0" rIns="0" bIns="0" rtlCol="0"/>
          <a:lstStyle/>
          <a:p>
            <a:endParaRPr/>
          </a:p>
        </p:txBody>
      </p:sp>
      <p:sp>
        <p:nvSpPr>
          <p:cNvPr id="3" name="object 3"/>
          <p:cNvSpPr/>
          <p:nvPr/>
        </p:nvSpPr>
        <p:spPr>
          <a:xfrm>
            <a:off x="7366254" y="304749"/>
            <a:ext cx="1511807" cy="805865"/>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504825" y="6534148"/>
            <a:ext cx="8639174" cy="323848"/>
          </a:xfrm>
          <a:prstGeom prst="rect">
            <a:avLst/>
          </a:prstGeom>
          <a:blipFill>
            <a:blip r:embed="rId4" cstate="print"/>
            <a:stretch>
              <a:fillRect/>
            </a:stretch>
          </a:blipFill>
        </p:spPr>
        <p:txBody>
          <a:bodyPr wrap="square" lIns="0" tIns="0" rIns="0" bIns="0" rtlCol="0"/>
          <a:lstStyle/>
          <a:p>
            <a:endParaRPr/>
          </a:p>
        </p:txBody>
      </p:sp>
      <p:sp>
        <p:nvSpPr>
          <p:cNvPr id="5" name="object 5"/>
          <p:cNvSpPr txBox="1"/>
          <p:nvPr/>
        </p:nvSpPr>
        <p:spPr>
          <a:xfrm>
            <a:off x="520700" y="653287"/>
            <a:ext cx="5979160" cy="695960"/>
          </a:xfrm>
          <a:prstGeom prst="rect">
            <a:avLst/>
          </a:prstGeom>
        </p:spPr>
        <p:txBody>
          <a:bodyPr vert="horz" wrap="square" lIns="0" tIns="0" rIns="0" bIns="0" rtlCol="0">
            <a:spAutoFit/>
          </a:bodyPr>
          <a:lstStyle/>
          <a:p>
            <a:pPr marL="12700" marR="5080">
              <a:lnSpc>
                <a:spcPct val="100000"/>
              </a:lnSpc>
            </a:pPr>
            <a:r>
              <a:rPr sz="2400" b="1" spc="-20" dirty="0">
                <a:latin typeface="Calibri"/>
                <a:cs typeface="Calibri"/>
              </a:rPr>
              <a:t>Combinin</a:t>
            </a:r>
            <a:r>
              <a:rPr sz="2400" b="1" spc="-15" dirty="0">
                <a:latin typeface="Calibri"/>
                <a:cs typeface="Calibri"/>
              </a:rPr>
              <a:t>g</a:t>
            </a:r>
            <a:r>
              <a:rPr sz="2400" b="1" dirty="0">
                <a:latin typeface="Calibri"/>
                <a:cs typeface="Calibri"/>
              </a:rPr>
              <a:t> </a:t>
            </a:r>
            <a:r>
              <a:rPr sz="2400" b="1" spc="-15" dirty="0">
                <a:latin typeface="Calibri"/>
                <a:cs typeface="Calibri"/>
              </a:rPr>
              <a:t>the</a:t>
            </a:r>
            <a:r>
              <a:rPr sz="2400" b="1" spc="-5" dirty="0">
                <a:latin typeface="Calibri"/>
                <a:cs typeface="Calibri"/>
              </a:rPr>
              <a:t> </a:t>
            </a:r>
            <a:r>
              <a:rPr sz="2400" b="1" spc="-15" dirty="0">
                <a:latin typeface="Calibri"/>
                <a:cs typeface="Calibri"/>
              </a:rPr>
              <a:t>best</a:t>
            </a:r>
            <a:r>
              <a:rPr sz="2400" b="1" dirty="0">
                <a:latin typeface="Calibri"/>
                <a:cs typeface="Calibri"/>
              </a:rPr>
              <a:t> of</a:t>
            </a:r>
            <a:r>
              <a:rPr sz="2400" b="1" spc="-5" dirty="0">
                <a:latin typeface="Calibri"/>
                <a:cs typeface="Calibri"/>
              </a:rPr>
              <a:t> </a:t>
            </a:r>
            <a:r>
              <a:rPr sz="2400" b="1" spc="-15" dirty="0">
                <a:latin typeface="Calibri"/>
                <a:cs typeface="Calibri"/>
              </a:rPr>
              <a:t>organic</a:t>
            </a:r>
            <a:r>
              <a:rPr sz="2400" b="1" spc="-25" dirty="0">
                <a:latin typeface="Calibri"/>
                <a:cs typeface="Calibri"/>
              </a:rPr>
              <a:t> </a:t>
            </a:r>
            <a:r>
              <a:rPr sz="2400" b="1" spc="-15" dirty="0">
                <a:latin typeface="Calibri"/>
                <a:cs typeface="Calibri"/>
              </a:rPr>
              <a:t>dyes</a:t>
            </a:r>
            <a:r>
              <a:rPr sz="2400" b="1" spc="-5" dirty="0">
                <a:latin typeface="Calibri"/>
                <a:cs typeface="Calibri"/>
              </a:rPr>
              <a:t> </a:t>
            </a:r>
            <a:r>
              <a:rPr sz="2400" b="1" spc="-15" dirty="0">
                <a:latin typeface="Calibri"/>
                <a:cs typeface="Calibri"/>
              </a:rPr>
              <a:t>and Fluorescent</a:t>
            </a:r>
            <a:r>
              <a:rPr sz="2400" b="1" spc="-5" dirty="0">
                <a:latin typeface="Calibri"/>
                <a:cs typeface="Calibri"/>
              </a:rPr>
              <a:t> </a:t>
            </a:r>
            <a:r>
              <a:rPr sz="2400" b="1" spc="-20" dirty="0">
                <a:latin typeface="Calibri"/>
                <a:cs typeface="Calibri"/>
              </a:rPr>
              <a:t>Proteins</a:t>
            </a:r>
            <a:r>
              <a:rPr sz="2400" b="1" spc="-10" dirty="0">
                <a:latin typeface="Calibri"/>
                <a:cs typeface="Calibri"/>
              </a:rPr>
              <a:t>:</a:t>
            </a:r>
            <a:r>
              <a:rPr sz="2400" b="1" spc="10" dirty="0">
                <a:latin typeface="Calibri"/>
                <a:cs typeface="Calibri"/>
              </a:rPr>
              <a:t> </a:t>
            </a:r>
            <a:r>
              <a:rPr sz="2400" b="1" spc="-15" dirty="0">
                <a:latin typeface="Calibri"/>
                <a:cs typeface="Calibri"/>
              </a:rPr>
              <a:t>S</a:t>
            </a:r>
            <a:r>
              <a:rPr sz="2400" b="1" spc="-30" dirty="0">
                <a:latin typeface="Calibri"/>
                <a:cs typeface="Calibri"/>
              </a:rPr>
              <a:t>N</a:t>
            </a:r>
            <a:r>
              <a:rPr sz="2400" b="1" spc="-15" dirty="0">
                <a:latin typeface="Calibri"/>
                <a:cs typeface="Calibri"/>
              </a:rPr>
              <a:t>AP,</a:t>
            </a:r>
            <a:r>
              <a:rPr sz="2400" b="1" spc="-5" dirty="0">
                <a:latin typeface="Calibri"/>
                <a:cs typeface="Calibri"/>
              </a:rPr>
              <a:t> </a:t>
            </a:r>
            <a:r>
              <a:rPr sz="2400" b="1" spc="-15" dirty="0">
                <a:latin typeface="Calibri"/>
                <a:cs typeface="Calibri"/>
              </a:rPr>
              <a:t>CLIP</a:t>
            </a:r>
            <a:r>
              <a:rPr sz="2400" b="1" spc="-10" dirty="0">
                <a:latin typeface="Calibri"/>
                <a:cs typeface="Calibri"/>
              </a:rPr>
              <a:t> </a:t>
            </a:r>
            <a:r>
              <a:rPr sz="2400" b="1" spc="-15" dirty="0">
                <a:latin typeface="Calibri"/>
                <a:cs typeface="Calibri"/>
              </a:rPr>
              <a:t>and</a:t>
            </a:r>
            <a:r>
              <a:rPr sz="2400" b="1" spc="-5" dirty="0">
                <a:latin typeface="Calibri"/>
                <a:cs typeface="Calibri"/>
              </a:rPr>
              <a:t> </a:t>
            </a:r>
            <a:r>
              <a:rPr sz="2400" b="1" spc="-20" dirty="0">
                <a:latin typeface="Calibri"/>
                <a:cs typeface="Calibri"/>
              </a:rPr>
              <a:t>H</a:t>
            </a:r>
            <a:r>
              <a:rPr sz="2400" b="1" spc="-25" dirty="0">
                <a:latin typeface="Calibri"/>
                <a:cs typeface="Calibri"/>
              </a:rPr>
              <a:t>a</a:t>
            </a:r>
            <a:r>
              <a:rPr sz="2400" b="1" spc="-10" dirty="0">
                <a:latin typeface="Calibri"/>
                <a:cs typeface="Calibri"/>
              </a:rPr>
              <a:t>lo</a:t>
            </a:r>
            <a:r>
              <a:rPr sz="2400" b="1" dirty="0">
                <a:latin typeface="Calibri"/>
                <a:cs typeface="Calibri"/>
              </a:rPr>
              <a:t> </a:t>
            </a:r>
            <a:r>
              <a:rPr sz="2400" b="1" spc="-20" dirty="0">
                <a:latin typeface="Calibri"/>
                <a:cs typeface="Calibri"/>
              </a:rPr>
              <a:t>T</a:t>
            </a:r>
            <a:r>
              <a:rPr sz="2400" b="1" spc="-25" dirty="0">
                <a:latin typeface="Calibri"/>
                <a:cs typeface="Calibri"/>
              </a:rPr>
              <a:t>a</a:t>
            </a:r>
            <a:r>
              <a:rPr sz="2400" b="1" spc="-5" dirty="0">
                <a:latin typeface="Calibri"/>
                <a:cs typeface="Calibri"/>
              </a:rPr>
              <a:t>gs</a:t>
            </a:r>
            <a:endParaRPr sz="2400">
              <a:latin typeface="Calibri"/>
              <a:cs typeface="Calibri"/>
            </a:endParaRPr>
          </a:p>
        </p:txBody>
      </p:sp>
      <p:sp>
        <p:nvSpPr>
          <p:cNvPr id="6" name="object 6"/>
          <p:cNvSpPr txBox="1"/>
          <p:nvPr/>
        </p:nvSpPr>
        <p:spPr>
          <a:xfrm>
            <a:off x="764540" y="1528508"/>
            <a:ext cx="7192645" cy="584200"/>
          </a:xfrm>
          <a:prstGeom prst="rect">
            <a:avLst/>
          </a:prstGeom>
        </p:spPr>
        <p:txBody>
          <a:bodyPr vert="horz" wrap="square" lIns="0" tIns="0" rIns="0" bIns="0" rtlCol="0">
            <a:spAutoFit/>
          </a:bodyPr>
          <a:lstStyle/>
          <a:p>
            <a:pPr marL="355600" marR="5080" indent="-342900">
              <a:lnSpc>
                <a:spcPct val="100000"/>
              </a:lnSpc>
              <a:buClr>
                <a:srgbClr val="FF0000"/>
              </a:buClr>
              <a:buFont typeface="Calibri"/>
              <a:buChar char="•"/>
              <a:tabLst>
                <a:tab pos="355600" algn="l"/>
              </a:tabLst>
            </a:pPr>
            <a:r>
              <a:rPr sz="2000" spc="-15" dirty="0">
                <a:latin typeface="Calibri"/>
                <a:cs typeface="Calibri"/>
              </a:rPr>
              <a:t>New</a:t>
            </a:r>
            <a:r>
              <a:rPr sz="2000" spc="-5" dirty="0">
                <a:latin typeface="Calibri"/>
                <a:cs typeface="Calibri"/>
              </a:rPr>
              <a:t> </a:t>
            </a:r>
            <a:r>
              <a:rPr sz="2000" spc="-10" dirty="0">
                <a:latin typeface="Calibri"/>
                <a:cs typeface="Calibri"/>
              </a:rPr>
              <a:t>label</a:t>
            </a:r>
            <a:r>
              <a:rPr sz="2000" spc="-15" dirty="0">
                <a:latin typeface="Calibri"/>
                <a:cs typeface="Calibri"/>
              </a:rPr>
              <a:t>i</a:t>
            </a:r>
            <a:r>
              <a:rPr sz="2000" spc="-20" dirty="0">
                <a:latin typeface="Calibri"/>
                <a:cs typeface="Calibri"/>
              </a:rPr>
              <a:t>n</a:t>
            </a:r>
            <a:r>
              <a:rPr sz="2000" spc="-10" dirty="0">
                <a:latin typeface="Calibri"/>
                <a:cs typeface="Calibri"/>
              </a:rPr>
              <a:t>g</a:t>
            </a:r>
            <a:r>
              <a:rPr sz="2000" spc="15" dirty="0">
                <a:latin typeface="Calibri"/>
                <a:cs typeface="Calibri"/>
              </a:rPr>
              <a:t> </a:t>
            </a:r>
            <a:r>
              <a:rPr sz="2000" spc="-10" dirty="0">
                <a:latin typeface="Calibri"/>
                <a:cs typeface="Calibri"/>
              </a:rPr>
              <a:t>techn</a:t>
            </a:r>
            <a:r>
              <a:rPr sz="2000" spc="-15" dirty="0">
                <a:latin typeface="Calibri"/>
                <a:cs typeface="Calibri"/>
              </a:rPr>
              <a:t>ologie</a:t>
            </a:r>
            <a:r>
              <a:rPr sz="2000" spc="-10" dirty="0">
                <a:latin typeface="Calibri"/>
                <a:cs typeface="Calibri"/>
              </a:rPr>
              <a:t>s</a:t>
            </a:r>
            <a:r>
              <a:rPr sz="2000" spc="25" dirty="0">
                <a:latin typeface="Calibri"/>
                <a:cs typeface="Calibri"/>
              </a:rPr>
              <a:t> </a:t>
            </a:r>
            <a:r>
              <a:rPr sz="2000" spc="-10" dirty="0">
                <a:latin typeface="Calibri"/>
                <a:cs typeface="Calibri"/>
              </a:rPr>
              <a:t>are</a:t>
            </a:r>
            <a:r>
              <a:rPr sz="2000" spc="5" dirty="0">
                <a:latin typeface="Calibri"/>
                <a:cs typeface="Calibri"/>
              </a:rPr>
              <a:t> </a:t>
            </a:r>
            <a:r>
              <a:rPr sz="2000" spc="-15" dirty="0">
                <a:latin typeface="Calibri"/>
                <a:cs typeface="Calibri"/>
              </a:rPr>
              <a:t>bein</a:t>
            </a:r>
            <a:r>
              <a:rPr sz="2000" spc="-10" dirty="0">
                <a:latin typeface="Calibri"/>
                <a:cs typeface="Calibri"/>
              </a:rPr>
              <a:t>g</a:t>
            </a:r>
            <a:r>
              <a:rPr sz="2000" spc="5" dirty="0">
                <a:latin typeface="Calibri"/>
                <a:cs typeface="Calibri"/>
              </a:rPr>
              <a:t> </a:t>
            </a:r>
            <a:r>
              <a:rPr sz="2000" spc="-10" dirty="0">
                <a:latin typeface="Calibri"/>
                <a:cs typeface="Calibri"/>
              </a:rPr>
              <a:t>developed</a:t>
            </a:r>
            <a:r>
              <a:rPr sz="2000" spc="-5" dirty="0">
                <a:latin typeface="Calibri"/>
                <a:cs typeface="Calibri"/>
              </a:rPr>
              <a:t> </a:t>
            </a:r>
            <a:r>
              <a:rPr sz="2000" spc="-10" dirty="0">
                <a:latin typeface="Calibri"/>
                <a:cs typeface="Calibri"/>
              </a:rPr>
              <a:t>to</a:t>
            </a:r>
            <a:r>
              <a:rPr sz="2000" spc="-5" dirty="0">
                <a:latin typeface="Calibri"/>
                <a:cs typeface="Calibri"/>
              </a:rPr>
              <a:t> </a:t>
            </a:r>
            <a:r>
              <a:rPr sz="2000" spc="-10" dirty="0">
                <a:latin typeface="Calibri"/>
                <a:cs typeface="Calibri"/>
              </a:rPr>
              <a:t>exploit</a:t>
            </a:r>
            <a:r>
              <a:rPr sz="2000" dirty="0">
                <a:latin typeface="Calibri"/>
                <a:cs typeface="Calibri"/>
              </a:rPr>
              <a:t> </a:t>
            </a:r>
            <a:r>
              <a:rPr sz="2000" spc="-10" dirty="0">
                <a:latin typeface="Calibri"/>
                <a:cs typeface="Calibri"/>
              </a:rPr>
              <a:t>the</a:t>
            </a:r>
            <a:r>
              <a:rPr sz="2000" spc="5" dirty="0">
                <a:latin typeface="Calibri"/>
                <a:cs typeface="Calibri"/>
              </a:rPr>
              <a:t> </a:t>
            </a:r>
            <a:r>
              <a:rPr sz="2000" spc="-15" dirty="0">
                <a:latin typeface="Calibri"/>
                <a:cs typeface="Calibri"/>
              </a:rPr>
              <a:t>best fe</a:t>
            </a:r>
            <a:r>
              <a:rPr sz="2000" spc="-5" dirty="0">
                <a:latin typeface="Calibri"/>
                <a:cs typeface="Calibri"/>
              </a:rPr>
              <a:t>a</a:t>
            </a:r>
            <a:r>
              <a:rPr sz="2000" spc="-10" dirty="0">
                <a:latin typeface="Calibri"/>
                <a:cs typeface="Calibri"/>
              </a:rPr>
              <a:t>tures</a:t>
            </a:r>
            <a:r>
              <a:rPr sz="2000" spc="20" dirty="0">
                <a:latin typeface="Calibri"/>
                <a:cs typeface="Calibri"/>
              </a:rPr>
              <a:t> </a:t>
            </a:r>
            <a:r>
              <a:rPr sz="2000" spc="-20" dirty="0">
                <a:latin typeface="Calibri"/>
                <a:cs typeface="Calibri"/>
              </a:rPr>
              <a:t>o</a:t>
            </a:r>
            <a:r>
              <a:rPr sz="2000" spc="-10" dirty="0">
                <a:latin typeface="Calibri"/>
                <a:cs typeface="Calibri"/>
              </a:rPr>
              <a:t>f</a:t>
            </a:r>
            <a:r>
              <a:rPr sz="2000" spc="-5" dirty="0">
                <a:latin typeface="Calibri"/>
                <a:cs typeface="Calibri"/>
              </a:rPr>
              <a:t> </a:t>
            </a:r>
            <a:r>
              <a:rPr sz="2000" spc="-15" dirty="0">
                <a:latin typeface="Calibri"/>
                <a:cs typeface="Calibri"/>
              </a:rPr>
              <a:t>organi</a:t>
            </a:r>
            <a:r>
              <a:rPr sz="2000" spc="-10" dirty="0">
                <a:latin typeface="Calibri"/>
                <a:cs typeface="Calibri"/>
              </a:rPr>
              <a:t>c</a:t>
            </a:r>
            <a:r>
              <a:rPr sz="2000" spc="10" dirty="0">
                <a:latin typeface="Calibri"/>
                <a:cs typeface="Calibri"/>
              </a:rPr>
              <a:t> </a:t>
            </a:r>
            <a:r>
              <a:rPr sz="2000" spc="-15" dirty="0">
                <a:latin typeface="Calibri"/>
                <a:cs typeface="Calibri"/>
              </a:rPr>
              <a:t>dye</a:t>
            </a:r>
            <a:r>
              <a:rPr sz="2000" spc="-10" dirty="0">
                <a:latin typeface="Calibri"/>
                <a:cs typeface="Calibri"/>
              </a:rPr>
              <a:t>s</a:t>
            </a:r>
            <a:r>
              <a:rPr sz="2000" spc="5" dirty="0">
                <a:latin typeface="Calibri"/>
                <a:cs typeface="Calibri"/>
              </a:rPr>
              <a:t> </a:t>
            </a:r>
            <a:r>
              <a:rPr sz="2000" spc="-15" dirty="0">
                <a:latin typeface="Calibri"/>
                <a:cs typeface="Calibri"/>
              </a:rPr>
              <a:t>and</a:t>
            </a:r>
            <a:r>
              <a:rPr sz="2000" spc="5" dirty="0">
                <a:latin typeface="Calibri"/>
                <a:cs typeface="Calibri"/>
              </a:rPr>
              <a:t> </a:t>
            </a:r>
            <a:r>
              <a:rPr sz="2000" spc="-10" dirty="0">
                <a:latin typeface="Calibri"/>
                <a:cs typeface="Calibri"/>
              </a:rPr>
              <a:t>genetical</a:t>
            </a:r>
            <a:r>
              <a:rPr sz="2000" spc="-15" dirty="0">
                <a:latin typeface="Calibri"/>
                <a:cs typeface="Calibri"/>
              </a:rPr>
              <a:t>l</a:t>
            </a:r>
            <a:r>
              <a:rPr sz="2000" spc="-10" dirty="0">
                <a:latin typeface="Calibri"/>
                <a:cs typeface="Calibri"/>
              </a:rPr>
              <a:t>y</a:t>
            </a:r>
            <a:r>
              <a:rPr sz="2000" spc="20" dirty="0">
                <a:latin typeface="Calibri"/>
                <a:cs typeface="Calibri"/>
              </a:rPr>
              <a:t> </a:t>
            </a:r>
            <a:r>
              <a:rPr sz="2000" spc="-10" dirty="0">
                <a:latin typeface="Calibri"/>
                <a:cs typeface="Calibri"/>
              </a:rPr>
              <a:t>encoded</a:t>
            </a:r>
            <a:r>
              <a:rPr sz="2000" dirty="0">
                <a:latin typeface="Calibri"/>
                <a:cs typeface="Calibri"/>
              </a:rPr>
              <a:t> </a:t>
            </a:r>
            <a:r>
              <a:rPr sz="2000" spc="-15" dirty="0">
                <a:latin typeface="Calibri"/>
                <a:cs typeface="Calibri"/>
              </a:rPr>
              <a:t>prot</a:t>
            </a:r>
            <a:r>
              <a:rPr sz="2000" spc="-5" dirty="0">
                <a:latin typeface="Calibri"/>
                <a:cs typeface="Calibri"/>
              </a:rPr>
              <a:t>e</a:t>
            </a:r>
            <a:r>
              <a:rPr sz="2000" spc="-10" dirty="0">
                <a:latin typeface="Calibri"/>
                <a:cs typeface="Calibri"/>
              </a:rPr>
              <a:t>ins</a:t>
            </a:r>
            <a:endParaRPr sz="2000">
              <a:latin typeface="Calibri"/>
              <a:cs typeface="Calibri"/>
            </a:endParaRPr>
          </a:p>
        </p:txBody>
      </p:sp>
      <p:sp>
        <p:nvSpPr>
          <p:cNvPr id="7" name="object 7"/>
          <p:cNvSpPr txBox="1"/>
          <p:nvPr/>
        </p:nvSpPr>
        <p:spPr>
          <a:xfrm>
            <a:off x="972311" y="6125448"/>
            <a:ext cx="7277100" cy="473075"/>
          </a:xfrm>
          <a:prstGeom prst="rect">
            <a:avLst/>
          </a:prstGeom>
        </p:spPr>
        <p:txBody>
          <a:bodyPr vert="horz" wrap="square" lIns="0" tIns="0" rIns="0" bIns="0" rtlCol="0">
            <a:spAutoFit/>
          </a:bodyPr>
          <a:lstStyle/>
          <a:p>
            <a:pPr marL="12700" marR="5080">
              <a:lnSpc>
                <a:spcPct val="100000"/>
              </a:lnSpc>
            </a:pPr>
            <a:r>
              <a:rPr sz="1600" i="1" dirty="0">
                <a:latin typeface="Arial"/>
                <a:cs typeface="Arial"/>
              </a:rPr>
              <a:t>ht</a:t>
            </a:r>
            <a:r>
              <a:rPr sz="1600" i="1" spc="-5" dirty="0">
                <a:latin typeface="Arial"/>
                <a:cs typeface="Arial"/>
              </a:rPr>
              <a:t>t</a:t>
            </a:r>
            <a:r>
              <a:rPr sz="1600" i="1" dirty="0">
                <a:latin typeface="Arial"/>
                <a:cs typeface="Arial"/>
                <a:hlinkClick r:id="rId5"/>
              </a:rPr>
              <a:t>ps://ww</a:t>
            </a:r>
            <a:r>
              <a:rPr sz="1600" i="1" spc="-90" dirty="0">
                <a:latin typeface="Arial"/>
                <a:cs typeface="Arial"/>
                <a:hlinkClick r:id="rId5"/>
              </a:rPr>
              <a:t>w</a:t>
            </a:r>
            <a:r>
              <a:rPr sz="1600" i="1" dirty="0">
                <a:latin typeface="Arial"/>
                <a:cs typeface="Arial"/>
              </a:rPr>
              <a:t>.n</a:t>
            </a:r>
            <a:r>
              <a:rPr sz="1600" i="1" spc="-10" dirty="0">
                <a:latin typeface="Arial"/>
                <a:cs typeface="Arial"/>
              </a:rPr>
              <a:t>e</a:t>
            </a:r>
            <a:r>
              <a:rPr sz="1600" i="1" dirty="0">
                <a:latin typeface="Arial"/>
                <a:cs typeface="Arial"/>
                <a:hlinkClick r:id="rId5"/>
              </a:rPr>
              <a:t>b.co</a:t>
            </a:r>
            <a:r>
              <a:rPr sz="1600" i="1" spc="-10" dirty="0">
                <a:latin typeface="Arial"/>
                <a:cs typeface="Arial"/>
                <a:hlinkClick r:id="rId5"/>
              </a:rPr>
              <a:t>m</a:t>
            </a:r>
            <a:r>
              <a:rPr sz="1600" i="1" dirty="0">
                <a:latin typeface="Arial"/>
                <a:cs typeface="Arial"/>
                <a:hlinkClick r:id="rId5"/>
              </a:rPr>
              <a:t>/t</a:t>
            </a:r>
            <a:r>
              <a:rPr sz="1600" i="1" spc="-5" dirty="0">
                <a:latin typeface="Arial"/>
                <a:cs typeface="Arial"/>
                <a:hlinkClick r:id="rId5"/>
              </a:rPr>
              <a:t>o</a:t>
            </a:r>
            <a:r>
              <a:rPr sz="1600" i="1" dirty="0">
                <a:latin typeface="Arial"/>
                <a:cs typeface="Arial"/>
                <a:hlinkClick r:id="rId5"/>
              </a:rPr>
              <a:t>ol</a:t>
            </a:r>
            <a:r>
              <a:rPr sz="1600" i="1" spc="-5" dirty="0">
                <a:latin typeface="Arial"/>
                <a:cs typeface="Arial"/>
                <a:hlinkClick r:id="rId5"/>
              </a:rPr>
              <a:t>s</a:t>
            </a:r>
            <a:r>
              <a:rPr sz="1600" i="1" dirty="0">
                <a:latin typeface="Arial"/>
                <a:cs typeface="Arial"/>
              </a:rPr>
              <a:t>-</a:t>
            </a:r>
            <a:r>
              <a:rPr sz="1600" i="1" spc="-5" dirty="0">
                <a:latin typeface="Arial"/>
                <a:cs typeface="Arial"/>
                <a:hlinkClick r:id="rId5"/>
              </a:rPr>
              <a:t>and</a:t>
            </a:r>
            <a:r>
              <a:rPr sz="1600" i="1" dirty="0">
                <a:latin typeface="Arial"/>
                <a:cs typeface="Arial"/>
              </a:rPr>
              <a:t>-</a:t>
            </a:r>
            <a:r>
              <a:rPr sz="1600" i="1" dirty="0">
                <a:latin typeface="Arial"/>
                <a:cs typeface="Arial"/>
                <a:hlinkClick r:id="rId5"/>
              </a:rPr>
              <a:t>resources/f</a:t>
            </a:r>
            <a:r>
              <a:rPr sz="1600" i="1" spc="-10" dirty="0">
                <a:latin typeface="Arial"/>
                <a:cs typeface="Arial"/>
                <a:hlinkClick r:id="rId5"/>
              </a:rPr>
              <a:t>e</a:t>
            </a:r>
            <a:r>
              <a:rPr sz="1600" i="1" dirty="0">
                <a:latin typeface="Arial"/>
                <a:cs typeface="Arial"/>
                <a:hlinkClick r:id="rId5"/>
              </a:rPr>
              <a:t>atur</a:t>
            </a:r>
            <a:r>
              <a:rPr sz="1600" i="1" spc="-5" dirty="0">
                <a:latin typeface="Arial"/>
                <a:cs typeface="Arial"/>
                <a:hlinkClick r:id="rId5"/>
              </a:rPr>
              <a:t>e</a:t>
            </a:r>
            <a:r>
              <a:rPr sz="1600" i="1" dirty="0">
                <a:latin typeface="Arial"/>
                <a:cs typeface="Arial"/>
                <a:hlinkClick r:id="rId5"/>
              </a:rPr>
              <a:t>-a</a:t>
            </a:r>
            <a:r>
              <a:rPr sz="1600" i="1" spc="5" dirty="0">
                <a:latin typeface="Arial"/>
                <a:cs typeface="Arial"/>
                <a:hlinkClick r:id="rId5"/>
              </a:rPr>
              <a:t>r</a:t>
            </a:r>
            <a:r>
              <a:rPr sz="1600" i="1" dirty="0">
                <a:latin typeface="Arial"/>
                <a:cs typeface="Arial"/>
                <a:hlinkClick r:id="rId5"/>
              </a:rPr>
              <a:t>ticles/sn</a:t>
            </a:r>
            <a:r>
              <a:rPr sz="1600" i="1" spc="-5" dirty="0">
                <a:latin typeface="Arial"/>
                <a:cs typeface="Arial"/>
                <a:hlinkClick r:id="rId5"/>
              </a:rPr>
              <a:t>ap</a:t>
            </a:r>
            <a:r>
              <a:rPr sz="1600" i="1" dirty="0">
                <a:latin typeface="Arial"/>
                <a:cs typeface="Arial"/>
                <a:hlinkClick r:id="rId5"/>
              </a:rPr>
              <a:t>-ta</a:t>
            </a:r>
            <a:r>
              <a:rPr sz="1600" i="1" spc="-10" dirty="0">
                <a:latin typeface="Arial"/>
                <a:cs typeface="Arial"/>
                <a:hlinkClick r:id="rId5"/>
              </a:rPr>
              <a:t>g</a:t>
            </a:r>
            <a:r>
              <a:rPr sz="1600" i="1" dirty="0">
                <a:latin typeface="Arial"/>
                <a:cs typeface="Arial"/>
                <a:hlinkClick r:id="rId5"/>
              </a:rPr>
              <a:t>-tech</a:t>
            </a:r>
            <a:r>
              <a:rPr sz="1600" i="1" spc="-10" dirty="0">
                <a:latin typeface="Arial"/>
                <a:cs typeface="Arial"/>
                <a:hlinkClick r:id="rId5"/>
              </a:rPr>
              <a:t>n</a:t>
            </a:r>
            <a:r>
              <a:rPr sz="1600" i="1" dirty="0">
                <a:latin typeface="Arial"/>
                <a:cs typeface="Arial"/>
                <a:hlinkClick r:id="rId5"/>
              </a:rPr>
              <a:t>ol</a:t>
            </a:r>
            <a:r>
              <a:rPr sz="1600" i="1" spc="-10" dirty="0">
                <a:latin typeface="Arial"/>
                <a:cs typeface="Arial"/>
                <a:hlinkClick r:id="rId5"/>
              </a:rPr>
              <a:t>o</a:t>
            </a:r>
            <a:r>
              <a:rPr sz="1600" i="1" dirty="0">
                <a:latin typeface="Arial"/>
                <a:cs typeface="Arial"/>
                <a:hlinkClick r:id="rId5"/>
              </a:rPr>
              <a:t>gi</a:t>
            </a:r>
            <a:r>
              <a:rPr sz="1600" i="1" spc="-10" dirty="0">
                <a:latin typeface="Arial"/>
                <a:cs typeface="Arial"/>
                <a:hlinkClick r:id="rId5"/>
              </a:rPr>
              <a:t>e</a:t>
            </a:r>
            <a:r>
              <a:rPr sz="1600" i="1" dirty="0">
                <a:latin typeface="Arial"/>
                <a:cs typeface="Arial"/>
                <a:hlinkClick r:id="rId5"/>
              </a:rPr>
              <a:t>s-</a:t>
            </a:r>
            <a:r>
              <a:rPr sz="1600" i="1" dirty="0">
                <a:latin typeface="Arial"/>
                <a:cs typeface="Arial"/>
              </a:rPr>
              <a:t> n</a:t>
            </a:r>
            <a:r>
              <a:rPr sz="1600" i="1" spc="-5" dirty="0">
                <a:latin typeface="Arial"/>
                <a:cs typeface="Arial"/>
              </a:rPr>
              <a:t>o</a:t>
            </a:r>
            <a:r>
              <a:rPr sz="1600" i="1" dirty="0">
                <a:latin typeface="Arial"/>
                <a:cs typeface="Arial"/>
              </a:rPr>
              <a:t>ve</a:t>
            </a:r>
            <a:r>
              <a:rPr sz="1600" i="1" spc="-5" dirty="0">
                <a:latin typeface="Arial"/>
                <a:cs typeface="Arial"/>
              </a:rPr>
              <a:t>l</a:t>
            </a:r>
            <a:r>
              <a:rPr sz="1600" i="1" dirty="0">
                <a:latin typeface="Arial"/>
                <a:cs typeface="Arial"/>
              </a:rPr>
              <a:t>-to</a:t>
            </a:r>
            <a:r>
              <a:rPr sz="1600" i="1" spc="-10" dirty="0">
                <a:latin typeface="Arial"/>
                <a:cs typeface="Arial"/>
              </a:rPr>
              <a:t>o</a:t>
            </a:r>
            <a:r>
              <a:rPr sz="1600" i="1" dirty="0">
                <a:latin typeface="Arial"/>
                <a:cs typeface="Arial"/>
              </a:rPr>
              <a:t>ls-</a:t>
            </a:r>
            <a:r>
              <a:rPr sz="1600" i="1" spc="-5" dirty="0">
                <a:latin typeface="Arial"/>
                <a:cs typeface="Arial"/>
              </a:rPr>
              <a:t>to</a:t>
            </a:r>
            <a:r>
              <a:rPr sz="1600" i="1" dirty="0">
                <a:latin typeface="Arial"/>
                <a:cs typeface="Arial"/>
              </a:rPr>
              <a:t>-stud</a:t>
            </a:r>
            <a:r>
              <a:rPr sz="1600" i="1" spc="-5" dirty="0">
                <a:latin typeface="Arial"/>
                <a:cs typeface="Arial"/>
              </a:rPr>
              <a:t>y</a:t>
            </a:r>
            <a:r>
              <a:rPr sz="1600" i="1" dirty="0">
                <a:latin typeface="Arial"/>
                <a:cs typeface="Arial"/>
              </a:rPr>
              <a:t>-pr</a:t>
            </a:r>
            <a:r>
              <a:rPr sz="1600" i="1" spc="-5" dirty="0">
                <a:latin typeface="Arial"/>
                <a:cs typeface="Arial"/>
              </a:rPr>
              <a:t>o</a:t>
            </a:r>
            <a:r>
              <a:rPr sz="1600" i="1" dirty="0">
                <a:latin typeface="Arial"/>
                <a:cs typeface="Arial"/>
              </a:rPr>
              <a:t>te</a:t>
            </a:r>
            <a:r>
              <a:rPr sz="1600" i="1" spc="-10" dirty="0">
                <a:latin typeface="Arial"/>
                <a:cs typeface="Arial"/>
              </a:rPr>
              <a:t>i</a:t>
            </a:r>
            <a:r>
              <a:rPr sz="1600" i="1" spc="-5" dirty="0">
                <a:latin typeface="Arial"/>
                <a:cs typeface="Arial"/>
              </a:rPr>
              <a:t>n</a:t>
            </a:r>
            <a:r>
              <a:rPr sz="1600" i="1" dirty="0">
                <a:latin typeface="Arial"/>
                <a:cs typeface="Arial"/>
              </a:rPr>
              <a:t>-fu</a:t>
            </a:r>
            <a:r>
              <a:rPr sz="1600" i="1" spc="-10" dirty="0">
                <a:latin typeface="Arial"/>
                <a:cs typeface="Arial"/>
              </a:rPr>
              <a:t>n</a:t>
            </a:r>
            <a:r>
              <a:rPr sz="1600" i="1" dirty="0">
                <a:latin typeface="Arial"/>
                <a:cs typeface="Arial"/>
              </a:rPr>
              <a:t>ction</a:t>
            </a:r>
            <a:endParaRPr sz="1600">
              <a:latin typeface="Arial"/>
              <a:cs typeface="Arial"/>
            </a:endParaRPr>
          </a:p>
        </p:txBody>
      </p:sp>
      <p:sp>
        <p:nvSpPr>
          <p:cNvPr id="8" name="object 8"/>
          <p:cNvSpPr/>
          <p:nvPr/>
        </p:nvSpPr>
        <p:spPr>
          <a:xfrm>
            <a:off x="328447" y="2133600"/>
            <a:ext cx="8477250" cy="3962400"/>
          </a:xfrm>
          <a:prstGeom prst="rect">
            <a:avLst/>
          </a:prstGeom>
          <a:blipFill>
            <a:blip r:embed="rId6"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2885174792"/>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1433512"/>
            <a:ext cx="9144000" cy="28575"/>
          </a:xfrm>
          <a:custGeom>
            <a:avLst/>
            <a:gdLst/>
            <a:ahLst/>
            <a:cxnLst/>
            <a:rect l="l" t="t" r="r" b="b"/>
            <a:pathLst>
              <a:path w="9144000" h="28575">
                <a:moveTo>
                  <a:pt x="0" y="28575"/>
                </a:moveTo>
                <a:lnTo>
                  <a:pt x="9144000" y="28575"/>
                </a:lnTo>
                <a:lnTo>
                  <a:pt x="9144000" y="0"/>
                </a:lnTo>
                <a:lnTo>
                  <a:pt x="0" y="0"/>
                </a:lnTo>
                <a:lnTo>
                  <a:pt x="0" y="28575"/>
                </a:lnTo>
                <a:close/>
              </a:path>
            </a:pathLst>
          </a:custGeom>
          <a:solidFill>
            <a:srgbClr val="B9C9D2"/>
          </a:solidFill>
        </p:spPr>
        <p:txBody>
          <a:bodyPr wrap="square" lIns="0" tIns="0" rIns="0" bIns="0" rtlCol="0"/>
          <a:lstStyle/>
          <a:p>
            <a:endParaRPr/>
          </a:p>
        </p:txBody>
      </p:sp>
      <p:sp>
        <p:nvSpPr>
          <p:cNvPr id="3" name="object 3"/>
          <p:cNvSpPr/>
          <p:nvPr/>
        </p:nvSpPr>
        <p:spPr>
          <a:xfrm>
            <a:off x="7366254" y="304749"/>
            <a:ext cx="1511807" cy="805865"/>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504825" y="6534148"/>
            <a:ext cx="8639174" cy="323848"/>
          </a:xfrm>
          <a:prstGeom prst="rect">
            <a:avLst/>
          </a:prstGeom>
          <a:blipFill>
            <a:blip r:embed="rId4" cstate="print"/>
            <a:stretch>
              <a:fillRect/>
            </a:stretch>
          </a:blipFill>
        </p:spPr>
        <p:txBody>
          <a:bodyPr wrap="square" lIns="0" tIns="0" rIns="0" bIns="0" rtlCol="0"/>
          <a:lstStyle/>
          <a:p>
            <a:endParaRPr/>
          </a:p>
        </p:txBody>
      </p:sp>
      <p:sp>
        <p:nvSpPr>
          <p:cNvPr id="5" name="object 5"/>
          <p:cNvSpPr txBox="1"/>
          <p:nvPr/>
        </p:nvSpPr>
        <p:spPr>
          <a:xfrm>
            <a:off x="520700" y="653287"/>
            <a:ext cx="5979160" cy="695960"/>
          </a:xfrm>
          <a:prstGeom prst="rect">
            <a:avLst/>
          </a:prstGeom>
        </p:spPr>
        <p:txBody>
          <a:bodyPr vert="horz" wrap="square" lIns="0" tIns="0" rIns="0" bIns="0" rtlCol="0">
            <a:spAutoFit/>
          </a:bodyPr>
          <a:lstStyle/>
          <a:p>
            <a:pPr marL="12700" marR="5080">
              <a:lnSpc>
                <a:spcPct val="100000"/>
              </a:lnSpc>
            </a:pPr>
            <a:r>
              <a:rPr sz="2400" b="1" spc="-20" dirty="0">
                <a:latin typeface="Calibri"/>
                <a:cs typeface="Calibri"/>
              </a:rPr>
              <a:t>Combinin</a:t>
            </a:r>
            <a:r>
              <a:rPr sz="2400" b="1" spc="-15" dirty="0">
                <a:latin typeface="Calibri"/>
                <a:cs typeface="Calibri"/>
              </a:rPr>
              <a:t>g</a:t>
            </a:r>
            <a:r>
              <a:rPr sz="2400" b="1" dirty="0">
                <a:latin typeface="Calibri"/>
                <a:cs typeface="Calibri"/>
              </a:rPr>
              <a:t> </a:t>
            </a:r>
            <a:r>
              <a:rPr sz="2400" b="1" spc="-15" dirty="0">
                <a:latin typeface="Calibri"/>
                <a:cs typeface="Calibri"/>
              </a:rPr>
              <a:t>the</a:t>
            </a:r>
            <a:r>
              <a:rPr sz="2400" b="1" spc="-5" dirty="0">
                <a:latin typeface="Calibri"/>
                <a:cs typeface="Calibri"/>
              </a:rPr>
              <a:t> </a:t>
            </a:r>
            <a:r>
              <a:rPr sz="2400" b="1" spc="-15" dirty="0">
                <a:latin typeface="Calibri"/>
                <a:cs typeface="Calibri"/>
              </a:rPr>
              <a:t>best</a:t>
            </a:r>
            <a:r>
              <a:rPr sz="2400" b="1" dirty="0">
                <a:latin typeface="Calibri"/>
                <a:cs typeface="Calibri"/>
              </a:rPr>
              <a:t> of</a:t>
            </a:r>
            <a:r>
              <a:rPr sz="2400" b="1" spc="-5" dirty="0">
                <a:latin typeface="Calibri"/>
                <a:cs typeface="Calibri"/>
              </a:rPr>
              <a:t> </a:t>
            </a:r>
            <a:r>
              <a:rPr sz="2400" b="1" spc="-15" dirty="0">
                <a:latin typeface="Calibri"/>
                <a:cs typeface="Calibri"/>
              </a:rPr>
              <a:t>organic</a:t>
            </a:r>
            <a:r>
              <a:rPr sz="2400" b="1" spc="-25" dirty="0">
                <a:latin typeface="Calibri"/>
                <a:cs typeface="Calibri"/>
              </a:rPr>
              <a:t> </a:t>
            </a:r>
            <a:r>
              <a:rPr sz="2400" b="1" spc="-15" dirty="0">
                <a:latin typeface="Calibri"/>
                <a:cs typeface="Calibri"/>
              </a:rPr>
              <a:t>dyes</a:t>
            </a:r>
            <a:r>
              <a:rPr sz="2400" b="1" spc="-5" dirty="0">
                <a:latin typeface="Calibri"/>
                <a:cs typeface="Calibri"/>
              </a:rPr>
              <a:t> </a:t>
            </a:r>
            <a:r>
              <a:rPr sz="2400" b="1" spc="-15" dirty="0">
                <a:latin typeface="Calibri"/>
                <a:cs typeface="Calibri"/>
              </a:rPr>
              <a:t>and Fluorescent</a:t>
            </a:r>
            <a:r>
              <a:rPr sz="2400" b="1" spc="-5" dirty="0">
                <a:latin typeface="Calibri"/>
                <a:cs typeface="Calibri"/>
              </a:rPr>
              <a:t> </a:t>
            </a:r>
            <a:r>
              <a:rPr sz="2400" b="1" spc="-20" dirty="0">
                <a:latin typeface="Calibri"/>
                <a:cs typeface="Calibri"/>
              </a:rPr>
              <a:t>Proteins</a:t>
            </a:r>
            <a:r>
              <a:rPr sz="2400" b="1" spc="-10" dirty="0">
                <a:latin typeface="Calibri"/>
                <a:cs typeface="Calibri"/>
              </a:rPr>
              <a:t>:</a:t>
            </a:r>
            <a:r>
              <a:rPr sz="2400" b="1" spc="10" dirty="0">
                <a:latin typeface="Calibri"/>
                <a:cs typeface="Calibri"/>
              </a:rPr>
              <a:t> </a:t>
            </a:r>
            <a:r>
              <a:rPr sz="2400" b="1" spc="-15" dirty="0">
                <a:latin typeface="Calibri"/>
                <a:cs typeface="Calibri"/>
              </a:rPr>
              <a:t>S</a:t>
            </a:r>
            <a:r>
              <a:rPr sz="2400" b="1" spc="-30" dirty="0">
                <a:latin typeface="Calibri"/>
                <a:cs typeface="Calibri"/>
              </a:rPr>
              <a:t>N</a:t>
            </a:r>
            <a:r>
              <a:rPr sz="2400" b="1" spc="-15" dirty="0">
                <a:latin typeface="Calibri"/>
                <a:cs typeface="Calibri"/>
              </a:rPr>
              <a:t>AP,</a:t>
            </a:r>
            <a:r>
              <a:rPr sz="2400" b="1" spc="-5" dirty="0">
                <a:latin typeface="Calibri"/>
                <a:cs typeface="Calibri"/>
              </a:rPr>
              <a:t> </a:t>
            </a:r>
            <a:r>
              <a:rPr sz="2400" b="1" spc="-15" dirty="0">
                <a:latin typeface="Calibri"/>
                <a:cs typeface="Calibri"/>
              </a:rPr>
              <a:t>CLIP</a:t>
            </a:r>
            <a:r>
              <a:rPr sz="2400" b="1" spc="-10" dirty="0">
                <a:latin typeface="Calibri"/>
                <a:cs typeface="Calibri"/>
              </a:rPr>
              <a:t> </a:t>
            </a:r>
            <a:r>
              <a:rPr sz="2400" b="1" spc="-15" dirty="0">
                <a:latin typeface="Calibri"/>
                <a:cs typeface="Calibri"/>
              </a:rPr>
              <a:t>and</a:t>
            </a:r>
            <a:r>
              <a:rPr sz="2400" b="1" spc="-5" dirty="0">
                <a:latin typeface="Calibri"/>
                <a:cs typeface="Calibri"/>
              </a:rPr>
              <a:t> </a:t>
            </a:r>
            <a:r>
              <a:rPr sz="2400" b="1" spc="-20" dirty="0">
                <a:latin typeface="Calibri"/>
                <a:cs typeface="Calibri"/>
              </a:rPr>
              <a:t>H</a:t>
            </a:r>
            <a:r>
              <a:rPr sz="2400" b="1" spc="-25" dirty="0">
                <a:latin typeface="Calibri"/>
                <a:cs typeface="Calibri"/>
              </a:rPr>
              <a:t>a</a:t>
            </a:r>
            <a:r>
              <a:rPr sz="2400" b="1" spc="-10" dirty="0">
                <a:latin typeface="Calibri"/>
                <a:cs typeface="Calibri"/>
              </a:rPr>
              <a:t>lo</a:t>
            </a:r>
            <a:r>
              <a:rPr sz="2400" b="1" dirty="0">
                <a:latin typeface="Calibri"/>
                <a:cs typeface="Calibri"/>
              </a:rPr>
              <a:t> </a:t>
            </a:r>
            <a:r>
              <a:rPr sz="2400" b="1" spc="-20" dirty="0">
                <a:latin typeface="Calibri"/>
                <a:cs typeface="Calibri"/>
              </a:rPr>
              <a:t>T</a:t>
            </a:r>
            <a:r>
              <a:rPr sz="2400" b="1" spc="-25" dirty="0">
                <a:latin typeface="Calibri"/>
                <a:cs typeface="Calibri"/>
              </a:rPr>
              <a:t>a</a:t>
            </a:r>
            <a:r>
              <a:rPr sz="2400" b="1" spc="-5" dirty="0">
                <a:latin typeface="Calibri"/>
                <a:cs typeface="Calibri"/>
              </a:rPr>
              <a:t>gs</a:t>
            </a:r>
            <a:endParaRPr sz="2400">
              <a:latin typeface="Calibri"/>
              <a:cs typeface="Calibri"/>
            </a:endParaRPr>
          </a:p>
        </p:txBody>
      </p:sp>
      <p:sp>
        <p:nvSpPr>
          <p:cNvPr id="6" name="object 6"/>
          <p:cNvSpPr txBox="1"/>
          <p:nvPr/>
        </p:nvSpPr>
        <p:spPr>
          <a:xfrm>
            <a:off x="972311" y="5838174"/>
            <a:ext cx="5281295" cy="473075"/>
          </a:xfrm>
          <a:prstGeom prst="rect">
            <a:avLst/>
          </a:prstGeom>
        </p:spPr>
        <p:txBody>
          <a:bodyPr vert="horz" wrap="square" lIns="0" tIns="0" rIns="0" bIns="0" rtlCol="0">
            <a:spAutoFit/>
          </a:bodyPr>
          <a:lstStyle/>
          <a:p>
            <a:pPr marL="12700">
              <a:lnSpc>
                <a:spcPct val="100000"/>
              </a:lnSpc>
            </a:pPr>
            <a:r>
              <a:rPr sz="1600" dirty="0">
                <a:latin typeface="Arial"/>
                <a:cs typeface="Arial"/>
              </a:rPr>
              <a:t>Im</a:t>
            </a:r>
            <a:r>
              <a:rPr sz="1600" spc="-10" dirty="0">
                <a:latin typeface="Arial"/>
                <a:cs typeface="Arial"/>
              </a:rPr>
              <a:t>a</a:t>
            </a:r>
            <a:r>
              <a:rPr sz="1600" dirty="0">
                <a:latin typeface="Arial"/>
                <a:cs typeface="Arial"/>
              </a:rPr>
              <a:t>gi</a:t>
            </a:r>
            <a:r>
              <a:rPr sz="1600" spc="-10" dirty="0">
                <a:latin typeface="Arial"/>
                <a:cs typeface="Arial"/>
              </a:rPr>
              <a:t>n</a:t>
            </a:r>
            <a:r>
              <a:rPr sz="1600" dirty="0">
                <a:latin typeface="Arial"/>
                <a:cs typeface="Arial"/>
              </a:rPr>
              <a:t>g</a:t>
            </a:r>
            <a:r>
              <a:rPr sz="1600" spc="5" dirty="0">
                <a:latin typeface="Arial"/>
                <a:cs typeface="Arial"/>
              </a:rPr>
              <a:t> </a:t>
            </a:r>
            <a:r>
              <a:rPr sz="1600" dirty="0">
                <a:latin typeface="Arial"/>
                <a:cs typeface="Arial"/>
              </a:rPr>
              <a:t>pr</a:t>
            </a:r>
            <a:r>
              <a:rPr sz="1600" spc="-5" dirty="0">
                <a:latin typeface="Arial"/>
                <a:cs typeface="Arial"/>
              </a:rPr>
              <a:t>o</a:t>
            </a:r>
            <a:r>
              <a:rPr sz="1600" dirty="0">
                <a:latin typeface="Arial"/>
                <a:cs typeface="Arial"/>
              </a:rPr>
              <a:t>te</a:t>
            </a:r>
            <a:r>
              <a:rPr sz="1600" spc="-10" dirty="0">
                <a:latin typeface="Arial"/>
                <a:cs typeface="Arial"/>
              </a:rPr>
              <a:t>i</a:t>
            </a:r>
            <a:r>
              <a:rPr sz="1600" dirty="0">
                <a:latin typeface="Arial"/>
                <a:cs typeface="Arial"/>
              </a:rPr>
              <a:t>ns insi</a:t>
            </a:r>
            <a:r>
              <a:rPr sz="1600" spc="-10" dirty="0">
                <a:latin typeface="Arial"/>
                <a:cs typeface="Arial"/>
              </a:rPr>
              <a:t>d</a:t>
            </a:r>
            <a:r>
              <a:rPr sz="1600" dirty="0">
                <a:latin typeface="Arial"/>
                <a:cs typeface="Arial"/>
              </a:rPr>
              <a:t>e</a:t>
            </a:r>
            <a:r>
              <a:rPr sz="1600" spc="-10" dirty="0">
                <a:latin typeface="Arial"/>
                <a:cs typeface="Arial"/>
              </a:rPr>
              <a:t> </a:t>
            </a:r>
            <a:r>
              <a:rPr sz="1600" dirty="0">
                <a:latin typeface="Arial"/>
                <a:cs typeface="Arial"/>
              </a:rPr>
              <a:t>cells</a:t>
            </a:r>
            <a:r>
              <a:rPr sz="1600" spc="-15" dirty="0">
                <a:latin typeface="Arial"/>
                <a:cs typeface="Arial"/>
              </a:rPr>
              <a:t> </a:t>
            </a:r>
            <a:r>
              <a:rPr sz="1600" dirty="0">
                <a:latin typeface="Arial"/>
                <a:cs typeface="Arial"/>
              </a:rPr>
              <a:t>with</a:t>
            </a:r>
            <a:r>
              <a:rPr sz="1600" spc="-10" dirty="0">
                <a:latin typeface="Arial"/>
                <a:cs typeface="Arial"/>
              </a:rPr>
              <a:t> </a:t>
            </a:r>
            <a:r>
              <a:rPr sz="1600" dirty="0">
                <a:latin typeface="Arial"/>
                <a:cs typeface="Arial"/>
              </a:rPr>
              <a:t>fl</a:t>
            </a:r>
            <a:r>
              <a:rPr sz="1600" spc="-10" dirty="0">
                <a:latin typeface="Arial"/>
                <a:cs typeface="Arial"/>
              </a:rPr>
              <a:t>u</a:t>
            </a:r>
            <a:r>
              <a:rPr sz="1600" dirty="0">
                <a:latin typeface="Arial"/>
                <a:cs typeface="Arial"/>
              </a:rPr>
              <a:t>or</a:t>
            </a:r>
            <a:r>
              <a:rPr sz="1600" spc="-5" dirty="0">
                <a:latin typeface="Arial"/>
                <a:cs typeface="Arial"/>
              </a:rPr>
              <a:t>e</a:t>
            </a:r>
            <a:r>
              <a:rPr sz="1600" dirty="0">
                <a:latin typeface="Arial"/>
                <a:cs typeface="Arial"/>
              </a:rPr>
              <a:t>sce</a:t>
            </a:r>
            <a:r>
              <a:rPr sz="1600" spc="-5" dirty="0">
                <a:latin typeface="Arial"/>
                <a:cs typeface="Arial"/>
              </a:rPr>
              <a:t>n</a:t>
            </a:r>
            <a:r>
              <a:rPr sz="1600" dirty="0">
                <a:latin typeface="Arial"/>
                <a:cs typeface="Arial"/>
              </a:rPr>
              <a:t>t tags</a:t>
            </a:r>
            <a:endParaRPr sz="1600">
              <a:latin typeface="Arial"/>
              <a:cs typeface="Arial"/>
            </a:endParaRPr>
          </a:p>
          <a:p>
            <a:pPr marL="12700">
              <a:lnSpc>
                <a:spcPct val="100000"/>
              </a:lnSpc>
            </a:pPr>
            <a:r>
              <a:rPr sz="1600" dirty="0">
                <a:latin typeface="Arial"/>
                <a:cs typeface="Arial"/>
              </a:rPr>
              <a:t>Crivat</a:t>
            </a:r>
            <a:r>
              <a:rPr sz="1600" spc="-5" dirty="0">
                <a:latin typeface="Arial"/>
                <a:cs typeface="Arial"/>
              </a:rPr>
              <a:t> </a:t>
            </a:r>
            <a:r>
              <a:rPr sz="1600" dirty="0">
                <a:latin typeface="Arial"/>
                <a:cs typeface="Arial"/>
              </a:rPr>
              <a:t>&amp;</a:t>
            </a:r>
            <a:r>
              <a:rPr sz="1600" spc="-35" dirty="0">
                <a:latin typeface="Arial"/>
                <a:cs typeface="Arial"/>
              </a:rPr>
              <a:t> </a:t>
            </a:r>
            <a:r>
              <a:rPr sz="1600" spc="-185" dirty="0">
                <a:latin typeface="Arial"/>
                <a:cs typeface="Arial"/>
              </a:rPr>
              <a:t>T</a:t>
            </a:r>
            <a:r>
              <a:rPr sz="1600" dirty="0">
                <a:latin typeface="Arial"/>
                <a:cs typeface="Arial"/>
              </a:rPr>
              <a:t>ar</a:t>
            </a:r>
            <a:r>
              <a:rPr sz="1600" spc="-5" dirty="0">
                <a:latin typeface="Arial"/>
                <a:cs typeface="Arial"/>
              </a:rPr>
              <a:t>a</a:t>
            </a:r>
            <a:r>
              <a:rPr sz="1600" dirty="0">
                <a:latin typeface="Arial"/>
                <a:cs typeface="Arial"/>
              </a:rPr>
              <a:t>sk</a:t>
            </a:r>
            <a:r>
              <a:rPr sz="1600" spc="-5" dirty="0">
                <a:latin typeface="Arial"/>
                <a:cs typeface="Arial"/>
              </a:rPr>
              <a:t>a</a:t>
            </a:r>
            <a:r>
              <a:rPr sz="1600" dirty="0">
                <a:latin typeface="Arial"/>
                <a:cs typeface="Arial"/>
              </a:rPr>
              <a:t>.</a:t>
            </a:r>
            <a:r>
              <a:rPr sz="1600" spc="-30" dirty="0">
                <a:latin typeface="Arial"/>
                <a:cs typeface="Arial"/>
              </a:rPr>
              <a:t> </a:t>
            </a:r>
            <a:r>
              <a:rPr sz="1600" spc="-65" dirty="0">
                <a:latin typeface="Arial"/>
                <a:cs typeface="Arial"/>
              </a:rPr>
              <a:t>T</a:t>
            </a:r>
            <a:r>
              <a:rPr sz="1600" dirty="0">
                <a:latin typeface="Arial"/>
                <a:cs typeface="Arial"/>
              </a:rPr>
              <a:t>re</a:t>
            </a:r>
            <a:r>
              <a:rPr sz="1600" spc="-5" dirty="0">
                <a:latin typeface="Arial"/>
                <a:cs typeface="Arial"/>
              </a:rPr>
              <a:t>n</a:t>
            </a:r>
            <a:r>
              <a:rPr sz="1600" dirty="0">
                <a:latin typeface="Arial"/>
                <a:cs typeface="Arial"/>
              </a:rPr>
              <a:t>ds in</a:t>
            </a:r>
            <a:r>
              <a:rPr sz="1600" spc="-5" dirty="0">
                <a:latin typeface="Arial"/>
                <a:cs typeface="Arial"/>
              </a:rPr>
              <a:t> </a:t>
            </a:r>
            <a:r>
              <a:rPr sz="1600" dirty="0">
                <a:latin typeface="Arial"/>
                <a:cs typeface="Arial"/>
              </a:rPr>
              <a:t>Biotech</a:t>
            </a:r>
            <a:r>
              <a:rPr sz="1600" spc="-10" dirty="0">
                <a:latin typeface="Arial"/>
                <a:cs typeface="Arial"/>
              </a:rPr>
              <a:t>n</a:t>
            </a:r>
            <a:r>
              <a:rPr sz="1600" dirty="0">
                <a:latin typeface="Arial"/>
                <a:cs typeface="Arial"/>
              </a:rPr>
              <a:t>ol</a:t>
            </a:r>
            <a:r>
              <a:rPr sz="1600" spc="-10" dirty="0">
                <a:latin typeface="Arial"/>
                <a:cs typeface="Arial"/>
              </a:rPr>
              <a:t>o</a:t>
            </a:r>
            <a:r>
              <a:rPr sz="1600" dirty="0">
                <a:latin typeface="Arial"/>
                <a:cs typeface="Arial"/>
              </a:rPr>
              <a:t>g</a:t>
            </a:r>
            <a:r>
              <a:rPr sz="1600" spc="-125" dirty="0">
                <a:latin typeface="Arial"/>
                <a:cs typeface="Arial"/>
              </a:rPr>
              <a:t>y</a:t>
            </a:r>
            <a:r>
              <a:rPr sz="1600" dirty="0">
                <a:latin typeface="Arial"/>
                <a:cs typeface="Arial"/>
              </a:rPr>
              <a:t>.</a:t>
            </a:r>
            <a:r>
              <a:rPr sz="1600" spc="-10" dirty="0">
                <a:latin typeface="Arial"/>
                <a:cs typeface="Arial"/>
              </a:rPr>
              <a:t> </a:t>
            </a:r>
            <a:r>
              <a:rPr sz="1600" dirty="0">
                <a:latin typeface="Arial"/>
                <a:cs typeface="Arial"/>
              </a:rPr>
              <a:t>3</a:t>
            </a:r>
            <a:r>
              <a:rPr sz="1600" spc="-5" dirty="0">
                <a:latin typeface="Arial"/>
                <a:cs typeface="Arial"/>
              </a:rPr>
              <a:t>0</a:t>
            </a:r>
            <a:r>
              <a:rPr sz="1600" dirty="0">
                <a:latin typeface="Arial"/>
                <a:cs typeface="Arial"/>
              </a:rPr>
              <a:t>,</a:t>
            </a:r>
            <a:r>
              <a:rPr sz="1600" spc="5" dirty="0">
                <a:latin typeface="Arial"/>
                <a:cs typeface="Arial"/>
              </a:rPr>
              <a:t> </a:t>
            </a:r>
            <a:r>
              <a:rPr sz="1600" spc="-5" dirty="0">
                <a:latin typeface="Arial"/>
                <a:cs typeface="Arial"/>
              </a:rPr>
              <a:t>8</a:t>
            </a:r>
            <a:r>
              <a:rPr sz="1600" dirty="0">
                <a:latin typeface="Arial"/>
                <a:cs typeface="Arial"/>
              </a:rPr>
              <a:t>-16</a:t>
            </a:r>
            <a:r>
              <a:rPr sz="1600" spc="-5" dirty="0">
                <a:latin typeface="Arial"/>
                <a:cs typeface="Arial"/>
              </a:rPr>
              <a:t> </a:t>
            </a:r>
            <a:r>
              <a:rPr sz="1600" dirty="0">
                <a:latin typeface="Arial"/>
                <a:cs typeface="Arial"/>
              </a:rPr>
              <a:t>(2</a:t>
            </a:r>
            <a:r>
              <a:rPr sz="1600" spc="-5" dirty="0">
                <a:latin typeface="Arial"/>
                <a:cs typeface="Arial"/>
              </a:rPr>
              <a:t>0</a:t>
            </a:r>
            <a:r>
              <a:rPr sz="1600" dirty="0">
                <a:latin typeface="Arial"/>
                <a:cs typeface="Arial"/>
              </a:rPr>
              <a:t>1</a:t>
            </a:r>
            <a:r>
              <a:rPr sz="1600" spc="-5" dirty="0">
                <a:latin typeface="Arial"/>
                <a:cs typeface="Arial"/>
              </a:rPr>
              <a:t>2</a:t>
            </a:r>
            <a:r>
              <a:rPr sz="1600" dirty="0">
                <a:latin typeface="Arial"/>
                <a:cs typeface="Arial"/>
              </a:rPr>
              <a:t>)</a:t>
            </a:r>
            <a:endParaRPr sz="1600">
              <a:latin typeface="Arial"/>
              <a:cs typeface="Arial"/>
            </a:endParaRPr>
          </a:p>
        </p:txBody>
      </p:sp>
      <p:sp>
        <p:nvSpPr>
          <p:cNvPr id="7" name="object 7"/>
          <p:cNvSpPr/>
          <p:nvPr/>
        </p:nvSpPr>
        <p:spPr>
          <a:xfrm>
            <a:off x="685800" y="1600200"/>
            <a:ext cx="7848600" cy="3980306"/>
          </a:xfrm>
          <a:prstGeom prst="rect">
            <a:avLst/>
          </a:prstGeom>
          <a:blipFill>
            <a:blip r:embed="rId5"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895254320"/>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1433512"/>
            <a:ext cx="9144000" cy="28575"/>
          </a:xfrm>
          <a:custGeom>
            <a:avLst/>
            <a:gdLst/>
            <a:ahLst/>
            <a:cxnLst/>
            <a:rect l="l" t="t" r="r" b="b"/>
            <a:pathLst>
              <a:path w="9144000" h="28575">
                <a:moveTo>
                  <a:pt x="0" y="28575"/>
                </a:moveTo>
                <a:lnTo>
                  <a:pt x="9144000" y="28575"/>
                </a:lnTo>
                <a:lnTo>
                  <a:pt x="9144000" y="0"/>
                </a:lnTo>
                <a:lnTo>
                  <a:pt x="0" y="0"/>
                </a:lnTo>
                <a:lnTo>
                  <a:pt x="0" y="28575"/>
                </a:lnTo>
                <a:close/>
              </a:path>
            </a:pathLst>
          </a:custGeom>
          <a:solidFill>
            <a:srgbClr val="B9C9D2"/>
          </a:solidFill>
        </p:spPr>
        <p:txBody>
          <a:bodyPr wrap="square" lIns="0" tIns="0" rIns="0" bIns="0" rtlCol="0"/>
          <a:lstStyle/>
          <a:p>
            <a:endParaRPr/>
          </a:p>
        </p:txBody>
      </p:sp>
      <p:sp>
        <p:nvSpPr>
          <p:cNvPr id="3" name="object 3"/>
          <p:cNvSpPr/>
          <p:nvPr/>
        </p:nvSpPr>
        <p:spPr>
          <a:xfrm>
            <a:off x="7366254" y="304749"/>
            <a:ext cx="1511807" cy="805865"/>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504825" y="6534148"/>
            <a:ext cx="8639174" cy="323848"/>
          </a:xfrm>
          <a:prstGeom prst="rect">
            <a:avLst/>
          </a:prstGeom>
          <a:blipFill>
            <a:blip r:embed="rId4" cstate="print"/>
            <a:stretch>
              <a:fillRect/>
            </a:stretch>
          </a:blipFill>
        </p:spPr>
        <p:txBody>
          <a:bodyPr wrap="square" lIns="0" tIns="0" rIns="0" bIns="0" rtlCol="0"/>
          <a:lstStyle/>
          <a:p>
            <a:endParaRPr/>
          </a:p>
        </p:txBody>
      </p:sp>
      <p:sp>
        <p:nvSpPr>
          <p:cNvPr id="5" name="object 5"/>
          <p:cNvSpPr txBox="1"/>
          <p:nvPr/>
        </p:nvSpPr>
        <p:spPr>
          <a:xfrm>
            <a:off x="520700" y="653287"/>
            <a:ext cx="6203315" cy="330200"/>
          </a:xfrm>
          <a:prstGeom prst="rect">
            <a:avLst/>
          </a:prstGeom>
        </p:spPr>
        <p:txBody>
          <a:bodyPr vert="horz" wrap="square" lIns="0" tIns="0" rIns="0" bIns="0" rtlCol="0">
            <a:spAutoFit/>
          </a:bodyPr>
          <a:lstStyle/>
          <a:p>
            <a:pPr marL="12700">
              <a:lnSpc>
                <a:spcPct val="100000"/>
              </a:lnSpc>
            </a:pPr>
            <a:r>
              <a:rPr sz="2400" b="1" spc="-20" dirty="0">
                <a:latin typeface="Calibri"/>
                <a:cs typeface="Calibri"/>
              </a:rPr>
              <a:t>Origina</a:t>
            </a:r>
            <a:r>
              <a:rPr sz="2400" b="1" spc="-10" dirty="0">
                <a:latin typeface="Calibri"/>
                <a:cs typeface="Calibri"/>
              </a:rPr>
              <a:t>l</a:t>
            </a:r>
            <a:r>
              <a:rPr sz="2400" b="1" spc="-5" dirty="0">
                <a:latin typeface="Calibri"/>
                <a:cs typeface="Calibri"/>
              </a:rPr>
              <a:t> </a:t>
            </a:r>
            <a:r>
              <a:rPr sz="2400" b="1" dirty="0">
                <a:latin typeface="Calibri"/>
                <a:cs typeface="Calibri"/>
              </a:rPr>
              <a:t>References</a:t>
            </a:r>
            <a:r>
              <a:rPr sz="2400" b="1" spc="5" dirty="0">
                <a:latin typeface="Calibri"/>
                <a:cs typeface="Calibri"/>
              </a:rPr>
              <a:t> </a:t>
            </a:r>
            <a:r>
              <a:rPr sz="2400" b="1" spc="-5" dirty="0">
                <a:latin typeface="Calibri"/>
                <a:cs typeface="Calibri"/>
              </a:rPr>
              <a:t>fo</a:t>
            </a:r>
            <a:r>
              <a:rPr sz="2400" b="1" dirty="0">
                <a:latin typeface="Calibri"/>
                <a:cs typeface="Calibri"/>
              </a:rPr>
              <a:t>r </a:t>
            </a:r>
            <a:r>
              <a:rPr sz="2400" b="1" spc="-25" dirty="0">
                <a:latin typeface="Calibri"/>
                <a:cs typeface="Calibri"/>
              </a:rPr>
              <a:t>S</a:t>
            </a:r>
            <a:r>
              <a:rPr sz="2400" b="1" spc="-15" dirty="0">
                <a:latin typeface="Calibri"/>
                <a:cs typeface="Calibri"/>
              </a:rPr>
              <a:t>NAP, CLIP</a:t>
            </a:r>
            <a:r>
              <a:rPr sz="2400" b="1" dirty="0">
                <a:latin typeface="Calibri"/>
                <a:cs typeface="Calibri"/>
              </a:rPr>
              <a:t> </a:t>
            </a:r>
            <a:r>
              <a:rPr sz="2400" b="1" spc="-25" dirty="0">
                <a:latin typeface="Calibri"/>
                <a:cs typeface="Calibri"/>
              </a:rPr>
              <a:t>a</a:t>
            </a:r>
            <a:r>
              <a:rPr sz="2400" b="1" spc="-15" dirty="0">
                <a:latin typeface="Calibri"/>
                <a:cs typeface="Calibri"/>
              </a:rPr>
              <a:t>nd</a:t>
            </a:r>
            <a:r>
              <a:rPr sz="2400" b="1" dirty="0">
                <a:latin typeface="Calibri"/>
                <a:cs typeface="Calibri"/>
              </a:rPr>
              <a:t> </a:t>
            </a:r>
            <a:r>
              <a:rPr sz="2400" b="1" spc="-30" dirty="0">
                <a:latin typeface="Calibri"/>
                <a:cs typeface="Calibri"/>
              </a:rPr>
              <a:t>H</a:t>
            </a:r>
            <a:r>
              <a:rPr sz="2400" b="1" spc="-15" dirty="0">
                <a:latin typeface="Calibri"/>
                <a:cs typeface="Calibri"/>
              </a:rPr>
              <a:t>alo</a:t>
            </a:r>
            <a:r>
              <a:rPr sz="2400" b="1" spc="-10" dirty="0">
                <a:latin typeface="Calibri"/>
                <a:cs typeface="Calibri"/>
              </a:rPr>
              <a:t> </a:t>
            </a:r>
            <a:r>
              <a:rPr sz="2400" b="1" spc="-20" dirty="0">
                <a:latin typeface="Calibri"/>
                <a:cs typeface="Calibri"/>
              </a:rPr>
              <a:t>Tags</a:t>
            </a:r>
            <a:endParaRPr sz="2400">
              <a:latin typeface="Calibri"/>
              <a:cs typeface="Calibri"/>
            </a:endParaRPr>
          </a:p>
        </p:txBody>
      </p:sp>
      <p:sp>
        <p:nvSpPr>
          <p:cNvPr id="6" name="object 6"/>
          <p:cNvSpPr txBox="1"/>
          <p:nvPr/>
        </p:nvSpPr>
        <p:spPr>
          <a:xfrm>
            <a:off x="459740" y="2517124"/>
            <a:ext cx="7439659" cy="2231380"/>
          </a:xfrm>
          <a:prstGeom prst="rect">
            <a:avLst/>
          </a:prstGeom>
        </p:spPr>
        <p:txBody>
          <a:bodyPr vert="horz" wrap="square" lIns="0" tIns="0" rIns="0" bIns="0" rtlCol="0">
            <a:spAutoFit/>
          </a:bodyPr>
          <a:lstStyle/>
          <a:p>
            <a:pPr marL="12700" marR="481330">
              <a:lnSpc>
                <a:spcPct val="100000"/>
              </a:lnSpc>
            </a:pPr>
            <a:r>
              <a:rPr sz="1600" b="1" dirty="0">
                <a:latin typeface="Arial"/>
                <a:cs typeface="Arial"/>
              </a:rPr>
              <a:t>SNAP</a:t>
            </a:r>
            <a:r>
              <a:rPr sz="1600" b="1" spc="-50" dirty="0">
                <a:latin typeface="Arial"/>
                <a:cs typeface="Arial"/>
              </a:rPr>
              <a:t> </a:t>
            </a:r>
            <a:r>
              <a:rPr sz="1600" b="1" spc="-125" dirty="0">
                <a:latin typeface="Arial"/>
                <a:cs typeface="Arial"/>
              </a:rPr>
              <a:t>T</a:t>
            </a:r>
            <a:r>
              <a:rPr sz="1600" b="1" dirty="0">
                <a:latin typeface="Arial"/>
                <a:cs typeface="Arial"/>
              </a:rPr>
              <a:t>a</a:t>
            </a:r>
            <a:r>
              <a:rPr sz="1600" b="1" spc="-10" dirty="0">
                <a:latin typeface="Arial"/>
                <a:cs typeface="Arial"/>
              </a:rPr>
              <a:t>g</a:t>
            </a:r>
            <a:r>
              <a:rPr sz="1600" dirty="0">
                <a:latin typeface="Arial"/>
                <a:cs typeface="Arial"/>
              </a:rPr>
              <a:t>: Ke</a:t>
            </a:r>
            <a:r>
              <a:rPr sz="1600" spc="-10" dirty="0">
                <a:latin typeface="Arial"/>
                <a:cs typeface="Arial"/>
              </a:rPr>
              <a:t>p</a:t>
            </a:r>
            <a:r>
              <a:rPr sz="1600" dirty="0">
                <a:latin typeface="Arial"/>
                <a:cs typeface="Arial"/>
              </a:rPr>
              <a:t>pl</a:t>
            </a:r>
            <a:r>
              <a:rPr sz="1600" spc="-10" dirty="0">
                <a:latin typeface="Arial"/>
                <a:cs typeface="Arial"/>
              </a:rPr>
              <a:t>e</a:t>
            </a:r>
            <a:r>
              <a:rPr sz="1600" dirty="0">
                <a:latin typeface="Arial"/>
                <a:cs typeface="Arial"/>
              </a:rPr>
              <a:t>r</a:t>
            </a:r>
            <a:r>
              <a:rPr sz="1600" spc="-5" dirty="0">
                <a:latin typeface="Arial"/>
                <a:cs typeface="Arial"/>
              </a:rPr>
              <a:t> </a:t>
            </a:r>
            <a:r>
              <a:rPr sz="1600" dirty="0">
                <a:latin typeface="Arial"/>
                <a:cs typeface="Arial"/>
              </a:rPr>
              <a:t>et</a:t>
            </a:r>
            <a:r>
              <a:rPr sz="1600" spc="5" dirty="0">
                <a:latin typeface="Arial"/>
                <a:cs typeface="Arial"/>
              </a:rPr>
              <a:t> </a:t>
            </a:r>
            <a:r>
              <a:rPr sz="1600" dirty="0">
                <a:latin typeface="Arial"/>
                <a:cs typeface="Arial"/>
              </a:rPr>
              <a:t>al.</a:t>
            </a:r>
            <a:r>
              <a:rPr sz="1600" spc="-90" dirty="0">
                <a:latin typeface="Arial"/>
                <a:cs typeface="Arial"/>
              </a:rPr>
              <a:t> </a:t>
            </a:r>
            <a:r>
              <a:rPr sz="1600" dirty="0">
                <a:latin typeface="Arial"/>
                <a:cs typeface="Arial"/>
              </a:rPr>
              <a:t>A</a:t>
            </a:r>
            <a:r>
              <a:rPr sz="1600" spc="-95" dirty="0">
                <a:latin typeface="Arial"/>
                <a:cs typeface="Arial"/>
              </a:rPr>
              <a:t> </a:t>
            </a:r>
            <a:r>
              <a:rPr sz="1600" dirty="0">
                <a:latin typeface="Arial"/>
                <a:cs typeface="Arial"/>
              </a:rPr>
              <a:t>g</a:t>
            </a:r>
            <a:r>
              <a:rPr sz="1600" spc="-10" dirty="0">
                <a:latin typeface="Arial"/>
                <a:cs typeface="Arial"/>
              </a:rPr>
              <a:t>e</a:t>
            </a:r>
            <a:r>
              <a:rPr sz="1600" dirty="0">
                <a:latin typeface="Arial"/>
                <a:cs typeface="Arial"/>
              </a:rPr>
              <a:t>n</a:t>
            </a:r>
            <a:r>
              <a:rPr sz="1600" spc="-5" dirty="0">
                <a:latin typeface="Arial"/>
                <a:cs typeface="Arial"/>
              </a:rPr>
              <a:t>e</a:t>
            </a:r>
            <a:r>
              <a:rPr sz="1600" dirty="0">
                <a:latin typeface="Arial"/>
                <a:cs typeface="Arial"/>
              </a:rPr>
              <a:t>ral me</a:t>
            </a:r>
            <a:r>
              <a:rPr sz="1600" spc="-10" dirty="0">
                <a:latin typeface="Arial"/>
                <a:cs typeface="Arial"/>
              </a:rPr>
              <a:t>t</a:t>
            </a:r>
            <a:r>
              <a:rPr sz="1600" dirty="0">
                <a:latin typeface="Arial"/>
                <a:cs typeface="Arial"/>
              </a:rPr>
              <a:t>h</a:t>
            </a:r>
            <a:r>
              <a:rPr sz="1600" spc="-5" dirty="0">
                <a:latin typeface="Arial"/>
                <a:cs typeface="Arial"/>
              </a:rPr>
              <a:t>o</a:t>
            </a:r>
            <a:r>
              <a:rPr sz="1600" dirty="0">
                <a:latin typeface="Arial"/>
                <a:cs typeface="Arial"/>
              </a:rPr>
              <a:t>d</a:t>
            </a:r>
            <a:r>
              <a:rPr sz="1600" spc="5" dirty="0">
                <a:latin typeface="Arial"/>
                <a:cs typeface="Arial"/>
              </a:rPr>
              <a:t> </a:t>
            </a:r>
            <a:r>
              <a:rPr sz="1600" dirty="0">
                <a:latin typeface="Arial"/>
                <a:cs typeface="Arial"/>
              </a:rPr>
              <a:t>for</a:t>
            </a:r>
            <a:r>
              <a:rPr sz="1600" spc="10" dirty="0">
                <a:latin typeface="Arial"/>
                <a:cs typeface="Arial"/>
              </a:rPr>
              <a:t> </a:t>
            </a:r>
            <a:r>
              <a:rPr sz="1600" dirty="0">
                <a:latin typeface="Arial"/>
                <a:cs typeface="Arial"/>
              </a:rPr>
              <a:t>the covale</a:t>
            </a:r>
            <a:r>
              <a:rPr sz="1600" spc="-10" dirty="0">
                <a:latin typeface="Arial"/>
                <a:cs typeface="Arial"/>
              </a:rPr>
              <a:t>n</a:t>
            </a:r>
            <a:r>
              <a:rPr sz="1600" dirty="0">
                <a:latin typeface="Arial"/>
                <a:cs typeface="Arial"/>
              </a:rPr>
              <a:t>t</a:t>
            </a:r>
            <a:r>
              <a:rPr sz="1600" spc="-10" dirty="0">
                <a:latin typeface="Arial"/>
                <a:cs typeface="Arial"/>
              </a:rPr>
              <a:t> </a:t>
            </a:r>
            <a:r>
              <a:rPr sz="1600" dirty="0">
                <a:latin typeface="Arial"/>
                <a:cs typeface="Arial"/>
              </a:rPr>
              <a:t>la</a:t>
            </a:r>
            <a:r>
              <a:rPr sz="1600" spc="-10" dirty="0">
                <a:latin typeface="Arial"/>
                <a:cs typeface="Arial"/>
              </a:rPr>
              <a:t>b</a:t>
            </a:r>
            <a:r>
              <a:rPr sz="1600" dirty="0">
                <a:latin typeface="Arial"/>
                <a:cs typeface="Arial"/>
              </a:rPr>
              <a:t>el</a:t>
            </a:r>
            <a:r>
              <a:rPr sz="1600" spc="-10" dirty="0">
                <a:latin typeface="Arial"/>
                <a:cs typeface="Arial"/>
              </a:rPr>
              <a:t>i</a:t>
            </a:r>
            <a:r>
              <a:rPr sz="1600" dirty="0">
                <a:latin typeface="Arial"/>
                <a:cs typeface="Arial"/>
              </a:rPr>
              <a:t>ng</a:t>
            </a:r>
            <a:r>
              <a:rPr sz="1600" spc="-15" dirty="0">
                <a:latin typeface="Arial"/>
                <a:cs typeface="Arial"/>
              </a:rPr>
              <a:t> </a:t>
            </a:r>
            <a:r>
              <a:rPr sz="1600" dirty="0">
                <a:latin typeface="Arial"/>
                <a:cs typeface="Arial"/>
              </a:rPr>
              <a:t>of</a:t>
            </a:r>
            <a:r>
              <a:rPr sz="1600" spc="5" dirty="0">
                <a:latin typeface="Arial"/>
                <a:cs typeface="Arial"/>
              </a:rPr>
              <a:t> </a:t>
            </a:r>
            <a:r>
              <a:rPr sz="1600" dirty="0">
                <a:latin typeface="Arial"/>
                <a:cs typeface="Arial"/>
              </a:rPr>
              <a:t>fusi</a:t>
            </a:r>
            <a:r>
              <a:rPr sz="1600" spc="-5" dirty="0">
                <a:latin typeface="Arial"/>
                <a:cs typeface="Arial"/>
              </a:rPr>
              <a:t>o</a:t>
            </a:r>
            <a:r>
              <a:rPr sz="1600" dirty="0">
                <a:latin typeface="Arial"/>
                <a:cs typeface="Arial"/>
              </a:rPr>
              <a:t>n pr</a:t>
            </a:r>
            <a:r>
              <a:rPr sz="1600" spc="-5" dirty="0">
                <a:latin typeface="Arial"/>
                <a:cs typeface="Arial"/>
              </a:rPr>
              <a:t>o</a:t>
            </a:r>
            <a:r>
              <a:rPr sz="1600" dirty="0">
                <a:latin typeface="Arial"/>
                <a:cs typeface="Arial"/>
              </a:rPr>
              <a:t>te</a:t>
            </a:r>
            <a:r>
              <a:rPr sz="1600" spc="-10" dirty="0">
                <a:latin typeface="Arial"/>
                <a:cs typeface="Arial"/>
              </a:rPr>
              <a:t>i</a:t>
            </a:r>
            <a:r>
              <a:rPr sz="1600" dirty="0">
                <a:latin typeface="Arial"/>
                <a:cs typeface="Arial"/>
              </a:rPr>
              <a:t>ns with</a:t>
            </a:r>
            <a:r>
              <a:rPr sz="1600" spc="-10" dirty="0">
                <a:latin typeface="Arial"/>
                <a:cs typeface="Arial"/>
              </a:rPr>
              <a:t> </a:t>
            </a:r>
            <a:r>
              <a:rPr sz="1600" dirty="0">
                <a:latin typeface="Arial"/>
                <a:cs typeface="Arial"/>
              </a:rPr>
              <a:t>small</a:t>
            </a:r>
            <a:r>
              <a:rPr sz="1600" spc="-5" dirty="0">
                <a:latin typeface="Arial"/>
                <a:cs typeface="Arial"/>
              </a:rPr>
              <a:t> </a:t>
            </a:r>
            <a:r>
              <a:rPr sz="1600" dirty="0">
                <a:latin typeface="Arial"/>
                <a:cs typeface="Arial"/>
              </a:rPr>
              <a:t>m</a:t>
            </a:r>
            <a:r>
              <a:rPr sz="1600" spc="-10" dirty="0">
                <a:latin typeface="Arial"/>
                <a:cs typeface="Arial"/>
              </a:rPr>
              <a:t>o</a:t>
            </a:r>
            <a:r>
              <a:rPr sz="1600" dirty="0">
                <a:latin typeface="Arial"/>
                <a:cs typeface="Arial"/>
              </a:rPr>
              <a:t>lecu</a:t>
            </a:r>
            <a:r>
              <a:rPr sz="1600" spc="-10" dirty="0">
                <a:latin typeface="Arial"/>
                <a:cs typeface="Arial"/>
              </a:rPr>
              <a:t>l</a:t>
            </a:r>
            <a:r>
              <a:rPr sz="1600" dirty="0">
                <a:latin typeface="Arial"/>
                <a:cs typeface="Arial"/>
              </a:rPr>
              <a:t>es</a:t>
            </a:r>
            <a:r>
              <a:rPr sz="1600" spc="-10" dirty="0">
                <a:latin typeface="Arial"/>
                <a:cs typeface="Arial"/>
              </a:rPr>
              <a:t> </a:t>
            </a:r>
            <a:r>
              <a:rPr sz="1600" dirty="0">
                <a:latin typeface="Arial"/>
                <a:cs typeface="Arial"/>
              </a:rPr>
              <a:t>in</a:t>
            </a:r>
            <a:r>
              <a:rPr sz="1600" spc="-10" dirty="0">
                <a:latin typeface="Arial"/>
                <a:cs typeface="Arial"/>
              </a:rPr>
              <a:t> </a:t>
            </a:r>
            <a:r>
              <a:rPr sz="1600" dirty="0">
                <a:latin typeface="Arial"/>
                <a:cs typeface="Arial"/>
              </a:rPr>
              <a:t>vivo. Nat.</a:t>
            </a:r>
            <a:r>
              <a:rPr sz="1600" spc="-5" dirty="0">
                <a:latin typeface="Arial"/>
                <a:cs typeface="Arial"/>
              </a:rPr>
              <a:t> </a:t>
            </a:r>
            <a:r>
              <a:rPr sz="1600" dirty="0">
                <a:latin typeface="Arial"/>
                <a:cs typeface="Arial"/>
              </a:rPr>
              <a:t>Biotech</a:t>
            </a:r>
            <a:r>
              <a:rPr sz="1600" spc="-10" dirty="0">
                <a:latin typeface="Arial"/>
                <a:cs typeface="Arial"/>
              </a:rPr>
              <a:t>n</a:t>
            </a:r>
            <a:r>
              <a:rPr sz="1600" dirty="0">
                <a:latin typeface="Arial"/>
                <a:cs typeface="Arial"/>
              </a:rPr>
              <a:t>ol</a:t>
            </a:r>
            <a:r>
              <a:rPr sz="1600" spc="-10" dirty="0">
                <a:latin typeface="Arial"/>
                <a:cs typeface="Arial"/>
              </a:rPr>
              <a:t>o</a:t>
            </a:r>
            <a:r>
              <a:rPr sz="1600" dirty="0">
                <a:latin typeface="Arial"/>
                <a:cs typeface="Arial"/>
              </a:rPr>
              <a:t>g</a:t>
            </a:r>
            <a:r>
              <a:rPr sz="1600" spc="-125" dirty="0">
                <a:latin typeface="Arial"/>
                <a:cs typeface="Arial"/>
              </a:rPr>
              <a:t>y</a:t>
            </a:r>
            <a:r>
              <a:rPr sz="1600" dirty="0">
                <a:latin typeface="Arial"/>
                <a:cs typeface="Arial"/>
              </a:rPr>
              <a:t>.</a:t>
            </a:r>
            <a:r>
              <a:rPr sz="1600" spc="-10" dirty="0">
                <a:latin typeface="Arial"/>
                <a:cs typeface="Arial"/>
              </a:rPr>
              <a:t> </a:t>
            </a:r>
            <a:r>
              <a:rPr sz="1600" dirty="0">
                <a:latin typeface="Arial"/>
                <a:cs typeface="Arial"/>
              </a:rPr>
              <a:t>2</a:t>
            </a:r>
            <a:r>
              <a:rPr sz="1600" spc="-5" dirty="0">
                <a:latin typeface="Arial"/>
                <a:cs typeface="Arial"/>
              </a:rPr>
              <a:t>1</a:t>
            </a:r>
            <a:r>
              <a:rPr sz="1600" dirty="0">
                <a:latin typeface="Arial"/>
                <a:cs typeface="Arial"/>
              </a:rPr>
              <a:t>,</a:t>
            </a:r>
            <a:r>
              <a:rPr sz="1600" spc="5" dirty="0">
                <a:latin typeface="Arial"/>
                <a:cs typeface="Arial"/>
              </a:rPr>
              <a:t> </a:t>
            </a:r>
            <a:r>
              <a:rPr sz="1600" dirty="0">
                <a:latin typeface="Arial"/>
                <a:cs typeface="Arial"/>
              </a:rPr>
              <a:t>86-89</a:t>
            </a:r>
            <a:r>
              <a:rPr sz="1600" spc="-5" dirty="0">
                <a:latin typeface="Arial"/>
                <a:cs typeface="Arial"/>
              </a:rPr>
              <a:t> </a:t>
            </a:r>
            <a:r>
              <a:rPr sz="1600" dirty="0">
                <a:latin typeface="Arial"/>
                <a:cs typeface="Arial"/>
              </a:rPr>
              <a:t>(2</a:t>
            </a:r>
            <a:r>
              <a:rPr sz="1600" spc="-5" dirty="0">
                <a:latin typeface="Arial"/>
                <a:cs typeface="Arial"/>
              </a:rPr>
              <a:t>0</a:t>
            </a:r>
            <a:r>
              <a:rPr sz="1600" dirty="0">
                <a:latin typeface="Arial"/>
                <a:cs typeface="Arial"/>
              </a:rPr>
              <a:t>0</a:t>
            </a:r>
            <a:r>
              <a:rPr sz="1600" spc="-5" dirty="0">
                <a:latin typeface="Arial"/>
                <a:cs typeface="Arial"/>
              </a:rPr>
              <a:t>3</a:t>
            </a:r>
            <a:r>
              <a:rPr sz="1600" dirty="0">
                <a:latin typeface="Arial"/>
                <a:cs typeface="Arial"/>
              </a:rPr>
              <a:t>)</a:t>
            </a:r>
          </a:p>
          <a:p>
            <a:pPr>
              <a:lnSpc>
                <a:spcPct val="100000"/>
              </a:lnSpc>
              <a:spcBef>
                <a:spcPts val="22"/>
              </a:spcBef>
            </a:pPr>
            <a:endParaRPr sz="1650" dirty="0">
              <a:latin typeface="Times New Roman"/>
              <a:cs typeface="Times New Roman"/>
            </a:endParaRPr>
          </a:p>
          <a:p>
            <a:pPr marL="12700" marR="5080">
              <a:lnSpc>
                <a:spcPct val="100000"/>
              </a:lnSpc>
            </a:pPr>
            <a:r>
              <a:rPr sz="1600" b="1" dirty="0">
                <a:latin typeface="Arial"/>
                <a:cs typeface="Arial"/>
              </a:rPr>
              <a:t>CLIP</a:t>
            </a:r>
            <a:r>
              <a:rPr sz="1600" b="1" spc="-40" dirty="0">
                <a:latin typeface="Arial"/>
                <a:cs typeface="Arial"/>
              </a:rPr>
              <a:t> </a:t>
            </a:r>
            <a:r>
              <a:rPr sz="1600" b="1" spc="-125" dirty="0">
                <a:latin typeface="Arial"/>
                <a:cs typeface="Arial"/>
              </a:rPr>
              <a:t>T</a:t>
            </a:r>
            <a:r>
              <a:rPr sz="1600" b="1" dirty="0">
                <a:latin typeface="Arial"/>
                <a:cs typeface="Arial"/>
              </a:rPr>
              <a:t>a</a:t>
            </a:r>
            <a:r>
              <a:rPr sz="1600" b="1" spc="-5" dirty="0">
                <a:latin typeface="Arial"/>
                <a:cs typeface="Arial"/>
              </a:rPr>
              <a:t>g</a:t>
            </a:r>
            <a:r>
              <a:rPr sz="1600" dirty="0">
                <a:latin typeface="Arial"/>
                <a:cs typeface="Arial"/>
              </a:rPr>
              <a:t>:</a:t>
            </a:r>
            <a:r>
              <a:rPr sz="1600" spc="5" dirty="0">
                <a:latin typeface="Arial"/>
                <a:cs typeface="Arial"/>
              </a:rPr>
              <a:t> </a:t>
            </a:r>
            <a:r>
              <a:rPr sz="1600" dirty="0">
                <a:latin typeface="Arial"/>
                <a:cs typeface="Arial"/>
              </a:rPr>
              <a:t>Gau</a:t>
            </a:r>
            <a:r>
              <a:rPr sz="1600" spc="-5" dirty="0">
                <a:latin typeface="Arial"/>
                <a:cs typeface="Arial"/>
              </a:rPr>
              <a:t>t</a:t>
            </a:r>
            <a:r>
              <a:rPr sz="1600" dirty="0">
                <a:latin typeface="Arial"/>
                <a:cs typeface="Arial"/>
              </a:rPr>
              <a:t>ier</a:t>
            </a:r>
            <a:r>
              <a:rPr sz="1600" spc="5" dirty="0">
                <a:latin typeface="Arial"/>
                <a:cs typeface="Arial"/>
              </a:rPr>
              <a:t> </a:t>
            </a:r>
            <a:r>
              <a:rPr sz="1600" dirty="0">
                <a:latin typeface="Arial"/>
                <a:cs typeface="Arial"/>
              </a:rPr>
              <a:t>et al.</a:t>
            </a:r>
            <a:r>
              <a:rPr sz="1600" spc="-85" dirty="0">
                <a:latin typeface="Arial"/>
                <a:cs typeface="Arial"/>
              </a:rPr>
              <a:t> </a:t>
            </a:r>
            <a:r>
              <a:rPr sz="1600" dirty="0">
                <a:latin typeface="Arial"/>
                <a:cs typeface="Arial"/>
              </a:rPr>
              <a:t>An </a:t>
            </a:r>
            <a:r>
              <a:rPr sz="1600" spc="-10" dirty="0">
                <a:latin typeface="Arial"/>
                <a:cs typeface="Arial"/>
              </a:rPr>
              <a:t>e</a:t>
            </a:r>
            <a:r>
              <a:rPr sz="1600" dirty="0">
                <a:latin typeface="Arial"/>
                <a:cs typeface="Arial"/>
              </a:rPr>
              <a:t>n</a:t>
            </a:r>
            <a:r>
              <a:rPr sz="1600" spc="-5" dirty="0">
                <a:latin typeface="Arial"/>
                <a:cs typeface="Arial"/>
              </a:rPr>
              <a:t>g</a:t>
            </a:r>
            <a:r>
              <a:rPr sz="1600" dirty="0">
                <a:latin typeface="Arial"/>
                <a:cs typeface="Arial"/>
              </a:rPr>
              <a:t>in</a:t>
            </a:r>
            <a:r>
              <a:rPr sz="1600" spc="-10" dirty="0">
                <a:latin typeface="Arial"/>
                <a:cs typeface="Arial"/>
              </a:rPr>
              <a:t>e</a:t>
            </a:r>
            <a:r>
              <a:rPr sz="1600" dirty="0">
                <a:latin typeface="Arial"/>
                <a:cs typeface="Arial"/>
              </a:rPr>
              <a:t>er</a:t>
            </a:r>
            <a:r>
              <a:rPr sz="1600" spc="-5" dirty="0">
                <a:latin typeface="Arial"/>
                <a:cs typeface="Arial"/>
              </a:rPr>
              <a:t>e</a:t>
            </a:r>
            <a:r>
              <a:rPr sz="1600" dirty="0">
                <a:latin typeface="Arial"/>
                <a:cs typeface="Arial"/>
              </a:rPr>
              <a:t>d </a:t>
            </a:r>
            <a:r>
              <a:rPr sz="1600" spc="-10" dirty="0">
                <a:latin typeface="Arial"/>
                <a:cs typeface="Arial"/>
              </a:rPr>
              <a:t>p</a:t>
            </a:r>
            <a:r>
              <a:rPr sz="1600" dirty="0">
                <a:latin typeface="Arial"/>
                <a:cs typeface="Arial"/>
              </a:rPr>
              <a:t>rot</a:t>
            </a:r>
            <a:r>
              <a:rPr sz="1600" spc="-10" dirty="0">
                <a:latin typeface="Arial"/>
                <a:cs typeface="Arial"/>
              </a:rPr>
              <a:t>e</a:t>
            </a:r>
            <a:r>
              <a:rPr sz="1600" dirty="0">
                <a:latin typeface="Arial"/>
                <a:cs typeface="Arial"/>
              </a:rPr>
              <a:t>in</a:t>
            </a:r>
            <a:r>
              <a:rPr sz="1600" spc="5" dirty="0">
                <a:latin typeface="Arial"/>
                <a:cs typeface="Arial"/>
              </a:rPr>
              <a:t> </a:t>
            </a:r>
            <a:r>
              <a:rPr sz="1600" dirty="0">
                <a:latin typeface="Arial"/>
                <a:cs typeface="Arial"/>
              </a:rPr>
              <a:t>tag for</a:t>
            </a:r>
            <a:r>
              <a:rPr sz="1600" spc="10" dirty="0">
                <a:latin typeface="Arial"/>
                <a:cs typeface="Arial"/>
              </a:rPr>
              <a:t> </a:t>
            </a:r>
            <a:r>
              <a:rPr sz="1600" dirty="0" err="1" smtClean="0">
                <a:latin typeface="Arial"/>
                <a:cs typeface="Arial"/>
              </a:rPr>
              <a:t>m</a:t>
            </a:r>
            <a:r>
              <a:rPr sz="1600" spc="-5" dirty="0" err="1" smtClean="0">
                <a:latin typeface="Arial"/>
                <a:cs typeface="Arial"/>
              </a:rPr>
              <a:t>u</a:t>
            </a:r>
            <a:r>
              <a:rPr lang="en-US" sz="1600" dirty="0" err="1" smtClean="0">
                <a:latin typeface="Arial"/>
                <a:cs typeface="Arial"/>
              </a:rPr>
              <a:t>lti</a:t>
            </a:r>
            <a:r>
              <a:rPr sz="1600" spc="-10" dirty="0" err="1" smtClean="0">
                <a:latin typeface="Arial"/>
                <a:cs typeface="Arial"/>
              </a:rPr>
              <a:t>p</a:t>
            </a:r>
            <a:r>
              <a:rPr sz="1600" dirty="0" err="1" smtClean="0">
                <a:latin typeface="Arial"/>
                <a:cs typeface="Arial"/>
              </a:rPr>
              <a:t>rot</a:t>
            </a:r>
            <a:r>
              <a:rPr sz="1600" spc="-10" dirty="0" err="1" smtClean="0">
                <a:latin typeface="Arial"/>
                <a:cs typeface="Arial"/>
              </a:rPr>
              <a:t>e</a:t>
            </a:r>
            <a:r>
              <a:rPr sz="1600" dirty="0" err="1" smtClean="0">
                <a:latin typeface="Arial"/>
                <a:cs typeface="Arial"/>
              </a:rPr>
              <a:t>in</a:t>
            </a:r>
            <a:r>
              <a:rPr sz="1600" spc="5" dirty="0" smtClean="0">
                <a:latin typeface="Arial"/>
                <a:cs typeface="Arial"/>
              </a:rPr>
              <a:t> </a:t>
            </a:r>
            <a:r>
              <a:rPr sz="1600" dirty="0">
                <a:latin typeface="Arial"/>
                <a:cs typeface="Arial"/>
              </a:rPr>
              <a:t>la</a:t>
            </a:r>
            <a:r>
              <a:rPr sz="1600" spc="-10" dirty="0">
                <a:latin typeface="Arial"/>
                <a:cs typeface="Arial"/>
              </a:rPr>
              <a:t>b</a:t>
            </a:r>
            <a:r>
              <a:rPr sz="1600" dirty="0">
                <a:latin typeface="Arial"/>
                <a:cs typeface="Arial"/>
              </a:rPr>
              <a:t>el</a:t>
            </a:r>
            <a:r>
              <a:rPr sz="1600" spc="-10" dirty="0">
                <a:latin typeface="Arial"/>
                <a:cs typeface="Arial"/>
              </a:rPr>
              <a:t>i</a:t>
            </a:r>
            <a:r>
              <a:rPr sz="1600" dirty="0">
                <a:latin typeface="Arial"/>
                <a:cs typeface="Arial"/>
              </a:rPr>
              <a:t>ng</a:t>
            </a:r>
            <a:r>
              <a:rPr sz="1600" spc="-15" dirty="0">
                <a:latin typeface="Arial"/>
                <a:cs typeface="Arial"/>
              </a:rPr>
              <a:t> </a:t>
            </a:r>
            <a:r>
              <a:rPr sz="1600" dirty="0">
                <a:latin typeface="Arial"/>
                <a:cs typeface="Arial"/>
              </a:rPr>
              <a:t>in</a:t>
            </a:r>
            <a:r>
              <a:rPr sz="1600" spc="-10" dirty="0">
                <a:latin typeface="Arial"/>
                <a:cs typeface="Arial"/>
              </a:rPr>
              <a:t> </a:t>
            </a:r>
            <a:r>
              <a:rPr sz="1600" dirty="0">
                <a:latin typeface="Arial"/>
                <a:cs typeface="Arial"/>
              </a:rPr>
              <a:t>living cells.</a:t>
            </a:r>
            <a:r>
              <a:rPr sz="1600" spc="-10" dirty="0">
                <a:latin typeface="Arial"/>
                <a:cs typeface="Arial"/>
              </a:rPr>
              <a:t> </a:t>
            </a:r>
            <a:r>
              <a:rPr sz="1600" dirty="0" smtClean="0">
                <a:latin typeface="Arial"/>
                <a:cs typeface="Arial"/>
              </a:rPr>
              <a:t>Che</a:t>
            </a:r>
            <a:r>
              <a:rPr sz="1600" spc="-10" dirty="0" smtClean="0">
                <a:latin typeface="Arial"/>
                <a:cs typeface="Arial"/>
              </a:rPr>
              <a:t>m</a:t>
            </a:r>
            <a:r>
              <a:rPr lang="en-US" sz="1600" spc="-10" dirty="0" smtClean="0">
                <a:latin typeface="Arial"/>
                <a:cs typeface="Arial"/>
              </a:rPr>
              <a:t>istry &amp; </a:t>
            </a:r>
            <a:r>
              <a:rPr sz="1600" dirty="0" smtClean="0">
                <a:latin typeface="Arial"/>
                <a:cs typeface="Arial"/>
              </a:rPr>
              <a:t>Bi</a:t>
            </a:r>
            <a:r>
              <a:rPr sz="1600" spc="-5" dirty="0" smtClean="0">
                <a:latin typeface="Arial"/>
                <a:cs typeface="Arial"/>
              </a:rPr>
              <a:t>o</a:t>
            </a:r>
            <a:r>
              <a:rPr sz="1600" dirty="0" smtClean="0">
                <a:latin typeface="Arial"/>
                <a:cs typeface="Arial"/>
              </a:rPr>
              <a:t>l</a:t>
            </a:r>
            <a:r>
              <a:rPr lang="en-US" sz="1600" dirty="0" smtClean="0">
                <a:latin typeface="Arial"/>
                <a:cs typeface="Arial"/>
              </a:rPr>
              <a:t>ogy</a:t>
            </a:r>
            <a:r>
              <a:rPr sz="1600" spc="-10" dirty="0" smtClean="0">
                <a:latin typeface="Arial"/>
                <a:cs typeface="Arial"/>
              </a:rPr>
              <a:t> </a:t>
            </a:r>
            <a:r>
              <a:rPr sz="1600" dirty="0">
                <a:latin typeface="Arial"/>
                <a:cs typeface="Arial"/>
              </a:rPr>
              <a:t>1</a:t>
            </a:r>
            <a:r>
              <a:rPr sz="1600" spc="-5" dirty="0">
                <a:latin typeface="Arial"/>
                <a:cs typeface="Arial"/>
              </a:rPr>
              <a:t>5</a:t>
            </a:r>
            <a:r>
              <a:rPr sz="1600" dirty="0">
                <a:latin typeface="Arial"/>
                <a:cs typeface="Arial"/>
              </a:rPr>
              <a:t>,</a:t>
            </a:r>
            <a:r>
              <a:rPr sz="1600" spc="5" dirty="0">
                <a:latin typeface="Arial"/>
                <a:cs typeface="Arial"/>
              </a:rPr>
              <a:t> </a:t>
            </a:r>
            <a:r>
              <a:rPr sz="1600" dirty="0">
                <a:latin typeface="Arial"/>
                <a:cs typeface="Arial"/>
              </a:rPr>
              <a:t>1</a:t>
            </a:r>
            <a:r>
              <a:rPr sz="1600" spc="-5" dirty="0">
                <a:latin typeface="Arial"/>
                <a:cs typeface="Arial"/>
              </a:rPr>
              <a:t>28</a:t>
            </a:r>
            <a:r>
              <a:rPr sz="1600" dirty="0">
                <a:latin typeface="Arial"/>
                <a:cs typeface="Arial"/>
              </a:rPr>
              <a:t>-1</a:t>
            </a:r>
            <a:r>
              <a:rPr sz="1600" spc="-5" dirty="0">
                <a:latin typeface="Arial"/>
                <a:cs typeface="Arial"/>
              </a:rPr>
              <a:t>3</a:t>
            </a:r>
            <a:r>
              <a:rPr sz="1600" dirty="0">
                <a:latin typeface="Arial"/>
                <a:cs typeface="Arial"/>
              </a:rPr>
              <a:t>6 (20</a:t>
            </a:r>
            <a:r>
              <a:rPr sz="1600" spc="-10" dirty="0">
                <a:latin typeface="Arial"/>
                <a:cs typeface="Arial"/>
              </a:rPr>
              <a:t>0</a:t>
            </a:r>
            <a:r>
              <a:rPr sz="1600" dirty="0">
                <a:latin typeface="Arial"/>
                <a:cs typeface="Arial"/>
              </a:rPr>
              <a:t>8)</a:t>
            </a:r>
          </a:p>
          <a:p>
            <a:pPr>
              <a:lnSpc>
                <a:spcPct val="100000"/>
              </a:lnSpc>
              <a:spcBef>
                <a:spcPts val="22"/>
              </a:spcBef>
            </a:pPr>
            <a:endParaRPr sz="1650" dirty="0">
              <a:latin typeface="Times New Roman"/>
              <a:cs typeface="Times New Roman"/>
            </a:endParaRPr>
          </a:p>
          <a:p>
            <a:pPr marL="12700" marR="1432560">
              <a:lnSpc>
                <a:spcPct val="100000"/>
              </a:lnSpc>
            </a:pPr>
            <a:r>
              <a:rPr sz="1600" b="1" dirty="0">
                <a:latin typeface="Arial"/>
                <a:cs typeface="Arial"/>
              </a:rPr>
              <a:t>Halo</a:t>
            </a:r>
            <a:r>
              <a:rPr sz="1600" b="1" spc="-5" dirty="0">
                <a:latin typeface="Arial"/>
                <a:cs typeface="Arial"/>
              </a:rPr>
              <a:t> </a:t>
            </a:r>
            <a:r>
              <a:rPr sz="1600" b="1" spc="-125" dirty="0">
                <a:latin typeface="Arial"/>
                <a:cs typeface="Arial"/>
              </a:rPr>
              <a:t>T</a:t>
            </a:r>
            <a:r>
              <a:rPr sz="1600" b="1" dirty="0">
                <a:latin typeface="Arial"/>
                <a:cs typeface="Arial"/>
              </a:rPr>
              <a:t>a</a:t>
            </a:r>
            <a:r>
              <a:rPr sz="1600" b="1" spc="-5" dirty="0">
                <a:latin typeface="Arial"/>
                <a:cs typeface="Arial"/>
              </a:rPr>
              <a:t>g</a:t>
            </a:r>
            <a:r>
              <a:rPr sz="1600" dirty="0">
                <a:latin typeface="Arial"/>
                <a:cs typeface="Arial"/>
              </a:rPr>
              <a:t>: Los et</a:t>
            </a:r>
            <a:r>
              <a:rPr sz="1600" spc="5" dirty="0">
                <a:latin typeface="Arial"/>
                <a:cs typeface="Arial"/>
              </a:rPr>
              <a:t> </a:t>
            </a:r>
            <a:r>
              <a:rPr sz="1600" dirty="0">
                <a:latin typeface="Arial"/>
                <a:cs typeface="Arial"/>
              </a:rPr>
              <a:t>al.</a:t>
            </a:r>
            <a:r>
              <a:rPr sz="1600" spc="5" dirty="0">
                <a:latin typeface="Arial"/>
                <a:cs typeface="Arial"/>
              </a:rPr>
              <a:t> </a:t>
            </a:r>
            <a:r>
              <a:rPr sz="1600" dirty="0">
                <a:latin typeface="Arial"/>
                <a:cs typeface="Arial"/>
              </a:rPr>
              <a:t>Hal</a:t>
            </a:r>
            <a:r>
              <a:rPr sz="1600" spc="-10" dirty="0">
                <a:latin typeface="Arial"/>
                <a:cs typeface="Arial"/>
              </a:rPr>
              <a:t>o</a:t>
            </a:r>
            <a:r>
              <a:rPr sz="1600" spc="-185" dirty="0">
                <a:latin typeface="Arial"/>
                <a:cs typeface="Arial"/>
              </a:rPr>
              <a:t>T</a:t>
            </a:r>
            <a:r>
              <a:rPr sz="1600" dirty="0">
                <a:latin typeface="Arial"/>
                <a:cs typeface="Arial"/>
              </a:rPr>
              <a:t>a</a:t>
            </a:r>
            <a:r>
              <a:rPr sz="1600" spc="-5" dirty="0">
                <a:latin typeface="Arial"/>
                <a:cs typeface="Arial"/>
              </a:rPr>
              <a:t>g</a:t>
            </a:r>
            <a:r>
              <a:rPr sz="1600" dirty="0">
                <a:latin typeface="Arial"/>
                <a:cs typeface="Arial"/>
              </a:rPr>
              <a:t>:</a:t>
            </a:r>
            <a:r>
              <a:rPr sz="1600" spc="-100" dirty="0">
                <a:latin typeface="Arial"/>
                <a:cs typeface="Arial"/>
              </a:rPr>
              <a:t> </a:t>
            </a:r>
            <a:r>
              <a:rPr sz="1600" dirty="0">
                <a:latin typeface="Arial"/>
                <a:cs typeface="Arial"/>
              </a:rPr>
              <a:t>A</a:t>
            </a:r>
            <a:r>
              <a:rPr sz="1600" spc="-95" dirty="0">
                <a:latin typeface="Arial"/>
                <a:cs typeface="Arial"/>
              </a:rPr>
              <a:t> </a:t>
            </a:r>
            <a:r>
              <a:rPr sz="1600" dirty="0">
                <a:latin typeface="Arial"/>
                <a:cs typeface="Arial"/>
              </a:rPr>
              <a:t>Novel</a:t>
            </a:r>
            <a:r>
              <a:rPr sz="1600" spc="-20" dirty="0">
                <a:latin typeface="Arial"/>
                <a:cs typeface="Arial"/>
              </a:rPr>
              <a:t> </a:t>
            </a:r>
            <a:r>
              <a:rPr sz="1600" dirty="0">
                <a:latin typeface="Arial"/>
                <a:cs typeface="Arial"/>
              </a:rPr>
              <a:t>Prot</a:t>
            </a:r>
            <a:r>
              <a:rPr sz="1600" spc="-10" dirty="0">
                <a:latin typeface="Arial"/>
                <a:cs typeface="Arial"/>
              </a:rPr>
              <a:t>e</a:t>
            </a:r>
            <a:r>
              <a:rPr sz="1600" dirty="0">
                <a:latin typeface="Arial"/>
                <a:cs typeface="Arial"/>
              </a:rPr>
              <a:t>in L</a:t>
            </a:r>
            <a:r>
              <a:rPr sz="1600" spc="-5" dirty="0">
                <a:latin typeface="Arial"/>
                <a:cs typeface="Arial"/>
              </a:rPr>
              <a:t>a</a:t>
            </a:r>
            <a:r>
              <a:rPr sz="1600" dirty="0">
                <a:latin typeface="Arial"/>
                <a:cs typeface="Arial"/>
              </a:rPr>
              <a:t>b</a:t>
            </a:r>
            <a:r>
              <a:rPr sz="1600" spc="-5" dirty="0">
                <a:latin typeface="Arial"/>
                <a:cs typeface="Arial"/>
              </a:rPr>
              <a:t>e</a:t>
            </a:r>
            <a:r>
              <a:rPr sz="1600" dirty="0">
                <a:latin typeface="Arial"/>
                <a:cs typeface="Arial"/>
              </a:rPr>
              <a:t>li</a:t>
            </a:r>
            <a:r>
              <a:rPr sz="1600" spc="-10" dirty="0">
                <a:latin typeface="Arial"/>
                <a:cs typeface="Arial"/>
              </a:rPr>
              <a:t>n</a:t>
            </a:r>
            <a:r>
              <a:rPr sz="1600" dirty="0">
                <a:latin typeface="Arial"/>
                <a:cs typeface="Arial"/>
              </a:rPr>
              <a:t>g</a:t>
            </a:r>
            <a:r>
              <a:rPr sz="1600" spc="-40" dirty="0">
                <a:latin typeface="Arial"/>
                <a:cs typeface="Arial"/>
              </a:rPr>
              <a:t> </a:t>
            </a:r>
            <a:r>
              <a:rPr sz="1600" spc="-185" dirty="0">
                <a:latin typeface="Arial"/>
                <a:cs typeface="Arial"/>
              </a:rPr>
              <a:t>T</a:t>
            </a:r>
            <a:r>
              <a:rPr sz="1600" dirty="0">
                <a:latin typeface="Arial"/>
                <a:cs typeface="Arial"/>
              </a:rPr>
              <a:t>ech</a:t>
            </a:r>
            <a:r>
              <a:rPr sz="1600" spc="-5" dirty="0">
                <a:latin typeface="Arial"/>
                <a:cs typeface="Arial"/>
              </a:rPr>
              <a:t>n</a:t>
            </a:r>
            <a:r>
              <a:rPr sz="1600" dirty="0">
                <a:latin typeface="Arial"/>
                <a:cs typeface="Arial"/>
              </a:rPr>
              <a:t>ol</a:t>
            </a:r>
            <a:r>
              <a:rPr sz="1600" spc="-10" dirty="0">
                <a:latin typeface="Arial"/>
                <a:cs typeface="Arial"/>
              </a:rPr>
              <a:t>o</a:t>
            </a:r>
            <a:r>
              <a:rPr sz="1600" dirty="0">
                <a:latin typeface="Arial"/>
                <a:cs typeface="Arial"/>
              </a:rPr>
              <a:t>gy for</a:t>
            </a:r>
            <a:r>
              <a:rPr sz="1600" spc="10" dirty="0">
                <a:latin typeface="Arial"/>
                <a:cs typeface="Arial"/>
              </a:rPr>
              <a:t> </a:t>
            </a:r>
            <a:r>
              <a:rPr sz="1600" dirty="0">
                <a:latin typeface="Arial"/>
                <a:cs typeface="Arial"/>
              </a:rPr>
              <a:t>Cell</a:t>
            </a:r>
            <a:r>
              <a:rPr sz="1600" spc="-20" dirty="0">
                <a:latin typeface="Arial"/>
                <a:cs typeface="Arial"/>
              </a:rPr>
              <a:t> </a:t>
            </a:r>
            <a:r>
              <a:rPr sz="1600" dirty="0">
                <a:latin typeface="Arial"/>
                <a:cs typeface="Arial"/>
              </a:rPr>
              <a:t>Im</a:t>
            </a:r>
            <a:r>
              <a:rPr sz="1600" spc="-10" dirty="0">
                <a:latin typeface="Arial"/>
                <a:cs typeface="Arial"/>
              </a:rPr>
              <a:t>a</a:t>
            </a:r>
            <a:r>
              <a:rPr sz="1600" dirty="0">
                <a:latin typeface="Arial"/>
                <a:cs typeface="Arial"/>
              </a:rPr>
              <a:t>gi</a:t>
            </a:r>
            <a:r>
              <a:rPr sz="1600" spc="-10" dirty="0">
                <a:latin typeface="Arial"/>
                <a:cs typeface="Arial"/>
              </a:rPr>
              <a:t>n</a:t>
            </a:r>
            <a:r>
              <a:rPr sz="1600" dirty="0">
                <a:latin typeface="Arial"/>
                <a:cs typeface="Arial"/>
              </a:rPr>
              <a:t>g</a:t>
            </a:r>
            <a:r>
              <a:rPr sz="1600" spc="5" dirty="0">
                <a:latin typeface="Arial"/>
                <a:cs typeface="Arial"/>
              </a:rPr>
              <a:t> </a:t>
            </a:r>
            <a:r>
              <a:rPr sz="1600" dirty="0">
                <a:latin typeface="Arial"/>
                <a:cs typeface="Arial"/>
              </a:rPr>
              <a:t>a</a:t>
            </a:r>
            <a:r>
              <a:rPr sz="1600" spc="-5" dirty="0">
                <a:latin typeface="Arial"/>
                <a:cs typeface="Arial"/>
              </a:rPr>
              <a:t>n</a:t>
            </a:r>
            <a:r>
              <a:rPr sz="1600" dirty="0">
                <a:latin typeface="Arial"/>
                <a:cs typeface="Arial"/>
              </a:rPr>
              <a:t>d Pr</a:t>
            </a:r>
            <a:r>
              <a:rPr sz="1600" spc="-10" dirty="0">
                <a:latin typeface="Arial"/>
                <a:cs typeface="Arial"/>
              </a:rPr>
              <a:t>o</a:t>
            </a:r>
            <a:r>
              <a:rPr sz="1600" dirty="0">
                <a:latin typeface="Arial"/>
                <a:cs typeface="Arial"/>
              </a:rPr>
              <a:t>te</a:t>
            </a:r>
            <a:r>
              <a:rPr sz="1600" spc="-10" dirty="0">
                <a:latin typeface="Arial"/>
                <a:cs typeface="Arial"/>
              </a:rPr>
              <a:t>i</a:t>
            </a:r>
            <a:r>
              <a:rPr sz="1600" dirty="0">
                <a:latin typeface="Arial"/>
                <a:cs typeface="Arial"/>
              </a:rPr>
              <a:t>n</a:t>
            </a:r>
            <a:r>
              <a:rPr sz="1600" spc="-85" dirty="0">
                <a:latin typeface="Arial"/>
                <a:cs typeface="Arial"/>
              </a:rPr>
              <a:t> </a:t>
            </a:r>
            <a:r>
              <a:rPr sz="1600" dirty="0">
                <a:latin typeface="Arial"/>
                <a:cs typeface="Arial"/>
              </a:rPr>
              <a:t>An</a:t>
            </a:r>
            <a:r>
              <a:rPr sz="1600" spc="-10" dirty="0">
                <a:latin typeface="Arial"/>
                <a:cs typeface="Arial"/>
              </a:rPr>
              <a:t>a</a:t>
            </a:r>
            <a:r>
              <a:rPr sz="1600" dirty="0">
                <a:latin typeface="Arial"/>
                <a:cs typeface="Arial"/>
              </a:rPr>
              <a:t>lysis</a:t>
            </a:r>
            <a:r>
              <a:rPr sz="1600" dirty="0" smtClean="0">
                <a:latin typeface="Arial"/>
                <a:cs typeface="Arial"/>
              </a:rPr>
              <a:t>.</a:t>
            </a:r>
            <a:r>
              <a:rPr lang="en-US" sz="1600" dirty="0" smtClean="0">
                <a:latin typeface="Arial"/>
                <a:cs typeface="Arial"/>
              </a:rPr>
              <a:t> ACS Chemical Biology</a:t>
            </a:r>
            <a:r>
              <a:rPr sz="1600" spc="-10" dirty="0" smtClean="0">
                <a:latin typeface="Arial"/>
                <a:cs typeface="Arial"/>
              </a:rPr>
              <a:t> </a:t>
            </a:r>
            <a:r>
              <a:rPr sz="1600" dirty="0">
                <a:latin typeface="Arial"/>
                <a:cs typeface="Arial"/>
              </a:rPr>
              <a:t>3,</a:t>
            </a:r>
            <a:r>
              <a:rPr sz="1600" spc="5" dirty="0">
                <a:latin typeface="Arial"/>
                <a:cs typeface="Arial"/>
              </a:rPr>
              <a:t> </a:t>
            </a:r>
            <a:r>
              <a:rPr sz="1600" dirty="0">
                <a:latin typeface="Arial"/>
                <a:cs typeface="Arial"/>
              </a:rPr>
              <a:t>3</a:t>
            </a:r>
            <a:r>
              <a:rPr sz="1600" spc="-5" dirty="0">
                <a:latin typeface="Arial"/>
                <a:cs typeface="Arial"/>
              </a:rPr>
              <a:t>73</a:t>
            </a:r>
            <a:r>
              <a:rPr sz="1600" dirty="0">
                <a:latin typeface="Arial"/>
                <a:cs typeface="Arial"/>
              </a:rPr>
              <a:t>-3</a:t>
            </a:r>
            <a:r>
              <a:rPr sz="1600" spc="-5" dirty="0">
                <a:latin typeface="Arial"/>
                <a:cs typeface="Arial"/>
              </a:rPr>
              <a:t>8</a:t>
            </a:r>
            <a:r>
              <a:rPr sz="1600" dirty="0">
                <a:latin typeface="Arial"/>
                <a:cs typeface="Arial"/>
              </a:rPr>
              <a:t>2 (20</a:t>
            </a:r>
            <a:r>
              <a:rPr sz="1600" spc="-10" dirty="0">
                <a:latin typeface="Arial"/>
                <a:cs typeface="Arial"/>
              </a:rPr>
              <a:t>0</a:t>
            </a:r>
            <a:r>
              <a:rPr sz="1600" dirty="0">
                <a:latin typeface="Arial"/>
                <a:cs typeface="Arial"/>
              </a:rPr>
              <a:t>8)</a:t>
            </a:r>
          </a:p>
        </p:txBody>
      </p:sp>
    </p:spTree>
    <p:extLst>
      <p:ext uri="{BB962C8B-B14F-4D97-AF65-F5344CB8AC3E}">
        <p14:creationId xmlns:p14="http://schemas.microsoft.com/office/powerpoint/2010/main" val="3170964271"/>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sz="3600" dirty="0"/>
              <a:t>Live-cell Imaging using mEos3.2</a:t>
            </a:r>
          </a:p>
        </p:txBody>
      </p:sp>
      <p:sp>
        <p:nvSpPr>
          <p:cNvPr id="6" name="object 4"/>
          <p:cNvSpPr/>
          <p:nvPr/>
        </p:nvSpPr>
        <p:spPr>
          <a:xfrm>
            <a:off x="584631" y="1422146"/>
            <a:ext cx="3149219" cy="3160903"/>
          </a:xfrm>
          <a:prstGeom prst="rect">
            <a:avLst/>
          </a:prstGeom>
          <a:blipFill>
            <a:blip r:embed="rId3" cstate="print"/>
            <a:stretch>
              <a:fillRect/>
            </a:stretch>
          </a:blipFill>
        </p:spPr>
        <p:txBody>
          <a:bodyPr wrap="square" lIns="0" tIns="0" rIns="0" bIns="0" rtlCol="0"/>
          <a:lstStyle/>
          <a:p>
            <a:endParaRPr/>
          </a:p>
        </p:txBody>
      </p:sp>
      <p:sp>
        <p:nvSpPr>
          <p:cNvPr id="7" name="object 5"/>
          <p:cNvSpPr/>
          <p:nvPr/>
        </p:nvSpPr>
        <p:spPr>
          <a:xfrm>
            <a:off x="584631" y="4697082"/>
            <a:ext cx="1523492" cy="1528699"/>
          </a:xfrm>
          <a:prstGeom prst="rect">
            <a:avLst/>
          </a:prstGeom>
          <a:blipFill>
            <a:blip r:embed="rId4" cstate="print"/>
            <a:stretch>
              <a:fillRect/>
            </a:stretch>
          </a:blipFill>
        </p:spPr>
        <p:txBody>
          <a:bodyPr wrap="square" lIns="0" tIns="0" rIns="0" bIns="0" rtlCol="0"/>
          <a:lstStyle/>
          <a:p>
            <a:endParaRPr/>
          </a:p>
        </p:txBody>
      </p:sp>
      <p:sp>
        <p:nvSpPr>
          <p:cNvPr id="8" name="object 6"/>
          <p:cNvSpPr/>
          <p:nvPr/>
        </p:nvSpPr>
        <p:spPr>
          <a:xfrm>
            <a:off x="2215388" y="4697082"/>
            <a:ext cx="1518412" cy="1528699"/>
          </a:xfrm>
          <a:prstGeom prst="rect">
            <a:avLst/>
          </a:prstGeom>
          <a:blipFill>
            <a:blip r:embed="rId5" cstate="print"/>
            <a:stretch>
              <a:fillRect/>
            </a:stretch>
          </a:blipFill>
        </p:spPr>
        <p:txBody>
          <a:bodyPr wrap="square" lIns="0" tIns="0" rIns="0" bIns="0" rtlCol="0"/>
          <a:lstStyle/>
          <a:p>
            <a:endParaRPr/>
          </a:p>
        </p:txBody>
      </p:sp>
      <p:sp>
        <p:nvSpPr>
          <p:cNvPr id="11" name="object 9"/>
          <p:cNvSpPr txBox="1"/>
          <p:nvPr/>
        </p:nvSpPr>
        <p:spPr>
          <a:xfrm>
            <a:off x="632967" y="4634412"/>
            <a:ext cx="7128509" cy="2077492"/>
          </a:xfrm>
          <a:prstGeom prst="rect">
            <a:avLst/>
          </a:prstGeom>
        </p:spPr>
        <p:txBody>
          <a:bodyPr vert="horz" wrap="square" lIns="0" tIns="0" rIns="0" bIns="0" rtlCol="0">
            <a:spAutoFit/>
          </a:bodyPr>
          <a:lstStyle/>
          <a:p>
            <a:pPr marL="3932554" indent="-285750">
              <a:lnSpc>
                <a:spcPct val="100000"/>
              </a:lnSpc>
              <a:buClr>
                <a:srgbClr val="FFFFFF"/>
              </a:buClr>
              <a:buFont typeface="Arial"/>
              <a:buChar char="•"/>
              <a:tabLst>
                <a:tab pos="3933190" algn="l"/>
              </a:tabLst>
            </a:pPr>
            <a:r>
              <a:rPr sz="1800" dirty="0">
                <a:latin typeface="Calibri"/>
                <a:cs typeface="Calibri"/>
              </a:rPr>
              <a:t>Biologi</a:t>
            </a:r>
            <a:r>
              <a:rPr sz="1800" spc="-20" dirty="0">
                <a:latin typeface="Calibri"/>
                <a:cs typeface="Calibri"/>
              </a:rPr>
              <a:t>c</a:t>
            </a:r>
            <a:r>
              <a:rPr sz="1800" dirty="0">
                <a:latin typeface="Calibri"/>
                <a:cs typeface="Calibri"/>
              </a:rPr>
              <a:t>al</a:t>
            </a:r>
            <a:r>
              <a:rPr sz="1800" spc="5" dirty="0">
                <a:latin typeface="Calibri"/>
                <a:cs typeface="Calibri"/>
              </a:rPr>
              <a:t> </a:t>
            </a:r>
            <a:r>
              <a:rPr sz="1800" spc="-25" dirty="0">
                <a:latin typeface="Calibri"/>
                <a:cs typeface="Calibri"/>
              </a:rPr>
              <a:t>S</a:t>
            </a:r>
            <a:r>
              <a:rPr sz="1800" spc="-30" dirty="0">
                <a:latin typeface="Calibri"/>
                <a:cs typeface="Calibri"/>
              </a:rPr>
              <a:t>y</a:t>
            </a:r>
            <a:r>
              <a:rPr sz="1800" spc="-20" dirty="0">
                <a:latin typeface="Calibri"/>
                <a:cs typeface="Calibri"/>
              </a:rPr>
              <a:t>s</a:t>
            </a:r>
            <a:r>
              <a:rPr sz="1800" spc="-35" dirty="0">
                <a:latin typeface="Calibri"/>
                <a:cs typeface="Calibri"/>
              </a:rPr>
              <a:t>t</a:t>
            </a:r>
            <a:r>
              <a:rPr sz="1800" spc="-10" dirty="0">
                <a:latin typeface="Calibri"/>
                <a:cs typeface="Calibri"/>
              </a:rPr>
              <a:t>em:</a:t>
            </a:r>
            <a:r>
              <a:rPr sz="1800" spc="-5" dirty="0">
                <a:latin typeface="Calibri"/>
                <a:cs typeface="Calibri"/>
              </a:rPr>
              <a:t> Li</a:t>
            </a:r>
            <a:r>
              <a:rPr sz="1800" spc="-10" dirty="0">
                <a:latin typeface="Calibri"/>
                <a:cs typeface="Calibri"/>
              </a:rPr>
              <a:t>ve</a:t>
            </a:r>
            <a:r>
              <a:rPr sz="1800" spc="5" dirty="0">
                <a:latin typeface="Calibri"/>
                <a:cs typeface="Calibri"/>
              </a:rPr>
              <a:t> </a:t>
            </a:r>
            <a:r>
              <a:rPr sz="1800" spc="-5" dirty="0">
                <a:latin typeface="Calibri"/>
                <a:cs typeface="Calibri"/>
              </a:rPr>
              <a:t>HeL</a:t>
            </a:r>
            <a:r>
              <a:rPr sz="1800" dirty="0">
                <a:latin typeface="Calibri"/>
                <a:cs typeface="Calibri"/>
              </a:rPr>
              <a:t>a</a:t>
            </a:r>
            <a:r>
              <a:rPr sz="1800" spc="15" dirty="0">
                <a:latin typeface="Calibri"/>
                <a:cs typeface="Calibri"/>
              </a:rPr>
              <a:t> </a:t>
            </a:r>
            <a:r>
              <a:rPr sz="1800" spc="-5" dirty="0">
                <a:latin typeface="Calibri"/>
                <a:cs typeface="Calibri"/>
              </a:rPr>
              <a:t>Cell</a:t>
            </a:r>
            <a:endParaRPr sz="1800" dirty="0">
              <a:latin typeface="Calibri"/>
              <a:cs typeface="Calibri"/>
            </a:endParaRPr>
          </a:p>
          <a:p>
            <a:pPr marL="3932554" indent="-285750">
              <a:lnSpc>
                <a:spcPct val="100000"/>
              </a:lnSpc>
              <a:buClr>
                <a:srgbClr val="FFFFFF"/>
              </a:buClr>
              <a:buFont typeface="Arial"/>
              <a:buChar char="•"/>
              <a:tabLst>
                <a:tab pos="3933190" algn="l"/>
              </a:tabLst>
            </a:pPr>
            <a:r>
              <a:rPr sz="1800" spc="-5" dirty="0">
                <a:latin typeface="Calibri"/>
                <a:cs typeface="Calibri"/>
              </a:rPr>
              <a:t>Label</a:t>
            </a:r>
            <a:r>
              <a:rPr sz="1800" dirty="0">
                <a:latin typeface="Calibri"/>
                <a:cs typeface="Calibri"/>
              </a:rPr>
              <a:t>:</a:t>
            </a:r>
            <a:r>
              <a:rPr sz="1800" spc="30" dirty="0">
                <a:latin typeface="Calibri"/>
                <a:cs typeface="Calibri"/>
              </a:rPr>
              <a:t> </a:t>
            </a:r>
            <a:r>
              <a:rPr sz="1800" dirty="0">
                <a:latin typeface="Calibri"/>
                <a:cs typeface="Calibri"/>
              </a:rPr>
              <a:t>m</a:t>
            </a:r>
            <a:r>
              <a:rPr sz="1800" spc="-35" dirty="0">
                <a:latin typeface="Calibri"/>
                <a:cs typeface="Calibri"/>
              </a:rPr>
              <a:t>E</a:t>
            </a:r>
            <a:r>
              <a:rPr sz="1800" spc="-5" dirty="0">
                <a:latin typeface="Calibri"/>
                <a:cs typeface="Calibri"/>
              </a:rPr>
              <a:t>os3.</a:t>
            </a:r>
            <a:r>
              <a:rPr sz="1800" dirty="0">
                <a:latin typeface="Calibri"/>
                <a:cs typeface="Calibri"/>
              </a:rPr>
              <a:t>2-cl</a:t>
            </a:r>
            <a:r>
              <a:rPr sz="1800" spc="-20" dirty="0">
                <a:latin typeface="Calibri"/>
                <a:cs typeface="Calibri"/>
              </a:rPr>
              <a:t>a</a:t>
            </a:r>
            <a:r>
              <a:rPr sz="1800" dirty="0">
                <a:latin typeface="Calibri"/>
                <a:cs typeface="Calibri"/>
              </a:rPr>
              <a:t>thrin</a:t>
            </a:r>
            <a:r>
              <a:rPr sz="1800" spc="-10" dirty="0">
                <a:latin typeface="Calibri"/>
                <a:cs typeface="Calibri"/>
              </a:rPr>
              <a:t> </a:t>
            </a:r>
            <a:r>
              <a:rPr sz="1800" dirty="0">
                <a:latin typeface="Calibri"/>
                <a:cs typeface="Calibri"/>
              </a:rPr>
              <a:t>lig</a:t>
            </a:r>
            <a:r>
              <a:rPr sz="1800" spc="-20" dirty="0">
                <a:latin typeface="Calibri"/>
                <a:cs typeface="Calibri"/>
              </a:rPr>
              <a:t>h</a:t>
            </a:r>
            <a:r>
              <a:rPr sz="1800" spc="-10" dirty="0">
                <a:latin typeface="Calibri"/>
                <a:cs typeface="Calibri"/>
              </a:rPr>
              <a:t>t</a:t>
            </a:r>
            <a:r>
              <a:rPr sz="1800" dirty="0">
                <a:latin typeface="Calibri"/>
                <a:cs typeface="Calibri"/>
              </a:rPr>
              <a:t> chain</a:t>
            </a:r>
          </a:p>
          <a:p>
            <a:pPr marL="3932554" indent="-285750">
              <a:lnSpc>
                <a:spcPct val="100000"/>
              </a:lnSpc>
              <a:buClr>
                <a:srgbClr val="FFFFFF"/>
              </a:buClr>
              <a:buFont typeface="Arial"/>
              <a:buChar char="•"/>
              <a:tabLst>
                <a:tab pos="3933190" algn="l"/>
              </a:tabLst>
            </a:pPr>
            <a:r>
              <a:rPr sz="1800" spc="-10" dirty="0">
                <a:latin typeface="Calibri"/>
                <a:cs typeface="Calibri"/>
              </a:rPr>
              <a:t>Ima</a:t>
            </a:r>
            <a:r>
              <a:rPr sz="1800" spc="-30" dirty="0">
                <a:latin typeface="Calibri"/>
                <a:cs typeface="Calibri"/>
              </a:rPr>
              <a:t>g</a:t>
            </a:r>
            <a:r>
              <a:rPr sz="1800" spc="-10" dirty="0">
                <a:latin typeface="Calibri"/>
                <a:cs typeface="Calibri"/>
              </a:rPr>
              <a:t>ed</a:t>
            </a:r>
            <a:r>
              <a:rPr sz="1800" spc="10" dirty="0">
                <a:latin typeface="Calibri"/>
                <a:cs typeface="Calibri"/>
              </a:rPr>
              <a:t> </a:t>
            </a:r>
            <a:r>
              <a:rPr sz="1800" spc="-20" dirty="0">
                <a:latin typeface="Calibri"/>
                <a:cs typeface="Calibri"/>
              </a:rPr>
              <a:t>a</a:t>
            </a:r>
            <a:r>
              <a:rPr sz="1800" spc="-10" dirty="0">
                <a:latin typeface="Calibri"/>
                <a:cs typeface="Calibri"/>
              </a:rPr>
              <a:t>t</a:t>
            </a:r>
            <a:r>
              <a:rPr sz="1800" dirty="0">
                <a:latin typeface="Calibri"/>
                <a:cs typeface="Calibri"/>
              </a:rPr>
              <a:t> </a:t>
            </a:r>
            <a:r>
              <a:rPr sz="1800" spc="-10" dirty="0">
                <a:latin typeface="Calibri"/>
                <a:cs typeface="Calibri"/>
              </a:rPr>
              <a:t>600</a:t>
            </a:r>
            <a:r>
              <a:rPr sz="1800" spc="-5" dirty="0">
                <a:latin typeface="Calibri"/>
                <a:cs typeface="Calibri"/>
              </a:rPr>
              <a:t> </a:t>
            </a:r>
            <a:r>
              <a:rPr sz="1800" spc="5" dirty="0">
                <a:latin typeface="Calibri"/>
                <a:cs typeface="Calibri"/>
              </a:rPr>
              <a:t>f</a:t>
            </a:r>
            <a:r>
              <a:rPr sz="1800" spc="-10" dirty="0">
                <a:latin typeface="Calibri"/>
                <a:cs typeface="Calibri"/>
              </a:rPr>
              <a:t>p</a:t>
            </a:r>
            <a:r>
              <a:rPr sz="1800" dirty="0">
                <a:latin typeface="Calibri"/>
                <a:cs typeface="Calibri"/>
              </a:rPr>
              <a:t>s </a:t>
            </a:r>
            <a:r>
              <a:rPr sz="1800" spc="5" dirty="0">
                <a:latin typeface="Calibri"/>
                <a:cs typeface="Calibri"/>
              </a:rPr>
              <a:t> </a:t>
            </a:r>
            <a:r>
              <a:rPr sz="1800" spc="-35" dirty="0">
                <a:latin typeface="Calibri"/>
                <a:cs typeface="Calibri"/>
              </a:rPr>
              <a:t>f</a:t>
            </a:r>
            <a:r>
              <a:rPr sz="1800" spc="-15" dirty="0">
                <a:latin typeface="Calibri"/>
                <a:cs typeface="Calibri"/>
              </a:rPr>
              <a:t>o</a:t>
            </a:r>
            <a:r>
              <a:rPr sz="1800" spc="-10" dirty="0">
                <a:latin typeface="Calibri"/>
                <a:cs typeface="Calibri"/>
              </a:rPr>
              <a:t>r</a:t>
            </a:r>
            <a:r>
              <a:rPr sz="1800" dirty="0">
                <a:latin typeface="Calibri"/>
                <a:cs typeface="Calibri"/>
              </a:rPr>
              <a:t> </a:t>
            </a:r>
            <a:r>
              <a:rPr sz="1800" spc="-10" dirty="0">
                <a:latin typeface="Calibri"/>
                <a:cs typeface="Calibri"/>
              </a:rPr>
              <a:t>58</a:t>
            </a:r>
            <a:r>
              <a:rPr sz="1800" spc="5" dirty="0">
                <a:latin typeface="Calibri"/>
                <a:cs typeface="Calibri"/>
              </a:rPr>
              <a:t> </a:t>
            </a:r>
            <a:r>
              <a:rPr sz="1800" dirty="0">
                <a:latin typeface="Calibri"/>
                <a:cs typeface="Calibri"/>
              </a:rPr>
              <a:t>s</a:t>
            </a:r>
          </a:p>
          <a:p>
            <a:pPr marL="3932554" indent="-285750">
              <a:lnSpc>
                <a:spcPct val="100000"/>
              </a:lnSpc>
              <a:buClr>
                <a:srgbClr val="FFFFFF"/>
              </a:buClr>
              <a:buFont typeface="Arial"/>
              <a:buChar char="•"/>
              <a:tabLst>
                <a:tab pos="3933190" algn="l"/>
              </a:tabLst>
            </a:pPr>
            <a:r>
              <a:rPr sz="1800" spc="-10" dirty="0">
                <a:latin typeface="Calibri"/>
                <a:cs typeface="Calibri"/>
              </a:rPr>
              <a:t>2</a:t>
            </a:r>
            <a:r>
              <a:rPr sz="1800" spc="5" dirty="0">
                <a:latin typeface="Calibri"/>
                <a:cs typeface="Calibri"/>
              </a:rPr>
              <a:t> </a:t>
            </a:r>
            <a:r>
              <a:rPr sz="1800" spc="-15" dirty="0">
                <a:latin typeface="Calibri"/>
                <a:cs typeface="Calibri"/>
              </a:rPr>
              <a:t>se</a:t>
            </a:r>
            <a:r>
              <a:rPr sz="1800" spc="-35" dirty="0">
                <a:latin typeface="Calibri"/>
                <a:cs typeface="Calibri"/>
              </a:rPr>
              <a:t>c</a:t>
            </a:r>
            <a:r>
              <a:rPr sz="1800" spc="-5" dirty="0">
                <a:latin typeface="Calibri"/>
                <a:cs typeface="Calibri"/>
              </a:rPr>
              <a:t>ond</a:t>
            </a:r>
            <a:r>
              <a:rPr sz="1800" dirty="0">
                <a:latin typeface="Calibri"/>
                <a:cs typeface="Calibri"/>
              </a:rPr>
              <a:t>s</a:t>
            </a:r>
            <a:r>
              <a:rPr sz="1800" spc="20" dirty="0">
                <a:latin typeface="Calibri"/>
                <a:cs typeface="Calibri"/>
              </a:rPr>
              <a:t> </a:t>
            </a:r>
            <a:r>
              <a:rPr sz="1800" spc="-15" dirty="0">
                <a:latin typeface="Calibri"/>
                <a:cs typeface="Calibri"/>
              </a:rPr>
              <a:t>pe</a:t>
            </a:r>
            <a:r>
              <a:rPr sz="1800" spc="-10" dirty="0">
                <a:latin typeface="Calibri"/>
                <a:cs typeface="Calibri"/>
              </a:rPr>
              <a:t>r</a:t>
            </a:r>
            <a:r>
              <a:rPr sz="1800" spc="10" dirty="0">
                <a:latin typeface="Calibri"/>
                <a:cs typeface="Calibri"/>
              </a:rPr>
              <a:t> </a:t>
            </a:r>
            <a:r>
              <a:rPr sz="1800" spc="-5" dirty="0">
                <a:latin typeface="Calibri"/>
                <a:cs typeface="Calibri"/>
              </a:rPr>
              <a:t>S</a:t>
            </a:r>
            <a:r>
              <a:rPr sz="1800" dirty="0">
                <a:latin typeface="Calibri"/>
                <a:cs typeface="Calibri"/>
              </a:rPr>
              <a:t>R im</a:t>
            </a:r>
            <a:r>
              <a:rPr sz="1800" spc="-10" dirty="0">
                <a:latin typeface="Calibri"/>
                <a:cs typeface="Calibri"/>
              </a:rPr>
              <a:t>a</a:t>
            </a:r>
            <a:r>
              <a:rPr sz="1800" spc="-30" dirty="0">
                <a:latin typeface="Calibri"/>
                <a:cs typeface="Calibri"/>
              </a:rPr>
              <a:t>g</a:t>
            </a:r>
            <a:r>
              <a:rPr sz="1800" spc="-10" dirty="0">
                <a:latin typeface="Calibri"/>
                <a:cs typeface="Calibri"/>
              </a:rPr>
              <a:t>e</a:t>
            </a:r>
            <a:endParaRPr sz="1800" dirty="0">
              <a:latin typeface="Calibri"/>
              <a:cs typeface="Calibri"/>
            </a:endParaRPr>
          </a:p>
          <a:p>
            <a:pPr marL="3932554" indent="-285750">
              <a:lnSpc>
                <a:spcPct val="100000"/>
              </a:lnSpc>
              <a:buClr>
                <a:srgbClr val="FFFFFF"/>
              </a:buClr>
              <a:buFont typeface="Arial"/>
              <a:buChar char="•"/>
              <a:tabLst>
                <a:tab pos="3933190" algn="l"/>
              </a:tabLst>
            </a:pPr>
            <a:r>
              <a:rPr sz="1800" spc="-10" dirty="0">
                <a:latin typeface="Calibri"/>
                <a:cs typeface="Calibri"/>
              </a:rPr>
              <a:t>Ima</a:t>
            </a:r>
            <a:r>
              <a:rPr sz="1800" spc="-30" dirty="0">
                <a:latin typeface="Calibri"/>
                <a:cs typeface="Calibri"/>
              </a:rPr>
              <a:t>g</a:t>
            </a:r>
            <a:r>
              <a:rPr sz="1800" spc="-10" dirty="0">
                <a:latin typeface="Calibri"/>
                <a:cs typeface="Calibri"/>
              </a:rPr>
              <a:t>ed</a:t>
            </a:r>
            <a:r>
              <a:rPr sz="1800" spc="10" dirty="0">
                <a:latin typeface="Calibri"/>
                <a:cs typeface="Calibri"/>
              </a:rPr>
              <a:t> </a:t>
            </a:r>
            <a:r>
              <a:rPr sz="1800" dirty="0">
                <a:latin typeface="Calibri"/>
                <a:cs typeface="Calibri"/>
              </a:rPr>
              <a:t>in</a:t>
            </a:r>
            <a:r>
              <a:rPr sz="1800" spc="-5" dirty="0">
                <a:latin typeface="Calibri"/>
                <a:cs typeface="Calibri"/>
              </a:rPr>
              <a:t> </a:t>
            </a:r>
            <a:r>
              <a:rPr sz="1800" dirty="0">
                <a:latin typeface="Calibri"/>
                <a:cs typeface="Calibri"/>
              </a:rPr>
              <a:t>PBS</a:t>
            </a:r>
          </a:p>
          <a:p>
            <a:pPr>
              <a:lnSpc>
                <a:spcPct val="100000"/>
              </a:lnSpc>
            </a:pPr>
            <a:endParaRPr sz="1900" dirty="0">
              <a:latin typeface="Times New Roman"/>
              <a:cs typeface="Times New Roman"/>
            </a:endParaRPr>
          </a:p>
          <a:p>
            <a:pPr marL="12700">
              <a:lnSpc>
                <a:spcPct val="100000"/>
              </a:lnSpc>
              <a:spcBef>
                <a:spcPts val="1160"/>
              </a:spcBef>
            </a:pPr>
            <a:r>
              <a:rPr sz="1600" dirty="0">
                <a:latin typeface="Calibri"/>
                <a:cs typeface="Calibri"/>
              </a:rPr>
              <a:t>Ada</a:t>
            </a:r>
            <a:r>
              <a:rPr sz="1600" spc="-10" dirty="0">
                <a:latin typeface="Calibri"/>
                <a:cs typeface="Calibri"/>
              </a:rPr>
              <a:t>p</a:t>
            </a:r>
            <a:r>
              <a:rPr sz="1600" dirty="0">
                <a:latin typeface="Calibri"/>
                <a:cs typeface="Calibri"/>
              </a:rPr>
              <a:t>ted</a:t>
            </a:r>
            <a:r>
              <a:rPr sz="1600" spc="-15" dirty="0">
                <a:latin typeface="Calibri"/>
                <a:cs typeface="Calibri"/>
              </a:rPr>
              <a:t> </a:t>
            </a:r>
            <a:r>
              <a:rPr sz="1600" spc="-5" dirty="0">
                <a:latin typeface="Calibri"/>
                <a:cs typeface="Calibri"/>
              </a:rPr>
              <a:t>fro</a:t>
            </a:r>
            <a:r>
              <a:rPr sz="1600" dirty="0">
                <a:latin typeface="Calibri"/>
                <a:cs typeface="Calibri"/>
              </a:rPr>
              <a:t>m</a:t>
            </a:r>
            <a:r>
              <a:rPr sz="1600" spc="5" dirty="0">
                <a:latin typeface="Calibri"/>
                <a:cs typeface="Calibri"/>
              </a:rPr>
              <a:t> </a:t>
            </a:r>
            <a:r>
              <a:rPr sz="1600" spc="-5" dirty="0">
                <a:latin typeface="Calibri"/>
                <a:cs typeface="Calibri"/>
              </a:rPr>
              <a:t>Huan</a:t>
            </a:r>
            <a:r>
              <a:rPr sz="1600" dirty="0">
                <a:latin typeface="Calibri"/>
                <a:cs typeface="Calibri"/>
              </a:rPr>
              <a:t>g</a:t>
            </a:r>
            <a:r>
              <a:rPr sz="1600" spc="-20" dirty="0">
                <a:latin typeface="Calibri"/>
                <a:cs typeface="Calibri"/>
              </a:rPr>
              <a:t> </a:t>
            </a:r>
            <a:r>
              <a:rPr sz="1600" dirty="0">
                <a:latin typeface="Calibri"/>
                <a:cs typeface="Calibri"/>
              </a:rPr>
              <a:t>et</a:t>
            </a:r>
            <a:r>
              <a:rPr sz="1600" spc="5" dirty="0">
                <a:latin typeface="Calibri"/>
                <a:cs typeface="Calibri"/>
              </a:rPr>
              <a:t> </a:t>
            </a:r>
            <a:r>
              <a:rPr sz="1600" dirty="0">
                <a:latin typeface="Calibri"/>
                <a:cs typeface="Calibri"/>
              </a:rPr>
              <a:t>al.</a:t>
            </a:r>
            <a:r>
              <a:rPr sz="1600" spc="-20" dirty="0">
                <a:latin typeface="Calibri"/>
                <a:cs typeface="Calibri"/>
              </a:rPr>
              <a:t> </a:t>
            </a:r>
            <a:r>
              <a:rPr sz="1600" dirty="0">
                <a:latin typeface="Calibri"/>
                <a:cs typeface="Calibri"/>
              </a:rPr>
              <a:t>Na</a:t>
            </a:r>
            <a:r>
              <a:rPr sz="1600" spc="-10" dirty="0">
                <a:latin typeface="Calibri"/>
                <a:cs typeface="Calibri"/>
              </a:rPr>
              <a:t>t</a:t>
            </a:r>
            <a:r>
              <a:rPr sz="1600" dirty="0">
                <a:latin typeface="Calibri"/>
                <a:cs typeface="Calibri"/>
              </a:rPr>
              <a:t>.</a:t>
            </a:r>
            <a:r>
              <a:rPr sz="1600" spc="-5" dirty="0">
                <a:latin typeface="Calibri"/>
                <a:cs typeface="Calibri"/>
              </a:rPr>
              <a:t> </a:t>
            </a:r>
            <a:r>
              <a:rPr sz="1600" dirty="0">
                <a:latin typeface="Calibri"/>
                <a:cs typeface="Calibri"/>
              </a:rPr>
              <a:t>Meth.</a:t>
            </a:r>
            <a:r>
              <a:rPr sz="1600" spc="-10" dirty="0">
                <a:latin typeface="Calibri"/>
                <a:cs typeface="Calibri"/>
              </a:rPr>
              <a:t> </a:t>
            </a:r>
            <a:r>
              <a:rPr sz="1600" dirty="0">
                <a:latin typeface="Calibri"/>
                <a:cs typeface="Calibri"/>
              </a:rPr>
              <a:t>10,</a:t>
            </a:r>
            <a:r>
              <a:rPr sz="1600" spc="-5" dirty="0">
                <a:latin typeface="Calibri"/>
                <a:cs typeface="Calibri"/>
              </a:rPr>
              <a:t> </a:t>
            </a:r>
            <a:r>
              <a:rPr sz="1600" dirty="0">
                <a:latin typeface="Calibri"/>
                <a:cs typeface="Calibri"/>
              </a:rPr>
              <a:t>65</a:t>
            </a:r>
            <a:r>
              <a:rPr sz="1600" spc="-5" dirty="0">
                <a:latin typeface="Calibri"/>
                <a:cs typeface="Calibri"/>
              </a:rPr>
              <a:t>3</a:t>
            </a:r>
            <a:r>
              <a:rPr sz="1600" dirty="0">
                <a:latin typeface="Calibri"/>
                <a:cs typeface="Calibri"/>
              </a:rPr>
              <a:t>-658</a:t>
            </a:r>
            <a:r>
              <a:rPr sz="1600" spc="5" dirty="0">
                <a:latin typeface="Calibri"/>
                <a:cs typeface="Calibri"/>
              </a:rPr>
              <a:t> </a:t>
            </a:r>
            <a:r>
              <a:rPr sz="1600" spc="-5" dirty="0">
                <a:latin typeface="Calibri"/>
                <a:cs typeface="Calibri"/>
              </a:rPr>
              <a:t>(201</a:t>
            </a:r>
            <a:r>
              <a:rPr sz="1600" dirty="0">
                <a:latin typeface="Calibri"/>
                <a:cs typeface="Calibri"/>
              </a:rPr>
              <a:t>3)</a:t>
            </a:r>
          </a:p>
        </p:txBody>
      </p:sp>
      <p:sp>
        <p:nvSpPr>
          <p:cNvPr id="12" name="object 10"/>
          <p:cNvSpPr/>
          <p:nvPr/>
        </p:nvSpPr>
        <p:spPr>
          <a:xfrm>
            <a:off x="7174523" y="316572"/>
            <a:ext cx="1676400" cy="894664"/>
          </a:xfrm>
          <a:prstGeom prst="rect">
            <a:avLst/>
          </a:prstGeom>
          <a:blipFill>
            <a:blip r:embed="rId6"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373176025"/>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lstStyle/>
          <a:p>
            <a:r>
              <a:rPr lang="en-US" sz="3600" dirty="0"/>
              <a:t>Live-cell Imaging using mEos3.2</a:t>
            </a:r>
            <a:endParaRPr lang="en-US" dirty="0"/>
          </a:p>
        </p:txBody>
      </p:sp>
    </p:spTree>
    <p:extLst>
      <p:ext uri="{BB962C8B-B14F-4D97-AF65-F5344CB8AC3E}">
        <p14:creationId xmlns:p14="http://schemas.microsoft.com/office/powerpoint/2010/main" val="3535858434"/>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1433512"/>
            <a:ext cx="9144000" cy="28575"/>
          </a:xfrm>
          <a:custGeom>
            <a:avLst/>
            <a:gdLst/>
            <a:ahLst/>
            <a:cxnLst/>
            <a:rect l="l" t="t" r="r" b="b"/>
            <a:pathLst>
              <a:path w="9144000" h="28575">
                <a:moveTo>
                  <a:pt x="0" y="28575"/>
                </a:moveTo>
                <a:lnTo>
                  <a:pt x="9144000" y="28575"/>
                </a:lnTo>
                <a:lnTo>
                  <a:pt x="9144000" y="0"/>
                </a:lnTo>
                <a:lnTo>
                  <a:pt x="0" y="0"/>
                </a:lnTo>
                <a:lnTo>
                  <a:pt x="0" y="28575"/>
                </a:lnTo>
                <a:close/>
              </a:path>
            </a:pathLst>
          </a:custGeom>
          <a:solidFill>
            <a:srgbClr val="B9C9D2"/>
          </a:solidFill>
        </p:spPr>
        <p:txBody>
          <a:bodyPr wrap="square" lIns="0" tIns="0" rIns="0" bIns="0" rtlCol="0"/>
          <a:lstStyle/>
          <a:p>
            <a:endParaRPr/>
          </a:p>
        </p:txBody>
      </p:sp>
      <p:sp>
        <p:nvSpPr>
          <p:cNvPr id="3" name="object 3"/>
          <p:cNvSpPr/>
          <p:nvPr/>
        </p:nvSpPr>
        <p:spPr>
          <a:xfrm>
            <a:off x="7366254" y="304749"/>
            <a:ext cx="1511807" cy="805865"/>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504825" y="6534148"/>
            <a:ext cx="8639174" cy="323848"/>
          </a:xfrm>
          <a:prstGeom prst="rect">
            <a:avLst/>
          </a:prstGeom>
          <a:blipFill>
            <a:blip r:embed="rId4" cstate="print"/>
            <a:stretch>
              <a:fillRect/>
            </a:stretch>
          </a:blipFill>
        </p:spPr>
        <p:txBody>
          <a:bodyPr wrap="square" lIns="0" tIns="0" rIns="0" bIns="0" rtlCol="0"/>
          <a:lstStyle/>
          <a:p>
            <a:endParaRPr/>
          </a:p>
        </p:txBody>
      </p:sp>
      <p:sp>
        <p:nvSpPr>
          <p:cNvPr id="5" name="object 5"/>
          <p:cNvSpPr txBox="1"/>
          <p:nvPr/>
        </p:nvSpPr>
        <p:spPr>
          <a:xfrm>
            <a:off x="444500" y="574548"/>
            <a:ext cx="6632575" cy="670560"/>
          </a:xfrm>
          <a:prstGeom prst="rect">
            <a:avLst/>
          </a:prstGeom>
        </p:spPr>
        <p:txBody>
          <a:bodyPr vert="horz" wrap="square" lIns="0" tIns="0" rIns="0" bIns="0" rtlCol="0">
            <a:spAutoFit/>
          </a:bodyPr>
          <a:lstStyle/>
          <a:p>
            <a:pPr marL="12700" marR="5080">
              <a:lnSpc>
                <a:spcPct val="100000"/>
              </a:lnSpc>
            </a:pPr>
            <a:r>
              <a:rPr sz="2400" b="1" spc="-15" dirty="0">
                <a:latin typeface="Calibri"/>
                <a:cs typeface="Calibri"/>
              </a:rPr>
              <a:t>Super</a:t>
            </a:r>
            <a:r>
              <a:rPr sz="2400" b="1" spc="-5" dirty="0">
                <a:latin typeface="Calibri"/>
                <a:cs typeface="Calibri"/>
              </a:rPr>
              <a:t>-</a:t>
            </a:r>
            <a:r>
              <a:rPr sz="2400" b="1" spc="-15" dirty="0">
                <a:latin typeface="Calibri"/>
                <a:cs typeface="Calibri"/>
              </a:rPr>
              <a:t>resolution</a:t>
            </a:r>
            <a:r>
              <a:rPr sz="2400" b="1" spc="20" dirty="0">
                <a:latin typeface="Calibri"/>
                <a:cs typeface="Calibri"/>
              </a:rPr>
              <a:t> </a:t>
            </a:r>
            <a:r>
              <a:rPr sz="2400" b="1" spc="-5" dirty="0">
                <a:latin typeface="Calibri"/>
                <a:cs typeface="Calibri"/>
              </a:rPr>
              <a:t>fluorescenc</a:t>
            </a:r>
            <a:r>
              <a:rPr sz="2400" b="1" dirty="0">
                <a:latin typeface="Calibri"/>
                <a:cs typeface="Calibri"/>
              </a:rPr>
              <a:t>e</a:t>
            </a:r>
            <a:r>
              <a:rPr sz="2400" b="1" spc="15" dirty="0">
                <a:latin typeface="Calibri"/>
                <a:cs typeface="Calibri"/>
              </a:rPr>
              <a:t> </a:t>
            </a:r>
            <a:r>
              <a:rPr sz="2400" b="1" spc="-15" dirty="0">
                <a:latin typeface="Calibri"/>
                <a:cs typeface="Calibri"/>
              </a:rPr>
              <a:t>imaging</a:t>
            </a:r>
            <a:r>
              <a:rPr sz="2400" b="1" spc="-20" dirty="0">
                <a:latin typeface="Calibri"/>
                <a:cs typeface="Calibri"/>
              </a:rPr>
              <a:t> </a:t>
            </a:r>
            <a:r>
              <a:rPr sz="2400" b="1" dirty="0">
                <a:latin typeface="Calibri"/>
                <a:cs typeface="Calibri"/>
              </a:rPr>
              <a:t>of</a:t>
            </a:r>
            <a:r>
              <a:rPr sz="2400" b="1" spc="-5" dirty="0">
                <a:latin typeface="Calibri"/>
                <a:cs typeface="Calibri"/>
              </a:rPr>
              <a:t> </a:t>
            </a:r>
            <a:r>
              <a:rPr sz="2400" b="1" spc="-15" dirty="0">
                <a:latin typeface="Calibri"/>
                <a:cs typeface="Calibri"/>
              </a:rPr>
              <a:t>org</a:t>
            </a:r>
            <a:r>
              <a:rPr sz="2400" b="1" spc="-25" dirty="0">
                <a:latin typeface="Calibri"/>
                <a:cs typeface="Calibri"/>
              </a:rPr>
              <a:t>a</a:t>
            </a:r>
            <a:r>
              <a:rPr sz="2400" b="1" spc="-10" dirty="0">
                <a:latin typeface="Calibri"/>
                <a:cs typeface="Calibri"/>
              </a:rPr>
              <a:t>nelles in live </a:t>
            </a:r>
            <a:r>
              <a:rPr sz="2400" b="1" spc="-5" dirty="0">
                <a:latin typeface="Calibri"/>
                <a:cs typeface="Calibri"/>
              </a:rPr>
              <a:t>cell</a:t>
            </a:r>
            <a:r>
              <a:rPr sz="2400" b="1" dirty="0">
                <a:latin typeface="Calibri"/>
                <a:cs typeface="Calibri"/>
              </a:rPr>
              <a:t>s</a:t>
            </a:r>
            <a:r>
              <a:rPr sz="2400" b="1" spc="5" dirty="0">
                <a:latin typeface="Calibri"/>
                <a:cs typeface="Calibri"/>
              </a:rPr>
              <a:t> </a:t>
            </a:r>
            <a:r>
              <a:rPr sz="2400" b="1" spc="-20" dirty="0">
                <a:latin typeface="Calibri"/>
                <a:cs typeface="Calibri"/>
              </a:rPr>
              <a:t>wit</a:t>
            </a:r>
            <a:r>
              <a:rPr sz="2400" b="1" spc="-15" dirty="0">
                <a:latin typeface="Calibri"/>
                <a:cs typeface="Calibri"/>
              </a:rPr>
              <a:t>h</a:t>
            </a:r>
            <a:r>
              <a:rPr sz="2400" b="1" dirty="0">
                <a:latin typeface="Calibri"/>
                <a:cs typeface="Calibri"/>
              </a:rPr>
              <a:t> </a:t>
            </a:r>
            <a:r>
              <a:rPr sz="2400" b="1" spc="-15" dirty="0">
                <a:latin typeface="Calibri"/>
                <a:cs typeface="Calibri"/>
              </a:rPr>
              <a:t>photoswitch</a:t>
            </a:r>
            <a:r>
              <a:rPr sz="2400" b="1" spc="-30" dirty="0">
                <a:latin typeface="Calibri"/>
                <a:cs typeface="Calibri"/>
              </a:rPr>
              <a:t>a</a:t>
            </a:r>
            <a:r>
              <a:rPr sz="2400" b="1" spc="-15" dirty="0">
                <a:latin typeface="Calibri"/>
                <a:cs typeface="Calibri"/>
              </a:rPr>
              <a:t>ble</a:t>
            </a:r>
            <a:r>
              <a:rPr sz="2400" b="1" spc="-5" dirty="0">
                <a:latin typeface="Calibri"/>
                <a:cs typeface="Calibri"/>
              </a:rPr>
              <a:t> m</a:t>
            </a:r>
            <a:r>
              <a:rPr sz="2400" b="1" spc="-10" dirty="0">
                <a:latin typeface="Calibri"/>
                <a:cs typeface="Calibri"/>
              </a:rPr>
              <a:t>e</a:t>
            </a:r>
            <a:r>
              <a:rPr sz="2400" b="1" spc="-5" dirty="0">
                <a:latin typeface="Calibri"/>
                <a:cs typeface="Calibri"/>
              </a:rPr>
              <a:t>mbran</a:t>
            </a:r>
            <a:r>
              <a:rPr sz="2400" b="1" dirty="0">
                <a:latin typeface="Calibri"/>
                <a:cs typeface="Calibri"/>
              </a:rPr>
              <a:t>e</a:t>
            </a:r>
            <a:r>
              <a:rPr sz="2400" b="1" spc="10" dirty="0">
                <a:latin typeface="Calibri"/>
                <a:cs typeface="Calibri"/>
              </a:rPr>
              <a:t> </a:t>
            </a:r>
            <a:r>
              <a:rPr sz="2400" b="1" spc="-15" dirty="0">
                <a:latin typeface="Calibri"/>
                <a:cs typeface="Calibri"/>
              </a:rPr>
              <a:t>probes</a:t>
            </a:r>
            <a:endParaRPr sz="2400">
              <a:latin typeface="Calibri"/>
              <a:cs typeface="Calibri"/>
            </a:endParaRPr>
          </a:p>
        </p:txBody>
      </p:sp>
      <p:sp>
        <p:nvSpPr>
          <p:cNvPr id="6" name="object 6"/>
          <p:cNvSpPr/>
          <p:nvPr/>
        </p:nvSpPr>
        <p:spPr>
          <a:xfrm>
            <a:off x="304800" y="1788286"/>
            <a:ext cx="4445000" cy="2783713"/>
          </a:xfrm>
          <a:prstGeom prst="rect">
            <a:avLst/>
          </a:prstGeom>
          <a:blipFill>
            <a:blip r:embed="rId5" cstate="print"/>
            <a:stretch>
              <a:fillRect/>
            </a:stretch>
          </a:blipFill>
        </p:spPr>
        <p:txBody>
          <a:bodyPr wrap="square" lIns="0" tIns="0" rIns="0" bIns="0" rtlCol="0"/>
          <a:lstStyle/>
          <a:p>
            <a:endParaRPr/>
          </a:p>
        </p:txBody>
      </p:sp>
      <p:sp>
        <p:nvSpPr>
          <p:cNvPr id="7" name="object 7"/>
          <p:cNvSpPr/>
          <p:nvPr/>
        </p:nvSpPr>
        <p:spPr>
          <a:xfrm>
            <a:off x="4648200" y="1905000"/>
            <a:ext cx="4445000" cy="2783713"/>
          </a:xfrm>
          <a:prstGeom prst="rect">
            <a:avLst/>
          </a:prstGeom>
          <a:blipFill>
            <a:blip r:embed="rId6" cstate="print"/>
            <a:stretch>
              <a:fillRect/>
            </a:stretch>
          </a:blipFill>
        </p:spPr>
        <p:txBody>
          <a:bodyPr wrap="square" lIns="0" tIns="0" rIns="0" bIns="0" rtlCol="0"/>
          <a:lstStyle/>
          <a:p>
            <a:endParaRPr/>
          </a:p>
        </p:txBody>
      </p:sp>
      <p:sp>
        <p:nvSpPr>
          <p:cNvPr id="8" name="object 8"/>
          <p:cNvSpPr txBox="1"/>
          <p:nvPr/>
        </p:nvSpPr>
        <p:spPr>
          <a:xfrm>
            <a:off x="544576" y="4795194"/>
            <a:ext cx="7709534" cy="1689735"/>
          </a:xfrm>
          <a:prstGeom prst="rect">
            <a:avLst/>
          </a:prstGeom>
        </p:spPr>
        <p:txBody>
          <a:bodyPr vert="horz" wrap="square" lIns="0" tIns="0" rIns="0" bIns="0" rtlCol="0">
            <a:spAutoFit/>
          </a:bodyPr>
          <a:lstStyle/>
          <a:p>
            <a:pPr marL="355600" indent="-342900">
              <a:lnSpc>
                <a:spcPct val="100000"/>
              </a:lnSpc>
              <a:buFont typeface="Arial"/>
              <a:buAutoNum type="alphaUcParenBoth"/>
              <a:tabLst>
                <a:tab pos="355600" algn="l"/>
              </a:tabLst>
            </a:pPr>
            <a:r>
              <a:rPr sz="1800" dirty="0">
                <a:latin typeface="Arial"/>
                <a:cs typeface="Arial"/>
              </a:rPr>
              <a:t>the</a:t>
            </a:r>
            <a:r>
              <a:rPr sz="1800" spc="-5" dirty="0">
                <a:latin typeface="Arial"/>
                <a:cs typeface="Arial"/>
              </a:rPr>
              <a:t> </a:t>
            </a:r>
            <a:r>
              <a:rPr sz="1800" dirty="0">
                <a:latin typeface="Arial"/>
                <a:cs typeface="Arial"/>
              </a:rPr>
              <a:t>plasma</a:t>
            </a:r>
            <a:r>
              <a:rPr sz="1800" spc="-10" dirty="0">
                <a:latin typeface="Arial"/>
                <a:cs typeface="Arial"/>
              </a:rPr>
              <a:t> </a:t>
            </a:r>
            <a:r>
              <a:rPr sz="1800" dirty="0">
                <a:latin typeface="Arial"/>
                <a:cs typeface="Arial"/>
              </a:rPr>
              <a:t>membrane</a:t>
            </a:r>
            <a:r>
              <a:rPr sz="1800" spc="-5" dirty="0">
                <a:latin typeface="Arial"/>
                <a:cs typeface="Arial"/>
              </a:rPr>
              <a:t> </a:t>
            </a:r>
            <a:r>
              <a:rPr sz="1800" dirty="0">
                <a:latin typeface="Arial"/>
                <a:cs typeface="Arial"/>
              </a:rPr>
              <a:t>labeled</a:t>
            </a:r>
            <a:r>
              <a:rPr sz="1800" spc="-10" dirty="0">
                <a:latin typeface="Arial"/>
                <a:cs typeface="Arial"/>
              </a:rPr>
              <a:t> </a:t>
            </a:r>
            <a:r>
              <a:rPr sz="1800" dirty="0">
                <a:latin typeface="Arial"/>
                <a:cs typeface="Arial"/>
              </a:rPr>
              <a:t>with</a:t>
            </a:r>
            <a:r>
              <a:rPr sz="1800" spc="-5" dirty="0">
                <a:latin typeface="Arial"/>
                <a:cs typeface="Arial"/>
              </a:rPr>
              <a:t> </a:t>
            </a:r>
            <a:r>
              <a:rPr sz="1800" dirty="0">
                <a:latin typeface="Arial"/>
                <a:cs typeface="Arial"/>
              </a:rPr>
              <a:t>DiI</a:t>
            </a:r>
            <a:r>
              <a:rPr sz="1800" spc="-5" dirty="0">
                <a:latin typeface="Arial"/>
                <a:cs typeface="Arial"/>
              </a:rPr>
              <a:t> </a:t>
            </a:r>
            <a:r>
              <a:rPr sz="1800" dirty="0">
                <a:latin typeface="Arial"/>
                <a:cs typeface="Arial"/>
              </a:rPr>
              <a:t>in a hippocampal</a:t>
            </a:r>
            <a:r>
              <a:rPr sz="1800" spc="-15" dirty="0">
                <a:latin typeface="Arial"/>
                <a:cs typeface="Arial"/>
              </a:rPr>
              <a:t> </a:t>
            </a:r>
            <a:r>
              <a:rPr sz="1800" dirty="0">
                <a:latin typeface="Arial"/>
                <a:cs typeface="Arial"/>
              </a:rPr>
              <a:t>neuron</a:t>
            </a:r>
            <a:r>
              <a:rPr sz="1800" spc="-10" dirty="0">
                <a:latin typeface="Arial"/>
                <a:cs typeface="Arial"/>
              </a:rPr>
              <a:t> </a:t>
            </a:r>
            <a:r>
              <a:rPr sz="1800" dirty="0">
                <a:latin typeface="Arial"/>
                <a:cs typeface="Arial"/>
              </a:rPr>
              <a:t>(15 sec)</a:t>
            </a:r>
            <a:endParaRPr sz="1800">
              <a:latin typeface="Arial"/>
              <a:cs typeface="Arial"/>
            </a:endParaRPr>
          </a:p>
          <a:p>
            <a:pPr marL="381000" indent="-368300">
              <a:lnSpc>
                <a:spcPct val="100000"/>
              </a:lnSpc>
              <a:buFont typeface="Arial"/>
              <a:buAutoNum type="alphaUcParenBoth"/>
              <a:tabLst>
                <a:tab pos="381635" algn="l"/>
              </a:tabLst>
            </a:pPr>
            <a:r>
              <a:rPr sz="1800" dirty="0">
                <a:latin typeface="Arial"/>
                <a:cs typeface="Arial"/>
              </a:rPr>
              <a:t>mitochondr</a:t>
            </a:r>
            <a:r>
              <a:rPr sz="1800" spc="5" dirty="0">
                <a:latin typeface="Arial"/>
                <a:cs typeface="Arial"/>
              </a:rPr>
              <a:t>i</a:t>
            </a:r>
            <a:r>
              <a:rPr sz="1800" dirty="0">
                <a:latin typeface="Arial"/>
                <a:cs typeface="Arial"/>
              </a:rPr>
              <a:t>a</a:t>
            </a:r>
            <a:r>
              <a:rPr sz="1800" spc="-15" dirty="0">
                <a:latin typeface="Arial"/>
                <a:cs typeface="Arial"/>
              </a:rPr>
              <a:t> </a:t>
            </a:r>
            <a:r>
              <a:rPr sz="1800" dirty="0">
                <a:latin typeface="Arial"/>
                <a:cs typeface="Arial"/>
              </a:rPr>
              <a:t>labeled</a:t>
            </a:r>
            <a:r>
              <a:rPr sz="1800" spc="-10" dirty="0">
                <a:latin typeface="Arial"/>
                <a:cs typeface="Arial"/>
              </a:rPr>
              <a:t> </a:t>
            </a:r>
            <a:r>
              <a:rPr sz="1800" dirty="0">
                <a:latin typeface="Arial"/>
                <a:cs typeface="Arial"/>
              </a:rPr>
              <a:t>with</a:t>
            </a:r>
            <a:r>
              <a:rPr sz="1800" spc="5" dirty="0">
                <a:latin typeface="Arial"/>
                <a:cs typeface="Arial"/>
              </a:rPr>
              <a:t> </a:t>
            </a:r>
            <a:r>
              <a:rPr sz="1800" dirty="0">
                <a:latin typeface="Arial"/>
                <a:cs typeface="Arial"/>
              </a:rPr>
              <a:t>Mito</a:t>
            </a:r>
            <a:r>
              <a:rPr sz="1800" spc="-70" dirty="0">
                <a:latin typeface="Arial"/>
                <a:cs typeface="Arial"/>
              </a:rPr>
              <a:t>T</a:t>
            </a:r>
            <a:r>
              <a:rPr sz="1800" dirty="0">
                <a:latin typeface="Arial"/>
                <a:cs typeface="Arial"/>
              </a:rPr>
              <a:t>racker Red</a:t>
            </a:r>
            <a:r>
              <a:rPr sz="1800" spc="-5" dirty="0">
                <a:latin typeface="Arial"/>
                <a:cs typeface="Arial"/>
              </a:rPr>
              <a:t> </a:t>
            </a:r>
            <a:r>
              <a:rPr sz="1800" dirty="0">
                <a:latin typeface="Arial"/>
                <a:cs typeface="Arial"/>
              </a:rPr>
              <a:t>in a BS-C-1</a:t>
            </a:r>
            <a:r>
              <a:rPr sz="1800" spc="-10" dirty="0">
                <a:latin typeface="Arial"/>
                <a:cs typeface="Arial"/>
              </a:rPr>
              <a:t> </a:t>
            </a:r>
            <a:r>
              <a:rPr sz="1800" dirty="0">
                <a:latin typeface="Arial"/>
                <a:cs typeface="Arial"/>
              </a:rPr>
              <a:t>cell (10</a:t>
            </a:r>
            <a:r>
              <a:rPr sz="1800" spc="-10" dirty="0">
                <a:latin typeface="Arial"/>
                <a:cs typeface="Arial"/>
              </a:rPr>
              <a:t> </a:t>
            </a:r>
            <a:r>
              <a:rPr sz="1800" dirty="0">
                <a:latin typeface="Arial"/>
                <a:cs typeface="Arial"/>
              </a:rPr>
              <a:t>sec)</a:t>
            </a:r>
            <a:endParaRPr sz="1800">
              <a:latin typeface="Arial"/>
              <a:cs typeface="Arial"/>
            </a:endParaRPr>
          </a:p>
          <a:p>
            <a:pPr marL="393065" indent="-380365">
              <a:lnSpc>
                <a:spcPct val="100000"/>
              </a:lnSpc>
              <a:buFont typeface="Arial"/>
              <a:buAutoNum type="alphaUcParenBoth"/>
              <a:tabLst>
                <a:tab pos="393700" algn="l"/>
              </a:tabLst>
            </a:pPr>
            <a:r>
              <a:rPr sz="1800" dirty="0">
                <a:latin typeface="Arial"/>
                <a:cs typeface="Arial"/>
              </a:rPr>
              <a:t>the ER labeled</a:t>
            </a:r>
            <a:r>
              <a:rPr sz="1800" spc="-15" dirty="0">
                <a:latin typeface="Arial"/>
                <a:cs typeface="Arial"/>
              </a:rPr>
              <a:t> </a:t>
            </a:r>
            <a:r>
              <a:rPr sz="1800" dirty="0">
                <a:latin typeface="Arial"/>
                <a:cs typeface="Arial"/>
              </a:rPr>
              <a:t>with E</a:t>
            </a:r>
            <a:r>
              <a:rPr sz="1800" spc="5" dirty="0">
                <a:latin typeface="Arial"/>
                <a:cs typeface="Arial"/>
              </a:rPr>
              <a:t>R</a:t>
            </a:r>
            <a:r>
              <a:rPr sz="1800" dirty="0">
                <a:latin typeface="Arial"/>
                <a:cs typeface="Arial"/>
              </a:rPr>
              <a:t>-</a:t>
            </a:r>
            <a:r>
              <a:rPr sz="1800" spc="-70" dirty="0">
                <a:latin typeface="Arial"/>
                <a:cs typeface="Arial"/>
              </a:rPr>
              <a:t>T</a:t>
            </a:r>
            <a:r>
              <a:rPr sz="1800" dirty="0">
                <a:latin typeface="Arial"/>
                <a:cs typeface="Arial"/>
              </a:rPr>
              <a:t>racker Red in</a:t>
            </a:r>
            <a:r>
              <a:rPr sz="1800" spc="-10" dirty="0">
                <a:latin typeface="Arial"/>
                <a:cs typeface="Arial"/>
              </a:rPr>
              <a:t> </a:t>
            </a:r>
            <a:r>
              <a:rPr sz="1800" dirty="0">
                <a:latin typeface="Arial"/>
                <a:cs typeface="Arial"/>
              </a:rPr>
              <a:t>a B</a:t>
            </a:r>
            <a:r>
              <a:rPr sz="1800" spc="-5" dirty="0">
                <a:latin typeface="Arial"/>
                <a:cs typeface="Arial"/>
              </a:rPr>
              <a:t>S</a:t>
            </a:r>
            <a:r>
              <a:rPr sz="1800" dirty="0">
                <a:latin typeface="Arial"/>
                <a:cs typeface="Arial"/>
              </a:rPr>
              <a:t>-C-1</a:t>
            </a:r>
            <a:r>
              <a:rPr sz="1800" spc="-5" dirty="0">
                <a:latin typeface="Arial"/>
                <a:cs typeface="Arial"/>
              </a:rPr>
              <a:t> </a:t>
            </a:r>
            <a:r>
              <a:rPr sz="1800" dirty="0">
                <a:latin typeface="Arial"/>
                <a:cs typeface="Arial"/>
              </a:rPr>
              <a:t>cell</a:t>
            </a:r>
            <a:r>
              <a:rPr sz="1800" spc="-10" dirty="0">
                <a:latin typeface="Arial"/>
                <a:cs typeface="Arial"/>
              </a:rPr>
              <a:t> </a:t>
            </a:r>
            <a:r>
              <a:rPr sz="1800" dirty="0">
                <a:latin typeface="Arial"/>
                <a:cs typeface="Arial"/>
              </a:rPr>
              <a:t>(10 sec)</a:t>
            </a:r>
            <a:endParaRPr sz="1800">
              <a:latin typeface="Arial"/>
              <a:cs typeface="Arial"/>
            </a:endParaRPr>
          </a:p>
          <a:p>
            <a:pPr marL="393065" indent="-380365">
              <a:lnSpc>
                <a:spcPct val="100000"/>
              </a:lnSpc>
              <a:buFont typeface="Arial"/>
              <a:buAutoNum type="alphaUcParenBoth"/>
              <a:tabLst>
                <a:tab pos="393700" algn="l"/>
              </a:tabLst>
            </a:pPr>
            <a:r>
              <a:rPr sz="1800" dirty="0">
                <a:latin typeface="Arial"/>
                <a:cs typeface="Arial"/>
              </a:rPr>
              <a:t>lysosomes</a:t>
            </a:r>
            <a:r>
              <a:rPr sz="1800" spc="-10" dirty="0">
                <a:latin typeface="Arial"/>
                <a:cs typeface="Arial"/>
              </a:rPr>
              <a:t> </a:t>
            </a:r>
            <a:r>
              <a:rPr sz="1800" dirty="0">
                <a:latin typeface="Arial"/>
                <a:cs typeface="Arial"/>
              </a:rPr>
              <a:t>labeled</a:t>
            </a:r>
            <a:r>
              <a:rPr sz="1800" spc="-10" dirty="0">
                <a:latin typeface="Arial"/>
                <a:cs typeface="Arial"/>
              </a:rPr>
              <a:t> </a:t>
            </a:r>
            <a:r>
              <a:rPr sz="1800" dirty="0">
                <a:latin typeface="Arial"/>
                <a:cs typeface="Arial"/>
              </a:rPr>
              <a:t>with</a:t>
            </a:r>
            <a:r>
              <a:rPr sz="1800" spc="5" dirty="0">
                <a:latin typeface="Arial"/>
                <a:cs typeface="Arial"/>
              </a:rPr>
              <a:t> </a:t>
            </a:r>
            <a:r>
              <a:rPr sz="1800" spc="-65" dirty="0">
                <a:latin typeface="Arial"/>
                <a:cs typeface="Arial"/>
              </a:rPr>
              <a:t>L</a:t>
            </a:r>
            <a:r>
              <a:rPr sz="1800" dirty="0">
                <a:latin typeface="Arial"/>
                <a:cs typeface="Arial"/>
              </a:rPr>
              <a:t>yso</a:t>
            </a:r>
            <a:r>
              <a:rPr sz="1800" spc="-70" dirty="0">
                <a:latin typeface="Arial"/>
                <a:cs typeface="Arial"/>
              </a:rPr>
              <a:t>T</a:t>
            </a:r>
            <a:r>
              <a:rPr sz="1800" dirty="0">
                <a:latin typeface="Arial"/>
                <a:cs typeface="Arial"/>
              </a:rPr>
              <a:t>racker</a:t>
            </a:r>
            <a:r>
              <a:rPr sz="1800" spc="-5" dirty="0">
                <a:latin typeface="Arial"/>
                <a:cs typeface="Arial"/>
              </a:rPr>
              <a:t> </a:t>
            </a:r>
            <a:r>
              <a:rPr sz="1800" dirty="0">
                <a:latin typeface="Arial"/>
                <a:cs typeface="Arial"/>
              </a:rPr>
              <a:t>Red in a B</a:t>
            </a:r>
            <a:r>
              <a:rPr sz="1800" spc="-5" dirty="0">
                <a:latin typeface="Arial"/>
                <a:cs typeface="Arial"/>
              </a:rPr>
              <a:t>S</a:t>
            </a:r>
            <a:r>
              <a:rPr sz="1800" dirty="0">
                <a:latin typeface="Arial"/>
                <a:cs typeface="Arial"/>
              </a:rPr>
              <a:t>-C-1</a:t>
            </a:r>
            <a:r>
              <a:rPr sz="1800" spc="-10" dirty="0">
                <a:latin typeface="Arial"/>
                <a:cs typeface="Arial"/>
              </a:rPr>
              <a:t> </a:t>
            </a:r>
            <a:r>
              <a:rPr sz="1800" dirty="0">
                <a:latin typeface="Arial"/>
                <a:cs typeface="Arial"/>
              </a:rPr>
              <a:t>cell (1 sec)</a:t>
            </a:r>
            <a:endParaRPr sz="1800">
              <a:latin typeface="Arial"/>
              <a:cs typeface="Arial"/>
            </a:endParaRPr>
          </a:p>
          <a:p>
            <a:pPr marL="12700">
              <a:lnSpc>
                <a:spcPct val="100000"/>
              </a:lnSpc>
            </a:pPr>
            <a:r>
              <a:rPr sz="1800" b="1" dirty="0">
                <a:latin typeface="Arial"/>
                <a:cs typeface="Arial"/>
              </a:rPr>
              <a:t>Scale</a:t>
            </a:r>
            <a:r>
              <a:rPr sz="1800" b="1" spc="-5" dirty="0">
                <a:latin typeface="Arial"/>
                <a:cs typeface="Arial"/>
              </a:rPr>
              <a:t> </a:t>
            </a:r>
            <a:r>
              <a:rPr sz="1800" b="1" dirty="0">
                <a:latin typeface="Arial"/>
                <a:cs typeface="Arial"/>
              </a:rPr>
              <a:t>bars, 1</a:t>
            </a:r>
            <a:r>
              <a:rPr sz="1800" b="1" spc="-5" dirty="0">
                <a:latin typeface="Arial"/>
                <a:cs typeface="Arial"/>
              </a:rPr>
              <a:t> </a:t>
            </a:r>
            <a:r>
              <a:rPr sz="1800" b="1" dirty="0">
                <a:latin typeface="Arial"/>
                <a:cs typeface="Arial"/>
              </a:rPr>
              <a:t>μm.</a:t>
            </a:r>
            <a:endParaRPr sz="1800">
              <a:latin typeface="Arial"/>
              <a:cs typeface="Arial"/>
            </a:endParaRPr>
          </a:p>
          <a:p>
            <a:pPr marL="2073910">
              <a:lnSpc>
                <a:spcPct val="100000"/>
              </a:lnSpc>
              <a:spcBef>
                <a:spcPts val="145"/>
              </a:spcBef>
            </a:pPr>
            <a:r>
              <a:rPr sz="2000" spc="-15" dirty="0">
                <a:latin typeface="Calibri"/>
                <a:cs typeface="Calibri"/>
              </a:rPr>
              <a:t>Shi</a:t>
            </a:r>
            <a:r>
              <a:rPr sz="2000" spc="-20" dirty="0">
                <a:latin typeface="Calibri"/>
                <a:cs typeface="Calibri"/>
              </a:rPr>
              <a:t>m</a:t>
            </a:r>
            <a:r>
              <a:rPr sz="2000" spc="15" dirty="0">
                <a:latin typeface="Calibri"/>
                <a:cs typeface="Calibri"/>
              </a:rPr>
              <a:t> </a:t>
            </a:r>
            <a:r>
              <a:rPr sz="2000" spc="-10" dirty="0">
                <a:latin typeface="Calibri"/>
                <a:cs typeface="Calibri"/>
              </a:rPr>
              <a:t>et</a:t>
            </a:r>
            <a:r>
              <a:rPr sz="2000" dirty="0">
                <a:latin typeface="Calibri"/>
                <a:cs typeface="Calibri"/>
              </a:rPr>
              <a:t> </a:t>
            </a:r>
            <a:r>
              <a:rPr sz="2000" spc="-10" dirty="0">
                <a:latin typeface="Calibri"/>
                <a:cs typeface="Calibri"/>
              </a:rPr>
              <a:t>al.</a:t>
            </a:r>
            <a:r>
              <a:rPr sz="2000" spc="-5" dirty="0">
                <a:latin typeface="Calibri"/>
                <a:cs typeface="Calibri"/>
              </a:rPr>
              <a:t> </a:t>
            </a:r>
            <a:r>
              <a:rPr sz="2000" spc="-10" dirty="0">
                <a:latin typeface="Calibri"/>
                <a:cs typeface="Calibri"/>
              </a:rPr>
              <a:t>PNAS.</a:t>
            </a:r>
            <a:r>
              <a:rPr sz="2000" spc="5" dirty="0">
                <a:latin typeface="Calibri"/>
                <a:cs typeface="Calibri"/>
              </a:rPr>
              <a:t> </a:t>
            </a:r>
            <a:r>
              <a:rPr sz="2000" spc="-10" dirty="0">
                <a:latin typeface="Calibri"/>
                <a:cs typeface="Calibri"/>
              </a:rPr>
              <a:t>109, </a:t>
            </a:r>
            <a:r>
              <a:rPr sz="2000" spc="-15" dirty="0">
                <a:latin typeface="Calibri"/>
                <a:cs typeface="Calibri"/>
              </a:rPr>
              <a:t>1397</a:t>
            </a:r>
            <a:r>
              <a:rPr sz="2000" spc="-5" dirty="0">
                <a:latin typeface="Calibri"/>
                <a:cs typeface="Calibri"/>
              </a:rPr>
              <a:t>8</a:t>
            </a:r>
            <a:r>
              <a:rPr sz="2000" spc="-10" dirty="0">
                <a:latin typeface="Calibri"/>
                <a:cs typeface="Calibri"/>
              </a:rPr>
              <a:t>-13983 </a:t>
            </a:r>
            <a:r>
              <a:rPr sz="2000" spc="-15" dirty="0">
                <a:latin typeface="Calibri"/>
                <a:cs typeface="Calibri"/>
              </a:rPr>
              <a:t>(2012)</a:t>
            </a:r>
            <a:endParaRPr sz="2000">
              <a:latin typeface="Calibri"/>
              <a:cs typeface="Calibri"/>
            </a:endParaRPr>
          </a:p>
        </p:txBody>
      </p:sp>
      <p:sp>
        <p:nvSpPr>
          <p:cNvPr id="9" name="object 9"/>
          <p:cNvSpPr txBox="1"/>
          <p:nvPr/>
        </p:nvSpPr>
        <p:spPr>
          <a:xfrm>
            <a:off x="696722" y="1616892"/>
            <a:ext cx="8117205" cy="232410"/>
          </a:xfrm>
          <a:prstGeom prst="rect">
            <a:avLst/>
          </a:prstGeom>
        </p:spPr>
        <p:txBody>
          <a:bodyPr vert="horz" wrap="square" lIns="0" tIns="0" rIns="0" bIns="0" rtlCol="0">
            <a:spAutoFit/>
          </a:bodyPr>
          <a:lstStyle/>
          <a:p>
            <a:pPr marL="12700">
              <a:lnSpc>
                <a:spcPts val="2140"/>
              </a:lnSpc>
              <a:tabLst>
                <a:tab pos="1995805" algn="l"/>
                <a:tab pos="4292600" algn="l"/>
                <a:tab pos="6275705" algn="l"/>
              </a:tabLst>
            </a:pPr>
            <a:r>
              <a:rPr sz="1800" b="1" dirty="0">
                <a:latin typeface="Arial"/>
                <a:cs typeface="Arial"/>
              </a:rPr>
              <a:t>Conventio</a:t>
            </a:r>
            <a:r>
              <a:rPr sz="1800" b="1" spc="-10" dirty="0">
                <a:latin typeface="Arial"/>
                <a:cs typeface="Arial"/>
              </a:rPr>
              <a:t>n</a:t>
            </a:r>
            <a:r>
              <a:rPr sz="1800" b="1" dirty="0">
                <a:latin typeface="Arial"/>
                <a:cs typeface="Arial"/>
              </a:rPr>
              <a:t>al	Supe</a:t>
            </a:r>
            <a:r>
              <a:rPr sz="1800" b="1" spc="-5" dirty="0">
                <a:latin typeface="Arial"/>
                <a:cs typeface="Arial"/>
              </a:rPr>
              <a:t>r</a:t>
            </a:r>
            <a:r>
              <a:rPr sz="1800" b="1" dirty="0">
                <a:latin typeface="Arial"/>
                <a:cs typeface="Arial"/>
              </a:rPr>
              <a:t>-resoluti</a:t>
            </a:r>
            <a:r>
              <a:rPr sz="1800" b="1" spc="-10" dirty="0">
                <a:latin typeface="Arial"/>
                <a:cs typeface="Arial"/>
              </a:rPr>
              <a:t>o</a:t>
            </a:r>
            <a:r>
              <a:rPr sz="1800" b="1" dirty="0">
                <a:latin typeface="Arial"/>
                <a:cs typeface="Arial"/>
              </a:rPr>
              <a:t>n	</a:t>
            </a:r>
            <a:r>
              <a:rPr sz="2700" b="1" baseline="1543" dirty="0">
                <a:latin typeface="Arial"/>
                <a:cs typeface="Arial"/>
              </a:rPr>
              <a:t>Conventio</a:t>
            </a:r>
            <a:r>
              <a:rPr sz="2700" b="1" spc="-15" baseline="1543" dirty="0">
                <a:latin typeface="Arial"/>
                <a:cs typeface="Arial"/>
              </a:rPr>
              <a:t>n</a:t>
            </a:r>
            <a:r>
              <a:rPr sz="2700" b="1" baseline="1543" dirty="0">
                <a:latin typeface="Arial"/>
                <a:cs typeface="Arial"/>
              </a:rPr>
              <a:t>al	</a:t>
            </a:r>
            <a:r>
              <a:rPr sz="1800" b="1" dirty="0">
                <a:latin typeface="Arial"/>
                <a:cs typeface="Arial"/>
              </a:rPr>
              <a:t>Supe</a:t>
            </a:r>
            <a:r>
              <a:rPr sz="1800" b="1" spc="-5" dirty="0">
                <a:latin typeface="Arial"/>
                <a:cs typeface="Arial"/>
              </a:rPr>
              <a:t>r</a:t>
            </a:r>
            <a:r>
              <a:rPr sz="1800" b="1" dirty="0">
                <a:latin typeface="Arial"/>
                <a:cs typeface="Arial"/>
              </a:rPr>
              <a:t>-resoluti</a:t>
            </a:r>
            <a:r>
              <a:rPr sz="1800" b="1" spc="-10" dirty="0">
                <a:latin typeface="Arial"/>
                <a:cs typeface="Arial"/>
              </a:rPr>
              <a:t>o</a:t>
            </a:r>
            <a:r>
              <a:rPr sz="1800" b="1" dirty="0">
                <a:latin typeface="Arial"/>
                <a:cs typeface="Arial"/>
              </a:rPr>
              <a:t>n</a:t>
            </a:r>
            <a:endParaRPr sz="1800">
              <a:latin typeface="Arial"/>
              <a:cs typeface="Arial"/>
            </a:endParaRPr>
          </a:p>
        </p:txBody>
      </p:sp>
    </p:spTree>
    <p:extLst>
      <p:ext uri="{BB962C8B-B14F-4D97-AF65-F5344CB8AC3E}">
        <p14:creationId xmlns:p14="http://schemas.microsoft.com/office/powerpoint/2010/main" val="2814554360"/>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a:t>Super-resolution imaging in live </a:t>
            </a:r>
            <a:r>
              <a:rPr lang="en-US" sz="3200" i="1" dirty="0" err="1"/>
              <a:t>Caulobacter</a:t>
            </a:r>
            <a:r>
              <a:rPr lang="en-US" sz="3200" i="1" dirty="0"/>
              <a:t> </a:t>
            </a:r>
            <a:r>
              <a:rPr lang="en-US" sz="3200" i="1" dirty="0" err="1"/>
              <a:t>crescentus</a:t>
            </a:r>
            <a:r>
              <a:rPr lang="en-US" sz="3200" dirty="0"/>
              <a:t> cells using </a:t>
            </a:r>
            <a:r>
              <a:rPr lang="en-US" sz="3200" dirty="0" err="1"/>
              <a:t>photoswitchable</a:t>
            </a:r>
            <a:r>
              <a:rPr lang="en-US" sz="3200" dirty="0"/>
              <a:t> EYFP</a:t>
            </a:r>
            <a:br>
              <a:rPr lang="en-US" sz="3200" dirty="0"/>
            </a:br>
            <a:endParaRPr lang="en-US" sz="3200" dirty="0"/>
          </a:p>
        </p:txBody>
      </p:sp>
      <p:sp>
        <p:nvSpPr>
          <p:cNvPr id="4" name="object 3"/>
          <p:cNvSpPr txBox="1"/>
          <p:nvPr/>
        </p:nvSpPr>
        <p:spPr>
          <a:xfrm>
            <a:off x="1297939" y="6205664"/>
            <a:ext cx="4692015" cy="279400"/>
          </a:xfrm>
          <a:prstGeom prst="rect">
            <a:avLst/>
          </a:prstGeom>
        </p:spPr>
        <p:txBody>
          <a:bodyPr vert="horz" wrap="square" lIns="0" tIns="0" rIns="0" bIns="0" rtlCol="0">
            <a:spAutoFit/>
          </a:bodyPr>
          <a:lstStyle/>
          <a:p>
            <a:pPr marL="12700">
              <a:lnSpc>
                <a:spcPct val="100000"/>
              </a:lnSpc>
            </a:pPr>
            <a:r>
              <a:rPr sz="2000" spc="-10" dirty="0">
                <a:latin typeface="Calibri"/>
                <a:cs typeface="Calibri"/>
              </a:rPr>
              <a:t>Biteen</a:t>
            </a:r>
            <a:r>
              <a:rPr sz="2000" spc="20" dirty="0">
                <a:latin typeface="Calibri"/>
                <a:cs typeface="Calibri"/>
              </a:rPr>
              <a:t> </a:t>
            </a:r>
            <a:r>
              <a:rPr sz="2000" spc="-10" dirty="0">
                <a:latin typeface="Calibri"/>
                <a:cs typeface="Calibri"/>
              </a:rPr>
              <a:t>et</a:t>
            </a:r>
            <a:r>
              <a:rPr sz="2000" dirty="0">
                <a:latin typeface="Calibri"/>
                <a:cs typeface="Calibri"/>
              </a:rPr>
              <a:t> </a:t>
            </a:r>
            <a:r>
              <a:rPr sz="2000" spc="-10" dirty="0">
                <a:latin typeface="Calibri"/>
                <a:cs typeface="Calibri"/>
              </a:rPr>
              <a:t>al.</a:t>
            </a:r>
            <a:r>
              <a:rPr sz="2000" spc="-5" dirty="0">
                <a:latin typeface="Calibri"/>
                <a:cs typeface="Calibri"/>
              </a:rPr>
              <a:t> </a:t>
            </a:r>
            <a:r>
              <a:rPr sz="2000" spc="-10" dirty="0">
                <a:latin typeface="Calibri"/>
                <a:cs typeface="Calibri"/>
              </a:rPr>
              <a:t>Nat.</a:t>
            </a:r>
            <a:r>
              <a:rPr sz="2000" spc="-5" dirty="0">
                <a:latin typeface="Calibri"/>
                <a:cs typeface="Calibri"/>
              </a:rPr>
              <a:t> </a:t>
            </a:r>
            <a:r>
              <a:rPr sz="2000" spc="-15" dirty="0">
                <a:latin typeface="Calibri"/>
                <a:cs typeface="Calibri"/>
              </a:rPr>
              <a:t>Me</a:t>
            </a:r>
            <a:r>
              <a:rPr sz="2000" spc="-5" dirty="0">
                <a:latin typeface="Calibri"/>
                <a:cs typeface="Calibri"/>
              </a:rPr>
              <a:t>t</a:t>
            </a:r>
            <a:r>
              <a:rPr sz="2000" spc="-15" dirty="0">
                <a:latin typeface="Calibri"/>
                <a:cs typeface="Calibri"/>
              </a:rPr>
              <a:t>hods</a:t>
            </a:r>
            <a:r>
              <a:rPr sz="2000" spc="-5" dirty="0">
                <a:latin typeface="Calibri"/>
                <a:cs typeface="Calibri"/>
              </a:rPr>
              <a:t>.</a:t>
            </a:r>
            <a:r>
              <a:rPr sz="2000" spc="5" dirty="0">
                <a:latin typeface="Calibri"/>
                <a:cs typeface="Calibri"/>
              </a:rPr>
              <a:t> </a:t>
            </a:r>
            <a:r>
              <a:rPr sz="2000" spc="-10" dirty="0">
                <a:latin typeface="Calibri"/>
                <a:cs typeface="Calibri"/>
              </a:rPr>
              <a:t>5,</a:t>
            </a:r>
            <a:r>
              <a:rPr sz="2000" dirty="0">
                <a:latin typeface="Calibri"/>
                <a:cs typeface="Calibri"/>
              </a:rPr>
              <a:t> </a:t>
            </a:r>
            <a:r>
              <a:rPr sz="2000" spc="-15" dirty="0">
                <a:latin typeface="Calibri"/>
                <a:cs typeface="Calibri"/>
              </a:rPr>
              <a:t>94</a:t>
            </a:r>
            <a:r>
              <a:rPr sz="2000" spc="-5" dirty="0">
                <a:latin typeface="Calibri"/>
                <a:cs typeface="Calibri"/>
              </a:rPr>
              <a:t>7</a:t>
            </a:r>
            <a:r>
              <a:rPr sz="2000" spc="-10" dirty="0">
                <a:latin typeface="Calibri"/>
                <a:cs typeface="Calibri"/>
              </a:rPr>
              <a:t>-949</a:t>
            </a:r>
            <a:r>
              <a:rPr sz="2000" spc="-5" dirty="0">
                <a:latin typeface="Calibri"/>
                <a:cs typeface="Calibri"/>
              </a:rPr>
              <a:t> </a:t>
            </a:r>
            <a:r>
              <a:rPr sz="2000" spc="-15" dirty="0">
                <a:latin typeface="Calibri"/>
                <a:cs typeface="Calibri"/>
              </a:rPr>
              <a:t>(2008)</a:t>
            </a:r>
            <a:endParaRPr sz="2000" dirty="0">
              <a:latin typeface="Calibri"/>
              <a:cs typeface="Calibri"/>
            </a:endParaRPr>
          </a:p>
        </p:txBody>
      </p:sp>
      <p:sp>
        <p:nvSpPr>
          <p:cNvPr id="5" name="object 4"/>
          <p:cNvSpPr/>
          <p:nvPr/>
        </p:nvSpPr>
        <p:spPr>
          <a:xfrm>
            <a:off x="628650" y="2074986"/>
            <a:ext cx="8144613" cy="2719752"/>
          </a:xfrm>
          <a:prstGeom prst="rect">
            <a:avLst/>
          </a:prstGeom>
          <a:blipFill>
            <a:blip r:embed="rId3"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278564895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t>Evanescent waves</a:t>
            </a:r>
            <a:endParaRPr lang="en-US" sz="4000" dirty="0"/>
          </a:p>
        </p:txBody>
      </p:sp>
      <p:sp>
        <p:nvSpPr>
          <p:cNvPr id="3" name="Content Placeholder 2"/>
          <p:cNvSpPr>
            <a:spLocks noGrp="1"/>
          </p:cNvSpPr>
          <p:nvPr>
            <p:ph sz="half" idx="1"/>
          </p:nvPr>
        </p:nvSpPr>
        <p:spPr/>
        <p:txBody>
          <a:bodyPr>
            <a:normAutofit fontScale="92500" lnSpcReduction="20000"/>
          </a:bodyPr>
          <a:lstStyle/>
          <a:p>
            <a:r>
              <a:rPr lang="en-US" dirty="0" smtClean="0"/>
              <a:t>Near-field phenomenon</a:t>
            </a:r>
          </a:p>
          <a:p>
            <a:r>
              <a:rPr lang="en-US" dirty="0" smtClean="0"/>
              <a:t>Higher </a:t>
            </a:r>
            <a:r>
              <a:rPr lang="en-US" dirty="0"/>
              <a:t>frequency, more </a:t>
            </a:r>
            <a:r>
              <a:rPr lang="en-US" dirty="0" smtClean="0"/>
              <a:t>information</a:t>
            </a:r>
          </a:p>
          <a:p>
            <a:r>
              <a:rPr lang="en-US" dirty="0" smtClean="0"/>
              <a:t>Formed </a:t>
            </a:r>
            <a:r>
              <a:rPr lang="en-US" dirty="0"/>
              <a:t>at </a:t>
            </a:r>
            <a:r>
              <a:rPr lang="en-US" dirty="0" smtClean="0"/>
              <a:t>boundary </a:t>
            </a:r>
            <a:r>
              <a:rPr lang="en-US" dirty="0"/>
              <a:t>between two media with different wave motion properties</a:t>
            </a:r>
          </a:p>
          <a:p>
            <a:r>
              <a:rPr lang="en-US" dirty="0"/>
              <a:t>Evanescent waves quantum tunneling phenomenon</a:t>
            </a:r>
          </a:p>
          <a:p>
            <a:r>
              <a:rPr lang="en-US" dirty="0"/>
              <a:t>Product of </a:t>
            </a:r>
            <a:r>
              <a:rPr lang="en-US" dirty="0">
                <a:solidFill>
                  <a:prstClr val="black"/>
                </a:solidFill>
              </a:rPr>
              <a:t>Schrödinger </a:t>
            </a:r>
            <a:r>
              <a:rPr lang="en-US" dirty="0"/>
              <a:t>wave equations</a:t>
            </a:r>
          </a:p>
          <a:p>
            <a:endParaRPr lang="en-US" dirty="0"/>
          </a:p>
        </p:txBody>
      </p:sp>
      <p:pic>
        <p:nvPicPr>
          <p:cNvPr id="5" name="Content Placeholder 4"/>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629150" y="2346545"/>
            <a:ext cx="3886200" cy="2914650"/>
          </a:xfrm>
        </p:spPr>
      </p:pic>
      <p:cxnSp>
        <p:nvCxnSpPr>
          <p:cNvPr id="7" name="Straight Arrow Connector 6"/>
          <p:cNvCxnSpPr/>
          <p:nvPr/>
        </p:nvCxnSpPr>
        <p:spPr>
          <a:xfrm>
            <a:off x="4572000" y="5261195"/>
            <a:ext cx="4239491" cy="0"/>
          </a:xfrm>
          <a:prstGeom prst="straightConnector1">
            <a:avLst/>
          </a:prstGeom>
          <a:ln w="28575">
            <a:solidFill>
              <a:schemeClr val="accent5"/>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V="1">
            <a:off x="4572000" y="1914875"/>
            <a:ext cx="0" cy="3359655"/>
          </a:xfrm>
          <a:prstGeom prst="straightConnector1">
            <a:avLst/>
          </a:prstGeom>
          <a:ln w="28575">
            <a:solidFill>
              <a:schemeClr val="accent5"/>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H="1" flipV="1">
            <a:off x="6572250" y="5276435"/>
            <a:ext cx="1870568" cy="1110383"/>
          </a:xfrm>
          <a:prstGeom prst="line">
            <a:avLst/>
          </a:prstGeom>
        </p:spPr>
        <p:style>
          <a:lnRef idx="1">
            <a:schemeClr val="accent1"/>
          </a:lnRef>
          <a:fillRef idx="0">
            <a:schemeClr val="accent1"/>
          </a:fillRef>
          <a:effectRef idx="0">
            <a:schemeClr val="accent1"/>
          </a:effectRef>
          <a:fontRef idx="minor">
            <a:schemeClr val="tx1"/>
          </a:fontRef>
        </p:style>
      </p:cxnSp>
      <p:grpSp>
        <p:nvGrpSpPr>
          <p:cNvPr id="21" name="Group 20"/>
          <p:cNvGrpSpPr/>
          <p:nvPr/>
        </p:nvGrpSpPr>
        <p:grpSpPr>
          <a:xfrm>
            <a:off x="4701682" y="5276435"/>
            <a:ext cx="1870568" cy="1110383"/>
            <a:chOff x="4701682" y="4850404"/>
            <a:chExt cx="1870568" cy="1110383"/>
          </a:xfrm>
        </p:grpSpPr>
        <p:cxnSp>
          <p:nvCxnSpPr>
            <p:cNvPr id="16" name="Straight Connector 15"/>
            <p:cNvCxnSpPr/>
            <p:nvPr/>
          </p:nvCxnSpPr>
          <p:spPr>
            <a:xfrm flipV="1">
              <a:off x="4701682" y="4850404"/>
              <a:ext cx="1870568" cy="1110383"/>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V="1">
              <a:off x="4701682" y="5350226"/>
              <a:ext cx="1028558" cy="610561"/>
            </a:xfrm>
            <a:prstGeom prst="line">
              <a:avLst/>
            </a:prstGeom>
            <a:ln>
              <a:solidFill>
                <a:schemeClr val="accent5"/>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grpSp>
        <p:nvGrpSpPr>
          <p:cNvPr id="22" name="Group 21"/>
          <p:cNvGrpSpPr/>
          <p:nvPr/>
        </p:nvGrpSpPr>
        <p:grpSpPr>
          <a:xfrm flipV="1">
            <a:off x="6572250" y="5276434"/>
            <a:ext cx="1870568" cy="1110383"/>
            <a:chOff x="4701682" y="4850404"/>
            <a:chExt cx="1870568" cy="1110383"/>
          </a:xfrm>
        </p:grpSpPr>
        <p:cxnSp>
          <p:nvCxnSpPr>
            <p:cNvPr id="23" name="Straight Connector 22"/>
            <p:cNvCxnSpPr/>
            <p:nvPr/>
          </p:nvCxnSpPr>
          <p:spPr>
            <a:xfrm flipV="1">
              <a:off x="4701682" y="4850404"/>
              <a:ext cx="1870568" cy="1110383"/>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V="1">
              <a:off x="4701682" y="5350226"/>
              <a:ext cx="1028558" cy="610561"/>
            </a:xfrm>
            <a:prstGeom prst="line">
              <a:avLst/>
            </a:prstGeom>
            <a:ln>
              <a:solidFill>
                <a:schemeClr val="accent5"/>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sp>
        <p:nvSpPr>
          <p:cNvPr id="25" name="TextBox 24"/>
          <p:cNvSpPr txBox="1"/>
          <p:nvPr/>
        </p:nvSpPr>
        <p:spPr>
          <a:xfrm>
            <a:off x="4247445" y="4049644"/>
            <a:ext cx="369332" cy="1224887"/>
          </a:xfrm>
          <a:prstGeom prst="rect">
            <a:avLst/>
          </a:prstGeom>
          <a:noFill/>
        </p:spPr>
        <p:txBody>
          <a:bodyPr vert="vert270" wrap="none" rtlCol="0">
            <a:spAutoFit/>
          </a:bodyPr>
          <a:lstStyle/>
          <a:p>
            <a:r>
              <a:rPr lang="en-US" sz="1200" dirty="0" smtClean="0">
                <a:solidFill>
                  <a:schemeClr val="accent5"/>
                </a:solidFill>
              </a:rPr>
              <a:t>Exponential decay</a:t>
            </a:r>
            <a:endParaRPr lang="en-US" sz="1200" dirty="0">
              <a:solidFill>
                <a:schemeClr val="accent5"/>
              </a:solidFill>
            </a:endParaRPr>
          </a:p>
        </p:txBody>
      </p:sp>
    </p:spTree>
    <p:extLst>
      <p:ext uri="{BB962C8B-B14F-4D97-AF65-F5344CB8AC3E}">
        <p14:creationId xmlns:p14="http://schemas.microsoft.com/office/powerpoint/2010/main" val="71952764"/>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Super-resolution Techniques</a:t>
            </a:r>
            <a:endParaRPr lang="en-US" dirty="0"/>
          </a:p>
        </p:txBody>
      </p:sp>
      <p:sp>
        <p:nvSpPr>
          <p:cNvPr id="6" name="Content Placeholder 5"/>
          <p:cNvSpPr>
            <a:spLocks noGrp="1"/>
          </p:cNvSpPr>
          <p:nvPr>
            <p:ph idx="1"/>
          </p:nvPr>
        </p:nvSpPr>
        <p:spPr/>
        <p:txBody>
          <a:bodyPr/>
          <a:lstStyle/>
          <a:p>
            <a:r>
              <a:rPr lang="en-US" dirty="0"/>
              <a:t>Direct </a:t>
            </a:r>
            <a:r>
              <a:rPr lang="en-US" dirty="0" err="1" smtClean="0"/>
              <a:t>STochastical</a:t>
            </a:r>
            <a:r>
              <a:rPr lang="en-US" dirty="0" smtClean="0"/>
              <a:t> Optical Reconstruction Microscopy </a:t>
            </a:r>
            <a:r>
              <a:rPr lang="en-US" dirty="0"/>
              <a:t>(</a:t>
            </a:r>
            <a:r>
              <a:rPr lang="en-US" dirty="0" err="1"/>
              <a:t>dSTORM</a:t>
            </a:r>
            <a:r>
              <a:rPr lang="en-US" dirty="0" smtClean="0"/>
              <a:t>)</a:t>
            </a:r>
          </a:p>
          <a:p>
            <a:pPr lvl="1"/>
            <a:r>
              <a:rPr lang="en-US" dirty="0" smtClean="0"/>
              <a:t>Basically another form of GSD Microscopy</a:t>
            </a:r>
          </a:p>
          <a:p>
            <a:r>
              <a:rPr lang="en-US" dirty="0" smtClean="0"/>
              <a:t>Points Accumulation for Imaging in Nanoscale Topography </a:t>
            </a:r>
            <a:r>
              <a:rPr lang="en-US" dirty="0"/>
              <a:t>(PAINT</a:t>
            </a:r>
            <a:r>
              <a:rPr lang="en-US" dirty="0" smtClean="0"/>
              <a:t>)</a:t>
            </a:r>
          </a:p>
          <a:p>
            <a:pPr lvl="1"/>
            <a:r>
              <a:rPr lang="en-US" dirty="0" smtClean="0"/>
              <a:t>Shift in emission spectra when binds target</a:t>
            </a:r>
          </a:p>
          <a:p>
            <a:r>
              <a:rPr lang="en-US" dirty="0"/>
              <a:t>interferometric </a:t>
            </a:r>
            <a:r>
              <a:rPr lang="en-US" dirty="0" err="1" smtClean="0"/>
              <a:t>PhotoActivated</a:t>
            </a:r>
            <a:r>
              <a:rPr lang="en-US" dirty="0" smtClean="0"/>
              <a:t> Localization Microscopy </a:t>
            </a:r>
            <a:r>
              <a:rPr lang="en-US" dirty="0"/>
              <a:t>(</a:t>
            </a:r>
            <a:r>
              <a:rPr lang="en-US" dirty="0" err="1"/>
              <a:t>iPALM</a:t>
            </a:r>
            <a:r>
              <a:rPr lang="en-US" dirty="0" smtClean="0"/>
              <a:t>)</a:t>
            </a:r>
          </a:p>
          <a:p>
            <a:pPr lvl="1"/>
            <a:r>
              <a:rPr lang="en-US" dirty="0"/>
              <a:t>Combines PALM with simultaneous </a:t>
            </a:r>
            <a:r>
              <a:rPr lang="en-US" dirty="0" smtClean="0"/>
              <a:t>multiphase interferometry</a:t>
            </a:r>
            <a:endParaRPr lang="en-US" dirty="0"/>
          </a:p>
          <a:p>
            <a:endParaRPr lang="en-US" dirty="0"/>
          </a:p>
        </p:txBody>
      </p:sp>
    </p:spTree>
    <p:extLst>
      <p:ext uri="{BB962C8B-B14F-4D97-AF65-F5344CB8AC3E}">
        <p14:creationId xmlns:p14="http://schemas.microsoft.com/office/powerpoint/2010/main" val="122087619"/>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Super-resolution requirements</a:t>
            </a:r>
            <a:endParaRPr lang="en-US" dirty="0"/>
          </a:p>
        </p:txBody>
      </p:sp>
      <p:sp>
        <p:nvSpPr>
          <p:cNvPr id="3" name="Content Placeholder 2"/>
          <p:cNvSpPr>
            <a:spLocks noGrp="1"/>
          </p:cNvSpPr>
          <p:nvPr>
            <p:ph idx="1"/>
          </p:nvPr>
        </p:nvSpPr>
        <p:spPr/>
        <p:txBody>
          <a:bodyPr/>
          <a:lstStyle/>
          <a:p>
            <a:r>
              <a:rPr lang="en-US" dirty="0" smtClean="0"/>
              <a:t>High power lasers</a:t>
            </a:r>
          </a:p>
          <a:p>
            <a:r>
              <a:rPr lang="en-US" dirty="0" smtClean="0"/>
              <a:t>Special fluorophores</a:t>
            </a:r>
          </a:p>
          <a:p>
            <a:r>
              <a:rPr lang="en-US" dirty="0" smtClean="0"/>
              <a:t>Concentration of fluorophores</a:t>
            </a:r>
          </a:p>
          <a:p>
            <a:r>
              <a:rPr lang="en-US" dirty="0" smtClean="0"/>
              <a:t>Special optics</a:t>
            </a:r>
          </a:p>
          <a:p>
            <a:r>
              <a:rPr lang="en-US" dirty="0" smtClean="0"/>
              <a:t>Computational processing</a:t>
            </a:r>
          </a:p>
          <a:p>
            <a:r>
              <a:rPr lang="en-US" dirty="0" smtClean="0"/>
              <a:t>Fast detectors</a:t>
            </a:r>
          </a:p>
          <a:p>
            <a:r>
              <a:rPr lang="en-US" dirty="0" smtClean="0"/>
              <a:t>Sensitive detectors</a:t>
            </a:r>
          </a:p>
          <a:p>
            <a:r>
              <a:rPr lang="en-US" dirty="0" smtClean="0"/>
              <a:t>Precise X,Y,Z positioning</a:t>
            </a:r>
            <a:endParaRPr lang="en-US" dirty="0"/>
          </a:p>
        </p:txBody>
      </p:sp>
    </p:spTree>
    <p:extLst>
      <p:ext uri="{BB962C8B-B14F-4D97-AF65-F5344CB8AC3E}">
        <p14:creationId xmlns:p14="http://schemas.microsoft.com/office/powerpoint/2010/main" val="1634536658"/>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961" name="Group 2"/>
          <p:cNvGrpSpPr>
            <a:grpSpLocks/>
          </p:cNvGrpSpPr>
          <p:nvPr/>
        </p:nvGrpSpPr>
        <p:grpSpPr bwMode="auto">
          <a:xfrm>
            <a:off x="3224561" y="2757449"/>
            <a:ext cx="4140200" cy="2946400"/>
            <a:chOff x="1968" y="920"/>
            <a:chExt cx="2608" cy="1856"/>
          </a:xfrm>
        </p:grpSpPr>
        <p:sp>
          <p:nvSpPr>
            <p:cNvPr id="40976" name="Freeform 3"/>
            <p:cNvSpPr>
              <a:spLocks/>
            </p:cNvSpPr>
            <p:nvPr/>
          </p:nvSpPr>
          <p:spPr bwMode="auto">
            <a:xfrm>
              <a:off x="1968" y="920"/>
              <a:ext cx="2608" cy="1856"/>
            </a:xfrm>
            <a:custGeom>
              <a:avLst/>
              <a:gdLst>
                <a:gd name="T0" fmla="*/ 0 w 2608"/>
                <a:gd name="T1" fmla="*/ 1856 h 1856"/>
                <a:gd name="T2" fmla="*/ 168 w 2608"/>
                <a:gd name="T3" fmla="*/ 1592 h 1856"/>
                <a:gd name="T4" fmla="*/ 792 w 2608"/>
                <a:gd name="T5" fmla="*/ 248 h 1856"/>
                <a:gd name="T6" fmla="*/ 2608 w 2608"/>
                <a:gd name="T7" fmla="*/ 0 h 1856"/>
                <a:gd name="T8" fmla="*/ 2584 w 2608"/>
                <a:gd name="T9" fmla="*/ 1856 h 1856"/>
                <a:gd name="T10" fmla="*/ 0 w 2608"/>
                <a:gd name="T11" fmla="*/ 1856 h 1856"/>
                <a:gd name="T12" fmla="*/ 0 60000 65536"/>
                <a:gd name="T13" fmla="*/ 0 60000 65536"/>
                <a:gd name="T14" fmla="*/ 0 60000 65536"/>
                <a:gd name="T15" fmla="*/ 0 60000 65536"/>
                <a:gd name="T16" fmla="*/ 0 60000 65536"/>
                <a:gd name="T17" fmla="*/ 0 60000 65536"/>
                <a:gd name="T18" fmla="*/ 0 w 2608"/>
                <a:gd name="T19" fmla="*/ 0 h 1856"/>
                <a:gd name="T20" fmla="*/ 2608 w 2608"/>
                <a:gd name="T21" fmla="*/ 1856 h 1856"/>
              </a:gdLst>
              <a:ahLst/>
              <a:cxnLst>
                <a:cxn ang="T12">
                  <a:pos x="T0" y="T1"/>
                </a:cxn>
                <a:cxn ang="T13">
                  <a:pos x="T2" y="T3"/>
                </a:cxn>
                <a:cxn ang="T14">
                  <a:pos x="T4" y="T5"/>
                </a:cxn>
                <a:cxn ang="T15">
                  <a:pos x="T6" y="T7"/>
                </a:cxn>
                <a:cxn ang="T16">
                  <a:pos x="T8" y="T9"/>
                </a:cxn>
                <a:cxn ang="T17">
                  <a:pos x="T10" y="T11"/>
                </a:cxn>
              </a:cxnLst>
              <a:rect l="T18" t="T19" r="T20" b="T21"/>
              <a:pathLst>
                <a:path w="2608" h="1856">
                  <a:moveTo>
                    <a:pt x="0" y="1856"/>
                  </a:moveTo>
                  <a:lnTo>
                    <a:pt x="168" y="1592"/>
                  </a:lnTo>
                  <a:lnTo>
                    <a:pt x="792" y="248"/>
                  </a:lnTo>
                  <a:lnTo>
                    <a:pt x="2608" y="0"/>
                  </a:lnTo>
                  <a:lnTo>
                    <a:pt x="2584" y="1856"/>
                  </a:lnTo>
                  <a:lnTo>
                    <a:pt x="0" y="1856"/>
                  </a:lnTo>
                  <a:close/>
                </a:path>
              </a:pathLst>
            </a:custGeom>
            <a:solidFill>
              <a:srgbClr val="FF6699"/>
            </a:solidFill>
            <a:ln w="9525">
              <a:solidFill>
                <a:schemeClr val="bg1"/>
              </a:solidFill>
              <a:round/>
              <a:headEnd/>
              <a:tailEnd/>
            </a:ln>
          </p:spPr>
          <p:txBody>
            <a:bodyPr wrap="none" anchor="ctr"/>
            <a:lstStyle/>
            <a:p>
              <a:endParaRPr lang="en-US"/>
            </a:p>
          </p:txBody>
        </p:sp>
        <p:sp>
          <p:nvSpPr>
            <p:cNvPr id="40977" name="Text Box 4"/>
            <p:cNvSpPr txBox="1">
              <a:spLocks noChangeArrowheads="1"/>
            </p:cNvSpPr>
            <p:nvPr/>
          </p:nvSpPr>
          <p:spPr bwMode="auto">
            <a:xfrm>
              <a:off x="3175" y="1314"/>
              <a:ext cx="483"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9pPr>
            </a:lstStyle>
            <a:p>
              <a:pPr algn="ctr" eaLnBrk="1" hangingPunct="1"/>
              <a:r>
                <a:rPr lang="en-US" altLang="en-US" sz="2000" dirty="0">
                  <a:latin typeface="+mn-lt"/>
                </a:rPr>
                <a:t>CLSM</a:t>
              </a:r>
              <a:endParaRPr lang="en-US" altLang="en-US" dirty="0">
                <a:latin typeface="+mn-lt"/>
              </a:endParaRPr>
            </a:p>
          </p:txBody>
        </p:sp>
      </p:grpSp>
      <p:sp>
        <p:nvSpPr>
          <p:cNvPr id="40962" name="Line 5"/>
          <p:cNvSpPr>
            <a:spLocks noChangeShapeType="1"/>
          </p:cNvSpPr>
          <p:nvPr/>
        </p:nvSpPr>
        <p:spPr bwMode="auto">
          <a:xfrm flipV="1">
            <a:off x="2272061" y="5754649"/>
            <a:ext cx="5473700" cy="0"/>
          </a:xfrm>
          <a:prstGeom prst="line">
            <a:avLst/>
          </a:prstGeom>
          <a:noFill/>
          <a:ln w="762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40963" name="Line 6"/>
          <p:cNvSpPr>
            <a:spLocks noChangeShapeType="1"/>
          </p:cNvSpPr>
          <p:nvPr/>
        </p:nvSpPr>
        <p:spPr bwMode="auto">
          <a:xfrm flipV="1">
            <a:off x="2272061" y="1055649"/>
            <a:ext cx="0" cy="4699000"/>
          </a:xfrm>
          <a:prstGeom prst="line">
            <a:avLst/>
          </a:prstGeom>
          <a:noFill/>
          <a:ln w="762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40964" name="Text Box 7"/>
          <p:cNvSpPr txBox="1">
            <a:spLocks noChangeArrowheads="1"/>
          </p:cNvSpPr>
          <p:nvPr/>
        </p:nvSpPr>
        <p:spPr bwMode="auto">
          <a:xfrm>
            <a:off x="1078262" y="2811851"/>
            <a:ext cx="952761"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9pPr>
          </a:lstStyle>
          <a:p>
            <a:pPr algn="ctr" eaLnBrk="1" hangingPunct="1"/>
            <a:r>
              <a:rPr lang="en-US" altLang="en-US" dirty="0">
                <a:latin typeface="+mn-lt"/>
              </a:rPr>
              <a:t>Depth</a:t>
            </a:r>
          </a:p>
          <a:p>
            <a:pPr algn="ctr" eaLnBrk="1" hangingPunct="1"/>
            <a:r>
              <a:rPr lang="en-US" altLang="en-US" dirty="0">
                <a:latin typeface="+mn-lt"/>
              </a:rPr>
              <a:t>(um)</a:t>
            </a:r>
          </a:p>
        </p:txBody>
      </p:sp>
      <p:sp>
        <p:nvSpPr>
          <p:cNvPr id="40965" name="Text Box 8"/>
          <p:cNvSpPr txBox="1">
            <a:spLocks noChangeArrowheads="1"/>
          </p:cNvSpPr>
          <p:nvPr/>
        </p:nvSpPr>
        <p:spPr bwMode="auto">
          <a:xfrm>
            <a:off x="4201629" y="5892620"/>
            <a:ext cx="1511376"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9pPr>
          </a:lstStyle>
          <a:p>
            <a:pPr algn="ctr" eaLnBrk="1" hangingPunct="1"/>
            <a:r>
              <a:rPr lang="en-US" altLang="en-US" dirty="0">
                <a:latin typeface="+mn-lt"/>
              </a:rPr>
              <a:t>Resolution</a:t>
            </a:r>
          </a:p>
          <a:p>
            <a:pPr algn="ctr" eaLnBrk="1" hangingPunct="1"/>
            <a:r>
              <a:rPr lang="en-US" altLang="en-US" dirty="0">
                <a:latin typeface="+mn-lt"/>
              </a:rPr>
              <a:t>(um)</a:t>
            </a:r>
          </a:p>
        </p:txBody>
      </p:sp>
      <p:grpSp>
        <p:nvGrpSpPr>
          <p:cNvPr id="40966" name="Group 9"/>
          <p:cNvGrpSpPr>
            <a:grpSpLocks/>
          </p:cNvGrpSpPr>
          <p:nvPr/>
        </p:nvGrpSpPr>
        <p:grpSpPr bwMode="auto">
          <a:xfrm>
            <a:off x="3465861" y="3582949"/>
            <a:ext cx="3886200" cy="2120900"/>
            <a:chOff x="2088" y="1440"/>
            <a:chExt cx="2448" cy="1336"/>
          </a:xfrm>
        </p:grpSpPr>
        <p:sp>
          <p:nvSpPr>
            <p:cNvPr id="40974" name="Freeform 10"/>
            <p:cNvSpPr>
              <a:spLocks/>
            </p:cNvSpPr>
            <p:nvPr/>
          </p:nvSpPr>
          <p:spPr bwMode="auto">
            <a:xfrm>
              <a:off x="2088" y="1440"/>
              <a:ext cx="2448" cy="1336"/>
            </a:xfrm>
            <a:custGeom>
              <a:avLst/>
              <a:gdLst>
                <a:gd name="T0" fmla="*/ 0 w 2448"/>
                <a:gd name="T1" fmla="*/ 1328 h 1336"/>
                <a:gd name="T2" fmla="*/ 576 w 2448"/>
                <a:gd name="T3" fmla="*/ 584 h 1336"/>
                <a:gd name="T4" fmla="*/ 1640 w 2448"/>
                <a:gd name="T5" fmla="*/ 352 h 1336"/>
                <a:gd name="T6" fmla="*/ 2448 w 2448"/>
                <a:gd name="T7" fmla="*/ 0 h 1336"/>
                <a:gd name="T8" fmla="*/ 2448 w 2448"/>
                <a:gd name="T9" fmla="*/ 1336 h 1336"/>
                <a:gd name="T10" fmla="*/ 0 w 2448"/>
                <a:gd name="T11" fmla="*/ 1328 h 1336"/>
                <a:gd name="T12" fmla="*/ 0 60000 65536"/>
                <a:gd name="T13" fmla="*/ 0 60000 65536"/>
                <a:gd name="T14" fmla="*/ 0 60000 65536"/>
                <a:gd name="T15" fmla="*/ 0 60000 65536"/>
                <a:gd name="T16" fmla="*/ 0 60000 65536"/>
                <a:gd name="T17" fmla="*/ 0 60000 65536"/>
                <a:gd name="T18" fmla="*/ 0 w 2448"/>
                <a:gd name="T19" fmla="*/ 0 h 1336"/>
                <a:gd name="T20" fmla="*/ 2448 w 2448"/>
                <a:gd name="T21" fmla="*/ 1336 h 1336"/>
              </a:gdLst>
              <a:ahLst/>
              <a:cxnLst>
                <a:cxn ang="T12">
                  <a:pos x="T0" y="T1"/>
                </a:cxn>
                <a:cxn ang="T13">
                  <a:pos x="T2" y="T3"/>
                </a:cxn>
                <a:cxn ang="T14">
                  <a:pos x="T4" y="T5"/>
                </a:cxn>
                <a:cxn ang="T15">
                  <a:pos x="T6" y="T7"/>
                </a:cxn>
                <a:cxn ang="T16">
                  <a:pos x="T8" y="T9"/>
                </a:cxn>
                <a:cxn ang="T17">
                  <a:pos x="T10" y="T11"/>
                </a:cxn>
              </a:cxnLst>
              <a:rect l="T18" t="T19" r="T20" b="T21"/>
              <a:pathLst>
                <a:path w="2448" h="1336">
                  <a:moveTo>
                    <a:pt x="0" y="1328"/>
                  </a:moveTo>
                  <a:lnTo>
                    <a:pt x="576" y="584"/>
                  </a:lnTo>
                  <a:lnTo>
                    <a:pt x="1640" y="352"/>
                  </a:lnTo>
                  <a:lnTo>
                    <a:pt x="2448" y="0"/>
                  </a:lnTo>
                  <a:lnTo>
                    <a:pt x="2448" y="1336"/>
                  </a:lnTo>
                  <a:lnTo>
                    <a:pt x="0" y="1328"/>
                  </a:lnTo>
                  <a:close/>
                </a:path>
              </a:pathLst>
            </a:custGeom>
            <a:solidFill>
              <a:schemeClr val="accent1"/>
            </a:solidFill>
            <a:ln w="9525">
              <a:solidFill>
                <a:schemeClr val="bg1"/>
              </a:solidFill>
              <a:round/>
              <a:headEnd/>
              <a:tailEnd/>
            </a:ln>
          </p:spPr>
          <p:txBody>
            <a:bodyPr wrap="none" anchor="ctr"/>
            <a:lstStyle/>
            <a:p>
              <a:endParaRPr lang="en-US"/>
            </a:p>
          </p:txBody>
        </p:sp>
        <p:sp>
          <p:nvSpPr>
            <p:cNvPr id="40975" name="Text Box 11"/>
            <p:cNvSpPr txBox="1">
              <a:spLocks noChangeArrowheads="1"/>
            </p:cNvSpPr>
            <p:nvPr/>
          </p:nvSpPr>
          <p:spPr bwMode="auto">
            <a:xfrm>
              <a:off x="3385" y="2202"/>
              <a:ext cx="322"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9pPr>
            </a:lstStyle>
            <a:p>
              <a:pPr algn="ctr" eaLnBrk="1" hangingPunct="1"/>
              <a:r>
                <a:rPr lang="en-US" altLang="en-US" sz="2000" dirty="0">
                  <a:latin typeface="+mn-lt"/>
                </a:rPr>
                <a:t>LM</a:t>
              </a:r>
              <a:endParaRPr lang="en-US" altLang="en-US" dirty="0">
                <a:latin typeface="+mn-lt"/>
              </a:endParaRPr>
            </a:p>
          </p:txBody>
        </p:sp>
      </p:grpSp>
      <p:sp>
        <p:nvSpPr>
          <p:cNvPr id="40967" name="Text Box 12"/>
          <p:cNvSpPr txBox="1">
            <a:spLocks noChangeArrowheads="1"/>
          </p:cNvSpPr>
          <p:nvPr/>
        </p:nvSpPr>
        <p:spPr bwMode="auto">
          <a:xfrm>
            <a:off x="5355176" y="1781900"/>
            <a:ext cx="61715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9pPr>
          </a:lstStyle>
          <a:p>
            <a:pPr algn="ctr" eaLnBrk="1" hangingPunct="1"/>
            <a:r>
              <a:rPr lang="en-US" altLang="en-US" sz="2000" dirty="0">
                <a:latin typeface="+mn-lt"/>
              </a:rPr>
              <a:t>OCT</a:t>
            </a:r>
          </a:p>
        </p:txBody>
      </p:sp>
      <p:sp>
        <p:nvSpPr>
          <p:cNvPr id="40968" name="Text Box 13"/>
          <p:cNvSpPr txBox="1">
            <a:spLocks noChangeArrowheads="1"/>
          </p:cNvSpPr>
          <p:nvPr/>
        </p:nvSpPr>
        <p:spPr bwMode="auto">
          <a:xfrm>
            <a:off x="2384281" y="5373518"/>
            <a:ext cx="85792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9pPr>
          </a:lstStyle>
          <a:p>
            <a:pPr algn="ctr" eaLnBrk="1" hangingPunct="1"/>
            <a:r>
              <a:rPr lang="en-US" altLang="en-US" sz="2000" dirty="0">
                <a:latin typeface="+mn-lt"/>
              </a:rPr>
              <a:t>NSOM</a:t>
            </a:r>
          </a:p>
        </p:txBody>
      </p:sp>
      <p:sp>
        <p:nvSpPr>
          <p:cNvPr id="40970" name="Text Box 15"/>
          <p:cNvSpPr txBox="1">
            <a:spLocks noChangeArrowheads="1"/>
          </p:cNvSpPr>
          <p:nvPr/>
        </p:nvSpPr>
        <p:spPr bwMode="auto">
          <a:xfrm>
            <a:off x="6706025" y="1223100"/>
            <a:ext cx="60785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9pPr>
          </a:lstStyle>
          <a:p>
            <a:pPr algn="ctr" eaLnBrk="1" hangingPunct="1"/>
            <a:r>
              <a:rPr lang="en-US" altLang="en-US" sz="2000">
                <a:latin typeface="+mn-lt"/>
              </a:rPr>
              <a:t>MRI</a:t>
            </a:r>
          </a:p>
        </p:txBody>
      </p:sp>
      <p:sp>
        <p:nvSpPr>
          <p:cNvPr id="40972" name="Text Box 17"/>
          <p:cNvSpPr txBox="1">
            <a:spLocks noChangeArrowheads="1"/>
          </p:cNvSpPr>
          <p:nvPr/>
        </p:nvSpPr>
        <p:spPr bwMode="auto">
          <a:xfrm>
            <a:off x="4725077" y="2556600"/>
            <a:ext cx="72006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9pPr>
          </a:lstStyle>
          <a:p>
            <a:pPr algn="ctr" eaLnBrk="1" hangingPunct="1"/>
            <a:r>
              <a:rPr lang="en-US" altLang="en-US" sz="2000" dirty="0">
                <a:latin typeface="+mn-lt"/>
              </a:rPr>
              <a:t>SPIM</a:t>
            </a:r>
          </a:p>
        </p:txBody>
      </p:sp>
      <p:sp>
        <p:nvSpPr>
          <p:cNvPr id="40973" name="Text Box 18"/>
          <p:cNvSpPr txBox="1">
            <a:spLocks noChangeArrowheads="1"/>
          </p:cNvSpPr>
          <p:nvPr/>
        </p:nvSpPr>
        <p:spPr bwMode="auto">
          <a:xfrm>
            <a:off x="3361416" y="1223100"/>
            <a:ext cx="106138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9pPr>
          </a:lstStyle>
          <a:p>
            <a:pPr algn="ctr" eaLnBrk="1" hangingPunct="1"/>
            <a:r>
              <a:rPr lang="en-US" altLang="en-US" sz="2000" dirty="0" smtClean="0">
                <a:latin typeface="+mn-lt"/>
              </a:rPr>
              <a:t>SIM/STP</a:t>
            </a:r>
            <a:endParaRPr lang="en-US" altLang="en-US" sz="2000" dirty="0">
              <a:latin typeface="+mn-lt"/>
            </a:endParaRPr>
          </a:p>
        </p:txBody>
      </p:sp>
      <p:sp>
        <p:nvSpPr>
          <p:cNvPr id="2" name="Title 1"/>
          <p:cNvSpPr>
            <a:spLocks noGrp="1"/>
          </p:cNvSpPr>
          <p:nvPr>
            <p:ph type="title"/>
          </p:nvPr>
        </p:nvSpPr>
        <p:spPr/>
        <p:txBody>
          <a:bodyPr>
            <a:normAutofit/>
          </a:bodyPr>
          <a:lstStyle/>
          <a:p>
            <a:r>
              <a:rPr lang="en-US" sz="3600" dirty="0"/>
              <a:t>Performance range of optical </a:t>
            </a:r>
            <a:r>
              <a:rPr lang="en-US" sz="3600" dirty="0" smtClean="0"/>
              <a:t>microscopy</a:t>
            </a:r>
            <a:endParaRPr lang="en-US" sz="3600" dirty="0"/>
          </a:p>
        </p:txBody>
      </p:sp>
      <p:sp>
        <p:nvSpPr>
          <p:cNvPr id="24" name="Freeform 10"/>
          <p:cNvSpPr>
            <a:spLocks/>
          </p:cNvSpPr>
          <p:nvPr/>
        </p:nvSpPr>
        <p:spPr bwMode="auto">
          <a:xfrm>
            <a:off x="3484911" y="5546341"/>
            <a:ext cx="3867150" cy="157508"/>
          </a:xfrm>
          <a:custGeom>
            <a:avLst/>
            <a:gdLst>
              <a:gd name="T0" fmla="*/ 0 w 2448"/>
              <a:gd name="T1" fmla="*/ 1328 h 1336"/>
              <a:gd name="T2" fmla="*/ 576 w 2448"/>
              <a:gd name="T3" fmla="*/ 584 h 1336"/>
              <a:gd name="T4" fmla="*/ 1640 w 2448"/>
              <a:gd name="T5" fmla="*/ 352 h 1336"/>
              <a:gd name="T6" fmla="*/ 2448 w 2448"/>
              <a:gd name="T7" fmla="*/ 0 h 1336"/>
              <a:gd name="T8" fmla="*/ 2448 w 2448"/>
              <a:gd name="T9" fmla="*/ 1336 h 1336"/>
              <a:gd name="T10" fmla="*/ 0 w 2448"/>
              <a:gd name="T11" fmla="*/ 1328 h 1336"/>
              <a:gd name="T12" fmla="*/ 0 60000 65536"/>
              <a:gd name="T13" fmla="*/ 0 60000 65536"/>
              <a:gd name="T14" fmla="*/ 0 60000 65536"/>
              <a:gd name="T15" fmla="*/ 0 60000 65536"/>
              <a:gd name="T16" fmla="*/ 0 60000 65536"/>
              <a:gd name="T17" fmla="*/ 0 60000 65536"/>
              <a:gd name="T18" fmla="*/ 0 w 2448"/>
              <a:gd name="T19" fmla="*/ 0 h 1336"/>
              <a:gd name="T20" fmla="*/ 2448 w 2448"/>
              <a:gd name="T21" fmla="*/ 1336 h 1336"/>
            </a:gdLst>
            <a:ahLst/>
            <a:cxnLst>
              <a:cxn ang="T12">
                <a:pos x="T0" y="T1"/>
              </a:cxn>
              <a:cxn ang="T13">
                <a:pos x="T2" y="T3"/>
              </a:cxn>
              <a:cxn ang="T14">
                <a:pos x="T4" y="T5"/>
              </a:cxn>
              <a:cxn ang="T15">
                <a:pos x="T6" y="T7"/>
              </a:cxn>
              <a:cxn ang="T16">
                <a:pos x="T8" y="T9"/>
              </a:cxn>
              <a:cxn ang="T17">
                <a:pos x="T10" y="T11"/>
              </a:cxn>
            </a:cxnLst>
            <a:rect l="T18" t="T19" r="T20" b="T21"/>
            <a:pathLst>
              <a:path w="2448" h="1336">
                <a:moveTo>
                  <a:pt x="0" y="1328"/>
                </a:moveTo>
                <a:lnTo>
                  <a:pt x="576" y="584"/>
                </a:lnTo>
                <a:lnTo>
                  <a:pt x="1640" y="352"/>
                </a:lnTo>
                <a:lnTo>
                  <a:pt x="2448" y="0"/>
                </a:lnTo>
                <a:lnTo>
                  <a:pt x="2448" y="1336"/>
                </a:lnTo>
                <a:lnTo>
                  <a:pt x="0" y="1328"/>
                </a:lnTo>
                <a:close/>
              </a:path>
            </a:pathLst>
          </a:custGeom>
          <a:solidFill>
            <a:schemeClr val="accent6"/>
          </a:solidFill>
          <a:ln w="9525">
            <a:solidFill>
              <a:schemeClr val="bg1"/>
            </a:solidFill>
            <a:round/>
            <a:headEnd/>
            <a:tailEnd/>
          </a:ln>
        </p:spPr>
        <p:txBody>
          <a:bodyPr wrap="none" anchor="ctr"/>
          <a:lstStyle/>
          <a:p>
            <a:endParaRPr lang="en-US"/>
          </a:p>
        </p:txBody>
      </p:sp>
      <p:sp>
        <p:nvSpPr>
          <p:cNvPr id="26" name="Text Box 13"/>
          <p:cNvSpPr txBox="1">
            <a:spLocks noChangeArrowheads="1"/>
          </p:cNvSpPr>
          <p:nvPr/>
        </p:nvSpPr>
        <p:spPr bwMode="auto">
          <a:xfrm>
            <a:off x="4692959" y="5373518"/>
            <a:ext cx="63190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9pPr>
          </a:lstStyle>
          <a:p>
            <a:pPr algn="ctr" eaLnBrk="1" hangingPunct="1"/>
            <a:r>
              <a:rPr lang="en-US" altLang="en-US" sz="2000" dirty="0" smtClean="0">
                <a:latin typeface="+mn-lt"/>
              </a:rPr>
              <a:t>TIRF</a:t>
            </a:r>
            <a:endParaRPr lang="en-US" altLang="en-US" sz="2000" dirty="0">
              <a:latin typeface="+mn-lt"/>
            </a:endParaRPr>
          </a:p>
        </p:txBody>
      </p:sp>
    </p:spTree>
    <p:extLst>
      <p:ext uri="{BB962C8B-B14F-4D97-AF65-F5344CB8AC3E}">
        <p14:creationId xmlns:p14="http://schemas.microsoft.com/office/powerpoint/2010/main" val="1620912170"/>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chor="t"/>
          <a:lstStyle/>
          <a:p>
            <a:r>
              <a:rPr lang="en-US" dirty="0" smtClean="0">
                <a:latin typeface="Comic Sans MS" panose="030F0702030302020204" pitchFamily="66" charset="0"/>
              </a:rPr>
              <a:t>Homework 5</a:t>
            </a:r>
            <a:endParaRPr lang="en-US" dirty="0">
              <a:latin typeface="Comic Sans MS" panose="030F0702030302020204" pitchFamily="66" charset="0"/>
            </a:endParaRPr>
          </a:p>
        </p:txBody>
      </p:sp>
      <p:pic>
        <p:nvPicPr>
          <p:cNvPr id="4" name="Content Placeholder 4"/>
          <p:cNvPicPr>
            <a:picLocks noGrp="1" noChangeAspect="1"/>
          </p:cNvPicPr>
          <p:nvPr>
            <p:ph sz="half" idx="4294967295"/>
          </p:nvPr>
        </p:nvPicPr>
        <p:blipFill rotWithShape="1">
          <a:blip r:embed="rId2" cstate="print">
            <a:extLst>
              <a:ext uri="{28A0092B-C50C-407E-A947-70E740481C1C}">
                <a14:useLocalDpi xmlns:a14="http://schemas.microsoft.com/office/drawing/2010/main" val="0"/>
              </a:ext>
            </a:extLst>
          </a:blip>
          <a:srcRect l="59445"/>
          <a:stretch/>
        </p:blipFill>
        <p:spPr>
          <a:xfrm>
            <a:off x="6411949" y="2274850"/>
            <a:ext cx="2349287" cy="4261906"/>
          </a:xfrm>
          <a:prstGeom prst="rect">
            <a:avLst/>
          </a:prstGeom>
        </p:spPr>
      </p:pic>
      <p:sp>
        <p:nvSpPr>
          <p:cNvPr id="2" name="TextBox 1"/>
          <p:cNvSpPr txBox="1"/>
          <p:nvPr/>
        </p:nvSpPr>
        <p:spPr>
          <a:xfrm>
            <a:off x="628650" y="2152186"/>
            <a:ext cx="5638335" cy="2031325"/>
          </a:xfrm>
          <a:prstGeom prst="rect">
            <a:avLst/>
          </a:prstGeom>
          <a:noFill/>
        </p:spPr>
        <p:txBody>
          <a:bodyPr wrap="square" rtlCol="0">
            <a:spAutoFit/>
          </a:bodyPr>
          <a:lstStyle/>
          <a:p>
            <a:r>
              <a:rPr lang="en-US" dirty="0" smtClean="0">
                <a:latin typeface="Comic Sans MS" panose="030F0702030302020204" pitchFamily="66" charset="0"/>
              </a:rPr>
              <a:t>There are so many different ways to do super-resolution microscopy. Interestingly, an entirely novel method was just published this year in Science called expansion microscopy. </a:t>
            </a:r>
          </a:p>
          <a:p>
            <a:endParaRPr lang="en-US" dirty="0">
              <a:latin typeface="Comic Sans MS" panose="030F0702030302020204" pitchFamily="66" charset="0"/>
            </a:endParaRPr>
          </a:p>
          <a:p>
            <a:r>
              <a:rPr lang="en-US" dirty="0" smtClean="0">
                <a:latin typeface="Comic Sans MS" panose="030F0702030302020204" pitchFamily="66" charset="0"/>
              </a:rPr>
              <a:t>Question: What makes this super-resolution technique so novel compared to all the others?</a:t>
            </a:r>
          </a:p>
        </p:txBody>
      </p:sp>
      <p:sp>
        <p:nvSpPr>
          <p:cNvPr id="3" name="TextBox 2"/>
          <p:cNvSpPr txBox="1"/>
          <p:nvPr/>
        </p:nvSpPr>
        <p:spPr>
          <a:xfrm>
            <a:off x="628650" y="4518948"/>
            <a:ext cx="5348404" cy="923330"/>
          </a:xfrm>
          <a:prstGeom prst="rect">
            <a:avLst/>
          </a:prstGeom>
          <a:noFill/>
        </p:spPr>
        <p:txBody>
          <a:bodyPr wrap="square" rtlCol="0">
            <a:spAutoFit/>
          </a:bodyPr>
          <a:lstStyle/>
          <a:p>
            <a:r>
              <a:rPr lang="en-US" dirty="0">
                <a:latin typeface="Comic Sans MS" panose="030F0702030302020204" pitchFamily="66" charset="0"/>
              </a:rPr>
              <a:t>Hint: see this figure from </a:t>
            </a:r>
            <a:r>
              <a:rPr lang="en-US" dirty="0" err="1">
                <a:latin typeface="Comic Sans MS" panose="030F0702030302020204" pitchFamily="66" charset="0"/>
              </a:rPr>
              <a:t>Ke</a:t>
            </a:r>
            <a:r>
              <a:rPr lang="en-US" dirty="0">
                <a:latin typeface="Comic Sans MS" panose="030F0702030302020204" pitchFamily="66" charset="0"/>
              </a:rPr>
              <a:t>, M.-T., Fujimoto, S., Imai, T., 2013. </a:t>
            </a:r>
            <a:r>
              <a:rPr lang="en-US" dirty="0" smtClean="0">
                <a:latin typeface="Comic Sans MS" panose="030F0702030302020204" pitchFamily="66" charset="0"/>
              </a:rPr>
              <a:t>Nat </a:t>
            </a:r>
            <a:r>
              <a:rPr lang="en-US" dirty="0" err="1">
                <a:latin typeface="Comic Sans MS" panose="030F0702030302020204" pitchFamily="66" charset="0"/>
              </a:rPr>
              <a:t>Neurosci</a:t>
            </a:r>
            <a:r>
              <a:rPr lang="en-US" dirty="0">
                <a:latin typeface="Comic Sans MS" panose="030F0702030302020204" pitchFamily="66" charset="0"/>
              </a:rPr>
              <a:t> 16, 1154-1161.</a:t>
            </a:r>
          </a:p>
          <a:p>
            <a:endParaRPr lang="en-US" dirty="0">
              <a:latin typeface="Comic Sans MS" panose="030F0702030302020204" pitchFamily="66" charset="0"/>
            </a:endParaRPr>
          </a:p>
        </p:txBody>
      </p:sp>
    </p:spTree>
    <p:extLst>
      <p:ext uri="{BB962C8B-B14F-4D97-AF65-F5344CB8AC3E}">
        <p14:creationId xmlns:p14="http://schemas.microsoft.com/office/powerpoint/2010/main" val="2767165424"/>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Expansion microscopy</a:t>
            </a:r>
            <a:endParaRPr lang="en-US" dirty="0"/>
          </a:p>
        </p:txBody>
      </p:sp>
      <p:sp>
        <p:nvSpPr>
          <p:cNvPr id="3" name="Content Placeholder 2"/>
          <p:cNvSpPr>
            <a:spLocks noGrp="1"/>
          </p:cNvSpPr>
          <p:nvPr>
            <p:ph sz="half" idx="1"/>
          </p:nvPr>
        </p:nvSpPr>
        <p:spPr>
          <a:xfrm>
            <a:off x="628650" y="1825625"/>
            <a:ext cx="3122735" cy="4351338"/>
          </a:xfrm>
        </p:spPr>
        <p:txBody>
          <a:bodyPr>
            <a:normAutofit/>
          </a:bodyPr>
          <a:lstStyle/>
          <a:p>
            <a:r>
              <a:rPr lang="en-US" sz="2400" dirty="0" smtClean="0"/>
              <a:t>Well-known </a:t>
            </a:r>
            <a:r>
              <a:rPr lang="en-US" sz="2400" dirty="0"/>
              <a:t>property of polyelectrolyte </a:t>
            </a:r>
            <a:r>
              <a:rPr lang="en-US" sz="2400" dirty="0" smtClean="0"/>
              <a:t>gels, dialyzing </a:t>
            </a:r>
            <a:r>
              <a:rPr lang="en-US" sz="2400" dirty="0"/>
              <a:t>them in water causes expansion of </a:t>
            </a:r>
            <a:r>
              <a:rPr lang="en-US" sz="2400" dirty="0" smtClean="0"/>
              <a:t>polymer </a:t>
            </a:r>
            <a:r>
              <a:rPr lang="en-US" sz="2400" dirty="0"/>
              <a:t>network into </a:t>
            </a:r>
            <a:r>
              <a:rPr lang="en-US" sz="2400" dirty="0" smtClean="0"/>
              <a:t>extended conformations</a:t>
            </a:r>
          </a:p>
          <a:p>
            <a:r>
              <a:rPr lang="en-US" sz="2400" dirty="0" smtClean="0"/>
              <a:t>Transparent because mostly water</a:t>
            </a:r>
            <a:endParaRPr lang="en-US" sz="2400" dirty="0"/>
          </a:p>
        </p:txBody>
      </p:sp>
      <p:pic>
        <p:nvPicPr>
          <p:cNvPr id="5" name="Content Placeholder 4"/>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4255477" y="1758730"/>
            <a:ext cx="4259873" cy="4123424"/>
          </a:xfrm>
        </p:spPr>
      </p:pic>
    </p:spTree>
    <p:extLst>
      <p:ext uri="{BB962C8B-B14F-4D97-AF65-F5344CB8AC3E}">
        <p14:creationId xmlns:p14="http://schemas.microsoft.com/office/powerpoint/2010/main" val="3289112872"/>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Expansion microscopy</a:t>
            </a:r>
          </a:p>
        </p:txBody>
      </p:sp>
      <p:sp>
        <p:nvSpPr>
          <p:cNvPr id="3" name="Content Placeholder 2"/>
          <p:cNvSpPr>
            <a:spLocks noGrp="1"/>
          </p:cNvSpPr>
          <p:nvPr>
            <p:ph sz="half" idx="1"/>
          </p:nvPr>
        </p:nvSpPr>
        <p:spPr>
          <a:xfrm>
            <a:off x="628650" y="1825625"/>
            <a:ext cx="2817935" cy="4351338"/>
          </a:xfrm>
        </p:spPr>
        <p:txBody>
          <a:bodyPr>
            <a:normAutofit/>
          </a:bodyPr>
          <a:lstStyle/>
          <a:p>
            <a:r>
              <a:rPr lang="en-US" sz="2400" dirty="0" smtClean="0"/>
              <a:t>Morphology excellent</a:t>
            </a:r>
          </a:p>
          <a:p>
            <a:r>
              <a:rPr lang="en-US" sz="2400" dirty="0" err="1" smtClean="0"/>
              <a:t>Clathrin</a:t>
            </a:r>
            <a:r>
              <a:rPr lang="en-US" sz="2400" dirty="0" smtClean="0"/>
              <a:t>-coated pits (M,N)</a:t>
            </a:r>
          </a:p>
          <a:p>
            <a:r>
              <a:rPr lang="en-US" sz="2400" dirty="0" smtClean="0"/>
              <a:t>Isotropy</a:t>
            </a:r>
            <a:endParaRPr lang="en-US" sz="2400" dirty="0"/>
          </a:p>
        </p:txBody>
      </p:sp>
      <p:pic>
        <p:nvPicPr>
          <p:cNvPr id="5" name="Content Placeholder 4"/>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3198284" y="1825625"/>
            <a:ext cx="5317066" cy="4486274"/>
          </a:xfrm>
        </p:spPr>
      </p:pic>
    </p:spTree>
    <p:extLst>
      <p:ext uri="{BB962C8B-B14F-4D97-AF65-F5344CB8AC3E}">
        <p14:creationId xmlns:p14="http://schemas.microsoft.com/office/powerpoint/2010/main" val="2006351976"/>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chor="t"/>
          <a:lstStyle/>
          <a:p>
            <a:r>
              <a:rPr lang="en-US" dirty="0" smtClean="0">
                <a:latin typeface="Comic Sans MS" panose="030F0702030302020204" pitchFamily="66" charset="0"/>
              </a:rPr>
              <a:t>Homework 6</a:t>
            </a:r>
            <a:endParaRPr lang="en-US" dirty="0">
              <a:latin typeface="Comic Sans MS" panose="030F0702030302020204" pitchFamily="66" charset="0"/>
            </a:endParaRPr>
          </a:p>
        </p:txBody>
      </p:sp>
      <p:sp>
        <p:nvSpPr>
          <p:cNvPr id="2" name="TextBox 1"/>
          <p:cNvSpPr txBox="1"/>
          <p:nvPr/>
        </p:nvSpPr>
        <p:spPr>
          <a:xfrm>
            <a:off x="628650" y="2152186"/>
            <a:ext cx="7436827" cy="2308324"/>
          </a:xfrm>
          <a:prstGeom prst="rect">
            <a:avLst/>
          </a:prstGeom>
          <a:noFill/>
        </p:spPr>
        <p:txBody>
          <a:bodyPr wrap="square" rtlCol="0">
            <a:spAutoFit/>
          </a:bodyPr>
          <a:lstStyle/>
          <a:p>
            <a:r>
              <a:rPr lang="en-US" dirty="0" smtClean="0">
                <a:latin typeface="Comic Sans MS" panose="030F0702030302020204" pitchFamily="66" charset="0"/>
              </a:rPr>
              <a:t>We have looked at several different methods for optical sectioning of fluorescent samples. The two main methods are Laser Scanning Confocal Microscopy (LSCM) and light </a:t>
            </a:r>
            <a:r>
              <a:rPr lang="en-US" dirty="0">
                <a:latin typeface="Comic Sans MS" panose="030F0702030302020204" pitchFamily="66" charset="0"/>
              </a:rPr>
              <a:t>sheet microscopy </a:t>
            </a:r>
            <a:r>
              <a:rPr lang="en-US" dirty="0" smtClean="0">
                <a:latin typeface="Comic Sans MS" panose="030F0702030302020204" pitchFamily="66" charset="0"/>
              </a:rPr>
              <a:t>or Selective </a:t>
            </a:r>
            <a:r>
              <a:rPr lang="en-US" dirty="0">
                <a:latin typeface="Comic Sans MS" panose="030F0702030302020204" pitchFamily="66" charset="0"/>
              </a:rPr>
              <a:t>Plane Illumination Microscopy (SPIM). </a:t>
            </a:r>
            <a:r>
              <a:rPr lang="en-US" dirty="0" smtClean="0">
                <a:latin typeface="Comic Sans MS" panose="030F0702030302020204" pitchFamily="66" charset="0"/>
              </a:rPr>
              <a:t>LSCM has been around a long time compared to SPIM. </a:t>
            </a:r>
            <a:endParaRPr lang="en-US" dirty="0">
              <a:latin typeface="Comic Sans MS" panose="030F0702030302020204" pitchFamily="66" charset="0"/>
            </a:endParaRPr>
          </a:p>
          <a:p>
            <a:endParaRPr lang="en-US" dirty="0" smtClean="0">
              <a:latin typeface="Comic Sans MS" panose="030F0702030302020204" pitchFamily="66" charset="0"/>
            </a:endParaRPr>
          </a:p>
          <a:p>
            <a:r>
              <a:rPr lang="en-US" dirty="0" smtClean="0">
                <a:latin typeface="Comic Sans MS" panose="030F0702030302020204" pitchFamily="66" charset="0"/>
              </a:rPr>
              <a:t>Question: Do you think that SPIM will replace LSCM</a:t>
            </a:r>
            <a:r>
              <a:rPr lang="en-US" dirty="0">
                <a:latin typeface="Comic Sans MS" panose="030F0702030302020204" pitchFamily="66" charset="0"/>
              </a:rPr>
              <a:t> </a:t>
            </a:r>
            <a:r>
              <a:rPr lang="en-US" dirty="0" smtClean="0">
                <a:latin typeface="Comic Sans MS" panose="030F0702030302020204" pitchFamily="66" charset="0"/>
              </a:rPr>
              <a:t>or are these techniques complementary?</a:t>
            </a:r>
          </a:p>
        </p:txBody>
      </p:sp>
    </p:spTree>
    <p:extLst>
      <p:ext uri="{BB962C8B-B14F-4D97-AF65-F5344CB8AC3E}">
        <p14:creationId xmlns:p14="http://schemas.microsoft.com/office/powerpoint/2010/main" val="1707891111"/>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Autofit/>
          </a:bodyPr>
          <a:lstStyle/>
          <a:p>
            <a:r>
              <a:rPr lang="en-US" sz="2400" dirty="0" err="1"/>
              <a:t>Schermelleh</a:t>
            </a:r>
            <a:r>
              <a:rPr lang="en-US" sz="2400" dirty="0"/>
              <a:t>, L., </a:t>
            </a:r>
            <a:r>
              <a:rPr lang="en-US" sz="2400" dirty="0" err="1"/>
              <a:t>Heintzmann</a:t>
            </a:r>
            <a:r>
              <a:rPr lang="en-US" sz="2400" dirty="0"/>
              <a:t>, R., </a:t>
            </a:r>
            <a:r>
              <a:rPr lang="en-US" sz="2400" dirty="0" err="1"/>
              <a:t>Leonhardt</a:t>
            </a:r>
            <a:r>
              <a:rPr lang="en-US" sz="2400" dirty="0"/>
              <a:t>, H., 2010. A guide to super-resolution fluorescence microscopy. The Journal of Cell Biology 190, 165-175.</a:t>
            </a:r>
            <a:br>
              <a:rPr lang="en-US" sz="2400" dirty="0"/>
            </a:br>
            <a:endParaRPr lang="en-US" sz="2400" dirty="0"/>
          </a:p>
        </p:txBody>
      </p:sp>
      <p:pic>
        <p:nvPicPr>
          <p:cNvPr id="6" name="Content Placeholder 5"/>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628650" y="2235805"/>
            <a:ext cx="3886200" cy="3530977"/>
          </a:xfrm>
        </p:spPr>
      </p:pic>
      <p:pic>
        <p:nvPicPr>
          <p:cNvPr id="4" name="Content Placeholder 3"/>
          <p:cNvPicPr>
            <a:picLocks noGrp="1" noChangeAspect="1"/>
          </p:cNvPicPr>
          <p:nvPr>
            <p:ph sz="half" idx="2"/>
          </p:nvPr>
        </p:nvPicPr>
        <p:blipFill>
          <a:blip r:embed="rId4" cstate="print">
            <a:extLst>
              <a:ext uri="{28A0092B-C50C-407E-A947-70E740481C1C}">
                <a14:useLocalDpi xmlns:a14="http://schemas.microsoft.com/office/drawing/2010/main" val="0"/>
              </a:ext>
            </a:extLst>
          </a:blip>
          <a:stretch>
            <a:fillRect/>
          </a:stretch>
        </p:blipFill>
        <p:spPr>
          <a:xfrm>
            <a:off x="5396029" y="1825625"/>
            <a:ext cx="2352442" cy="4351338"/>
          </a:xfrm>
        </p:spPr>
      </p:pic>
    </p:spTree>
    <p:extLst>
      <p:ext uri="{BB962C8B-B14F-4D97-AF65-F5344CB8AC3E}">
        <p14:creationId xmlns:p14="http://schemas.microsoft.com/office/powerpoint/2010/main" val="1315139826"/>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t>Super-resolution structured illumination microscopy (SR-SIM)</a:t>
            </a:r>
            <a:endParaRPr lang="en-US" sz="3600" dirty="0"/>
          </a:p>
        </p:txBody>
      </p:sp>
      <p:sp>
        <p:nvSpPr>
          <p:cNvPr id="3" name="Content Placeholder 2"/>
          <p:cNvSpPr>
            <a:spLocks noGrp="1"/>
          </p:cNvSpPr>
          <p:nvPr>
            <p:ph sz="half" idx="1"/>
          </p:nvPr>
        </p:nvSpPr>
        <p:spPr/>
        <p:txBody>
          <a:bodyPr>
            <a:normAutofit fontScale="92500" lnSpcReduction="20000"/>
          </a:bodyPr>
          <a:lstStyle/>
          <a:p>
            <a:r>
              <a:rPr lang="en-US" dirty="0"/>
              <a:t>The visualization of fine spatial information via moiré fringes is illustrated by Figure 6, where panel (a) consists of fine spatial details of a portrait of Ernst Abbe that, upon mixing with the linear structure from panel (b), results in lower frequency moiré fringes that make the portrait much easier to recognize, as seen in Figure 6(c).</a:t>
            </a:r>
          </a:p>
        </p:txBody>
      </p:sp>
      <p:pic>
        <p:nvPicPr>
          <p:cNvPr id="5" name="Content Placeholder 4"/>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629150" y="1825625"/>
            <a:ext cx="3886200" cy="2107406"/>
          </a:xfrm>
        </p:spPr>
      </p:pic>
    </p:spTree>
    <p:extLst>
      <p:ext uri="{BB962C8B-B14F-4D97-AF65-F5344CB8AC3E}">
        <p14:creationId xmlns:p14="http://schemas.microsoft.com/office/powerpoint/2010/main" val="401518376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TIRFM illumination configurations</a:t>
            </a:r>
            <a:endParaRPr lang="en-US" dirty="0"/>
          </a:p>
        </p:txBody>
      </p:sp>
      <p:sp>
        <p:nvSpPr>
          <p:cNvPr id="3" name="Text Placeholder 2"/>
          <p:cNvSpPr>
            <a:spLocks noGrp="1"/>
          </p:cNvSpPr>
          <p:nvPr>
            <p:ph type="body" idx="1"/>
          </p:nvPr>
        </p:nvSpPr>
        <p:spPr/>
        <p:txBody>
          <a:bodyPr/>
          <a:lstStyle/>
          <a:p>
            <a:r>
              <a:rPr lang="en-US" dirty="0" smtClean="0"/>
              <a:t>Prism method</a:t>
            </a:r>
            <a:endParaRPr lang="en-US" dirty="0"/>
          </a:p>
        </p:txBody>
      </p:sp>
      <p:pic>
        <p:nvPicPr>
          <p:cNvPr id="5" name="Content Placeholder 4"/>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42531" y="2708416"/>
            <a:ext cx="3617351" cy="2858154"/>
          </a:xfrm>
        </p:spPr>
      </p:pic>
      <p:sp>
        <p:nvSpPr>
          <p:cNvPr id="4" name="Text Placeholder 3"/>
          <p:cNvSpPr>
            <a:spLocks noGrp="1"/>
          </p:cNvSpPr>
          <p:nvPr>
            <p:ph type="body" sz="quarter" idx="3"/>
          </p:nvPr>
        </p:nvSpPr>
        <p:spPr/>
        <p:txBody>
          <a:bodyPr/>
          <a:lstStyle/>
          <a:p>
            <a:r>
              <a:rPr lang="en-US" dirty="0" smtClean="0"/>
              <a:t>Objective Lens method</a:t>
            </a:r>
            <a:endParaRPr lang="en-US" dirty="0"/>
          </a:p>
        </p:txBody>
      </p:sp>
      <p:pic>
        <p:nvPicPr>
          <p:cNvPr id="6" name="Content Placeholder 5"/>
          <p:cNvPicPr>
            <a:picLocks noGrp="1" noChangeAspect="1"/>
          </p:cNvPicPr>
          <p:nvPr>
            <p:ph sz="quarter" idx="4"/>
          </p:nvPr>
        </p:nvPicPr>
        <p:blipFill>
          <a:blip r:embed="rId4">
            <a:extLst>
              <a:ext uri="{28A0092B-C50C-407E-A947-70E740481C1C}">
                <a14:useLocalDpi xmlns:a14="http://schemas.microsoft.com/office/drawing/2010/main" val="0"/>
              </a:ext>
            </a:extLst>
          </a:blip>
          <a:stretch>
            <a:fillRect/>
          </a:stretch>
        </p:blipFill>
        <p:spPr>
          <a:xfrm>
            <a:off x="4794370" y="2708416"/>
            <a:ext cx="3214266" cy="2801003"/>
          </a:xfrm>
        </p:spPr>
      </p:pic>
      <p:sp>
        <p:nvSpPr>
          <p:cNvPr id="7" name="TextBox 6"/>
          <p:cNvSpPr txBox="1"/>
          <p:nvPr/>
        </p:nvSpPr>
        <p:spPr>
          <a:xfrm>
            <a:off x="5182426" y="5686097"/>
            <a:ext cx="2751074" cy="369332"/>
          </a:xfrm>
          <a:prstGeom prst="rect">
            <a:avLst/>
          </a:prstGeom>
          <a:noFill/>
        </p:spPr>
        <p:txBody>
          <a:bodyPr wrap="none" rtlCol="0">
            <a:spAutoFit/>
          </a:bodyPr>
          <a:lstStyle/>
          <a:p>
            <a:r>
              <a:rPr lang="en-US" dirty="0" smtClean="0">
                <a:solidFill>
                  <a:prstClr val="black"/>
                </a:solidFill>
              </a:rPr>
              <a:t>Ideally NA of </a:t>
            </a:r>
            <a:r>
              <a:rPr lang="en-US" dirty="0">
                <a:solidFill>
                  <a:prstClr val="black"/>
                </a:solidFill>
              </a:rPr>
              <a:t>1.45 or higher</a:t>
            </a:r>
          </a:p>
        </p:txBody>
      </p:sp>
      <p:sp>
        <p:nvSpPr>
          <p:cNvPr id="8" name="Rectangle 7"/>
          <p:cNvSpPr/>
          <p:nvPr/>
        </p:nvSpPr>
        <p:spPr>
          <a:xfrm>
            <a:off x="2774731" y="3006726"/>
            <a:ext cx="809297" cy="24097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Rectangle 8"/>
          <p:cNvSpPr/>
          <p:nvPr/>
        </p:nvSpPr>
        <p:spPr>
          <a:xfrm>
            <a:off x="4794370" y="5297214"/>
            <a:ext cx="776113" cy="21220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408599328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TIRFM illumination configurations</a:t>
            </a:r>
          </a:p>
        </p:txBody>
      </p:sp>
      <p:sp>
        <p:nvSpPr>
          <p:cNvPr id="3" name="Text Placeholder 2"/>
          <p:cNvSpPr>
            <a:spLocks noGrp="1"/>
          </p:cNvSpPr>
          <p:nvPr>
            <p:ph type="body" idx="1"/>
          </p:nvPr>
        </p:nvSpPr>
        <p:spPr/>
        <p:txBody>
          <a:bodyPr/>
          <a:lstStyle/>
          <a:p>
            <a:r>
              <a:rPr lang="en-US" dirty="0"/>
              <a:t>Prism </a:t>
            </a:r>
            <a:r>
              <a:rPr lang="en-US" dirty="0" smtClean="0"/>
              <a:t>method</a:t>
            </a:r>
            <a:endParaRPr lang="en-US" dirty="0"/>
          </a:p>
        </p:txBody>
      </p:sp>
      <p:sp>
        <p:nvSpPr>
          <p:cNvPr id="4" name="Content Placeholder 3"/>
          <p:cNvSpPr>
            <a:spLocks noGrp="1"/>
          </p:cNvSpPr>
          <p:nvPr>
            <p:ph sz="half" idx="2"/>
          </p:nvPr>
        </p:nvSpPr>
        <p:spPr/>
        <p:txBody>
          <a:bodyPr>
            <a:normAutofit fontScale="92500"/>
          </a:bodyPr>
          <a:lstStyle/>
          <a:p>
            <a:r>
              <a:rPr lang="en-US" dirty="0" smtClean="0"/>
              <a:t>Restricts access to specimen (difficult to manipulate)</a:t>
            </a:r>
          </a:p>
          <a:p>
            <a:r>
              <a:rPr lang="en-US" dirty="0" smtClean="0"/>
              <a:t>Most illuminate opposite objective so have to pass through specimen</a:t>
            </a:r>
          </a:p>
          <a:p>
            <a:r>
              <a:rPr lang="en-US" dirty="0" smtClean="0"/>
              <a:t>If prism on same side then more complicated alignment</a:t>
            </a:r>
            <a:endParaRPr lang="en-US" dirty="0"/>
          </a:p>
        </p:txBody>
      </p:sp>
      <p:sp>
        <p:nvSpPr>
          <p:cNvPr id="5" name="Text Placeholder 4"/>
          <p:cNvSpPr>
            <a:spLocks noGrp="1"/>
          </p:cNvSpPr>
          <p:nvPr>
            <p:ph type="body" sz="quarter" idx="3"/>
          </p:nvPr>
        </p:nvSpPr>
        <p:spPr/>
        <p:txBody>
          <a:bodyPr/>
          <a:lstStyle/>
          <a:p>
            <a:r>
              <a:rPr lang="en-US" dirty="0"/>
              <a:t>Objective Lens </a:t>
            </a:r>
            <a:r>
              <a:rPr lang="en-US" dirty="0" smtClean="0"/>
              <a:t>method</a:t>
            </a:r>
            <a:endParaRPr lang="en-US" dirty="0"/>
          </a:p>
        </p:txBody>
      </p:sp>
      <p:sp>
        <p:nvSpPr>
          <p:cNvPr id="6" name="Content Placeholder 5"/>
          <p:cNvSpPr>
            <a:spLocks noGrp="1"/>
          </p:cNvSpPr>
          <p:nvPr>
            <p:ph sz="quarter" idx="4"/>
          </p:nvPr>
        </p:nvSpPr>
        <p:spPr/>
        <p:txBody>
          <a:bodyPr>
            <a:normAutofit/>
          </a:bodyPr>
          <a:lstStyle/>
          <a:p>
            <a:endParaRPr lang="en-US" sz="2600" dirty="0" smtClean="0"/>
          </a:p>
          <a:p>
            <a:endParaRPr lang="en-US" sz="2600" dirty="0"/>
          </a:p>
          <a:p>
            <a:r>
              <a:rPr lang="en-US" sz="2600" dirty="0" smtClean="0"/>
              <a:t>This is the way to go</a:t>
            </a:r>
            <a:endParaRPr lang="en-US" sz="2600" dirty="0"/>
          </a:p>
        </p:txBody>
      </p:sp>
    </p:spTree>
    <p:extLst>
      <p:ext uri="{BB962C8B-B14F-4D97-AF65-F5344CB8AC3E}">
        <p14:creationId xmlns:p14="http://schemas.microsoft.com/office/powerpoint/2010/main" val="50962550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TIRFM applications</a:t>
            </a:r>
          </a:p>
        </p:txBody>
      </p:sp>
      <p:sp>
        <p:nvSpPr>
          <p:cNvPr id="3" name="Content Placeholder 2"/>
          <p:cNvSpPr>
            <a:spLocks noGrp="1"/>
          </p:cNvSpPr>
          <p:nvPr>
            <p:ph sz="half" idx="1"/>
          </p:nvPr>
        </p:nvSpPr>
        <p:spPr>
          <a:xfrm>
            <a:off x="628650" y="1825625"/>
            <a:ext cx="3984914" cy="4351338"/>
          </a:xfrm>
        </p:spPr>
        <p:txBody>
          <a:bodyPr>
            <a:noAutofit/>
          </a:bodyPr>
          <a:lstStyle/>
          <a:p>
            <a:pPr>
              <a:lnSpc>
                <a:spcPct val="120000"/>
              </a:lnSpc>
            </a:pPr>
            <a:r>
              <a:rPr lang="en-US" sz="1800" dirty="0" smtClean="0"/>
              <a:t>Benefits for imaging minute </a:t>
            </a:r>
            <a:r>
              <a:rPr lang="en-US" sz="1800" dirty="0"/>
              <a:t>structures or single molecules in specimens </a:t>
            </a:r>
            <a:r>
              <a:rPr lang="en-US" sz="1800" dirty="0" smtClean="0"/>
              <a:t>with tons of fluorescence outside </a:t>
            </a:r>
            <a:r>
              <a:rPr lang="en-US" sz="1800" dirty="0"/>
              <a:t>of </a:t>
            </a:r>
            <a:r>
              <a:rPr lang="en-US" sz="1800" dirty="0" smtClean="0"/>
              <a:t>optical </a:t>
            </a:r>
            <a:r>
              <a:rPr lang="en-US" sz="1800" dirty="0"/>
              <a:t>plane of </a:t>
            </a:r>
            <a:r>
              <a:rPr lang="en-US" sz="1800" dirty="0" smtClean="0"/>
              <a:t>interest</a:t>
            </a:r>
          </a:p>
          <a:p>
            <a:pPr>
              <a:lnSpc>
                <a:spcPct val="120000"/>
              </a:lnSpc>
            </a:pPr>
            <a:r>
              <a:rPr lang="en-US" sz="1800" dirty="0" smtClean="0"/>
              <a:t>Examples: </a:t>
            </a:r>
            <a:r>
              <a:rPr lang="en-US" sz="1800" dirty="0"/>
              <a:t>Brownian </a:t>
            </a:r>
            <a:r>
              <a:rPr lang="en-US" sz="1800" dirty="0" smtClean="0"/>
              <a:t>motion of molecules </a:t>
            </a:r>
            <a:r>
              <a:rPr lang="en-US" sz="1800" dirty="0"/>
              <a:t>in </a:t>
            </a:r>
            <a:r>
              <a:rPr lang="en-US" sz="1800" dirty="0" smtClean="0"/>
              <a:t>solution, </a:t>
            </a:r>
            <a:r>
              <a:rPr lang="en-US" sz="1800" dirty="0"/>
              <a:t>vesicles undergoing endocytosis or exocytosis, or single protein trafficking in </a:t>
            </a:r>
            <a:r>
              <a:rPr lang="en-US" sz="1800" dirty="0" smtClean="0"/>
              <a:t>cells</a:t>
            </a:r>
          </a:p>
          <a:p>
            <a:pPr>
              <a:lnSpc>
                <a:spcPct val="120000"/>
              </a:lnSpc>
            </a:pPr>
            <a:r>
              <a:rPr lang="en-US" sz="1800" dirty="0" smtClean="0"/>
              <a:t>Can get dramatic </a:t>
            </a:r>
            <a:r>
              <a:rPr lang="en-US" sz="1800" dirty="0"/>
              <a:t>increase in signal-to-noise ratio from </a:t>
            </a:r>
            <a:r>
              <a:rPr lang="en-US" sz="1800" dirty="0" smtClean="0"/>
              <a:t>thin excitation region</a:t>
            </a:r>
          </a:p>
          <a:p>
            <a:pPr>
              <a:lnSpc>
                <a:spcPct val="120000"/>
              </a:lnSpc>
            </a:pPr>
            <a:r>
              <a:rPr lang="en-US" sz="1800" dirty="0" smtClean="0"/>
              <a:t>Microsphere example</a:t>
            </a:r>
            <a:endParaRPr lang="en-US" sz="1800" dirty="0"/>
          </a:p>
        </p:txBody>
      </p:sp>
      <p:pic>
        <p:nvPicPr>
          <p:cNvPr id="5" name="Content Placeholder 4"/>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745257" y="1690689"/>
            <a:ext cx="3915268" cy="4341066"/>
          </a:xfrm>
        </p:spPr>
      </p:pic>
    </p:spTree>
    <p:extLst>
      <p:ext uri="{BB962C8B-B14F-4D97-AF65-F5344CB8AC3E}">
        <p14:creationId xmlns:p14="http://schemas.microsoft.com/office/powerpoint/2010/main" val="3760608506"/>
      </p:ext>
    </p:extLst>
  </p:cSld>
  <p:clrMapOvr>
    <a:masterClrMapping/>
  </p:clrMapOvr>
  <p:timing>
    <p:tnLst>
      <p:par>
        <p:cTn id="1" dur="indefinite" restart="never" nodeType="tmRoot"/>
      </p:par>
    </p:tnLst>
  </p:timing>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Blank">
  <a:themeElements>
    <a:clrScheme name="Blank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a:majorFont>
        <a:latin typeface="Comic Sans MS"/>
        <a:ea typeface=""/>
        <a:cs typeface=""/>
      </a:majorFont>
      <a:minorFont>
        <a:latin typeface="Comic Sans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alpha val="50000"/>
          </a:schemeClr>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07" charset="0"/>
          </a:defRPr>
        </a:defPPr>
      </a:lstStyle>
    </a:spDef>
    <a:lnDef>
      <a:spPr bwMode="auto">
        <a:xfrm>
          <a:off x="0" y="0"/>
          <a:ext cx="1" cy="1"/>
        </a:xfrm>
        <a:custGeom>
          <a:avLst/>
          <a:gdLst/>
          <a:ahLst/>
          <a:cxnLst/>
          <a:rect l="0" t="0" r="0" b="0"/>
          <a:pathLst/>
        </a:custGeom>
        <a:solidFill>
          <a:schemeClr val="accent1">
            <a:alpha val="50000"/>
          </a:schemeClr>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07" charset="0"/>
          </a:defRPr>
        </a:defPPr>
      </a:lstStyle>
    </a:lnDef>
  </a:objectDefaults>
  <a:extraClrSchemeLst>
    <a:extraClrScheme>
      <a:clrScheme name="Blank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5.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2760</TotalTime>
  <Words>7097</Words>
  <Application>Microsoft Office PowerPoint</Application>
  <PresentationFormat>On-screen Show (4:3)</PresentationFormat>
  <Paragraphs>716</Paragraphs>
  <Slides>68</Slides>
  <Notes>41</Notes>
  <HiddenSlides>0</HiddenSlides>
  <MMClips>1</MMClips>
  <ScaleCrop>false</ScaleCrop>
  <HeadingPairs>
    <vt:vector size="8" baseType="variant">
      <vt:variant>
        <vt:lpstr>Fonts Used</vt:lpstr>
      </vt:variant>
      <vt:variant>
        <vt:i4>12</vt:i4>
      </vt:variant>
      <vt:variant>
        <vt:lpstr>Theme</vt:lpstr>
      </vt:variant>
      <vt:variant>
        <vt:i4>5</vt:i4>
      </vt:variant>
      <vt:variant>
        <vt:lpstr>Embedded OLE Servers</vt:lpstr>
      </vt:variant>
      <vt:variant>
        <vt:i4>2</vt:i4>
      </vt:variant>
      <vt:variant>
        <vt:lpstr>Slide Titles</vt:lpstr>
      </vt:variant>
      <vt:variant>
        <vt:i4>68</vt:i4>
      </vt:variant>
    </vt:vector>
  </HeadingPairs>
  <TitlesOfParts>
    <vt:vector size="87" baseType="lpstr">
      <vt:lpstr>MS PGothic</vt:lpstr>
      <vt:lpstr>MS PGothic</vt:lpstr>
      <vt:lpstr>Arial</vt:lpstr>
      <vt:lpstr>Calibri</vt:lpstr>
      <vt:lpstr>Calibri Light</vt:lpstr>
      <vt:lpstr>Comic Sans MS</vt:lpstr>
      <vt:lpstr>Helvetica</vt:lpstr>
      <vt:lpstr>Script MT Bold</vt:lpstr>
      <vt:lpstr>Symbol</vt:lpstr>
      <vt:lpstr>Times</vt:lpstr>
      <vt:lpstr>Times New Roman</vt:lpstr>
      <vt:lpstr>Wingdings</vt:lpstr>
      <vt:lpstr>1_Office Theme</vt:lpstr>
      <vt:lpstr>Blank</vt:lpstr>
      <vt:lpstr>Office Theme</vt:lpstr>
      <vt:lpstr>2_Office Theme</vt:lpstr>
      <vt:lpstr>3_Office Theme</vt:lpstr>
      <vt:lpstr>Chart</vt:lpstr>
      <vt:lpstr>Equation</vt:lpstr>
      <vt:lpstr>Biology 177: Principles of Modern Microscopy</vt:lpstr>
      <vt:lpstr>Lecture 16: Super-resolution microscopy and TIRFM </vt:lpstr>
      <vt:lpstr>Where do we want to go in the future?</vt:lpstr>
      <vt:lpstr>Total internal reflection fluorescence (TIRF) microscopy</vt:lpstr>
      <vt:lpstr>PowerPoint Presentation</vt:lpstr>
      <vt:lpstr>Evanescent waves</vt:lpstr>
      <vt:lpstr>TIRFM illumination configurations</vt:lpstr>
      <vt:lpstr>TIRFM illumination configurations</vt:lpstr>
      <vt:lpstr>TIRFM applications</vt:lpstr>
      <vt:lpstr>TIRFM applications</vt:lpstr>
      <vt:lpstr>TIRFM applications</vt:lpstr>
      <vt:lpstr>TIRFM versus Confocal Microscopy</vt:lpstr>
      <vt:lpstr>Super-resolution microscopy</vt:lpstr>
      <vt:lpstr>Super-resolution microscopy</vt:lpstr>
      <vt:lpstr>Super-resolution microscopy</vt:lpstr>
      <vt:lpstr>“Functional” super-resolution techniques</vt:lpstr>
      <vt:lpstr>Reversible Saturable (or Switchable) Optical Fluorescence Transitions (RESOLFT) </vt:lpstr>
      <vt:lpstr>STED: STimulated Emission Depletion</vt:lpstr>
      <vt:lpstr>STED Microscopy means scanning a smaller focal spot across the sample</vt:lpstr>
      <vt:lpstr>How to generate the small STED spot? </vt:lpstr>
      <vt:lpstr>Characteristic of waves: Interference</vt:lpstr>
      <vt:lpstr>Beam geometry (I): the central minimum of the STED depletion donut is created by phase cancellation</vt:lpstr>
      <vt:lpstr>Beam geometry (II): the full STED donut is created by superimposition of two half donuts from two beams </vt:lpstr>
      <vt:lpstr>Beam geometry (III): STED unit connected to Confocal </vt:lpstr>
      <vt:lpstr>Pulse timing:  Stimulated Emission Depletion - Fluorescence is depleted before it is emitted  </vt:lpstr>
      <vt:lpstr>Original Leica STED required selected dyes and wavelengths</vt:lpstr>
      <vt:lpstr>But both limitations were addressed with continuous wavelength (CW) lasers</vt:lpstr>
      <vt:lpstr>STED focal spot formation - summary</vt:lpstr>
      <vt:lpstr>STED example images</vt:lpstr>
      <vt:lpstr>STED example images</vt:lpstr>
      <vt:lpstr>STED example images</vt:lpstr>
      <vt:lpstr>STED example images</vt:lpstr>
      <vt:lpstr>STED example images</vt:lpstr>
      <vt:lpstr>3D STED improves Z resolution</vt:lpstr>
      <vt:lpstr>3D STED improves Z resolution</vt:lpstr>
      <vt:lpstr>3D STED improves Z resolution</vt:lpstr>
      <vt:lpstr>Ground State Depletion (GSD) Microscopy</vt:lpstr>
      <vt:lpstr>PowerPoint Presentation</vt:lpstr>
      <vt:lpstr>“Functional” super-resolution techniques</vt:lpstr>
      <vt:lpstr>Single-molecule localization (SML) microscopy  Stochastic functional techniques</vt:lpstr>
      <vt:lpstr>Single-molecule localization microscopy  Stochastic functional techniques</vt:lpstr>
      <vt:lpstr>Single-molecule localization microscopy</vt:lpstr>
      <vt:lpstr>Each super-resolution techniques have pluses and minuses but all methods are improving </vt:lpstr>
      <vt:lpstr>Evolution of Super-resolution Microscopy</vt:lpstr>
      <vt:lpstr>Spatial Resolution of Biological Imaging Techniques</vt:lpstr>
      <vt:lpstr>One problem with all super-resolution techniques?</vt:lpstr>
      <vt:lpstr>One problem with all super-resolution techniques?</vt:lpstr>
      <vt:lpstr>But many techniques getting faster and being used for live imaging</vt:lpstr>
      <vt:lpstr>Bruker vutara imaging two focal planes at once</vt:lpstr>
      <vt:lpstr>Sample Labeling Choices for PALM/STORM (SML) Imaging </vt:lpstr>
      <vt:lpstr>Single Molecule Localization Probes  Preferred Organic Dyes</vt:lpstr>
      <vt:lpstr>Photoswitchable Fluorescent Proteins (Genetically-Encoded)</vt:lpstr>
      <vt:lpstr>PowerPoint Presentation</vt:lpstr>
      <vt:lpstr>PowerPoint Presentation</vt:lpstr>
      <vt:lpstr>PowerPoint Presentation</vt:lpstr>
      <vt:lpstr>Live-cell Imaging using mEos3.2</vt:lpstr>
      <vt:lpstr>Live-cell Imaging using mEos3.2</vt:lpstr>
      <vt:lpstr>PowerPoint Presentation</vt:lpstr>
      <vt:lpstr>Super-resolution imaging in live Caulobacter crescentus cells using photoswitchable EYFP </vt:lpstr>
      <vt:lpstr>Super-resolution Techniques</vt:lpstr>
      <vt:lpstr>Super-resolution requirements</vt:lpstr>
      <vt:lpstr>Performance range of optical microscopy</vt:lpstr>
      <vt:lpstr>Homework 5</vt:lpstr>
      <vt:lpstr>Expansion microscopy</vt:lpstr>
      <vt:lpstr>Expansion microscopy</vt:lpstr>
      <vt:lpstr>Homework 6</vt:lpstr>
      <vt:lpstr>Schermelleh, L., Heintzmann, R., Leonhardt, H., 2010. A guide to super-resolution fluorescence microscopy. The Journal of Cell Biology 190, 165-175. </vt:lpstr>
      <vt:lpstr>Super-resolution structured illumination microscopy (SR-SIM)</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Biology 177: Principles of Modern Microscopy</dc:title>
  <dc:creator>Andres Collazo</dc:creator>
  <cp:lastModifiedBy>Andres Collazo</cp:lastModifiedBy>
  <cp:revision>115</cp:revision>
  <dcterms:created xsi:type="dcterms:W3CDTF">2015-02-19T22:07:08Z</dcterms:created>
  <dcterms:modified xsi:type="dcterms:W3CDTF">2017-03-10T00:24:26Z</dcterms:modified>
</cp:coreProperties>
</file>