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Lst>
  <p:notesMasterIdLst>
    <p:notesMasterId r:id="rId59"/>
  </p:notesMasterIdLst>
  <p:sldIdLst>
    <p:sldId id="257" r:id="rId4"/>
    <p:sldId id="258" r:id="rId5"/>
    <p:sldId id="270" r:id="rId6"/>
    <p:sldId id="271" r:id="rId7"/>
    <p:sldId id="259" r:id="rId8"/>
    <p:sldId id="260" r:id="rId9"/>
    <p:sldId id="261" r:id="rId10"/>
    <p:sldId id="262" r:id="rId11"/>
    <p:sldId id="263" r:id="rId12"/>
    <p:sldId id="284" r:id="rId13"/>
    <p:sldId id="285" r:id="rId14"/>
    <p:sldId id="283" r:id="rId15"/>
    <p:sldId id="272" r:id="rId16"/>
    <p:sldId id="273" r:id="rId17"/>
    <p:sldId id="274" r:id="rId18"/>
    <p:sldId id="287" r:id="rId19"/>
    <p:sldId id="288" r:id="rId20"/>
    <p:sldId id="289" r:id="rId21"/>
    <p:sldId id="286" r:id="rId22"/>
    <p:sldId id="290" r:id="rId23"/>
    <p:sldId id="291" r:id="rId24"/>
    <p:sldId id="264" r:id="rId25"/>
    <p:sldId id="281" r:id="rId26"/>
    <p:sldId id="282" r:id="rId27"/>
    <p:sldId id="280" r:id="rId28"/>
    <p:sldId id="278" r:id="rId29"/>
    <p:sldId id="293" r:id="rId30"/>
    <p:sldId id="295" r:id="rId31"/>
    <p:sldId id="269" r:id="rId32"/>
    <p:sldId id="296" r:id="rId33"/>
    <p:sldId id="297" r:id="rId34"/>
    <p:sldId id="317" r:id="rId35"/>
    <p:sldId id="318" r:id="rId36"/>
    <p:sldId id="320" r:id="rId37"/>
    <p:sldId id="321" r:id="rId38"/>
    <p:sldId id="322" r:id="rId39"/>
    <p:sldId id="323" r:id="rId40"/>
    <p:sldId id="324" r:id="rId41"/>
    <p:sldId id="325" r:id="rId42"/>
    <p:sldId id="326" r:id="rId43"/>
    <p:sldId id="327" r:id="rId44"/>
    <p:sldId id="328" r:id="rId45"/>
    <p:sldId id="329" r:id="rId46"/>
    <p:sldId id="333" r:id="rId47"/>
    <p:sldId id="330" r:id="rId48"/>
    <p:sldId id="331" r:id="rId49"/>
    <p:sldId id="332" r:id="rId50"/>
    <p:sldId id="334" r:id="rId51"/>
    <p:sldId id="338" r:id="rId52"/>
    <p:sldId id="339" r:id="rId53"/>
    <p:sldId id="335" r:id="rId54"/>
    <p:sldId id="336" r:id="rId55"/>
    <p:sldId id="340" r:id="rId56"/>
    <p:sldId id="294" r:id="rId57"/>
    <p:sldId id="337"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741" autoAdjust="0"/>
  </p:normalViewPr>
  <p:slideViewPr>
    <p:cSldViewPr snapToGrid="0">
      <p:cViewPr varScale="1">
        <p:scale>
          <a:sx n="69" d="100"/>
          <a:sy n="69" d="100"/>
        </p:scale>
        <p:origin x="1814"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598ACD-59A6-40A3-88AE-B603CEF06976}" type="datetimeFigureOut">
              <a:rPr lang="en-US" smtClean="0"/>
              <a:t>2/17/2015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4B543D-ED1E-4713-BA77-DC08B6AEBD6F}" type="slidenum">
              <a:rPr lang="en-US" smtClean="0"/>
              <a:t>‹#›</a:t>
            </a:fld>
            <a:endParaRPr lang="en-US"/>
          </a:p>
        </p:txBody>
      </p:sp>
    </p:spTree>
    <p:extLst>
      <p:ext uri="{BB962C8B-B14F-4D97-AF65-F5344CB8AC3E}">
        <p14:creationId xmlns:p14="http://schemas.microsoft.com/office/powerpoint/2010/main" val="323883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en.wikipedia.org/wiki/Vertico_SMI" TargetMode="External"/><Relationship Id="rId13" Type="http://schemas.openxmlformats.org/officeDocument/2006/relationships/hyperlink" Target="http://en.wikipedia.org/wiki/Photoactivated_localization_microscopy" TargetMode="External"/><Relationship Id="rId3" Type="http://schemas.openxmlformats.org/officeDocument/2006/relationships/hyperlink" Target="http://en.wikipedia.org/wiki/Evanescent_waves" TargetMode="External"/><Relationship Id="rId7" Type="http://schemas.openxmlformats.org/officeDocument/2006/relationships/hyperlink" Target="http://en.wikipedia.org/wiki/4Pi_Microscope" TargetMode="External"/><Relationship Id="rId12" Type="http://schemas.openxmlformats.org/officeDocument/2006/relationships/hyperlink" Target="http://en.wikipedia.org/wiki/RESOLFT"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en.wikipedia.org/wiki/Near_field_scanning_optical_microscopy" TargetMode="External"/><Relationship Id="rId11" Type="http://schemas.openxmlformats.org/officeDocument/2006/relationships/hyperlink" Target="http://en.wikipedia.org/wiki/GSD_microscopy" TargetMode="External"/><Relationship Id="rId5" Type="http://schemas.openxmlformats.org/officeDocument/2006/relationships/hyperlink" Target="http://en.wikipedia.org/wiki/Superlens" TargetMode="External"/><Relationship Id="rId10" Type="http://schemas.openxmlformats.org/officeDocument/2006/relationships/hyperlink" Target="http://en.wikipedia.org/wiki/STED_microscopy" TargetMode="External"/><Relationship Id="rId4" Type="http://schemas.openxmlformats.org/officeDocument/2006/relationships/hyperlink" Target="http://en.wikipedia.org/wiki/Super-resolution_microscopy#cite_note-2" TargetMode="External"/><Relationship Id="rId9" Type="http://schemas.openxmlformats.org/officeDocument/2006/relationships/hyperlink" Target="http://en.wikipedia.org/wiki/Fluorophores"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en.wikipedia.org/wiki/Vertico_SMI" TargetMode="External"/><Relationship Id="rId13" Type="http://schemas.openxmlformats.org/officeDocument/2006/relationships/hyperlink" Target="http://en.wikipedia.org/wiki/Photoactivated_localization_microscopy" TargetMode="External"/><Relationship Id="rId3" Type="http://schemas.openxmlformats.org/officeDocument/2006/relationships/hyperlink" Target="http://en.wikipedia.org/wiki/Evanescent_waves" TargetMode="External"/><Relationship Id="rId7" Type="http://schemas.openxmlformats.org/officeDocument/2006/relationships/hyperlink" Target="http://en.wikipedia.org/wiki/4Pi_Microscope" TargetMode="External"/><Relationship Id="rId12" Type="http://schemas.openxmlformats.org/officeDocument/2006/relationships/hyperlink" Target="http://en.wikipedia.org/wiki/RESOLFT"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en.wikipedia.org/wiki/Near_field_scanning_optical_microscopy" TargetMode="External"/><Relationship Id="rId11" Type="http://schemas.openxmlformats.org/officeDocument/2006/relationships/hyperlink" Target="http://en.wikipedia.org/wiki/GSD_microscopy" TargetMode="External"/><Relationship Id="rId5" Type="http://schemas.openxmlformats.org/officeDocument/2006/relationships/hyperlink" Target="http://en.wikipedia.org/wiki/Superlens" TargetMode="External"/><Relationship Id="rId10" Type="http://schemas.openxmlformats.org/officeDocument/2006/relationships/hyperlink" Target="http://en.wikipedia.org/wiki/STED_microscopy" TargetMode="External"/><Relationship Id="rId4" Type="http://schemas.openxmlformats.org/officeDocument/2006/relationships/hyperlink" Target="http://en.wikipedia.org/wiki/Super-resolution_microscopy#cite_note-2" TargetMode="External"/><Relationship Id="rId9" Type="http://schemas.openxmlformats.org/officeDocument/2006/relationships/hyperlink" Target="http://en.wikipedia.org/wiki/Fluorophores"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en.wikipedia.org/wiki/American_and_British_English_spelling_differences#Doubled_consonants"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en.wikipedia.org/wiki/Classical_mechanics" TargetMode="External"/><Relationship Id="rId5" Type="http://schemas.openxmlformats.org/officeDocument/2006/relationships/hyperlink" Target="http://en.wikipedia.org/wiki/Potential_barrier" TargetMode="External"/><Relationship Id="rId4" Type="http://schemas.openxmlformats.org/officeDocument/2006/relationships/hyperlink" Target="http://en.wikipedia.org/wiki/Quantum_mechanics"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en.wikipedia.org/wiki/American_and_British_English_spelling_differences#Doubled_consonants"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en.wikipedia.org/wiki/Classical_mechanics" TargetMode="External"/><Relationship Id="rId5" Type="http://schemas.openxmlformats.org/officeDocument/2006/relationships/hyperlink" Target="http://en.wikipedia.org/wiki/Potential_barrier" TargetMode="External"/><Relationship Id="rId4" Type="http://schemas.openxmlformats.org/officeDocument/2006/relationships/hyperlink" Target="http://en.wikipedia.org/wiki/Quantum_mechanics"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en.wikipedia.org/wiki/Non-contact_atomic_force_microscopy"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en.wikipedia.org/wiki/Van_der_Waals_forces" TargetMode="External"/><Relationship Id="rId5" Type="http://schemas.openxmlformats.org/officeDocument/2006/relationships/hyperlink" Target="http://en.wikipedia.org/wiki/Atomic_force_microscopy#cite_note-14" TargetMode="External"/><Relationship Id="rId4" Type="http://schemas.openxmlformats.org/officeDocument/2006/relationships/hyperlink" Target="http://en.wikipedia.org/wiki/Resonance"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en.wikipedia.org/wiki/Atomic_force_microscopy#cite_note-automatic2007-29" TargetMode="External"/><Relationship Id="rId13" Type="http://schemas.openxmlformats.org/officeDocument/2006/relationships/hyperlink" Target="http://en.wikipedia.org/wiki/Atomic_force_microscopy#cite_note-analytical1995-33" TargetMode="External"/><Relationship Id="rId3" Type="http://schemas.openxmlformats.org/officeDocument/2006/relationships/hyperlink" Target="http://en.wikipedia.org/wiki/Scanning_electron_microscope" TargetMode="External"/><Relationship Id="rId7" Type="http://schemas.openxmlformats.org/officeDocument/2006/relationships/hyperlink" Target="http://en.wikipedia.org/wiki/Atomic_force_microscopy#cite_note-feature2004-28" TargetMode="External"/><Relationship Id="rId12" Type="http://schemas.openxmlformats.org/officeDocument/2006/relationships/hyperlink" Target="http://en.wikipedia.org/wiki/Hysteresis" TargetMode="External"/><Relationship Id="rId17" Type="http://schemas.openxmlformats.org/officeDocument/2006/relationships/hyperlink" Target="http://en.wikipedia.org/wiki/Image_artifacts" TargetMode="External"/><Relationship Id="rId2" Type="http://schemas.openxmlformats.org/officeDocument/2006/relationships/slide" Target="../slides/slide44.xml"/><Relationship Id="rId16" Type="http://schemas.openxmlformats.org/officeDocument/2006/relationships/hyperlink" Target="http://en.wikipedia.org/wiki/Atomic_force_microscopy#cite_note-fospm2011-34" TargetMode="External"/><Relationship Id="rId1" Type="http://schemas.openxmlformats.org/officeDocument/2006/relationships/notesMaster" Target="../notesMasters/notesMaster1.xml"/><Relationship Id="rId6" Type="http://schemas.openxmlformats.org/officeDocument/2006/relationships/hyperlink" Target="http://en.wikipedia.org/wiki/Millipede_memory" TargetMode="External"/><Relationship Id="rId11" Type="http://schemas.openxmlformats.org/officeDocument/2006/relationships/hyperlink" Target="http://en.wikipedia.org/wiki/Atomic_force_microscopy#cite_note-32" TargetMode="External"/><Relationship Id="rId5" Type="http://schemas.openxmlformats.org/officeDocument/2006/relationships/hyperlink" Target="http://en.wikipedia.org/wiki/Depth_of_field" TargetMode="External"/><Relationship Id="rId15" Type="http://schemas.openxmlformats.org/officeDocument/2006/relationships/hyperlink" Target="http://en.wikipedia.org/wiki/Feature-oriented_scanning" TargetMode="External"/><Relationship Id="rId10" Type="http://schemas.openxmlformats.org/officeDocument/2006/relationships/hyperlink" Target="http://en.wikipedia.org/wiki/Atomic_force_microscopy#cite_note-31" TargetMode="External"/><Relationship Id="rId4" Type="http://schemas.openxmlformats.org/officeDocument/2006/relationships/hyperlink" Target="http://en.wikipedia.org/wiki/Millimeter" TargetMode="External"/><Relationship Id="rId9" Type="http://schemas.openxmlformats.org/officeDocument/2006/relationships/hyperlink" Target="http://en.wikipedia.org/wiki/Atomic_force_microscopy#cite_note-scanning1994-30" TargetMode="External"/><Relationship Id="rId14" Type="http://schemas.openxmlformats.org/officeDocument/2006/relationships/hyperlink" Target="http://en.wikipedia.org/wiki/Creep_(deformation)"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Signal</a:t>
            </a:r>
            <a:r>
              <a:rPr lang="en-US" baseline="0" dirty="0" smtClean="0"/>
              <a:t> intensity of a given wavelength </a:t>
            </a:r>
            <a:r>
              <a:rPr lang="el-GR" baseline="0" dirty="0" smtClean="0"/>
              <a:t>λ</a:t>
            </a:r>
            <a:r>
              <a:rPr lang="en-US" baseline="0" dirty="0" smtClean="0"/>
              <a:t> = sum of detector channels where </a:t>
            </a:r>
            <a:r>
              <a:rPr lang="en-US" sz="2800" i="1" baseline="0" dirty="0" smtClean="0"/>
              <a:t>A</a:t>
            </a:r>
            <a:r>
              <a:rPr lang="en-US" sz="2800" i="1" baseline="-25000" dirty="0" smtClean="0"/>
              <a:t>i</a:t>
            </a:r>
            <a:r>
              <a:rPr lang="en-US" baseline="0" dirty="0" smtClean="0"/>
              <a:t>: relative contribution by specific fluorophores </a:t>
            </a:r>
            <a:r>
              <a:rPr lang="en-US" i="1" baseline="0" dirty="0" err="1" smtClean="0"/>
              <a:t>i</a:t>
            </a:r>
            <a:r>
              <a:rPr lang="en-US" baseline="0" dirty="0" smtClean="0"/>
              <a:t> with reference spectrum </a:t>
            </a:r>
            <a:r>
              <a:rPr lang="en-US" sz="2800" i="1" baseline="0" dirty="0" err="1" smtClean="0"/>
              <a:t>R</a:t>
            </a:r>
            <a:r>
              <a:rPr lang="en-US" sz="2800" i="1" baseline="-25000" dirty="0" err="1" smtClean="0"/>
              <a:t>i</a:t>
            </a:r>
            <a:r>
              <a:rPr lang="en-US" sz="2800" i="1" baseline="0" dirty="0" smtClean="0"/>
              <a:t>(</a:t>
            </a:r>
            <a:r>
              <a:rPr lang="el-GR" sz="2800" i="1" baseline="0" dirty="0" smtClean="0"/>
              <a:t>λ</a:t>
            </a:r>
            <a:r>
              <a:rPr lang="en-US" sz="2800" i="1" baseline="0" dirty="0" smtClean="0"/>
              <a:t>)</a:t>
            </a:r>
            <a:r>
              <a:rPr lang="en-US" baseline="0" dirty="0" smtClean="0"/>
              <a:t>.</a:t>
            </a:r>
            <a:endParaRPr lang="en-US" dirty="0" smtClean="0"/>
          </a:p>
          <a:p>
            <a:endParaRPr lang="en-US" dirty="0" smtClean="0"/>
          </a:p>
          <a:p>
            <a:r>
              <a:rPr lang="en-US" dirty="0" smtClean="0"/>
              <a:t>Steps in linear </a:t>
            </a:r>
            <a:r>
              <a:rPr lang="en-US" dirty="0" err="1" smtClean="0"/>
              <a:t>unmixing</a:t>
            </a:r>
            <a:r>
              <a:rPr lang="en-US" dirty="0" smtClean="0"/>
              <a:t> outlined for a sample expressing EGFP- and YFP-tagged fusion proteins. The cells shown express EGFP with a nuclear localization signal in the nucleus and YFP-labelled tubulin. A: On the left image the spectra of EGFP and YFP and on the right image cells as perceived in the microscope are shown. EGFP and YFP fluorescence both appear green and can thus not be distinguished by eye. B: The respective detection channels (yellow) are indicated in the plots of the spectra and the image contributions to the individual detection channels are displayed next to them as a gallery. C: In the </a:t>
            </a:r>
            <a:r>
              <a:rPr lang="en-US" dirty="0" err="1" smtClean="0"/>
              <a:t>unmixing</a:t>
            </a:r>
            <a:r>
              <a:rPr lang="en-US" dirty="0" smtClean="0"/>
              <a:t> formulas, which need to be applied to every pixel in the acquired images, the normalized spectral contributions of EGFP or YFP to each channel derived from the reference λ-stack are expressed as </a:t>
            </a:r>
            <a:r>
              <a:rPr lang="en-US" dirty="0" err="1" smtClean="0"/>
              <a:t>GFP</a:t>
            </a:r>
            <a:r>
              <a:rPr lang="en-US" i="1" baseline="-25000" dirty="0" err="1" smtClean="0"/>
              <a:t>n</a:t>
            </a:r>
            <a:r>
              <a:rPr lang="en-US" dirty="0" smtClean="0"/>
              <a:t> and </a:t>
            </a:r>
            <a:r>
              <a:rPr lang="en-US" dirty="0" err="1" smtClean="0"/>
              <a:t>YFP</a:t>
            </a:r>
            <a:r>
              <a:rPr lang="en-US" i="1" baseline="-25000" dirty="0" err="1" smtClean="0"/>
              <a:t>n</a:t>
            </a:r>
            <a:r>
              <a:rPr lang="en-US" dirty="0" smtClean="0"/>
              <a:t>. The unknown contributions of GFP and YFP to be determined are expressed as X</a:t>
            </a:r>
            <a:r>
              <a:rPr lang="en-US" baseline="-25000" dirty="0" smtClean="0"/>
              <a:t>1</a:t>
            </a:r>
            <a:r>
              <a:rPr lang="en-US" dirty="0" smtClean="0"/>
              <a:t>, X</a:t>
            </a:r>
            <a:r>
              <a:rPr lang="en-US" baseline="-25000" dirty="0" smtClean="0"/>
              <a:t>2</a:t>
            </a:r>
            <a:r>
              <a:rPr lang="en-US" dirty="0" smtClean="0"/>
              <a:t>, respectively. The pixel specific gray values derived from the acquired images of cells are expressed as </a:t>
            </a:r>
            <a:r>
              <a:rPr lang="en-US" dirty="0" err="1" smtClean="0"/>
              <a:t>Ch</a:t>
            </a:r>
            <a:r>
              <a:rPr lang="en-US" i="1" baseline="-25000" dirty="0" err="1" smtClean="0"/>
              <a:t>n</a:t>
            </a:r>
            <a:r>
              <a:rPr lang="en-US" dirty="0" smtClean="0"/>
              <a:t>. D: Images after linear </a:t>
            </a:r>
            <a:r>
              <a:rPr lang="en-US" dirty="0" err="1" smtClean="0"/>
              <a:t>unmixing</a:t>
            </a:r>
            <a:r>
              <a:rPr lang="en-US" dirty="0" smtClean="0"/>
              <a:t>. GFP is shown in green and YFP in red. B, C, D left column: the number of detection channels (eight) exceeds the number of fluorophores (two) and linear </a:t>
            </a:r>
            <a:r>
              <a:rPr lang="en-US" dirty="0" err="1" smtClean="0"/>
              <a:t>unmixing</a:t>
            </a:r>
            <a:r>
              <a:rPr lang="en-US" dirty="0" smtClean="0"/>
              <a:t> of EGFP and YFP is possible. B, C, D middle column: the number of detection channels (two) matches the number of fluorophores (two) and represents the minimum number of detection channels required to allow linear </a:t>
            </a:r>
            <a:r>
              <a:rPr lang="en-US" dirty="0" err="1" smtClean="0"/>
              <a:t>unmixing</a:t>
            </a:r>
            <a:r>
              <a:rPr lang="en-US" dirty="0" smtClean="0"/>
              <a:t> of EGFP and YFP. B, C, D right column: one detection channel is not sufficient to distinguish EGFP and YFP and a unique solution of the equations is impossible.</a:t>
            </a:r>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3</a:t>
            </a:fld>
            <a:endParaRPr lang="en-US"/>
          </a:p>
        </p:txBody>
      </p:sp>
    </p:spTree>
    <p:extLst>
      <p:ext uri="{BB962C8B-B14F-4D97-AF65-F5344CB8AC3E}">
        <p14:creationId xmlns:p14="http://schemas.microsoft.com/office/powerpoint/2010/main" val="3664672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FLIM has its roots in two fields of research: 1) microscopy and 2) fluorescence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spectroscopy. In the latter field of research, non-spatially-resolved fluorescence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lifetime measurements were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performed since 1926 [1], i.e. long before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FLIM was developed. Typically, bulk measurements were carried out using</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cuvettes. Not surprisingly, most of the methodology and nomenclature used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FLIM today, </a:t>
            </a:r>
            <a:r>
              <a:rPr lang="en-US" sz="1200" kern="1200" dirty="0" err="1" smtClean="0">
                <a:solidFill>
                  <a:schemeClr val="tx1"/>
                </a:solidFill>
                <a:latin typeface="+mn-lt"/>
                <a:ea typeface="+mn-ea"/>
                <a:cs typeface="+mn-cs"/>
              </a:rPr>
              <a:t>e.g.‘frequency</a:t>
            </a:r>
            <a:r>
              <a:rPr lang="en-US" sz="1200" kern="1200" dirty="0" smtClean="0">
                <a:solidFill>
                  <a:schemeClr val="tx1"/>
                </a:solidFill>
                <a:latin typeface="+mn-lt"/>
                <a:ea typeface="+mn-ea"/>
                <a:cs typeface="+mn-cs"/>
              </a:rPr>
              <a:t>-domain’, and ‘time-domain’, have their origins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instruments that were used for cuvette-based lifetime measurements.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van Munster, E., </a:t>
            </a:r>
            <a:r>
              <a:rPr lang="en-US" sz="1200" kern="1200" dirty="0" err="1" smtClean="0">
                <a:solidFill>
                  <a:schemeClr val="tx1"/>
                </a:solidFill>
                <a:latin typeface="+mn-lt"/>
                <a:ea typeface="+mn-ea"/>
                <a:cs typeface="+mn-cs"/>
              </a:rPr>
              <a:t>Gadella</a:t>
            </a:r>
            <a:r>
              <a:rPr lang="en-US" sz="1200" kern="1200" dirty="0" smtClean="0">
                <a:solidFill>
                  <a:schemeClr val="tx1"/>
                </a:solidFill>
                <a:latin typeface="+mn-lt"/>
                <a:ea typeface="+mn-ea"/>
                <a:cs typeface="+mn-cs"/>
              </a:rPr>
              <a:t>, T.J., 2005. Fluorescence Lifetime Imaging Microscopy (FLIM), in: </a:t>
            </a:r>
            <a:r>
              <a:rPr lang="en-US" sz="1200" kern="1200" dirty="0" err="1" smtClean="0">
                <a:solidFill>
                  <a:schemeClr val="tx1"/>
                </a:solidFill>
                <a:latin typeface="+mn-lt"/>
                <a:ea typeface="+mn-ea"/>
                <a:cs typeface="+mn-cs"/>
              </a:rPr>
              <a:t>Rietdorf</a:t>
            </a:r>
            <a:r>
              <a:rPr lang="en-US" sz="1200" kern="1200" dirty="0" smtClean="0">
                <a:solidFill>
                  <a:schemeClr val="tx1"/>
                </a:solidFill>
                <a:latin typeface="+mn-lt"/>
                <a:ea typeface="+mn-ea"/>
                <a:cs typeface="+mn-cs"/>
              </a:rPr>
              <a:t>, J. (Ed.), Microscopy Techniques. Springer Berlin Heidelberg, pp. 143-175.</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16</a:t>
            </a:fld>
            <a:endParaRPr lang="en-US"/>
          </a:p>
        </p:txBody>
      </p:sp>
    </p:spTree>
    <p:extLst>
      <p:ext uri="{BB962C8B-B14F-4D97-AF65-F5344CB8AC3E}">
        <p14:creationId xmlns:p14="http://schemas.microsoft.com/office/powerpoint/2010/main" val="383324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first instrument combining time resolved fluorescence spectroscopy with microscopy, dates back to 1959 [2]. In this instrument, only single point measurements could be done, so strictly speaking no actual imaging was done. The first instrument measuring spatially resolved lifetimes was described in 1989 [3]. Due to the requirement of short light pulses and fast detection, time-domain measurements became possible only about 40 years later than </a:t>
            </a:r>
            <a:r>
              <a:rPr lang="en-US" sz="1200" b="0" i="0" u="none" strike="noStrike" kern="1200" baseline="0" dirty="0" smtClean="0">
                <a:solidFill>
                  <a:schemeClr val="tx1"/>
                </a:solidFill>
                <a:latin typeface="+mn-lt"/>
                <a:ea typeface="+mn-ea"/>
                <a:cs typeface="+mn-cs"/>
              </a:rPr>
              <a:t>frequency-domain </a:t>
            </a:r>
            <a:r>
              <a:rPr lang="en-US" sz="1200" b="0" i="0" u="none" strike="noStrike" kern="1200" baseline="0" dirty="0" smtClean="0">
                <a:solidFill>
                  <a:schemeClr val="tx1"/>
                </a:solidFill>
                <a:latin typeface="+mn-lt"/>
                <a:ea typeface="+mn-ea"/>
                <a:cs typeface="+mn-cs"/>
              </a:rPr>
              <a:t>measurements using a </a:t>
            </a:r>
            <a:r>
              <a:rPr lang="en-US" sz="1200" b="0" i="0" u="none" strike="noStrike" kern="1200" baseline="0" dirty="0" err="1" smtClean="0">
                <a:solidFill>
                  <a:schemeClr val="tx1"/>
                </a:solidFill>
                <a:latin typeface="+mn-lt"/>
                <a:ea typeface="+mn-ea"/>
                <a:cs typeface="+mn-cs"/>
              </a:rPr>
              <a:t>flashlamp</a:t>
            </a:r>
            <a:r>
              <a:rPr lang="en-US" sz="1200" b="0" i="0" u="none" strike="noStrike" kern="1200" baseline="0" dirty="0" smtClean="0">
                <a:solidFill>
                  <a:schemeClr val="tx1"/>
                </a:solidFill>
                <a:latin typeface="+mn-lt"/>
                <a:ea typeface="+mn-ea"/>
                <a:cs typeface="+mn-cs"/>
              </a:rPr>
              <a:t> as excitation source [16].</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van Munster, E., </a:t>
            </a:r>
            <a:r>
              <a:rPr lang="en-US" sz="1200" kern="1200" dirty="0" err="1" smtClean="0">
                <a:solidFill>
                  <a:schemeClr val="tx1"/>
                </a:solidFill>
                <a:latin typeface="+mn-lt"/>
                <a:ea typeface="+mn-ea"/>
                <a:cs typeface="+mn-cs"/>
              </a:rPr>
              <a:t>Gadella</a:t>
            </a:r>
            <a:r>
              <a:rPr lang="en-US" sz="1200" kern="1200" dirty="0" smtClean="0">
                <a:solidFill>
                  <a:schemeClr val="tx1"/>
                </a:solidFill>
                <a:latin typeface="+mn-lt"/>
                <a:ea typeface="+mn-ea"/>
                <a:cs typeface="+mn-cs"/>
              </a:rPr>
              <a:t>, T.J., 2005. Fluorescence Lifetime Imaging Microscopy (FLIM), in: </a:t>
            </a:r>
            <a:r>
              <a:rPr lang="en-US" sz="1200" kern="1200" dirty="0" err="1" smtClean="0">
                <a:solidFill>
                  <a:schemeClr val="tx1"/>
                </a:solidFill>
                <a:latin typeface="+mn-lt"/>
                <a:ea typeface="+mn-ea"/>
                <a:cs typeface="+mn-cs"/>
              </a:rPr>
              <a:t>Rietdorf</a:t>
            </a:r>
            <a:r>
              <a:rPr lang="en-US" sz="1200" kern="1200" dirty="0" smtClean="0">
                <a:solidFill>
                  <a:schemeClr val="tx1"/>
                </a:solidFill>
                <a:latin typeface="+mn-lt"/>
                <a:ea typeface="+mn-ea"/>
                <a:cs typeface="+mn-cs"/>
              </a:rPr>
              <a:t>, J. (Ed.), Microscopy Techniques. Springer Berlin Heidelberg, pp. 143-175.</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17</a:t>
            </a:fld>
            <a:endParaRPr lang="en-US"/>
          </a:p>
        </p:txBody>
      </p:sp>
    </p:spTree>
    <p:extLst>
      <p:ext uri="{BB962C8B-B14F-4D97-AF65-F5344CB8AC3E}">
        <p14:creationId xmlns:p14="http://schemas.microsoft.com/office/powerpoint/2010/main" val="2554551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1110" algn="just"/>
            <a:r>
              <a:rPr lang="en-US" dirty="0" smtClean="0"/>
              <a:t>Both the rate (</a:t>
            </a:r>
            <a:r>
              <a:rPr lang="en-US" b="1" dirty="0" smtClean="0"/>
              <a:t>K(T)</a:t>
            </a:r>
            <a:r>
              <a:rPr lang="en-US" dirty="0" smtClean="0"/>
              <a:t>) and the efficiency (</a:t>
            </a:r>
            <a:r>
              <a:rPr lang="en-US" b="1" dirty="0" smtClean="0"/>
              <a:t>E(T)</a:t>
            </a:r>
            <a:r>
              <a:rPr lang="en-US" dirty="0" smtClean="0"/>
              <a:t>) of energy transfer are directly related to the lifetime of the donor fluorophore in the presence and absence of the acceptor. </a:t>
            </a:r>
          </a:p>
          <a:p>
            <a:pPr marR="1110" algn="just"/>
            <a:endParaRPr lang="en-US" sz="1200" b="0" i="0" u="none" strike="noStrike" baseline="0" dirty="0" smtClean="0">
              <a:solidFill>
                <a:srgbClr val="282526"/>
              </a:solidFill>
              <a:latin typeface="Times New Roman" panose="02020603050405020304" pitchFamily="18" charset="0"/>
            </a:endParaRPr>
          </a:p>
          <a:p>
            <a:pPr marR="1110" algn="just"/>
            <a:r>
              <a:rPr lang="en-US" sz="1200" b="0" i="0" u="none" strike="noStrike" baseline="0" dirty="0" smtClean="0">
                <a:solidFill>
                  <a:srgbClr val="282526"/>
                </a:solidFill>
                <a:latin typeface="Times New Roman" panose="02020603050405020304" pitchFamily="18" charset="0"/>
              </a:rPr>
              <a:t>In other words the donor fluorescence (or excited-state) lifetime in a FRET situation (</a:t>
            </a:r>
            <a:r>
              <a:rPr lang="en-US" sz="1200" b="0" i="1" u="none" strike="noStrike" baseline="0" dirty="0" err="1" smtClean="0">
                <a:solidFill>
                  <a:srgbClr val="282526"/>
                </a:solidFill>
                <a:latin typeface="Symbol" panose="05050102010706020507" pitchFamily="18" charset="2"/>
              </a:rPr>
              <a:t>t</a:t>
            </a:r>
            <a:r>
              <a:rPr lang="en-US" sz="800" b="0" i="0" u="none" strike="noStrike" baseline="-25000" dirty="0" err="1" smtClean="0">
                <a:solidFill>
                  <a:srgbClr val="282526"/>
                </a:solidFill>
                <a:latin typeface="Times New Roman" panose="02020603050405020304" pitchFamily="18" charset="0"/>
              </a:rPr>
              <a:t>FRET</a:t>
            </a:r>
            <a:r>
              <a:rPr lang="en-US" sz="1200" b="0" i="0" u="none" strike="noStrike" baseline="30000" dirty="0" smtClean="0">
                <a:solidFill>
                  <a:srgbClr val="282526"/>
                </a:solidFill>
                <a:latin typeface="Times New Roman" panose="02020603050405020304" pitchFamily="18" charset="0"/>
              </a:rPr>
              <a:t>) </a:t>
            </a:r>
            <a:r>
              <a:rPr lang="en-US" sz="1200" b="0" i="0" u="none" strike="noStrike" baseline="0" dirty="0" smtClean="0">
                <a:solidFill>
                  <a:srgbClr val="282526"/>
                </a:solidFill>
                <a:latin typeface="Times New Roman" panose="02020603050405020304" pitchFamily="18" charset="0"/>
              </a:rPr>
              <a:t>is reduced as compared to the control donor fluorescence lifetime </a:t>
            </a:r>
            <a:r>
              <a:rPr lang="en-US" sz="1200" b="0" i="1" u="none" strike="noStrike" baseline="0" dirty="0" smtClean="0">
                <a:solidFill>
                  <a:srgbClr val="282526"/>
                </a:solidFill>
                <a:latin typeface="Verdana" panose="020B0604030504040204" pitchFamily="34" charset="0"/>
              </a:rPr>
              <a:t>t </a:t>
            </a:r>
            <a:r>
              <a:rPr lang="en-US" sz="1200" b="0" i="0" u="none" strike="noStrike" baseline="0" dirty="0" smtClean="0">
                <a:solidFill>
                  <a:srgbClr val="282526"/>
                </a:solidFill>
                <a:latin typeface="Times New Roman" panose="02020603050405020304" pitchFamily="18" charset="0"/>
              </a:rPr>
              <a:t>(see Eq. 14 in which</a:t>
            </a:r>
            <a:endParaRPr lang="en-US" sz="1200" b="0" i="0" u="none" strike="noStrike" baseline="0" dirty="0" smtClean="0">
              <a:solidFill>
                <a:srgbClr val="000000"/>
              </a:solidFill>
              <a:latin typeface="Times New Roman" panose="02020603050405020304" pitchFamily="18" charset="0"/>
            </a:endParaRPr>
          </a:p>
          <a:p>
            <a:pPr lvl="1"/>
            <a:r>
              <a:rPr lang="de-DE" sz="1200" b="0" i="1" u="none" strike="noStrike" baseline="0" dirty="0" smtClean="0">
                <a:solidFill>
                  <a:srgbClr val="282526"/>
                </a:solidFill>
                <a:latin typeface="Verdana" panose="020B0604030504040204" pitchFamily="34" charset="0"/>
              </a:rPr>
              <a:t>t</a:t>
            </a:r>
            <a:r>
              <a:rPr lang="de-DE" sz="800" b="0" i="0" u="none" strike="noStrike" baseline="-25000" dirty="0" smtClean="0">
                <a:solidFill>
                  <a:srgbClr val="282526"/>
                </a:solidFill>
                <a:latin typeface="Times New Roman" panose="02020603050405020304" pitchFamily="18" charset="0"/>
              </a:rPr>
              <a:t>FRET </a:t>
            </a:r>
            <a:r>
              <a:rPr lang="de-DE" sz="1200" b="0" i="0" u="none" strike="noStrike" baseline="30000" dirty="0" smtClean="0">
                <a:solidFill>
                  <a:srgbClr val="282526"/>
                </a:solidFill>
                <a:latin typeface="Times New Roman" panose="02020603050405020304" pitchFamily="18" charset="0"/>
              </a:rPr>
              <a:t>= </a:t>
            </a:r>
            <a:r>
              <a:rPr lang="de-DE" sz="1200" b="0" i="1" u="none" strike="noStrike" baseline="30000" dirty="0" smtClean="0">
                <a:solidFill>
                  <a:srgbClr val="282526"/>
                </a:solidFill>
                <a:latin typeface="Verdana" panose="020B0604030504040204" pitchFamily="34" charset="0"/>
              </a:rPr>
              <a:t>t </a:t>
            </a:r>
            <a:r>
              <a:rPr lang="de-DE" sz="1200" b="0" i="0" u="none" strike="noStrike" baseline="30000" dirty="0" smtClean="0">
                <a:solidFill>
                  <a:srgbClr val="282526"/>
                </a:solidFill>
                <a:latin typeface="Times New Roman" panose="02020603050405020304" pitchFamily="18" charset="0"/>
              </a:rPr>
              <a:t>(1 – E)                                                                                          (14)</a:t>
            </a:r>
            <a:endParaRPr lang="de-DE" sz="1200" b="0" i="0" u="none" strike="noStrike" baseline="30000" dirty="0" smtClean="0">
              <a:solidFill>
                <a:srgbClr val="000000"/>
              </a:solidFill>
              <a:latin typeface="Times New Roman" panose="02020603050405020304" pitchFamily="18" charset="0"/>
            </a:endParaRPr>
          </a:p>
          <a:p>
            <a:r>
              <a:rPr lang="en-US" sz="1200" b="0" i="0" u="none" strike="noStrike" baseline="0" dirty="0" smtClean="0">
                <a:solidFill>
                  <a:srgbClr val="282526"/>
                </a:solidFill>
                <a:latin typeface="Times New Roman" panose="02020603050405020304" pitchFamily="18" charset="0"/>
              </a:rPr>
              <a:t>where </a:t>
            </a:r>
            <a:r>
              <a:rPr lang="en-US" sz="1200" b="0" i="1" u="none" strike="noStrike" baseline="0" dirty="0" smtClean="0">
                <a:solidFill>
                  <a:srgbClr val="282526"/>
                </a:solidFill>
                <a:latin typeface="Adobe Garamond Pro" panose="02020502060506020403" pitchFamily="18" charset="0"/>
              </a:rPr>
              <a:t>E </a:t>
            </a:r>
            <a:r>
              <a:rPr lang="en-US" sz="1200" b="0" i="0" u="none" strike="noStrike" baseline="0" dirty="0" smtClean="0">
                <a:solidFill>
                  <a:srgbClr val="282526"/>
                </a:solidFill>
                <a:latin typeface="Times New Roman" panose="02020603050405020304" pitchFamily="18" charset="0"/>
              </a:rPr>
              <a:t>is the energy transfer efficiency).</a:t>
            </a:r>
            <a:endParaRPr lang="en-US" sz="1200" b="0" i="0" u="none" strike="noStrike" baseline="0" dirty="0" smtClean="0">
              <a:solidFill>
                <a:srgbClr val="000000"/>
              </a:solidFill>
              <a:latin typeface="Times New Roman" panose="02020603050405020304" pitchFamily="18" charset="0"/>
            </a:endParaRPr>
          </a:p>
          <a:p>
            <a:endParaRPr lang="en-US" dirty="0" smtClean="0"/>
          </a:p>
          <a:p>
            <a:r>
              <a:rPr lang="en-US" dirty="0" smtClean="0"/>
              <a:t>http://olympus.magnet.fsu.edu/primer/techniques/fluorescence/fret/fretintro.html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van Munster, E., </a:t>
            </a:r>
            <a:r>
              <a:rPr lang="en-US" sz="1200" kern="1200" dirty="0" err="1" smtClean="0">
                <a:solidFill>
                  <a:schemeClr val="tx1"/>
                </a:solidFill>
                <a:latin typeface="+mn-lt"/>
                <a:ea typeface="+mn-ea"/>
                <a:cs typeface="+mn-cs"/>
              </a:rPr>
              <a:t>Gadella</a:t>
            </a:r>
            <a:r>
              <a:rPr lang="en-US" sz="1200" kern="1200" dirty="0" smtClean="0">
                <a:solidFill>
                  <a:schemeClr val="tx1"/>
                </a:solidFill>
                <a:latin typeface="+mn-lt"/>
                <a:ea typeface="+mn-ea"/>
                <a:cs typeface="+mn-cs"/>
              </a:rPr>
              <a:t>, T.J., 2005. Fluorescence Lifetime Imaging Microscopy (FLIM), in: </a:t>
            </a:r>
            <a:r>
              <a:rPr lang="en-US" sz="1200" kern="1200" dirty="0" err="1" smtClean="0">
                <a:solidFill>
                  <a:schemeClr val="tx1"/>
                </a:solidFill>
                <a:latin typeface="+mn-lt"/>
                <a:ea typeface="+mn-ea"/>
                <a:cs typeface="+mn-cs"/>
              </a:rPr>
              <a:t>Rietdorf</a:t>
            </a:r>
            <a:r>
              <a:rPr lang="en-US" sz="1200" kern="1200" dirty="0" smtClean="0">
                <a:solidFill>
                  <a:schemeClr val="tx1"/>
                </a:solidFill>
                <a:latin typeface="+mn-lt"/>
                <a:ea typeface="+mn-ea"/>
                <a:cs typeface="+mn-cs"/>
              </a:rPr>
              <a:t>, J. (Ed.), Microscopy Techniques. Springer Berlin Heidelberg, pp. 143-175.</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18</a:t>
            </a:fld>
            <a:endParaRPr lang="en-US"/>
          </a:p>
        </p:txBody>
      </p:sp>
    </p:spTree>
    <p:extLst>
      <p:ext uri="{BB962C8B-B14F-4D97-AF65-F5344CB8AC3E}">
        <p14:creationId xmlns:p14="http://schemas.microsoft.com/office/powerpoint/2010/main" val="3792567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problem with quantitative imaging of intensities is that they do not depend only on the local quantum yield of the fluorophores but also on </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the local concentration of the fluorophore, ii) the optical path of the micro- scope, iii) the local excitation light intensity and iv) the local fluorescence detection efficiency. Especially the local concentration of the fluorophore is not easily determined separately from the local quantum yield. In contrast, FLIM does provide an independent estimate of the local donor lifetime (proportional to the donor quantum yield), independent of </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–iv mentioned above. Hereby FLIM is a robust technique for measuring FRET.</a:t>
            </a:r>
          </a:p>
          <a:p>
            <a:endParaRPr lang="en-US" sz="1200" b="0" i="0" u="none" strike="noStrike" kern="1200" baseline="0" dirty="0" smtClean="0">
              <a:solidFill>
                <a:schemeClr val="tx1"/>
              </a:solidFill>
              <a:latin typeface="+mn-lt"/>
              <a:ea typeface="+mn-ea"/>
              <a:cs typeface="+mn-cs"/>
            </a:endParaRPr>
          </a:p>
          <a:p>
            <a:r>
              <a:rPr lang="en-US" altLang="en-US" sz="1200" dirty="0" smtClean="0">
                <a:solidFill>
                  <a:srgbClr val="000000"/>
                </a:solidFill>
                <a:latin typeface="+mn-lt"/>
                <a:sym typeface="Symbol" panose="05050102010706020507" pitchFamily="18" charset="2"/>
              </a:rPr>
              <a:t></a:t>
            </a:r>
            <a:r>
              <a:rPr lang="en-US" altLang="en-US" sz="1100" dirty="0" smtClean="0">
                <a:solidFill>
                  <a:srgbClr val="000000"/>
                </a:solidFill>
                <a:latin typeface="+mn-lt"/>
              </a:rPr>
              <a:t>Q=molar absorption coefficient times quantum yield.</a:t>
            </a: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van Munster, E., </a:t>
            </a:r>
            <a:r>
              <a:rPr lang="en-US" sz="1200" kern="1200" dirty="0" err="1" smtClean="0">
                <a:solidFill>
                  <a:schemeClr val="tx1"/>
                </a:solidFill>
                <a:latin typeface="+mn-lt"/>
                <a:ea typeface="+mn-ea"/>
                <a:cs typeface="+mn-cs"/>
              </a:rPr>
              <a:t>Gadella</a:t>
            </a:r>
            <a:r>
              <a:rPr lang="en-US" sz="1200" kern="1200" dirty="0" smtClean="0">
                <a:solidFill>
                  <a:schemeClr val="tx1"/>
                </a:solidFill>
                <a:latin typeface="+mn-lt"/>
                <a:ea typeface="+mn-ea"/>
                <a:cs typeface="+mn-cs"/>
              </a:rPr>
              <a:t>, T.J., 2005. Fluorescence Lifetime Imaging Microscopy (FLIM), in: </a:t>
            </a:r>
            <a:r>
              <a:rPr lang="en-US" sz="1200" kern="1200" dirty="0" err="1" smtClean="0">
                <a:solidFill>
                  <a:schemeClr val="tx1"/>
                </a:solidFill>
                <a:latin typeface="+mn-lt"/>
                <a:ea typeface="+mn-ea"/>
                <a:cs typeface="+mn-cs"/>
              </a:rPr>
              <a:t>Rietdorf</a:t>
            </a:r>
            <a:r>
              <a:rPr lang="en-US" sz="1200" kern="1200" dirty="0" smtClean="0">
                <a:solidFill>
                  <a:schemeClr val="tx1"/>
                </a:solidFill>
                <a:latin typeface="+mn-lt"/>
                <a:ea typeface="+mn-ea"/>
                <a:cs typeface="+mn-cs"/>
              </a:rPr>
              <a:t>, J. (Ed.), Microscopy Techniques. Springer Berlin Heidelberg, pp. 143-175.</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19</a:t>
            </a:fld>
            <a:endParaRPr lang="en-US"/>
          </a:p>
        </p:txBody>
      </p:sp>
    </p:spTree>
    <p:extLst>
      <p:ext uri="{BB962C8B-B14F-4D97-AF65-F5344CB8AC3E}">
        <p14:creationId xmlns:p14="http://schemas.microsoft.com/office/powerpoint/2010/main" val="670757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Isosbestic</a:t>
            </a:r>
            <a:r>
              <a:rPr lang="en-US" dirty="0" smtClean="0"/>
              <a:t> point best for </a:t>
            </a:r>
            <a:r>
              <a:rPr lang="en-US" dirty="0" err="1" smtClean="0"/>
              <a:t>ratiometric</a:t>
            </a:r>
            <a:r>
              <a:rPr lang="en-US" dirty="0" smtClean="0"/>
              <a:t> measures</a:t>
            </a:r>
          </a:p>
          <a:p>
            <a:endParaRPr lang="en-US" dirty="0" smtClean="0"/>
          </a:p>
          <a:p>
            <a:r>
              <a:rPr lang="en-US" dirty="0" smtClean="0"/>
              <a:t>http://www.nature.com/nature/journal/v388/n6645/full/388882a0.html</a:t>
            </a:r>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21</a:t>
            </a:fld>
            <a:endParaRPr lang="en-US"/>
          </a:p>
        </p:txBody>
      </p:sp>
    </p:spTree>
    <p:extLst>
      <p:ext uri="{BB962C8B-B14F-4D97-AF65-F5344CB8AC3E}">
        <p14:creationId xmlns:p14="http://schemas.microsoft.com/office/powerpoint/2010/main" val="3088169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http://www.nature.com/milestones/milelight/full/milelight03.html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23</a:t>
            </a:fld>
            <a:endParaRPr lang="en-US"/>
          </a:p>
        </p:txBody>
      </p:sp>
    </p:spTree>
    <p:extLst>
      <p:ext uri="{BB962C8B-B14F-4D97-AF65-F5344CB8AC3E}">
        <p14:creationId xmlns:p14="http://schemas.microsoft.com/office/powerpoint/2010/main" val="3402907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fall into two broad categories, "true" super-resolution techniques, which capture information contained in </a:t>
            </a:r>
            <a:r>
              <a:rPr lang="en-US" dirty="0" smtClean="0">
                <a:hlinkClick r:id="rId3" tooltip="Evanescent waves"/>
              </a:rPr>
              <a:t>evanescent waves</a:t>
            </a:r>
            <a:r>
              <a:rPr lang="en-US" dirty="0" smtClean="0"/>
              <a:t>, and "functional" super-resolution techniques, which use clever experimental techniques and known limitations on the matter being imaged to reconstruct a super-resolution image.</a:t>
            </a:r>
            <a:r>
              <a:rPr lang="en-US" baseline="30000" dirty="0" smtClean="0">
                <a:hlinkClick r:id="rId4"/>
              </a:rPr>
              <a:t>[2]</a:t>
            </a:r>
            <a:endParaRPr lang="en-US" baseline="30000" dirty="0" smtClean="0"/>
          </a:p>
          <a:p>
            <a:endParaRPr lang="en-US" dirty="0" smtClean="0"/>
          </a:p>
          <a:p>
            <a:r>
              <a:rPr lang="en-US" dirty="0" smtClean="0"/>
              <a:t>True subwavelength imaging techniques include those that utilize the </a:t>
            </a:r>
            <a:r>
              <a:rPr lang="en-US" dirty="0" err="1" smtClean="0">
                <a:hlinkClick r:id="rId5" tooltip="Superlens"/>
              </a:rPr>
              <a:t>Pendry</a:t>
            </a:r>
            <a:r>
              <a:rPr lang="en-US" dirty="0" smtClean="0">
                <a:hlinkClick r:id="rId5" tooltip="Superlens"/>
              </a:rPr>
              <a:t> </a:t>
            </a:r>
            <a:r>
              <a:rPr lang="en-US" dirty="0" err="1" smtClean="0">
                <a:hlinkClick r:id="rId5" tooltip="Superlens"/>
              </a:rPr>
              <a:t>Superlens</a:t>
            </a:r>
            <a:r>
              <a:rPr lang="en-US" dirty="0" smtClean="0"/>
              <a:t> and </a:t>
            </a:r>
            <a:r>
              <a:rPr lang="en-US" dirty="0" smtClean="0">
                <a:hlinkClick r:id="rId6" tooltip="Near field scanning optical microscopy"/>
              </a:rPr>
              <a:t>near field scanning optical microscopy</a:t>
            </a:r>
            <a:r>
              <a:rPr lang="en-US" dirty="0" smtClean="0"/>
              <a:t>, the </a:t>
            </a:r>
            <a:r>
              <a:rPr lang="en-US" dirty="0" smtClean="0">
                <a:hlinkClick r:id="rId7" tooltip="4Pi Microscope"/>
              </a:rPr>
              <a:t>4Pi Microscope</a:t>
            </a:r>
            <a:r>
              <a:rPr lang="en-US" dirty="0" smtClean="0"/>
              <a:t> and structured illumination microscopy technologies like SIM and </a:t>
            </a:r>
            <a:r>
              <a:rPr lang="en-US" dirty="0" smtClean="0">
                <a:hlinkClick r:id="rId8" tooltip="Vertico SMI"/>
              </a:rPr>
              <a:t>SMI</a:t>
            </a:r>
            <a:r>
              <a:rPr lang="en-US" dirty="0" smtClean="0"/>
              <a:t>. However, the majority of techniques of importance in biological imaging fall into the functional category.</a:t>
            </a:r>
          </a:p>
          <a:p>
            <a:r>
              <a:rPr lang="en-US" dirty="0" smtClean="0"/>
              <a:t>There are two major groups of methods for functional super-resolution microscopy:</a:t>
            </a:r>
          </a:p>
          <a:p>
            <a:r>
              <a:rPr lang="en-US" dirty="0" smtClean="0"/>
              <a:t>Deterministic super-resolution: The most commonly used emitters in biological microscopy, </a:t>
            </a:r>
            <a:r>
              <a:rPr lang="en-US" dirty="0" smtClean="0">
                <a:hlinkClick r:id="rId9" tooltip="Fluorophores"/>
              </a:rPr>
              <a:t>fluorophores</a:t>
            </a:r>
            <a:r>
              <a:rPr lang="en-US" dirty="0" smtClean="0"/>
              <a:t>, show a nonlinear response to excitation, and this nonlinear response can be exploited to enhance resolution. These methods include </a:t>
            </a:r>
            <a:r>
              <a:rPr lang="en-US" dirty="0" smtClean="0">
                <a:hlinkClick r:id="rId10" tooltip="STED microscopy"/>
              </a:rPr>
              <a:t>STED</a:t>
            </a:r>
            <a:r>
              <a:rPr lang="en-US" dirty="0" smtClean="0"/>
              <a:t>, </a:t>
            </a:r>
            <a:r>
              <a:rPr lang="en-US" dirty="0" smtClean="0">
                <a:hlinkClick r:id="rId11" tooltip="GSD microscopy"/>
              </a:rPr>
              <a:t>GSD</a:t>
            </a:r>
            <a:r>
              <a:rPr lang="en-US" dirty="0" smtClean="0"/>
              <a:t>, </a:t>
            </a:r>
            <a:r>
              <a:rPr lang="en-US" dirty="0" smtClean="0">
                <a:hlinkClick r:id="rId12" tooltip="RESOLFT"/>
              </a:rPr>
              <a:t>RESOLFT</a:t>
            </a:r>
            <a:r>
              <a:rPr lang="en-US" dirty="0" smtClean="0"/>
              <a:t> and SSIM.</a:t>
            </a:r>
          </a:p>
          <a:p>
            <a:r>
              <a:rPr lang="en-US" dirty="0" smtClean="0"/>
              <a:t>Stochastic super-resolution: The chemical complexity of many molecular light sources gives them a complex temporal </a:t>
            </a:r>
            <a:r>
              <a:rPr lang="en-US" dirty="0" err="1" smtClean="0"/>
              <a:t>behaviour</a:t>
            </a:r>
            <a:r>
              <a:rPr lang="en-US" dirty="0" smtClean="0"/>
              <a:t>, which can be used to make several close-by fluorophores emit light at separate times and thereby become resolvable in time. These methods include SOFI and all single-molecule localization methods (SMLM) such as </a:t>
            </a:r>
            <a:r>
              <a:rPr lang="en-US" dirty="0" smtClean="0">
                <a:hlinkClick r:id="rId8" tooltip="Vertico SMI"/>
              </a:rPr>
              <a:t>SPDM</a:t>
            </a:r>
            <a:r>
              <a:rPr lang="en-US" dirty="0" smtClean="0"/>
              <a:t>, </a:t>
            </a:r>
            <a:r>
              <a:rPr lang="en-US" dirty="0" err="1" smtClean="0">
                <a:hlinkClick r:id="rId8" tooltip="Vertico SMI"/>
              </a:rPr>
              <a:t>SPDMphymod</a:t>
            </a:r>
            <a:r>
              <a:rPr lang="en-US" dirty="0" smtClean="0"/>
              <a:t>, </a:t>
            </a:r>
            <a:r>
              <a:rPr lang="en-US" dirty="0" smtClean="0">
                <a:hlinkClick r:id="rId13" tooltip="Photoactivated localization microscopy"/>
              </a:rPr>
              <a:t>PALM</a:t>
            </a:r>
            <a:r>
              <a:rPr lang="en-US" dirty="0" smtClean="0"/>
              <a:t>, FPALM, STORM and </a:t>
            </a:r>
            <a:r>
              <a:rPr lang="en-US" dirty="0" err="1" smtClean="0"/>
              <a:t>dSTORM</a:t>
            </a:r>
            <a:r>
              <a:rPr lang="en-US" dirty="0" smtClean="0"/>
              <a:t>.</a:t>
            </a:r>
          </a:p>
          <a:p>
            <a:endParaRPr lang="en-US" dirty="0"/>
          </a:p>
        </p:txBody>
      </p:sp>
      <p:sp>
        <p:nvSpPr>
          <p:cNvPr id="4" name="Slide Number Placeholder 3"/>
          <p:cNvSpPr>
            <a:spLocks noGrp="1"/>
          </p:cNvSpPr>
          <p:nvPr>
            <p:ph type="sldNum" sz="quarter" idx="10"/>
          </p:nvPr>
        </p:nvSpPr>
        <p:spPr/>
        <p:txBody>
          <a:bodyPr/>
          <a:lstStyle/>
          <a:p>
            <a:fld id="{5C1915EA-2C58-4E3C-9B71-E32E967BD0E8}" type="slidenum">
              <a:rPr lang="en-US" smtClean="0"/>
              <a:t>24</a:t>
            </a:fld>
            <a:endParaRPr lang="en-US"/>
          </a:p>
        </p:txBody>
      </p:sp>
    </p:spTree>
    <p:extLst>
      <p:ext uri="{BB962C8B-B14F-4D97-AF65-F5344CB8AC3E}">
        <p14:creationId xmlns:p14="http://schemas.microsoft.com/office/powerpoint/2010/main" val="2439015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http://zeiss-campus.magnet.fsu.edu/articles/superresolution/introduction.html</a:t>
            </a:r>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25</a:t>
            </a:fld>
            <a:endParaRPr lang="en-US"/>
          </a:p>
        </p:txBody>
      </p:sp>
    </p:spTree>
    <p:extLst>
      <p:ext uri="{BB962C8B-B14F-4D97-AF65-F5344CB8AC3E}">
        <p14:creationId xmlns:p14="http://schemas.microsoft.com/office/powerpoint/2010/main" val="1576960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fall into two broad categories, "true" super-resolution techniques, which capture information contained in </a:t>
            </a:r>
            <a:r>
              <a:rPr lang="en-US" dirty="0" smtClean="0">
                <a:hlinkClick r:id="rId3" tooltip="Evanescent waves"/>
              </a:rPr>
              <a:t>evanescent waves</a:t>
            </a:r>
            <a:r>
              <a:rPr lang="en-US" dirty="0" smtClean="0"/>
              <a:t>, and "functional" super-resolution techniques, which use clever experimental techniques and known limitations on the matter being imaged to reconstruct a super-resolution image.</a:t>
            </a:r>
            <a:r>
              <a:rPr lang="en-US" baseline="30000" dirty="0" smtClean="0">
                <a:hlinkClick r:id="rId4"/>
              </a:rPr>
              <a:t>[2]</a:t>
            </a:r>
            <a:endParaRPr lang="en-US" baseline="30000" dirty="0" smtClean="0"/>
          </a:p>
          <a:p>
            <a:endParaRPr lang="en-US" dirty="0" smtClean="0"/>
          </a:p>
          <a:p>
            <a:r>
              <a:rPr lang="en-US" dirty="0" smtClean="0"/>
              <a:t>True subwavelength imaging techniques include those that utilize the </a:t>
            </a:r>
            <a:r>
              <a:rPr lang="en-US" dirty="0" err="1" smtClean="0">
                <a:hlinkClick r:id="rId5" tooltip="Superlens"/>
              </a:rPr>
              <a:t>Pendry</a:t>
            </a:r>
            <a:r>
              <a:rPr lang="en-US" dirty="0" smtClean="0">
                <a:hlinkClick r:id="rId5" tooltip="Superlens"/>
              </a:rPr>
              <a:t> </a:t>
            </a:r>
            <a:r>
              <a:rPr lang="en-US" dirty="0" err="1" smtClean="0">
                <a:hlinkClick r:id="rId5" tooltip="Superlens"/>
              </a:rPr>
              <a:t>Superlens</a:t>
            </a:r>
            <a:r>
              <a:rPr lang="en-US" dirty="0" smtClean="0"/>
              <a:t> and </a:t>
            </a:r>
            <a:r>
              <a:rPr lang="en-US" dirty="0" smtClean="0">
                <a:hlinkClick r:id="rId6" tooltip="Near field scanning optical microscopy"/>
              </a:rPr>
              <a:t>near field scanning optical microscopy</a:t>
            </a:r>
            <a:r>
              <a:rPr lang="en-US" dirty="0" smtClean="0"/>
              <a:t>, the </a:t>
            </a:r>
            <a:r>
              <a:rPr lang="en-US" dirty="0" smtClean="0">
                <a:hlinkClick r:id="rId7" tooltip="4Pi Microscope"/>
              </a:rPr>
              <a:t>4Pi Microscope</a:t>
            </a:r>
            <a:r>
              <a:rPr lang="en-US" dirty="0" smtClean="0"/>
              <a:t> and structured illumination microscopy technologies like SIM and </a:t>
            </a:r>
            <a:r>
              <a:rPr lang="en-US" dirty="0" smtClean="0">
                <a:hlinkClick r:id="rId8" tooltip="Vertico SMI"/>
              </a:rPr>
              <a:t>SMI</a:t>
            </a:r>
            <a:r>
              <a:rPr lang="en-US" dirty="0" smtClean="0"/>
              <a:t>. However, the majority of techniques of importance in biological imaging fall into the functional category.</a:t>
            </a:r>
          </a:p>
          <a:p>
            <a:r>
              <a:rPr lang="en-US" dirty="0" smtClean="0"/>
              <a:t>There are two major groups of methods for functional super-resolution microscopy:</a:t>
            </a:r>
          </a:p>
          <a:p>
            <a:r>
              <a:rPr lang="en-US" dirty="0" smtClean="0"/>
              <a:t>Deterministic super-resolution: The most commonly used emitters in biological microscopy, </a:t>
            </a:r>
            <a:r>
              <a:rPr lang="en-US" dirty="0" smtClean="0">
                <a:hlinkClick r:id="rId9" tooltip="Fluorophores"/>
              </a:rPr>
              <a:t>fluorophores</a:t>
            </a:r>
            <a:r>
              <a:rPr lang="en-US" dirty="0" smtClean="0"/>
              <a:t>, show a nonlinear response to excitation, and this nonlinear response can be exploited to enhance resolution. These methods include </a:t>
            </a:r>
            <a:r>
              <a:rPr lang="en-US" dirty="0" smtClean="0">
                <a:hlinkClick r:id="rId10" tooltip="STED microscopy"/>
              </a:rPr>
              <a:t>STED</a:t>
            </a:r>
            <a:r>
              <a:rPr lang="en-US" dirty="0" smtClean="0"/>
              <a:t>, </a:t>
            </a:r>
            <a:r>
              <a:rPr lang="en-US" dirty="0" smtClean="0">
                <a:hlinkClick r:id="rId11" tooltip="GSD microscopy"/>
              </a:rPr>
              <a:t>GSD</a:t>
            </a:r>
            <a:r>
              <a:rPr lang="en-US" dirty="0" smtClean="0"/>
              <a:t>, </a:t>
            </a:r>
            <a:r>
              <a:rPr lang="en-US" dirty="0" smtClean="0">
                <a:hlinkClick r:id="rId12" tooltip="RESOLFT"/>
              </a:rPr>
              <a:t>RESOLFT</a:t>
            </a:r>
            <a:r>
              <a:rPr lang="en-US" dirty="0" smtClean="0"/>
              <a:t> and SSIM.</a:t>
            </a:r>
          </a:p>
          <a:p>
            <a:r>
              <a:rPr lang="en-US" dirty="0" smtClean="0"/>
              <a:t>Stochastic super-resolution: The chemical complexity of many molecular light sources gives them a complex temporal </a:t>
            </a:r>
            <a:r>
              <a:rPr lang="en-US" dirty="0" err="1" smtClean="0"/>
              <a:t>behaviour</a:t>
            </a:r>
            <a:r>
              <a:rPr lang="en-US" dirty="0" smtClean="0"/>
              <a:t>, which can be used to make several close-by fluorophores emit light at separate times and thereby become resolvable in time. These methods include SOFI and all single-molecule localization methods (SMLM) such as </a:t>
            </a:r>
            <a:r>
              <a:rPr lang="en-US" dirty="0" smtClean="0">
                <a:hlinkClick r:id="rId8" tooltip="Vertico SMI"/>
              </a:rPr>
              <a:t>SPDM</a:t>
            </a:r>
            <a:r>
              <a:rPr lang="en-US" dirty="0" smtClean="0"/>
              <a:t>, </a:t>
            </a:r>
            <a:r>
              <a:rPr lang="en-US" dirty="0" err="1" smtClean="0">
                <a:hlinkClick r:id="rId8" tooltip="Vertico SMI"/>
              </a:rPr>
              <a:t>SPDMphymod</a:t>
            </a:r>
            <a:r>
              <a:rPr lang="en-US" dirty="0" smtClean="0"/>
              <a:t>, </a:t>
            </a:r>
            <a:r>
              <a:rPr lang="en-US" dirty="0" smtClean="0">
                <a:hlinkClick r:id="rId13" tooltip="Photoactivated localization microscopy"/>
              </a:rPr>
              <a:t>PALM</a:t>
            </a:r>
            <a:r>
              <a:rPr lang="en-US" dirty="0" smtClean="0"/>
              <a:t>, FPALM, STORM and </a:t>
            </a:r>
            <a:r>
              <a:rPr lang="en-US" dirty="0" err="1" smtClean="0"/>
              <a:t>dSTORM</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26</a:t>
            </a:fld>
            <a:endParaRPr lang="en-US"/>
          </a:p>
        </p:txBody>
      </p:sp>
    </p:spTree>
    <p:extLst>
      <p:ext uri="{BB962C8B-B14F-4D97-AF65-F5344CB8AC3E}">
        <p14:creationId xmlns:p14="http://schemas.microsoft.com/office/powerpoint/2010/main" val="3080612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http://zeiss-campus.magnet.fsu.edu/articles/superresolution/introduction.html</a:t>
            </a:r>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27</a:t>
            </a:fld>
            <a:endParaRPr lang="en-US"/>
          </a:p>
        </p:txBody>
      </p:sp>
    </p:spTree>
    <p:extLst>
      <p:ext uri="{BB962C8B-B14F-4D97-AF65-F5344CB8AC3E}">
        <p14:creationId xmlns:p14="http://schemas.microsoft.com/office/powerpoint/2010/main" val="538609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http://www.nature.com/nmeth/journal/v5/n5/full/nmeth.1207.html</a:t>
            </a:r>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4</a:t>
            </a:fld>
            <a:endParaRPr lang="en-US"/>
          </a:p>
        </p:txBody>
      </p:sp>
    </p:spTree>
    <p:extLst>
      <p:ext uri="{BB962C8B-B14F-4D97-AF65-F5344CB8AC3E}">
        <p14:creationId xmlns:p14="http://schemas.microsoft.com/office/powerpoint/2010/main" val="479459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https://en.wikipedia.org/wiki/Microscope</a:t>
            </a:r>
          </a:p>
          <a:p>
            <a:endParaRPr lang="en-US" dirty="0" smtClean="0"/>
          </a:p>
          <a:p>
            <a:r>
              <a:rPr lang="en-US" dirty="0" smtClean="0"/>
              <a:t>http://micro.magnet.fsu.edu/primer/techniques/nearfield/nearfieldintro.html</a:t>
            </a:r>
          </a:p>
          <a:p>
            <a:r>
              <a:rPr lang="en-US" dirty="0" smtClean="0"/>
              <a:t>Figure 7</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29</a:t>
            </a:fld>
            <a:endParaRPr lang="en-US"/>
          </a:p>
        </p:txBody>
      </p:sp>
    </p:spTree>
    <p:extLst>
      <p:ext uri="{BB962C8B-B14F-4D97-AF65-F5344CB8AC3E}">
        <p14:creationId xmlns:p14="http://schemas.microsoft.com/office/powerpoint/2010/main" val="2293822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Quantum tunneling related</a:t>
            </a:r>
            <a:r>
              <a:rPr lang="en-US" b="1" baseline="0" dirty="0" smtClean="0"/>
              <a:t> phenomenon to evanescent waves, Schrodinger wave equation</a:t>
            </a:r>
            <a:endParaRPr lang="en-US" b="1" dirty="0" smtClean="0"/>
          </a:p>
          <a:p>
            <a:endParaRPr lang="en-US" b="1" dirty="0" smtClean="0"/>
          </a:p>
          <a:p>
            <a:r>
              <a:rPr lang="en-US" b="1" dirty="0" smtClean="0"/>
              <a:t>Quantum </a:t>
            </a:r>
            <a:r>
              <a:rPr lang="en-US" b="1" dirty="0" err="1" smtClean="0"/>
              <a:t>tunnelling</a:t>
            </a:r>
            <a:r>
              <a:rPr lang="en-US" dirty="0" smtClean="0"/>
              <a:t> or </a:t>
            </a:r>
            <a:r>
              <a:rPr lang="en-US" b="1" dirty="0" smtClean="0"/>
              <a:t>tunneling</a:t>
            </a:r>
            <a:r>
              <a:rPr lang="en-US" dirty="0" smtClean="0"/>
              <a:t> (see </a:t>
            </a:r>
            <a:r>
              <a:rPr lang="en-US" dirty="0" smtClean="0">
                <a:hlinkClick r:id="rId3" tooltip="American and British English spelling differences"/>
              </a:rPr>
              <a:t>spelling differences</a:t>
            </a:r>
            <a:r>
              <a:rPr lang="en-US" dirty="0" smtClean="0"/>
              <a:t>) refers to the </a:t>
            </a:r>
            <a:r>
              <a:rPr lang="en-US" dirty="0" smtClean="0">
                <a:hlinkClick r:id="rId4" tooltip="Quantum mechanics"/>
              </a:rPr>
              <a:t>quantum mechanical</a:t>
            </a:r>
            <a:r>
              <a:rPr lang="en-US" dirty="0" smtClean="0"/>
              <a:t> phenomenon where a particle tunnels through a </a:t>
            </a:r>
            <a:r>
              <a:rPr lang="en-US" dirty="0" smtClean="0">
                <a:hlinkClick r:id="rId5" tooltip="Potential barrier"/>
              </a:rPr>
              <a:t>barrier</a:t>
            </a:r>
            <a:r>
              <a:rPr lang="en-US" dirty="0" smtClean="0"/>
              <a:t> that it </a:t>
            </a:r>
            <a:r>
              <a:rPr lang="en-US" dirty="0" smtClean="0">
                <a:hlinkClick r:id="rId6" tooltip="Classical mechanics"/>
              </a:rPr>
              <a:t>classically</a:t>
            </a:r>
            <a:r>
              <a:rPr lang="en-US" dirty="0" smtClean="0"/>
              <a:t> could not surmount.</a:t>
            </a:r>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30</a:t>
            </a:fld>
            <a:endParaRPr lang="en-US"/>
          </a:p>
        </p:txBody>
      </p:sp>
    </p:spTree>
    <p:extLst>
      <p:ext uri="{BB962C8B-B14F-4D97-AF65-F5344CB8AC3E}">
        <p14:creationId xmlns:p14="http://schemas.microsoft.com/office/powerpoint/2010/main" val="2999428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Quantum tunneling related</a:t>
            </a:r>
            <a:r>
              <a:rPr lang="en-US" b="1" baseline="0" dirty="0" smtClean="0"/>
              <a:t> phenomenon to evanescent waves, Schrodinger wave equation</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http://en.wikipedia.org/wiki/Scanning_tunneling_microscope</a:t>
            </a:r>
          </a:p>
          <a:p>
            <a:endParaRPr lang="en-US" dirty="0" smtClean="0"/>
          </a:p>
          <a:p>
            <a:r>
              <a:rPr lang="en-US" dirty="0" smtClean="0"/>
              <a:t>http://www.ieap.uni-kiel.de/surface/ag-kipp/stm/stm.htm</a:t>
            </a:r>
          </a:p>
          <a:p>
            <a:endParaRPr lang="en-US" dirty="0" smtClean="0"/>
          </a:p>
          <a:p>
            <a:r>
              <a:rPr lang="en-US" b="1" dirty="0" smtClean="0"/>
              <a:t>"</a:t>
            </a:r>
            <a:r>
              <a:rPr lang="en-US" b="1" dirty="0" err="1" smtClean="0"/>
              <a:t>Silicium-atomes</a:t>
            </a:r>
            <a:r>
              <a:rPr lang="en-US" b="1" dirty="0" smtClean="0"/>
              <a:t>" by Guillaume </a:t>
            </a:r>
            <a:r>
              <a:rPr lang="en-US" b="1" dirty="0" err="1" smtClean="0"/>
              <a:t>Baffou</a:t>
            </a:r>
            <a:r>
              <a:rPr lang="en-US" b="1" dirty="0" smtClean="0"/>
              <a:t> - Image de </a:t>
            </a:r>
            <a:r>
              <a:rPr lang="en-US" b="1" dirty="0" err="1" smtClean="0"/>
              <a:t>microscopie</a:t>
            </a:r>
            <a:r>
              <a:rPr lang="en-US" b="1" dirty="0" smtClean="0"/>
              <a:t> à </a:t>
            </a:r>
            <a:r>
              <a:rPr lang="en-US" b="1" dirty="0" err="1" smtClean="0"/>
              <a:t>effet</a:t>
            </a:r>
            <a:r>
              <a:rPr lang="en-US" b="1" dirty="0" smtClean="0"/>
              <a:t> tunnel </a:t>
            </a:r>
            <a:r>
              <a:rPr lang="en-US" b="1" dirty="0" err="1" smtClean="0"/>
              <a:t>réalisée</a:t>
            </a:r>
            <a:r>
              <a:rPr lang="en-US" b="1" dirty="0" smtClean="0"/>
              <a:t> au </a:t>
            </a:r>
            <a:r>
              <a:rPr lang="en-US" b="1" dirty="0" err="1" smtClean="0"/>
              <a:t>lppm</a:t>
            </a:r>
            <a:r>
              <a:rPr lang="en-US" b="1" dirty="0" smtClean="0"/>
              <a:t> à </a:t>
            </a:r>
            <a:r>
              <a:rPr lang="en-US" b="1" dirty="0" err="1" smtClean="0"/>
              <a:t>Orsay</a:t>
            </a:r>
            <a:r>
              <a:rPr lang="en-US" b="1" dirty="0" smtClean="0"/>
              <a:t>. Licensed under CC BY-SA 3.0 via Wikimedia Commons - http://commons.wikimedia.org/wiki/File:Silicium-atomes.png#mediaviewer/File:Silicium-atomes.png</a:t>
            </a:r>
          </a:p>
          <a:p>
            <a:r>
              <a:rPr lang="en-US" b="1" dirty="0" smtClean="0"/>
              <a:t>Quantum </a:t>
            </a:r>
            <a:r>
              <a:rPr lang="en-US" b="1" dirty="0" err="1" smtClean="0"/>
              <a:t>tunnelling</a:t>
            </a:r>
            <a:r>
              <a:rPr lang="en-US" dirty="0" smtClean="0"/>
              <a:t> or </a:t>
            </a:r>
            <a:r>
              <a:rPr lang="en-US" b="1" dirty="0" smtClean="0"/>
              <a:t>tunneling</a:t>
            </a:r>
            <a:r>
              <a:rPr lang="en-US" dirty="0" smtClean="0"/>
              <a:t> (see </a:t>
            </a:r>
            <a:r>
              <a:rPr lang="en-US" dirty="0" smtClean="0">
                <a:hlinkClick r:id="rId3" tooltip="American and British English spelling differences"/>
              </a:rPr>
              <a:t>spelling differences</a:t>
            </a:r>
            <a:r>
              <a:rPr lang="en-US" dirty="0" smtClean="0"/>
              <a:t>) refers to the </a:t>
            </a:r>
            <a:r>
              <a:rPr lang="en-US" dirty="0" smtClean="0">
                <a:hlinkClick r:id="rId4" tooltip="Quantum mechanics"/>
              </a:rPr>
              <a:t>quantum mechanical</a:t>
            </a:r>
            <a:r>
              <a:rPr lang="en-US" dirty="0" smtClean="0"/>
              <a:t> phenomenon where a particle tunnels through a </a:t>
            </a:r>
            <a:r>
              <a:rPr lang="en-US" dirty="0" smtClean="0">
                <a:hlinkClick r:id="rId5" tooltip="Potential barrier"/>
              </a:rPr>
              <a:t>barrier</a:t>
            </a:r>
            <a:r>
              <a:rPr lang="en-US" dirty="0" smtClean="0"/>
              <a:t> that it </a:t>
            </a:r>
            <a:r>
              <a:rPr lang="en-US" dirty="0" smtClean="0">
                <a:hlinkClick r:id="rId6" tooltip="Classical mechanics"/>
              </a:rPr>
              <a:t>classically</a:t>
            </a:r>
            <a:r>
              <a:rPr lang="en-US" dirty="0" smtClean="0"/>
              <a:t> could not surmount.</a:t>
            </a:r>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31</a:t>
            </a:fld>
            <a:endParaRPr lang="en-US"/>
          </a:p>
        </p:txBody>
      </p:sp>
    </p:spTree>
    <p:extLst>
      <p:ext uri="{BB962C8B-B14F-4D97-AF65-F5344CB8AC3E}">
        <p14:creationId xmlns:p14="http://schemas.microsoft.com/office/powerpoint/2010/main" val="1194233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a:t>
            </a:r>
            <a:r>
              <a:rPr lang="en-US" baseline="0" dirty="0" smtClean="0"/>
              <a:t> more intuitive super-resolution techniques</a:t>
            </a:r>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32</a:t>
            </a:fld>
            <a:endParaRPr lang="en-US"/>
          </a:p>
        </p:txBody>
      </p:sp>
    </p:spTree>
    <p:extLst>
      <p:ext uri="{BB962C8B-B14F-4D97-AF65-F5344CB8AC3E}">
        <p14:creationId xmlns:p14="http://schemas.microsoft.com/office/powerpoint/2010/main" val="3842816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1993, this situation changed markedly when Eric </a:t>
            </a:r>
            <a:r>
              <a:rPr lang="en-US" dirty="0" err="1" smtClean="0"/>
              <a:t>Betzig</a:t>
            </a:r>
            <a:r>
              <a:rPr lang="en-US" dirty="0" smtClean="0"/>
              <a:t> and Robert </a:t>
            </a:r>
            <a:r>
              <a:rPr lang="en-US" dirty="0" err="1" smtClean="0"/>
              <a:t>Chichester</a:t>
            </a:r>
            <a:r>
              <a:rPr lang="en-US" dirty="0" smtClean="0"/>
              <a:t> reported the first repetitive imaging of single fluorophores at room temperature with a new technique called near-field scanning optical microscopy (NSOM) that repeatedly scans an extremely small optical probe over a sample. This provided molecule-scale spatial localization and information on molecular orientation. The potential biological applications of single-molecule imaging captured the imaginations of </a:t>
            </a:r>
            <a:r>
              <a:rPr lang="en-US" dirty="0" err="1" smtClean="0"/>
              <a:t>microscopists</a:t>
            </a:r>
            <a:r>
              <a:rPr lang="en-US" dirty="0" smtClean="0"/>
              <a:t> and biologists alike, but because of its invasiveness and complexity NSOM proved largely unsuitable for complex biological samples.</a:t>
            </a:r>
          </a:p>
          <a:p>
            <a:endParaRPr lang="en-US" dirty="0" smtClean="0"/>
          </a:p>
          <a:p>
            <a:r>
              <a:rPr lang="en-US" dirty="0" smtClean="0"/>
              <a:t>http://www.nature.com/milestones/milelight/full/milelight17.html</a:t>
            </a:r>
          </a:p>
          <a:p>
            <a:endParaRPr lang="en-US" dirty="0" smtClean="0"/>
          </a:p>
          <a:p>
            <a:r>
              <a:rPr lang="en-US" dirty="0" smtClean="0"/>
              <a:t>"</a:t>
            </a:r>
            <a:r>
              <a:rPr lang="en-US" dirty="0" err="1" smtClean="0"/>
              <a:t>Nearfield</a:t>
            </a:r>
            <a:r>
              <a:rPr lang="en-US" dirty="0" smtClean="0"/>
              <a:t> optics" by Zogdog602 - Own work. Licensed under CC BY 3.0 via Wikimedia Commons - http://commons.wikimedia.org/wiki/File:Nearfield_optics.png#mediaviewer/File:Nearfield_optics.png</a:t>
            </a:r>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33</a:t>
            </a:fld>
            <a:endParaRPr lang="en-US"/>
          </a:p>
        </p:txBody>
      </p:sp>
    </p:spTree>
    <p:extLst>
      <p:ext uri="{BB962C8B-B14F-4D97-AF65-F5344CB8AC3E}">
        <p14:creationId xmlns:p14="http://schemas.microsoft.com/office/powerpoint/2010/main" val="891613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http://micro.magnet.fsu.edu/primer/techniques/nearfield/nearfieldintro.html</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http://www.azonano.com/article.aspx?ArticleID=1205</a:t>
            </a:r>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34</a:t>
            </a:fld>
            <a:endParaRPr lang="en-US"/>
          </a:p>
        </p:txBody>
      </p:sp>
    </p:spTree>
    <p:extLst>
      <p:ext uri="{BB962C8B-B14F-4D97-AF65-F5344CB8AC3E}">
        <p14:creationId xmlns:p14="http://schemas.microsoft.com/office/powerpoint/2010/main" val="2995081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35</a:t>
            </a:fld>
            <a:endParaRPr lang="en-US"/>
          </a:p>
        </p:txBody>
      </p:sp>
    </p:spTree>
    <p:extLst>
      <p:ext uri="{BB962C8B-B14F-4D97-AF65-F5344CB8AC3E}">
        <p14:creationId xmlns:p14="http://schemas.microsoft.com/office/powerpoint/2010/main" val="2531721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Sharp</a:t>
            </a:r>
            <a:r>
              <a:rPr lang="en-US" baseline="0" dirty="0" smtClean="0"/>
              <a:t> tip at end of swinging cantilever</a:t>
            </a:r>
            <a:endParaRPr lang="en-US" dirty="0" smtClean="0"/>
          </a:p>
          <a:p>
            <a:endParaRPr lang="en-US" dirty="0" smtClean="0"/>
          </a:p>
          <a:p>
            <a:r>
              <a:rPr lang="en-US" dirty="0" smtClean="0"/>
              <a:t>http://simple.wikipedia.org/wiki/Atomic_force_microscope</a:t>
            </a:r>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37</a:t>
            </a:fld>
            <a:endParaRPr lang="en-US"/>
          </a:p>
        </p:txBody>
      </p:sp>
    </p:spTree>
    <p:extLst>
      <p:ext uri="{BB962C8B-B14F-4D97-AF65-F5344CB8AC3E}">
        <p14:creationId xmlns:p14="http://schemas.microsoft.com/office/powerpoint/2010/main" val="874963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http://en.wikipedia.org/wiki/Atomic_force_microscopy</a:t>
            </a:r>
          </a:p>
          <a:p>
            <a:endParaRPr lang="en-US" dirty="0" smtClean="0"/>
          </a:p>
          <a:p>
            <a:endParaRPr lang="en-US" dirty="0" smtClean="0"/>
          </a:p>
          <a:p>
            <a:r>
              <a:rPr lang="en-US" dirty="0" smtClean="0"/>
              <a:t>"Atomic force microscope block diagram". Licensed under Public Domain via Wikimedia Commons - http://commons.wikimedia.org/wiki/File:Atomic_force_microscope_block_diagram.svg#mediaviewer/File:Atomic_force_microscope_block_diagram.svg</a:t>
            </a:r>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38</a:t>
            </a:fld>
            <a:endParaRPr lang="en-US"/>
          </a:p>
        </p:txBody>
      </p:sp>
    </p:spTree>
    <p:extLst>
      <p:ext uri="{BB962C8B-B14F-4D97-AF65-F5344CB8AC3E}">
        <p14:creationId xmlns:p14="http://schemas.microsoft.com/office/powerpoint/2010/main" val="2824651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Super sharp tips provide better </a:t>
            </a:r>
            <a:r>
              <a:rPr lang="en-US" dirty="0" smtClean="0"/>
              <a:t>resolution. low spring constant and high sensitivity of a Silicon Nitride </a:t>
            </a:r>
            <a:endParaRPr lang="en-US" dirty="0" smtClean="0"/>
          </a:p>
          <a:p>
            <a:endParaRPr lang="en-US" dirty="0" smtClean="0"/>
          </a:p>
          <a:p>
            <a:r>
              <a:rPr lang="en-US" dirty="0" smtClean="0"/>
              <a:t>Bruker's Sharp </a:t>
            </a:r>
            <a:r>
              <a:rPr lang="en-US" dirty="0" err="1" smtClean="0"/>
              <a:t>Microlever</a:t>
            </a:r>
            <a:r>
              <a:rPr lang="en-US" dirty="0" smtClean="0"/>
              <a:t> (MSNL) probes are the industry standard </a:t>
            </a:r>
            <a:r>
              <a:rPr lang="en-US" dirty="0" err="1" smtClean="0"/>
              <a:t>forhigh</a:t>
            </a:r>
            <a:r>
              <a:rPr lang="en-US" dirty="0" smtClean="0"/>
              <a:t>-performance imaging with </a:t>
            </a:r>
            <a:r>
              <a:rPr lang="en-US" dirty="0" err="1" smtClean="0"/>
              <a:t>TappingMode</a:t>
            </a:r>
            <a:r>
              <a:rPr lang="en-US" dirty="0" smtClean="0"/>
              <a:t> in fluid.  These probes </a:t>
            </a:r>
            <a:r>
              <a:rPr lang="en-US" dirty="0" err="1" smtClean="0"/>
              <a:t>marrythe</a:t>
            </a:r>
            <a:r>
              <a:rPr lang="en-US" dirty="0" smtClean="0"/>
              <a:t> sharpness of a Silicon tip with the low spring constant and </a:t>
            </a:r>
            <a:r>
              <a:rPr lang="en-US" dirty="0" err="1" smtClean="0"/>
              <a:t>highsensitivity</a:t>
            </a:r>
            <a:r>
              <a:rPr lang="en-US" dirty="0" smtClean="0"/>
              <a:t> of a Silicon Nitride cantilever, for an unprecedented </a:t>
            </a:r>
            <a:r>
              <a:rPr lang="en-US" dirty="0" err="1" smtClean="0"/>
              <a:t>levelof</a:t>
            </a:r>
            <a:r>
              <a:rPr lang="en-US" dirty="0" smtClean="0"/>
              <a:t> high-resolution and force control on just about any sample, in </a:t>
            </a:r>
            <a:r>
              <a:rPr lang="en-US" dirty="0" err="1" smtClean="0"/>
              <a:t>anymedium</a:t>
            </a:r>
            <a:r>
              <a:rPr lang="en-US" dirty="0" smtClean="0"/>
              <a:t>.  The unique design of each MSNL probe includes six </a:t>
            </a:r>
            <a:r>
              <a:rPr lang="en-US" dirty="0" err="1" smtClean="0"/>
              <a:t>cantileverswith</a:t>
            </a:r>
            <a:r>
              <a:rPr lang="en-US" dirty="0" smtClean="0"/>
              <a:t> varying degrees of force constants and resonant </a:t>
            </a:r>
            <a:r>
              <a:rPr lang="en-US" dirty="0" err="1" smtClean="0"/>
              <a:t>frequencies,providing</a:t>
            </a:r>
            <a:r>
              <a:rPr lang="en-US" dirty="0" smtClean="0"/>
              <a:t> enough versatility to cover a large majority of sample types.</a:t>
            </a:r>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39</a:t>
            </a:fld>
            <a:endParaRPr lang="en-US"/>
          </a:p>
        </p:txBody>
      </p:sp>
    </p:spTree>
    <p:extLst>
      <p:ext uri="{BB962C8B-B14F-4D97-AF65-F5344CB8AC3E}">
        <p14:creationId xmlns:p14="http://schemas.microsoft.com/office/powerpoint/2010/main" val="3676058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Forster resonance energy transfer instead of fluorescence</a:t>
            </a:r>
            <a:r>
              <a:rPr lang="en-US" baseline="0" dirty="0" smtClean="0"/>
              <a:t> energy transfer.</a:t>
            </a:r>
          </a:p>
          <a:p>
            <a:r>
              <a:rPr lang="en-US" baseline="0" dirty="0" smtClean="0"/>
              <a:t>Molecular yardsticks are for defining spatial dimensions</a:t>
            </a:r>
          </a:p>
        </p:txBody>
      </p:sp>
      <p:sp>
        <p:nvSpPr>
          <p:cNvPr id="4" name="Slide Number Placeholder 3"/>
          <p:cNvSpPr>
            <a:spLocks noGrp="1"/>
          </p:cNvSpPr>
          <p:nvPr>
            <p:ph type="sldNum" sz="quarter" idx="10"/>
          </p:nvPr>
        </p:nvSpPr>
        <p:spPr/>
        <p:txBody>
          <a:bodyPr/>
          <a:lstStyle/>
          <a:p>
            <a:fld id="{F0BFD960-5B0F-4CFD-AFC6-C76D78F2E05A}"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0979398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effectLst/>
              </a:rPr>
              <a:t>Figure 2: 400 nm AFM scans of </a:t>
            </a:r>
            <a:r>
              <a:rPr lang="en-US" sz="1200" i="1" dirty="0" err="1" smtClean="0">
                <a:effectLst/>
              </a:rPr>
              <a:t>Cetyltrimethylammonium</a:t>
            </a:r>
            <a:r>
              <a:rPr lang="en-US" sz="1200" i="1" dirty="0" smtClean="0">
                <a:effectLst/>
              </a:rPr>
              <a:t> chloride (CTAC) hemi-cylinders on a graphite surface. The images are taken at intervals of 70 sec. and show a dynamic competition between two patches of different micelle orientation.</a:t>
            </a:r>
            <a:endParaRPr lang="en-US" dirty="0" smtClean="0"/>
          </a:p>
          <a:p>
            <a:endParaRPr lang="en-US" dirty="0" smtClean="0"/>
          </a:p>
          <a:p>
            <a:r>
              <a:rPr lang="en-US" dirty="0" smtClean="0"/>
              <a:t>Figure 2 shows an animated series of four images that were acquired on a graphite surface that is immersed in a 10 </a:t>
            </a:r>
            <a:r>
              <a:rPr lang="en-US" dirty="0" err="1" smtClean="0"/>
              <a:t>mM</a:t>
            </a:r>
            <a:r>
              <a:rPr lang="en-US" dirty="0" smtClean="0"/>
              <a:t> solution of </a:t>
            </a:r>
            <a:r>
              <a:rPr lang="en-US" dirty="0" err="1" smtClean="0"/>
              <a:t>Cetyltrimethyl</a:t>
            </a:r>
            <a:r>
              <a:rPr lang="en-US" dirty="0" smtClean="0"/>
              <a:t>-ammonium chloride (CTAC) surfactant. The images are all taken from the very same area of the sample, in intervals of 70 seconds. The parallel lines with a spacing of about 5 nm represent hemi-cylindrical micellar aggregates of surfactant on graphite. All images show two areas with different orientations of the lines, making an angle of 120�. The image series documents a lively competition between the two areas, illustrating the dynamic nature of these aggregates. Based on this experimental evidence, an advanced model of the adsorption process was developed that takes into account interactions on the atomic scale as well as on the mesoscopic scale</a:t>
            </a:r>
          </a:p>
          <a:p>
            <a:endParaRPr lang="en-US" dirty="0" smtClean="0"/>
          </a:p>
          <a:p>
            <a:r>
              <a:rPr lang="en-US" dirty="0" smtClean="0"/>
              <a:t>http://www.princeton.edu/~cml/html/research/surfactant_aggregates.html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40</a:t>
            </a:fld>
            <a:endParaRPr lang="en-US"/>
          </a:p>
        </p:txBody>
      </p:sp>
    </p:spTree>
    <p:extLst>
      <p:ext uri="{BB962C8B-B14F-4D97-AF65-F5344CB8AC3E}">
        <p14:creationId xmlns:p14="http://schemas.microsoft.com/office/powerpoint/2010/main" val="36125721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AFM imaging in contact mode can damage or distort some soft biological samples. Tapping Mode or Non-contact Mode minimizes this problem by having the tip oscillate over the sample, making only brief intermittent contacts. This mode also provides additional information about the sample surface in the phase image that corresponds to the height image. </a:t>
            </a:r>
          </a:p>
          <a:p>
            <a:endParaRPr lang="en-US" dirty="0" smtClean="0"/>
          </a:p>
          <a:p>
            <a:r>
              <a:rPr lang="en-US" dirty="0" smtClean="0"/>
              <a:t>http://web.physics.ucsb.edu/~hhansma/biomolecules.htm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41</a:t>
            </a:fld>
            <a:endParaRPr lang="en-US"/>
          </a:p>
        </p:txBody>
      </p:sp>
    </p:spTree>
    <p:extLst>
      <p:ext uri="{BB962C8B-B14F-4D97-AF65-F5344CB8AC3E}">
        <p14:creationId xmlns:p14="http://schemas.microsoft.com/office/powerpoint/2010/main" val="25448019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smtClean="0">
                <a:hlinkClick r:id="rId3" tooltip="Non-contact atomic force microscopy"/>
              </a:rPr>
              <a:t>non-contact atomic force microscopy</a:t>
            </a:r>
            <a:r>
              <a:rPr lang="en-US" dirty="0" smtClean="0"/>
              <a:t> mode, the tip of the cantilever does not contact the sample surface. The cantilever is instead oscillated at either its </a:t>
            </a:r>
            <a:r>
              <a:rPr lang="en-US" dirty="0" smtClean="0">
                <a:hlinkClick r:id="rId4" tooltip="Resonance"/>
              </a:rPr>
              <a:t>resonant frequency</a:t>
            </a:r>
            <a:r>
              <a:rPr lang="en-US" dirty="0" smtClean="0"/>
              <a:t> (frequency modulation) or just above (amplitude modulation) where the amplitude of oscillation is typically a few nanometers (&lt;10 nm) down to a few </a:t>
            </a:r>
            <a:r>
              <a:rPr lang="en-US" dirty="0" err="1" smtClean="0"/>
              <a:t>picometers</a:t>
            </a:r>
            <a:r>
              <a:rPr lang="en-US" dirty="0" smtClean="0"/>
              <a:t>.</a:t>
            </a:r>
            <a:r>
              <a:rPr lang="en-US" baseline="30000" dirty="0" smtClean="0">
                <a:hlinkClick r:id="rId5"/>
              </a:rPr>
              <a:t>[14]</a:t>
            </a:r>
            <a:r>
              <a:rPr lang="en-US" dirty="0" smtClean="0"/>
              <a:t> The </a:t>
            </a:r>
            <a:r>
              <a:rPr lang="en-US" dirty="0" smtClean="0">
                <a:hlinkClick r:id="rId6" tooltip="Van der Waals forces"/>
              </a:rPr>
              <a:t>van der Waals forces</a:t>
            </a:r>
            <a:r>
              <a:rPr lang="en-US" dirty="0" smtClean="0"/>
              <a:t>, which are strongest from 1 nm to 10 nm above the surface, or any other long-range force that extends above the surface acts to decrease the resonance frequency of the cantilever. This decrease in resonant frequency combined with the feedback loop system maintains a constant oscillation amplitude or frequency by adjusting the average tip-to-sample distance. Measuring the tip-to-sample distance at each (</a:t>
            </a:r>
            <a:r>
              <a:rPr lang="en-US" dirty="0" err="1" smtClean="0"/>
              <a:t>x,y</a:t>
            </a:r>
            <a:r>
              <a:rPr lang="en-US" dirty="0" smtClean="0"/>
              <a:t>) data point allows the scanning software to construct a topographic image of the sample surface.</a:t>
            </a:r>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42</a:t>
            </a:fld>
            <a:endParaRPr lang="en-US"/>
          </a:p>
        </p:txBody>
      </p:sp>
    </p:spTree>
    <p:extLst>
      <p:ext uri="{BB962C8B-B14F-4D97-AF65-F5344CB8AC3E}">
        <p14:creationId xmlns:p14="http://schemas.microsoft.com/office/powerpoint/2010/main" val="39176798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http://ghr.nlm.nih.gov/handbook/illustrations/igg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43</a:t>
            </a:fld>
            <a:endParaRPr lang="en-US"/>
          </a:p>
        </p:txBody>
      </p:sp>
    </p:spTree>
    <p:extLst>
      <p:ext uri="{BB962C8B-B14F-4D97-AF65-F5344CB8AC3E}">
        <p14:creationId xmlns:p14="http://schemas.microsoft.com/office/powerpoint/2010/main" val="22874286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disadvantage of AFM compared with the </a:t>
            </a:r>
            <a:r>
              <a:rPr lang="en-US" dirty="0" smtClean="0">
                <a:hlinkClick r:id="rId3" tooltip="Scanning electron microscope"/>
              </a:rPr>
              <a:t>scanning electron microscope</a:t>
            </a:r>
            <a:r>
              <a:rPr lang="en-US" dirty="0" smtClean="0"/>
              <a:t> (SEM) is the single scan image size. In one pass, the SEM can image an area on the order of square </a:t>
            </a:r>
            <a:r>
              <a:rPr lang="en-US" dirty="0" smtClean="0">
                <a:hlinkClick r:id="rId4" tooltip="Millimeter"/>
              </a:rPr>
              <a:t>millimeters</a:t>
            </a:r>
            <a:r>
              <a:rPr lang="en-US" dirty="0" smtClean="0"/>
              <a:t> with a </a:t>
            </a:r>
            <a:r>
              <a:rPr lang="en-US" dirty="0" smtClean="0">
                <a:hlinkClick r:id="rId5" tooltip="Depth of field"/>
              </a:rPr>
              <a:t>depth of field</a:t>
            </a:r>
            <a:r>
              <a:rPr lang="en-US" dirty="0" smtClean="0"/>
              <a:t> on the order of millimeters, whereas the AFM can only image a maximum height on the order of 10-20 micrometers and a maximum scanning area of about 150×150 micrometers. One method of improving the scanned area size for AFM is by using parallel probes in a fashion similar to that of </a:t>
            </a:r>
            <a:r>
              <a:rPr lang="en-US" dirty="0" smtClean="0">
                <a:hlinkClick r:id="rId6" tooltip="Millipede memory"/>
              </a:rPr>
              <a:t>millipede data storage</a:t>
            </a:r>
            <a:r>
              <a:rPr lang="en-US" dirty="0" smtClean="0"/>
              <a:t>.</a:t>
            </a:r>
          </a:p>
          <a:p>
            <a:r>
              <a:rPr lang="en-US" dirty="0" smtClean="0"/>
              <a:t>The scanning speed of an AFM is also a limitation. Traditionally, an AFM cannot scan images as fast as a SEM, requiring several minutes for a typical scan, while a SEM is capable of scanning at near real-time, although at relatively low quality. The relatively slow rate of scanning during AFM imaging often leads to thermal drift in the image</a:t>
            </a:r>
            <a:r>
              <a:rPr lang="en-US" baseline="30000" dirty="0" smtClean="0">
                <a:hlinkClick r:id="rId7"/>
              </a:rPr>
              <a:t>[28]</a:t>
            </a:r>
            <a:r>
              <a:rPr lang="en-US" baseline="30000" dirty="0" smtClean="0">
                <a:hlinkClick r:id="rId8"/>
              </a:rPr>
              <a:t>[29]</a:t>
            </a:r>
            <a:r>
              <a:rPr lang="en-US" baseline="30000" dirty="0" smtClean="0">
                <a:hlinkClick r:id="rId9"/>
              </a:rPr>
              <a:t>[30]</a:t>
            </a:r>
            <a:r>
              <a:rPr lang="en-US" dirty="0" smtClean="0"/>
              <a:t> making the AFM less suited for measuring accurate distances between topographical features on the image. However, several fast-acting designs </a:t>
            </a:r>
            <a:r>
              <a:rPr lang="en-US" baseline="30000" dirty="0" smtClean="0">
                <a:hlinkClick r:id="rId10"/>
              </a:rPr>
              <a:t>[31]</a:t>
            </a:r>
            <a:r>
              <a:rPr lang="en-US" baseline="30000" dirty="0" smtClean="0">
                <a:hlinkClick r:id="rId11"/>
              </a:rPr>
              <a:t>[32]</a:t>
            </a:r>
            <a:r>
              <a:rPr lang="en-US" dirty="0" smtClean="0"/>
              <a:t> were suggested to increase microscope scanning productivity including what is being termed </a:t>
            </a:r>
            <a:r>
              <a:rPr lang="en-US" dirty="0" err="1" smtClean="0"/>
              <a:t>videoAFM</a:t>
            </a:r>
            <a:r>
              <a:rPr lang="en-US" dirty="0" smtClean="0"/>
              <a:t> (reasonable quality images are being obtained with </a:t>
            </a:r>
            <a:r>
              <a:rPr lang="en-US" dirty="0" err="1" smtClean="0"/>
              <a:t>videoAFM</a:t>
            </a:r>
            <a:r>
              <a:rPr lang="en-US" dirty="0" smtClean="0"/>
              <a:t> at video rate: faster than the average SEM). To eliminate image distortions induced by thermal drift, several methods have been introduced.</a:t>
            </a:r>
            <a:r>
              <a:rPr lang="en-US" baseline="30000" dirty="0" smtClean="0">
                <a:hlinkClick r:id="rId7"/>
              </a:rPr>
              <a:t>[28]</a:t>
            </a:r>
            <a:r>
              <a:rPr lang="en-US" baseline="30000" dirty="0" smtClean="0">
                <a:hlinkClick r:id="rId8"/>
              </a:rPr>
              <a:t>[29]</a:t>
            </a:r>
            <a:r>
              <a:rPr lang="en-US" baseline="30000" dirty="0" smtClean="0">
                <a:hlinkClick r:id="rId9"/>
              </a:rPr>
              <a:t>[30]</a:t>
            </a:r>
            <a:endParaRPr lang="en-US" dirty="0" smtClean="0"/>
          </a:p>
          <a:p>
            <a:r>
              <a:rPr lang="en-US" dirty="0" smtClean="0"/>
              <a:t>AFM images can also be affected by nonlinearity, </a:t>
            </a:r>
            <a:r>
              <a:rPr lang="en-US" dirty="0" smtClean="0">
                <a:hlinkClick r:id="rId12" tooltip="Hysteresis"/>
              </a:rPr>
              <a:t>hysteresis</a:t>
            </a:r>
            <a:r>
              <a:rPr lang="en-US" dirty="0" smtClean="0"/>
              <a:t>,</a:t>
            </a:r>
            <a:r>
              <a:rPr lang="en-US" baseline="30000" dirty="0" smtClean="0">
                <a:hlinkClick r:id="rId13"/>
              </a:rPr>
              <a:t>[33]</a:t>
            </a:r>
            <a:r>
              <a:rPr lang="en-US" dirty="0" smtClean="0"/>
              <a:t> and </a:t>
            </a:r>
            <a:r>
              <a:rPr lang="en-US" dirty="0" smtClean="0">
                <a:hlinkClick r:id="rId14" tooltip="Creep (deformation)"/>
              </a:rPr>
              <a:t>creep</a:t>
            </a:r>
            <a:r>
              <a:rPr lang="en-US" dirty="0" smtClean="0"/>
              <a:t> of the piezoelectric material and cross-talk between the </a:t>
            </a:r>
            <a:r>
              <a:rPr lang="en-US" i="1" dirty="0" smtClean="0"/>
              <a:t>x</a:t>
            </a:r>
            <a:r>
              <a:rPr lang="en-US" dirty="0" smtClean="0"/>
              <a:t>, </a:t>
            </a:r>
            <a:r>
              <a:rPr lang="en-US" i="1" dirty="0" smtClean="0"/>
              <a:t>y</a:t>
            </a:r>
            <a:r>
              <a:rPr lang="en-US" dirty="0" smtClean="0"/>
              <a:t>, </a:t>
            </a:r>
            <a:r>
              <a:rPr lang="en-US" i="1" dirty="0" smtClean="0"/>
              <a:t>z</a:t>
            </a:r>
            <a:r>
              <a:rPr lang="en-US" dirty="0" smtClean="0"/>
              <a:t> axes that may require software enhancement and filtering. Such filtering could "flatten" out real topographical features. However, newer AFMs utilize real-time correction software (for example, </a:t>
            </a:r>
            <a:r>
              <a:rPr lang="en-US" dirty="0" smtClean="0">
                <a:hlinkClick r:id="rId15" tooltip="Feature-oriented scanning"/>
              </a:rPr>
              <a:t>feature-oriented scanning</a:t>
            </a:r>
            <a:r>
              <a:rPr lang="en-US" baseline="30000" dirty="0" smtClean="0">
                <a:hlinkClick r:id="rId7"/>
              </a:rPr>
              <a:t>[28]</a:t>
            </a:r>
            <a:r>
              <a:rPr lang="en-US" baseline="30000" dirty="0" smtClean="0">
                <a:hlinkClick r:id="rId16"/>
              </a:rPr>
              <a:t>[34]</a:t>
            </a:r>
            <a:r>
              <a:rPr lang="en-US" dirty="0" smtClean="0"/>
              <a:t>) or closed-loop scanners, which practically eliminate these problems. Some AFMs also use separated orthogonal scanners (as opposed to a single tube), which also serve to eliminate part of the cross-talk problems.</a:t>
            </a:r>
          </a:p>
          <a:p>
            <a:r>
              <a:rPr lang="en-US" dirty="0" smtClean="0">
                <a:effectLst/>
              </a:rPr>
              <a:t>Showing an AFM artifact arising from a tip with a high radius of curvature with respect to the feature that is to be visualized.</a:t>
            </a:r>
          </a:p>
          <a:p>
            <a:r>
              <a:rPr lang="en-US" dirty="0" smtClean="0"/>
              <a:t>As with any other imaging technique, there is the possibility of </a:t>
            </a:r>
            <a:r>
              <a:rPr lang="en-US" dirty="0" smtClean="0">
                <a:hlinkClick r:id="rId17" tooltip="Image artifacts"/>
              </a:rPr>
              <a:t>image artifacts</a:t>
            </a:r>
            <a:r>
              <a:rPr lang="en-US" dirty="0" smtClean="0"/>
              <a:t>, which could be induced by an unsuitable tip, a poor operating environment, or even by the sample itself, as depicted on the right. These image artifacts are unavoidable; however, their occurrence and effect on results can be reduced through various methods. Artifacts resulting from a too-coarse tip can be caused for example by inappropriate handling or de facto collisions with the sample by either scanning too fast or having an unreasonably rough surface, causing actual wearing of the tip.</a:t>
            </a:r>
          </a:p>
          <a:p>
            <a:r>
              <a:rPr lang="en-US" dirty="0" smtClean="0">
                <a:effectLst/>
              </a:rPr>
              <a:t>AFM artifact, steep sample topography</a:t>
            </a:r>
          </a:p>
          <a:p>
            <a:r>
              <a:rPr lang="en-US" dirty="0" smtClean="0"/>
              <a:t>Due to the nature of AFM probes, they cannot normally measure steep walls or overhangs. Specially made cantilevers and AFMs can be used to modulate the probe sideways as well as up and down (as with dynamic contact and non-contact modes) to measure sidewalls, at the cost of more expensive cantilevers, lower lateral resolution and additional artifacts.</a:t>
            </a:r>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44</a:t>
            </a:fld>
            <a:endParaRPr lang="en-US"/>
          </a:p>
        </p:txBody>
      </p:sp>
    </p:spTree>
    <p:extLst>
      <p:ext uri="{BB962C8B-B14F-4D97-AF65-F5344CB8AC3E}">
        <p14:creationId xmlns:p14="http://schemas.microsoft.com/office/powerpoint/2010/main" val="39001921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There are several drawbacks in the application of bent optical probes, each of which can be attributed to the bend itself. A significant problem is the increased difficulty of the probe fabrication, especially when applying a metal coating to the tip. An additional disadvantage is the increased optical loss that occurs due to the bend in the probe. This loss in throughput efficiency is significant, and some published measurements indicate that bent optical fiber probes are at least an order of magnitude less efficient than conventional straight fiber probes. In certain operational modes of NSOM, the intensity loss is not a serious limitation because additional light can be coupled into the fiber to compensate, assuming sufficient laser power is available. The increase in optical coupling is an option because the optical losses, as well as increased heating, occur at the bend in the fiber and not at the aperture of the probe, where local heating would present a major problem. Another potential drawback with bent probes is a change in certain tip properties that occurs due to the presence of the bend, such as a decrease in extinction coefficients when performing polarized light measurements. Extinction ratios of approximately 70:1 have been measured in the far-field utilizing bent tips, as compared to values of greater than 100:1 with conventional straight fiber probes.</a:t>
            </a:r>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45</a:t>
            </a:fld>
            <a:endParaRPr lang="en-US"/>
          </a:p>
        </p:txBody>
      </p:sp>
    </p:spTree>
    <p:extLst>
      <p:ext uri="{BB962C8B-B14F-4D97-AF65-F5344CB8AC3E}">
        <p14:creationId xmlns:p14="http://schemas.microsoft.com/office/powerpoint/2010/main" val="12339100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main problem associated with this type of feedback mechanism is that the light source (for example, a laser), which is used to detect the tip vibration frequency, phase, and amplitude, becomes a potential source of stray photons that can interfere with the detection of the NSOM signal. One mechanism for dealing with this effective increase in background signal is to provide a feedback light source that has a different wavelength (usually longer) than the near-field source. This scheme requires additional filtration in front of the detector to selectively block the unwanted photons originating within the feedback system. In most cases, the added filters also block a small percentage of the near-field photons, resulting in reduced signal levels. A non-optical feedback method is not subject to problems of this nature, and is a primary reason that methods such as the </a:t>
            </a:r>
            <a:r>
              <a:rPr lang="en-US" sz="1200" b="1" kern="1200" dirty="0" smtClean="0">
                <a:solidFill>
                  <a:schemeClr val="tx1"/>
                </a:solidFill>
                <a:latin typeface="+mn-lt"/>
                <a:ea typeface="+mn-ea"/>
                <a:cs typeface="+mn-cs"/>
              </a:rPr>
              <a:t>tuning-fork</a:t>
            </a:r>
            <a:r>
              <a:rPr lang="en-US" sz="1200" kern="1200" dirty="0" smtClean="0">
                <a:solidFill>
                  <a:schemeClr val="tx1"/>
                </a:solidFill>
                <a:latin typeface="+mn-lt"/>
                <a:ea typeface="+mn-ea"/>
                <a:cs typeface="+mn-cs"/>
              </a:rPr>
              <a:t> technique (described below) have become increasingly popular.</a:t>
            </a:r>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46</a:t>
            </a:fld>
            <a:endParaRPr lang="en-US"/>
          </a:p>
        </p:txBody>
      </p:sp>
    </p:spTree>
    <p:extLst>
      <p:ext uri="{BB962C8B-B14F-4D97-AF65-F5344CB8AC3E}">
        <p14:creationId xmlns:p14="http://schemas.microsoft.com/office/powerpoint/2010/main" val="8083279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Betzig</a:t>
            </a:r>
            <a:r>
              <a:rPr lang="en-US" dirty="0" smtClean="0"/>
              <a:t> used this approach</a:t>
            </a:r>
            <a:r>
              <a:rPr lang="en-US" baseline="0" dirty="0" smtClean="0"/>
              <a:t> in 1992 to make NSOM more useful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shear-force feedback method laterally dithers the probe tip at a mechanical resonance frequency in proximity to the specimen surface. The dither amplitude is usually kept low (less than 10 nanometers) to prevent adversely affecting the optical resolution. For optimum image quality, shear-force feedback techniques are usually restricted to use with specimens that have relatively low surface relief, and longer scan times are required compared to operation in tapping mode. However, the straight probes typically employed in shear-force feedback techniques are easier to fabricate and have a lower cost per probe than their bent probe counterparts.</a:t>
            </a:r>
          </a:p>
          <a:p>
            <a:endParaRPr lang="en-US" baseline="0" dirty="0" smtClean="0"/>
          </a:p>
          <a:p>
            <a:endParaRPr lang="en-US" baseline="0" dirty="0" smtClean="0"/>
          </a:p>
          <a:p>
            <a:r>
              <a:rPr lang="en-US" baseline="0" dirty="0" smtClean="0"/>
              <a:t>http://micro.magnet.fsu.edu/primer/techniques/nearfield/nearfieldintro.html</a:t>
            </a:r>
          </a:p>
          <a:p>
            <a:r>
              <a:rPr lang="en-US" baseline="0" dirty="0" smtClean="0"/>
              <a:t>http://zeiss-campus.magnet.fsu.edu/articles/superresolution/introduction.html</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47</a:t>
            </a:fld>
            <a:endParaRPr lang="en-US"/>
          </a:p>
        </p:txBody>
      </p:sp>
    </p:spTree>
    <p:extLst>
      <p:ext uri="{BB962C8B-B14F-4D97-AF65-F5344CB8AC3E}">
        <p14:creationId xmlns:p14="http://schemas.microsoft.com/office/powerpoint/2010/main" val="36094518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There are several advantages of the tuning fork method that have led to its increased favor over optical techniques of tip regulation. Since the detection of the tip motion is not optical, there is no risk of additional stray light being introduced in the vicinity of the aperture that might interfere with the NSOM signal detection. Additionally, the tuning fork system does not require the tedious alignment procedures of a separate external laser source and associated focusing optical components. Because of the compactness and relative ease of use, the tuning fork method lends itself to applications requiring remote operation, such as those employed in vacuum systems or environmental control chambers.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basic configuration of the tuning-fork method used for shear-force tip feedback consists of a single mode optical fiber attached to one arm of a quartz crystal tuning fork, which is oscillated at the tuning fork's resonance frequency. The equivalent circuit for the tuning fork is a series RLC resonator in parallel with package capacitance. The most common tuning fork resonance frequency is 32,768 hertz (</a:t>
            </a:r>
            <a:r>
              <a:rPr lang="en-US" sz="1200" b="1" kern="1200" dirty="0" smtClean="0">
                <a:solidFill>
                  <a:schemeClr val="tx1"/>
                </a:solidFill>
                <a:latin typeface="+mn-lt"/>
                <a:ea typeface="+mn-ea"/>
                <a:cs typeface="+mn-cs"/>
              </a:rPr>
              <a:t>Hz</a:t>
            </a:r>
            <a:r>
              <a:rPr lang="en-US" sz="1200" kern="1200" dirty="0" smtClean="0">
                <a:solidFill>
                  <a:schemeClr val="tx1"/>
                </a:solidFill>
                <a:latin typeface="+mn-lt"/>
                <a:ea typeface="+mn-ea"/>
                <a:cs typeface="+mn-cs"/>
              </a:rPr>
              <a:t>), but the devices are available with resonances ranging from 10 kilohertz to several tens of megahertz.</a:t>
            </a:r>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48</a:t>
            </a:fld>
            <a:endParaRPr lang="en-US"/>
          </a:p>
        </p:txBody>
      </p:sp>
    </p:spTree>
    <p:extLst>
      <p:ext uri="{BB962C8B-B14F-4D97-AF65-F5344CB8AC3E}">
        <p14:creationId xmlns:p14="http://schemas.microsoft.com/office/powerpoint/2010/main" val="27173169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serial two-photon (STP) tomography</a:t>
            </a:r>
          </a:p>
          <a:p>
            <a:r>
              <a:rPr lang="en-US" dirty="0" smtClean="0"/>
              <a:t>http://www.nature.com/nature/journal/v508/n7495/full/nature13186.html#methods</a:t>
            </a:r>
          </a:p>
          <a:p>
            <a:r>
              <a:rPr lang="en-US" dirty="0" smtClean="0"/>
              <a:t>http://www.nature.com/nmeth/journal/v9/n3/full/nmeth.1854.html</a:t>
            </a:r>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54</a:t>
            </a:fld>
            <a:endParaRPr lang="en-US"/>
          </a:p>
        </p:txBody>
      </p:sp>
    </p:spTree>
    <p:extLst>
      <p:ext uri="{BB962C8B-B14F-4D97-AF65-F5344CB8AC3E}">
        <p14:creationId xmlns:p14="http://schemas.microsoft.com/office/powerpoint/2010/main" val="417320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Perpendicular is not good.</a:t>
            </a:r>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6</a:t>
            </a:fld>
            <a:endParaRPr lang="en-US"/>
          </a:p>
        </p:txBody>
      </p:sp>
    </p:spTree>
    <p:extLst>
      <p:ext uri="{BB962C8B-B14F-4D97-AF65-F5344CB8AC3E}">
        <p14:creationId xmlns:p14="http://schemas.microsoft.com/office/powerpoint/2010/main" val="1265246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 spectral overlap integral</a:t>
            </a:r>
          </a:p>
          <a:p>
            <a:r>
              <a:rPr lang="en-US" dirty="0" smtClean="0"/>
              <a:t>R</a:t>
            </a:r>
            <a:r>
              <a:rPr lang="en-US" baseline="-25000" dirty="0" smtClean="0"/>
              <a:t>0</a:t>
            </a:r>
            <a:r>
              <a:rPr lang="en-US" baseline="0" dirty="0" smtClean="0"/>
              <a:t> = the Forster radius of about 3-6 Nm</a:t>
            </a:r>
          </a:p>
          <a:p>
            <a:r>
              <a:rPr lang="en-US" baseline="0" dirty="0" smtClean="0"/>
              <a:t>E = the FRET energy transfer efficiency</a:t>
            </a:r>
          </a:p>
          <a:p>
            <a:r>
              <a:rPr lang="en-US" dirty="0" smtClean="0"/>
              <a:t>Both the rate (</a:t>
            </a:r>
            <a:r>
              <a:rPr lang="en-US" b="1" dirty="0" smtClean="0"/>
              <a:t>K(T)</a:t>
            </a:r>
            <a:r>
              <a:rPr lang="en-US" dirty="0" smtClean="0"/>
              <a:t>) and the efficiency (</a:t>
            </a:r>
            <a:r>
              <a:rPr lang="en-US" b="1" dirty="0" smtClean="0"/>
              <a:t>E(T)</a:t>
            </a:r>
            <a:r>
              <a:rPr lang="en-US" dirty="0" smtClean="0"/>
              <a:t>) of energy transfer are directly related to the lifetime of the donor fluorophore in the presence and absence of the acceptor. </a:t>
            </a:r>
          </a:p>
          <a:p>
            <a:endParaRPr lang="en-US" dirty="0" smtClean="0"/>
          </a:p>
          <a:p>
            <a:r>
              <a:rPr lang="en-US" dirty="0" smtClean="0"/>
              <a:t>http://www.olympusmicro.com/primer/techniques/fluorescence/fret/fretintro.html</a:t>
            </a:r>
          </a:p>
          <a:p>
            <a:r>
              <a:rPr lang="en-US" dirty="0" smtClean="0"/>
              <a:t>http://en.wikipedia.org/wiki/F%C3%B6rster_resonance_energy_transfer</a:t>
            </a:r>
          </a:p>
          <a:p>
            <a:r>
              <a:rPr lang="en-US" dirty="0" smtClean="0"/>
              <a:t>http://www.anatomy.usyd.edu.au/mru/fret/abot.html</a:t>
            </a:r>
          </a:p>
          <a:p>
            <a:endParaRPr lang="en-US" dirty="0" smtClean="0"/>
          </a:p>
          <a:p>
            <a:r>
              <a:rPr lang="en-US" dirty="0" smtClean="0"/>
              <a:t>http://www.nature.com/nbt/journal/v21/n11/full/nbt896.html</a:t>
            </a:r>
            <a:endParaRPr lang="en-US" dirty="0"/>
          </a:p>
        </p:txBody>
      </p:sp>
      <p:sp>
        <p:nvSpPr>
          <p:cNvPr id="4" name="Slide Number Placeholder 3"/>
          <p:cNvSpPr>
            <a:spLocks noGrp="1"/>
          </p:cNvSpPr>
          <p:nvPr>
            <p:ph type="sldNum" sz="quarter" idx="10"/>
          </p:nvPr>
        </p:nvSpPr>
        <p:spPr/>
        <p:txBody>
          <a:bodyPr/>
          <a:lstStyle/>
          <a:p>
            <a:fld id="{F0BFD960-5B0F-4CFD-AFC6-C76D78F2E05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665927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Figure 1.</a:t>
            </a:r>
            <a:r>
              <a:rPr lang="en-US" dirty="0" smtClean="0"/>
              <a:t> </a:t>
            </a:r>
            <a:r>
              <a:rPr lang="en-US" b="1" dirty="0" smtClean="0"/>
              <a:t>Caspase-3 biosensors based on dual FRET pairs.</a:t>
            </a:r>
            <a:r>
              <a:rPr lang="en-US" dirty="0" smtClean="0"/>
              <a:t/>
            </a:r>
            <a:br>
              <a:rPr lang="en-US" dirty="0" smtClean="0"/>
            </a:br>
            <a:r>
              <a:rPr lang="en-US" dirty="0" smtClean="0"/>
              <a:t>(</a:t>
            </a:r>
            <a:r>
              <a:rPr lang="en-US" b="1" dirty="0" err="1" smtClean="0"/>
              <a:t>a,b</a:t>
            </a:r>
            <a:r>
              <a:rPr lang="en-US" dirty="0" smtClean="0"/>
              <a:t>) Schematics of caspase-3 biosensors. "DEVD" represents the sequence LGGTGSGSGDEVDG. Numbers indicate first and last residue of each fluorescent protein. (</a:t>
            </a:r>
            <a:r>
              <a:rPr lang="en-US" b="1" dirty="0" smtClean="0"/>
              <a:t>c</a:t>
            </a:r>
            <a:r>
              <a:rPr lang="en-US" dirty="0" smtClean="0"/>
              <a:t>) The emission spectrum of </a:t>
            </a:r>
            <a:r>
              <a:rPr lang="en-US" dirty="0" err="1" smtClean="0"/>
              <a:t>mAmetrine</a:t>
            </a:r>
            <a:r>
              <a:rPr lang="en-US" dirty="0" smtClean="0"/>
              <a:t>-DEVD-</a:t>
            </a:r>
            <a:r>
              <a:rPr lang="en-US" dirty="0" err="1" smtClean="0"/>
              <a:t>tdTomato</a:t>
            </a:r>
            <a:r>
              <a:rPr lang="en-US" dirty="0" smtClean="0"/>
              <a:t> before and after proteolysis, the excitation spectrum of </a:t>
            </a:r>
            <a:r>
              <a:rPr lang="en-US" dirty="0" err="1" smtClean="0"/>
              <a:t>mAmetrine</a:t>
            </a:r>
            <a:r>
              <a:rPr lang="en-US" dirty="0" smtClean="0"/>
              <a:t>, and the transmission profiles of excitation and emission filters used for FRET imaging. (</a:t>
            </a:r>
            <a:r>
              <a:rPr lang="en-US" b="1" dirty="0" smtClean="0"/>
              <a:t>d</a:t>
            </a:r>
            <a:r>
              <a:rPr lang="en-US" dirty="0" smtClean="0"/>
              <a:t>) The emission spectrum of mCitrine-DEVD-mTFP1 before and after proteolysis, the excitation spectrum of mTFP1, and the profiles of the excitation and emission filters.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Ai, H.-w., Hazelwood, K.L., Davidson, M.W., Campbell, R.E., 2008. Fluorescent protein FRET pairs for </a:t>
            </a:r>
            <a:r>
              <a:rPr lang="en-US" sz="1200" kern="1200" dirty="0" err="1" smtClean="0">
                <a:solidFill>
                  <a:schemeClr val="tx1"/>
                </a:solidFill>
                <a:latin typeface="+mn-lt"/>
                <a:ea typeface="+mn-ea"/>
                <a:cs typeface="+mn-cs"/>
              </a:rPr>
              <a:t>ratiometric</a:t>
            </a:r>
            <a:r>
              <a:rPr lang="en-US" sz="1200" kern="1200" dirty="0" smtClean="0">
                <a:solidFill>
                  <a:schemeClr val="tx1"/>
                </a:solidFill>
                <a:latin typeface="+mn-lt"/>
                <a:ea typeface="+mn-ea"/>
                <a:cs typeface="+mn-cs"/>
              </a:rPr>
              <a:t> imaging of dual biosensors. Nat Meth 5, 401-403.</a:t>
            </a:r>
          </a:p>
          <a:p>
            <a:endParaRPr lang="en-US" dirty="0" smtClean="0"/>
          </a:p>
        </p:txBody>
      </p:sp>
      <p:sp>
        <p:nvSpPr>
          <p:cNvPr id="4" name="Slide Number Placeholder 3"/>
          <p:cNvSpPr>
            <a:spLocks noGrp="1"/>
          </p:cNvSpPr>
          <p:nvPr>
            <p:ph type="sldNum" sz="quarter" idx="10"/>
          </p:nvPr>
        </p:nvSpPr>
        <p:spPr/>
        <p:txBody>
          <a:bodyPr/>
          <a:lstStyle/>
          <a:p>
            <a:fld id="{FC4B543D-ED1E-4713-BA77-DC08B6AEBD6F}" type="slidenum">
              <a:rPr lang="en-US" smtClean="0"/>
              <a:t>10</a:t>
            </a:fld>
            <a:endParaRPr lang="en-US"/>
          </a:p>
        </p:txBody>
      </p:sp>
    </p:spTree>
    <p:extLst>
      <p:ext uri="{BB962C8B-B14F-4D97-AF65-F5344CB8AC3E}">
        <p14:creationId xmlns:p14="http://schemas.microsoft.com/office/powerpoint/2010/main" val="547279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Remember extinction</a:t>
            </a:r>
            <a:r>
              <a:rPr lang="en-US" baseline="0" dirty="0" smtClean="0"/>
              <a:t> coefficient here actually </a:t>
            </a:r>
            <a:r>
              <a:rPr lang="en-US" altLang="en-US" sz="1200" dirty="0" smtClean="0">
                <a:solidFill>
                  <a:srgbClr val="CC0000"/>
                </a:solidFill>
                <a:latin typeface="+mn-lt"/>
              </a:rPr>
              <a:t>is the </a:t>
            </a:r>
            <a:r>
              <a:rPr lang="en-US" altLang="en-US" sz="1200" i="1" dirty="0" smtClean="0">
                <a:solidFill>
                  <a:srgbClr val="CC0000"/>
                </a:solidFill>
                <a:latin typeface="+mn-lt"/>
              </a:rPr>
              <a:t>molar </a:t>
            </a:r>
            <a:r>
              <a:rPr lang="en-US" altLang="en-US" sz="1200" i="1" dirty="0" smtClean="0">
                <a:solidFill>
                  <a:schemeClr val="tx1"/>
                </a:solidFill>
                <a:latin typeface="+mn-lt"/>
              </a:rPr>
              <a:t>absorption</a:t>
            </a:r>
            <a:r>
              <a:rPr lang="en-US" altLang="en-US" sz="1200" i="1" dirty="0" smtClean="0">
                <a:solidFill>
                  <a:srgbClr val="CC0000"/>
                </a:solidFill>
                <a:latin typeface="+mn-lt"/>
              </a:rPr>
              <a:t> coefficient</a:t>
            </a:r>
            <a:r>
              <a:rPr lang="fr-FR" altLang="en-US" sz="1200" i="1" dirty="0" smtClean="0">
                <a:solidFill>
                  <a:srgbClr val="CC0000"/>
                </a:solidFill>
                <a:latin typeface="+mn-lt"/>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i="1" dirty="0" smtClean="0">
              <a:solidFill>
                <a:srgbClr val="CC0000"/>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Bleaching</a:t>
            </a:r>
            <a:r>
              <a:rPr lang="en-US" baseline="0" dirty="0" smtClean="0"/>
              <a:t> in seconds; obviously longer better, to a point</a:t>
            </a:r>
            <a:endParaRPr lang="en-US" dirty="0"/>
          </a:p>
        </p:txBody>
      </p:sp>
      <p:sp>
        <p:nvSpPr>
          <p:cNvPr id="4" name="Slide Number Placeholder 3"/>
          <p:cNvSpPr>
            <a:spLocks noGrp="1"/>
          </p:cNvSpPr>
          <p:nvPr>
            <p:ph type="sldNum" sz="quarter" idx="10"/>
          </p:nvPr>
        </p:nvSpPr>
        <p:spPr/>
        <p:txBody>
          <a:bodyPr/>
          <a:lstStyle/>
          <a:p>
            <a:fld id="{F0BFD960-5B0F-4CFD-AFC6-C76D78F2E05A}" type="slidenum">
              <a:rPr lang="en-US" smtClean="0"/>
              <a:t>11</a:t>
            </a:fld>
            <a:endParaRPr lang="en-US"/>
          </a:p>
        </p:txBody>
      </p:sp>
    </p:spTree>
    <p:extLst>
      <p:ext uri="{BB962C8B-B14F-4D97-AF65-F5344CB8AC3E}">
        <p14:creationId xmlns:p14="http://schemas.microsoft.com/office/powerpoint/2010/main" val="831057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Ai, H.-w., Hazelwood, K.L., Davidson, M.W., Campbell, R.E., 2008. Fluorescent protein FRET pairs for </a:t>
            </a:r>
            <a:r>
              <a:rPr lang="en-US" sz="1200" kern="1200" dirty="0" err="1" smtClean="0">
                <a:solidFill>
                  <a:schemeClr val="tx1"/>
                </a:solidFill>
                <a:latin typeface="+mn-lt"/>
                <a:ea typeface="+mn-ea"/>
                <a:cs typeface="+mn-cs"/>
              </a:rPr>
              <a:t>ratiometric</a:t>
            </a:r>
            <a:r>
              <a:rPr lang="en-US" sz="1200" kern="1200" dirty="0" smtClean="0">
                <a:solidFill>
                  <a:schemeClr val="tx1"/>
                </a:solidFill>
                <a:latin typeface="+mn-lt"/>
                <a:ea typeface="+mn-ea"/>
                <a:cs typeface="+mn-cs"/>
              </a:rPr>
              <a:t> imaging of dual biosensors. Nat Meth 5, 401-403.</a:t>
            </a:r>
          </a:p>
          <a:p>
            <a:endParaRPr lang="en-US" dirty="0" smtClean="0"/>
          </a:p>
        </p:txBody>
      </p:sp>
      <p:sp>
        <p:nvSpPr>
          <p:cNvPr id="4" name="Slide Number Placeholder 3"/>
          <p:cNvSpPr>
            <a:spLocks noGrp="1"/>
          </p:cNvSpPr>
          <p:nvPr>
            <p:ph type="sldNum" sz="quarter" idx="10"/>
          </p:nvPr>
        </p:nvSpPr>
        <p:spPr/>
        <p:txBody>
          <a:bodyPr/>
          <a:lstStyle/>
          <a:p>
            <a:fld id="{FC4B543D-ED1E-4713-BA77-DC08B6AEBD6F}" type="slidenum">
              <a:rPr lang="en-US" smtClean="0"/>
              <a:t>12</a:t>
            </a:fld>
            <a:endParaRPr lang="en-US"/>
          </a:p>
        </p:txBody>
      </p:sp>
    </p:spTree>
    <p:extLst>
      <p:ext uri="{BB962C8B-B14F-4D97-AF65-F5344CB8AC3E}">
        <p14:creationId xmlns:p14="http://schemas.microsoft.com/office/powerpoint/2010/main" val="2748891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this paper for more</a:t>
            </a:r>
            <a:r>
              <a:rPr lang="en-US" baseline="0" dirty="0" smtClean="0"/>
              <a:t> Kappa squared and other variable cautions.</a:t>
            </a:r>
          </a:p>
          <a:p>
            <a:endParaRPr lang="en-US" baseline="0" dirty="0" smtClean="0"/>
          </a:p>
          <a:p>
            <a:r>
              <a:rPr lang="en-US" dirty="0" smtClean="0"/>
              <a:t>http://www.nature.com/nbt/journal/v21/n11/full/nbt896.html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14</a:t>
            </a:fld>
            <a:endParaRPr lang="en-US"/>
          </a:p>
        </p:txBody>
      </p:sp>
    </p:spTree>
    <p:extLst>
      <p:ext uri="{BB962C8B-B14F-4D97-AF65-F5344CB8AC3E}">
        <p14:creationId xmlns:p14="http://schemas.microsoft.com/office/powerpoint/2010/main" val="3247536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276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045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971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698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446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147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2/17/2015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233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F765975-A351-42C2-A247-B41DB5844E41}" type="datetimeFigureOut">
              <a:rPr lang="en-US" smtClean="0">
                <a:solidFill>
                  <a:prstClr val="black">
                    <a:tint val="75000"/>
                  </a:prstClr>
                </a:solidFill>
              </a:rPr>
              <a:pPr/>
              <a:t>2/17/2015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570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F765975-A351-42C2-A247-B41DB5844E41}" type="datetimeFigureOut">
              <a:rPr lang="en-US" smtClean="0">
                <a:solidFill>
                  <a:prstClr val="black">
                    <a:tint val="75000"/>
                  </a:prstClr>
                </a:solidFill>
              </a:rPr>
              <a:pPr/>
              <a:t>2/17/2015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9616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65975-A351-42C2-A247-B41DB5844E41}" type="datetimeFigureOut">
              <a:rPr lang="en-US" smtClean="0">
                <a:solidFill>
                  <a:prstClr val="black">
                    <a:tint val="75000"/>
                  </a:prstClr>
                </a:solidFill>
              </a:rPr>
              <a:pPr/>
              <a:t>2/17/2015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977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2/17/2015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3445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406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2/17/2015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255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0332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7104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6234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09071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162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2/17/2015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6044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F765975-A351-42C2-A247-B41DB5844E41}" type="datetimeFigureOut">
              <a:rPr lang="en-US" smtClean="0">
                <a:solidFill>
                  <a:prstClr val="black">
                    <a:tint val="75000"/>
                  </a:prstClr>
                </a:solidFill>
              </a:rPr>
              <a:pPr/>
              <a:t>2/17/2015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6353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F765975-A351-42C2-A247-B41DB5844E41}" type="datetimeFigureOut">
              <a:rPr lang="en-US" smtClean="0">
                <a:solidFill>
                  <a:prstClr val="black">
                    <a:tint val="75000"/>
                  </a:prstClr>
                </a:solidFill>
              </a:rPr>
              <a:pPr/>
              <a:t>2/17/2015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621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65975-A351-42C2-A247-B41DB5844E41}" type="datetimeFigureOut">
              <a:rPr lang="en-US" smtClean="0">
                <a:solidFill>
                  <a:prstClr val="black">
                    <a:tint val="75000"/>
                  </a:prstClr>
                </a:solidFill>
              </a:rPr>
              <a:pPr/>
              <a:t>2/17/2015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59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6357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2/17/2015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092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2/17/2015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0895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22052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769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2/17/2015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768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F765975-A351-42C2-A247-B41DB5844E41}" type="datetimeFigureOut">
              <a:rPr lang="en-US" smtClean="0">
                <a:solidFill>
                  <a:prstClr val="black">
                    <a:tint val="75000"/>
                  </a:prstClr>
                </a:solidFill>
              </a:rPr>
              <a:pPr/>
              <a:t>2/17/2015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695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F765975-A351-42C2-A247-B41DB5844E41}" type="datetimeFigureOut">
              <a:rPr lang="en-US" smtClean="0">
                <a:solidFill>
                  <a:prstClr val="black">
                    <a:tint val="75000"/>
                  </a:prstClr>
                </a:solidFill>
              </a:rPr>
              <a:pPr/>
              <a:t>2/17/2015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808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65975-A351-42C2-A247-B41DB5844E41}" type="datetimeFigureOut">
              <a:rPr lang="en-US" smtClean="0">
                <a:solidFill>
                  <a:prstClr val="black">
                    <a:tint val="75000"/>
                  </a:prstClr>
                </a:solidFill>
              </a:rPr>
              <a:pPr/>
              <a:t>2/17/2015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07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2/17/2015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80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2/17/2015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994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65975-A351-42C2-A247-B41DB5844E41}" type="datetimeFigureOut">
              <a:rPr lang="en-US" smtClean="0">
                <a:solidFill>
                  <a:prstClr val="black">
                    <a:tint val="75000"/>
                  </a:prstClr>
                </a:solidFill>
              </a:rPr>
              <a:pPr/>
              <a:t>2/17/2015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2270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65975-A351-42C2-A247-B41DB5844E41}" type="datetimeFigureOut">
              <a:rPr lang="en-US" smtClean="0">
                <a:solidFill>
                  <a:prstClr val="black">
                    <a:tint val="75000"/>
                  </a:prstClr>
                </a:solidFill>
              </a:rPr>
              <a:pPr/>
              <a:t>2/17/2015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7601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65975-A351-42C2-A247-B41DB5844E41}" type="datetimeFigureOut">
              <a:rPr lang="en-US" smtClean="0">
                <a:solidFill>
                  <a:prstClr val="black">
                    <a:tint val="75000"/>
                  </a:prstClr>
                </a:solidFill>
              </a:rPr>
              <a:pPr/>
              <a:t>2/17/2015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489163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hyperlink" Target="http://www.nature.com/nature/journal/v447/n7141/full/447138a.html"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image" Target="../media/image19.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29.jpeg"/><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31.jpeg"/></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7.xml"/><Relationship Id="rId5" Type="http://schemas.openxmlformats.org/officeDocument/2006/relationships/image" Target="../media/image36.jpg"/><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6.xml"/><Relationship Id="rId1" Type="http://schemas.openxmlformats.org/officeDocument/2006/relationships/slideLayout" Target="../slideLayouts/slideLayout15.xml"/><Relationship Id="rId4" Type="http://schemas.openxmlformats.org/officeDocument/2006/relationships/image" Target="../media/image38.jpg"/></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8.xml"/><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17.xml"/><Relationship Id="rId4" Type="http://schemas.openxmlformats.org/officeDocument/2006/relationships/image" Target="../media/image46.jpeg"/></Relationships>
</file>

<file path=ppt/slides/_rels/slide5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Biology 177: Principles of Modern Microscopy</a:t>
            </a:r>
          </a:p>
        </p:txBody>
      </p:sp>
      <p:sp>
        <p:nvSpPr>
          <p:cNvPr id="3" name="Subtitle 2"/>
          <p:cNvSpPr>
            <a:spLocks noGrp="1"/>
          </p:cNvSpPr>
          <p:nvPr>
            <p:ph type="subTitle" idx="1"/>
          </p:nvPr>
        </p:nvSpPr>
        <p:spPr/>
        <p:txBody>
          <a:bodyPr/>
          <a:lstStyle/>
          <a:p>
            <a:r>
              <a:rPr lang="en-US" dirty="0" smtClean="0"/>
              <a:t>Lecture 13:</a:t>
            </a:r>
          </a:p>
          <a:p>
            <a:r>
              <a:rPr lang="en-US" smtClean="0"/>
              <a:t>Super-resolution microscopy: Part I</a:t>
            </a:r>
            <a:endParaRPr lang="en-US" dirty="0"/>
          </a:p>
        </p:txBody>
      </p:sp>
    </p:spTree>
    <p:extLst>
      <p:ext uri="{BB962C8B-B14F-4D97-AF65-F5344CB8AC3E}">
        <p14:creationId xmlns:p14="http://schemas.microsoft.com/office/powerpoint/2010/main" val="1726456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Optimizing FRET: Designs of new FRET pairs</a:t>
            </a:r>
            <a:endParaRPr lang="en-US" sz="3200" dirty="0"/>
          </a:p>
        </p:txBody>
      </p:sp>
      <p:sp>
        <p:nvSpPr>
          <p:cNvPr id="3" name="Content Placeholder 2"/>
          <p:cNvSpPr>
            <a:spLocks noGrp="1"/>
          </p:cNvSpPr>
          <p:nvPr>
            <p:ph idx="1"/>
          </p:nvPr>
        </p:nvSpPr>
        <p:spPr/>
        <p:txBody>
          <a:bodyPr>
            <a:normAutofit/>
          </a:bodyPr>
          <a:lstStyle/>
          <a:p>
            <a:r>
              <a:rPr lang="en-US" sz="2400" dirty="0" smtClean="0"/>
              <a:t>Difficult to find two FRET pairs that can use in same cell</a:t>
            </a:r>
          </a:p>
          <a:p>
            <a:r>
              <a:rPr lang="en-US" sz="2400" dirty="0" smtClean="0"/>
              <a:t>Used as Caspase 3 biosensors and for </a:t>
            </a:r>
            <a:r>
              <a:rPr lang="en-US" sz="2400" dirty="0" err="1" smtClean="0"/>
              <a:t>ratiometric</a:t>
            </a:r>
            <a:r>
              <a:rPr lang="en-US" sz="2400" dirty="0" smtClean="0"/>
              <a:t> imaging</a:t>
            </a:r>
          </a:p>
        </p:txBody>
      </p:sp>
      <p:pic>
        <p:nvPicPr>
          <p:cNvPr id="6" name="Content Placeholder 4"/>
          <p:cNvPicPr>
            <a:picLocks noChangeAspect="1"/>
          </p:cNvPicPr>
          <p:nvPr/>
        </p:nvPicPr>
        <p:blipFill rotWithShape="1">
          <a:blip r:embed="rId3">
            <a:extLst>
              <a:ext uri="{28A0092B-C50C-407E-A947-70E740481C1C}">
                <a14:useLocalDpi xmlns:a14="http://schemas.microsoft.com/office/drawing/2010/main" val="0"/>
              </a:ext>
            </a:extLst>
          </a:blip>
          <a:stretch/>
        </p:blipFill>
        <p:spPr>
          <a:xfrm>
            <a:off x="323458" y="2761206"/>
            <a:ext cx="8489455" cy="3415757"/>
          </a:xfrm>
          <a:prstGeom prst="rect">
            <a:avLst/>
          </a:prstGeom>
        </p:spPr>
      </p:pic>
    </p:spTree>
    <p:extLst>
      <p:ext uri="{BB962C8B-B14F-4D97-AF65-F5344CB8AC3E}">
        <p14:creationId xmlns:p14="http://schemas.microsoft.com/office/powerpoint/2010/main" val="1981608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solidFill>
                  <a:srgbClr val="000000"/>
                </a:solidFill>
              </a:rPr>
              <a:t>Properties of fluorescent protein variants</a:t>
            </a:r>
            <a:endParaRPr lang="en-US" sz="3200" dirty="0">
              <a:solidFill>
                <a:prstClr val="black"/>
              </a:solidFill>
            </a:endParaRPr>
          </a:p>
        </p:txBody>
      </p:sp>
      <p:pic>
        <p:nvPicPr>
          <p:cNvPr id="1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00224"/>
            <a:ext cx="8991600" cy="374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1"/>
          <p:cNvSpPr txBox="1">
            <a:spLocks noChangeArrowheads="1"/>
          </p:cNvSpPr>
          <p:nvPr/>
        </p:nvSpPr>
        <p:spPr bwMode="auto">
          <a:xfrm>
            <a:off x="5556223" y="5511799"/>
            <a:ext cx="35877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r" fontAlgn="base">
              <a:spcBef>
                <a:spcPct val="0"/>
              </a:spcBef>
              <a:spcAft>
                <a:spcPct val="0"/>
              </a:spcAft>
            </a:pPr>
            <a:r>
              <a:rPr lang="en-US" altLang="en-US" sz="1600" dirty="0" err="1" smtClean="0">
                <a:solidFill>
                  <a:srgbClr val="000000"/>
                </a:solidFill>
                <a:latin typeface="+mn-lt"/>
              </a:rPr>
              <a:t>Shaner</a:t>
            </a:r>
            <a:r>
              <a:rPr lang="en-US" altLang="en-US" sz="1600" dirty="0" smtClean="0">
                <a:solidFill>
                  <a:srgbClr val="000000"/>
                </a:solidFill>
                <a:latin typeface="+mn-lt"/>
              </a:rPr>
              <a:t> et al, Nature Biotechnology, 2004</a:t>
            </a:r>
            <a:endParaRPr lang="fr-FR" altLang="en-US" sz="1600" dirty="0" smtClean="0">
              <a:solidFill>
                <a:srgbClr val="000000"/>
              </a:solidFill>
              <a:latin typeface="+mn-lt"/>
            </a:endParaRPr>
          </a:p>
        </p:txBody>
      </p:sp>
      <p:sp>
        <p:nvSpPr>
          <p:cNvPr id="9" name="Oval 5"/>
          <p:cNvSpPr>
            <a:spLocks noChangeArrowheads="1"/>
          </p:cNvSpPr>
          <p:nvPr/>
        </p:nvSpPr>
        <p:spPr bwMode="auto">
          <a:xfrm>
            <a:off x="89770" y="4196219"/>
            <a:ext cx="736948" cy="194798"/>
          </a:xfrm>
          <a:prstGeom prst="ellipse">
            <a:avLst/>
          </a:pr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endParaRPr lang="en-US" altLang="en-US">
              <a:solidFill>
                <a:srgbClr val="CC0000"/>
              </a:solidFill>
            </a:endParaRPr>
          </a:p>
        </p:txBody>
      </p:sp>
    </p:spTree>
    <p:extLst>
      <p:ext uri="{BB962C8B-B14F-4D97-AF65-F5344CB8AC3E}">
        <p14:creationId xmlns:p14="http://schemas.microsoft.com/office/powerpoint/2010/main" val="1452845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Optimizing FRET: Designs of new FRET pairs</a:t>
            </a:r>
            <a:endParaRPr lang="en-US" sz="3200" dirty="0"/>
          </a:p>
        </p:txBody>
      </p:sp>
      <p:sp>
        <p:nvSpPr>
          <p:cNvPr id="3" name="Content Placeholder 2"/>
          <p:cNvSpPr>
            <a:spLocks noGrp="1"/>
          </p:cNvSpPr>
          <p:nvPr>
            <p:ph sz="half" idx="1"/>
          </p:nvPr>
        </p:nvSpPr>
        <p:spPr/>
        <p:txBody>
          <a:bodyPr>
            <a:normAutofit lnSpcReduction="10000"/>
          </a:bodyPr>
          <a:lstStyle/>
          <a:p>
            <a:r>
              <a:rPr lang="en-US" dirty="0" err="1" smtClean="0"/>
              <a:t>mAmetrine</a:t>
            </a:r>
            <a:r>
              <a:rPr lang="en-US" dirty="0" smtClean="0"/>
              <a:t> developed by directed protein evolution from violet excitable GFP variant</a:t>
            </a:r>
          </a:p>
          <a:p>
            <a:r>
              <a:rPr lang="en-US" dirty="0" smtClean="0"/>
              <a:t>Bright, extinction coefficient = 44,800 M</a:t>
            </a:r>
            <a:r>
              <a:rPr lang="en-US" baseline="30000" dirty="0" smtClean="0"/>
              <a:t>-1 </a:t>
            </a:r>
            <a:r>
              <a:rPr lang="en-US" dirty="0" smtClean="0"/>
              <a:t>cm</a:t>
            </a:r>
            <a:r>
              <a:rPr lang="en-US" baseline="30000" dirty="0" smtClean="0"/>
              <a:t>-1</a:t>
            </a:r>
            <a:endParaRPr lang="en-US" dirty="0" smtClean="0"/>
          </a:p>
          <a:p>
            <a:r>
              <a:rPr lang="en-US" dirty="0" smtClean="0"/>
              <a:t>Quantum yield = 0.58</a:t>
            </a:r>
          </a:p>
          <a:p>
            <a:r>
              <a:rPr lang="en-US" dirty="0" smtClean="0"/>
              <a:t>But bleaches, 42% of </a:t>
            </a:r>
            <a:r>
              <a:rPr lang="en-US" dirty="0" err="1" smtClean="0"/>
              <a:t>mCitrine</a:t>
            </a:r>
            <a:r>
              <a:rPr lang="en-US" dirty="0" smtClean="0"/>
              <a:t> time and 1.7% of </a:t>
            </a:r>
            <a:r>
              <a:rPr lang="en-US" dirty="0" err="1" smtClean="0"/>
              <a:t>tdTomato</a:t>
            </a:r>
            <a:endParaRPr lang="en-US" dirty="0" smtClean="0"/>
          </a:p>
          <a:p>
            <a:pPr marL="0" indent="0">
              <a:buNone/>
            </a:pPr>
            <a:endParaRPr lang="en-US" dirty="0"/>
          </a:p>
        </p:txBody>
      </p:sp>
      <p:pic>
        <p:nvPicPr>
          <p:cNvPr id="5" name="Content Placeholder 4"/>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384" r="49899"/>
          <a:stretch/>
        </p:blipFill>
        <p:spPr>
          <a:xfrm>
            <a:off x="4514851" y="1690689"/>
            <a:ext cx="4536912" cy="3825572"/>
          </a:xfrm>
        </p:spPr>
      </p:pic>
    </p:spTree>
    <p:extLst>
      <p:ext uri="{BB962C8B-B14F-4D97-AF65-F5344CB8AC3E}">
        <p14:creationId xmlns:p14="http://schemas.microsoft.com/office/powerpoint/2010/main" val="1119005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grpSp>
        <p:nvGrpSpPr>
          <p:cNvPr id="32769" name="Group 25"/>
          <p:cNvGrpSpPr>
            <a:grpSpLocks/>
          </p:cNvGrpSpPr>
          <p:nvPr/>
        </p:nvGrpSpPr>
        <p:grpSpPr bwMode="auto">
          <a:xfrm rot="1021199">
            <a:off x="3492500" y="2371725"/>
            <a:ext cx="1612900" cy="217488"/>
            <a:chOff x="957" y="3292"/>
            <a:chExt cx="2671" cy="280"/>
          </a:xfrm>
        </p:grpSpPr>
        <p:sp>
          <p:nvSpPr>
            <p:cNvPr id="32810" name="Freeform 26"/>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811" name="Line 27"/>
            <p:cNvSpPr>
              <a:spLocks noChangeShapeType="1"/>
            </p:cNvSpPr>
            <p:nvPr/>
          </p:nvSpPr>
          <p:spPr bwMode="auto">
            <a:xfrm>
              <a:off x="3484" y="3449"/>
              <a:ext cx="144" cy="7"/>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2770" name="Group 45"/>
          <p:cNvGrpSpPr>
            <a:grpSpLocks/>
          </p:cNvGrpSpPr>
          <p:nvPr/>
        </p:nvGrpSpPr>
        <p:grpSpPr bwMode="auto">
          <a:xfrm>
            <a:off x="-536575" y="1295400"/>
            <a:ext cx="9655175" cy="2232025"/>
            <a:chOff x="-338" y="816"/>
            <a:chExt cx="6082" cy="1406"/>
          </a:xfrm>
        </p:grpSpPr>
        <p:grpSp>
          <p:nvGrpSpPr>
            <p:cNvPr id="32773" name="Group 2"/>
            <p:cNvGrpSpPr>
              <a:grpSpLocks/>
            </p:cNvGrpSpPr>
            <p:nvPr/>
          </p:nvGrpSpPr>
          <p:grpSpPr bwMode="auto">
            <a:xfrm rot="2542852">
              <a:off x="1920" y="2064"/>
              <a:ext cx="972" cy="105"/>
              <a:chOff x="957" y="3292"/>
              <a:chExt cx="2671" cy="280"/>
            </a:xfrm>
          </p:grpSpPr>
          <p:sp>
            <p:nvSpPr>
              <p:cNvPr id="32808" name="Freeform 3"/>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809" name="Line 4"/>
              <p:cNvSpPr>
                <a:spLocks noChangeShapeType="1"/>
              </p:cNvSpPr>
              <p:nvPr/>
            </p:nvSpPr>
            <p:spPr bwMode="auto">
              <a:xfrm>
                <a:off x="3484" y="3449"/>
                <a:ext cx="144" cy="7"/>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2774" name="Line 5"/>
            <p:cNvSpPr>
              <a:spLocks noChangeShapeType="1"/>
            </p:cNvSpPr>
            <p:nvPr/>
          </p:nvSpPr>
          <p:spPr bwMode="auto">
            <a:xfrm>
              <a:off x="346" y="2220"/>
              <a:ext cx="2395" cy="1"/>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75" name="Freeform 6"/>
            <p:cNvSpPr>
              <a:spLocks/>
            </p:cNvSpPr>
            <p:nvPr/>
          </p:nvSpPr>
          <p:spPr bwMode="auto">
            <a:xfrm rot="1021199">
              <a:off x="-338" y="1487"/>
              <a:ext cx="878" cy="135"/>
            </a:xfrm>
            <a:custGeom>
              <a:avLst/>
              <a:gdLst>
                <a:gd name="T0" fmla="*/ 0 w 2572"/>
                <a:gd name="T1" fmla="*/ 7 h 280"/>
                <a:gd name="T2" fmla="*/ 1 w 2572"/>
                <a:gd name="T3" fmla="*/ 8 h 280"/>
                <a:gd name="T4" fmla="*/ 3 w 2572"/>
                <a:gd name="T5" fmla="*/ 14 h 280"/>
                <a:gd name="T6" fmla="*/ 5 w 2572"/>
                <a:gd name="T7" fmla="*/ 1 h 280"/>
                <a:gd name="T8" fmla="*/ 9 w 2572"/>
                <a:gd name="T9" fmla="*/ 14 h 280"/>
                <a:gd name="T10" fmla="*/ 12 w 2572"/>
                <a:gd name="T11" fmla="*/ 1 h 280"/>
                <a:gd name="T12" fmla="*/ 15 w 2572"/>
                <a:gd name="T13" fmla="*/ 14 h 280"/>
                <a:gd name="T14" fmla="*/ 18 w 2572"/>
                <a:gd name="T15" fmla="*/ 1 h 280"/>
                <a:gd name="T16" fmla="*/ 22 w 2572"/>
                <a:gd name="T17" fmla="*/ 14 h 280"/>
                <a:gd name="T18" fmla="*/ 25 w 2572"/>
                <a:gd name="T19" fmla="*/ 1 h 280"/>
                <a:gd name="T20" fmla="*/ 28 w 2572"/>
                <a:gd name="T21" fmla="*/ 14 h 280"/>
                <a:gd name="T22" fmla="*/ 31 w 2572"/>
                <a:gd name="T23" fmla="*/ 1 h 280"/>
                <a:gd name="T24" fmla="*/ 33 w 2572"/>
                <a:gd name="T25" fmla="*/ 8 h 280"/>
                <a:gd name="T26" fmla="*/ 35 w 2572"/>
                <a:gd name="T27" fmla="*/ 9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76" name="Line 7"/>
            <p:cNvSpPr>
              <a:spLocks noChangeShapeType="1"/>
            </p:cNvSpPr>
            <p:nvPr/>
          </p:nvSpPr>
          <p:spPr bwMode="auto">
            <a:xfrm rot="1021199">
              <a:off x="528" y="1728"/>
              <a:ext cx="49" cy="4"/>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77" name="Line 8"/>
            <p:cNvSpPr>
              <a:spLocks noChangeShapeType="1"/>
            </p:cNvSpPr>
            <p:nvPr/>
          </p:nvSpPr>
          <p:spPr bwMode="auto">
            <a:xfrm>
              <a:off x="387" y="1044"/>
              <a:ext cx="2271" cy="1"/>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78" name="Line 9"/>
            <p:cNvSpPr>
              <a:spLocks noChangeShapeType="1"/>
            </p:cNvSpPr>
            <p:nvPr/>
          </p:nvSpPr>
          <p:spPr bwMode="auto">
            <a:xfrm>
              <a:off x="387" y="968"/>
              <a:ext cx="2271" cy="1"/>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79" name="Line 10"/>
            <p:cNvSpPr>
              <a:spLocks noChangeShapeType="1"/>
            </p:cNvSpPr>
            <p:nvPr/>
          </p:nvSpPr>
          <p:spPr bwMode="auto">
            <a:xfrm>
              <a:off x="387" y="892"/>
              <a:ext cx="2271" cy="1"/>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0" name="Line 11"/>
            <p:cNvSpPr>
              <a:spLocks noChangeShapeType="1"/>
            </p:cNvSpPr>
            <p:nvPr/>
          </p:nvSpPr>
          <p:spPr bwMode="auto">
            <a:xfrm>
              <a:off x="387" y="816"/>
              <a:ext cx="2271" cy="1"/>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1" name="Line 12"/>
            <p:cNvSpPr>
              <a:spLocks noChangeShapeType="1"/>
            </p:cNvSpPr>
            <p:nvPr/>
          </p:nvSpPr>
          <p:spPr bwMode="auto">
            <a:xfrm flipV="1">
              <a:off x="718" y="968"/>
              <a:ext cx="1" cy="1252"/>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2" name="Line 13"/>
            <p:cNvSpPr>
              <a:spLocks noChangeShapeType="1"/>
            </p:cNvSpPr>
            <p:nvPr/>
          </p:nvSpPr>
          <p:spPr bwMode="auto">
            <a:xfrm flipV="1">
              <a:off x="841" y="892"/>
              <a:ext cx="1" cy="1328"/>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3" name="Line 14"/>
            <p:cNvSpPr>
              <a:spLocks noChangeShapeType="1"/>
            </p:cNvSpPr>
            <p:nvPr/>
          </p:nvSpPr>
          <p:spPr bwMode="auto">
            <a:xfrm flipV="1">
              <a:off x="965" y="816"/>
              <a:ext cx="1" cy="1404"/>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4" name="Line 15"/>
            <p:cNvSpPr>
              <a:spLocks noChangeShapeType="1"/>
            </p:cNvSpPr>
            <p:nvPr/>
          </p:nvSpPr>
          <p:spPr bwMode="auto">
            <a:xfrm>
              <a:off x="1750" y="1044"/>
              <a:ext cx="1" cy="1024"/>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5" name="Line 16"/>
            <p:cNvSpPr>
              <a:spLocks noChangeShapeType="1"/>
            </p:cNvSpPr>
            <p:nvPr/>
          </p:nvSpPr>
          <p:spPr bwMode="auto">
            <a:xfrm>
              <a:off x="1874" y="1044"/>
              <a:ext cx="1" cy="1100"/>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6" name="Line 17"/>
            <p:cNvSpPr>
              <a:spLocks noChangeShapeType="1"/>
            </p:cNvSpPr>
            <p:nvPr/>
          </p:nvSpPr>
          <p:spPr bwMode="auto">
            <a:xfrm>
              <a:off x="1998" y="1044"/>
              <a:ext cx="1" cy="1176"/>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7" name="Freeform 18"/>
            <p:cNvSpPr>
              <a:spLocks/>
            </p:cNvSpPr>
            <p:nvPr/>
          </p:nvSpPr>
          <p:spPr bwMode="auto">
            <a:xfrm>
              <a:off x="1048" y="1227"/>
              <a:ext cx="592" cy="690"/>
            </a:xfrm>
            <a:custGeom>
              <a:avLst/>
              <a:gdLst>
                <a:gd name="T0" fmla="*/ 105 w 688"/>
                <a:gd name="T1" fmla="*/ 342 h 872"/>
                <a:gd name="T2" fmla="*/ 0 w 688"/>
                <a:gd name="T3" fmla="*/ 154 h 872"/>
                <a:gd name="T4" fmla="*/ 105 w 688"/>
                <a:gd name="T5" fmla="*/ 22 h 872"/>
                <a:gd name="T6" fmla="*/ 289 w 688"/>
                <a:gd name="T7" fmla="*/ 22 h 872"/>
                <a:gd name="T8" fmla="*/ 368 w 688"/>
                <a:gd name="T9" fmla="*/ 116 h 872"/>
                <a:gd name="T10" fmla="*/ 342 w 688"/>
                <a:gd name="T11" fmla="*/ 248 h 872"/>
                <a:gd name="T12" fmla="*/ 262 w 688"/>
                <a:gd name="T13" fmla="*/ 342 h 872"/>
                <a:gd name="T14" fmla="*/ 0 60000 65536"/>
                <a:gd name="T15" fmla="*/ 0 60000 65536"/>
                <a:gd name="T16" fmla="*/ 0 60000 65536"/>
                <a:gd name="T17" fmla="*/ 0 60000 65536"/>
                <a:gd name="T18" fmla="*/ 0 60000 65536"/>
                <a:gd name="T19" fmla="*/ 0 60000 65536"/>
                <a:gd name="T20" fmla="*/ 0 60000 65536"/>
                <a:gd name="T21" fmla="*/ 0 w 688"/>
                <a:gd name="T22" fmla="*/ 0 h 872"/>
                <a:gd name="T23" fmla="*/ 688 w 688"/>
                <a:gd name="T24" fmla="*/ 872 h 8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8" h="872">
                  <a:moveTo>
                    <a:pt x="192" y="872"/>
                  </a:moveTo>
                  <a:cubicBezTo>
                    <a:pt x="96" y="700"/>
                    <a:pt x="0" y="528"/>
                    <a:pt x="0" y="392"/>
                  </a:cubicBezTo>
                  <a:cubicBezTo>
                    <a:pt x="0" y="256"/>
                    <a:pt x="104" y="111"/>
                    <a:pt x="192" y="56"/>
                  </a:cubicBezTo>
                  <a:cubicBezTo>
                    <a:pt x="279" y="0"/>
                    <a:pt x="448" y="16"/>
                    <a:pt x="528" y="56"/>
                  </a:cubicBezTo>
                  <a:cubicBezTo>
                    <a:pt x="608" y="96"/>
                    <a:pt x="656" y="200"/>
                    <a:pt x="672" y="296"/>
                  </a:cubicBezTo>
                  <a:cubicBezTo>
                    <a:pt x="688" y="392"/>
                    <a:pt x="656" y="535"/>
                    <a:pt x="624" y="632"/>
                  </a:cubicBezTo>
                  <a:cubicBezTo>
                    <a:pt x="591" y="728"/>
                    <a:pt x="535" y="800"/>
                    <a:pt x="480" y="872"/>
                  </a:cubicBezTo>
                </a:path>
              </a:pathLst>
            </a:cu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88" name="Line 19"/>
            <p:cNvSpPr>
              <a:spLocks noChangeShapeType="1"/>
            </p:cNvSpPr>
            <p:nvPr/>
          </p:nvSpPr>
          <p:spPr bwMode="auto">
            <a:xfrm flipH="1">
              <a:off x="1390" y="1852"/>
              <a:ext cx="124" cy="114"/>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9" name="Text Box 20"/>
            <p:cNvSpPr txBox="1">
              <a:spLocks noChangeArrowheads="1"/>
            </p:cNvSpPr>
            <p:nvPr/>
          </p:nvSpPr>
          <p:spPr bwMode="auto">
            <a:xfrm>
              <a:off x="1024" y="1412"/>
              <a:ext cx="63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a:solidFill>
                    <a:schemeClr val="bg1"/>
                  </a:solidFill>
                </a:rPr>
                <a:t>4nsec</a:t>
              </a:r>
            </a:p>
          </p:txBody>
        </p:sp>
        <p:grpSp>
          <p:nvGrpSpPr>
            <p:cNvPr id="32790" name="Group 22"/>
            <p:cNvGrpSpPr>
              <a:grpSpLocks/>
            </p:cNvGrpSpPr>
            <p:nvPr/>
          </p:nvGrpSpPr>
          <p:grpSpPr bwMode="auto">
            <a:xfrm rot="-1240320">
              <a:off x="4560" y="1534"/>
              <a:ext cx="1184" cy="101"/>
              <a:chOff x="957" y="3292"/>
              <a:chExt cx="2671" cy="280"/>
            </a:xfrm>
          </p:grpSpPr>
          <p:sp>
            <p:nvSpPr>
              <p:cNvPr id="32806" name="Freeform 23"/>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F06157"/>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807" name="Line 24"/>
              <p:cNvSpPr>
                <a:spLocks noChangeShapeType="1"/>
              </p:cNvSpPr>
              <p:nvPr/>
            </p:nvSpPr>
            <p:spPr bwMode="auto">
              <a:xfrm>
                <a:off x="3484" y="3449"/>
                <a:ext cx="144" cy="7"/>
              </a:xfrm>
              <a:prstGeom prst="line">
                <a:avLst/>
              </a:prstGeom>
              <a:noFill/>
              <a:ln w="38100">
                <a:solidFill>
                  <a:srgbClr val="F06157"/>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2791" name="Group 28"/>
            <p:cNvGrpSpPr>
              <a:grpSpLocks/>
            </p:cNvGrpSpPr>
            <p:nvPr/>
          </p:nvGrpSpPr>
          <p:grpSpPr bwMode="auto">
            <a:xfrm>
              <a:off x="2880" y="1008"/>
              <a:ext cx="2484" cy="1214"/>
              <a:chOff x="2825" y="939"/>
              <a:chExt cx="2484" cy="1283"/>
            </a:xfrm>
          </p:grpSpPr>
          <p:sp>
            <p:nvSpPr>
              <p:cNvPr id="32793" name="Line 29"/>
              <p:cNvSpPr>
                <a:spLocks noChangeShapeType="1"/>
              </p:cNvSpPr>
              <p:nvPr/>
            </p:nvSpPr>
            <p:spPr bwMode="auto">
              <a:xfrm>
                <a:off x="2825" y="2222"/>
                <a:ext cx="2484"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4" name="Line 30"/>
              <p:cNvSpPr>
                <a:spLocks noChangeShapeType="1"/>
              </p:cNvSpPr>
              <p:nvPr/>
            </p:nvSpPr>
            <p:spPr bwMode="auto">
              <a:xfrm>
                <a:off x="2868" y="1147"/>
                <a:ext cx="235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5" name="Line 31"/>
              <p:cNvSpPr>
                <a:spLocks noChangeShapeType="1"/>
              </p:cNvSpPr>
              <p:nvPr/>
            </p:nvSpPr>
            <p:spPr bwMode="auto">
              <a:xfrm>
                <a:off x="2868" y="1078"/>
                <a:ext cx="2355"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6" name="Line 32"/>
              <p:cNvSpPr>
                <a:spLocks noChangeShapeType="1"/>
              </p:cNvSpPr>
              <p:nvPr/>
            </p:nvSpPr>
            <p:spPr bwMode="auto">
              <a:xfrm>
                <a:off x="2868" y="1008"/>
                <a:ext cx="2355"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7" name="Line 33"/>
              <p:cNvSpPr>
                <a:spLocks noChangeShapeType="1"/>
              </p:cNvSpPr>
              <p:nvPr/>
            </p:nvSpPr>
            <p:spPr bwMode="auto">
              <a:xfrm>
                <a:off x="2868" y="939"/>
                <a:ext cx="2355"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8" name="Line 34"/>
              <p:cNvSpPr>
                <a:spLocks noChangeShapeType="1"/>
              </p:cNvSpPr>
              <p:nvPr/>
            </p:nvSpPr>
            <p:spPr bwMode="auto">
              <a:xfrm flipV="1">
                <a:off x="3210" y="1078"/>
                <a:ext cx="0" cy="1144"/>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99" name="Line 35"/>
              <p:cNvSpPr>
                <a:spLocks noChangeShapeType="1"/>
              </p:cNvSpPr>
              <p:nvPr/>
            </p:nvSpPr>
            <p:spPr bwMode="auto">
              <a:xfrm flipV="1">
                <a:off x="3339" y="1008"/>
                <a:ext cx="0" cy="1214"/>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800" name="Line 36"/>
              <p:cNvSpPr>
                <a:spLocks noChangeShapeType="1"/>
              </p:cNvSpPr>
              <p:nvPr/>
            </p:nvSpPr>
            <p:spPr bwMode="auto">
              <a:xfrm flipV="1">
                <a:off x="3467" y="939"/>
                <a:ext cx="0" cy="1283"/>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801" name="Line 37"/>
              <p:cNvSpPr>
                <a:spLocks noChangeShapeType="1"/>
              </p:cNvSpPr>
              <p:nvPr/>
            </p:nvSpPr>
            <p:spPr bwMode="auto">
              <a:xfrm>
                <a:off x="4281" y="1147"/>
                <a:ext cx="1" cy="936"/>
              </a:xfrm>
              <a:prstGeom prst="line">
                <a:avLst/>
              </a:prstGeom>
              <a:noFill/>
              <a:ln w="38100">
                <a:solidFill>
                  <a:srgbClr val="F06157"/>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802" name="Line 38"/>
              <p:cNvSpPr>
                <a:spLocks noChangeShapeType="1"/>
              </p:cNvSpPr>
              <p:nvPr/>
            </p:nvSpPr>
            <p:spPr bwMode="auto">
              <a:xfrm>
                <a:off x="4410" y="1147"/>
                <a:ext cx="1" cy="1006"/>
              </a:xfrm>
              <a:prstGeom prst="line">
                <a:avLst/>
              </a:prstGeom>
              <a:noFill/>
              <a:ln w="38100">
                <a:solidFill>
                  <a:srgbClr val="F06157"/>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803" name="Line 39"/>
              <p:cNvSpPr>
                <a:spLocks noChangeShapeType="1"/>
              </p:cNvSpPr>
              <p:nvPr/>
            </p:nvSpPr>
            <p:spPr bwMode="auto">
              <a:xfrm>
                <a:off x="4538" y="1147"/>
                <a:ext cx="1" cy="1075"/>
              </a:xfrm>
              <a:prstGeom prst="line">
                <a:avLst/>
              </a:prstGeom>
              <a:noFill/>
              <a:ln w="38100">
                <a:solidFill>
                  <a:srgbClr val="F06157"/>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804" name="Freeform 40"/>
              <p:cNvSpPr>
                <a:spLocks/>
              </p:cNvSpPr>
              <p:nvPr/>
            </p:nvSpPr>
            <p:spPr bwMode="auto">
              <a:xfrm>
                <a:off x="3553" y="1315"/>
                <a:ext cx="614" cy="630"/>
              </a:xfrm>
              <a:custGeom>
                <a:avLst/>
                <a:gdLst>
                  <a:gd name="T0" fmla="*/ 122 w 688"/>
                  <a:gd name="T1" fmla="*/ 238 h 872"/>
                  <a:gd name="T2" fmla="*/ 0 w 688"/>
                  <a:gd name="T3" fmla="*/ 106 h 872"/>
                  <a:gd name="T4" fmla="*/ 122 w 688"/>
                  <a:gd name="T5" fmla="*/ 15 h 872"/>
                  <a:gd name="T6" fmla="*/ 335 w 688"/>
                  <a:gd name="T7" fmla="*/ 15 h 872"/>
                  <a:gd name="T8" fmla="*/ 426 w 688"/>
                  <a:gd name="T9" fmla="*/ 81 h 872"/>
                  <a:gd name="T10" fmla="*/ 396 w 688"/>
                  <a:gd name="T11" fmla="*/ 172 h 872"/>
                  <a:gd name="T12" fmla="*/ 304 w 688"/>
                  <a:gd name="T13" fmla="*/ 238 h 872"/>
                  <a:gd name="T14" fmla="*/ 0 60000 65536"/>
                  <a:gd name="T15" fmla="*/ 0 60000 65536"/>
                  <a:gd name="T16" fmla="*/ 0 60000 65536"/>
                  <a:gd name="T17" fmla="*/ 0 60000 65536"/>
                  <a:gd name="T18" fmla="*/ 0 60000 65536"/>
                  <a:gd name="T19" fmla="*/ 0 60000 65536"/>
                  <a:gd name="T20" fmla="*/ 0 60000 65536"/>
                  <a:gd name="T21" fmla="*/ 0 w 688"/>
                  <a:gd name="T22" fmla="*/ 0 h 872"/>
                  <a:gd name="T23" fmla="*/ 688 w 688"/>
                  <a:gd name="T24" fmla="*/ 872 h 8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8" h="872">
                    <a:moveTo>
                      <a:pt x="192" y="872"/>
                    </a:moveTo>
                    <a:cubicBezTo>
                      <a:pt x="96" y="700"/>
                      <a:pt x="0" y="528"/>
                      <a:pt x="0" y="392"/>
                    </a:cubicBezTo>
                    <a:cubicBezTo>
                      <a:pt x="0" y="256"/>
                      <a:pt x="104" y="111"/>
                      <a:pt x="192" y="56"/>
                    </a:cubicBezTo>
                    <a:cubicBezTo>
                      <a:pt x="279" y="0"/>
                      <a:pt x="448" y="16"/>
                      <a:pt x="528" y="56"/>
                    </a:cubicBezTo>
                    <a:cubicBezTo>
                      <a:pt x="608" y="96"/>
                      <a:pt x="656" y="200"/>
                      <a:pt x="672" y="296"/>
                    </a:cubicBezTo>
                    <a:cubicBezTo>
                      <a:pt x="688" y="392"/>
                      <a:pt x="656" y="535"/>
                      <a:pt x="624" y="632"/>
                    </a:cubicBezTo>
                    <a:cubicBezTo>
                      <a:pt x="591" y="728"/>
                      <a:pt x="535" y="800"/>
                      <a:pt x="480" y="872"/>
                    </a:cubicBezTo>
                  </a:path>
                </a:pathLst>
              </a:cu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805" name="Line 41"/>
              <p:cNvSpPr>
                <a:spLocks noChangeShapeType="1"/>
              </p:cNvSpPr>
              <p:nvPr/>
            </p:nvSpPr>
            <p:spPr bwMode="auto">
              <a:xfrm flipH="1">
                <a:off x="3908" y="1885"/>
                <a:ext cx="129" cy="105"/>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2792" name="Line 42"/>
            <p:cNvSpPr>
              <a:spLocks noChangeShapeType="1"/>
            </p:cNvSpPr>
            <p:nvPr/>
          </p:nvSpPr>
          <p:spPr bwMode="auto">
            <a:xfrm>
              <a:off x="2697" y="912"/>
              <a:ext cx="192" cy="192"/>
            </a:xfrm>
            <a:prstGeom prst="line">
              <a:avLst/>
            </a:prstGeom>
            <a:noFill/>
            <a:ln w="76200">
              <a:solidFill>
                <a:srgbClr val="FF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2772" name="Text Box 44"/>
          <p:cNvSpPr txBox="1">
            <a:spLocks noChangeArrowheads="1"/>
          </p:cNvSpPr>
          <p:nvPr/>
        </p:nvSpPr>
        <p:spPr bwMode="auto">
          <a:xfrm>
            <a:off x="898525" y="4237038"/>
            <a:ext cx="774346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Comic Sans MS" panose="030F0702030302020204" pitchFamily="66" charset="0"/>
                <a:ea typeface="MS PGothic" panose="020B0600070205080204" pitchFamily="34" charset="-128"/>
              </a:defRPr>
            </a:lvl1pPr>
            <a:lvl2pPr marL="914400" indent="-45720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buFont typeface="Times" panose="02020603050405020304" pitchFamily="18" charset="0"/>
              <a:buAutoNum type="arabicPeriod"/>
            </a:pPr>
            <a:r>
              <a:rPr lang="en-US" altLang="en-US" sz="2800" dirty="0">
                <a:solidFill>
                  <a:srgbClr val="FFFF00"/>
                </a:solidFill>
                <a:latin typeface="+mn-lt"/>
              </a:rPr>
              <a:t>The acceptor excited directly by the exciting light</a:t>
            </a:r>
          </a:p>
          <a:p>
            <a:pPr lvl="1" eaLnBrk="1" hangingPunct="1">
              <a:buFont typeface="Times" panose="02020603050405020304" pitchFamily="18" charset="0"/>
              <a:buChar char="•"/>
            </a:pPr>
            <a:r>
              <a:rPr lang="ja-JP" altLang="en-US" sz="2800" dirty="0">
                <a:solidFill>
                  <a:srgbClr val="FFFF00"/>
                </a:solidFill>
                <a:latin typeface="+mn-lt"/>
              </a:rPr>
              <a:t>“</a:t>
            </a:r>
            <a:r>
              <a:rPr lang="en-US" altLang="ja-JP" sz="2800" dirty="0">
                <a:solidFill>
                  <a:srgbClr val="FFFF00"/>
                </a:solidFill>
                <a:latin typeface="+mn-lt"/>
              </a:rPr>
              <a:t>FRET</a:t>
            </a:r>
            <a:r>
              <a:rPr lang="ja-JP" altLang="en-US" sz="2800" dirty="0">
                <a:solidFill>
                  <a:srgbClr val="FFFF00"/>
                </a:solidFill>
                <a:latin typeface="+mn-lt"/>
              </a:rPr>
              <a:t>”</a:t>
            </a:r>
            <a:r>
              <a:rPr lang="en-US" altLang="ja-JP" sz="2800" dirty="0">
                <a:solidFill>
                  <a:srgbClr val="FFFF00"/>
                </a:solidFill>
                <a:latin typeface="+mn-lt"/>
              </a:rPr>
              <a:t> signal with no exchange</a:t>
            </a:r>
          </a:p>
          <a:p>
            <a:pPr lvl="1" eaLnBrk="1" hangingPunct="1">
              <a:buFont typeface="Times" panose="02020603050405020304" pitchFamily="18" charset="0"/>
              <a:buChar char="•"/>
            </a:pPr>
            <a:r>
              <a:rPr lang="en-US" altLang="en-US" sz="2800" dirty="0">
                <a:solidFill>
                  <a:srgbClr val="FFFF00"/>
                </a:solidFill>
                <a:latin typeface="+mn-lt"/>
              </a:rPr>
              <a:t>Increased background</a:t>
            </a:r>
          </a:p>
          <a:p>
            <a:pPr lvl="1" eaLnBrk="1" hangingPunct="1">
              <a:buFont typeface="Times" panose="02020603050405020304" pitchFamily="18" charset="0"/>
              <a:buChar char="•"/>
            </a:pPr>
            <a:r>
              <a:rPr lang="en-US" altLang="en-US" sz="2800" dirty="0">
                <a:solidFill>
                  <a:srgbClr val="FFFF00"/>
                </a:solidFill>
                <a:latin typeface="+mn-lt"/>
              </a:rPr>
              <a:t>Decreases effective range for FRET assay</a:t>
            </a:r>
          </a:p>
        </p:txBody>
      </p:sp>
      <p:sp>
        <p:nvSpPr>
          <p:cNvPr id="3" name="Title 2"/>
          <p:cNvSpPr>
            <a:spLocks noGrp="1"/>
          </p:cNvSpPr>
          <p:nvPr>
            <p:ph type="title"/>
          </p:nvPr>
        </p:nvSpPr>
        <p:spPr/>
        <p:txBody>
          <a:bodyPr>
            <a:normAutofit/>
          </a:bodyPr>
          <a:lstStyle/>
          <a:p>
            <a:pPr lvl="0"/>
            <a:r>
              <a:rPr lang="en-US" altLang="en-US" sz="4000" dirty="0" smtClean="0">
                <a:solidFill>
                  <a:srgbClr val="FFFF00"/>
                </a:solidFill>
              </a:rPr>
              <a:t>Problems with FRET</a:t>
            </a:r>
            <a:br>
              <a:rPr lang="en-US" altLang="en-US" sz="4000" dirty="0" smtClean="0">
                <a:solidFill>
                  <a:srgbClr val="FFFF00"/>
                </a:solidFill>
              </a:rPr>
            </a:br>
            <a:endParaRPr lang="en-US" sz="4000" dirty="0">
              <a:solidFill>
                <a:srgbClr val="FFFF00"/>
              </a:solidFill>
            </a:endParaRPr>
          </a:p>
        </p:txBody>
      </p:sp>
    </p:spTree>
    <p:extLst>
      <p:ext uri="{BB962C8B-B14F-4D97-AF65-F5344CB8AC3E}">
        <p14:creationId xmlns:p14="http://schemas.microsoft.com/office/powerpoint/2010/main" val="455780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914400" y="1674648"/>
            <a:ext cx="77724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Comic Sans MS" panose="030F0702030302020204" pitchFamily="66" charset="0"/>
                <a:ea typeface="MS PGothic" panose="020B0600070205080204" pitchFamily="34" charset="-128"/>
              </a:defRPr>
            </a:lvl1pPr>
            <a:lvl2pPr marL="914400" indent="-45720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828800" indent="-4572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buFont typeface="Times" panose="02020603050405020304" pitchFamily="18" charset="0"/>
              <a:buNone/>
            </a:pPr>
            <a:r>
              <a:rPr lang="en-US" altLang="en-US" sz="2800" dirty="0">
                <a:solidFill>
                  <a:srgbClr val="FFFF00"/>
                </a:solidFill>
                <a:latin typeface="+mn-lt"/>
              </a:rPr>
              <a:t>2.  Hard to really serve as a molecular yardstick*</a:t>
            </a:r>
          </a:p>
          <a:p>
            <a:pPr lvl="1" eaLnBrk="1" hangingPunct="1">
              <a:buFont typeface="Times" panose="02020603050405020304" pitchFamily="18" charset="0"/>
              <a:buChar char="•"/>
            </a:pPr>
            <a:r>
              <a:rPr lang="en-US" altLang="en-US" sz="2800" dirty="0">
                <a:solidFill>
                  <a:srgbClr val="FFFF00"/>
                </a:solidFill>
                <a:latin typeface="+mn-lt"/>
              </a:rPr>
              <a:t>Orientation seldom known</a:t>
            </a:r>
          </a:p>
          <a:p>
            <a:pPr lvl="3" eaLnBrk="1" hangingPunct="1"/>
            <a:r>
              <a:rPr lang="en-US" altLang="en-US" sz="2800" dirty="0">
                <a:solidFill>
                  <a:srgbClr val="FFFF00"/>
                </a:solidFill>
                <a:latin typeface="+mn-lt"/>
              </a:rPr>
              <a:t>assume </a:t>
            </a:r>
            <a:r>
              <a:rPr lang="en-US" altLang="en-US" sz="2800" dirty="0">
                <a:solidFill>
                  <a:srgbClr val="FFFF00"/>
                </a:solidFill>
                <a:latin typeface="Symbol" panose="05050102010706020507" pitchFamily="18" charset="2"/>
              </a:rPr>
              <a:t>k</a:t>
            </a:r>
            <a:r>
              <a:rPr lang="en-US" altLang="en-US" sz="2800" baseline="30000" dirty="0">
                <a:solidFill>
                  <a:srgbClr val="FFFF00"/>
                </a:solidFill>
                <a:latin typeface="+mn-lt"/>
              </a:rPr>
              <a:t>2</a:t>
            </a:r>
            <a:r>
              <a:rPr lang="en-US" altLang="en-US" sz="2800" dirty="0">
                <a:solidFill>
                  <a:srgbClr val="FFFF00"/>
                </a:solidFill>
              </a:rPr>
              <a:t> </a:t>
            </a:r>
            <a:r>
              <a:rPr lang="en-US" altLang="en-US" sz="2800" dirty="0">
                <a:solidFill>
                  <a:srgbClr val="FFFF00"/>
                </a:solidFill>
                <a:latin typeface="+mn-lt"/>
              </a:rPr>
              <a:t>= 2/3 (random assortment)</a:t>
            </a:r>
            <a:endParaRPr lang="en-US" altLang="en-US" dirty="0">
              <a:solidFill>
                <a:srgbClr val="FFFF00"/>
              </a:solidFill>
              <a:latin typeface="+mn-lt"/>
            </a:endParaRPr>
          </a:p>
          <a:p>
            <a:pPr lvl="3" eaLnBrk="1" hangingPunct="1"/>
            <a:endParaRPr lang="en-US" altLang="en-US" sz="2800" dirty="0">
              <a:solidFill>
                <a:srgbClr val="FFFF00"/>
              </a:solidFill>
              <a:latin typeface="+mn-lt"/>
            </a:endParaRPr>
          </a:p>
          <a:p>
            <a:pPr lvl="1" eaLnBrk="1" hangingPunct="1">
              <a:buFont typeface="Times" panose="02020603050405020304" pitchFamily="18" charset="0"/>
              <a:buChar char="•"/>
            </a:pPr>
            <a:r>
              <a:rPr lang="en-US" altLang="en-US" sz="2800" dirty="0">
                <a:solidFill>
                  <a:srgbClr val="FFFF00"/>
                </a:solidFill>
                <a:latin typeface="+mn-lt"/>
              </a:rPr>
              <a:t>Exchange depends on environment of dipoles</a:t>
            </a:r>
          </a:p>
          <a:p>
            <a:pPr lvl="1" eaLnBrk="1" hangingPunct="1">
              <a:buFont typeface="Times" panose="02020603050405020304" pitchFamily="18" charset="0"/>
              <a:buNone/>
            </a:pPr>
            <a:endParaRPr lang="en-US" altLang="en-US" sz="2800" dirty="0">
              <a:solidFill>
                <a:srgbClr val="FFFF00"/>
              </a:solidFill>
              <a:latin typeface="+mn-lt"/>
            </a:endParaRPr>
          </a:p>
          <a:p>
            <a:pPr lvl="1" eaLnBrk="1" hangingPunct="1">
              <a:buFont typeface="Times" panose="02020603050405020304" pitchFamily="18" charset="0"/>
              <a:buChar char="•"/>
            </a:pPr>
            <a:r>
              <a:rPr lang="en-US" altLang="en-US" sz="2800" dirty="0">
                <a:solidFill>
                  <a:srgbClr val="FFFF00"/>
                </a:solidFill>
                <a:latin typeface="+mn-lt"/>
              </a:rPr>
              <a:t>Amount of FRET varies with the lifetime of the donor </a:t>
            </a:r>
            <a:r>
              <a:rPr lang="en-US" altLang="en-US" sz="2800" dirty="0" smtClean="0">
                <a:solidFill>
                  <a:srgbClr val="FFFF00"/>
                </a:solidFill>
                <a:latin typeface="+mn-lt"/>
              </a:rPr>
              <a:t>fluorophore</a:t>
            </a:r>
            <a:endParaRPr lang="en-US" altLang="en-US" sz="2800" dirty="0">
              <a:solidFill>
                <a:srgbClr val="FFFF00"/>
              </a:solidFill>
              <a:latin typeface="+mn-lt"/>
            </a:endParaRPr>
          </a:p>
        </p:txBody>
      </p:sp>
      <p:sp>
        <p:nvSpPr>
          <p:cNvPr id="33795" name="Rectangle 4"/>
          <p:cNvSpPr>
            <a:spLocks noChangeArrowheads="1"/>
          </p:cNvSpPr>
          <p:nvPr/>
        </p:nvSpPr>
        <p:spPr bwMode="auto">
          <a:xfrm>
            <a:off x="1365011" y="5588906"/>
            <a:ext cx="61315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dirty="0">
                <a:solidFill>
                  <a:srgbClr val="FFFF00"/>
                </a:solidFill>
                <a:latin typeface="+mn-lt"/>
              </a:rPr>
              <a:t>*  r = R</a:t>
            </a:r>
            <a:r>
              <a:rPr lang="en-US" altLang="en-US" baseline="-25000" dirty="0">
                <a:solidFill>
                  <a:srgbClr val="FFFF00"/>
                </a:solidFill>
                <a:latin typeface="+mn-lt"/>
              </a:rPr>
              <a:t>0</a:t>
            </a:r>
            <a:r>
              <a:rPr lang="en-US" altLang="en-US" dirty="0">
                <a:solidFill>
                  <a:srgbClr val="FFFF00"/>
                </a:solidFill>
                <a:latin typeface="+mn-lt"/>
              </a:rPr>
              <a:t>, the efficiency of FRET is 50%</a:t>
            </a:r>
          </a:p>
          <a:p>
            <a:pPr eaLnBrk="1" hangingPunct="1"/>
            <a:r>
              <a:rPr lang="en-US" altLang="en-US" dirty="0">
                <a:solidFill>
                  <a:srgbClr val="FFFF00"/>
                </a:solidFill>
                <a:latin typeface="+mn-lt"/>
              </a:rPr>
              <a:t>(fluorescein-</a:t>
            </a:r>
            <a:r>
              <a:rPr lang="en-US" altLang="en-US" dirty="0" err="1">
                <a:solidFill>
                  <a:srgbClr val="FFFF00"/>
                </a:solidFill>
                <a:latin typeface="+mn-lt"/>
              </a:rPr>
              <a:t>tetramethylrhodamine</a:t>
            </a:r>
            <a:r>
              <a:rPr lang="en-US" altLang="en-US" dirty="0">
                <a:solidFill>
                  <a:srgbClr val="FFFF00"/>
                </a:solidFill>
                <a:latin typeface="+mn-lt"/>
              </a:rPr>
              <a:t> pair is 55 Å)</a:t>
            </a:r>
          </a:p>
        </p:txBody>
      </p:sp>
      <p:sp>
        <p:nvSpPr>
          <p:cNvPr id="2" name="Title 1"/>
          <p:cNvSpPr>
            <a:spLocks noGrp="1"/>
          </p:cNvSpPr>
          <p:nvPr>
            <p:ph type="title"/>
          </p:nvPr>
        </p:nvSpPr>
        <p:spPr/>
        <p:txBody>
          <a:bodyPr>
            <a:normAutofit/>
          </a:bodyPr>
          <a:lstStyle/>
          <a:p>
            <a:r>
              <a:rPr lang="en-US" altLang="en-US" sz="4000" dirty="0" smtClean="0">
                <a:solidFill>
                  <a:srgbClr val="FFFF00"/>
                </a:solidFill>
              </a:rPr>
              <a:t>Problems with FRET</a:t>
            </a:r>
            <a:endParaRPr lang="en-US" sz="4000" dirty="0">
              <a:solidFill>
                <a:srgbClr val="FFFF00"/>
              </a:solidFill>
            </a:endParaRPr>
          </a:p>
        </p:txBody>
      </p:sp>
    </p:spTree>
    <p:extLst>
      <p:ext uri="{BB962C8B-B14F-4D97-AF65-F5344CB8AC3E}">
        <p14:creationId xmlns:p14="http://schemas.microsoft.com/office/powerpoint/2010/main" val="1694606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grpSp>
        <p:nvGrpSpPr>
          <p:cNvPr id="34818" name="Group 5"/>
          <p:cNvGrpSpPr>
            <a:grpSpLocks/>
          </p:cNvGrpSpPr>
          <p:nvPr/>
        </p:nvGrpSpPr>
        <p:grpSpPr bwMode="auto">
          <a:xfrm>
            <a:off x="-609600" y="1981200"/>
            <a:ext cx="9655175" cy="2232025"/>
            <a:chOff x="-338" y="816"/>
            <a:chExt cx="6082" cy="1406"/>
          </a:xfrm>
        </p:grpSpPr>
        <p:grpSp>
          <p:nvGrpSpPr>
            <p:cNvPr id="34820" name="Group 6"/>
            <p:cNvGrpSpPr>
              <a:grpSpLocks/>
            </p:cNvGrpSpPr>
            <p:nvPr/>
          </p:nvGrpSpPr>
          <p:grpSpPr bwMode="auto">
            <a:xfrm rot="2542852">
              <a:off x="1920" y="2064"/>
              <a:ext cx="972" cy="105"/>
              <a:chOff x="957" y="3292"/>
              <a:chExt cx="2671" cy="280"/>
            </a:xfrm>
          </p:grpSpPr>
          <p:sp>
            <p:nvSpPr>
              <p:cNvPr id="34855" name="Freeform 7"/>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56" name="Line 8"/>
              <p:cNvSpPr>
                <a:spLocks noChangeShapeType="1"/>
              </p:cNvSpPr>
              <p:nvPr/>
            </p:nvSpPr>
            <p:spPr bwMode="auto">
              <a:xfrm>
                <a:off x="3484" y="3449"/>
                <a:ext cx="144" cy="7"/>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4821" name="Line 9"/>
            <p:cNvSpPr>
              <a:spLocks noChangeShapeType="1"/>
            </p:cNvSpPr>
            <p:nvPr/>
          </p:nvSpPr>
          <p:spPr bwMode="auto">
            <a:xfrm>
              <a:off x="346" y="2220"/>
              <a:ext cx="2395" cy="1"/>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2" name="Freeform 10"/>
            <p:cNvSpPr>
              <a:spLocks/>
            </p:cNvSpPr>
            <p:nvPr/>
          </p:nvSpPr>
          <p:spPr bwMode="auto">
            <a:xfrm rot="1021199">
              <a:off x="-338" y="1487"/>
              <a:ext cx="878" cy="135"/>
            </a:xfrm>
            <a:custGeom>
              <a:avLst/>
              <a:gdLst>
                <a:gd name="T0" fmla="*/ 0 w 2572"/>
                <a:gd name="T1" fmla="*/ 7 h 280"/>
                <a:gd name="T2" fmla="*/ 1 w 2572"/>
                <a:gd name="T3" fmla="*/ 8 h 280"/>
                <a:gd name="T4" fmla="*/ 3 w 2572"/>
                <a:gd name="T5" fmla="*/ 14 h 280"/>
                <a:gd name="T6" fmla="*/ 5 w 2572"/>
                <a:gd name="T7" fmla="*/ 1 h 280"/>
                <a:gd name="T8" fmla="*/ 9 w 2572"/>
                <a:gd name="T9" fmla="*/ 14 h 280"/>
                <a:gd name="T10" fmla="*/ 12 w 2572"/>
                <a:gd name="T11" fmla="*/ 1 h 280"/>
                <a:gd name="T12" fmla="*/ 15 w 2572"/>
                <a:gd name="T13" fmla="*/ 14 h 280"/>
                <a:gd name="T14" fmla="*/ 18 w 2572"/>
                <a:gd name="T15" fmla="*/ 1 h 280"/>
                <a:gd name="T16" fmla="*/ 22 w 2572"/>
                <a:gd name="T17" fmla="*/ 14 h 280"/>
                <a:gd name="T18" fmla="*/ 25 w 2572"/>
                <a:gd name="T19" fmla="*/ 1 h 280"/>
                <a:gd name="T20" fmla="*/ 28 w 2572"/>
                <a:gd name="T21" fmla="*/ 14 h 280"/>
                <a:gd name="T22" fmla="*/ 31 w 2572"/>
                <a:gd name="T23" fmla="*/ 1 h 280"/>
                <a:gd name="T24" fmla="*/ 33 w 2572"/>
                <a:gd name="T25" fmla="*/ 8 h 280"/>
                <a:gd name="T26" fmla="*/ 35 w 2572"/>
                <a:gd name="T27" fmla="*/ 9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23" name="Line 11"/>
            <p:cNvSpPr>
              <a:spLocks noChangeShapeType="1"/>
            </p:cNvSpPr>
            <p:nvPr/>
          </p:nvSpPr>
          <p:spPr bwMode="auto">
            <a:xfrm rot="1021199">
              <a:off x="528" y="1728"/>
              <a:ext cx="49" cy="4"/>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24" name="Line 12"/>
            <p:cNvSpPr>
              <a:spLocks noChangeShapeType="1"/>
            </p:cNvSpPr>
            <p:nvPr/>
          </p:nvSpPr>
          <p:spPr bwMode="auto">
            <a:xfrm>
              <a:off x="387" y="1044"/>
              <a:ext cx="2271" cy="1"/>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5" name="Line 13"/>
            <p:cNvSpPr>
              <a:spLocks noChangeShapeType="1"/>
            </p:cNvSpPr>
            <p:nvPr/>
          </p:nvSpPr>
          <p:spPr bwMode="auto">
            <a:xfrm>
              <a:off x="387" y="968"/>
              <a:ext cx="2271" cy="1"/>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6" name="Line 14"/>
            <p:cNvSpPr>
              <a:spLocks noChangeShapeType="1"/>
            </p:cNvSpPr>
            <p:nvPr/>
          </p:nvSpPr>
          <p:spPr bwMode="auto">
            <a:xfrm>
              <a:off x="387" y="892"/>
              <a:ext cx="2271" cy="1"/>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7" name="Line 15"/>
            <p:cNvSpPr>
              <a:spLocks noChangeShapeType="1"/>
            </p:cNvSpPr>
            <p:nvPr/>
          </p:nvSpPr>
          <p:spPr bwMode="auto">
            <a:xfrm>
              <a:off x="387" y="816"/>
              <a:ext cx="2271" cy="1"/>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8" name="Line 16"/>
            <p:cNvSpPr>
              <a:spLocks noChangeShapeType="1"/>
            </p:cNvSpPr>
            <p:nvPr/>
          </p:nvSpPr>
          <p:spPr bwMode="auto">
            <a:xfrm flipV="1">
              <a:off x="718" y="968"/>
              <a:ext cx="1" cy="1252"/>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29" name="Line 17"/>
            <p:cNvSpPr>
              <a:spLocks noChangeShapeType="1"/>
            </p:cNvSpPr>
            <p:nvPr/>
          </p:nvSpPr>
          <p:spPr bwMode="auto">
            <a:xfrm flipV="1">
              <a:off x="841" y="892"/>
              <a:ext cx="1" cy="1328"/>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0" name="Line 18"/>
            <p:cNvSpPr>
              <a:spLocks noChangeShapeType="1"/>
            </p:cNvSpPr>
            <p:nvPr/>
          </p:nvSpPr>
          <p:spPr bwMode="auto">
            <a:xfrm flipV="1">
              <a:off x="965" y="816"/>
              <a:ext cx="1" cy="1404"/>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1" name="Line 19"/>
            <p:cNvSpPr>
              <a:spLocks noChangeShapeType="1"/>
            </p:cNvSpPr>
            <p:nvPr/>
          </p:nvSpPr>
          <p:spPr bwMode="auto">
            <a:xfrm>
              <a:off x="1750" y="1044"/>
              <a:ext cx="1" cy="1024"/>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2" name="Line 20"/>
            <p:cNvSpPr>
              <a:spLocks noChangeShapeType="1"/>
            </p:cNvSpPr>
            <p:nvPr/>
          </p:nvSpPr>
          <p:spPr bwMode="auto">
            <a:xfrm>
              <a:off x="1874" y="1044"/>
              <a:ext cx="1" cy="1100"/>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3" name="Line 21"/>
            <p:cNvSpPr>
              <a:spLocks noChangeShapeType="1"/>
            </p:cNvSpPr>
            <p:nvPr/>
          </p:nvSpPr>
          <p:spPr bwMode="auto">
            <a:xfrm>
              <a:off x="1998" y="1044"/>
              <a:ext cx="1" cy="1176"/>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4" name="Freeform 22"/>
            <p:cNvSpPr>
              <a:spLocks/>
            </p:cNvSpPr>
            <p:nvPr/>
          </p:nvSpPr>
          <p:spPr bwMode="auto">
            <a:xfrm>
              <a:off x="1048" y="1227"/>
              <a:ext cx="592" cy="690"/>
            </a:xfrm>
            <a:custGeom>
              <a:avLst/>
              <a:gdLst>
                <a:gd name="T0" fmla="*/ 105 w 688"/>
                <a:gd name="T1" fmla="*/ 342 h 872"/>
                <a:gd name="T2" fmla="*/ 0 w 688"/>
                <a:gd name="T3" fmla="*/ 154 h 872"/>
                <a:gd name="T4" fmla="*/ 105 w 688"/>
                <a:gd name="T5" fmla="*/ 22 h 872"/>
                <a:gd name="T6" fmla="*/ 289 w 688"/>
                <a:gd name="T7" fmla="*/ 22 h 872"/>
                <a:gd name="T8" fmla="*/ 368 w 688"/>
                <a:gd name="T9" fmla="*/ 116 h 872"/>
                <a:gd name="T10" fmla="*/ 342 w 688"/>
                <a:gd name="T11" fmla="*/ 248 h 872"/>
                <a:gd name="T12" fmla="*/ 262 w 688"/>
                <a:gd name="T13" fmla="*/ 342 h 872"/>
                <a:gd name="T14" fmla="*/ 0 60000 65536"/>
                <a:gd name="T15" fmla="*/ 0 60000 65536"/>
                <a:gd name="T16" fmla="*/ 0 60000 65536"/>
                <a:gd name="T17" fmla="*/ 0 60000 65536"/>
                <a:gd name="T18" fmla="*/ 0 60000 65536"/>
                <a:gd name="T19" fmla="*/ 0 60000 65536"/>
                <a:gd name="T20" fmla="*/ 0 60000 65536"/>
                <a:gd name="T21" fmla="*/ 0 w 688"/>
                <a:gd name="T22" fmla="*/ 0 h 872"/>
                <a:gd name="T23" fmla="*/ 688 w 688"/>
                <a:gd name="T24" fmla="*/ 872 h 8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8" h="872">
                  <a:moveTo>
                    <a:pt x="192" y="872"/>
                  </a:moveTo>
                  <a:cubicBezTo>
                    <a:pt x="96" y="700"/>
                    <a:pt x="0" y="528"/>
                    <a:pt x="0" y="392"/>
                  </a:cubicBezTo>
                  <a:cubicBezTo>
                    <a:pt x="0" y="256"/>
                    <a:pt x="104" y="111"/>
                    <a:pt x="192" y="56"/>
                  </a:cubicBezTo>
                  <a:cubicBezTo>
                    <a:pt x="279" y="0"/>
                    <a:pt x="448" y="16"/>
                    <a:pt x="528" y="56"/>
                  </a:cubicBezTo>
                  <a:cubicBezTo>
                    <a:pt x="608" y="96"/>
                    <a:pt x="656" y="200"/>
                    <a:pt x="672" y="296"/>
                  </a:cubicBezTo>
                  <a:cubicBezTo>
                    <a:pt x="688" y="392"/>
                    <a:pt x="656" y="535"/>
                    <a:pt x="624" y="632"/>
                  </a:cubicBezTo>
                  <a:cubicBezTo>
                    <a:pt x="591" y="728"/>
                    <a:pt x="535" y="800"/>
                    <a:pt x="480" y="872"/>
                  </a:cubicBezTo>
                </a:path>
              </a:pathLst>
            </a:cu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35" name="Line 23"/>
            <p:cNvSpPr>
              <a:spLocks noChangeShapeType="1"/>
            </p:cNvSpPr>
            <p:nvPr/>
          </p:nvSpPr>
          <p:spPr bwMode="auto">
            <a:xfrm flipH="1">
              <a:off x="1390" y="1852"/>
              <a:ext cx="124" cy="114"/>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6" name="Text Box 24"/>
            <p:cNvSpPr txBox="1">
              <a:spLocks noChangeArrowheads="1"/>
            </p:cNvSpPr>
            <p:nvPr/>
          </p:nvSpPr>
          <p:spPr bwMode="auto">
            <a:xfrm>
              <a:off x="1024" y="1412"/>
              <a:ext cx="63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a:solidFill>
                    <a:schemeClr val="bg1"/>
                  </a:solidFill>
                </a:rPr>
                <a:t>4nsec</a:t>
              </a:r>
            </a:p>
          </p:txBody>
        </p:sp>
        <p:grpSp>
          <p:nvGrpSpPr>
            <p:cNvPr id="34837" name="Group 25"/>
            <p:cNvGrpSpPr>
              <a:grpSpLocks/>
            </p:cNvGrpSpPr>
            <p:nvPr/>
          </p:nvGrpSpPr>
          <p:grpSpPr bwMode="auto">
            <a:xfrm rot="-1240320">
              <a:off x="4560" y="1534"/>
              <a:ext cx="1184" cy="101"/>
              <a:chOff x="957" y="3292"/>
              <a:chExt cx="2671" cy="280"/>
            </a:xfrm>
          </p:grpSpPr>
          <p:sp>
            <p:nvSpPr>
              <p:cNvPr id="34853" name="Freeform 26"/>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F06157"/>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54" name="Line 27"/>
              <p:cNvSpPr>
                <a:spLocks noChangeShapeType="1"/>
              </p:cNvSpPr>
              <p:nvPr/>
            </p:nvSpPr>
            <p:spPr bwMode="auto">
              <a:xfrm>
                <a:off x="3484" y="3449"/>
                <a:ext cx="144" cy="7"/>
              </a:xfrm>
              <a:prstGeom prst="line">
                <a:avLst/>
              </a:prstGeom>
              <a:noFill/>
              <a:ln w="38100">
                <a:solidFill>
                  <a:srgbClr val="F06157"/>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4838" name="Group 28"/>
            <p:cNvGrpSpPr>
              <a:grpSpLocks/>
            </p:cNvGrpSpPr>
            <p:nvPr/>
          </p:nvGrpSpPr>
          <p:grpSpPr bwMode="auto">
            <a:xfrm>
              <a:off x="2880" y="1008"/>
              <a:ext cx="2484" cy="1214"/>
              <a:chOff x="2825" y="939"/>
              <a:chExt cx="2484" cy="1283"/>
            </a:xfrm>
          </p:grpSpPr>
          <p:sp>
            <p:nvSpPr>
              <p:cNvPr id="34840" name="Line 29"/>
              <p:cNvSpPr>
                <a:spLocks noChangeShapeType="1"/>
              </p:cNvSpPr>
              <p:nvPr/>
            </p:nvSpPr>
            <p:spPr bwMode="auto">
              <a:xfrm>
                <a:off x="2825" y="2222"/>
                <a:ext cx="2484"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1" name="Line 30"/>
              <p:cNvSpPr>
                <a:spLocks noChangeShapeType="1"/>
              </p:cNvSpPr>
              <p:nvPr/>
            </p:nvSpPr>
            <p:spPr bwMode="auto">
              <a:xfrm>
                <a:off x="2868" y="1147"/>
                <a:ext cx="235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2" name="Line 31"/>
              <p:cNvSpPr>
                <a:spLocks noChangeShapeType="1"/>
              </p:cNvSpPr>
              <p:nvPr/>
            </p:nvSpPr>
            <p:spPr bwMode="auto">
              <a:xfrm>
                <a:off x="2868" y="1078"/>
                <a:ext cx="2355"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3" name="Line 32"/>
              <p:cNvSpPr>
                <a:spLocks noChangeShapeType="1"/>
              </p:cNvSpPr>
              <p:nvPr/>
            </p:nvSpPr>
            <p:spPr bwMode="auto">
              <a:xfrm>
                <a:off x="2868" y="1008"/>
                <a:ext cx="2355"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4" name="Line 33"/>
              <p:cNvSpPr>
                <a:spLocks noChangeShapeType="1"/>
              </p:cNvSpPr>
              <p:nvPr/>
            </p:nvSpPr>
            <p:spPr bwMode="auto">
              <a:xfrm>
                <a:off x="2868" y="939"/>
                <a:ext cx="2355"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5" name="Line 34"/>
              <p:cNvSpPr>
                <a:spLocks noChangeShapeType="1"/>
              </p:cNvSpPr>
              <p:nvPr/>
            </p:nvSpPr>
            <p:spPr bwMode="auto">
              <a:xfrm flipV="1">
                <a:off x="3210" y="1078"/>
                <a:ext cx="0" cy="1144"/>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46" name="Line 35"/>
              <p:cNvSpPr>
                <a:spLocks noChangeShapeType="1"/>
              </p:cNvSpPr>
              <p:nvPr/>
            </p:nvSpPr>
            <p:spPr bwMode="auto">
              <a:xfrm flipV="1">
                <a:off x="3339" y="1008"/>
                <a:ext cx="0" cy="1214"/>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47" name="Line 36"/>
              <p:cNvSpPr>
                <a:spLocks noChangeShapeType="1"/>
              </p:cNvSpPr>
              <p:nvPr/>
            </p:nvSpPr>
            <p:spPr bwMode="auto">
              <a:xfrm flipV="1">
                <a:off x="3467" y="939"/>
                <a:ext cx="0" cy="1283"/>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48" name="Line 37"/>
              <p:cNvSpPr>
                <a:spLocks noChangeShapeType="1"/>
              </p:cNvSpPr>
              <p:nvPr/>
            </p:nvSpPr>
            <p:spPr bwMode="auto">
              <a:xfrm>
                <a:off x="4281" y="1147"/>
                <a:ext cx="1" cy="936"/>
              </a:xfrm>
              <a:prstGeom prst="line">
                <a:avLst/>
              </a:prstGeom>
              <a:noFill/>
              <a:ln w="38100">
                <a:solidFill>
                  <a:srgbClr val="F06157"/>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49" name="Line 38"/>
              <p:cNvSpPr>
                <a:spLocks noChangeShapeType="1"/>
              </p:cNvSpPr>
              <p:nvPr/>
            </p:nvSpPr>
            <p:spPr bwMode="auto">
              <a:xfrm>
                <a:off x="4410" y="1147"/>
                <a:ext cx="1" cy="1006"/>
              </a:xfrm>
              <a:prstGeom prst="line">
                <a:avLst/>
              </a:prstGeom>
              <a:noFill/>
              <a:ln w="38100">
                <a:solidFill>
                  <a:srgbClr val="F06157"/>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50" name="Line 39"/>
              <p:cNvSpPr>
                <a:spLocks noChangeShapeType="1"/>
              </p:cNvSpPr>
              <p:nvPr/>
            </p:nvSpPr>
            <p:spPr bwMode="auto">
              <a:xfrm>
                <a:off x="4538" y="1147"/>
                <a:ext cx="1" cy="1075"/>
              </a:xfrm>
              <a:prstGeom prst="line">
                <a:avLst/>
              </a:prstGeom>
              <a:noFill/>
              <a:ln w="38100">
                <a:solidFill>
                  <a:srgbClr val="F06157"/>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51" name="Freeform 40"/>
              <p:cNvSpPr>
                <a:spLocks/>
              </p:cNvSpPr>
              <p:nvPr/>
            </p:nvSpPr>
            <p:spPr bwMode="auto">
              <a:xfrm>
                <a:off x="3553" y="1315"/>
                <a:ext cx="614" cy="630"/>
              </a:xfrm>
              <a:custGeom>
                <a:avLst/>
                <a:gdLst>
                  <a:gd name="T0" fmla="*/ 122 w 688"/>
                  <a:gd name="T1" fmla="*/ 238 h 872"/>
                  <a:gd name="T2" fmla="*/ 0 w 688"/>
                  <a:gd name="T3" fmla="*/ 106 h 872"/>
                  <a:gd name="T4" fmla="*/ 122 w 688"/>
                  <a:gd name="T5" fmla="*/ 15 h 872"/>
                  <a:gd name="T6" fmla="*/ 335 w 688"/>
                  <a:gd name="T7" fmla="*/ 15 h 872"/>
                  <a:gd name="T8" fmla="*/ 426 w 688"/>
                  <a:gd name="T9" fmla="*/ 81 h 872"/>
                  <a:gd name="T10" fmla="*/ 396 w 688"/>
                  <a:gd name="T11" fmla="*/ 172 h 872"/>
                  <a:gd name="T12" fmla="*/ 304 w 688"/>
                  <a:gd name="T13" fmla="*/ 238 h 872"/>
                  <a:gd name="T14" fmla="*/ 0 60000 65536"/>
                  <a:gd name="T15" fmla="*/ 0 60000 65536"/>
                  <a:gd name="T16" fmla="*/ 0 60000 65536"/>
                  <a:gd name="T17" fmla="*/ 0 60000 65536"/>
                  <a:gd name="T18" fmla="*/ 0 60000 65536"/>
                  <a:gd name="T19" fmla="*/ 0 60000 65536"/>
                  <a:gd name="T20" fmla="*/ 0 60000 65536"/>
                  <a:gd name="T21" fmla="*/ 0 w 688"/>
                  <a:gd name="T22" fmla="*/ 0 h 872"/>
                  <a:gd name="T23" fmla="*/ 688 w 688"/>
                  <a:gd name="T24" fmla="*/ 872 h 8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8" h="872">
                    <a:moveTo>
                      <a:pt x="192" y="872"/>
                    </a:moveTo>
                    <a:cubicBezTo>
                      <a:pt x="96" y="700"/>
                      <a:pt x="0" y="528"/>
                      <a:pt x="0" y="392"/>
                    </a:cubicBezTo>
                    <a:cubicBezTo>
                      <a:pt x="0" y="256"/>
                      <a:pt x="104" y="111"/>
                      <a:pt x="192" y="56"/>
                    </a:cubicBezTo>
                    <a:cubicBezTo>
                      <a:pt x="279" y="0"/>
                      <a:pt x="448" y="16"/>
                      <a:pt x="528" y="56"/>
                    </a:cubicBezTo>
                    <a:cubicBezTo>
                      <a:pt x="608" y="96"/>
                      <a:pt x="656" y="200"/>
                      <a:pt x="672" y="296"/>
                    </a:cubicBezTo>
                    <a:cubicBezTo>
                      <a:pt x="688" y="392"/>
                      <a:pt x="656" y="535"/>
                      <a:pt x="624" y="632"/>
                    </a:cubicBezTo>
                    <a:cubicBezTo>
                      <a:pt x="591" y="728"/>
                      <a:pt x="535" y="800"/>
                      <a:pt x="480" y="872"/>
                    </a:cubicBezTo>
                  </a:path>
                </a:pathLst>
              </a:cu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52" name="Line 41"/>
              <p:cNvSpPr>
                <a:spLocks noChangeShapeType="1"/>
              </p:cNvSpPr>
              <p:nvPr/>
            </p:nvSpPr>
            <p:spPr bwMode="auto">
              <a:xfrm flipH="1">
                <a:off x="3908" y="1885"/>
                <a:ext cx="129" cy="105"/>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4839" name="Line 42"/>
            <p:cNvSpPr>
              <a:spLocks noChangeShapeType="1"/>
            </p:cNvSpPr>
            <p:nvPr/>
          </p:nvSpPr>
          <p:spPr bwMode="auto">
            <a:xfrm>
              <a:off x="2697" y="912"/>
              <a:ext cx="192" cy="192"/>
            </a:xfrm>
            <a:prstGeom prst="line">
              <a:avLst/>
            </a:prstGeom>
            <a:noFill/>
            <a:ln w="76200">
              <a:solidFill>
                <a:srgbClr val="FF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4819" name="Text Box 43"/>
          <p:cNvSpPr txBox="1">
            <a:spLocks noChangeArrowheads="1"/>
          </p:cNvSpPr>
          <p:nvPr/>
        </p:nvSpPr>
        <p:spPr bwMode="auto">
          <a:xfrm>
            <a:off x="789140" y="4786639"/>
            <a:ext cx="7772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buFont typeface="Times" panose="02020603050405020304" pitchFamily="18" charset="0"/>
              <a:buNone/>
            </a:pPr>
            <a:r>
              <a:rPr lang="en-US" altLang="en-US" sz="2800" dirty="0">
                <a:solidFill>
                  <a:srgbClr val="FFFF00"/>
                </a:solidFill>
                <a:latin typeface="+mn-lt"/>
              </a:rPr>
              <a:t>Longer lifetime of the donor gives longer time to permit the energy transfer (more for longer)</a:t>
            </a:r>
          </a:p>
          <a:p>
            <a:pPr eaLnBrk="1" hangingPunct="1">
              <a:buFont typeface="Times" panose="02020603050405020304" pitchFamily="18" charset="0"/>
              <a:buNone/>
            </a:pPr>
            <a:r>
              <a:rPr lang="en-US" altLang="en-US" sz="2800" dirty="0">
                <a:solidFill>
                  <a:srgbClr val="FFFF00"/>
                </a:solidFill>
                <a:latin typeface="+mn-lt"/>
              </a:rPr>
              <a:t>Added Bonus:  Allows lifetime detection to reject direct excitement of the acceptor (FRET=late)</a:t>
            </a:r>
          </a:p>
        </p:txBody>
      </p:sp>
      <p:sp>
        <p:nvSpPr>
          <p:cNvPr id="2" name="Title 1"/>
          <p:cNvSpPr>
            <a:spLocks noGrp="1"/>
          </p:cNvSpPr>
          <p:nvPr>
            <p:ph type="title"/>
          </p:nvPr>
        </p:nvSpPr>
        <p:spPr/>
        <p:txBody>
          <a:bodyPr>
            <a:normAutofit/>
          </a:bodyPr>
          <a:lstStyle/>
          <a:p>
            <a:r>
              <a:rPr lang="en-US" dirty="0">
                <a:solidFill>
                  <a:srgbClr val="FFFF00"/>
                </a:solidFill>
              </a:rPr>
              <a:t>Amount of FRET varies with the lifetime of the donor </a:t>
            </a:r>
            <a:r>
              <a:rPr lang="en-US" dirty="0" smtClean="0">
                <a:solidFill>
                  <a:srgbClr val="FFFF00"/>
                </a:solidFill>
              </a:rPr>
              <a:t>fluorophore</a:t>
            </a:r>
            <a:endParaRPr lang="en-US" dirty="0">
              <a:solidFill>
                <a:srgbClr val="FFFF00"/>
              </a:solidFill>
            </a:endParaRPr>
          </a:p>
        </p:txBody>
      </p:sp>
    </p:spTree>
    <p:extLst>
      <p:ext uri="{BB962C8B-B14F-4D97-AF65-F5344CB8AC3E}">
        <p14:creationId xmlns:p14="http://schemas.microsoft.com/office/powerpoint/2010/main" val="1639764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Fluorescence Lifetime </a:t>
            </a:r>
            <a:r>
              <a:rPr lang="en-US" sz="3200" dirty="0" smtClean="0"/>
              <a:t>Imaging Microscopy </a:t>
            </a:r>
            <a:r>
              <a:rPr lang="en-US" sz="3200" dirty="0"/>
              <a:t>(FLIM)</a:t>
            </a:r>
          </a:p>
        </p:txBody>
      </p:sp>
      <p:sp>
        <p:nvSpPr>
          <p:cNvPr id="3" name="Content Placeholder 2"/>
          <p:cNvSpPr>
            <a:spLocks noGrp="1"/>
          </p:cNvSpPr>
          <p:nvPr>
            <p:ph idx="1"/>
          </p:nvPr>
        </p:nvSpPr>
        <p:spPr/>
        <p:txBody>
          <a:bodyPr>
            <a:normAutofit/>
          </a:bodyPr>
          <a:lstStyle/>
          <a:p>
            <a:r>
              <a:rPr lang="en-US" dirty="0" smtClean="0"/>
              <a:t>Measure spatial distribution of differences in the timing of fluorescence excitation of fluorophores</a:t>
            </a:r>
          </a:p>
          <a:p>
            <a:r>
              <a:rPr lang="en-US" dirty="0" smtClean="0"/>
              <a:t>Combines microscopy with fluorescence spectroscopy</a:t>
            </a:r>
          </a:p>
          <a:p>
            <a:r>
              <a:rPr lang="en-US" dirty="0" smtClean="0"/>
              <a:t>Fluorescent lifetimes very short (ns) so need fast excitation and/or fast detectors</a:t>
            </a:r>
          </a:p>
          <a:p>
            <a:r>
              <a:rPr lang="en-US" dirty="0" smtClean="0"/>
              <a:t>Requirements for FLIM instruments</a:t>
            </a:r>
          </a:p>
          <a:p>
            <a:pPr marL="914400" lvl="1" indent="-457200">
              <a:buFont typeface="+mj-lt"/>
              <a:buAutoNum type="arabicPeriod"/>
            </a:pPr>
            <a:r>
              <a:rPr lang="en-US" dirty="0" smtClean="0"/>
              <a:t>Excitation light intensity modulated or pulsed</a:t>
            </a:r>
          </a:p>
          <a:p>
            <a:pPr marL="914400" lvl="1" indent="-457200">
              <a:buFont typeface="+mj-lt"/>
              <a:buAutoNum type="arabicPeriod"/>
            </a:pPr>
            <a:r>
              <a:rPr lang="en-US" dirty="0" smtClean="0"/>
              <a:t>Emitted fluorescence measured time resolved</a:t>
            </a:r>
          </a:p>
        </p:txBody>
      </p:sp>
    </p:spTree>
    <p:extLst>
      <p:ext uri="{BB962C8B-B14F-4D97-AF65-F5344CB8AC3E}">
        <p14:creationId xmlns:p14="http://schemas.microsoft.com/office/powerpoint/2010/main" val="3327852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Fluorescence Lifetime Imaging </a:t>
            </a:r>
            <a:r>
              <a:rPr lang="en-US" sz="3200" dirty="0" smtClean="0"/>
              <a:t>Microscopy (FLIM</a:t>
            </a:r>
            <a:r>
              <a:rPr lang="en-US" sz="3200" dirty="0"/>
              <a:t>)</a:t>
            </a:r>
          </a:p>
        </p:txBody>
      </p:sp>
      <p:sp>
        <p:nvSpPr>
          <p:cNvPr id="3" name="Content Placeholder 2"/>
          <p:cNvSpPr>
            <a:spLocks noGrp="1"/>
          </p:cNvSpPr>
          <p:nvPr>
            <p:ph idx="1"/>
          </p:nvPr>
        </p:nvSpPr>
        <p:spPr>
          <a:xfrm>
            <a:off x="628650" y="1825624"/>
            <a:ext cx="7886700" cy="4712961"/>
          </a:xfrm>
        </p:spPr>
        <p:txBody>
          <a:bodyPr>
            <a:noAutofit/>
          </a:bodyPr>
          <a:lstStyle/>
          <a:p>
            <a:r>
              <a:rPr lang="en-US" dirty="0" smtClean="0"/>
              <a:t>Two methods for FLIM</a:t>
            </a:r>
          </a:p>
          <a:p>
            <a:pPr marL="914400" lvl="1" indent="-457200">
              <a:buFont typeface="+mj-lt"/>
              <a:buAutoNum type="arabicPeriod"/>
            </a:pPr>
            <a:r>
              <a:rPr lang="en-US" dirty="0" smtClean="0"/>
              <a:t>Frequency-domain</a:t>
            </a:r>
          </a:p>
          <a:p>
            <a:pPr marL="1371600" lvl="2" indent="-457200">
              <a:buFont typeface="+mj-lt"/>
              <a:buAutoNum type="arabicPeriod"/>
            </a:pPr>
            <a:r>
              <a:rPr lang="en-US" dirty="0" smtClean="0"/>
              <a:t>Intensity of excitation light continuously modulated</a:t>
            </a:r>
          </a:p>
          <a:p>
            <a:pPr marL="1371600" lvl="2" indent="-457200">
              <a:buFont typeface="+mj-lt"/>
              <a:buAutoNum type="arabicPeriod"/>
            </a:pPr>
            <a:r>
              <a:rPr lang="en-US" dirty="0" smtClean="0"/>
              <a:t>For emission measure phase shift &amp; decrease in modulation</a:t>
            </a:r>
          </a:p>
          <a:p>
            <a:pPr marL="1371600" lvl="2" indent="-457200">
              <a:buFont typeface="+mj-lt"/>
              <a:buAutoNum type="arabicPeriod"/>
            </a:pPr>
            <a:endParaRPr lang="en-US" dirty="0"/>
          </a:p>
          <a:p>
            <a:pPr marL="1371600" lvl="2" indent="-457200">
              <a:buFont typeface="+mj-lt"/>
              <a:buAutoNum type="arabicPeriod"/>
            </a:pPr>
            <a:endParaRPr lang="en-US" dirty="0" smtClean="0"/>
          </a:p>
          <a:p>
            <a:pPr marL="1371600" lvl="2" indent="-457200">
              <a:buFont typeface="+mj-lt"/>
              <a:buAutoNum type="arabicPeriod"/>
            </a:pPr>
            <a:endParaRPr lang="en-US" dirty="0"/>
          </a:p>
          <a:p>
            <a:pPr marL="1371600" lvl="2" indent="-457200">
              <a:buFont typeface="+mj-lt"/>
              <a:buAutoNum type="arabicPeriod"/>
            </a:pPr>
            <a:endParaRPr lang="en-US" dirty="0" smtClean="0"/>
          </a:p>
          <a:p>
            <a:pPr marL="1371600" lvl="2" indent="-457200">
              <a:buFont typeface="+mj-lt"/>
              <a:buAutoNum type="arabicPeriod"/>
            </a:pPr>
            <a:endParaRPr lang="en-US" dirty="0" smtClean="0"/>
          </a:p>
          <a:p>
            <a:pPr marL="914400" lvl="2" indent="0">
              <a:buNone/>
            </a:pPr>
            <a:endParaRPr lang="en-US" dirty="0" smtClean="0"/>
          </a:p>
          <a:p>
            <a:pPr marL="914400" lvl="1" indent="-457200">
              <a:buFont typeface="+mj-lt"/>
              <a:buAutoNum type="arabicPeriod"/>
            </a:pPr>
            <a:r>
              <a:rPr lang="en-US" dirty="0" smtClean="0"/>
              <a:t>Time-domain</a:t>
            </a:r>
          </a:p>
          <a:p>
            <a:pPr marL="1371600" lvl="2" indent="-457200">
              <a:buFont typeface="+mj-lt"/>
              <a:buAutoNum type="arabicPeriod"/>
            </a:pPr>
            <a:r>
              <a:rPr lang="en-US" dirty="0" smtClean="0"/>
              <a:t>Pulsed excitation that is faster than fluorescence lifetime</a:t>
            </a:r>
          </a:p>
          <a:p>
            <a:pPr marL="1371600" lvl="2" indent="-457200">
              <a:buFont typeface="+mj-lt"/>
              <a:buAutoNum type="arabicPeriod"/>
            </a:pPr>
            <a:r>
              <a:rPr lang="en-US" dirty="0" smtClean="0"/>
              <a:t>Emission measurement is time-resolved</a:t>
            </a:r>
          </a:p>
          <a:p>
            <a:pPr marL="0" indent="0">
              <a:buNone/>
            </a:pPr>
            <a:endParaRPr lang="en-US" dirty="0"/>
          </a:p>
        </p:txBody>
      </p:sp>
      <p:pic>
        <p:nvPicPr>
          <p:cNvPr id="4" name="Picture 3"/>
          <p:cNvPicPr>
            <a:picLocks noChangeAspect="1"/>
          </p:cNvPicPr>
          <p:nvPr/>
        </p:nvPicPr>
        <p:blipFill>
          <a:blip r:embed="rId3"/>
          <a:stretch>
            <a:fillRect/>
          </a:stretch>
        </p:blipFill>
        <p:spPr>
          <a:xfrm>
            <a:off x="1681537" y="3482235"/>
            <a:ext cx="4296054" cy="1839867"/>
          </a:xfrm>
          <a:prstGeom prst="rect">
            <a:avLst/>
          </a:prstGeom>
        </p:spPr>
      </p:pic>
    </p:spTree>
    <p:extLst>
      <p:ext uri="{BB962C8B-B14F-4D97-AF65-F5344CB8AC3E}">
        <p14:creationId xmlns:p14="http://schemas.microsoft.com/office/powerpoint/2010/main" val="8383226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FRET and FLIM</a:t>
            </a:r>
            <a:endParaRPr lang="en-US" dirty="0"/>
          </a:p>
        </p:txBody>
      </p:sp>
      <p:sp>
        <p:nvSpPr>
          <p:cNvPr id="5" name="Content Placeholder 4"/>
          <p:cNvSpPr>
            <a:spLocks noGrp="1"/>
          </p:cNvSpPr>
          <p:nvPr>
            <p:ph idx="1"/>
          </p:nvPr>
        </p:nvSpPr>
        <p:spPr/>
        <p:txBody>
          <a:bodyPr/>
          <a:lstStyle/>
          <a:p>
            <a:r>
              <a:rPr lang="en-US" dirty="0" smtClean="0"/>
              <a:t>Donor fluorescence lifetime during FRET reduced compared to control donor fluorescence lifetime</a:t>
            </a:r>
          </a:p>
          <a:p>
            <a:r>
              <a:rPr lang="en-US" dirty="0" smtClean="0"/>
              <a:t>During FRET, donor fluorescence lifetime less than control donor fluorescence lifetime (</a:t>
            </a:r>
            <a:r>
              <a:rPr lang="en-US" altLang="en-US" dirty="0">
                <a:solidFill>
                  <a:srgbClr val="000000"/>
                </a:solidFill>
                <a:latin typeface="Symbol" panose="05050102010706020507" pitchFamily="18" charset="2"/>
              </a:rPr>
              <a:t>t</a:t>
            </a:r>
            <a:r>
              <a:rPr lang="en-US" altLang="en-US" sz="2000" baseline="-25000" dirty="0">
                <a:solidFill>
                  <a:srgbClr val="000000"/>
                </a:solidFill>
              </a:rPr>
              <a:t>D</a:t>
            </a:r>
            <a:r>
              <a:rPr lang="en-US" dirty="0" smtClean="0"/>
              <a:t>)</a:t>
            </a:r>
          </a:p>
          <a:p>
            <a:endParaRPr lang="en-US" dirty="0"/>
          </a:p>
          <a:p>
            <a:endParaRPr lang="en-US" dirty="0" smtClean="0"/>
          </a:p>
          <a:p>
            <a:r>
              <a:rPr lang="en-US" dirty="0" smtClean="0"/>
              <a:t>But isn’t it easier to image decreases in donor fluorescence intensity rather than measure fluorescence lifetime?</a:t>
            </a:r>
            <a:endParaRPr lang="en-US" dirty="0"/>
          </a:p>
        </p:txBody>
      </p:sp>
      <p:sp>
        <p:nvSpPr>
          <p:cNvPr id="6" name="TextBox 5"/>
          <p:cNvSpPr txBox="1"/>
          <p:nvPr/>
        </p:nvSpPr>
        <p:spPr>
          <a:xfrm>
            <a:off x="955299" y="3876756"/>
            <a:ext cx="2193229" cy="400110"/>
          </a:xfrm>
          <a:prstGeom prst="rect">
            <a:avLst/>
          </a:prstGeom>
          <a:solidFill>
            <a:schemeClr val="bg1"/>
          </a:solidFill>
        </p:spPr>
        <p:txBody>
          <a:bodyPr wrap="none" rtlCol="0">
            <a:spAutoFit/>
          </a:bodyPr>
          <a:lstStyle/>
          <a:p>
            <a:r>
              <a:rPr lang="en-US" sz="2000" dirty="0">
                <a:solidFill>
                  <a:prstClr val="black"/>
                </a:solidFill>
              </a:rPr>
              <a:t>K</a:t>
            </a:r>
            <a:r>
              <a:rPr lang="en-US" sz="2000" baseline="-25000" dirty="0">
                <a:solidFill>
                  <a:prstClr val="black"/>
                </a:solidFill>
              </a:rPr>
              <a:t>T</a:t>
            </a:r>
            <a:r>
              <a:rPr lang="en-US" sz="2000" dirty="0">
                <a:solidFill>
                  <a:prstClr val="black"/>
                </a:solidFill>
              </a:rPr>
              <a:t> = (1/</a:t>
            </a:r>
            <a:r>
              <a:rPr lang="el-GR" sz="2000" dirty="0">
                <a:solidFill>
                  <a:prstClr val="black"/>
                </a:solidFill>
              </a:rPr>
              <a:t>τ</a:t>
            </a:r>
            <a:r>
              <a:rPr lang="en-US" sz="2000" baseline="-25000" dirty="0">
                <a:solidFill>
                  <a:prstClr val="black"/>
                </a:solidFill>
              </a:rPr>
              <a:t>D</a:t>
            </a:r>
            <a:r>
              <a:rPr lang="en-US" sz="2000" dirty="0">
                <a:solidFill>
                  <a:prstClr val="black"/>
                </a:solidFill>
              </a:rPr>
              <a:t>) • [R</a:t>
            </a:r>
            <a:r>
              <a:rPr lang="en-US" sz="2000" baseline="-25000" dirty="0">
                <a:solidFill>
                  <a:prstClr val="black"/>
                </a:solidFill>
              </a:rPr>
              <a:t>0</a:t>
            </a:r>
            <a:r>
              <a:rPr lang="en-US" sz="2000" dirty="0">
                <a:solidFill>
                  <a:prstClr val="black"/>
                </a:solidFill>
              </a:rPr>
              <a:t>/r]</a:t>
            </a:r>
            <a:r>
              <a:rPr lang="en-US" sz="2000" baseline="30000" dirty="0">
                <a:solidFill>
                  <a:prstClr val="black"/>
                </a:solidFill>
              </a:rPr>
              <a:t>6</a:t>
            </a:r>
            <a:endParaRPr lang="en-US" sz="2000" dirty="0">
              <a:solidFill>
                <a:prstClr val="black"/>
              </a:solidFill>
            </a:endParaRPr>
          </a:p>
        </p:txBody>
      </p:sp>
      <p:pic>
        <p:nvPicPr>
          <p:cNvPr id="7" name="Picture 2" descr="http://upload.wikimedia.org/math/b/e/2/be2895beaa166bf3d13d1ae09406da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1074" y="3816439"/>
            <a:ext cx="1618831" cy="520744"/>
          </a:xfrm>
          <a:prstGeom prst="rect">
            <a:avLst/>
          </a:prstGeom>
          <a:solidFill>
            <a:schemeClr val="bg1"/>
          </a:solidFill>
        </p:spPr>
      </p:pic>
    </p:spTree>
    <p:extLst>
      <p:ext uri="{BB962C8B-B14F-4D97-AF65-F5344CB8AC3E}">
        <p14:creationId xmlns:p14="http://schemas.microsoft.com/office/powerpoint/2010/main" val="10140496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FRET and FLIM</a:t>
            </a:r>
            <a:endParaRPr lang="en-US" dirty="0"/>
          </a:p>
        </p:txBody>
      </p:sp>
      <p:sp>
        <p:nvSpPr>
          <p:cNvPr id="5" name="Content Placeholder 4"/>
          <p:cNvSpPr>
            <a:spLocks noGrp="1"/>
          </p:cNvSpPr>
          <p:nvPr>
            <p:ph idx="1"/>
          </p:nvPr>
        </p:nvSpPr>
        <p:spPr/>
        <p:txBody>
          <a:bodyPr/>
          <a:lstStyle/>
          <a:p>
            <a:r>
              <a:rPr lang="en-US" dirty="0" smtClean="0"/>
              <a:t>Remember all those nonlinearities from last lecture?</a:t>
            </a:r>
          </a:p>
          <a:p>
            <a:r>
              <a:rPr lang="en-US" dirty="0" smtClean="0"/>
              <a:t>Brightness (or intensity) of fluorophore, as measured on your image, more than just </a:t>
            </a:r>
            <a:r>
              <a:rPr lang="en-US" altLang="en-US" sz="3200" dirty="0">
                <a:solidFill>
                  <a:srgbClr val="000000"/>
                </a:solidFill>
                <a:sym typeface="Symbol" panose="05050102010706020507" pitchFamily="18" charset="2"/>
              </a:rPr>
              <a:t></a:t>
            </a:r>
            <a:r>
              <a:rPr lang="en-US" altLang="en-US" dirty="0" smtClean="0">
                <a:solidFill>
                  <a:srgbClr val="000000"/>
                </a:solidFill>
              </a:rPr>
              <a:t>Q</a:t>
            </a:r>
          </a:p>
          <a:p>
            <a:pPr marL="914400" lvl="1" indent="-457200">
              <a:buFont typeface="+mj-lt"/>
              <a:buAutoNum type="arabicPeriod"/>
            </a:pPr>
            <a:r>
              <a:rPr lang="en-US" altLang="en-US" dirty="0" smtClean="0">
                <a:solidFill>
                  <a:srgbClr val="000000"/>
                </a:solidFill>
              </a:rPr>
              <a:t>Local concentration of fluorophore</a:t>
            </a:r>
          </a:p>
          <a:p>
            <a:pPr marL="914400" lvl="1" indent="-457200">
              <a:buFont typeface="+mj-lt"/>
              <a:buAutoNum type="arabicPeriod"/>
            </a:pPr>
            <a:r>
              <a:rPr lang="en-US" altLang="en-US" dirty="0" smtClean="0">
                <a:solidFill>
                  <a:srgbClr val="000000"/>
                </a:solidFill>
              </a:rPr>
              <a:t>Optical path of microscope</a:t>
            </a:r>
          </a:p>
          <a:p>
            <a:pPr marL="914400" lvl="1" indent="-457200">
              <a:buFont typeface="+mj-lt"/>
              <a:buAutoNum type="arabicPeriod"/>
            </a:pPr>
            <a:r>
              <a:rPr lang="en-US" altLang="en-US" dirty="0" smtClean="0">
                <a:solidFill>
                  <a:srgbClr val="000000"/>
                </a:solidFill>
              </a:rPr>
              <a:t>Local excitation light intensity</a:t>
            </a:r>
          </a:p>
          <a:p>
            <a:pPr marL="914400" lvl="1" indent="-457200">
              <a:buFont typeface="+mj-lt"/>
              <a:buAutoNum type="arabicPeriod"/>
            </a:pPr>
            <a:r>
              <a:rPr lang="en-US" altLang="en-US" dirty="0" smtClean="0">
                <a:solidFill>
                  <a:srgbClr val="000000"/>
                </a:solidFill>
              </a:rPr>
              <a:t>Local fluorescence detection efficiency</a:t>
            </a:r>
          </a:p>
          <a:p>
            <a:r>
              <a:rPr lang="en-US" altLang="en-US" dirty="0" smtClean="0">
                <a:solidFill>
                  <a:srgbClr val="000000"/>
                </a:solidFill>
              </a:rPr>
              <a:t>FLIM provides independent measure of local donor lifetime</a:t>
            </a:r>
          </a:p>
          <a:p>
            <a:endParaRPr lang="en-US" dirty="0"/>
          </a:p>
        </p:txBody>
      </p:sp>
    </p:spTree>
    <p:extLst>
      <p:ext uri="{BB962C8B-B14F-4D97-AF65-F5344CB8AC3E}">
        <p14:creationId xmlns:p14="http://schemas.microsoft.com/office/powerpoint/2010/main" val="3586447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Lecture 13: </a:t>
            </a:r>
            <a:r>
              <a:rPr lang="en-US" dirty="0"/>
              <a:t>Fluorescent labeling, multi-</a:t>
            </a:r>
            <a:r>
              <a:rPr lang="en-US" dirty="0" err="1"/>
              <a:t>sprectral</a:t>
            </a:r>
            <a:r>
              <a:rPr lang="en-US" dirty="0"/>
              <a:t> imaging and FRET</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Review of previous lecture</a:t>
            </a:r>
          </a:p>
          <a:p>
            <a:r>
              <a:rPr lang="en-US" dirty="0" smtClean="0"/>
              <a:t>FRET</a:t>
            </a:r>
          </a:p>
          <a:p>
            <a:r>
              <a:rPr lang="en-US" dirty="0" smtClean="0"/>
              <a:t>FLIM</a:t>
            </a:r>
            <a:endParaRPr lang="en-US" dirty="0"/>
          </a:p>
          <a:p>
            <a:r>
              <a:rPr lang="en-US" dirty="0" smtClean="0"/>
              <a:t>Super resolution </a:t>
            </a:r>
            <a:r>
              <a:rPr lang="en-US" dirty="0" smtClean="0"/>
              <a:t>microscopy</a:t>
            </a:r>
          </a:p>
          <a:p>
            <a:pPr lvl="1"/>
            <a:r>
              <a:rPr lang="en-US" dirty="0" smtClean="0"/>
              <a:t>NSOM</a:t>
            </a:r>
          </a:p>
          <a:p>
            <a:r>
              <a:rPr lang="en-US" dirty="0" smtClean="0"/>
              <a:t>Scanning probe microscopy</a:t>
            </a:r>
            <a:endParaRPr lang="en-US" dirty="0" smtClean="0"/>
          </a:p>
          <a:p>
            <a:endParaRPr lang="en-US" dirty="0"/>
          </a:p>
        </p:txBody>
      </p:sp>
    </p:spTree>
    <p:extLst>
      <p:ext uri="{BB962C8B-B14F-4D97-AF65-F5344CB8AC3E}">
        <p14:creationId xmlns:p14="http://schemas.microsoft.com/office/powerpoint/2010/main" val="3763403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Going back to those problems with FRET:</a:t>
            </a:r>
            <a:br>
              <a:rPr lang="en-US" sz="2800" dirty="0"/>
            </a:br>
            <a:r>
              <a:rPr lang="en-US" sz="2800" dirty="0"/>
              <a:t>These drawbacks can all be used to make sensors</a:t>
            </a:r>
            <a:br>
              <a:rPr lang="en-US" sz="2800" dirty="0"/>
            </a:br>
            <a:endParaRPr lang="en-US" sz="2800" dirty="0"/>
          </a:p>
        </p:txBody>
      </p:sp>
      <p:sp>
        <p:nvSpPr>
          <p:cNvPr id="3" name="Content Placeholder 2"/>
          <p:cNvSpPr>
            <a:spLocks noGrp="1"/>
          </p:cNvSpPr>
          <p:nvPr>
            <p:ph idx="1"/>
          </p:nvPr>
        </p:nvSpPr>
        <p:spPr/>
        <p:txBody>
          <a:bodyPr>
            <a:normAutofit/>
          </a:bodyPr>
          <a:lstStyle/>
          <a:p>
            <a:pPr marL="0" indent="0">
              <a:buNone/>
            </a:pPr>
            <a:r>
              <a:rPr lang="en-US" dirty="0"/>
              <a:t>Change in FRET for changes in:</a:t>
            </a:r>
          </a:p>
          <a:p>
            <a:r>
              <a:rPr lang="en-US" dirty="0"/>
              <a:t>Orientation</a:t>
            </a:r>
          </a:p>
          <a:p>
            <a:pPr lvl="1"/>
            <a:r>
              <a:rPr lang="en-US" dirty="0" err="1" smtClean="0"/>
              <a:t>cameleon</a:t>
            </a:r>
            <a:r>
              <a:rPr lang="en-US" dirty="0" smtClean="0"/>
              <a:t> </a:t>
            </a:r>
            <a:r>
              <a:rPr lang="en-US" dirty="0"/>
              <a:t>dye for Ca</a:t>
            </a:r>
            <a:r>
              <a:rPr lang="en-US" dirty="0" smtClean="0"/>
              <a:t>++</a:t>
            </a:r>
            <a:endParaRPr lang="en-US" dirty="0"/>
          </a:p>
          <a:p>
            <a:r>
              <a:rPr lang="en-US" dirty="0"/>
              <a:t>Local environment</a:t>
            </a:r>
          </a:p>
          <a:p>
            <a:pPr lvl="1"/>
            <a:r>
              <a:rPr lang="en-US" dirty="0"/>
              <a:t>Phosphate near </a:t>
            </a:r>
            <a:r>
              <a:rPr lang="en-US" dirty="0" smtClean="0"/>
              <a:t>fluorophore</a:t>
            </a:r>
            <a:endParaRPr lang="en-US" dirty="0"/>
          </a:p>
          <a:p>
            <a:pPr lvl="1"/>
            <a:r>
              <a:rPr lang="en-US" dirty="0"/>
              <a:t>Membrane voltage (flash</a:t>
            </a:r>
            <a:r>
              <a:rPr lang="en-US" dirty="0" smtClean="0"/>
              <a:t>)</a:t>
            </a:r>
            <a:endParaRPr lang="en-US" dirty="0"/>
          </a:p>
          <a:p>
            <a:r>
              <a:rPr lang="en-US" dirty="0"/>
              <a:t>Change in lifetime of donor</a:t>
            </a:r>
          </a:p>
          <a:p>
            <a:pPr lvl="1"/>
            <a:r>
              <a:rPr lang="en-US" dirty="0"/>
              <a:t>Binding of molecule displacing water</a:t>
            </a:r>
          </a:p>
          <a:p>
            <a:endParaRPr lang="en-US" dirty="0"/>
          </a:p>
        </p:txBody>
      </p:sp>
    </p:spTree>
    <p:extLst>
      <p:ext uri="{BB962C8B-B14F-4D97-AF65-F5344CB8AC3E}">
        <p14:creationId xmlns:p14="http://schemas.microsoft.com/office/powerpoint/2010/main" val="17824952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a:t>Cameleon: FRET-based and genetically-encoded calcium probe </a:t>
            </a:r>
          </a:p>
        </p:txBody>
      </p:sp>
      <p:pic>
        <p:nvPicPr>
          <p:cNvPr id="5" name="Picture 2" descr="http://www.nature.com/nature/journal/v388/n6645/images/388882aa.eps.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3" y="1981200"/>
            <a:ext cx="4706937"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http://www.nature.com/nature/journal/v388/n6645/images/388882ad.tif.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0325" y="2133600"/>
            <a:ext cx="3546475"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0" y="1752600"/>
            <a:ext cx="304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a:p>
        </p:txBody>
      </p:sp>
      <p:sp>
        <p:nvSpPr>
          <p:cNvPr id="8" name="Rectangle 5"/>
          <p:cNvSpPr>
            <a:spLocks noChangeArrowheads="1"/>
          </p:cNvSpPr>
          <p:nvPr/>
        </p:nvSpPr>
        <p:spPr bwMode="auto">
          <a:xfrm flipH="1">
            <a:off x="5140325" y="1981200"/>
            <a:ext cx="2286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a:p>
        </p:txBody>
      </p:sp>
      <p:sp>
        <p:nvSpPr>
          <p:cNvPr id="9" name="Text Box 6"/>
          <p:cNvSpPr txBox="1">
            <a:spLocks noChangeArrowheads="1"/>
          </p:cNvSpPr>
          <p:nvPr/>
        </p:nvSpPr>
        <p:spPr bwMode="auto">
          <a:xfrm>
            <a:off x="6114941" y="5698123"/>
            <a:ext cx="25718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r" eaLnBrk="1" hangingPunct="1"/>
            <a:r>
              <a:rPr lang="en-US" altLang="en-US" sz="1600" dirty="0" err="1">
                <a:latin typeface="+mn-lt"/>
              </a:rPr>
              <a:t>Miyawaki</a:t>
            </a:r>
            <a:r>
              <a:rPr lang="en-US" altLang="en-US" sz="1600" dirty="0">
                <a:latin typeface="+mn-lt"/>
              </a:rPr>
              <a:t> et al, Nature, 1997</a:t>
            </a:r>
            <a:endParaRPr lang="fr-FR" altLang="en-US" sz="1600" dirty="0">
              <a:latin typeface="+mn-lt"/>
            </a:endParaRPr>
          </a:p>
        </p:txBody>
      </p:sp>
      <p:sp>
        <p:nvSpPr>
          <p:cNvPr id="10" name="Text Box 7"/>
          <p:cNvSpPr txBox="1">
            <a:spLocks noChangeArrowheads="1"/>
          </p:cNvSpPr>
          <p:nvPr/>
        </p:nvSpPr>
        <p:spPr bwMode="auto">
          <a:xfrm>
            <a:off x="1541731" y="1007693"/>
            <a:ext cx="32601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dirty="0" err="1">
                <a:latin typeface="+mn-lt"/>
              </a:rPr>
              <a:t>Calmodulin</a:t>
            </a:r>
            <a:r>
              <a:rPr lang="en-US" altLang="en-US" sz="2000" dirty="0">
                <a:latin typeface="+mn-lt"/>
              </a:rPr>
              <a:t> bonds Ca</a:t>
            </a:r>
            <a:r>
              <a:rPr lang="en-US" altLang="en-US" sz="2000" baseline="30000" dirty="0">
                <a:latin typeface="+mn-lt"/>
              </a:rPr>
              <a:t>2+ </a:t>
            </a:r>
          </a:p>
          <a:p>
            <a:pPr algn="ctr" eaLnBrk="1" hangingPunct="1"/>
            <a:r>
              <a:rPr lang="en-US" altLang="en-US" sz="2000" dirty="0">
                <a:latin typeface="+mn-lt"/>
              </a:rPr>
              <a:t>and changes its conformation</a:t>
            </a:r>
            <a:endParaRPr lang="fr-FR" altLang="en-US" sz="2000" dirty="0">
              <a:latin typeface="+mn-lt"/>
            </a:endParaRPr>
          </a:p>
        </p:txBody>
      </p:sp>
      <p:sp>
        <p:nvSpPr>
          <p:cNvPr id="11" name="Line 8"/>
          <p:cNvSpPr>
            <a:spLocks noChangeShapeType="1"/>
          </p:cNvSpPr>
          <p:nvPr/>
        </p:nvSpPr>
        <p:spPr bwMode="auto">
          <a:xfrm flipH="1">
            <a:off x="2590800" y="1676400"/>
            <a:ext cx="53340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Rectangle 9"/>
          <p:cNvSpPr>
            <a:spLocks noChangeArrowheads="1"/>
          </p:cNvSpPr>
          <p:nvPr/>
        </p:nvSpPr>
        <p:spPr bwMode="auto">
          <a:xfrm>
            <a:off x="6294438" y="2787650"/>
            <a:ext cx="7159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Arial" panose="020B0604020202020204" pitchFamily="34" charset="0"/>
              </a:rPr>
              <a:t>[Ca</a:t>
            </a:r>
            <a:r>
              <a:rPr lang="en-US" altLang="en-US" sz="1600" baseline="30000">
                <a:latin typeface="Arial" panose="020B0604020202020204" pitchFamily="34" charset="0"/>
              </a:rPr>
              <a:t>2+</a:t>
            </a:r>
            <a:r>
              <a:rPr lang="en-US" altLang="en-US" sz="1600">
                <a:latin typeface="Arial" panose="020B0604020202020204" pitchFamily="34" charset="0"/>
              </a:rPr>
              <a:t>]</a:t>
            </a:r>
            <a:endParaRPr lang="fr-FR" altLang="en-US" sz="1600">
              <a:latin typeface="Arial" panose="020B0604020202020204" pitchFamily="34" charset="0"/>
            </a:endParaRPr>
          </a:p>
        </p:txBody>
      </p:sp>
      <p:sp>
        <p:nvSpPr>
          <p:cNvPr id="13" name="Rectangle 10"/>
          <p:cNvSpPr>
            <a:spLocks noChangeArrowheads="1"/>
          </p:cNvSpPr>
          <p:nvPr/>
        </p:nvSpPr>
        <p:spPr bwMode="auto">
          <a:xfrm>
            <a:off x="762000" y="5867400"/>
            <a:ext cx="3886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dirty="0">
                <a:solidFill>
                  <a:srgbClr val="000000"/>
                </a:solidFill>
                <a:latin typeface="+mn-lt"/>
              </a:rPr>
              <a:t>Cameleon family: </a:t>
            </a:r>
            <a:r>
              <a:rPr lang="en-US" altLang="en-US" sz="2000" dirty="0" err="1">
                <a:solidFill>
                  <a:srgbClr val="000000"/>
                </a:solidFill>
                <a:latin typeface="+mn-lt"/>
              </a:rPr>
              <a:t>calmodulin</a:t>
            </a:r>
            <a:r>
              <a:rPr lang="en-US" altLang="en-US" sz="2000" dirty="0">
                <a:solidFill>
                  <a:srgbClr val="000000"/>
                </a:solidFill>
                <a:latin typeface="+mn-lt"/>
              </a:rPr>
              <a:t>-based indicators of </a:t>
            </a:r>
            <a:r>
              <a:rPr lang="en-US" altLang="en-US" sz="2000" dirty="0">
                <a:latin typeface="+mn-lt"/>
              </a:rPr>
              <a:t>[Ca</a:t>
            </a:r>
            <a:r>
              <a:rPr lang="en-US" altLang="en-US" sz="2000" baseline="30000" dirty="0">
                <a:latin typeface="+mn-lt"/>
              </a:rPr>
              <a:t>2+</a:t>
            </a:r>
            <a:r>
              <a:rPr lang="en-US" altLang="en-US" sz="2000" dirty="0">
                <a:latin typeface="+mn-lt"/>
              </a:rPr>
              <a:t>] using FRET</a:t>
            </a:r>
            <a:endParaRPr lang="fr-FR" altLang="en-US" sz="2000" dirty="0">
              <a:latin typeface="+mn-lt"/>
            </a:endParaRPr>
          </a:p>
        </p:txBody>
      </p:sp>
      <p:sp>
        <p:nvSpPr>
          <p:cNvPr id="14" name="Up Arrow 13"/>
          <p:cNvSpPr>
            <a:spLocks noChangeArrowheads="1"/>
          </p:cNvSpPr>
          <p:nvPr/>
        </p:nvSpPr>
        <p:spPr bwMode="auto">
          <a:xfrm flipH="1">
            <a:off x="7086600" y="4495800"/>
            <a:ext cx="76200" cy="304800"/>
          </a:xfrm>
          <a:prstGeom prst="upArrow">
            <a:avLst>
              <a:gd name="adj1" fmla="val 50000"/>
              <a:gd name="adj2" fmla="val 50000"/>
            </a:avLst>
          </a:prstGeom>
          <a:solidFill>
            <a:schemeClr val="accent1"/>
          </a:solidFill>
          <a:ln w="9525">
            <a:solidFill>
              <a:schemeClr val="accent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 name="TextBox 14"/>
          <p:cNvSpPr txBox="1"/>
          <p:nvPr/>
        </p:nvSpPr>
        <p:spPr>
          <a:xfrm>
            <a:off x="6223876" y="6036677"/>
            <a:ext cx="1801647" cy="400110"/>
          </a:xfrm>
          <a:prstGeom prst="rect">
            <a:avLst/>
          </a:prstGeom>
          <a:noFill/>
        </p:spPr>
        <p:txBody>
          <a:bodyPr wrap="none">
            <a:spAutoFit/>
          </a:bodyPr>
          <a:lstStyle/>
          <a:p>
            <a:pPr>
              <a:defRPr/>
            </a:pPr>
            <a:r>
              <a:rPr lang="en-US" sz="2000" dirty="0" err="1">
                <a:solidFill>
                  <a:schemeClr val="accent1">
                    <a:lumMod val="75000"/>
                  </a:schemeClr>
                </a:solidFill>
                <a:ea typeface="Times New Roman" pitchFamily="-106" charset="0"/>
                <a:cs typeface="Times New Roman" pitchFamily="-106" charset="0"/>
              </a:rPr>
              <a:t>isosbestic</a:t>
            </a:r>
            <a:r>
              <a:rPr lang="en-US" sz="2000" dirty="0">
                <a:solidFill>
                  <a:schemeClr val="accent1">
                    <a:lumMod val="75000"/>
                  </a:schemeClr>
                </a:solidFill>
                <a:ea typeface="Times New Roman" pitchFamily="-106" charset="0"/>
                <a:cs typeface="Times New Roman" pitchFamily="-106" charset="0"/>
              </a:rPr>
              <a:t> point</a:t>
            </a:r>
          </a:p>
        </p:txBody>
      </p:sp>
    </p:spTree>
    <p:extLst>
      <p:ext uri="{BB962C8B-B14F-4D97-AF65-F5344CB8AC3E}">
        <p14:creationId xmlns:p14="http://schemas.microsoft.com/office/powerpoint/2010/main" val="20785515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to read</a:t>
            </a:r>
            <a:endParaRPr lang="en-US" dirty="0"/>
          </a:p>
        </p:txBody>
      </p:sp>
      <p:sp>
        <p:nvSpPr>
          <p:cNvPr id="3" name="Content Placeholder 2"/>
          <p:cNvSpPr>
            <a:spLocks noGrp="1"/>
          </p:cNvSpPr>
          <p:nvPr>
            <p:ph idx="1"/>
          </p:nvPr>
        </p:nvSpPr>
        <p:spPr/>
        <p:txBody>
          <a:bodyPr/>
          <a:lstStyle/>
          <a:p>
            <a:r>
              <a:rPr lang="en-US" dirty="0"/>
              <a:t>Pearson, H., 2007. The good, the bad and the ugly. Nature 447, 138-140.</a:t>
            </a:r>
          </a:p>
          <a:p>
            <a:endParaRPr lang="en-US" dirty="0" smtClean="0"/>
          </a:p>
          <a:p>
            <a:r>
              <a:rPr lang="en-US" dirty="0" smtClean="0">
                <a:hlinkClick r:id="rId2"/>
              </a:rPr>
              <a:t>http</a:t>
            </a:r>
            <a:r>
              <a:rPr lang="en-US" dirty="0">
                <a:hlinkClick r:id="rId2"/>
              </a:rPr>
              <a:t>://www.nature.com/nature/journal/v447/n7141/full/447138a.html</a:t>
            </a:r>
            <a:endParaRPr lang="en-US" dirty="0"/>
          </a:p>
          <a:p>
            <a:endParaRPr lang="en-US" dirty="0"/>
          </a:p>
        </p:txBody>
      </p:sp>
    </p:spTree>
    <p:extLst>
      <p:ext uri="{BB962C8B-B14F-4D97-AF65-F5344CB8AC3E}">
        <p14:creationId xmlns:p14="http://schemas.microsoft.com/office/powerpoint/2010/main" val="26715687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Spatial Resolution of Biological Imaging </a:t>
            </a:r>
            <a:r>
              <a:rPr lang="en-US" sz="2800" dirty="0"/>
              <a:t>T</a:t>
            </a:r>
            <a:r>
              <a:rPr lang="en-US" sz="2800" dirty="0" smtClean="0"/>
              <a:t>echniques</a:t>
            </a:r>
            <a:endParaRPr lang="en-US" sz="2800" dirty="0"/>
          </a:p>
        </p:txBody>
      </p:sp>
      <p:sp>
        <p:nvSpPr>
          <p:cNvPr id="4" name="Content Placeholder 3"/>
          <p:cNvSpPr>
            <a:spLocks noGrp="1"/>
          </p:cNvSpPr>
          <p:nvPr>
            <p:ph sz="half" idx="1"/>
          </p:nvPr>
        </p:nvSpPr>
        <p:spPr/>
        <p:txBody>
          <a:bodyPr>
            <a:normAutofit/>
          </a:bodyPr>
          <a:lstStyle/>
          <a:p>
            <a:r>
              <a:rPr lang="en-US" sz="2400" dirty="0" smtClean="0"/>
              <a:t>Resolution is diffraction limited. </a:t>
            </a:r>
          </a:p>
          <a:p>
            <a:r>
              <a:rPr lang="en-US" sz="2400" dirty="0" smtClean="0"/>
              <a:t>Abbe (1873) </a:t>
            </a:r>
            <a:r>
              <a:rPr lang="en-US" sz="2400" dirty="0"/>
              <a:t>reported that </a:t>
            </a:r>
            <a:r>
              <a:rPr lang="en-US" sz="2400" dirty="0" smtClean="0"/>
              <a:t>smallest </a:t>
            </a:r>
            <a:r>
              <a:rPr lang="en-US" sz="2400" dirty="0"/>
              <a:t>resolvable distance between two points </a:t>
            </a:r>
            <a:r>
              <a:rPr lang="en-US" sz="2400" dirty="0" smtClean="0"/>
              <a:t>(</a:t>
            </a:r>
            <a:r>
              <a:rPr lang="en-US" sz="2400" dirty="0" smtClean="0">
                <a:latin typeface="Script MT Bold" panose="03040602040607080904" pitchFamily="66" charset="0"/>
              </a:rPr>
              <a:t>d</a:t>
            </a:r>
            <a:r>
              <a:rPr lang="en-US" sz="2400" dirty="0" smtClean="0"/>
              <a:t>) using </a:t>
            </a:r>
            <a:r>
              <a:rPr lang="en-US" sz="2400" dirty="0"/>
              <a:t>a conventional microscope may never be smaller than half the wavelength of the imaging </a:t>
            </a:r>
            <a:r>
              <a:rPr lang="en-US" sz="2400" dirty="0" smtClean="0"/>
              <a:t>light (~200 nm) </a:t>
            </a:r>
            <a:endParaRPr lang="en-US" sz="2400" dirty="0"/>
          </a:p>
        </p:txBody>
      </p:sp>
      <p:pic>
        <p:nvPicPr>
          <p:cNvPr id="8" name="Picture 3" descr="abbe_dwnld"/>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992122" y="4001294"/>
            <a:ext cx="1359131" cy="1749829"/>
          </a:xfrm>
          <a:prstGeom prst="rect">
            <a:avLst/>
          </a:prstGeom>
          <a:noFill/>
          <a:ln/>
        </p:spPr>
      </p:pic>
      <p:sp>
        <p:nvSpPr>
          <p:cNvPr id="9" name="TextBox 8"/>
          <p:cNvSpPr txBox="1"/>
          <p:nvPr/>
        </p:nvSpPr>
        <p:spPr>
          <a:xfrm>
            <a:off x="5467350" y="5807631"/>
            <a:ext cx="2408673" cy="369332"/>
          </a:xfrm>
          <a:prstGeom prst="rect">
            <a:avLst/>
          </a:prstGeom>
          <a:noFill/>
        </p:spPr>
        <p:txBody>
          <a:bodyPr wrap="none" rtlCol="0">
            <a:spAutoFit/>
          </a:bodyPr>
          <a:lstStyle/>
          <a:p>
            <a:r>
              <a:rPr lang="en-US" dirty="0" smtClean="0"/>
              <a:t>Ernst Abbe (1840-1905)</a:t>
            </a:r>
            <a:endParaRPr lang="en-US" dirty="0"/>
          </a:p>
        </p:txBody>
      </p:sp>
      <p:pic>
        <p:nvPicPr>
          <p:cNvPr id="1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3886" y="1825625"/>
            <a:ext cx="2895600" cy="183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62089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Super-resolution microscopy</a:t>
            </a:r>
            <a:endParaRPr lang="en-US" dirty="0"/>
          </a:p>
        </p:txBody>
      </p:sp>
      <p:sp>
        <p:nvSpPr>
          <p:cNvPr id="8" name="Content Placeholder 7"/>
          <p:cNvSpPr>
            <a:spLocks noGrp="1"/>
          </p:cNvSpPr>
          <p:nvPr>
            <p:ph sz="half" idx="1"/>
          </p:nvPr>
        </p:nvSpPr>
        <p:spPr/>
        <p:txBody>
          <a:bodyPr/>
          <a:lstStyle/>
          <a:p>
            <a:r>
              <a:rPr lang="en-US" dirty="0" smtClean="0"/>
              <a:t>Most recent Nobel prize in Chemistry</a:t>
            </a:r>
          </a:p>
          <a:p>
            <a:r>
              <a:rPr lang="en-US" dirty="0" smtClean="0"/>
              <a:t>Many ways to achieve</a:t>
            </a:r>
          </a:p>
          <a:p>
            <a:r>
              <a:rPr lang="en-US" dirty="0" smtClean="0"/>
              <a:t>Some more super than others.</a:t>
            </a:r>
            <a:endParaRPr lang="en-US" dirty="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16797" y="1825625"/>
            <a:ext cx="3710906" cy="4351338"/>
          </a:xfrm>
        </p:spPr>
      </p:pic>
    </p:spTree>
    <p:extLst>
      <p:ext uri="{BB962C8B-B14F-4D97-AF65-F5344CB8AC3E}">
        <p14:creationId xmlns:p14="http://schemas.microsoft.com/office/powerpoint/2010/main" val="31187427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Spatial Resolution of Biological Imaging </a:t>
            </a:r>
            <a:r>
              <a:rPr lang="en-US" sz="2800" dirty="0"/>
              <a:t>T</a:t>
            </a:r>
            <a:r>
              <a:rPr lang="en-US" sz="2800" dirty="0" smtClean="0"/>
              <a:t>echniques</a:t>
            </a:r>
            <a:endParaRPr lang="en-US" sz="2800"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6749"/>
          <a:stretch/>
        </p:blipFill>
        <p:spPr>
          <a:xfrm>
            <a:off x="726510" y="1690689"/>
            <a:ext cx="6325643" cy="4286628"/>
          </a:xfrm>
        </p:spPr>
      </p:pic>
      <p:sp>
        <p:nvSpPr>
          <p:cNvPr id="5" name="Rectangle 4"/>
          <p:cNvSpPr/>
          <p:nvPr/>
        </p:nvSpPr>
        <p:spPr>
          <a:xfrm>
            <a:off x="5661764" y="5736921"/>
            <a:ext cx="989557" cy="338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82389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Super-resolution microscopy</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“True” super-resolution techniques</a:t>
            </a:r>
          </a:p>
          <a:p>
            <a:pPr lvl="1"/>
            <a:r>
              <a:rPr lang="en-US" dirty="0" smtClean="0"/>
              <a:t>Subwavelength imaging</a:t>
            </a:r>
          </a:p>
          <a:p>
            <a:pPr lvl="1"/>
            <a:r>
              <a:rPr lang="en-US" dirty="0" smtClean="0"/>
              <a:t>Capture information in evanescent waves</a:t>
            </a:r>
          </a:p>
          <a:p>
            <a:pPr lvl="1"/>
            <a:r>
              <a:rPr lang="en-US" dirty="0" smtClean="0"/>
              <a:t>Quantum mechanical phenomenon</a:t>
            </a:r>
          </a:p>
          <a:p>
            <a:pPr marL="514350" indent="-514350">
              <a:buFont typeface="+mj-lt"/>
              <a:buAutoNum type="arabicPeriod"/>
            </a:pPr>
            <a:r>
              <a:rPr lang="en-US" dirty="0" smtClean="0"/>
              <a:t>“Functional” super-resolution techniques</a:t>
            </a:r>
          </a:p>
          <a:p>
            <a:pPr marL="971550" lvl="1" indent="-514350">
              <a:buFont typeface="+mj-lt"/>
              <a:buAutoNum type="arabicPeriod"/>
            </a:pPr>
            <a:r>
              <a:rPr lang="en-US" dirty="0" smtClean="0"/>
              <a:t>Deterministic</a:t>
            </a:r>
          </a:p>
          <a:p>
            <a:pPr lvl="2"/>
            <a:r>
              <a:rPr lang="en-US" dirty="0" smtClean="0"/>
              <a:t>Exploit nonlinear responses of fluorophores</a:t>
            </a:r>
          </a:p>
          <a:p>
            <a:pPr marL="971550" lvl="1" indent="-514350">
              <a:buFont typeface="+mj-lt"/>
              <a:buAutoNum type="arabicPeriod"/>
            </a:pPr>
            <a:r>
              <a:rPr lang="en-US" dirty="0" smtClean="0"/>
              <a:t>Stochastic</a:t>
            </a:r>
          </a:p>
          <a:p>
            <a:pPr lvl="2"/>
            <a:r>
              <a:rPr lang="en-US" dirty="0" smtClean="0"/>
              <a:t>Exploit the complex temporal behaviors of fluorophores</a:t>
            </a:r>
            <a:endParaRPr lang="en-US" dirty="0"/>
          </a:p>
        </p:txBody>
      </p:sp>
    </p:spTree>
    <p:extLst>
      <p:ext uri="{BB962C8B-B14F-4D97-AF65-F5344CB8AC3E}">
        <p14:creationId xmlns:p14="http://schemas.microsoft.com/office/powerpoint/2010/main" val="4729972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Spatial Resolution of Biological Imaging </a:t>
            </a:r>
            <a:r>
              <a:rPr lang="en-US" sz="2800" dirty="0"/>
              <a:t>T</a:t>
            </a:r>
            <a:r>
              <a:rPr lang="en-US" sz="2800" dirty="0" smtClean="0"/>
              <a:t>echniques</a:t>
            </a:r>
            <a:endParaRPr lang="en-US" sz="2800"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6749"/>
          <a:stretch/>
        </p:blipFill>
        <p:spPr>
          <a:xfrm>
            <a:off x="726510" y="1690689"/>
            <a:ext cx="6325643" cy="4286628"/>
          </a:xfrm>
        </p:spPr>
      </p:pic>
      <p:sp>
        <p:nvSpPr>
          <p:cNvPr id="5" name="Rectangle 4"/>
          <p:cNvSpPr/>
          <p:nvPr/>
        </p:nvSpPr>
        <p:spPr>
          <a:xfrm>
            <a:off x="5661764" y="5736921"/>
            <a:ext cx="989557" cy="338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5736921" y="4083485"/>
            <a:ext cx="1240076" cy="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736921" y="4285989"/>
            <a:ext cx="1240076" cy="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736921" y="4488493"/>
            <a:ext cx="1240076" cy="0"/>
          </a:xfrm>
          <a:prstGeom prst="straightConnector1">
            <a:avLst/>
          </a:prstGeom>
          <a:ln w="38100">
            <a:solidFill>
              <a:schemeClr val="accent5"/>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736921" y="4690997"/>
            <a:ext cx="1240076" cy="0"/>
          </a:xfrm>
          <a:prstGeom prst="straightConnector1">
            <a:avLst/>
          </a:prstGeom>
          <a:ln w="38100">
            <a:solidFill>
              <a:schemeClr val="accent5"/>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736921" y="4893501"/>
            <a:ext cx="1240076" cy="0"/>
          </a:xfrm>
          <a:prstGeom prst="straightConnector1">
            <a:avLst/>
          </a:prstGeom>
          <a:ln w="38100">
            <a:solidFill>
              <a:schemeClr val="accent5"/>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736921" y="5096005"/>
            <a:ext cx="1240076" cy="0"/>
          </a:xfrm>
          <a:prstGeom prst="straightConnector1">
            <a:avLst/>
          </a:prstGeom>
          <a:ln w="38100">
            <a:solidFill>
              <a:schemeClr val="accent5"/>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736921" y="5298509"/>
            <a:ext cx="1240076" cy="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926893" y="3898819"/>
            <a:ext cx="2161297" cy="338554"/>
          </a:xfrm>
          <a:prstGeom prst="rect">
            <a:avLst/>
          </a:prstGeom>
          <a:noFill/>
        </p:spPr>
        <p:txBody>
          <a:bodyPr wrap="none" rtlCol="0">
            <a:spAutoFit/>
          </a:bodyPr>
          <a:lstStyle/>
          <a:p>
            <a:r>
              <a:rPr lang="en-US" sz="1600" dirty="0" smtClean="0">
                <a:solidFill>
                  <a:srgbClr val="FF0000"/>
                </a:solidFill>
              </a:rPr>
              <a:t>“True” super-resolution</a:t>
            </a:r>
            <a:endParaRPr lang="en-US" sz="1600" dirty="0">
              <a:solidFill>
                <a:srgbClr val="FF0000"/>
              </a:solidFill>
            </a:endParaRPr>
          </a:p>
        </p:txBody>
      </p:sp>
      <p:sp>
        <p:nvSpPr>
          <p:cNvPr id="14" name="TextBox 13"/>
          <p:cNvSpPr txBox="1"/>
          <p:nvPr/>
        </p:nvSpPr>
        <p:spPr>
          <a:xfrm>
            <a:off x="6976997" y="4310566"/>
            <a:ext cx="1229824" cy="338554"/>
          </a:xfrm>
          <a:prstGeom prst="rect">
            <a:avLst/>
          </a:prstGeom>
          <a:noFill/>
        </p:spPr>
        <p:txBody>
          <a:bodyPr wrap="none" rtlCol="0">
            <a:spAutoFit/>
          </a:bodyPr>
          <a:lstStyle/>
          <a:p>
            <a:r>
              <a:rPr lang="en-US" sz="1600" dirty="0" smtClean="0">
                <a:solidFill>
                  <a:schemeClr val="accent5"/>
                </a:solidFill>
              </a:rPr>
              <a:t>“Functional”</a:t>
            </a:r>
            <a:endParaRPr lang="en-US" sz="1600" dirty="0">
              <a:solidFill>
                <a:schemeClr val="accent5"/>
              </a:solidFill>
            </a:endParaRPr>
          </a:p>
        </p:txBody>
      </p:sp>
    </p:spTree>
    <p:extLst>
      <p:ext uri="{BB962C8B-B14F-4D97-AF65-F5344CB8AC3E}">
        <p14:creationId xmlns:p14="http://schemas.microsoft.com/office/powerpoint/2010/main" val="9699292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Near-Field Scanning Optical Microscopy (NSOM)</a:t>
            </a:r>
            <a:endParaRPr lang="en-US" sz="3600" dirty="0"/>
          </a:p>
        </p:txBody>
      </p:sp>
      <p:sp>
        <p:nvSpPr>
          <p:cNvPr id="3" name="Content Placeholder 2"/>
          <p:cNvSpPr>
            <a:spLocks noGrp="1"/>
          </p:cNvSpPr>
          <p:nvPr>
            <p:ph idx="1"/>
          </p:nvPr>
        </p:nvSpPr>
        <p:spPr/>
        <p:txBody>
          <a:bodyPr/>
          <a:lstStyle/>
          <a:p>
            <a:r>
              <a:rPr lang="en-US" dirty="0" smtClean="0"/>
              <a:t>Scanning Near-Field Optical Microscopy (SNOM)</a:t>
            </a:r>
          </a:p>
          <a:p>
            <a:r>
              <a:rPr lang="en-US" dirty="0" smtClean="0"/>
              <a:t>Likely the super-resolution technique with the highest resolution</a:t>
            </a:r>
          </a:p>
          <a:p>
            <a:r>
              <a:rPr lang="en-US" dirty="0" smtClean="0"/>
              <a:t>But only for superficial structures</a:t>
            </a:r>
          </a:p>
          <a:p>
            <a:r>
              <a:rPr lang="en-US" dirty="0" smtClean="0"/>
              <a:t>A form of Scanning Probe Microscopy (SPM)</a:t>
            </a:r>
            <a:endParaRPr lang="en-US" dirty="0"/>
          </a:p>
        </p:txBody>
      </p:sp>
    </p:spTree>
    <p:extLst>
      <p:ext uri="{BB962C8B-B14F-4D97-AF65-F5344CB8AC3E}">
        <p14:creationId xmlns:p14="http://schemas.microsoft.com/office/powerpoint/2010/main" val="16664258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7642" y="529485"/>
            <a:ext cx="8271251" cy="5949817"/>
          </a:xfrm>
        </p:spPr>
      </p:pic>
      <p:sp>
        <p:nvSpPr>
          <p:cNvPr id="2" name="Freeform 1"/>
          <p:cNvSpPr/>
          <p:nvPr/>
        </p:nvSpPr>
        <p:spPr>
          <a:xfrm>
            <a:off x="7041823" y="2413262"/>
            <a:ext cx="1894787" cy="3667027"/>
          </a:xfrm>
          <a:custGeom>
            <a:avLst/>
            <a:gdLst>
              <a:gd name="connsiteX0" fmla="*/ 1762812 w 1894787"/>
              <a:gd name="connsiteY0" fmla="*/ 0 h 3667027"/>
              <a:gd name="connsiteX1" fmla="*/ 650449 w 1894787"/>
              <a:gd name="connsiteY1" fmla="*/ 122548 h 3667027"/>
              <a:gd name="connsiteX2" fmla="*/ 593888 w 1894787"/>
              <a:gd name="connsiteY2" fmla="*/ 669303 h 3667027"/>
              <a:gd name="connsiteX3" fmla="*/ 631596 w 1894787"/>
              <a:gd name="connsiteY3" fmla="*/ 2271860 h 3667027"/>
              <a:gd name="connsiteX4" fmla="*/ 188536 w 1894787"/>
              <a:gd name="connsiteY4" fmla="*/ 2469823 h 3667027"/>
              <a:gd name="connsiteX5" fmla="*/ 0 w 1894787"/>
              <a:gd name="connsiteY5" fmla="*/ 3355942 h 3667027"/>
              <a:gd name="connsiteX6" fmla="*/ 820132 w 1894787"/>
              <a:gd name="connsiteY6" fmla="*/ 3667027 h 3667027"/>
              <a:gd name="connsiteX7" fmla="*/ 1885361 w 1894787"/>
              <a:gd name="connsiteY7" fmla="*/ 3120272 h 3667027"/>
              <a:gd name="connsiteX8" fmla="*/ 1894787 w 1894787"/>
              <a:gd name="connsiteY8" fmla="*/ 2469823 h 3667027"/>
              <a:gd name="connsiteX9" fmla="*/ 1687398 w 1894787"/>
              <a:gd name="connsiteY9" fmla="*/ 2045616 h 3667027"/>
              <a:gd name="connsiteX10" fmla="*/ 1847653 w 1894787"/>
              <a:gd name="connsiteY10" fmla="*/ 28280 h 36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94787" h="3667027">
                <a:moveTo>
                  <a:pt x="1762812" y="0"/>
                </a:moveTo>
                <a:lnTo>
                  <a:pt x="650449" y="122548"/>
                </a:lnTo>
                <a:lnTo>
                  <a:pt x="593888" y="669303"/>
                </a:lnTo>
                <a:lnTo>
                  <a:pt x="631596" y="2271860"/>
                </a:lnTo>
                <a:lnTo>
                  <a:pt x="188536" y="2469823"/>
                </a:lnTo>
                <a:lnTo>
                  <a:pt x="0" y="3355942"/>
                </a:lnTo>
                <a:lnTo>
                  <a:pt x="820132" y="3667027"/>
                </a:lnTo>
                <a:lnTo>
                  <a:pt x="1885361" y="3120272"/>
                </a:lnTo>
                <a:lnTo>
                  <a:pt x="1894787" y="2469823"/>
                </a:lnTo>
                <a:lnTo>
                  <a:pt x="1687398" y="2045616"/>
                </a:lnTo>
                <a:lnTo>
                  <a:pt x="1847653" y="28280"/>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603703" y="2733773"/>
            <a:ext cx="1398895" cy="1706252"/>
            <a:chOff x="7603703" y="2733773"/>
            <a:chExt cx="1398895" cy="1706252"/>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6186" b="515"/>
            <a:stretch/>
          </p:blipFill>
          <p:spPr>
            <a:xfrm>
              <a:off x="7603703" y="2733773"/>
              <a:ext cx="1398895" cy="1706252"/>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77970" t="72951" r="6506" b="15799"/>
            <a:stretch/>
          </p:blipFill>
          <p:spPr>
            <a:xfrm>
              <a:off x="8645582" y="4143905"/>
              <a:ext cx="217170" cy="205740"/>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9336" t="93785" b="515"/>
            <a:stretch/>
          </p:blipFill>
          <p:spPr>
            <a:xfrm>
              <a:off x="7734300" y="4335781"/>
              <a:ext cx="1268298" cy="104244"/>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77970" t="72951" r="6506" b="15799"/>
            <a:stretch/>
          </p:blipFill>
          <p:spPr>
            <a:xfrm>
              <a:off x="8389280" y="4190057"/>
              <a:ext cx="217170" cy="20574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77970" t="72951" r="6506" b="15799"/>
            <a:stretch/>
          </p:blipFill>
          <p:spPr>
            <a:xfrm rot="20920062">
              <a:off x="8552413" y="4170726"/>
              <a:ext cx="217170" cy="205740"/>
            </a:xfrm>
            <a:prstGeom prst="rect">
              <a:avLst/>
            </a:prstGeom>
          </p:spPr>
        </p:pic>
      </p:grpSp>
    </p:spTree>
    <p:extLst>
      <p:ext uri="{BB962C8B-B14F-4D97-AF65-F5344CB8AC3E}">
        <p14:creationId xmlns:p14="http://schemas.microsoft.com/office/powerpoint/2010/main" val="1070988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spectral </a:t>
            </a:r>
            <a:r>
              <a:rPr lang="en-US" dirty="0" err="1" smtClean="0"/>
              <a:t>unmixing</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34636" y="1027906"/>
            <a:ext cx="5880980" cy="4663965"/>
          </a:xfrm>
        </p:spPr>
      </p:pic>
      <p:pic>
        <p:nvPicPr>
          <p:cNvPr id="5" name="Picture 4"/>
          <p:cNvPicPr>
            <a:picLocks noChangeAspect="1"/>
          </p:cNvPicPr>
          <p:nvPr/>
        </p:nvPicPr>
        <p:blipFill rotWithShape="1">
          <a:blip r:embed="rId4"/>
          <a:srcRect t="9350" b="70046"/>
          <a:stretch/>
        </p:blipFill>
        <p:spPr>
          <a:xfrm>
            <a:off x="775888" y="5846065"/>
            <a:ext cx="7623530" cy="842834"/>
          </a:xfrm>
          <a:prstGeom prst="rect">
            <a:avLst/>
          </a:prstGeom>
        </p:spPr>
      </p:pic>
    </p:spTree>
    <p:extLst>
      <p:ext uri="{BB962C8B-B14F-4D97-AF65-F5344CB8AC3E}">
        <p14:creationId xmlns:p14="http://schemas.microsoft.com/office/powerpoint/2010/main" val="24359166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Scanning Tunneling Microscopy</a:t>
            </a:r>
            <a:endParaRPr lang="en-US" dirty="0"/>
          </a:p>
        </p:txBody>
      </p:sp>
      <p:sp>
        <p:nvSpPr>
          <p:cNvPr id="4" name="Content Placeholder 3"/>
          <p:cNvSpPr>
            <a:spLocks noGrp="1"/>
          </p:cNvSpPr>
          <p:nvPr>
            <p:ph sz="half" idx="1"/>
          </p:nvPr>
        </p:nvSpPr>
        <p:spPr/>
        <p:txBody>
          <a:bodyPr/>
          <a:lstStyle/>
          <a:p>
            <a:r>
              <a:rPr lang="en-US" dirty="0" smtClean="0"/>
              <a:t>Images surface at atomic level</a:t>
            </a:r>
          </a:p>
          <a:p>
            <a:r>
              <a:rPr lang="en-US" dirty="0" smtClean="0"/>
              <a:t>Developed in 1981</a:t>
            </a:r>
          </a:p>
          <a:p>
            <a:r>
              <a:rPr lang="en-US" dirty="0" smtClean="0"/>
              <a:t>Binning and Rohrer won Nobel for its development</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22585" y="1825625"/>
            <a:ext cx="2899330" cy="4351338"/>
          </a:xfrm>
        </p:spPr>
      </p:pic>
    </p:spTree>
    <p:extLst>
      <p:ext uri="{BB962C8B-B14F-4D97-AF65-F5344CB8AC3E}">
        <p14:creationId xmlns:p14="http://schemas.microsoft.com/office/powerpoint/2010/main" val="23791831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Scanning Tunneling Microscopy</a:t>
            </a:r>
            <a:endParaRPr lang="en-US" dirty="0"/>
          </a:p>
        </p:txBody>
      </p:sp>
      <p:sp>
        <p:nvSpPr>
          <p:cNvPr id="4" name="Content Placeholder 3"/>
          <p:cNvSpPr>
            <a:spLocks noGrp="1"/>
          </p:cNvSpPr>
          <p:nvPr>
            <p:ph sz="half" idx="1"/>
          </p:nvPr>
        </p:nvSpPr>
        <p:spPr/>
        <p:txBody>
          <a:bodyPr/>
          <a:lstStyle/>
          <a:p>
            <a:r>
              <a:rPr lang="en-US" dirty="0" smtClean="0"/>
              <a:t>Images surface at atomic level</a:t>
            </a:r>
          </a:p>
          <a:p>
            <a:r>
              <a:rPr lang="en-US" dirty="0" smtClean="0"/>
              <a:t>Developed in 1981</a:t>
            </a:r>
          </a:p>
          <a:p>
            <a:r>
              <a:rPr lang="en-US" dirty="0" smtClean="0"/>
              <a:t>Binning and Rohrer won Nobel for its development</a:t>
            </a:r>
          </a:p>
          <a:p>
            <a:r>
              <a:rPr lang="en-US" dirty="0" smtClean="0"/>
              <a:t>Works via quantum tunneling</a:t>
            </a:r>
          </a:p>
          <a:p>
            <a:r>
              <a:rPr lang="en-US" dirty="0" smtClean="0"/>
              <a:t>Schrödinger equation</a:t>
            </a:r>
            <a:endParaRPr lang="en-US" dirty="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29150" y="1825625"/>
            <a:ext cx="3886200" cy="3181521"/>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150" y="5142082"/>
            <a:ext cx="1983523" cy="133391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6059" y="5137854"/>
            <a:ext cx="1338147" cy="1338147"/>
          </a:xfrm>
          <a:prstGeom prst="rect">
            <a:avLst/>
          </a:prstGeom>
        </p:spPr>
      </p:pic>
    </p:spTree>
    <p:extLst>
      <p:ext uri="{BB962C8B-B14F-4D97-AF65-F5344CB8AC3E}">
        <p14:creationId xmlns:p14="http://schemas.microsoft.com/office/powerpoint/2010/main" val="39269494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Near-Field Scanning Optical Microscopy (NSOM)</a:t>
            </a:r>
            <a:br>
              <a:rPr lang="en-US" sz="2800" dirty="0" smtClean="0"/>
            </a:br>
            <a:r>
              <a:rPr lang="en-US" sz="2800" dirty="0" smtClean="0"/>
              <a:t/>
            </a:r>
            <a:br>
              <a:rPr lang="en-US" sz="2800" dirty="0" smtClean="0"/>
            </a:br>
            <a:r>
              <a:rPr lang="en-US" altLang="en-US" sz="2800" dirty="0"/>
              <a:t>Break the diffraction limit by working in the </a:t>
            </a:r>
            <a:r>
              <a:rPr lang="en-US" altLang="en-US" sz="2800" dirty="0" smtClean="0"/>
              <a:t>near-field</a:t>
            </a:r>
            <a:endParaRPr lang="en-US" sz="2800" dirty="0"/>
          </a:p>
        </p:txBody>
      </p:sp>
      <p:sp>
        <p:nvSpPr>
          <p:cNvPr id="6" name="AutoShape 3"/>
          <p:cNvSpPr>
            <a:spLocks noChangeArrowheads="1"/>
          </p:cNvSpPr>
          <p:nvPr/>
        </p:nvSpPr>
        <p:spPr bwMode="auto">
          <a:xfrm>
            <a:off x="3830754" y="1825625"/>
            <a:ext cx="838200" cy="3048000"/>
          </a:xfrm>
          <a:custGeom>
            <a:avLst/>
            <a:gdLst>
              <a:gd name="T0" fmla="*/ 980091699 w 21600"/>
              <a:gd name="T1" fmla="*/ 2147483647 h 21600"/>
              <a:gd name="T2" fmla="*/ 631110583 w 21600"/>
              <a:gd name="T3" fmla="*/ 2147483647 h 21600"/>
              <a:gd name="T4" fmla="*/ 282129466 w 21600"/>
              <a:gd name="T5" fmla="*/ 2147483647 h 21600"/>
              <a:gd name="T6" fmla="*/ 631110583 w 21600"/>
              <a:gd name="T7" fmla="*/ 0 h 21600"/>
              <a:gd name="T8" fmla="*/ 0 60000 65536"/>
              <a:gd name="T9" fmla="*/ 0 60000 65536"/>
              <a:gd name="T10" fmla="*/ 0 60000 65536"/>
              <a:gd name="T11" fmla="*/ 0 60000 65536"/>
              <a:gd name="T12" fmla="*/ 6628 w 21600"/>
              <a:gd name="T13" fmla="*/ 6628 h 21600"/>
              <a:gd name="T14" fmla="*/ 14972 w 21600"/>
              <a:gd name="T15" fmla="*/ 14972 h 21600"/>
            </a:gdLst>
            <a:ahLst/>
            <a:cxnLst>
              <a:cxn ang="T8">
                <a:pos x="T0" y="T1"/>
              </a:cxn>
              <a:cxn ang="T9">
                <a:pos x="T2" y="T3"/>
              </a:cxn>
              <a:cxn ang="T10">
                <a:pos x="T4" y="T5"/>
              </a:cxn>
              <a:cxn ang="T11">
                <a:pos x="T6" y="T7"/>
              </a:cxn>
            </a:cxnLst>
            <a:rect l="T12" t="T13" r="T14" b="T15"/>
            <a:pathLst>
              <a:path w="21600" h="21600">
                <a:moveTo>
                  <a:pt x="0" y="0"/>
                </a:moveTo>
                <a:lnTo>
                  <a:pt x="9655" y="21600"/>
                </a:lnTo>
                <a:lnTo>
                  <a:pt x="11945" y="21600"/>
                </a:lnTo>
                <a:lnTo>
                  <a:pt x="21600" y="0"/>
                </a:lnTo>
                <a:lnTo>
                  <a:pt x="0" y="0"/>
                </a:lnTo>
                <a:close/>
              </a:path>
            </a:pathLst>
          </a:custGeom>
          <a:solidFill>
            <a:schemeClr val="accent1"/>
          </a:solidFill>
          <a:ln w="9525">
            <a:solidFill>
              <a:schemeClr val="bg1"/>
            </a:solidFill>
            <a:miter lim="800000"/>
            <a:headEnd/>
            <a:tailEnd/>
          </a:ln>
        </p:spPr>
        <p:txBody>
          <a:bodyPr wrap="none" anchor="ctr"/>
          <a:lstStyle/>
          <a:p>
            <a:endParaRPr lang="en-US"/>
          </a:p>
        </p:txBody>
      </p:sp>
      <p:grpSp>
        <p:nvGrpSpPr>
          <p:cNvPr id="8" name="Group 7"/>
          <p:cNvGrpSpPr>
            <a:grpSpLocks/>
          </p:cNvGrpSpPr>
          <p:nvPr/>
        </p:nvGrpSpPr>
        <p:grpSpPr bwMode="auto">
          <a:xfrm>
            <a:off x="3868854" y="4924425"/>
            <a:ext cx="762000" cy="622300"/>
            <a:chOff x="2416" y="3160"/>
            <a:chExt cx="480" cy="392"/>
          </a:xfrm>
        </p:grpSpPr>
        <p:sp>
          <p:nvSpPr>
            <p:cNvPr id="9" name="Freeform 8"/>
            <p:cNvSpPr>
              <a:spLocks/>
            </p:cNvSpPr>
            <p:nvPr/>
          </p:nvSpPr>
          <p:spPr bwMode="auto">
            <a:xfrm>
              <a:off x="2416" y="3160"/>
              <a:ext cx="216" cy="392"/>
            </a:xfrm>
            <a:custGeom>
              <a:avLst/>
              <a:gdLst>
                <a:gd name="T0" fmla="*/ 216 w 216"/>
                <a:gd name="T1" fmla="*/ 0 h 392"/>
                <a:gd name="T2" fmla="*/ 200 w 216"/>
                <a:gd name="T3" fmla="*/ 128 h 392"/>
                <a:gd name="T4" fmla="*/ 136 w 216"/>
                <a:gd name="T5" fmla="*/ 240 h 392"/>
                <a:gd name="T6" fmla="*/ 0 w 216"/>
                <a:gd name="T7" fmla="*/ 392 h 392"/>
                <a:gd name="T8" fmla="*/ 0 60000 65536"/>
                <a:gd name="T9" fmla="*/ 0 60000 65536"/>
                <a:gd name="T10" fmla="*/ 0 60000 65536"/>
                <a:gd name="T11" fmla="*/ 0 60000 65536"/>
                <a:gd name="T12" fmla="*/ 0 w 216"/>
                <a:gd name="T13" fmla="*/ 0 h 392"/>
                <a:gd name="T14" fmla="*/ 216 w 216"/>
                <a:gd name="T15" fmla="*/ 392 h 392"/>
              </a:gdLst>
              <a:ahLst/>
              <a:cxnLst>
                <a:cxn ang="T8">
                  <a:pos x="T0" y="T1"/>
                </a:cxn>
                <a:cxn ang="T9">
                  <a:pos x="T2" y="T3"/>
                </a:cxn>
                <a:cxn ang="T10">
                  <a:pos x="T4" y="T5"/>
                </a:cxn>
                <a:cxn ang="T11">
                  <a:pos x="T6" y="T7"/>
                </a:cxn>
              </a:cxnLst>
              <a:rect l="T12" t="T13" r="T14" b="T15"/>
              <a:pathLst>
                <a:path w="216" h="392">
                  <a:moveTo>
                    <a:pt x="216" y="0"/>
                  </a:moveTo>
                  <a:cubicBezTo>
                    <a:pt x="214" y="44"/>
                    <a:pt x="213" y="88"/>
                    <a:pt x="200" y="128"/>
                  </a:cubicBezTo>
                  <a:cubicBezTo>
                    <a:pt x="186" y="167"/>
                    <a:pt x="169" y="196"/>
                    <a:pt x="136" y="240"/>
                  </a:cubicBezTo>
                  <a:cubicBezTo>
                    <a:pt x="102" y="284"/>
                    <a:pt x="21" y="366"/>
                    <a:pt x="0" y="392"/>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Freeform 9"/>
            <p:cNvSpPr>
              <a:spLocks/>
            </p:cNvSpPr>
            <p:nvPr/>
          </p:nvSpPr>
          <p:spPr bwMode="auto">
            <a:xfrm flipH="1">
              <a:off x="2680" y="3160"/>
              <a:ext cx="216" cy="392"/>
            </a:xfrm>
            <a:custGeom>
              <a:avLst/>
              <a:gdLst>
                <a:gd name="T0" fmla="*/ 216 w 216"/>
                <a:gd name="T1" fmla="*/ 0 h 392"/>
                <a:gd name="T2" fmla="*/ 200 w 216"/>
                <a:gd name="T3" fmla="*/ 128 h 392"/>
                <a:gd name="T4" fmla="*/ 136 w 216"/>
                <a:gd name="T5" fmla="*/ 240 h 392"/>
                <a:gd name="T6" fmla="*/ 0 w 216"/>
                <a:gd name="T7" fmla="*/ 392 h 392"/>
                <a:gd name="T8" fmla="*/ 0 60000 65536"/>
                <a:gd name="T9" fmla="*/ 0 60000 65536"/>
                <a:gd name="T10" fmla="*/ 0 60000 65536"/>
                <a:gd name="T11" fmla="*/ 0 60000 65536"/>
                <a:gd name="T12" fmla="*/ 0 w 216"/>
                <a:gd name="T13" fmla="*/ 0 h 392"/>
                <a:gd name="T14" fmla="*/ 216 w 216"/>
                <a:gd name="T15" fmla="*/ 392 h 392"/>
              </a:gdLst>
              <a:ahLst/>
              <a:cxnLst>
                <a:cxn ang="T8">
                  <a:pos x="T0" y="T1"/>
                </a:cxn>
                <a:cxn ang="T9">
                  <a:pos x="T2" y="T3"/>
                </a:cxn>
                <a:cxn ang="T10">
                  <a:pos x="T4" y="T5"/>
                </a:cxn>
                <a:cxn ang="T11">
                  <a:pos x="T6" y="T7"/>
                </a:cxn>
              </a:cxnLst>
              <a:rect l="T12" t="T13" r="T14" b="T15"/>
              <a:pathLst>
                <a:path w="216" h="392">
                  <a:moveTo>
                    <a:pt x="216" y="0"/>
                  </a:moveTo>
                  <a:cubicBezTo>
                    <a:pt x="214" y="44"/>
                    <a:pt x="213" y="88"/>
                    <a:pt x="200" y="128"/>
                  </a:cubicBezTo>
                  <a:cubicBezTo>
                    <a:pt x="186" y="167"/>
                    <a:pt x="169" y="196"/>
                    <a:pt x="136" y="240"/>
                  </a:cubicBezTo>
                  <a:cubicBezTo>
                    <a:pt x="102" y="284"/>
                    <a:pt x="21" y="366"/>
                    <a:pt x="0" y="392"/>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4" name="Line 5"/>
          <p:cNvSpPr>
            <a:spLocks noChangeShapeType="1"/>
          </p:cNvSpPr>
          <p:nvPr/>
        </p:nvSpPr>
        <p:spPr bwMode="auto">
          <a:xfrm flipH="1">
            <a:off x="4392344" y="4868670"/>
            <a:ext cx="5969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Text Box 6"/>
          <p:cNvSpPr txBox="1">
            <a:spLocks noChangeArrowheads="1"/>
          </p:cNvSpPr>
          <p:nvPr/>
        </p:nvSpPr>
        <p:spPr bwMode="auto">
          <a:xfrm>
            <a:off x="4646344" y="4514727"/>
            <a:ext cx="32178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dirty="0">
                <a:latin typeface="Calibri" panose="020F0502020204030204" pitchFamily="34" charset="0"/>
              </a:rPr>
              <a:t>Launch light through small aperture</a:t>
            </a:r>
          </a:p>
        </p:txBody>
      </p:sp>
      <p:sp>
        <p:nvSpPr>
          <p:cNvPr id="16" name="Line 12"/>
          <p:cNvSpPr>
            <a:spLocks noChangeShapeType="1"/>
          </p:cNvSpPr>
          <p:nvPr/>
        </p:nvSpPr>
        <p:spPr bwMode="auto">
          <a:xfrm flipH="1">
            <a:off x="3202296" y="5168125"/>
            <a:ext cx="596900"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Text Box 13"/>
          <p:cNvSpPr txBox="1">
            <a:spLocks noChangeArrowheads="1"/>
          </p:cNvSpPr>
          <p:nvPr/>
        </p:nvSpPr>
        <p:spPr bwMode="auto">
          <a:xfrm>
            <a:off x="39996" y="4634298"/>
            <a:ext cx="357346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dirty="0">
                <a:latin typeface="+mn-lt"/>
              </a:rPr>
              <a:t>Illuminated </a:t>
            </a:r>
            <a:r>
              <a:rPr lang="ja-JP" altLang="en-US" sz="2000" dirty="0">
                <a:latin typeface="+mn-lt"/>
              </a:rPr>
              <a:t>“</a:t>
            </a:r>
            <a:r>
              <a:rPr lang="en-US" altLang="ja-JP" sz="2000" dirty="0">
                <a:latin typeface="+mn-lt"/>
              </a:rPr>
              <a:t>spot</a:t>
            </a:r>
            <a:r>
              <a:rPr lang="ja-JP" altLang="en-US" sz="2000" dirty="0">
                <a:latin typeface="+mn-lt"/>
              </a:rPr>
              <a:t>”</a:t>
            </a:r>
            <a:r>
              <a:rPr lang="en-US" altLang="ja-JP" sz="2000" dirty="0">
                <a:latin typeface="+mn-lt"/>
              </a:rPr>
              <a:t> is smaller than diffraction limit </a:t>
            </a:r>
          </a:p>
          <a:p>
            <a:pPr algn="ctr" eaLnBrk="1" hangingPunct="1"/>
            <a:r>
              <a:rPr lang="en-US" altLang="en-US" sz="2000" dirty="0">
                <a:latin typeface="+mn-lt"/>
              </a:rPr>
              <a:t>(about the size of the tip for a distance equivalent to tip diameter)</a:t>
            </a:r>
          </a:p>
        </p:txBody>
      </p:sp>
      <p:sp>
        <p:nvSpPr>
          <p:cNvPr id="18" name="Text Box 14"/>
          <p:cNvSpPr txBox="1">
            <a:spLocks noChangeArrowheads="1"/>
          </p:cNvSpPr>
          <p:nvPr/>
        </p:nvSpPr>
        <p:spPr bwMode="auto">
          <a:xfrm>
            <a:off x="4211754" y="5776175"/>
            <a:ext cx="4775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dirty="0">
                <a:latin typeface="Calibri" panose="020F0502020204030204" pitchFamily="34" charset="0"/>
              </a:rPr>
              <a:t>Near-field = distance of a couple of tip diameters</a:t>
            </a:r>
          </a:p>
        </p:txBody>
      </p:sp>
    </p:spTree>
    <p:extLst>
      <p:ext uri="{BB962C8B-B14F-4D97-AF65-F5344CB8AC3E}">
        <p14:creationId xmlns:p14="http://schemas.microsoft.com/office/powerpoint/2010/main" val="8641336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prstClr val="black"/>
                </a:solidFill>
              </a:rPr>
              <a:t>NSOM </a:t>
            </a:r>
            <a:r>
              <a:rPr lang="en-US" altLang="en-US" sz="2800" dirty="0" smtClean="0">
                <a:solidFill>
                  <a:prstClr val="black"/>
                </a:solidFill>
              </a:rPr>
              <a:t>working </a:t>
            </a:r>
            <a:r>
              <a:rPr lang="en-US" altLang="en-US" sz="2800" dirty="0">
                <a:solidFill>
                  <a:prstClr val="black"/>
                </a:solidFill>
              </a:rPr>
              <a:t>in the near-field</a:t>
            </a:r>
            <a:endParaRPr lang="en-US" dirty="0"/>
          </a:p>
        </p:txBody>
      </p:sp>
      <p:sp>
        <p:nvSpPr>
          <p:cNvPr id="3" name="Content Placeholder 2"/>
          <p:cNvSpPr>
            <a:spLocks noGrp="1"/>
          </p:cNvSpPr>
          <p:nvPr>
            <p:ph sz="half" idx="1"/>
          </p:nvPr>
        </p:nvSpPr>
        <p:spPr/>
        <p:txBody>
          <a:bodyPr/>
          <a:lstStyle/>
          <a:p>
            <a:r>
              <a:rPr lang="en-US" dirty="0" smtClean="0"/>
              <a:t>Aperture diameter less than the wavelength of light</a:t>
            </a:r>
          </a:p>
          <a:p>
            <a:r>
              <a:rPr lang="en-US" dirty="0" smtClean="0"/>
              <a:t>In </a:t>
            </a:r>
            <a:r>
              <a:rPr lang="en-US" dirty="0"/>
              <a:t>1993 Eric </a:t>
            </a:r>
            <a:r>
              <a:rPr lang="en-US" dirty="0" err="1"/>
              <a:t>Betzig</a:t>
            </a:r>
            <a:r>
              <a:rPr lang="en-US" dirty="0"/>
              <a:t> and Robert </a:t>
            </a:r>
            <a:r>
              <a:rPr lang="en-US" dirty="0" err="1"/>
              <a:t>Chichester</a:t>
            </a:r>
            <a:r>
              <a:rPr lang="en-US" dirty="0"/>
              <a:t> used </a:t>
            </a:r>
            <a:r>
              <a:rPr lang="en-US" dirty="0" smtClean="0"/>
              <a:t>NSOM for </a:t>
            </a:r>
            <a:r>
              <a:rPr lang="en-US" i="1" dirty="0" smtClean="0"/>
              <a:t>repetitive</a:t>
            </a:r>
            <a:r>
              <a:rPr lang="en-US" dirty="0" smtClean="0"/>
              <a:t> single molecule imaging</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08292" y="2136737"/>
            <a:ext cx="3707058" cy="3144469"/>
          </a:xfrm>
        </p:spPr>
      </p:pic>
    </p:spTree>
    <p:extLst>
      <p:ext uri="{BB962C8B-B14F-4D97-AF65-F5344CB8AC3E}">
        <p14:creationId xmlns:p14="http://schemas.microsoft.com/office/powerpoint/2010/main" val="29633264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prstClr val="black"/>
                </a:solidFill>
              </a:rPr>
              <a:t>NSOM </a:t>
            </a:r>
            <a:r>
              <a:rPr lang="en-US" altLang="en-US" sz="2800" dirty="0">
                <a:solidFill>
                  <a:prstClr val="black"/>
                </a:solidFill>
              </a:rPr>
              <a:t>working in the near-field</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Near-field near surface of object, &lt; </a:t>
            </a:r>
            <a:r>
              <a:rPr lang="el-GR" dirty="0" smtClean="0"/>
              <a:t>λ</a:t>
            </a:r>
            <a:r>
              <a:rPr lang="en-US" dirty="0" smtClean="0"/>
              <a:t> of light</a:t>
            </a:r>
          </a:p>
          <a:p>
            <a:r>
              <a:rPr lang="en-US" dirty="0" smtClean="0"/>
              <a:t>Near-field consists of light as evanescent wave</a:t>
            </a:r>
          </a:p>
          <a:p>
            <a:r>
              <a:rPr lang="en-US" dirty="0" smtClean="0"/>
              <a:t>Evanescent waves higher frequency, more information</a:t>
            </a:r>
          </a:p>
          <a:p>
            <a:r>
              <a:rPr lang="en-US" dirty="0" smtClean="0"/>
              <a:t>Evanescent waves quantum tunneling phenomenon</a:t>
            </a:r>
          </a:p>
          <a:p>
            <a:r>
              <a:rPr lang="en-US" dirty="0" smtClean="0"/>
              <a:t>Product of </a:t>
            </a:r>
            <a:r>
              <a:rPr lang="en-US" dirty="0">
                <a:solidFill>
                  <a:prstClr val="black"/>
                </a:solidFill>
              </a:rPr>
              <a:t>Schrödinger </a:t>
            </a:r>
            <a:r>
              <a:rPr lang="en-US" dirty="0" smtClean="0"/>
              <a:t>wave equations</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150" y="2501642"/>
            <a:ext cx="4213767" cy="2260640"/>
          </a:xfrm>
        </p:spPr>
      </p:pic>
    </p:spTree>
    <p:extLst>
      <p:ext uri="{BB962C8B-B14F-4D97-AF65-F5344CB8AC3E}">
        <p14:creationId xmlns:p14="http://schemas.microsoft.com/office/powerpoint/2010/main" val="10870906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Near-Field Scanning Optical Microscopy (NSOM)</a:t>
            </a:r>
            <a:br>
              <a:rPr lang="en-US" sz="2800" dirty="0" smtClean="0"/>
            </a:br>
            <a:r>
              <a:rPr lang="en-US" sz="2800" dirty="0" smtClean="0"/>
              <a:t/>
            </a:r>
            <a:br>
              <a:rPr lang="en-US" sz="2800" dirty="0" smtClean="0"/>
            </a:br>
            <a:r>
              <a:rPr lang="en-US" altLang="en-US" sz="2800" dirty="0"/>
              <a:t>How to make an NSOM </a:t>
            </a:r>
            <a:r>
              <a:rPr lang="en-US" altLang="en-US" sz="2800" dirty="0" smtClean="0"/>
              <a:t>tip</a:t>
            </a:r>
            <a:endParaRPr lang="en-US" sz="2800" dirty="0"/>
          </a:p>
        </p:txBody>
      </p:sp>
      <p:sp>
        <p:nvSpPr>
          <p:cNvPr id="6" name="AutoShape 3"/>
          <p:cNvSpPr>
            <a:spLocks noChangeArrowheads="1"/>
          </p:cNvSpPr>
          <p:nvPr/>
        </p:nvSpPr>
        <p:spPr bwMode="auto">
          <a:xfrm>
            <a:off x="3830754" y="1825625"/>
            <a:ext cx="838200" cy="3048000"/>
          </a:xfrm>
          <a:custGeom>
            <a:avLst/>
            <a:gdLst>
              <a:gd name="T0" fmla="*/ 980091699 w 21600"/>
              <a:gd name="T1" fmla="*/ 2147483647 h 21600"/>
              <a:gd name="T2" fmla="*/ 631110583 w 21600"/>
              <a:gd name="T3" fmla="*/ 2147483647 h 21600"/>
              <a:gd name="T4" fmla="*/ 282129466 w 21600"/>
              <a:gd name="T5" fmla="*/ 2147483647 h 21600"/>
              <a:gd name="T6" fmla="*/ 631110583 w 21600"/>
              <a:gd name="T7" fmla="*/ 0 h 21600"/>
              <a:gd name="T8" fmla="*/ 0 60000 65536"/>
              <a:gd name="T9" fmla="*/ 0 60000 65536"/>
              <a:gd name="T10" fmla="*/ 0 60000 65536"/>
              <a:gd name="T11" fmla="*/ 0 60000 65536"/>
              <a:gd name="T12" fmla="*/ 6628 w 21600"/>
              <a:gd name="T13" fmla="*/ 6628 h 21600"/>
              <a:gd name="T14" fmla="*/ 14972 w 21600"/>
              <a:gd name="T15" fmla="*/ 14972 h 21600"/>
            </a:gdLst>
            <a:ahLst/>
            <a:cxnLst>
              <a:cxn ang="T8">
                <a:pos x="T0" y="T1"/>
              </a:cxn>
              <a:cxn ang="T9">
                <a:pos x="T2" y="T3"/>
              </a:cxn>
              <a:cxn ang="T10">
                <a:pos x="T4" y="T5"/>
              </a:cxn>
              <a:cxn ang="T11">
                <a:pos x="T6" y="T7"/>
              </a:cxn>
            </a:cxnLst>
            <a:rect l="T12" t="T13" r="T14" b="T15"/>
            <a:pathLst>
              <a:path w="21600" h="21600">
                <a:moveTo>
                  <a:pt x="0" y="0"/>
                </a:moveTo>
                <a:lnTo>
                  <a:pt x="9655" y="21600"/>
                </a:lnTo>
                <a:lnTo>
                  <a:pt x="11945" y="21600"/>
                </a:lnTo>
                <a:lnTo>
                  <a:pt x="21600" y="0"/>
                </a:lnTo>
                <a:lnTo>
                  <a:pt x="0" y="0"/>
                </a:lnTo>
                <a:close/>
              </a:path>
            </a:pathLst>
          </a:custGeom>
          <a:solidFill>
            <a:schemeClr val="accent1"/>
          </a:solidFill>
          <a:ln w="9525">
            <a:solidFill>
              <a:schemeClr val="bg1"/>
            </a:solidFill>
            <a:miter lim="800000"/>
            <a:headEnd/>
            <a:tailEnd/>
          </a:ln>
        </p:spPr>
        <p:txBody>
          <a:bodyPr wrap="none" anchor="ctr"/>
          <a:lstStyle/>
          <a:p>
            <a:endParaRPr lang="en-US"/>
          </a:p>
        </p:txBody>
      </p:sp>
      <p:grpSp>
        <p:nvGrpSpPr>
          <p:cNvPr id="8" name="Group 7"/>
          <p:cNvGrpSpPr>
            <a:grpSpLocks/>
          </p:cNvGrpSpPr>
          <p:nvPr/>
        </p:nvGrpSpPr>
        <p:grpSpPr bwMode="auto">
          <a:xfrm>
            <a:off x="3868854" y="4924425"/>
            <a:ext cx="762000" cy="622300"/>
            <a:chOff x="2416" y="3160"/>
            <a:chExt cx="480" cy="392"/>
          </a:xfrm>
        </p:grpSpPr>
        <p:sp>
          <p:nvSpPr>
            <p:cNvPr id="9" name="Freeform 8"/>
            <p:cNvSpPr>
              <a:spLocks/>
            </p:cNvSpPr>
            <p:nvPr/>
          </p:nvSpPr>
          <p:spPr bwMode="auto">
            <a:xfrm>
              <a:off x="2416" y="3160"/>
              <a:ext cx="216" cy="392"/>
            </a:xfrm>
            <a:custGeom>
              <a:avLst/>
              <a:gdLst>
                <a:gd name="T0" fmla="*/ 216 w 216"/>
                <a:gd name="T1" fmla="*/ 0 h 392"/>
                <a:gd name="T2" fmla="*/ 200 w 216"/>
                <a:gd name="T3" fmla="*/ 128 h 392"/>
                <a:gd name="T4" fmla="*/ 136 w 216"/>
                <a:gd name="T5" fmla="*/ 240 h 392"/>
                <a:gd name="T6" fmla="*/ 0 w 216"/>
                <a:gd name="T7" fmla="*/ 392 h 392"/>
                <a:gd name="T8" fmla="*/ 0 60000 65536"/>
                <a:gd name="T9" fmla="*/ 0 60000 65536"/>
                <a:gd name="T10" fmla="*/ 0 60000 65536"/>
                <a:gd name="T11" fmla="*/ 0 60000 65536"/>
                <a:gd name="T12" fmla="*/ 0 w 216"/>
                <a:gd name="T13" fmla="*/ 0 h 392"/>
                <a:gd name="T14" fmla="*/ 216 w 216"/>
                <a:gd name="T15" fmla="*/ 392 h 392"/>
              </a:gdLst>
              <a:ahLst/>
              <a:cxnLst>
                <a:cxn ang="T8">
                  <a:pos x="T0" y="T1"/>
                </a:cxn>
                <a:cxn ang="T9">
                  <a:pos x="T2" y="T3"/>
                </a:cxn>
                <a:cxn ang="T10">
                  <a:pos x="T4" y="T5"/>
                </a:cxn>
                <a:cxn ang="T11">
                  <a:pos x="T6" y="T7"/>
                </a:cxn>
              </a:cxnLst>
              <a:rect l="T12" t="T13" r="T14" b="T15"/>
              <a:pathLst>
                <a:path w="216" h="392">
                  <a:moveTo>
                    <a:pt x="216" y="0"/>
                  </a:moveTo>
                  <a:cubicBezTo>
                    <a:pt x="214" y="44"/>
                    <a:pt x="213" y="88"/>
                    <a:pt x="200" y="128"/>
                  </a:cubicBezTo>
                  <a:cubicBezTo>
                    <a:pt x="186" y="167"/>
                    <a:pt x="169" y="196"/>
                    <a:pt x="136" y="240"/>
                  </a:cubicBezTo>
                  <a:cubicBezTo>
                    <a:pt x="102" y="284"/>
                    <a:pt x="21" y="366"/>
                    <a:pt x="0" y="392"/>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Freeform 9"/>
            <p:cNvSpPr>
              <a:spLocks/>
            </p:cNvSpPr>
            <p:nvPr/>
          </p:nvSpPr>
          <p:spPr bwMode="auto">
            <a:xfrm flipH="1">
              <a:off x="2680" y="3160"/>
              <a:ext cx="216" cy="392"/>
            </a:xfrm>
            <a:custGeom>
              <a:avLst/>
              <a:gdLst>
                <a:gd name="T0" fmla="*/ 216 w 216"/>
                <a:gd name="T1" fmla="*/ 0 h 392"/>
                <a:gd name="T2" fmla="*/ 200 w 216"/>
                <a:gd name="T3" fmla="*/ 128 h 392"/>
                <a:gd name="T4" fmla="*/ 136 w 216"/>
                <a:gd name="T5" fmla="*/ 240 h 392"/>
                <a:gd name="T6" fmla="*/ 0 w 216"/>
                <a:gd name="T7" fmla="*/ 392 h 392"/>
                <a:gd name="T8" fmla="*/ 0 60000 65536"/>
                <a:gd name="T9" fmla="*/ 0 60000 65536"/>
                <a:gd name="T10" fmla="*/ 0 60000 65536"/>
                <a:gd name="T11" fmla="*/ 0 60000 65536"/>
                <a:gd name="T12" fmla="*/ 0 w 216"/>
                <a:gd name="T13" fmla="*/ 0 h 392"/>
                <a:gd name="T14" fmla="*/ 216 w 216"/>
                <a:gd name="T15" fmla="*/ 392 h 392"/>
              </a:gdLst>
              <a:ahLst/>
              <a:cxnLst>
                <a:cxn ang="T8">
                  <a:pos x="T0" y="T1"/>
                </a:cxn>
                <a:cxn ang="T9">
                  <a:pos x="T2" y="T3"/>
                </a:cxn>
                <a:cxn ang="T10">
                  <a:pos x="T4" y="T5"/>
                </a:cxn>
                <a:cxn ang="T11">
                  <a:pos x="T6" y="T7"/>
                </a:cxn>
              </a:cxnLst>
              <a:rect l="T12" t="T13" r="T14" b="T15"/>
              <a:pathLst>
                <a:path w="216" h="392">
                  <a:moveTo>
                    <a:pt x="216" y="0"/>
                  </a:moveTo>
                  <a:cubicBezTo>
                    <a:pt x="214" y="44"/>
                    <a:pt x="213" y="88"/>
                    <a:pt x="200" y="128"/>
                  </a:cubicBezTo>
                  <a:cubicBezTo>
                    <a:pt x="186" y="167"/>
                    <a:pt x="169" y="196"/>
                    <a:pt x="136" y="240"/>
                  </a:cubicBezTo>
                  <a:cubicBezTo>
                    <a:pt x="102" y="284"/>
                    <a:pt x="21" y="366"/>
                    <a:pt x="0" y="392"/>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4" name="Line 5"/>
          <p:cNvSpPr>
            <a:spLocks noChangeShapeType="1"/>
          </p:cNvSpPr>
          <p:nvPr/>
        </p:nvSpPr>
        <p:spPr bwMode="auto">
          <a:xfrm flipH="1">
            <a:off x="4392344" y="4868670"/>
            <a:ext cx="5969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 name="AutoShape 3"/>
          <p:cNvSpPr>
            <a:spLocks noChangeArrowheads="1"/>
          </p:cNvSpPr>
          <p:nvPr/>
        </p:nvSpPr>
        <p:spPr bwMode="auto">
          <a:xfrm>
            <a:off x="3839894" y="1825625"/>
            <a:ext cx="838200" cy="3048000"/>
          </a:xfrm>
          <a:custGeom>
            <a:avLst/>
            <a:gdLst>
              <a:gd name="T0" fmla="*/ 980091699 w 21600"/>
              <a:gd name="T1" fmla="*/ 2147483647 h 21600"/>
              <a:gd name="T2" fmla="*/ 631110583 w 21600"/>
              <a:gd name="T3" fmla="*/ 2147483647 h 21600"/>
              <a:gd name="T4" fmla="*/ 282129466 w 21600"/>
              <a:gd name="T5" fmla="*/ 2147483647 h 21600"/>
              <a:gd name="T6" fmla="*/ 631110583 w 21600"/>
              <a:gd name="T7" fmla="*/ 0 h 21600"/>
              <a:gd name="T8" fmla="*/ 0 60000 65536"/>
              <a:gd name="T9" fmla="*/ 0 60000 65536"/>
              <a:gd name="T10" fmla="*/ 0 60000 65536"/>
              <a:gd name="T11" fmla="*/ 0 60000 65536"/>
              <a:gd name="T12" fmla="*/ 6628 w 21600"/>
              <a:gd name="T13" fmla="*/ 6628 h 21600"/>
              <a:gd name="T14" fmla="*/ 14972 w 21600"/>
              <a:gd name="T15" fmla="*/ 14972 h 21600"/>
            </a:gdLst>
            <a:ahLst/>
            <a:cxnLst>
              <a:cxn ang="T8">
                <a:pos x="T0" y="T1"/>
              </a:cxn>
              <a:cxn ang="T9">
                <a:pos x="T2" y="T3"/>
              </a:cxn>
              <a:cxn ang="T10">
                <a:pos x="T4" y="T5"/>
              </a:cxn>
              <a:cxn ang="T11">
                <a:pos x="T6" y="T7"/>
              </a:cxn>
            </a:cxnLst>
            <a:rect l="T12" t="T13" r="T14" b="T15"/>
            <a:pathLst>
              <a:path w="21600" h="21600">
                <a:moveTo>
                  <a:pt x="0" y="0"/>
                </a:moveTo>
                <a:lnTo>
                  <a:pt x="9655" y="21600"/>
                </a:lnTo>
                <a:lnTo>
                  <a:pt x="11945" y="21600"/>
                </a:lnTo>
                <a:lnTo>
                  <a:pt x="21600" y="0"/>
                </a:lnTo>
                <a:lnTo>
                  <a:pt x="0" y="0"/>
                </a:lnTo>
                <a:close/>
              </a:path>
            </a:pathLst>
          </a:custGeom>
          <a:solidFill>
            <a:schemeClr val="accent1"/>
          </a:solidFill>
          <a:ln w="9525">
            <a:solidFill>
              <a:schemeClr val="bg1"/>
            </a:solidFill>
            <a:miter lim="800000"/>
            <a:headEnd/>
            <a:tailEnd/>
          </a:ln>
        </p:spPr>
        <p:txBody>
          <a:bodyPr wrap="none" anchor="ctr"/>
          <a:lstStyle/>
          <a:p>
            <a:endParaRPr lang="en-US"/>
          </a:p>
        </p:txBody>
      </p:sp>
      <p:grpSp>
        <p:nvGrpSpPr>
          <p:cNvPr id="13" name="Group 7"/>
          <p:cNvGrpSpPr>
            <a:grpSpLocks/>
          </p:cNvGrpSpPr>
          <p:nvPr/>
        </p:nvGrpSpPr>
        <p:grpSpPr bwMode="auto">
          <a:xfrm>
            <a:off x="3877994" y="4924425"/>
            <a:ext cx="762000" cy="622300"/>
            <a:chOff x="2416" y="3160"/>
            <a:chExt cx="480" cy="392"/>
          </a:xfrm>
        </p:grpSpPr>
        <p:sp>
          <p:nvSpPr>
            <p:cNvPr id="19" name="Freeform 8"/>
            <p:cNvSpPr>
              <a:spLocks/>
            </p:cNvSpPr>
            <p:nvPr/>
          </p:nvSpPr>
          <p:spPr bwMode="auto">
            <a:xfrm>
              <a:off x="2416" y="3160"/>
              <a:ext cx="216" cy="392"/>
            </a:xfrm>
            <a:custGeom>
              <a:avLst/>
              <a:gdLst>
                <a:gd name="T0" fmla="*/ 216 w 216"/>
                <a:gd name="T1" fmla="*/ 0 h 392"/>
                <a:gd name="T2" fmla="*/ 200 w 216"/>
                <a:gd name="T3" fmla="*/ 128 h 392"/>
                <a:gd name="T4" fmla="*/ 136 w 216"/>
                <a:gd name="T5" fmla="*/ 240 h 392"/>
                <a:gd name="T6" fmla="*/ 0 w 216"/>
                <a:gd name="T7" fmla="*/ 392 h 392"/>
                <a:gd name="T8" fmla="*/ 0 60000 65536"/>
                <a:gd name="T9" fmla="*/ 0 60000 65536"/>
                <a:gd name="T10" fmla="*/ 0 60000 65536"/>
                <a:gd name="T11" fmla="*/ 0 60000 65536"/>
                <a:gd name="T12" fmla="*/ 0 w 216"/>
                <a:gd name="T13" fmla="*/ 0 h 392"/>
                <a:gd name="T14" fmla="*/ 216 w 216"/>
                <a:gd name="T15" fmla="*/ 392 h 392"/>
              </a:gdLst>
              <a:ahLst/>
              <a:cxnLst>
                <a:cxn ang="T8">
                  <a:pos x="T0" y="T1"/>
                </a:cxn>
                <a:cxn ang="T9">
                  <a:pos x="T2" y="T3"/>
                </a:cxn>
                <a:cxn ang="T10">
                  <a:pos x="T4" y="T5"/>
                </a:cxn>
                <a:cxn ang="T11">
                  <a:pos x="T6" y="T7"/>
                </a:cxn>
              </a:cxnLst>
              <a:rect l="T12" t="T13" r="T14" b="T15"/>
              <a:pathLst>
                <a:path w="216" h="392">
                  <a:moveTo>
                    <a:pt x="216" y="0"/>
                  </a:moveTo>
                  <a:cubicBezTo>
                    <a:pt x="214" y="44"/>
                    <a:pt x="213" y="88"/>
                    <a:pt x="200" y="128"/>
                  </a:cubicBezTo>
                  <a:cubicBezTo>
                    <a:pt x="186" y="167"/>
                    <a:pt x="169" y="196"/>
                    <a:pt x="136" y="240"/>
                  </a:cubicBezTo>
                  <a:cubicBezTo>
                    <a:pt x="102" y="284"/>
                    <a:pt x="21" y="366"/>
                    <a:pt x="0" y="392"/>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Freeform 9"/>
            <p:cNvSpPr>
              <a:spLocks/>
            </p:cNvSpPr>
            <p:nvPr/>
          </p:nvSpPr>
          <p:spPr bwMode="auto">
            <a:xfrm flipH="1">
              <a:off x="2680" y="3160"/>
              <a:ext cx="216" cy="392"/>
            </a:xfrm>
            <a:custGeom>
              <a:avLst/>
              <a:gdLst>
                <a:gd name="T0" fmla="*/ 216 w 216"/>
                <a:gd name="T1" fmla="*/ 0 h 392"/>
                <a:gd name="T2" fmla="*/ 200 w 216"/>
                <a:gd name="T3" fmla="*/ 128 h 392"/>
                <a:gd name="T4" fmla="*/ 136 w 216"/>
                <a:gd name="T5" fmla="*/ 240 h 392"/>
                <a:gd name="T6" fmla="*/ 0 w 216"/>
                <a:gd name="T7" fmla="*/ 392 h 392"/>
                <a:gd name="T8" fmla="*/ 0 60000 65536"/>
                <a:gd name="T9" fmla="*/ 0 60000 65536"/>
                <a:gd name="T10" fmla="*/ 0 60000 65536"/>
                <a:gd name="T11" fmla="*/ 0 60000 65536"/>
                <a:gd name="T12" fmla="*/ 0 w 216"/>
                <a:gd name="T13" fmla="*/ 0 h 392"/>
                <a:gd name="T14" fmla="*/ 216 w 216"/>
                <a:gd name="T15" fmla="*/ 392 h 392"/>
              </a:gdLst>
              <a:ahLst/>
              <a:cxnLst>
                <a:cxn ang="T8">
                  <a:pos x="T0" y="T1"/>
                </a:cxn>
                <a:cxn ang="T9">
                  <a:pos x="T2" y="T3"/>
                </a:cxn>
                <a:cxn ang="T10">
                  <a:pos x="T4" y="T5"/>
                </a:cxn>
                <a:cxn ang="T11">
                  <a:pos x="T6" y="T7"/>
                </a:cxn>
              </a:cxnLst>
              <a:rect l="T12" t="T13" r="T14" b="T15"/>
              <a:pathLst>
                <a:path w="216" h="392">
                  <a:moveTo>
                    <a:pt x="216" y="0"/>
                  </a:moveTo>
                  <a:cubicBezTo>
                    <a:pt x="214" y="44"/>
                    <a:pt x="213" y="88"/>
                    <a:pt x="200" y="128"/>
                  </a:cubicBezTo>
                  <a:cubicBezTo>
                    <a:pt x="186" y="167"/>
                    <a:pt x="169" y="196"/>
                    <a:pt x="136" y="240"/>
                  </a:cubicBezTo>
                  <a:cubicBezTo>
                    <a:pt x="102" y="284"/>
                    <a:pt x="21" y="366"/>
                    <a:pt x="0" y="392"/>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1" name="Line 10"/>
          <p:cNvSpPr>
            <a:spLocks noChangeShapeType="1"/>
          </p:cNvSpPr>
          <p:nvPr/>
        </p:nvSpPr>
        <p:spPr bwMode="auto">
          <a:xfrm flipH="1">
            <a:off x="3281094" y="3543300"/>
            <a:ext cx="596900"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12"/>
          <p:cNvSpPr>
            <a:spLocks noChangeShapeType="1"/>
          </p:cNvSpPr>
          <p:nvPr/>
        </p:nvSpPr>
        <p:spPr bwMode="auto">
          <a:xfrm flipH="1">
            <a:off x="4297094" y="1825625"/>
            <a:ext cx="381000" cy="3048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13"/>
          <p:cNvSpPr>
            <a:spLocks noChangeShapeType="1"/>
          </p:cNvSpPr>
          <p:nvPr/>
        </p:nvSpPr>
        <p:spPr bwMode="auto">
          <a:xfrm>
            <a:off x="3827194" y="1825625"/>
            <a:ext cx="381000" cy="3048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Text Box 6"/>
          <p:cNvSpPr txBox="1">
            <a:spLocks noChangeArrowheads="1"/>
          </p:cNvSpPr>
          <p:nvPr/>
        </p:nvSpPr>
        <p:spPr bwMode="auto">
          <a:xfrm>
            <a:off x="4787900" y="2116901"/>
            <a:ext cx="32178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dirty="0">
                <a:latin typeface="Calibri" panose="020F0502020204030204" pitchFamily="34" charset="0"/>
              </a:rPr>
              <a:t>Tip of pulled quartz fiber</a:t>
            </a:r>
          </a:p>
        </p:txBody>
      </p:sp>
      <p:sp>
        <p:nvSpPr>
          <p:cNvPr id="25" name="Text Box 5"/>
          <p:cNvSpPr txBox="1">
            <a:spLocks noChangeArrowheads="1"/>
          </p:cNvSpPr>
          <p:nvPr/>
        </p:nvSpPr>
        <p:spPr bwMode="auto">
          <a:xfrm>
            <a:off x="4787900" y="4461837"/>
            <a:ext cx="32178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dirty="0">
                <a:latin typeface="+mn-lt"/>
              </a:rPr>
              <a:t>Very small fraction of light makes it through small (50nm) aperture</a:t>
            </a:r>
          </a:p>
        </p:txBody>
      </p:sp>
      <p:sp>
        <p:nvSpPr>
          <p:cNvPr id="26" name="Text Box 11"/>
          <p:cNvSpPr txBox="1">
            <a:spLocks noChangeArrowheads="1"/>
          </p:cNvSpPr>
          <p:nvPr/>
        </p:nvSpPr>
        <p:spPr bwMode="auto">
          <a:xfrm>
            <a:off x="211138" y="3681482"/>
            <a:ext cx="35734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dirty="0">
                <a:latin typeface="Calibri" panose="020F0502020204030204" pitchFamily="34" charset="0"/>
              </a:rPr>
              <a:t>Aluminize tip to minimize loss of light </a:t>
            </a:r>
          </a:p>
        </p:txBody>
      </p:sp>
    </p:spTree>
    <p:extLst>
      <p:ext uri="{BB962C8B-B14F-4D97-AF65-F5344CB8AC3E}">
        <p14:creationId xmlns:p14="http://schemas.microsoft.com/office/powerpoint/2010/main" val="24739377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prstClr val="black"/>
                </a:solidFill>
              </a:rPr>
              <a:t>Near-Field Scanning Optical Microscopy (NSOM</a:t>
            </a:r>
            <a:r>
              <a:rPr lang="en-US" sz="2800" dirty="0" smtClean="0">
                <a:solidFill>
                  <a:prstClr val="black"/>
                </a:solidFill>
              </a:rPr>
              <a:t>)</a:t>
            </a:r>
            <a:endParaRPr lang="en-US" dirty="0"/>
          </a:p>
        </p:txBody>
      </p:sp>
      <p:pic>
        <p:nvPicPr>
          <p:cNvPr id="3" name="Picture 2" descr="star.jpg                                                       0001B581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4949" y="2315327"/>
            <a:ext cx="518795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nsomsem.gif                                                    0001B581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027907"/>
            <a:ext cx="2856299" cy="564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3667549" y="1055837"/>
            <a:ext cx="14686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dirty="0">
                <a:latin typeface="Calibri" panose="020F0502020204030204" pitchFamily="34" charset="0"/>
              </a:rPr>
              <a:t>SEM of tip</a:t>
            </a:r>
          </a:p>
        </p:txBody>
      </p:sp>
      <p:sp>
        <p:nvSpPr>
          <p:cNvPr id="6" name="Text Box 5"/>
          <p:cNvSpPr txBox="1">
            <a:spLocks noChangeArrowheads="1"/>
          </p:cNvSpPr>
          <p:nvPr/>
        </p:nvSpPr>
        <p:spPr bwMode="auto">
          <a:xfrm>
            <a:off x="3890536" y="2630078"/>
            <a:ext cx="36203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dirty="0">
                <a:latin typeface="Calibri" panose="020F0502020204030204" pitchFamily="34" charset="0"/>
              </a:rPr>
              <a:t>Tip shining on sample</a:t>
            </a:r>
          </a:p>
          <a:p>
            <a:pPr algn="ctr" eaLnBrk="1" hangingPunct="1"/>
            <a:r>
              <a:rPr lang="en-US" altLang="en-US" dirty="0">
                <a:latin typeface="Calibri" panose="020F0502020204030204" pitchFamily="34" charset="0"/>
              </a:rPr>
              <a:t>(can detect with </a:t>
            </a:r>
            <a:r>
              <a:rPr lang="en-US" altLang="en-US" dirty="0" smtClean="0">
                <a:latin typeface="Calibri" panose="020F0502020204030204" pitchFamily="34" charset="0"/>
              </a:rPr>
              <a:t>wide-field</a:t>
            </a:r>
            <a:r>
              <a:rPr lang="en-US" altLang="en-US" dirty="0">
                <a:latin typeface="Calibri" panose="020F0502020204030204" pitchFamily="34" charset="0"/>
              </a:rPr>
              <a:t>)</a:t>
            </a:r>
          </a:p>
        </p:txBody>
      </p:sp>
    </p:spTree>
    <p:extLst>
      <p:ext uri="{BB962C8B-B14F-4D97-AF65-F5344CB8AC3E}">
        <p14:creationId xmlns:p14="http://schemas.microsoft.com/office/powerpoint/2010/main" val="33633709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How to move the tip?  Steal from </a:t>
            </a:r>
            <a:r>
              <a:rPr lang="en-US" sz="2800" dirty="0" smtClean="0"/>
              <a:t>AFM</a:t>
            </a:r>
            <a:r>
              <a:rPr lang="en-US" sz="2800" dirty="0"/>
              <a:t/>
            </a:r>
            <a:br>
              <a:rPr lang="en-US" sz="2800" dirty="0"/>
            </a:br>
            <a:endParaRPr lang="en-US" sz="2800" dirty="0"/>
          </a:p>
        </p:txBody>
      </p:sp>
      <p:sp>
        <p:nvSpPr>
          <p:cNvPr id="4" name="TextBox 3"/>
          <p:cNvSpPr txBox="1"/>
          <p:nvPr/>
        </p:nvSpPr>
        <p:spPr>
          <a:xfrm>
            <a:off x="2584512" y="5975540"/>
            <a:ext cx="3172087" cy="369332"/>
          </a:xfrm>
          <a:prstGeom prst="rect">
            <a:avLst/>
          </a:prstGeom>
          <a:noFill/>
        </p:spPr>
        <p:txBody>
          <a:bodyPr wrap="none" rtlCol="0">
            <a:spAutoFit/>
          </a:bodyPr>
          <a:lstStyle/>
          <a:p>
            <a:r>
              <a:rPr lang="en-US" dirty="0" smtClean="0"/>
              <a:t>Atomic Force Microscopy (AFM)</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0195" y="1405054"/>
            <a:ext cx="5263610" cy="4153945"/>
          </a:xfrm>
          <a:prstGeom prst="rect">
            <a:avLst/>
          </a:prstGeom>
        </p:spPr>
      </p:pic>
    </p:spTree>
    <p:extLst>
      <p:ext uri="{BB962C8B-B14F-4D97-AF65-F5344CB8AC3E}">
        <p14:creationId xmlns:p14="http://schemas.microsoft.com/office/powerpoint/2010/main" val="1444246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Atomic Force Microscopy (AFM)</a:t>
            </a:r>
          </a:p>
        </p:txBody>
      </p:sp>
      <p:sp>
        <p:nvSpPr>
          <p:cNvPr id="3" name="Content Placeholder 2"/>
          <p:cNvSpPr>
            <a:spLocks noGrp="1"/>
          </p:cNvSpPr>
          <p:nvPr>
            <p:ph sz="half" idx="1"/>
          </p:nvPr>
        </p:nvSpPr>
        <p:spPr/>
        <p:txBody>
          <a:bodyPr/>
          <a:lstStyle/>
          <a:p>
            <a:r>
              <a:rPr lang="en-US" dirty="0" smtClean="0"/>
              <a:t>Child of STM</a:t>
            </a:r>
          </a:p>
          <a:p>
            <a:r>
              <a:rPr lang="en-US" dirty="0" smtClean="0"/>
              <a:t>Invented by </a:t>
            </a:r>
            <a:r>
              <a:rPr lang="en-US" dirty="0" err="1" smtClean="0"/>
              <a:t>Gerd</a:t>
            </a:r>
            <a:r>
              <a:rPr lang="en-US" dirty="0" smtClean="0"/>
              <a:t> Binnig, first experiments 1986</a:t>
            </a:r>
          </a:p>
          <a:p>
            <a:r>
              <a:rPr lang="en-US" dirty="0" smtClean="0"/>
              <a:t>1000 times better resolution than optical microscopes</a:t>
            </a:r>
          </a:p>
          <a:p>
            <a:r>
              <a:rPr lang="en-US" dirty="0" smtClean="0"/>
              <a:t>Scan specimen surface with very sharp tip</a:t>
            </a:r>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150" y="1993498"/>
            <a:ext cx="3886200" cy="4015591"/>
          </a:xfrm>
        </p:spPr>
      </p:pic>
    </p:spTree>
    <p:extLst>
      <p:ext uri="{BB962C8B-B14F-4D97-AF65-F5344CB8AC3E}">
        <p14:creationId xmlns:p14="http://schemas.microsoft.com/office/powerpoint/2010/main" val="18634766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prstClr val="black"/>
                </a:solidFill>
              </a:rPr>
              <a:t>AFM tips</a:t>
            </a:r>
            <a:endParaRPr lang="en-US" dirty="0"/>
          </a:p>
        </p:txBody>
      </p:sp>
      <p:sp>
        <p:nvSpPr>
          <p:cNvPr id="6" name="Content Placeholder 5"/>
          <p:cNvSpPr>
            <a:spLocks noGrp="1"/>
          </p:cNvSpPr>
          <p:nvPr>
            <p:ph idx="1"/>
          </p:nvPr>
        </p:nvSpPr>
        <p:spPr/>
        <p:txBody>
          <a:bodyPr/>
          <a:lstStyle/>
          <a:p>
            <a:r>
              <a:rPr lang="en-US" dirty="0" smtClean="0"/>
              <a:t>Most made of silicon </a:t>
            </a:r>
            <a:r>
              <a:rPr lang="en-US" dirty="0"/>
              <a:t>but borosilicate glass and silicon </a:t>
            </a:r>
            <a:r>
              <a:rPr lang="en-US" dirty="0" smtClean="0"/>
              <a:t>nitride also used</a:t>
            </a:r>
            <a:endParaRPr lang="en-US" dirty="0"/>
          </a:p>
        </p:txBody>
      </p:sp>
      <p:pic>
        <p:nvPicPr>
          <p:cNvPr id="7" name="Picture 2" descr=" tips1.jpg                                                      0001B581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500" y="3499005"/>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 tips2.jpg                                                      0001B581Macintosh HD                   ABA78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 y="3499005"/>
            <a:ext cx="21971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 tips3.jpg                                                      0001B581Macintosh HD                   ABA781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2250" y="3511705"/>
            <a:ext cx="192405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
          <p:cNvSpPr txBox="1">
            <a:spLocks noChangeArrowheads="1"/>
          </p:cNvSpPr>
          <p:nvPr/>
        </p:nvSpPr>
        <p:spPr bwMode="auto">
          <a:xfrm>
            <a:off x="1022894" y="5147773"/>
            <a:ext cx="19229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dirty="0" smtClean="0">
                <a:latin typeface="Calibri" panose="020F0502020204030204" pitchFamily="34" charset="0"/>
              </a:rPr>
              <a:t>Silicon Nitride</a:t>
            </a:r>
            <a:endParaRPr lang="en-US" altLang="en-US" dirty="0">
              <a:latin typeface="Calibri" panose="020F0502020204030204" pitchFamily="34" charset="0"/>
            </a:endParaRPr>
          </a:p>
        </p:txBody>
      </p:sp>
      <p:sp>
        <p:nvSpPr>
          <p:cNvPr id="11" name="Text Box 7"/>
          <p:cNvSpPr txBox="1">
            <a:spLocks noChangeArrowheads="1"/>
          </p:cNvSpPr>
          <p:nvPr/>
        </p:nvSpPr>
        <p:spPr bwMode="auto">
          <a:xfrm>
            <a:off x="4124983" y="5173173"/>
            <a:ext cx="13083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a:latin typeface="Calibri" panose="020F0502020204030204" pitchFamily="34" charset="0"/>
              </a:rPr>
              <a:t>Sharp tip</a:t>
            </a:r>
          </a:p>
        </p:txBody>
      </p:sp>
      <p:sp>
        <p:nvSpPr>
          <p:cNvPr id="12" name="Text Box 8"/>
          <p:cNvSpPr txBox="1">
            <a:spLocks noChangeArrowheads="1"/>
          </p:cNvSpPr>
          <p:nvPr/>
        </p:nvSpPr>
        <p:spPr bwMode="auto">
          <a:xfrm>
            <a:off x="6903077" y="5165235"/>
            <a:ext cx="13147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a:latin typeface="Calibri" panose="020F0502020204030204" pitchFamily="34" charset="0"/>
              </a:rPr>
              <a:t>Super tip</a:t>
            </a:r>
          </a:p>
        </p:txBody>
      </p:sp>
    </p:spTree>
    <p:extLst>
      <p:ext uri="{BB962C8B-B14F-4D97-AF65-F5344CB8AC3E}">
        <p14:creationId xmlns:p14="http://schemas.microsoft.com/office/powerpoint/2010/main" val="2946800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Förster </a:t>
            </a:r>
            <a:r>
              <a:rPr lang="en-US" sz="4000" dirty="0" smtClean="0"/>
              <a:t>Resonance Energy Transfer (FRET)</a:t>
            </a:r>
            <a:endParaRPr lang="en-US" sz="4000" dirty="0"/>
          </a:p>
        </p:txBody>
      </p:sp>
      <p:sp>
        <p:nvSpPr>
          <p:cNvPr id="3" name="Content Placeholder 2"/>
          <p:cNvSpPr>
            <a:spLocks noGrp="1"/>
          </p:cNvSpPr>
          <p:nvPr>
            <p:ph idx="1"/>
          </p:nvPr>
        </p:nvSpPr>
        <p:spPr/>
        <p:txBody>
          <a:bodyPr>
            <a:normAutofit/>
          </a:bodyPr>
          <a:lstStyle/>
          <a:p>
            <a:r>
              <a:rPr lang="en-US" sz="4000" dirty="0" smtClean="0"/>
              <a:t>Great method for the detection of:</a:t>
            </a:r>
          </a:p>
          <a:p>
            <a:pPr marL="914400" lvl="1" indent="-457200">
              <a:buFont typeface="+mj-lt"/>
              <a:buAutoNum type="arabicPeriod"/>
            </a:pPr>
            <a:r>
              <a:rPr lang="en-US" sz="3600" dirty="0" smtClean="0"/>
              <a:t>Protein-protein interactions</a:t>
            </a:r>
          </a:p>
          <a:p>
            <a:pPr marL="914400" lvl="1" indent="-457200">
              <a:buFont typeface="+mj-lt"/>
              <a:buAutoNum type="arabicPeriod"/>
            </a:pPr>
            <a:r>
              <a:rPr lang="en-US" sz="3600" dirty="0" smtClean="0"/>
              <a:t>Enzymatic activity</a:t>
            </a:r>
          </a:p>
          <a:p>
            <a:pPr marL="914400" lvl="1" indent="-457200">
              <a:buFont typeface="+mj-lt"/>
              <a:buAutoNum type="arabicPeriod"/>
            </a:pPr>
            <a:r>
              <a:rPr lang="en-US" sz="3600" dirty="0" smtClean="0"/>
              <a:t>Small molecules inside a cell</a:t>
            </a:r>
            <a:endParaRPr lang="en-US" sz="3600" dirty="0"/>
          </a:p>
        </p:txBody>
      </p:sp>
    </p:spTree>
    <p:extLst>
      <p:ext uri="{BB962C8B-B14F-4D97-AF65-F5344CB8AC3E}">
        <p14:creationId xmlns:p14="http://schemas.microsoft.com/office/powerpoint/2010/main" val="22744215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Atomic Force Microscopy (AFM)</a:t>
            </a:r>
          </a:p>
        </p:txBody>
      </p:sp>
      <p:sp>
        <p:nvSpPr>
          <p:cNvPr id="4" name="Content Placeholder 3"/>
          <p:cNvSpPr>
            <a:spLocks noGrp="1"/>
          </p:cNvSpPr>
          <p:nvPr>
            <p:ph sz="half" idx="1"/>
          </p:nvPr>
        </p:nvSpPr>
        <p:spPr/>
        <p:txBody>
          <a:bodyPr>
            <a:normAutofit/>
          </a:bodyPr>
          <a:lstStyle/>
          <a:p>
            <a:r>
              <a:rPr lang="en-US" sz="2400" dirty="0" smtClean="0"/>
              <a:t>Big advantage over SEM is that can image in liquid</a:t>
            </a:r>
          </a:p>
          <a:p>
            <a:r>
              <a:rPr lang="en-US" sz="2400" dirty="0" smtClean="0"/>
              <a:t>Requires liquid cell for AFM</a:t>
            </a:r>
            <a:endParaRPr lang="en-US" sz="2400"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67250" y="1825625"/>
            <a:ext cx="3810000" cy="3810000"/>
          </a:xfrm>
        </p:spPr>
      </p:pic>
      <p:pic>
        <p:nvPicPr>
          <p:cNvPr id="6" name="Picture 3" descr="liquid2.jpg                                                    0001B581Macintosh HD                   ABA78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492" y="3261422"/>
            <a:ext cx="30861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667250" y="5853797"/>
            <a:ext cx="3601844" cy="646331"/>
          </a:xfrm>
          <a:prstGeom prst="rect">
            <a:avLst/>
          </a:prstGeom>
          <a:noFill/>
        </p:spPr>
        <p:txBody>
          <a:bodyPr wrap="square" rtlCol="0">
            <a:spAutoFit/>
          </a:bodyPr>
          <a:lstStyle/>
          <a:p>
            <a:pPr algn="ctr"/>
            <a:r>
              <a:rPr lang="en-US" dirty="0" smtClean="0"/>
              <a:t>Two patches with different micelle orientation</a:t>
            </a:r>
            <a:endParaRPr lang="en-US" dirty="0"/>
          </a:p>
        </p:txBody>
      </p:sp>
    </p:spTree>
    <p:extLst>
      <p:ext uri="{BB962C8B-B14F-4D97-AF65-F5344CB8AC3E}">
        <p14:creationId xmlns:p14="http://schemas.microsoft.com/office/powerpoint/2010/main" val="8029569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prstClr val="black"/>
                </a:solidFill>
              </a:rPr>
              <a:t>AFM </a:t>
            </a:r>
            <a:r>
              <a:rPr lang="en-US" sz="4000" dirty="0" smtClean="0">
                <a:solidFill>
                  <a:prstClr val="black"/>
                </a:solidFill>
              </a:rPr>
              <a:t>has two types of imaging modes</a:t>
            </a:r>
            <a:endParaRPr lang="en-US" sz="4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435" y="1907677"/>
            <a:ext cx="6010507" cy="4127214"/>
          </a:xfrm>
          <a:prstGeom prst="rect">
            <a:avLst/>
          </a:prstGeom>
        </p:spPr>
      </p:pic>
    </p:spTree>
    <p:extLst>
      <p:ext uri="{BB962C8B-B14F-4D97-AF65-F5344CB8AC3E}">
        <p14:creationId xmlns:p14="http://schemas.microsoft.com/office/powerpoint/2010/main" val="41748446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800" dirty="0"/>
              <a:t>Modification to do tapping </a:t>
            </a:r>
            <a:r>
              <a:rPr lang="en-US" altLang="en-US" sz="2800" dirty="0" smtClean="0"/>
              <a:t>or non-contact mode</a:t>
            </a:r>
            <a:endParaRPr lang="en-US" sz="2800" dirty="0"/>
          </a:p>
        </p:txBody>
      </p:sp>
      <p:pic>
        <p:nvPicPr>
          <p:cNvPr id="3" name="Picture 3" descr="TapMode.gif                                                    0001C2E3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671" y="1823534"/>
            <a:ext cx="62230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3993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dirty="0"/>
              <a:t>AFM (tapping mode) of </a:t>
            </a:r>
            <a:r>
              <a:rPr lang="en-US" altLang="en-US" sz="4000" dirty="0" smtClean="0"/>
              <a:t>IgG</a:t>
            </a:r>
            <a:endParaRPr lang="en-US" sz="4000" dirty="0"/>
          </a:p>
        </p:txBody>
      </p:sp>
      <p:pic>
        <p:nvPicPr>
          <p:cNvPr id="3" name="Picture 2" descr="IgG-Amgen1.gif                                                 0001C2E3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90" y="1444702"/>
            <a:ext cx="2614344" cy="261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IgG-Amgen2.gif                                                 0001C2E3Macintosh HD                   ABA78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0600" y="1444702"/>
            <a:ext cx="2614344" cy="261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8114" y="4293219"/>
            <a:ext cx="2610470" cy="2088376"/>
          </a:xfrm>
          <a:prstGeom prst="rect">
            <a:avLst/>
          </a:prstGeom>
        </p:spPr>
      </p:pic>
    </p:spTree>
    <p:extLst>
      <p:ext uri="{BB962C8B-B14F-4D97-AF65-F5344CB8AC3E}">
        <p14:creationId xmlns:p14="http://schemas.microsoft.com/office/powerpoint/2010/main" val="21765078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sz="4000" dirty="0">
                <a:solidFill>
                  <a:prstClr val="black"/>
                </a:solidFill>
              </a:rPr>
              <a:t>AFM </a:t>
            </a:r>
            <a:r>
              <a:rPr lang="en-US" altLang="en-US" sz="4000" dirty="0" smtClean="0">
                <a:solidFill>
                  <a:prstClr val="black"/>
                </a:solidFill>
              </a:rPr>
              <a:t>does have some disadvantages</a:t>
            </a:r>
            <a:endParaRPr lang="en-US" dirty="0"/>
          </a:p>
        </p:txBody>
      </p:sp>
      <p:sp>
        <p:nvSpPr>
          <p:cNvPr id="6" name="Content Placeholder 5"/>
          <p:cNvSpPr>
            <a:spLocks noGrp="1"/>
          </p:cNvSpPr>
          <p:nvPr>
            <p:ph sz="half" idx="1"/>
          </p:nvPr>
        </p:nvSpPr>
        <p:spPr/>
        <p:txBody>
          <a:bodyPr/>
          <a:lstStyle/>
          <a:p>
            <a:pPr marL="514350" indent="-514350">
              <a:buFont typeface="+mj-lt"/>
              <a:buAutoNum type="arabicPeriod"/>
            </a:pPr>
            <a:r>
              <a:rPr lang="en-US" dirty="0" smtClean="0"/>
              <a:t>Imaging area is small</a:t>
            </a:r>
          </a:p>
          <a:p>
            <a:pPr marL="514350" indent="-514350">
              <a:buFont typeface="+mj-lt"/>
              <a:buAutoNum type="arabicPeriod"/>
            </a:pPr>
            <a:r>
              <a:rPr lang="en-US" dirty="0" smtClean="0"/>
              <a:t>Scan speed slow</a:t>
            </a:r>
          </a:p>
          <a:p>
            <a:pPr marL="514350" indent="-514350">
              <a:buFont typeface="+mj-lt"/>
              <a:buAutoNum type="arabicPeriod"/>
            </a:pPr>
            <a:r>
              <a:rPr lang="en-US" dirty="0" smtClean="0"/>
              <a:t>Can be affected by nonlinearities</a:t>
            </a:r>
          </a:p>
          <a:p>
            <a:pPr marL="514350" indent="-514350">
              <a:buFont typeface="+mj-lt"/>
              <a:buAutoNum type="arabicPeriod"/>
            </a:pPr>
            <a:r>
              <a:rPr lang="en-US" dirty="0" smtClean="0"/>
              <a:t>Image artifacts, e.g. steep walls or overhangs</a:t>
            </a:r>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150" y="2995588"/>
            <a:ext cx="3886200" cy="2011412"/>
          </a:xfrm>
        </p:spPr>
      </p:pic>
    </p:spTree>
    <p:extLst>
      <p:ext uri="{BB962C8B-B14F-4D97-AF65-F5344CB8AC3E}">
        <p14:creationId xmlns:p14="http://schemas.microsoft.com/office/powerpoint/2010/main" val="19950067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Near-Field Scanning Optical Microscopy (NSOM)</a:t>
            </a:r>
            <a:br>
              <a:rPr lang="en-US" sz="2800" dirty="0" smtClean="0"/>
            </a:br>
            <a:r>
              <a:rPr lang="en-US" sz="2800" dirty="0" smtClean="0"/>
              <a:t/>
            </a:r>
            <a:br>
              <a:rPr lang="en-US" sz="2800" dirty="0" smtClean="0"/>
            </a:br>
            <a:r>
              <a:rPr lang="en-US" altLang="en-US" sz="2800" dirty="0"/>
              <a:t>Break the diffraction limit by working in the </a:t>
            </a:r>
            <a:r>
              <a:rPr lang="en-US" altLang="en-US" sz="2800" dirty="0" smtClean="0"/>
              <a:t>near-field</a:t>
            </a:r>
            <a:endParaRPr lang="en-US" sz="2800" dirty="0"/>
          </a:p>
        </p:txBody>
      </p:sp>
      <p:sp>
        <p:nvSpPr>
          <p:cNvPr id="3" name="Content Placeholder 2"/>
          <p:cNvSpPr>
            <a:spLocks noGrp="1"/>
          </p:cNvSpPr>
          <p:nvPr>
            <p:ph sz="half" idx="1"/>
          </p:nvPr>
        </p:nvSpPr>
        <p:spPr/>
        <p:txBody>
          <a:bodyPr/>
          <a:lstStyle/>
          <a:p>
            <a:r>
              <a:rPr lang="en-US" dirty="0" smtClean="0"/>
              <a:t>Like AFM can do NSOM with tapping mode</a:t>
            </a:r>
          </a:p>
          <a:p>
            <a:r>
              <a:rPr lang="en-US" dirty="0" smtClean="0"/>
              <a:t>Requires bent tip</a:t>
            </a:r>
          </a:p>
          <a:p>
            <a:r>
              <a:rPr lang="en-US" dirty="0" smtClean="0"/>
              <a:t>Move tip up and down like AFM</a:t>
            </a:r>
          </a:p>
          <a:p>
            <a:r>
              <a:rPr lang="en-US" dirty="0" smtClean="0"/>
              <a:t>Not best way of doing NSOM</a:t>
            </a:r>
          </a:p>
          <a:p>
            <a:pPr lvl="1"/>
            <a:r>
              <a:rPr lang="en-US" dirty="0" smtClean="0"/>
              <a:t>Hard to make probe</a:t>
            </a:r>
          </a:p>
          <a:p>
            <a:pPr lvl="1"/>
            <a:r>
              <a:rPr lang="en-US" dirty="0" smtClean="0"/>
              <a:t>Bend causes loss of light</a:t>
            </a:r>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95937" y="1951237"/>
            <a:ext cx="2544453" cy="3326407"/>
          </a:xfrm>
        </p:spPr>
      </p:pic>
    </p:spTree>
    <p:extLst>
      <p:ext uri="{BB962C8B-B14F-4D97-AF65-F5344CB8AC3E}">
        <p14:creationId xmlns:p14="http://schemas.microsoft.com/office/powerpoint/2010/main" val="25452590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If not tapping like AFM how els</a:t>
            </a:r>
            <a:r>
              <a:rPr lang="en-US" sz="2800" dirty="0" smtClean="0"/>
              <a:t>e to scan tip in NSOM?</a:t>
            </a:r>
            <a:br>
              <a:rPr lang="en-US" sz="2800" dirty="0" smtClean="0"/>
            </a:br>
            <a:r>
              <a:rPr lang="en-US" sz="2800" dirty="0"/>
              <a:t/>
            </a:r>
            <a:br>
              <a:rPr lang="en-US" sz="2800" dirty="0"/>
            </a:br>
            <a:r>
              <a:rPr lang="en-US" sz="2800" dirty="0" smtClean="0"/>
              <a:t>Shear force mode. </a:t>
            </a:r>
            <a:br>
              <a:rPr lang="en-US" sz="2800" dirty="0" smtClean="0"/>
            </a:br>
            <a:r>
              <a:rPr lang="en-US" sz="2800" dirty="0" smtClean="0"/>
              <a:t>Advantage: don’t need laser to keep track of probe.</a:t>
            </a:r>
            <a:endParaRPr lang="en-US" sz="2800"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28650" y="2467835"/>
            <a:ext cx="3886200" cy="3066917"/>
          </a:xfrm>
        </p:spPr>
      </p:pic>
      <p:sp>
        <p:nvSpPr>
          <p:cNvPr id="3" name="Text Box 5"/>
          <p:cNvSpPr txBox="1">
            <a:spLocks noChangeArrowheads="1"/>
          </p:cNvSpPr>
          <p:nvPr/>
        </p:nvSpPr>
        <p:spPr bwMode="auto">
          <a:xfrm>
            <a:off x="910315" y="5839768"/>
            <a:ext cx="72138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dirty="0">
                <a:latin typeface="Calibri" panose="020F0502020204030204" pitchFamily="34" charset="0"/>
              </a:rPr>
              <a:t>To keep tip in near-field, need to be ~50nm from surface</a:t>
            </a:r>
          </a:p>
        </p:txBody>
      </p:sp>
      <p:pic>
        <p:nvPicPr>
          <p:cNvPr id="11" name="Content Placeholder 10"/>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767262" y="2486819"/>
            <a:ext cx="3609975" cy="3028950"/>
          </a:xfrm>
        </p:spPr>
      </p:pic>
    </p:spTree>
    <p:extLst>
      <p:ext uri="{BB962C8B-B14F-4D97-AF65-F5344CB8AC3E}">
        <p14:creationId xmlns:p14="http://schemas.microsoft.com/office/powerpoint/2010/main" val="39686490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Sense presence of surface from dithering </a:t>
            </a:r>
            <a:r>
              <a:rPr lang="en-US" sz="2800" dirty="0" smtClean="0"/>
              <a:t>tip (lateral)</a:t>
            </a:r>
            <a:r>
              <a:rPr lang="en-US" sz="2800" dirty="0"/>
              <a:t/>
            </a:r>
            <a:br>
              <a:rPr lang="en-US" sz="2800" dirty="0"/>
            </a:br>
            <a:r>
              <a:rPr lang="en-US" sz="2800" dirty="0"/>
              <a:t>(Increased shear force when surface is near</a:t>
            </a:r>
            <a:r>
              <a:rPr lang="en-US" sz="2800" dirty="0" smtClean="0"/>
              <a:t>)</a:t>
            </a:r>
            <a:endParaRPr lang="en-US" sz="2800" dirty="0"/>
          </a:p>
        </p:txBody>
      </p:sp>
      <p:pic>
        <p:nvPicPr>
          <p:cNvPr id="3" name="Picture 2" descr=" nsom1.jpg                                                      0001B581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4213" y="3894138"/>
            <a:ext cx="27813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TapMode.gif                                                    0001C2E3Macintosh HD                   ABA78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671" y="1823534"/>
            <a:ext cx="62230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939990" y="6200078"/>
            <a:ext cx="3723840" cy="369332"/>
          </a:xfrm>
          <a:prstGeom prst="rect">
            <a:avLst/>
          </a:prstGeom>
          <a:noFill/>
        </p:spPr>
        <p:txBody>
          <a:bodyPr wrap="none" rtlCol="0">
            <a:spAutoFit/>
          </a:bodyPr>
          <a:lstStyle/>
          <a:p>
            <a:r>
              <a:rPr lang="en-US" dirty="0" smtClean="0"/>
              <a:t>Keep dithering amplitude low &lt;10 nm</a:t>
            </a:r>
            <a:endParaRPr lang="en-US" dirty="0"/>
          </a:p>
        </p:txBody>
      </p:sp>
    </p:spTree>
    <p:extLst>
      <p:ext uri="{BB962C8B-B14F-4D97-AF65-F5344CB8AC3E}">
        <p14:creationId xmlns:p14="http://schemas.microsoft.com/office/powerpoint/2010/main" val="10935410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Shear force mode with non optical feedback</a:t>
            </a:r>
            <a:endParaRPr lang="en-US" sz="2800" dirty="0"/>
          </a:p>
        </p:txBody>
      </p:sp>
      <p:sp>
        <p:nvSpPr>
          <p:cNvPr id="4" name="Content Placeholder 3"/>
          <p:cNvSpPr>
            <a:spLocks noGrp="1"/>
          </p:cNvSpPr>
          <p:nvPr>
            <p:ph sz="half" idx="1"/>
          </p:nvPr>
        </p:nvSpPr>
        <p:spPr/>
        <p:txBody>
          <a:bodyPr>
            <a:normAutofit lnSpcReduction="10000"/>
          </a:bodyPr>
          <a:lstStyle/>
          <a:p>
            <a:r>
              <a:rPr lang="en-US" dirty="0" smtClean="0"/>
              <a:t>Use real-time feedback to keep probe in near-field range but not touching</a:t>
            </a:r>
          </a:p>
          <a:p>
            <a:r>
              <a:rPr lang="en-US" dirty="0" smtClean="0"/>
              <a:t>Tip can be oscillated at resonance frequency</a:t>
            </a:r>
          </a:p>
          <a:p>
            <a:r>
              <a:rPr lang="en-US" dirty="0" smtClean="0"/>
              <a:t>Tip can be straight</a:t>
            </a:r>
          </a:p>
          <a:p>
            <a:pPr lvl="1"/>
            <a:r>
              <a:rPr lang="en-US" dirty="0" smtClean="0"/>
              <a:t>Easier to make</a:t>
            </a:r>
          </a:p>
          <a:p>
            <a:pPr lvl="1"/>
            <a:r>
              <a:rPr lang="en-US" dirty="0" smtClean="0"/>
              <a:t>Cheaper</a:t>
            </a:r>
          </a:p>
          <a:p>
            <a:pPr lvl="1"/>
            <a:r>
              <a:rPr lang="en-US" dirty="0" smtClean="0"/>
              <a:t>But surface needs to be relatively flat</a:t>
            </a:r>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38787" y="1765483"/>
            <a:ext cx="2209754" cy="2566166"/>
          </a:xfrm>
        </p:spPr>
      </p:pic>
      <p:pic>
        <p:nvPicPr>
          <p:cNvPr id="7" name="Picture 3" descr=" tfork.gif                                                      000176FAMacintosh HD                   ABA78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8787" y="4460796"/>
            <a:ext cx="2209754" cy="2040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538787" y="1984917"/>
            <a:ext cx="739350" cy="2007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07380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NSOM instrument</a:t>
            </a:r>
            <a:endParaRPr lang="en-US" dirty="0"/>
          </a:p>
        </p:txBody>
      </p:sp>
      <p:pic>
        <p:nvPicPr>
          <p:cNvPr id="5" name="Picture 5" descr="nsom.GIF                                                       000176FA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b="2504"/>
          <a:stretch>
            <a:fillRect/>
          </a:stretch>
        </p:blipFill>
        <p:spPr bwMode="auto">
          <a:xfrm>
            <a:off x="4445000" y="2322435"/>
            <a:ext cx="4557713"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10;schems.gif                                                     000176FA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b="33022"/>
          <a:stretch>
            <a:fillRect/>
          </a:stretch>
        </p:blipFill>
        <p:spPr bwMode="auto">
          <a:xfrm>
            <a:off x="214313" y="2362122"/>
            <a:ext cx="4048125"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7752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73730" name="Oval 2"/>
          <p:cNvSpPr>
            <a:spLocks noChangeArrowheads="1"/>
          </p:cNvSpPr>
          <p:nvPr/>
        </p:nvSpPr>
        <p:spPr bwMode="auto">
          <a:xfrm>
            <a:off x="4298950" y="4083050"/>
            <a:ext cx="228600" cy="2286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smtClean="0">
              <a:solidFill>
                <a:srgbClr val="000000"/>
              </a:solidFill>
            </a:endParaRPr>
          </a:p>
        </p:txBody>
      </p:sp>
      <p:sp>
        <p:nvSpPr>
          <p:cNvPr id="73731" name="Text Box 3"/>
          <p:cNvSpPr txBox="1">
            <a:spLocks noChangeArrowheads="1"/>
          </p:cNvSpPr>
          <p:nvPr/>
        </p:nvSpPr>
        <p:spPr bwMode="auto">
          <a:xfrm>
            <a:off x="454025" y="460485"/>
            <a:ext cx="75469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50000"/>
              </a:spcBef>
              <a:spcAft>
                <a:spcPct val="0"/>
              </a:spcAft>
            </a:pPr>
            <a:r>
              <a:rPr lang="en-US" altLang="en-US" sz="2800" dirty="0" smtClean="0">
                <a:solidFill>
                  <a:srgbClr val="FFFFFF"/>
                </a:solidFill>
                <a:latin typeface="+mj-lt"/>
              </a:rPr>
              <a:t>FRET:</a:t>
            </a:r>
          </a:p>
          <a:p>
            <a:pPr eaLnBrk="0" fontAlgn="base" hangingPunct="0">
              <a:spcBef>
                <a:spcPct val="50000"/>
              </a:spcBef>
              <a:spcAft>
                <a:spcPct val="0"/>
              </a:spcAft>
            </a:pPr>
            <a:r>
              <a:rPr lang="en-US" altLang="en-US" sz="2800" dirty="0" smtClean="0">
                <a:solidFill>
                  <a:srgbClr val="FFFFFF"/>
                </a:solidFill>
                <a:latin typeface="+mj-lt"/>
              </a:rPr>
              <a:t>Resonance Energy Transfer (non-radiative)</a:t>
            </a:r>
          </a:p>
          <a:p>
            <a:pPr eaLnBrk="0" fontAlgn="base" hangingPunct="0">
              <a:spcBef>
                <a:spcPct val="50000"/>
              </a:spcBef>
              <a:spcAft>
                <a:spcPct val="0"/>
              </a:spcAft>
            </a:pPr>
            <a:r>
              <a:rPr lang="en-US" altLang="en-US" sz="2800" dirty="0" smtClean="0">
                <a:solidFill>
                  <a:srgbClr val="FFFFFF"/>
                </a:solidFill>
                <a:latin typeface="+mj-lt"/>
              </a:rPr>
              <a:t>The Good:  FRET as a molecular yardstick</a:t>
            </a:r>
          </a:p>
        </p:txBody>
      </p:sp>
      <p:grpSp>
        <p:nvGrpSpPr>
          <p:cNvPr id="73732" name="Group 4"/>
          <p:cNvGrpSpPr>
            <a:grpSpLocks/>
          </p:cNvGrpSpPr>
          <p:nvPr/>
        </p:nvGrpSpPr>
        <p:grpSpPr bwMode="auto">
          <a:xfrm rot="1021199">
            <a:off x="609600" y="3505200"/>
            <a:ext cx="3886200" cy="228600"/>
            <a:chOff x="957" y="3292"/>
            <a:chExt cx="2671" cy="280"/>
          </a:xfrm>
        </p:grpSpPr>
        <p:sp>
          <p:nvSpPr>
            <p:cNvPr id="73739" name="Freeform 5"/>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3740" name="Line 6"/>
            <p:cNvSpPr>
              <a:spLocks noChangeShapeType="1"/>
            </p:cNvSpPr>
            <p:nvPr/>
          </p:nvSpPr>
          <p:spPr bwMode="auto">
            <a:xfrm>
              <a:off x="3484" y="3449"/>
              <a:ext cx="144" cy="7"/>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grpSp>
      <p:grpSp>
        <p:nvGrpSpPr>
          <p:cNvPr id="73733" name="Group 7"/>
          <p:cNvGrpSpPr>
            <a:grpSpLocks/>
          </p:cNvGrpSpPr>
          <p:nvPr/>
        </p:nvGrpSpPr>
        <p:grpSpPr bwMode="auto">
          <a:xfrm rot="-1240320">
            <a:off x="4267200" y="2895600"/>
            <a:ext cx="4037013" cy="241300"/>
            <a:chOff x="957" y="3292"/>
            <a:chExt cx="2671" cy="280"/>
          </a:xfrm>
        </p:grpSpPr>
        <p:sp>
          <p:nvSpPr>
            <p:cNvPr id="73737" name="Freeform 8"/>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3738" name="Line 9"/>
            <p:cNvSpPr>
              <a:spLocks noChangeShapeType="1"/>
            </p:cNvSpPr>
            <p:nvPr/>
          </p:nvSpPr>
          <p:spPr bwMode="auto">
            <a:xfrm>
              <a:off x="3484" y="3449"/>
              <a:ext cx="144" cy="7"/>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grpSp>
      <p:sp>
        <p:nvSpPr>
          <p:cNvPr id="73734" name="Text Box 10"/>
          <p:cNvSpPr txBox="1">
            <a:spLocks noChangeArrowheads="1"/>
          </p:cNvSpPr>
          <p:nvPr/>
        </p:nvSpPr>
        <p:spPr bwMode="auto">
          <a:xfrm>
            <a:off x="4430713" y="4409925"/>
            <a:ext cx="4332287"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lnSpc>
                <a:spcPct val="70000"/>
              </a:lnSpc>
              <a:spcBef>
                <a:spcPct val="50000"/>
              </a:spcBef>
              <a:spcAft>
                <a:spcPct val="0"/>
              </a:spcAft>
            </a:pPr>
            <a:r>
              <a:rPr lang="en-US" altLang="en-US" sz="2000" dirty="0" smtClean="0">
                <a:solidFill>
                  <a:srgbClr val="FFFFFF"/>
                </a:solidFill>
                <a:latin typeface="+mn-lt"/>
              </a:rPr>
              <a:t>Transfer of energy from one dye to another</a:t>
            </a:r>
          </a:p>
          <a:p>
            <a:pPr eaLnBrk="0" fontAlgn="base" hangingPunct="0">
              <a:lnSpc>
                <a:spcPct val="70000"/>
              </a:lnSpc>
              <a:spcBef>
                <a:spcPct val="50000"/>
              </a:spcBef>
              <a:spcAft>
                <a:spcPct val="0"/>
              </a:spcAft>
            </a:pPr>
            <a:r>
              <a:rPr lang="en-US" altLang="en-US" sz="2000" dirty="0" smtClean="0">
                <a:solidFill>
                  <a:srgbClr val="FFFFFF"/>
                </a:solidFill>
                <a:latin typeface="+mn-lt"/>
              </a:rPr>
              <a:t>Depends on:</a:t>
            </a:r>
          </a:p>
          <a:p>
            <a:pPr eaLnBrk="0" fontAlgn="base" hangingPunct="0">
              <a:lnSpc>
                <a:spcPct val="70000"/>
              </a:lnSpc>
              <a:spcBef>
                <a:spcPct val="50000"/>
              </a:spcBef>
              <a:spcAft>
                <a:spcPct val="0"/>
              </a:spcAft>
            </a:pPr>
            <a:r>
              <a:rPr lang="en-US" altLang="en-US" sz="2000" dirty="0" smtClean="0">
                <a:solidFill>
                  <a:srgbClr val="FFFFFF"/>
                </a:solidFill>
                <a:latin typeface="+mn-lt"/>
              </a:rPr>
              <a:t>  Spectral overlap</a:t>
            </a:r>
          </a:p>
          <a:p>
            <a:pPr eaLnBrk="0" fontAlgn="base" hangingPunct="0">
              <a:lnSpc>
                <a:spcPct val="70000"/>
              </a:lnSpc>
              <a:spcBef>
                <a:spcPct val="50000"/>
              </a:spcBef>
              <a:spcAft>
                <a:spcPct val="0"/>
              </a:spcAft>
            </a:pPr>
            <a:r>
              <a:rPr lang="en-US" altLang="en-US" sz="2000" dirty="0" smtClean="0">
                <a:solidFill>
                  <a:srgbClr val="FFFFFF"/>
                </a:solidFill>
                <a:latin typeface="+mn-lt"/>
              </a:rPr>
              <a:t>  Distance</a:t>
            </a:r>
          </a:p>
          <a:p>
            <a:pPr eaLnBrk="0" fontAlgn="base" hangingPunct="0">
              <a:lnSpc>
                <a:spcPct val="70000"/>
              </a:lnSpc>
              <a:spcBef>
                <a:spcPct val="50000"/>
              </a:spcBef>
              <a:spcAft>
                <a:spcPct val="0"/>
              </a:spcAft>
            </a:pPr>
            <a:r>
              <a:rPr lang="en-US" altLang="en-US" sz="2000" dirty="0" smtClean="0">
                <a:solidFill>
                  <a:srgbClr val="FFFFFF"/>
                </a:solidFill>
                <a:latin typeface="+mn-lt"/>
              </a:rPr>
              <a:t>  Alignment</a:t>
            </a:r>
          </a:p>
        </p:txBody>
      </p:sp>
      <p:sp>
        <p:nvSpPr>
          <p:cNvPr id="73735" name="Oval 11"/>
          <p:cNvSpPr>
            <a:spLocks noChangeArrowheads="1"/>
          </p:cNvSpPr>
          <p:nvPr/>
        </p:nvSpPr>
        <p:spPr bwMode="auto">
          <a:xfrm>
            <a:off x="4191000" y="3657600"/>
            <a:ext cx="228600" cy="228600"/>
          </a:xfrm>
          <a:prstGeom prst="ellipse">
            <a:avLst/>
          </a:prstGeom>
          <a:solidFill>
            <a:srgbClr val="FFFF99">
              <a:alpha val="50195"/>
            </a:srgb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smtClean="0">
              <a:solidFill>
                <a:srgbClr val="000000"/>
              </a:solidFill>
            </a:endParaRPr>
          </a:p>
        </p:txBody>
      </p:sp>
      <p:sp>
        <p:nvSpPr>
          <p:cNvPr id="73736" name="Line 12"/>
          <p:cNvSpPr>
            <a:spLocks noChangeShapeType="1"/>
          </p:cNvSpPr>
          <p:nvPr/>
        </p:nvSpPr>
        <p:spPr bwMode="auto">
          <a:xfrm flipH="1" flipV="1">
            <a:off x="4343400" y="3810000"/>
            <a:ext cx="76200" cy="304800"/>
          </a:xfrm>
          <a:prstGeom prst="line">
            <a:avLst/>
          </a:prstGeom>
          <a:noFill/>
          <a:ln w="3810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Tree>
    <p:extLst>
      <p:ext uri="{BB962C8B-B14F-4D97-AF65-F5344CB8AC3E}">
        <p14:creationId xmlns:p14="http://schemas.microsoft.com/office/powerpoint/2010/main" val="5994892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NSOM tips</a:t>
            </a:r>
            <a:endParaRPr lang="en-US" dirty="0"/>
          </a:p>
        </p:txBody>
      </p:sp>
      <p:pic>
        <p:nvPicPr>
          <p:cNvPr id="3" name="Picture 4" descr="tipdraw.gif                                                    000176FA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937" y="1424995"/>
            <a:ext cx="3163887"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aperture.jpg                                                   000176FA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487" y="3490332"/>
            <a:ext cx="34925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nsomprobes2.jpg                                                000176FAMacintosh HD                   ABA78158:"/>
          <p:cNvPicPr>
            <a:picLocks noChangeAspect="1" noChangeArrowheads="1"/>
          </p:cNvPicPr>
          <p:nvPr/>
        </p:nvPicPr>
        <p:blipFill>
          <a:blip r:embed="rId4">
            <a:lum bright="-18000"/>
            <a:extLst>
              <a:ext uri="{28A0092B-C50C-407E-A947-70E740481C1C}">
                <a14:useLocalDpi xmlns:a14="http://schemas.microsoft.com/office/drawing/2010/main" val="0"/>
              </a:ext>
            </a:extLst>
          </a:blip>
          <a:srcRect/>
          <a:stretch>
            <a:fillRect/>
          </a:stretch>
        </p:blipFill>
        <p:spPr bwMode="auto">
          <a:xfrm>
            <a:off x="4433849" y="1037645"/>
            <a:ext cx="3286125"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6509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altLang="en-US" sz="3600" dirty="0" smtClean="0"/>
              <a:t>NSOM images</a:t>
            </a:r>
            <a:br>
              <a:rPr lang="en-US" altLang="en-US" sz="3600" dirty="0" smtClean="0"/>
            </a:br>
            <a:r>
              <a:rPr lang="en-US" altLang="en-US" sz="3600" dirty="0"/>
              <a:t/>
            </a:r>
            <a:br>
              <a:rPr lang="en-US" altLang="en-US" sz="3600" dirty="0"/>
            </a:br>
            <a:r>
              <a:rPr lang="en-US" altLang="en-US" sz="3600" dirty="0" smtClean="0"/>
              <a:t>Single </a:t>
            </a:r>
            <a:r>
              <a:rPr lang="en-US" altLang="en-US" sz="3600" dirty="0"/>
              <a:t>molecules of </a:t>
            </a:r>
            <a:r>
              <a:rPr lang="en-US" altLang="en-US" sz="3600" dirty="0" err="1"/>
              <a:t>DiI</a:t>
            </a:r>
            <a:r>
              <a:rPr lang="en-US" altLang="en-US" sz="3600" dirty="0"/>
              <a:t> on glass </a:t>
            </a:r>
            <a:r>
              <a:rPr lang="en-US" altLang="en-US" sz="3600" dirty="0" smtClean="0"/>
              <a:t>surface</a:t>
            </a:r>
            <a:endParaRPr lang="en-US" sz="3600" dirty="0"/>
          </a:p>
        </p:txBody>
      </p:sp>
      <p:pic>
        <p:nvPicPr>
          <p:cNvPr id="6" name="Picture 5" descr=" nsom7.jpg                                                      0001B581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0" y="2271287"/>
            <a:ext cx="4529138"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08528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solidFill>
                  <a:prstClr val="black"/>
                </a:solidFill>
              </a:rPr>
              <a:t>NSOM images</a:t>
            </a:r>
            <a:endParaRPr lang="en-US" dirty="0"/>
          </a:p>
        </p:txBody>
      </p:sp>
      <p:pic>
        <p:nvPicPr>
          <p:cNvPr id="3" name="Picture 3" descr="dna.jpg                                                        000176FA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372" y="1286037"/>
            <a:ext cx="4743256" cy="512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71517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NSOM disadvantages</a:t>
            </a:r>
            <a:endParaRPr lang="en-US" dirty="0"/>
          </a:p>
        </p:txBody>
      </p:sp>
      <p:sp>
        <p:nvSpPr>
          <p:cNvPr id="4" name="Content Placeholder 3"/>
          <p:cNvSpPr>
            <a:spLocks noGrp="1"/>
          </p:cNvSpPr>
          <p:nvPr>
            <p:ph idx="1"/>
          </p:nvPr>
        </p:nvSpPr>
        <p:spPr>
          <a:xfrm>
            <a:off x="628650" y="1792171"/>
            <a:ext cx="7886700" cy="4351338"/>
          </a:xfrm>
        </p:spPr>
        <p:txBody>
          <a:bodyPr>
            <a:normAutofit fontScale="92500" lnSpcReduction="10000"/>
          </a:bodyPr>
          <a:lstStyle/>
          <a:p>
            <a:pPr>
              <a:lnSpc>
                <a:spcPct val="110000"/>
              </a:lnSpc>
            </a:pPr>
            <a:r>
              <a:rPr lang="en-US" dirty="0" smtClean="0"/>
              <a:t>Practically </a:t>
            </a:r>
            <a:r>
              <a:rPr lang="en-US" dirty="0"/>
              <a:t>zero working distance and </a:t>
            </a:r>
            <a:r>
              <a:rPr lang="en-US" dirty="0" smtClean="0"/>
              <a:t>small </a:t>
            </a:r>
            <a:r>
              <a:rPr lang="en-US" dirty="0"/>
              <a:t>depth of field</a:t>
            </a:r>
            <a:r>
              <a:rPr lang="en-US" dirty="0" smtClean="0"/>
              <a:t>.</a:t>
            </a:r>
            <a:endParaRPr lang="en-US" dirty="0"/>
          </a:p>
          <a:p>
            <a:pPr>
              <a:lnSpc>
                <a:spcPct val="110000"/>
              </a:lnSpc>
            </a:pPr>
            <a:r>
              <a:rPr lang="en-US" dirty="0" smtClean="0"/>
              <a:t>Extremely </a:t>
            </a:r>
            <a:r>
              <a:rPr lang="en-US" dirty="0"/>
              <a:t>long scan times for high resolution images or large specimen areas</a:t>
            </a:r>
            <a:r>
              <a:rPr lang="en-US" dirty="0" smtClean="0"/>
              <a:t>.</a:t>
            </a:r>
            <a:endParaRPr lang="en-US" dirty="0"/>
          </a:p>
          <a:p>
            <a:pPr>
              <a:lnSpc>
                <a:spcPct val="110000"/>
              </a:lnSpc>
            </a:pPr>
            <a:r>
              <a:rPr lang="en-US" dirty="0" smtClean="0"/>
              <a:t>Very </a:t>
            </a:r>
            <a:r>
              <a:rPr lang="en-US" dirty="0"/>
              <a:t>low </a:t>
            </a:r>
            <a:r>
              <a:rPr lang="en-US" dirty="0" smtClean="0"/>
              <a:t>little light through such a tiny aperture.</a:t>
            </a:r>
            <a:endParaRPr lang="en-US" dirty="0"/>
          </a:p>
          <a:p>
            <a:pPr>
              <a:lnSpc>
                <a:spcPct val="110000"/>
              </a:lnSpc>
            </a:pPr>
            <a:r>
              <a:rPr lang="en-US" dirty="0" smtClean="0"/>
              <a:t>Only </a:t>
            </a:r>
            <a:r>
              <a:rPr lang="en-US" dirty="0"/>
              <a:t>features at </a:t>
            </a:r>
            <a:r>
              <a:rPr lang="en-US" dirty="0" smtClean="0"/>
              <a:t>surface </a:t>
            </a:r>
            <a:r>
              <a:rPr lang="en-US" dirty="0"/>
              <a:t>of specimens can be studied</a:t>
            </a:r>
            <a:r>
              <a:rPr lang="en-US" dirty="0" smtClean="0"/>
              <a:t>.</a:t>
            </a:r>
            <a:endParaRPr lang="en-US" dirty="0"/>
          </a:p>
          <a:p>
            <a:pPr>
              <a:lnSpc>
                <a:spcPct val="110000"/>
              </a:lnSpc>
            </a:pPr>
            <a:r>
              <a:rPr lang="en-US" dirty="0" smtClean="0"/>
              <a:t>Fiber </a:t>
            </a:r>
            <a:r>
              <a:rPr lang="en-US" dirty="0"/>
              <a:t>optic probes are somewhat problematic for imaging soft materials due to their high spring constants, especially in shear-force mode.</a:t>
            </a:r>
          </a:p>
          <a:p>
            <a:pPr>
              <a:lnSpc>
                <a:spcPct val="110000"/>
              </a:lnSpc>
            </a:pPr>
            <a:endParaRPr lang="en-US" dirty="0"/>
          </a:p>
        </p:txBody>
      </p:sp>
    </p:spTree>
    <p:extLst>
      <p:ext uri="{BB962C8B-B14F-4D97-AF65-F5344CB8AC3E}">
        <p14:creationId xmlns:p14="http://schemas.microsoft.com/office/powerpoint/2010/main" val="36173537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1" name="Group 2"/>
          <p:cNvGrpSpPr>
            <a:grpSpLocks/>
          </p:cNvGrpSpPr>
          <p:nvPr/>
        </p:nvGrpSpPr>
        <p:grpSpPr bwMode="auto">
          <a:xfrm>
            <a:off x="3224561" y="2757449"/>
            <a:ext cx="4140200" cy="2946400"/>
            <a:chOff x="1968" y="920"/>
            <a:chExt cx="2608" cy="1856"/>
          </a:xfrm>
        </p:grpSpPr>
        <p:sp>
          <p:nvSpPr>
            <p:cNvPr id="40976" name="Freeform 3"/>
            <p:cNvSpPr>
              <a:spLocks/>
            </p:cNvSpPr>
            <p:nvPr/>
          </p:nvSpPr>
          <p:spPr bwMode="auto">
            <a:xfrm>
              <a:off x="1968" y="920"/>
              <a:ext cx="2608" cy="1856"/>
            </a:xfrm>
            <a:custGeom>
              <a:avLst/>
              <a:gdLst>
                <a:gd name="T0" fmla="*/ 0 w 2608"/>
                <a:gd name="T1" fmla="*/ 1856 h 1856"/>
                <a:gd name="T2" fmla="*/ 168 w 2608"/>
                <a:gd name="T3" fmla="*/ 1592 h 1856"/>
                <a:gd name="T4" fmla="*/ 792 w 2608"/>
                <a:gd name="T5" fmla="*/ 248 h 1856"/>
                <a:gd name="T6" fmla="*/ 2608 w 2608"/>
                <a:gd name="T7" fmla="*/ 0 h 1856"/>
                <a:gd name="T8" fmla="*/ 2584 w 2608"/>
                <a:gd name="T9" fmla="*/ 1856 h 1856"/>
                <a:gd name="T10" fmla="*/ 0 w 2608"/>
                <a:gd name="T11" fmla="*/ 1856 h 1856"/>
                <a:gd name="T12" fmla="*/ 0 60000 65536"/>
                <a:gd name="T13" fmla="*/ 0 60000 65536"/>
                <a:gd name="T14" fmla="*/ 0 60000 65536"/>
                <a:gd name="T15" fmla="*/ 0 60000 65536"/>
                <a:gd name="T16" fmla="*/ 0 60000 65536"/>
                <a:gd name="T17" fmla="*/ 0 60000 65536"/>
                <a:gd name="T18" fmla="*/ 0 w 2608"/>
                <a:gd name="T19" fmla="*/ 0 h 1856"/>
                <a:gd name="T20" fmla="*/ 2608 w 2608"/>
                <a:gd name="T21" fmla="*/ 1856 h 1856"/>
              </a:gdLst>
              <a:ahLst/>
              <a:cxnLst>
                <a:cxn ang="T12">
                  <a:pos x="T0" y="T1"/>
                </a:cxn>
                <a:cxn ang="T13">
                  <a:pos x="T2" y="T3"/>
                </a:cxn>
                <a:cxn ang="T14">
                  <a:pos x="T4" y="T5"/>
                </a:cxn>
                <a:cxn ang="T15">
                  <a:pos x="T6" y="T7"/>
                </a:cxn>
                <a:cxn ang="T16">
                  <a:pos x="T8" y="T9"/>
                </a:cxn>
                <a:cxn ang="T17">
                  <a:pos x="T10" y="T11"/>
                </a:cxn>
              </a:cxnLst>
              <a:rect l="T18" t="T19" r="T20" b="T21"/>
              <a:pathLst>
                <a:path w="2608" h="1856">
                  <a:moveTo>
                    <a:pt x="0" y="1856"/>
                  </a:moveTo>
                  <a:lnTo>
                    <a:pt x="168" y="1592"/>
                  </a:lnTo>
                  <a:lnTo>
                    <a:pt x="792" y="248"/>
                  </a:lnTo>
                  <a:lnTo>
                    <a:pt x="2608" y="0"/>
                  </a:lnTo>
                  <a:lnTo>
                    <a:pt x="2584" y="1856"/>
                  </a:lnTo>
                  <a:lnTo>
                    <a:pt x="0" y="1856"/>
                  </a:lnTo>
                  <a:close/>
                </a:path>
              </a:pathLst>
            </a:custGeom>
            <a:solidFill>
              <a:srgbClr val="FF6699"/>
            </a:solidFill>
            <a:ln w="9525">
              <a:solidFill>
                <a:schemeClr val="bg1"/>
              </a:solidFill>
              <a:round/>
              <a:headEnd/>
              <a:tailEnd/>
            </a:ln>
          </p:spPr>
          <p:txBody>
            <a:bodyPr wrap="none" anchor="ctr"/>
            <a:lstStyle/>
            <a:p>
              <a:endParaRPr lang="en-US"/>
            </a:p>
          </p:txBody>
        </p:sp>
        <p:sp>
          <p:nvSpPr>
            <p:cNvPr id="40977" name="Text Box 4"/>
            <p:cNvSpPr txBox="1">
              <a:spLocks noChangeArrowheads="1"/>
            </p:cNvSpPr>
            <p:nvPr/>
          </p:nvSpPr>
          <p:spPr bwMode="auto">
            <a:xfrm>
              <a:off x="3175" y="1314"/>
              <a:ext cx="48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dirty="0">
                  <a:latin typeface="+mn-lt"/>
                </a:rPr>
                <a:t>CLSM</a:t>
              </a:r>
              <a:endParaRPr lang="en-US" altLang="en-US" dirty="0">
                <a:latin typeface="+mn-lt"/>
              </a:endParaRPr>
            </a:p>
          </p:txBody>
        </p:sp>
      </p:grpSp>
      <p:sp>
        <p:nvSpPr>
          <p:cNvPr id="40962" name="Line 5"/>
          <p:cNvSpPr>
            <a:spLocks noChangeShapeType="1"/>
          </p:cNvSpPr>
          <p:nvPr/>
        </p:nvSpPr>
        <p:spPr bwMode="auto">
          <a:xfrm flipV="1">
            <a:off x="2272061" y="5754649"/>
            <a:ext cx="54737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63" name="Line 6"/>
          <p:cNvSpPr>
            <a:spLocks noChangeShapeType="1"/>
          </p:cNvSpPr>
          <p:nvPr/>
        </p:nvSpPr>
        <p:spPr bwMode="auto">
          <a:xfrm flipV="1">
            <a:off x="2272061" y="1055649"/>
            <a:ext cx="0" cy="46990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64" name="Text Box 7"/>
          <p:cNvSpPr txBox="1">
            <a:spLocks noChangeArrowheads="1"/>
          </p:cNvSpPr>
          <p:nvPr/>
        </p:nvSpPr>
        <p:spPr bwMode="auto">
          <a:xfrm>
            <a:off x="1078262" y="2811851"/>
            <a:ext cx="9527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dirty="0">
                <a:latin typeface="+mn-lt"/>
              </a:rPr>
              <a:t>Depth</a:t>
            </a:r>
          </a:p>
          <a:p>
            <a:pPr algn="ctr" eaLnBrk="1" hangingPunct="1"/>
            <a:r>
              <a:rPr lang="en-US" altLang="en-US" dirty="0">
                <a:latin typeface="+mn-lt"/>
              </a:rPr>
              <a:t>(um)</a:t>
            </a:r>
          </a:p>
        </p:txBody>
      </p:sp>
      <p:sp>
        <p:nvSpPr>
          <p:cNvPr id="40965" name="Text Box 8"/>
          <p:cNvSpPr txBox="1">
            <a:spLocks noChangeArrowheads="1"/>
          </p:cNvSpPr>
          <p:nvPr/>
        </p:nvSpPr>
        <p:spPr bwMode="auto">
          <a:xfrm>
            <a:off x="4201629" y="5962958"/>
            <a:ext cx="15113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dirty="0">
                <a:latin typeface="+mn-lt"/>
              </a:rPr>
              <a:t>Resolution</a:t>
            </a:r>
          </a:p>
          <a:p>
            <a:pPr algn="ctr" eaLnBrk="1" hangingPunct="1"/>
            <a:r>
              <a:rPr lang="en-US" altLang="en-US" dirty="0">
                <a:latin typeface="+mn-lt"/>
              </a:rPr>
              <a:t>(um)</a:t>
            </a:r>
          </a:p>
        </p:txBody>
      </p:sp>
      <p:grpSp>
        <p:nvGrpSpPr>
          <p:cNvPr id="40966" name="Group 9"/>
          <p:cNvGrpSpPr>
            <a:grpSpLocks/>
          </p:cNvGrpSpPr>
          <p:nvPr/>
        </p:nvGrpSpPr>
        <p:grpSpPr bwMode="auto">
          <a:xfrm>
            <a:off x="3465861" y="3582949"/>
            <a:ext cx="3886200" cy="2120900"/>
            <a:chOff x="2088" y="1440"/>
            <a:chExt cx="2448" cy="1336"/>
          </a:xfrm>
        </p:grpSpPr>
        <p:sp>
          <p:nvSpPr>
            <p:cNvPr id="40974" name="Freeform 10"/>
            <p:cNvSpPr>
              <a:spLocks/>
            </p:cNvSpPr>
            <p:nvPr/>
          </p:nvSpPr>
          <p:spPr bwMode="auto">
            <a:xfrm>
              <a:off x="2088" y="1440"/>
              <a:ext cx="2448" cy="1336"/>
            </a:xfrm>
            <a:custGeom>
              <a:avLst/>
              <a:gdLst>
                <a:gd name="T0" fmla="*/ 0 w 2448"/>
                <a:gd name="T1" fmla="*/ 1328 h 1336"/>
                <a:gd name="T2" fmla="*/ 576 w 2448"/>
                <a:gd name="T3" fmla="*/ 584 h 1336"/>
                <a:gd name="T4" fmla="*/ 1640 w 2448"/>
                <a:gd name="T5" fmla="*/ 352 h 1336"/>
                <a:gd name="T6" fmla="*/ 2448 w 2448"/>
                <a:gd name="T7" fmla="*/ 0 h 1336"/>
                <a:gd name="T8" fmla="*/ 2448 w 2448"/>
                <a:gd name="T9" fmla="*/ 1336 h 1336"/>
                <a:gd name="T10" fmla="*/ 0 w 2448"/>
                <a:gd name="T11" fmla="*/ 1328 h 1336"/>
                <a:gd name="T12" fmla="*/ 0 60000 65536"/>
                <a:gd name="T13" fmla="*/ 0 60000 65536"/>
                <a:gd name="T14" fmla="*/ 0 60000 65536"/>
                <a:gd name="T15" fmla="*/ 0 60000 65536"/>
                <a:gd name="T16" fmla="*/ 0 60000 65536"/>
                <a:gd name="T17" fmla="*/ 0 60000 65536"/>
                <a:gd name="T18" fmla="*/ 0 w 2448"/>
                <a:gd name="T19" fmla="*/ 0 h 1336"/>
                <a:gd name="T20" fmla="*/ 2448 w 2448"/>
                <a:gd name="T21" fmla="*/ 1336 h 1336"/>
              </a:gdLst>
              <a:ahLst/>
              <a:cxnLst>
                <a:cxn ang="T12">
                  <a:pos x="T0" y="T1"/>
                </a:cxn>
                <a:cxn ang="T13">
                  <a:pos x="T2" y="T3"/>
                </a:cxn>
                <a:cxn ang="T14">
                  <a:pos x="T4" y="T5"/>
                </a:cxn>
                <a:cxn ang="T15">
                  <a:pos x="T6" y="T7"/>
                </a:cxn>
                <a:cxn ang="T16">
                  <a:pos x="T8" y="T9"/>
                </a:cxn>
                <a:cxn ang="T17">
                  <a:pos x="T10" y="T11"/>
                </a:cxn>
              </a:cxnLst>
              <a:rect l="T18" t="T19" r="T20" b="T21"/>
              <a:pathLst>
                <a:path w="2448" h="1336">
                  <a:moveTo>
                    <a:pt x="0" y="1328"/>
                  </a:moveTo>
                  <a:lnTo>
                    <a:pt x="576" y="584"/>
                  </a:lnTo>
                  <a:lnTo>
                    <a:pt x="1640" y="352"/>
                  </a:lnTo>
                  <a:lnTo>
                    <a:pt x="2448" y="0"/>
                  </a:lnTo>
                  <a:lnTo>
                    <a:pt x="2448" y="1336"/>
                  </a:lnTo>
                  <a:lnTo>
                    <a:pt x="0" y="1328"/>
                  </a:lnTo>
                  <a:close/>
                </a:path>
              </a:pathLst>
            </a:custGeom>
            <a:solidFill>
              <a:schemeClr val="accent1"/>
            </a:solidFill>
            <a:ln w="9525">
              <a:solidFill>
                <a:schemeClr val="bg1"/>
              </a:solidFill>
              <a:round/>
              <a:headEnd/>
              <a:tailEnd/>
            </a:ln>
          </p:spPr>
          <p:txBody>
            <a:bodyPr wrap="none" anchor="ctr"/>
            <a:lstStyle/>
            <a:p>
              <a:endParaRPr lang="en-US"/>
            </a:p>
          </p:txBody>
        </p:sp>
        <p:sp>
          <p:nvSpPr>
            <p:cNvPr id="40975" name="Text Box 11"/>
            <p:cNvSpPr txBox="1">
              <a:spLocks noChangeArrowheads="1"/>
            </p:cNvSpPr>
            <p:nvPr/>
          </p:nvSpPr>
          <p:spPr bwMode="auto">
            <a:xfrm>
              <a:off x="3385" y="2202"/>
              <a:ext cx="32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dirty="0">
                  <a:latin typeface="+mn-lt"/>
                </a:rPr>
                <a:t>LM</a:t>
              </a:r>
              <a:endParaRPr lang="en-US" altLang="en-US" dirty="0">
                <a:latin typeface="+mn-lt"/>
              </a:endParaRPr>
            </a:p>
          </p:txBody>
        </p:sp>
      </p:grpSp>
      <p:sp>
        <p:nvSpPr>
          <p:cNvPr id="40967" name="Text Box 12"/>
          <p:cNvSpPr txBox="1">
            <a:spLocks noChangeArrowheads="1"/>
          </p:cNvSpPr>
          <p:nvPr/>
        </p:nvSpPr>
        <p:spPr bwMode="auto">
          <a:xfrm>
            <a:off x="5355176" y="1781900"/>
            <a:ext cx="6171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dirty="0">
                <a:latin typeface="+mn-lt"/>
              </a:rPr>
              <a:t>OCT</a:t>
            </a:r>
          </a:p>
        </p:txBody>
      </p:sp>
      <p:sp>
        <p:nvSpPr>
          <p:cNvPr id="40968" name="Text Box 13"/>
          <p:cNvSpPr txBox="1">
            <a:spLocks noChangeArrowheads="1"/>
          </p:cNvSpPr>
          <p:nvPr/>
        </p:nvSpPr>
        <p:spPr bwMode="auto">
          <a:xfrm>
            <a:off x="2384281" y="5373518"/>
            <a:ext cx="8579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dirty="0">
                <a:latin typeface="+mn-lt"/>
              </a:rPr>
              <a:t>NSOM</a:t>
            </a:r>
          </a:p>
        </p:txBody>
      </p:sp>
      <p:sp>
        <p:nvSpPr>
          <p:cNvPr id="40970" name="Text Box 15"/>
          <p:cNvSpPr txBox="1">
            <a:spLocks noChangeArrowheads="1"/>
          </p:cNvSpPr>
          <p:nvPr/>
        </p:nvSpPr>
        <p:spPr bwMode="auto">
          <a:xfrm>
            <a:off x="6706025" y="1223100"/>
            <a:ext cx="6078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a:latin typeface="+mn-lt"/>
              </a:rPr>
              <a:t>MRI</a:t>
            </a:r>
          </a:p>
        </p:txBody>
      </p:sp>
      <p:sp>
        <p:nvSpPr>
          <p:cNvPr id="40972" name="Text Box 17"/>
          <p:cNvSpPr txBox="1">
            <a:spLocks noChangeArrowheads="1"/>
          </p:cNvSpPr>
          <p:nvPr/>
        </p:nvSpPr>
        <p:spPr bwMode="auto">
          <a:xfrm>
            <a:off x="4725077" y="2556600"/>
            <a:ext cx="7200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dirty="0">
                <a:latin typeface="+mn-lt"/>
              </a:rPr>
              <a:t>SPIM</a:t>
            </a:r>
          </a:p>
        </p:txBody>
      </p:sp>
      <p:sp>
        <p:nvSpPr>
          <p:cNvPr id="40973" name="Text Box 18"/>
          <p:cNvSpPr txBox="1">
            <a:spLocks noChangeArrowheads="1"/>
          </p:cNvSpPr>
          <p:nvPr/>
        </p:nvSpPr>
        <p:spPr bwMode="auto">
          <a:xfrm>
            <a:off x="3361416" y="1223100"/>
            <a:ext cx="10613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dirty="0" smtClean="0">
                <a:latin typeface="+mn-lt"/>
              </a:rPr>
              <a:t>SIM/STP</a:t>
            </a:r>
            <a:endParaRPr lang="en-US" altLang="en-US" sz="2000" dirty="0">
              <a:latin typeface="+mn-lt"/>
            </a:endParaRPr>
          </a:p>
        </p:txBody>
      </p:sp>
      <p:sp>
        <p:nvSpPr>
          <p:cNvPr id="2" name="Title 1"/>
          <p:cNvSpPr>
            <a:spLocks noGrp="1"/>
          </p:cNvSpPr>
          <p:nvPr>
            <p:ph type="title"/>
          </p:nvPr>
        </p:nvSpPr>
        <p:spPr/>
        <p:txBody>
          <a:bodyPr>
            <a:normAutofit/>
          </a:bodyPr>
          <a:lstStyle/>
          <a:p>
            <a:r>
              <a:rPr lang="en-US" sz="3600" dirty="0"/>
              <a:t>Performance range of optical </a:t>
            </a:r>
            <a:r>
              <a:rPr lang="en-US" sz="3600" dirty="0" smtClean="0"/>
              <a:t>microscopy</a:t>
            </a:r>
            <a:endParaRPr lang="en-US" sz="3600" dirty="0"/>
          </a:p>
        </p:txBody>
      </p:sp>
      <p:sp>
        <p:nvSpPr>
          <p:cNvPr id="24" name="Freeform 10"/>
          <p:cNvSpPr>
            <a:spLocks/>
          </p:cNvSpPr>
          <p:nvPr/>
        </p:nvSpPr>
        <p:spPr bwMode="auto">
          <a:xfrm>
            <a:off x="3484911" y="5546341"/>
            <a:ext cx="3867150" cy="157508"/>
          </a:xfrm>
          <a:custGeom>
            <a:avLst/>
            <a:gdLst>
              <a:gd name="T0" fmla="*/ 0 w 2448"/>
              <a:gd name="T1" fmla="*/ 1328 h 1336"/>
              <a:gd name="T2" fmla="*/ 576 w 2448"/>
              <a:gd name="T3" fmla="*/ 584 h 1336"/>
              <a:gd name="T4" fmla="*/ 1640 w 2448"/>
              <a:gd name="T5" fmla="*/ 352 h 1336"/>
              <a:gd name="T6" fmla="*/ 2448 w 2448"/>
              <a:gd name="T7" fmla="*/ 0 h 1336"/>
              <a:gd name="T8" fmla="*/ 2448 w 2448"/>
              <a:gd name="T9" fmla="*/ 1336 h 1336"/>
              <a:gd name="T10" fmla="*/ 0 w 2448"/>
              <a:gd name="T11" fmla="*/ 1328 h 1336"/>
              <a:gd name="T12" fmla="*/ 0 60000 65536"/>
              <a:gd name="T13" fmla="*/ 0 60000 65536"/>
              <a:gd name="T14" fmla="*/ 0 60000 65536"/>
              <a:gd name="T15" fmla="*/ 0 60000 65536"/>
              <a:gd name="T16" fmla="*/ 0 60000 65536"/>
              <a:gd name="T17" fmla="*/ 0 60000 65536"/>
              <a:gd name="T18" fmla="*/ 0 w 2448"/>
              <a:gd name="T19" fmla="*/ 0 h 1336"/>
              <a:gd name="T20" fmla="*/ 2448 w 2448"/>
              <a:gd name="T21" fmla="*/ 1336 h 1336"/>
            </a:gdLst>
            <a:ahLst/>
            <a:cxnLst>
              <a:cxn ang="T12">
                <a:pos x="T0" y="T1"/>
              </a:cxn>
              <a:cxn ang="T13">
                <a:pos x="T2" y="T3"/>
              </a:cxn>
              <a:cxn ang="T14">
                <a:pos x="T4" y="T5"/>
              </a:cxn>
              <a:cxn ang="T15">
                <a:pos x="T6" y="T7"/>
              </a:cxn>
              <a:cxn ang="T16">
                <a:pos x="T8" y="T9"/>
              </a:cxn>
              <a:cxn ang="T17">
                <a:pos x="T10" y="T11"/>
              </a:cxn>
            </a:cxnLst>
            <a:rect l="T18" t="T19" r="T20" b="T21"/>
            <a:pathLst>
              <a:path w="2448" h="1336">
                <a:moveTo>
                  <a:pt x="0" y="1328"/>
                </a:moveTo>
                <a:lnTo>
                  <a:pt x="576" y="584"/>
                </a:lnTo>
                <a:lnTo>
                  <a:pt x="1640" y="352"/>
                </a:lnTo>
                <a:lnTo>
                  <a:pt x="2448" y="0"/>
                </a:lnTo>
                <a:lnTo>
                  <a:pt x="2448" y="1336"/>
                </a:lnTo>
                <a:lnTo>
                  <a:pt x="0" y="1328"/>
                </a:lnTo>
                <a:close/>
              </a:path>
            </a:pathLst>
          </a:custGeom>
          <a:solidFill>
            <a:schemeClr val="accent6"/>
          </a:solidFill>
          <a:ln w="9525">
            <a:solidFill>
              <a:schemeClr val="bg1"/>
            </a:solidFill>
            <a:round/>
            <a:headEnd/>
            <a:tailEnd/>
          </a:ln>
        </p:spPr>
        <p:txBody>
          <a:bodyPr wrap="none" anchor="ctr"/>
          <a:lstStyle/>
          <a:p>
            <a:endParaRPr lang="en-US"/>
          </a:p>
        </p:txBody>
      </p:sp>
      <p:sp>
        <p:nvSpPr>
          <p:cNvPr id="26" name="Text Box 13"/>
          <p:cNvSpPr txBox="1">
            <a:spLocks noChangeArrowheads="1"/>
          </p:cNvSpPr>
          <p:nvPr/>
        </p:nvSpPr>
        <p:spPr bwMode="auto">
          <a:xfrm>
            <a:off x="4692959" y="5373518"/>
            <a:ext cx="6319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dirty="0" smtClean="0">
                <a:latin typeface="+mn-lt"/>
              </a:rPr>
              <a:t>TIRF</a:t>
            </a:r>
            <a:endParaRPr lang="en-US" altLang="en-US" sz="2000" dirty="0">
              <a:latin typeface="+mn-lt"/>
            </a:endParaRPr>
          </a:p>
        </p:txBody>
      </p:sp>
    </p:spTree>
    <p:extLst>
      <p:ext uri="{BB962C8B-B14F-4D97-AF65-F5344CB8AC3E}">
        <p14:creationId xmlns:p14="http://schemas.microsoft.com/office/powerpoint/2010/main" val="20321402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smtClean="0">
                <a:latin typeface="Comic Sans MS" panose="030F0702030302020204" pitchFamily="66" charset="0"/>
              </a:rPr>
              <a:t>Homework </a:t>
            </a:r>
            <a:r>
              <a:rPr lang="en-US" dirty="0" smtClean="0">
                <a:latin typeface="Comic Sans MS" panose="030F0702030302020204" pitchFamily="66" charset="0"/>
              </a:rPr>
              <a:t>5</a:t>
            </a:r>
            <a:endParaRPr lang="en-US" dirty="0">
              <a:latin typeface="Comic Sans MS" panose="030F0702030302020204" pitchFamily="66" charset="0"/>
            </a:endParaRPr>
          </a:p>
        </p:txBody>
      </p:sp>
      <p:pic>
        <p:nvPicPr>
          <p:cNvPr id="4" name="Content Placeholder 4"/>
          <p:cNvPicPr>
            <a:picLocks noGrp="1" noChangeAspect="1"/>
          </p:cNvPicPr>
          <p:nvPr>
            <p:ph sz="half" idx="4294967295"/>
          </p:nvPr>
        </p:nvPicPr>
        <p:blipFill rotWithShape="1">
          <a:blip r:embed="rId2" cstate="print">
            <a:extLst>
              <a:ext uri="{28A0092B-C50C-407E-A947-70E740481C1C}">
                <a14:useLocalDpi xmlns:a14="http://schemas.microsoft.com/office/drawing/2010/main" val="0"/>
              </a:ext>
            </a:extLst>
          </a:blip>
          <a:srcRect l="59445"/>
          <a:stretch/>
        </p:blipFill>
        <p:spPr>
          <a:xfrm>
            <a:off x="6411949" y="2274850"/>
            <a:ext cx="2349287" cy="4261906"/>
          </a:xfrm>
          <a:prstGeom prst="rect">
            <a:avLst/>
          </a:prstGeom>
        </p:spPr>
      </p:pic>
      <p:sp>
        <p:nvSpPr>
          <p:cNvPr id="2" name="TextBox 1"/>
          <p:cNvSpPr txBox="1"/>
          <p:nvPr/>
        </p:nvSpPr>
        <p:spPr>
          <a:xfrm>
            <a:off x="628650" y="2152186"/>
            <a:ext cx="5638335" cy="2031325"/>
          </a:xfrm>
          <a:prstGeom prst="rect">
            <a:avLst/>
          </a:prstGeom>
          <a:noFill/>
        </p:spPr>
        <p:txBody>
          <a:bodyPr wrap="square" rtlCol="0">
            <a:spAutoFit/>
          </a:bodyPr>
          <a:lstStyle/>
          <a:p>
            <a:r>
              <a:rPr lang="en-US" dirty="0" smtClean="0">
                <a:latin typeface="Comic Sans MS" panose="030F0702030302020204" pitchFamily="66" charset="0"/>
              </a:rPr>
              <a:t>There are so many different ways to do super-resolution microscopy. Interestingly, an entirely novel method was just published this year in Science called expansion microscopy. </a:t>
            </a:r>
          </a:p>
          <a:p>
            <a:endParaRPr lang="en-US" dirty="0">
              <a:latin typeface="Comic Sans MS" panose="030F0702030302020204" pitchFamily="66" charset="0"/>
            </a:endParaRPr>
          </a:p>
          <a:p>
            <a:r>
              <a:rPr lang="en-US" dirty="0" smtClean="0">
                <a:latin typeface="Comic Sans MS" panose="030F0702030302020204" pitchFamily="66" charset="0"/>
              </a:rPr>
              <a:t>Question: What makes this super-resolution technique so novel compared to all the others?</a:t>
            </a:r>
          </a:p>
        </p:txBody>
      </p:sp>
      <p:sp>
        <p:nvSpPr>
          <p:cNvPr id="3" name="TextBox 2"/>
          <p:cNvSpPr txBox="1"/>
          <p:nvPr/>
        </p:nvSpPr>
        <p:spPr>
          <a:xfrm>
            <a:off x="628650" y="4518948"/>
            <a:ext cx="5348404" cy="923330"/>
          </a:xfrm>
          <a:prstGeom prst="rect">
            <a:avLst/>
          </a:prstGeom>
          <a:noFill/>
        </p:spPr>
        <p:txBody>
          <a:bodyPr wrap="square" rtlCol="0">
            <a:spAutoFit/>
          </a:bodyPr>
          <a:lstStyle/>
          <a:p>
            <a:r>
              <a:rPr lang="en-US" dirty="0">
                <a:latin typeface="Comic Sans MS" panose="030F0702030302020204" pitchFamily="66" charset="0"/>
              </a:rPr>
              <a:t>Hint: see this figure from </a:t>
            </a:r>
            <a:r>
              <a:rPr lang="en-US" dirty="0" err="1">
                <a:latin typeface="Comic Sans MS" panose="030F0702030302020204" pitchFamily="66" charset="0"/>
              </a:rPr>
              <a:t>Ke</a:t>
            </a:r>
            <a:r>
              <a:rPr lang="en-US" dirty="0">
                <a:latin typeface="Comic Sans MS" panose="030F0702030302020204" pitchFamily="66" charset="0"/>
              </a:rPr>
              <a:t>, M.-T., Fujimoto, S., Imai, T., 2013. </a:t>
            </a:r>
            <a:r>
              <a:rPr lang="en-US" dirty="0" smtClean="0">
                <a:latin typeface="Comic Sans MS" panose="030F0702030302020204" pitchFamily="66" charset="0"/>
              </a:rPr>
              <a:t>Nat </a:t>
            </a:r>
            <a:r>
              <a:rPr lang="en-US" dirty="0" err="1">
                <a:latin typeface="Comic Sans MS" panose="030F0702030302020204" pitchFamily="66" charset="0"/>
              </a:rPr>
              <a:t>Neurosci</a:t>
            </a:r>
            <a:r>
              <a:rPr lang="en-US" dirty="0">
                <a:latin typeface="Comic Sans MS" panose="030F0702030302020204" pitchFamily="66" charset="0"/>
              </a:rPr>
              <a:t> 16, 1154-1161.</a:t>
            </a:r>
          </a:p>
          <a:p>
            <a:endParaRPr lang="en-US" dirty="0">
              <a:latin typeface="Comic Sans MS" panose="030F0702030302020204" pitchFamily="66" charset="0"/>
            </a:endParaRPr>
          </a:p>
        </p:txBody>
      </p:sp>
    </p:spTree>
    <p:extLst>
      <p:ext uri="{BB962C8B-B14F-4D97-AF65-F5344CB8AC3E}">
        <p14:creationId xmlns:p14="http://schemas.microsoft.com/office/powerpoint/2010/main" val="3749487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grpSp>
        <p:nvGrpSpPr>
          <p:cNvPr id="74754" name="Group 17"/>
          <p:cNvGrpSpPr>
            <a:grpSpLocks/>
          </p:cNvGrpSpPr>
          <p:nvPr/>
        </p:nvGrpSpPr>
        <p:grpSpPr bwMode="auto">
          <a:xfrm>
            <a:off x="4343400" y="228600"/>
            <a:ext cx="3962400" cy="1928813"/>
            <a:chOff x="2736" y="336"/>
            <a:chExt cx="2496" cy="1215"/>
          </a:xfrm>
        </p:grpSpPr>
        <p:sp>
          <p:nvSpPr>
            <p:cNvPr id="74773" name="Freeform 5"/>
            <p:cNvSpPr>
              <a:spLocks/>
            </p:cNvSpPr>
            <p:nvPr/>
          </p:nvSpPr>
          <p:spPr bwMode="auto">
            <a:xfrm>
              <a:off x="3317" y="542"/>
              <a:ext cx="1549" cy="1009"/>
            </a:xfrm>
            <a:custGeom>
              <a:avLst/>
              <a:gdLst>
                <a:gd name="T0" fmla="*/ 0 w 2640"/>
                <a:gd name="T1" fmla="*/ 643 h 1567"/>
                <a:gd name="T2" fmla="*/ 198 w 2640"/>
                <a:gd name="T3" fmla="*/ 623 h 1567"/>
                <a:gd name="T4" fmla="*/ 297 w 2640"/>
                <a:gd name="T5" fmla="*/ 544 h 1567"/>
                <a:gd name="T6" fmla="*/ 413 w 2640"/>
                <a:gd name="T7" fmla="*/ 245 h 1567"/>
                <a:gd name="T8" fmla="*/ 496 w 2640"/>
                <a:gd name="T9" fmla="*/ 26 h 1567"/>
                <a:gd name="T10" fmla="*/ 545 w 2640"/>
                <a:gd name="T11" fmla="*/ 86 h 1567"/>
                <a:gd name="T12" fmla="*/ 579 w 2640"/>
                <a:gd name="T13" fmla="*/ 484 h 1567"/>
                <a:gd name="T14" fmla="*/ 678 w 2640"/>
                <a:gd name="T15" fmla="*/ 623 h 1567"/>
                <a:gd name="T16" fmla="*/ 909 w 2640"/>
                <a:gd name="T17" fmla="*/ 643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4774" name="Line 3"/>
            <p:cNvSpPr>
              <a:spLocks noChangeShapeType="1"/>
            </p:cNvSpPr>
            <p:nvPr/>
          </p:nvSpPr>
          <p:spPr bwMode="auto">
            <a:xfrm>
              <a:off x="2736" y="336"/>
              <a:ext cx="0" cy="120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4775" name="Line 4"/>
            <p:cNvSpPr>
              <a:spLocks noChangeShapeType="1"/>
            </p:cNvSpPr>
            <p:nvPr/>
          </p:nvSpPr>
          <p:spPr bwMode="auto">
            <a:xfrm>
              <a:off x="2736" y="1541"/>
              <a:ext cx="2112"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4776" name="Freeform 6"/>
            <p:cNvSpPr>
              <a:spLocks/>
            </p:cNvSpPr>
            <p:nvPr/>
          </p:nvSpPr>
          <p:spPr bwMode="auto">
            <a:xfrm flipH="1">
              <a:off x="3684" y="532"/>
              <a:ext cx="1548" cy="1009"/>
            </a:xfrm>
            <a:custGeom>
              <a:avLst/>
              <a:gdLst>
                <a:gd name="T0" fmla="*/ 0 w 2640"/>
                <a:gd name="T1" fmla="*/ 643 h 1567"/>
                <a:gd name="T2" fmla="*/ 198 w 2640"/>
                <a:gd name="T3" fmla="*/ 623 h 1567"/>
                <a:gd name="T4" fmla="*/ 297 w 2640"/>
                <a:gd name="T5" fmla="*/ 544 h 1567"/>
                <a:gd name="T6" fmla="*/ 413 w 2640"/>
                <a:gd name="T7" fmla="*/ 245 h 1567"/>
                <a:gd name="T8" fmla="*/ 495 w 2640"/>
                <a:gd name="T9" fmla="*/ 26 h 1567"/>
                <a:gd name="T10" fmla="*/ 545 w 2640"/>
                <a:gd name="T11" fmla="*/ 86 h 1567"/>
                <a:gd name="T12" fmla="*/ 578 w 2640"/>
                <a:gd name="T13" fmla="*/ 484 h 1567"/>
                <a:gd name="T14" fmla="*/ 677 w 2640"/>
                <a:gd name="T15" fmla="*/ 623 h 1567"/>
                <a:gd name="T16" fmla="*/ 908 w 2640"/>
                <a:gd name="T17" fmla="*/ 643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FFCC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grpSp>
      <p:grpSp>
        <p:nvGrpSpPr>
          <p:cNvPr id="74755" name="Group 7"/>
          <p:cNvGrpSpPr>
            <a:grpSpLocks/>
          </p:cNvGrpSpPr>
          <p:nvPr/>
        </p:nvGrpSpPr>
        <p:grpSpPr bwMode="auto">
          <a:xfrm>
            <a:off x="2667000" y="2590800"/>
            <a:ext cx="3352800" cy="1928813"/>
            <a:chOff x="1152" y="912"/>
            <a:chExt cx="3600" cy="1887"/>
          </a:xfrm>
        </p:grpSpPr>
        <p:sp>
          <p:nvSpPr>
            <p:cNvPr id="74769" name="Line 8"/>
            <p:cNvSpPr>
              <a:spLocks noChangeShapeType="1"/>
            </p:cNvSpPr>
            <p:nvPr/>
          </p:nvSpPr>
          <p:spPr bwMode="auto">
            <a:xfrm>
              <a:off x="1152" y="912"/>
              <a:ext cx="0" cy="187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4770" name="Line 9"/>
            <p:cNvSpPr>
              <a:spLocks noChangeShapeType="1"/>
            </p:cNvSpPr>
            <p:nvPr/>
          </p:nvSpPr>
          <p:spPr bwMode="auto">
            <a:xfrm>
              <a:off x="1152" y="2784"/>
              <a:ext cx="36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4771" name="Freeform 10"/>
            <p:cNvSpPr>
              <a:spLocks/>
            </p:cNvSpPr>
            <p:nvPr/>
          </p:nvSpPr>
          <p:spPr bwMode="auto">
            <a:xfrm>
              <a:off x="1296" y="1232"/>
              <a:ext cx="2640" cy="1567"/>
            </a:xfrm>
            <a:custGeom>
              <a:avLst/>
              <a:gdLst>
                <a:gd name="T0" fmla="*/ 0 w 2640"/>
                <a:gd name="T1" fmla="*/ 1552 h 1567"/>
                <a:gd name="T2" fmla="*/ 576 w 2640"/>
                <a:gd name="T3" fmla="*/ 1504 h 1567"/>
                <a:gd name="T4" fmla="*/ 864 w 2640"/>
                <a:gd name="T5" fmla="*/ 1312 h 1567"/>
                <a:gd name="T6" fmla="*/ 1200 w 2640"/>
                <a:gd name="T7" fmla="*/ 592 h 1567"/>
                <a:gd name="T8" fmla="*/ 1440 w 2640"/>
                <a:gd name="T9" fmla="*/ 64 h 1567"/>
                <a:gd name="T10" fmla="*/ 1584 w 2640"/>
                <a:gd name="T11" fmla="*/ 208 h 1567"/>
                <a:gd name="T12" fmla="*/ 1680 w 2640"/>
                <a:gd name="T13" fmla="*/ 1168 h 1567"/>
                <a:gd name="T14" fmla="*/ 1968 w 2640"/>
                <a:gd name="T15" fmla="*/ 1504 h 1567"/>
                <a:gd name="T16" fmla="*/ 2640 w 2640"/>
                <a:gd name="T17" fmla="*/ 1552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4772" name="Freeform 11"/>
            <p:cNvSpPr>
              <a:spLocks/>
            </p:cNvSpPr>
            <p:nvPr/>
          </p:nvSpPr>
          <p:spPr bwMode="auto">
            <a:xfrm flipH="1">
              <a:off x="1920" y="1217"/>
              <a:ext cx="2640" cy="1567"/>
            </a:xfrm>
            <a:custGeom>
              <a:avLst/>
              <a:gdLst>
                <a:gd name="T0" fmla="*/ 0 w 2640"/>
                <a:gd name="T1" fmla="*/ 1552 h 1567"/>
                <a:gd name="T2" fmla="*/ 576 w 2640"/>
                <a:gd name="T3" fmla="*/ 1504 h 1567"/>
                <a:gd name="T4" fmla="*/ 864 w 2640"/>
                <a:gd name="T5" fmla="*/ 1312 h 1567"/>
                <a:gd name="T6" fmla="*/ 1200 w 2640"/>
                <a:gd name="T7" fmla="*/ 592 h 1567"/>
                <a:gd name="T8" fmla="*/ 1440 w 2640"/>
                <a:gd name="T9" fmla="*/ 64 h 1567"/>
                <a:gd name="T10" fmla="*/ 1584 w 2640"/>
                <a:gd name="T11" fmla="*/ 208 h 1567"/>
                <a:gd name="T12" fmla="*/ 1680 w 2640"/>
                <a:gd name="T13" fmla="*/ 1168 h 1567"/>
                <a:gd name="T14" fmla="*/ 1968 w 2640"/>
                <a:gd name="T15" fmla="*/ 1504 h 1567"/>
                <a:gd name="T16" fmla="*/ 2640 w 2640"/>
                <a:gd name="T17" fmla="*/ 1552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grpSp>
      <p:grpSp>
        <p:nvGrpSpPr>
          <p:cNvPr id="74756" name="Group 18"/>
          <p:cNvGrpSpPr>
            <a:grpSpLocks/>
          </p:cNvGrpSpPr>
          <p:nvPr/>
        </p:nvGrpSpPr>
        <p:grpSpPr bwMode="auto">
          <a:xfrm>
            <a:off x="2667000" y="2590800"/>
            <a:ext cx="3962400" cy="1928813"/>
            <a:chOff x="2736" y="336"/>
            <a:chExt cx="2496" cy="1215"/>
          </a:xfrm>
        </p:grpSpPr>
        <p:sp>
          <p:nvSpPr>
            <p:cNvPr id="74765" name="Freeform 19"/>
            <p:cNvSpPr>
              <a:spLocks/>
            </p:cNvSpPr>
            <p:nvPr/>
          </p:nvSpPr>
          <p:spPr bwMode="auto">
            <a:xfrm>
              <a:off x="3317" y="542"/>
              <a:ext cx="1549" cy="1009"/>
            </a:xfrm>
            <a:custGeom>
              <a:avLst/>
              <a:gdLst>
                <a:gd name="T0" fmla="*/ 0 w 2640"/>
                <a:gd name="T1" fmla="*/ 643 h 1567"/>
                <a:gd name="T2" fmla="*/ 198 w 2640"/>
                <a:gd name="T3" fmla="*/ 623 h 1567"/>
                <a:gd name="T4" fmla="*/ 297 w 2640"/>
                <a:gd name="T5" fmla="*/ 544 h 1567"/>
                <a:gd name="T6" fmla="*/ 413 w 2640"/>
                <a:gd name="T7" fmla="*/ 245 h 1567"/>
                <a:gd name="T8" fmla="*/ 496 w 2640"/>
                <a:gd name="T9" fmla="*/ 26 h 1567"/>
                <a:gd name="T10" fmla="*/ 545 w 2640"/>
                <a:gd name="T11" fmla="*/ 86 h 1567"/>
                <a:gd name="T12" fmla="*/ 579 w 2640"/>
                <a:gd name="T13" fmla="*/ 484 h 1567"/>
                <a:gd name="T14" fmla="*/ 678 w 2640"/>
                <a:gd name="T15" fmla="*/ 623 h 1567"/>
                <a:gd name="T16" fmla="*/ 909 w 2640"/>
                <a:gd name="T17" fmla="*/ 643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4766" name="Line 20"/>
            <p:cNvSpPr>
              <a:spLocks noChangeShapeType="1"/>
            </p:cNvSpPr>
            <p:nvPr/>
          </p:nvSpPr>
          <p:spPr bwMode="auto">
            <a:xfrm>
              <a:off x="2736" y="336"/>
              <a:ext cx="0" cy="120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4767" name="Line 21"/>
            <p:cNvSpPr>
              <a:spLocks noChangeShapeType="1"/>
            </p:cNvSpPr>
            <p:nvPr/>
          </p:nvSpPr>
          <p:spPr bwMode="auto">
            <a:xfrm>
              <a:off x="2736" y="1541"/>
              <a:ext cx="2112"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4768" name="Freeform 22"/>
            <p:cNvSpPr>
              <a:spLocks/>
            </p:cNvSpPr>
            <p:nvPr/>
          </p:nvSpPr>
          <p:spPr bwMode="auto">
            <a:xfrm flipH="1">
              <a:off x="3684" y="532"/>
              <a:ext cx="1548" cy="1009"/>
            </a:xfrm>
            <a:custGeom>
              <a:avLst/>
              <a:gdLst>
                <a:gd name="T0" fmla="*/ 0 w 2640"/>
                <a:gd name="T1" fmla="*/ 643 h 1567"/>
                <a:gd name="T2" fmla="*/ 198 w 2640"/>
                <a:gd name="T3" fmla="*/ 623 h 1567"/>
                <a:gd name="T4" fmla="*/ 297 w 2640"/>
                <a:gd name="T5" fmla="*/ 544 h 1567"/>
                <a:gd name="T6" fmla="*/ 413 w 2640"/>
                <a:gd name="T7" fmla="*/ 245 h 1567"/>
                <a:gd name="T8" fmla="*/ 495 w 2640"/>
                <a:gd name="T9" fmla="*/ 26 h 1567"/>
                <a:gd name="T10" fmla="*/ 545 w 2640"/>
                <a:gd name="T11" fmla="*/ 86 h 1567"/>
                <a:gd name="T12" fmla="*/ 578 w 2640"/>
                <a:gd name="T13" fmla="*/ 484 h 1567"/>
                <a:gd name="T14" fmla="*/ 677 w 2640"/>
                <a:gd name="T15" fmla="*/ 623 h 1567"/>
                <a:gd name="T16" fmla="*/ 908 w 2640"/>
                <a:gd name="T17" fmla="*/ 643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FFCC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grpSp>
      <p:grpSp>
        <p:nvGrpSpPr>
          <p:cNvPr id="74757" name="Group 23"/>
          <p:cNvGrpSpPr>
            <a:grpSpLocks/>
          </p:cNvGrpSpPr>
          <p:nvPr/>
        </p:nvGrpSpPr>
        <p:grpSpPr bwMode="auto">
          <a:xfrm>
            <a:off x="609600" y="204788"/>
            <a:ext cx="3352800" cy="1928812"/>
            <a:chOff x="1152" y="912"/>
            <a:chExt cx="3600" cy="1887"/>
          </a:xfrm>
        </p:grpSpPr>
        <p:sp>
          <p:nvSpPr>
            <p:cNvPr id="74761" name="Line 24"/>
            <p:cNvSpPr>
              <a:spLocks noChangeShapeType="1"/>
            </p:cNvSpPr>
            <p:nvPr/>
          </p:nvSpPr>
          <p:spPr bwMode="auto">
            <a:xfrm>
              <a:off x="1152" y="912"/>
              <a:ext cx="0" cy="187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4762" name="Line 25"/>
            <p:cNvSpPr>
              <a:spLocks noChangeShapeType="1"/>
            </p:cNvSpPr>
            <p:nvPr/>
          </p:nvSpPr>
          <p:spPr bwMode="auto">
            <a:xfrm>
              <a:off x="1152" y="2784"/>
              <a:ext cx="36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4763" name="Freeform 26"/>
            <p:cNvSpPr>
              <a:spLocks/>
            </p:cNvSpPr>
            <p:nvPr/>
          </p:nvSpPr>
          <p:spPr bwMode="auto">
            <a:xfrm>
              <a:off x="1296" y="1232"/>
              <a:ext cx="2640" cy="1567"/>
            </a:xfrm>
            <a:custGeom>
              <a:avLst/>
              <a:gdLst>
                <a:gd name="T0" fmla="*/ 0 w 2640"/>
                <a:gd name="T1" fmla="*/ 1552 h 1567"/>
                <a:gd name="T2" fmla="*/ 576 w 2640"/>
                <a:gd name="T3" fmla="*/ 1504 h 1567"/>
                <a:gd name="T4" fmla="*/ 864 w 2640"/>
                <a:gd name="T5" fmla="*/ 1312 h 1567"/>
                <a:gd name="T6" fmla="*/ 1200 w 2640"/>
                <a:gd name="T7" fmla="*/ 592 h 1567"/>
                <a:gd name="T8" fmla="*/ 1440 w 2640"/>
                <a:gd name="T9" fmla="*/ 64 h 1567"/>
                <a:gd name="T10" fmla="*/ 1584 w 2640"/>
                <a:gd name="T11" fmla="*/ 208 h 1567"/>
                <a:gd name="T12" fmla="*/ 1680 w 2640"/>
                <a:gd name="T13" fmla="*/ 1168 h 1567"/>
                <a:gd name="T14" fmla="*/ 1968 w 2640"/>
                <a:gd name="T15" fmla="*/ 1504 h 1567"/>
                <a:gd name="T16" fmla="*/ 2640 w 2640"/>
                <a:gd name="T17" fmla="*/ 1552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4764" name="Freeform 27"/>
            <p:cNvSpPr>
              <a:spLocks/>
            </p:cNvSpPr>
            <p:nvPr/>
          </p:nvSpPr>
          <p:spPr bwMode="auto">
            <a:xfrm flipH="1">
              <a:off x="1920" y="1217"/>
              <a:ext cx="2640" cy="1567"/>
            </a:xfrm>
            <a:custGeom>
              <a:avLst/>
              <a:gdLst>
                <a:gd name="T0" fmla="*/ 0 w 2640"/>
                <a:gd name="T1" fmla="*/ 1552 h 1567"/>
                <a:gd name="T2" fmla="*/ 576 w 2640"/>
                <a:gd name="T3" fmla="*/ 1504 h 1567"/>
                <a:gd name="T4" fmla="*/ 864 w 2640"/>
                <a:gd name="T5" fmla="*/ 1312 h 1567"/>
                <a:gd name="T6" fmla="*/ 1200 w 2640"/>
                <a:gd name="T7" fmla="*/ 592 h 1567"/>
                <a:gd name="T8" fmla="*/ 1440 w 2640"/>
                <a:gd name="T9" fmla="*/ 64 h 1567"/>
                <a:gd name="T10" fmla="*/ 1584 w 2640"/>
                <a:gd name="T11" fmla="*/ 208 h 1567"/>
                <a:gd name="T12" fmla="*/ 1680 w 2640"/>
                <a:gd name="T13" fmla="*/ 1168 h 1567"/>
                <a:gd name="T14" fmla="*/ 1968 w 2640"/>
                <a:gd name="T15" fmla="*/ 1504 h 1567"/>
                <a:gd name="T16" fmla="*/ 2640 w 2640"/>
                <a:gd name="T17" fmla="*/ 1552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grpSp>
      <p:sp>
        <p:nvSpPr>
          <p:cNvPr id="74758" name="Text Box 28"/>
          <p:cNvSpPr txBox="1">
            <a:spLocks noChangeArrowheads="1"/>
          </p:cNvSpPr>
          <p:nvPr/>
        </p:nvSpPr>
        <p:spPr bwMode="auto">
          <a:xfrm>
            <a:off x="1905000" y="4739848"/>
            <a:ext cx="478970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sz="2000" dirty="0" smtClean="0">
                <a:solidFill>
                  <a:srgbClr val="FFFFFF"/>
                </a:solidFill>
                <a:latin typeface="Calibri" panose="020F0502020204030204" pitchFamily="34" charset="0"/>
              </a:rPr>
              <a:t>FRET:</a:t>
            </a:r>
          </a:p>
          <a:p>
            <a:pPr eaLnBrk="0" fontAlgn="base" hangingPunct="0">
              <a:spcBef>
                <a:spcPct val="0"/>
              </a:spcBef>
              <a:spcAft>
                <a:spcPct val="0"/>
              </a:spcAft>
            </a:pPr>
            <a:r>
              <a:rPr lang="en-US" altLang="en-US" sz="2000" dirty="0" smtClean="0">
                <a:solidFill>
                  <a:srgbClr val="FFFFFF"/>
                </a:solidFill>
                <a:latin typeface="Calibri" panose="020F0502020204030204" pitchFamily="34" charset="0"/>
              </a:rPr>
              <a:t>  Optimize spectral overlap</a:t>
            </a:r>
          </a:p>
          <a:p>
            <a:pPr eaLnBrk="0" fontAlgn="base" hangingPunct="0">
              <a:spcBef>
                <a:spcPct val="0"/>
              </a:spcBef>
              <a:spcAft>
                <a:spcPct val="0"/>
              </a:spcAft>
            </a:pPr>
            <a:r>
              <a:rPr lang="en-US" altLang="en-US" sz="2000" dirty="0" smtClean="0">
                <a:solidFill>
                  <a:srgbClr val="FFFFFF"/>
                </a:solidFill>
                <a:latin typeface="Calibri" panose="020F0502020204030204" pitchFamily="34" charset="0"/>
              </a:rPr>
              <a:t>  Optimize </a:t>
            </a:r>
            <a:r>
              <a:rPr lang="en-US" altLang="en-US" sz="2000" dirty="0" smtClean="0">
                <a:solidFill>
                  <a:srgbClr val="FFFFFF"/>
                </a:solidFill>
                <a:latin typeface="Symbol" panose="05050102010706020507" pitchFamily="18" charset="2"/>
              </a:rPr>
              <a:t>k</a:t>
            </a:r>
            <a:r>
              <a:rPr lang="en-US" altLang="en-US" sz="2000" baseline="30000" dirty="0" smtClean="0">
                <a:solidFill>
                  <a:srgbClr val="FFFFFF"/>
                </a:solidFill>
                <a:latin typeface="Symbol" panose="05050102010706020507" pitchFamily="18" charset="2"/>
              </a:rPr>
              <a:t>2</a:t>
            </a:r>
            <a:r>
              <a:rPr lang="en-US" altLang="en-US" sz="2000" dirty="0" smtClean="0">
                <a:solidFill>
                  <a:srgbClr val="FFFFFF"/>
                </a:solidFill>
              </a:rPr>
              <a:t> </a:t>
            </a:r>
            <a:r>
              <a:rPr lang="en-US" altLang="en-US" sz="2000" dirty="0" smtClean="0">
                <a:solidFill>
                  <a:srgbClr val="FFFFFF"/>
                </a:solidFill>
                <a:latin typeface="Calibri" panose="020F0502020204030204" pitchFamily="34" charset="0"/>
              </a:rPr>
              <a:t>-- alignment of dipoles</a:t>
            </a:r>
          </a:p>
          <a:p>
            <a:pPr eaLnBrk="0" fontAlgn="base" hangingPunct="0">
              <a:spcBef>
                <a:spcPct val="0"/>
              </a:spcBef>
              <a:spcAft>
                <a:spcPct val="0"/>
              </a:spcAft>
            </a:pPr>
            <a:r>
              <a:rPr lang="en-US" altLang="en-US" sz="2000" dirty="0" smtClean="0">
                <a:solidFill>
                  <a:srgbClr val="FFFFFF"/>
                </a:solidFill>
                <a:latin typeface="Calibri" panose="020F0502020204030204" pitchFamily="34" charset="0"/>
              </a:rPr>
              <a:t>  Minimize direct excitement of the acceptor</a:t>
            </a:r>
          </a:p>
          <a:p>
            <a:pPr eaLnBrk="0" fontAlgn="base" hangingPunct="0">
              <a:spcBef>
                <a:spcPct val="0"/>
              </a:spcBef>
              <a:spcAft>
                <a:spcPct val="0"/>
              </a:spcAft>
            </a:pPr>
            <a:r>
              <a:rPr lang="en-US" altLang="en-US" sz="2000" dirty="0" smtClean="0">
                <a:solidFill>
                  <a:srgbClr val="FFFFFF"/>
                </a:solidFill>
                <a:latin typeface="Calibri" panose="020F0502020204030204" pitchFamily="34" charset="0"/>
              </a:rPr>
              <a:t>	(extra challenge for filter design)</a:t>
            </a:r>
          </a:p>
        </p:txBody>
      </p:sp>
      <p:sp>
        <p:nvSpPr>
          <p:cNvPr id="74759" name="Text Box 29"/>
          <p:cNvSpPr txBox="1">
            <a:spLocks noChangeArrowheads="1"/>
          </p:cNvSpPr>
          <p:nvPr/>
        </p:nvSpPr>
        <p:spPr bwMode="auto">
          <a:xfrm>
            <a:off x="1740753" y="2130574"/>
            <a:ext cx="9396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dirty="0" smtClean="0">
                <a:solidFill>
                  <a:srgbClr val="FFFFFF"/>
                </a:solidFill>
                <a:latin typeface="+mn-lt"/>
              </a:rPr>
              <a:t>donor</a:t>
            </a:r>
          </a:p>
        </p:txBody>
      </p:sp>
      <p:sp>
        <p:nvSpPr>
          <p:cNvPr id="74760" name="Rectangle 30"/>
          <p:cNvSpPr>
            <a:spLocks noChangeArrowheads="1"/>
          </p:cNvSpPr>
          <p:nvPr/>
        </p:nvSpPr>
        <p:spPr bwMode="auto">
          <a:xfrm>
            <a:off x="5353647" y="2202012"/>
            <a:ext cx="1275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dirty="0" smtClean="0">
                <a:solidFill>
                  <a:srgbClr val="FFFFFF"/>
                </a:solidFill>
                <a:latin typeface="+mn-lt"/>
              </a:rPr>
              <a:t>acceptor</a:t>
            </a:r>
          </a:p>
        </p:txBody>
      </p:sp>
    </p:spTree>
    <p:extLst>
      <p:ext uri="{BB962C8B-B14F-4D97-AF65-F5344CB8AC3E}">
        <p14:creationId xmlns:p14="http://schemas.microsoft.com/office/powerpoint/2010/main" val="2981362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grpSp>
        <p:nvGrpSpPr>
          <p:cNvPr id="75778" name="Group 2"/>
          <p:cNvGrpSpPr>
            <a:grpSpLocks/>
          </p:cNvGrpSpPr>
          <p:nvPr/>
        </p:nvGrpSpPr>
        <p:grpSpPr bwMode="auto">
          <a:xfrm rot="2542852">
            <a:off x="3048000" y="3276600"/>
            <a:ext cx="1543050" cy="166688"/>
            <a:chOff x="957" y="3292"/>
            <a:chExt cx="2671" cy="280"/>
          </a:xfrm>
        </p:grpSpPr>
        <p:sp>
          <p:nvSpPr>
            <p:cNvPr id="75821" name="Freeform 3"/>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822" name="Line 4"/>
            <p:cNvSpPr>
              <a:spLocks noChangeShapeType="1"/>
            </p:cNvSpPr>
            <p:nvPr/>
          </p:nvSpPr>
          <p:spPr bwMode="auto">
            <a:xfrm>
              <a:off x="3484" y="3449"/>
              <a:ext cx="144" cy="7"/>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grpSp>
      <p:sp>
        <p:nvSpPr>
          <p:cNvPr id="75779" name="Line 6"/>
          <p:cNvSpPr>
            <a:spLocks noChangeShapeType="1"/>
          </p:cNvSpPr>
          <p:nvPr/>
        </p:nvSpPr>
        <p:spPr bwMode="auto">
          <a:xfrm>
            <a:off x="549275" y="3524250"/>
            <a:ext cx="3802063" cy="15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780" name="Freeform 8"/>
          <p:cNvSpPr>
            <a:spLocks/>
          </p:cNvSpPr>
          <p:nvPr/>
        </p:nvSpPr>
        <p:spPr bwMode="auto">
          <a:xfrm rot="1021199">
            <a:off x="-536575" y="2360613"/>
            <a:ext cx="1393825" cy="214312"/>
          </a:xfrm>
          <a:custGeom>
            <a:avLst/>
            <a:gdLst>
              <a:gd name="T0" fmla="*/ 0 w 2572"/>
              <a:gd name="T1" fmla="*/ 76158831 h 280"/>
              <a:gd name="T2" fmla="*/ 18795503 w 2572"/>
              <a:gd name="T3" fmla="*/ 84360857 h 280"/>
              <a:gd name="T4" fmla="*/ 57267674 w 2572"/>
              <a:gd name="T5" fmla="*/ 152317662 h 280"/>
              <a:gd name="T6" fmla="*/ 113654181 w 2572"/>
              <a:gd name="T7" fmla="*/ 11716743 h 280"/>
              <a:gd name="T8" fmla="*/ 184137180 w 2572"/>
              <a:gd name="T9" fmla="*/ 152317662 h 280"/>
              <a:gd name="T10" fmla="*/ 254620721 w 2572"/>
              <a:gd name="T11" fmla="*/ 11716743 h 280"/>
              <a:gd name="T12" fmla="*/ 325103720 w 2572"/>
              <a:gd name="T13" fmla="*/ 152317662 h 280"/>
              <a:gd name="T14" fmla="*/ 395587261 w 2572"/>
              <a:gd name="T15" fmla="*/ 11716743 h 280"/>
              <a:gd name="T16" fmla="*/ 466070260 w 2572"/>
              <a:gd name="T17" fmla="*/ 152317662 h 280"/>
              <a:gd name="T18" fmla="*/ 536553801 w 2572"/>
              <a:gd name="T19" fmla="*/ 11716743 h 280"/>
              <a:gd name="T20" fmla="*/ 607036800 w 2572"/>
              <a:gd name="T21" fmla="*/ 152317662 h 280"/>
              <a:gd name="T22" fmla="*/ 677520341 w 2572"/>
              <a:gd name="T23" fmla="*/ 11716743 h 280"/>
              <a:gd name="T24" fmla="*/ 723921382 w 2572"/>
              <a:gd name="T25" fmla="*/ 84360857 h 280"/>
              <a:gd name="T26" fmla="*/ 755345307 w 2572"/>
              <a:gd name="T27" fmla="*/ 9256211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781" name="Line 9"/>
          <p:cNvSpPr>
            <a:spLocks noChangeShapeType="1"/>
          </p:cNvSpPr>
          <p:nvPr/>
        </p:nvSpPr>
        <p:spPr bwMode="auto">
          <a:xfrm rot="1021199">
            <a:off x="838200" y="2743200"/>
            <a:ext cx="77788" cy="6350"/>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782" name="Line 10"/>
          <p:cNvSpPr>
            <a:spLocks noChangeShapeType="1"/>
          </p:cNvSpPr>
          <p:nvPr/>
        </p:nvSpPr>
        <p:spPr bwMode="auto">
          <a:xfrm>
            <a:off x="614363" y="1657350"/>
            <a:ext cx="3605212" cy="15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783" name="Line 11"/>
          <p:cNvSpPr>
            <a:spLocks noChangeShapeType="1"/>
          </p:cNvSpPr>
          <p:nvPr/>
        </p:nvSpPr>
        <p:spPr bwMode="auto">
          <a:xfrm>
            <a:off x="614363" y="1536700"/>
            <a:ext cx="3605212" cy="1588"/>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784" name="Line 12"/>
          <p:cNvSpPr>
            <a:spLocks noChangeShapeType="1"/>
          </p:cNvSpPr>
          <p:nvPr/>
        </p:nvSpPr>
        <p:spPr bwMode="auto">
          <a:xfrm>
            <a:off x="614363" y="1416050"/>
            <a:ext cx="3605212" cy="1588"/>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785" name="Line 13"/>
          <p:cNvSpPr>
            <a:spLocks noChangeShapeType="1"/>
          </p:cNvSpPr>
          <p:nvPr/>
        </p:nvSpPr>
        <p:spPr bwMode="auto">
          <a:xfrm>
            <a:off x="614363" y="1295400"/>
            <a:ext cx="3605212" cy="1588"/>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786" name="Line 14"/>
          <p:cNvSpPr>
            <a:spLocks noChangeShapeType="1"/>
          </p:cNvSpPr>
          <p:nvPr/>
        </p:nvSpPr>
        <p:spPr bwMode="auto">
          <a:xfrm flipV="1">
            <a:off x="1139825" y="1536700"/>
            <a:ext cx="1588" cy="1987550"/>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787" name="Line 15"/>
          <p:cNvSpPr>
            <a:spLocks noChangeShapeType="1"/>
          </p:cNvSpPr>
          <p:nvPr/>
        </p:nvSpPr>
        <p:spPr bwMode="auto">
          <a:xfrm flipV="1">
            <a:off x="1335088" y="1416050"/>
            <a:ext cx="1587" cy="2108200"/>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788" name="Line 16"/>
          <p:cNvSpPr>
            <a:spLocks noChangeShapeType="1"/>
          </p:cNvSpPr>
          <p:nvPr/>
        </p:nvSpPr>
        <p:spPr bwMode="auto">
          <a:xfrm flipV="1">
            <a:off x="1531938" y="1295400"/>
            <a:ext cx="1587" cy="2228850"/>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789" name="Line 17"/>
          <p:cNvSpPr>
            <a:spLocks noChangeShapeType="1"/>
          </p:cNvSpPr>
          <p:nvPr/>
        </p:nvSpPr>
        <p:spPr bwMode="auto">
          <a:xfrm>
            <a:off x="2778125" y="1657350"/>
            <a:ext cx="1588" cy="1625600"/>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790" name="Line 18"/>
          <p:cNvSpPr>
            <a:spLocks noChangeShapeType="1"/>
          </p:cNvSpPr>
          <p:nvPr/>
        </p:nvSpPr>
        <p:spPr bwMode="auto">
          <a:xfrm>
            <a:off x="2974975" y="1657350"/>
            <a:ext cx="1588" cy="1746250"/>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791" name="Line 19"/>
          <p:cNvSpPr>
            <a:spLocks noChangeShapeType="1"/>
          </p:cNvSpPr>
          <p:nvPr/>
        </p:nvSpPr>
        <p:spPr bwMode="auto">
          <a:xfrm>
            <a:off x="3171825" y="1657350"/>
            <a:ext cx="1588" cy="1866900"/>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792" name="Freeform 20"/>
          <p:cNvSpPr>
            <a:spLocks/>
          </p:cNvSpPr>
          <p:nvPr/>
        </p:nvSpPr>
        <p:spPr bwMode="auto">
          <a:xfrm>
            <a:off x="1663700" y="1947863"/>
            <a:ext cx="939800" cy="1095375"/>
          </a:xfrm>
          <a:custGeom>
            <a:avLst/>
            <a:gdLst>
              <a:gd name="T0" fmla="*/ 358257770 w 688"/>
              <a:gd name="T1" fmla="*/ 1375970631 h 872"/>
              <a:gd name="T2" fmla="*/ 0 w 688"/>
              <a:gd name="T3" fmla="*/ 618555248 h 872"/>
              <a:gd name="T4" fmla="*/ 358257770 w 688"/>
              <a:gd name="T5" fmla="*/ 88364856 h 872"/>
              <a:gd name="T6" fmla="*/ 985208185 w 688"/>
              <a:gd name="T7" fmla="*/ 88364856 h 872"/>
              <a:gd name="T8" fmla="*/ 1253900830 w 688"/>
              <a:gd name="T9" fmla="*/ 467073176 h 872"/>
              <a:gd name="T10" fmla="*/ 1164337071 w 688"/>
              <a:gd name="T11" fmla="*/ 997263568 h 872"/>
              <a:gd name="T12" fmla="*/ 895643060 w 688"/>
              <a:gd name="T13" fmla="*/ 1375970631 h 872"/>
              <a:gd name="T14" fmla="*/ 0 60000 65536"/>
              <a:gd name="T15" fmla="*/ 0 60000 65536"/>
              <a:gd name="T16" fmla="*/ 0 60000 65536"/>
              <a:gd name="T17" fmla="*/ 0 60000 65536"/>
              <a:gd name="T18" fmla="*/ 0 60000 65536"/>
              <a:gd name="T19" fmla="*/ 0 60000 65536"/>
              <a:gd name="T20" fmla="*/ 0 60000 65536"/>
              <a:gd name="T21" fmla="*/ 0 w 688"/>
              <a:gd name="T22" fmla="*/ 0 h 872"/>
              <a:gd name="T23" fmla="*/ 688 w 688"/>
              <a:gd name="T24" fmla="*/ 872 h 8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8" h="872">
                <a:moveTo>
                  <a:pt x="192" y="872"/>
                </a:moveTo>
                <a:cubicBezTo>
                  <a:pt x="96" y="700"/>
                  <a:pt x="0" y="528"/>
                  <a:pt x="0" y="392"/>
                </a:cubicBezTo>
                <a:cubicBezTo>
                  <a:pt x="0" y="256"/>
                  <a:pt x="104" y="111"/>
                  <a:pt x="192" y="56"/>
                </a:cubicBezTo>
                <a:cubicBezTo>
                  <a:pt x="279" y="0"/>
                  <a:pt x="448" y="16"/>
                  <a:pt x="528" y="56"/>
                </a:cubicBezTo>
                <a:cubicBezTo>
                  <a:pt x="608" y="96"/>
                  <a:pt x="656" y="200"/>
                  <a:pt x="672" y="296"/>
                </a:cubicBezTo>
                <a:cubicBezTo>
                  <a:pt x="688" y="392"/>
                  <a:pt x="656" y="535"/>
                  <a:pt x="624" y="632"/>
                </a:cubicBezTo>
                <a:cubicBezTo>
                  <a:pt x="591" y="728"/>
                  <a:pt x="535" y="800"/>
                  <a:pt x="480" y="872"/>
                </a:cubicBezTo>
              </a:path>
            </a:pathLst>
          </a:cu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793" name="Line 21"/>
          <p:cNvSpPr>
            <a:spLocks noChangeShapeType="1"/>
          </p:cNvSpPr>
          <p:nvPr/>
        </p:nvSpPr>
        <p:spPr bwMode="auto">
          <a:xfrm flipH="1">
            <a:off x="2206625" y="2940050"/>
            <a:ext cx="196850" cy="180975"/>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794" name="Text Box 22"/>
          <p:cNvSpPr txBox="1">
            <a:spLocks noChangeArrowheads="1"/>
          </p:cNvSpPr>
          <p:nvPr/>
        </p:nvSpPr>
        <p:spPr bwMode="auto">
          <a:xfrm>
            <a:off x="1625600" y="2241550"/>
            <a:ext cx="10017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smtClean="0">
                <a:solidFill>
                  <a:srgbClr val="FFFFFF"/>
                </a:solidFill>
              </a:rPr>
              <a:t>4nsec</a:t>
            </a:r>
          </a:p>
        </p:txBody>
      </p:sp>
      <p:sp>
        <p:nvSpPr>
          <p:cNvPr id="75795" name="Text Box 24"/>
          <p:cNvSpPr txBox="1">
            <a:spLocks noChangeArrowheads="1"/>
          </p:cNvSpPr>
          <p:nvPr/>
        </p:nvSpPr>
        <p:spPr bwMode="auto">
          <a:xfrm>
            <a:off x="2209800" y="3487738"/>
            <a:ext cx="157003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sz="2000" smtClean="0">
                <a:solidFill>
                  <a:srgbClr val="FFFFFF"/>
                </a:solidFill>
              </a:rPr>
              <a:t>0.8 emitted</a:t>
            </a:r>
          </a:p>
        </p:txBody>
      </p:sp>
      <p:grpSp>
        <p:nvGrpSpPr>
          <p:cNvPr id="3" name="Group 59"/>
          <p:cNvGrpSpPr>
            <a:grpSpLocks/>
          </p:cNvGrpSpPr>
          <p:nvPr/>
        </p:nvGrpSpPr>
        <p:grpSpPr bwMode="auto">
          <a:xfrm>
            <a:off x="1676400" y="1058863"/>
            <a:ext cx="7442200" cy="3313113"/>
            <a:chOff x="1056" y="667"/>
            <a:chExt cx="4688" cy="2087"/>
          </a:xfrm>
        </p:grpSpPr>
        <p:grpSp>
          <p:nvGrpSpPr>
            <p:cNvPr id="75798" name="Group 58"/>
            <p:cNvGrpSpPr>
              <a:grpSpLocks/>
            </p:cNvGrpSpPr>
            <p:nvPr/>
          </p:nvGrpSpPr>
          <p:grpSpPr bwMode="auto">
            <a:xfrm>
              <a:off x="1263" y="667"/>
              <a:ext cx="4481" cy="2087"/>
              <a:chOff x="1263" y="667"/>
              <a:chExt cx="4481" cy="2087"/>
            </a:xfrm>
          </p:grpSpPr>
          <p:grpSp>
            <p:nvGrpSpPr>
              <p:cNvPr id="75800" name="Group 52"/>
              <p:cNvGrpSpPr>
                <a:grpSpLocks/>
              </p:cNvGrpSpPr>
              <p:nvPr/>
            </p:nvGrpSpPr>
            <p:grpSpPr bwMode="auto">
              <a:xfrm>
                <a:off x="2697" y="912"/>
                <a:ext cx="3047" cy="1310"/>
                <a:chOff x="2697" y="912"/>
                <a:chExt cx="3047" cy="1310"/>
              </a:xfrm>
            </p:grpSpPr>
            <p:grpSp>
              <p:nvGrpSpPr>
                <p:cNvPr id="75803" name="Group 28"/>
                <p:cNvGrpSpPr>
                  <a:grpSpLocks/>
                </p:cNvGrpSpPr>
                <p:nvPr/>
              </p:nvGrpSpPr>
              <p:grpSpPr bwMode="auto">
                <a:xfrm rot="-1240320">
                  <a:off x="4560" y="1534"/>
                  <a:ext cx="1184" cy="101"/>
                  <a:chOff x="957" y="3292"/>
                  <a:chExt cx="2671" cy="280"/>
                </a:xfrm>
              </p:grpSpPr>
              <p:sp>
                <p:nvSpPr>
                  <p:cNvPr id="75819" name="Freeform 29"/>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F06157"/>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820" name="Line 30"/>
                  <p:cNvSpPr>
                    <a:spLocks noChangeShapeType="1"/>
                  </p:cNvSpPr>
                  <p:nvPr/>
                </p:nvSpPr>
                <p:spPr bwMode="auto">
                  <a:xfrm>
                    <a:off x="3484" y="3449"/>
                    <a:ext cx="144" cy="7"/>
                  </a:xfrm>
                  <a:prstGeom prst="line">
                    <a:avLst/>
                  </a:prstGeom>
                  <a:noFill/>
                  <a:ln w="38100">
                    <a:solidFill>
                      <a:srgbClr val="F06157"/>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grpSp>
            <p:grpSp>
              <p:nvGrpSpPr>
                <p:cNvPr id="75804" name="Group 50"/>
                <p:cNvGrpSpPr>
                  <a:grpSpLocks/>
                </p:cNvGrpSpPr>
                <p:nvPr/>
              </p:nvGrpSpPr>
              <p:grpSpPr bwMode="auto">
                <a:xfrm>
                  <a:off x="2880" y="1008"/>
                  <a:ext cx="2484" cy="1214"/>
                  <a:chOff x="2825" y="939"/>
                  <a:chExt cx="2484" cy="1283"/>
                </a:xfrm>
              </p:grpSpPr>
              <p:sp>
                <p:nvSpPr>
                  <p:cNvPr id="75806" name="Line 32"/>
                  <p:cNvSpPr>
                    <a:spLocks noChangeShapeType="1"/>
                  </p:cNvSpPr>
                  <p:nvPr/>
                </p:nvSpPr>
                <p:spPr bwMode="auto">
                  <a:xfrm>
                    <a:off x="2825" y="2222"/>
                    <a:ext cx="2484"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807" name="Line 36"/>
                  <p:cNvSpPr>
                    <a:spLocks noChangeShapeType="1"/>
                  </p:cNvSpPr>
                  <p:nvPr/>
                </p:nvSpPr>
                <p:spPr bwMode="auto">
                  <a:xfrm>
                    <a:off x="2868" y="1147"/>
                    <a:ext cx="235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808" name="Line 37"/>
                  <p:cNvSpPr>
                    <a:spLocks noChangeShapeType="1"/>
                  </p:cNvSpPr>
                  <p:nvPr/>
                </p:nvSpPr>
                <p:spPr bwMode="auto">
                  <a:xfrm>
                    <a:off x="2868" y="1078"/>
                    <a:ext cx="2355"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809" name="Line 38"/>
                  <p:cNvSpPr>
                    <a:spLocks noChangeShapeType="1"/>
                  </p:cNvSpPr>
                  <p:nvPr/>
                </p:nvSpPr>
                <p:spPr bwMode="auto">
                  <a:xfrm>
                    <a:off x="2868" y="1008"/>
                    <a:ext cx="2355"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810" name="Line 39"/>
                  <p:cNvSpPr>
                    <a:spLocks noChangeShapeType="1"/>
                  </p:cNvSpPr>
                  <p:nvPr/>
                </p:nvSpPr>
                <p:spPr bwMode="auto">
                  <a:xfrm>
                    <a:off x="2868" y="939"/>
                    <a:ext cx="2355"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811" name="Line 40"/>
                  <p:cNvSpPr>
                    <a:spLocks noChangeShapeType="1"/>
                  </p:cNvSpPr>
                  <p:nvPr/>
                </p:nvSpPr>
                <p:spPr bwMode="auto">
                  <a:xfrm flipV="1">
                    <a:off x="3210" y="1078"/>
                    <a:ext cx="0" cy="1144"/>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812" name="Line 41"/>
                  <p:cNvSpPr>
                    <a:spLocks noChangeShapeType="1"/>
                  </p:cNvSpPr>
                  <p:nvPr/>
                </p:nvSpPr>
                <p:spPr bwMode="auto">
                  <a:xfrm flipV="1">
                    <a:off x="3339" y="1008"/>
                    <a:ext cx="0" cy="1214"/>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813" name="Line 42"/>
                  <p:cNvSpPr>
                    <a:spLocks noChangeShapeType="1"/>
                  </p:cNvSpPr>
                  <p:nvPr/>
                </p:nvSpPr>
                <p:spPr bwMode="auto">
                  <a:xfrm flipV="1">
                    <a:off x="3467" y="939"/>
                    <a:ext cx="0" cy="1283"/>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814" name="Line 43"/>
                  <p:cNvSpPr>
                    <a:spLocks noChangeShapeType="1"/>
                  </p:cNvSpPr>
                  <p:nvPr/>
                </p:nvSpPr>
                <p:spPr bwMode="auto">
                  <a:xfrm>
                    <a:off x="4281" y="1147"/>
                    <a:ext cx="1" cy="936"/>
                  </a:xfrm>
                  <a:prstGeom prst="line">
                    <a:avLst/>
                  </a:prstGeom>
                  <a:noFill/>
                  <a:ln w="38100">
                    <a:solidFill>
                      <a:srgbClr val="F06157"/>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815" name="Line 44"/>
                  <p:cNvSpPr>
                    <a:spLocks noChangeShapeType="1"/>
                  </p:cNvSpPr>
                  <p:nvPr/>
                </p:nvSpPr>
                <p:spPr bwMode="auto">
                  <a:xfrm>
                    <a:off x="4410" y="1147"/>
                    <a:ext cx="1" cy="1006"/>
                  </a:xfrm>
                  <a:prstGeom prst="line">
                    <a:avLst/>
                  </a:prstGeom>
                  <a:noFill/>
                  <a:ln w="38100">
                    <a:solidFill>
                      <a:srgbClr val="F06157"/>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816" name="Line 45"/>
                  <p:cNvSpPr>
                    <a:spLocks noChangeShapeType="1"/>
                  </p:cNvSpPr>
                  <p:nvPr/>
                </p:nvSpPr>
                <p:spPr bwMode="auto">
                  <a:xfrm>
                    <a:off x="4538" y="1147"/>
                    <a:ext cx="1" cy="1075"/>
                  </a:xfrm>
                  <a:prstGeom prst="line">
                    <a:avLst/>
                  </a:prstGeom>
                  <a:noFill/>
                  <a:ln w="38100">
                    <a:solidFill>
                      <a:srgbClr val="F06157"/>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817" name="Freeform 46"/>
                  <p:cNvSpPr>
                    <a:spLocks/>
                  </p:cNvSpPr>
                  <p:nvPr/>
                </p:nvSpPr>
                <p:spPr bwMode="auto">
                  <a:xfrm>
                    <a:off x="3553" y="1315"/>
                    <a:ext cx="614" cy="630"/>
                  </a:xfrm>
                  <a:custGeom>
                    <a:avLst/>
                    <a:gdLst>
                      <a:gd name="T0" fmla="*/ 153 w 688"/>
                      <a:gd name="T1" fmla="*/ 455 h 872"/>
                      <a:gd name="T2" fmla="*/ 0 w 688"/>
                      <a:gd name="T3" fmla="*/ 204 h 872"/>
                      <a:gd name="T4" fmla="*/ 153 w 688"/>
                      <a:gd name="T5" fmla="*/ 29 h 872"/>
                      <a:gd name="T6" fmla="*/ 420 w 688"/>
                      <a:gd name="T7" fmla="*/ 29 h 872"/>
                      <a:gd name="T8" fmla="*/ 535 w 688"/>
                      <a:gd name="T9" fmla="*/ 155 h 872"/>
                      <a:gd name="T10" fmla="*/ 497 w 688"/>
                      <a:gd name="T11" fmla="*/ 330 h 872"/>
                      <a:gd name="T12" fmla="*/ 382 w 688"/>
                      <a:gd name="T13" fmla="*/ 455 h 872"/>
                      <a:gd name="T14" fmla="*/ 0 60000 65536"/>
                      <a:gd name="T15" fmla="*/ 0 60000 65536"/>
                      <a:gd name="T16" fmla="*/ 0 60000 65536"/>
                      <a:gd name="T17" fmla="*/ 0 60000 65536"/>
                      <a:gd name="T18" fmla="*/ 0 60000 65536"/>
                      <a:gd name="T19" fmla="*/ 0 60000 65536"/>
                      <a:gd name="T20" fmla="*/ 0 60000 65536"/>
                      <a:gd name="T21" fmla="*/ 0 w 688"/>
                      <a:gd name="T22" fmla="*/ 0 h 872"/>
                      <a:gd name="T23" fmla="*/ 688 w 688"/>
                      <a:gd name="T24" fmla="*/ 872 h 8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8" h="872">
                        <a:moveTo>
                          <a:pt x="192" y="872"/>
                        </a:moveTo>
                        <a:cubicBezTo>
                          <a:pt x="96" y="700"/>
                          <a:pt x="0" y="528"/>
                          <a:pt x="0" y="392"/>
                        </a:cubicBezTo>
                        <a:cubicBezTo>
                          <a:pt x="0" y="256"/>
                          <a:pt x="104" y="111"/>
                          <a:pt x="192" y="56"/>
                        </a:cubicBezTo>
                        <a:cubicBezTo>
                          <a:pt x="279" y="0"/>
                          <a:pt x="448" y="16"/>
                          <a:pt x="528" y="56"/>
                        </a:cubicBezTo>
                        <a:cubicBezTo>
                          <a:pt x="608" y="96"/>
                          <a:pt x="656" y="200"/>
                          <a:pt x="672" y="296"/>
                        </a:cubicBezTo>
                        <a:cubicBezTo>
                          <a:pt x="688" y="392"/>
                          <a:pt x="656" y="535"/>
                          <a:pt x="624" y="632"/>
                        </a:cubicBezTo>
                        <a:cubicBezTo>
                          <a:pt x="591" y="728"/>
                          <a:pt x="535" y="800"/>
                          <a:pt x="480" y="872"/>
                        </a:cubicBezTo>
                      </a:path>
                    </a:pathLst>
                  </a:cu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818" name="Line 47"/>
                  <p:cNvSpPr>
                    <a:spLocks noChangeShapeType="1"/>
                  </p:cNvSpPr>
                  <p:nvPr/>
                </p:nvSpPr>
                <p:spPr bwMode="auto">
                  <a:xfrm flipH="1">
                    <a:off x="3908" y="1885"/>
                    <a:ext cx="129" cy="105"/>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grpSp>
            <p:sp>
              <p:nvSpPr>
                <p:cNvPr id="75805" name="Line 51"/>
                <p:cNvSpPr>
                  <a:spLocks noChangeShapeType="1"/>
                </p:cNvSpPr>
                <p:nvPr/>
              </p:nvSpPr>
              <p:spPr bwMode="auto">
                <a:xfrm>
                  <a:off x="2697" y="912"/>
                  <a:ext cx="192" cy="192"/>
                </a:xfrm>
                <a:prstGeom prst="line">
                  <a:avLst/>
                </a:prstGeom>
                <a:noFill/>
                <a:ln w="76200">
                  <a:solidFill>
                    <a:srgbClr val="FF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grpSp>
          <p:sp>
            <p:nvSpPr>
              <p:cNvPr id="75801" name="Text Box 54"/>
              <p:cNvSpPr txBox="1">
                <a:spLocks noChangeArrowheads="1"/>
              </p:cNvSpPr>
              <p:nvPr/>
            </p:nvSpPr>
            <p:spPr bwMode="auto">
              <a:xfrm>
                <a:off x="2717" y="667"/>
                <a:ext cx="185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dirty="0" smtClean="0">
                    <a:solidFill>
                      <a:srgbClr val="FFFF99"/>
                    </a:solidFill>
                    <a:latin typeface="Calibri" panose="020F0502020204030204" pitchFamily="34" charset="0"/>
                  </a:rPr>
                  <a:t>Non-radiative transfer</a:t>
                </a:r>
              </a:p>
            </p:txBody>
          </p:sp>
          <p:sp>
            <p:nvSpPr>
              <p:cNvPr id="75802" name="Text Box 55"/>
              <p:cNvSpPr txBox="1">
                <a:spLocks noChangeArrowheads="1"/>
              </p:cNvSpPr>
              <p:nvPr/>
            </p:nvSpPr>
            <p:spPr bwMode="auto">
              <a:xfrm>
                <a:off x="1263" y="2160"/>
                <a:ext cx="513"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dirty="0" smtClean="0">
                    <a:solidFill>
                      <a:srgbClr val="F06157"/>
                    </a:solidFill>
                  </a:rPr>
                  <a:t>-xx-</a:t>
                </a:r>
              </a:p>
              <a:p>
                <a:pPr algn="ctr" eaLnBrk="0" fontAlgn="base" hangingPunct="0">
                  <a:spcBef>
                    <a:spcPct val="0"/>
                  </a:spcBef>
                  <a:spcAft>
                    <a:spcPct val="0"/>
                  </a:spcAft>
                </a:pPr>
                <a:r>
                  <a:rPr lang="en-US" altLang="en-US" dirty="0" smtClean="0">
                    <a:solidFill>
                      <a:srgbClr val="F06157"/>
                    </a:solidFill>
                  </a:rPr>
                  <a:t>Less</a:t>
                </a:r>
              </a:p>
            </p:txBody>
          </p:sp>
        </p:grpSp>
        <p:sp>
          <p:nvSpPr>
            <p:cNvPr id="75799" name="Text Box 57"/>
            <p:cNvSpPr txBox="1">
              <a:spLocks noChangeArrowheads="1"/>
            </p:cNvSpPr>
            <p:nvPr/>
          </p:nvSpPr>
          <p:spPr bwMode="auto">
            <a:xfrm>
              <a:off x="1056" y="1422"/>
              <a:ext cx="513"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smtClean="0">
                  <a:solidFill>
                    <a:srgbClr val="F06157"/>
                  </a:solidFill>
                </a:rPr>
                <a:t>-xx-</a:t>
              </a:r>
            </a:p>
            <a:p>
              <a:pPr algn="ctr" eaLnBrk="0" fontAlgn="base" hangingPunct="0">
                <a:spcBef>
                  <a:spcPct val="0"/>
                </a:spcBef>
                <a:spcAft>
                  <a:spcPct val="0"/>
                </a:spcAft>
              </a:pPr>
              <a:r>
                <a:rPr lang="en-US" altLang="en-US" smtClean="0">
                  <a:solidFill>
                    <a:srgbClr val="F06157"/>
                  </a:solidFill>
                </a:rPr>
                <a:t>Less</a:t>
              </a:r>
            </a:p>
          </p:txBody>
        </p:sp>
      </p:grpSp>
      <p:sp>
        <p:nvSpPr>
          <p:cNvPr id="2" name="Title 1"/>
          <p:cNvSpPr>
            <a:spLocks noGrp="1"/>
          </p:cNvSpPr>
          <p:nvPr>
            <p:ph type="title"/>
          </p:nvPr>
        </p:nvSpPr>
        <p:spPr/>
        <p:txBody>
          <a:bodyPr>
            <a:normAutofit/>
          </a:bodyPr>
          <a:lstStyle/>
          <a:p>
            <a:r>
              <a:rPr lang="en-US" altLang="en-US" sz="3200" dirty="0">
                <a:solidFill>
                  <a:srgbClr val="FFFF00"/>
                </a:solidFill>
              </a:rPr>
              <a:t>FRET Diagram</a:t>
            </a:r>
            <a:br>
              <a:rPr lang="en-US" altLang="en-US" sz="3200" dirty="0">
                <a:solidFill>
                  <a:srgbClr val="FFFF00"/>
                </a:solidFill>
              </a:rPr>
            </a:br>
            <a:endParaRPr lang="en-US" sz="3200" dirty="0"/>
          </a:p>
        </p:txBody>
      </p:sp>
    </p:spTree>
    <p:extLst>
      <p:ext uri="{BB962C8B-B14F-4D97-AF65-F5344CB8AC3E}">
        <p14:creationId xmlns:p14="http://schemas.microsoft.com/office/powerpoint/2010/main" val="26531535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1447800" y="142557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50000"/>
              </a:spcBef>
              <a:spcAft>
                <a:spcPct val="0"/>
              </a:spcAft>
            </a:pPr>
            <a:endParaRPr lang="en-US" altLang="en-US" smtClean="0">
              <a:solidFill>
                <a:srgbClr val="000000"/>
              </a:solidFill>
              <a:latin typeface="Times" panose="02020603050405020304" pitchFamily="18" charset="0"/>
            </a:endParaRPr>
          </a:p>
        </p:txBody>
      </p:sp>
      <p:pic>
        <p:nvPicPr>
          <p:cNvPr id="76803" name="Picture 3"/>
          <p:cNvPicPr>
            <a:picLocks noChangeAspect="1" noChangeArrowheads="1"/>
          </p:cNvPicPr>
          <p:nvPr/>
        </p:nvPicPr>
        <p:blipFill>
          <a:blip r:embed="rId3">
            <a:extLst>
              <a:ext uri="{28A0092B-C50C-407E-A947-70E740481C1C}">
                <a14:useLocalDpi xmlns:a14="http://schemas.microsoft.com/office/drawing/2010/main" val="0"/>
              </a:ext>
            </a:extLst>
          </a:blip>
          <a:srcRect l="41936"/>
          <a:stretch>
            <a:fillRect/>
          </a:stretch>
        </p:blipFill>
        <p:spPr bwMode="auto">
          <a:xfrm>
            <a:off x="4038600" y="287868"/>
            <a:ext cx="39624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Text Box 4"/>
          <p:cNvSpPr txBox="1">
            <a:spLocks noChangeArrowheads="1"/>
          </p:cNvSpPr>
          <p:nvPr/>
        </p:nvSpPr>
        <p:spPr bwMode="auto">
          <a:xfrm>
            <a:off x="906938" y="1205062"/>
            <a:ext cx="30448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dirty="0" smtClean="0">
                <a:solidFill>
                  <a:srgbClr val="000000"/>
                </a:solidFill>
                <a:latin typeface="+mn-lt"/>
              </a:rPr>
              <a:t>The Förster Equations. </a:t>
            </a:r>
          </a:p>
        </p:txBody>
      </p:sp>
      <p:sp>
        <p:nvSpPr>
          <p:cNvPr id="76805" name="Text Box 5"/>
          <p:cNvSpPr txBox="1">
            <a:spLocks noChangeArrowheads="1"/>
          </p:cNvSpPr>
          <p:nvPr/>
        </p:nvSpPr>
        <p:spPr bwMode="auto">
          <a:xfrm>
            <a:off x="952500" y="3183285"/>
            <a:ext cx="73533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sz="1600" dirty="0" smtClean="0">
                <a:solidFill>
                  <a:srgbClr val="000000"/>
                </a:solidFill>
              </a:rPr>
              <a:t>r is the center-to-center distance (in cm) between the donor and acceptor</a:t>
            </a:r>
          </a:p>
          <a:p>
            <a:pPr eaLnBrk="0" fontAlgn="base" hangingPunct="0">
              <a:spcBef>
                <a:spcPct val="0"/>
              </a:spcBef>
              <a:spcAft>
                <a:spcPct val="0"/>
              </a:spcAft>
            </a:pPr>
            <a:r>
              <a:rPr lang="en-US" altLang="en-US" sz="2000" dirty="0" smtClean="0">
                <a:solidFill>
                  <a:srgbClr val="000000"/>
                </a:solidFill>
                <a:latin typeface="Symbol" panose="05050102010706020507" pitchFamily="18" charset="2"/>
              </a:rPr>
              <a:t>t</a:t>
            </a:r>
            <a:r>
              <a:rPr lang="en-US" altLang="en-US" sz="1600" baseline="-25000" dirty="0">
                <a:solidFill>
                  <a:srgbClr val="000000"/>
                </a:solidFill>
              </a:rPr>
              <a:t>D</a:t>
            </a:r>
            <a:r>
              <a:rPr lang="en-US" altLang="en-US" sz="1600" dirty="0" smtClean="0">
                <a:solidFill>
                  <a:srgbClr val="000000"/>
                </a:solidFill>
              </a:rPr>
              <a:t> is the fluorescence lifetime of the donor in the absence of FRET</a:t>
            </a:r>
          </a:p>
          <a:p>
            <a:pPr eaLnBrk="0" fontAlgn="base" hangingPunct="0">
              <a:spcBef>
                <a:spcPct val="0"/>
              </a:spcBef>
              <a:spcAft>
                <a:spcPct val="0"/>
              </a:spcAft>
            </a:pPr>
            <a:r>
              <a:rPr lang="en-US" altLang="en-US" sz="1800" dirty="0" smtClean="0">
                <a:solidFill>
                  <a:srgbClr val="000000"/>
                </a:solidFill>
                <a:latin typeface="Symbol" panose="05050102010706020507" pitchFamily="18" charset="2"/>
              </a:rPr>
              <a:t>k</a:t>
            </a:r>
            <a:r>
              <a:rPr lang="en-US" altLang="en-US" sz="1600" baseline="30000" dirty="0" smtClean="0">
                <a:solidFill>
                  <a:srgbClr val="000000"/>
                </a:solidFill>
              </a:rPr>
              <a:t>2</a:t>
            </a:r>
            <a:r>
              <a:rPr lang="en-US" altLang="en-US" sz="1600" dirty="0" smtClean="0">
                <a:solidFill>
                  <a:srgbClr val="000000"/>
                </a:solidFill>
              </a:rPr>
              <a:t> is the dipole-dipole orientation factor, </a:t>
            </a:r>
          </a:p>
          <a:p>
            <a:pPr eaLnBrk="0" fontAlgn="base" hangingPunct="0">
              <a:spcBef>
                <a:spcPct val="0"/>
              </a:spcBef>
              <a:spcAft>
                <a:spcPct val="0"/>
              </a:spcAft>
            </a:pPr>
            <a:r>
              <a:rPr lang="en-US" altLang="en-US" sz="1600" dirty="0" smtClean="0">
                <a:solidFill>
                  <a:srgbClr val="000000"/>
                </a:solidFill>
              </a:rPr>
              <a:t>Q</a:t>
            </a:r>
            <a:r>
              <a:rPr lang="en-US" altLang="en-US" sz="1600" baseline="-25000" dirty="0">
                <a:solidFill>
                  <a:srgbClr val="000000"/>
                </a:solidFill>
              </a:rPr>
              <a:t>D</a:t>
            </a:r>
            <a:r>
              <a:rPr lang="en-US" altLang="en-US" sz="1600" dirty="0" smtClean="0">
                <a:solidFill>
                  <a:srgbClr val="000000"/>
                </a:solidFill>
              </a:rPr>
              <a:t> is the quantum yield of the donor in the absence of the acceptor</a:t>
            </a:r>
          </a:p>
          <a:p>
            <a:pPr eaLnBrk="0" fontAlgn="base" hangingPunct="0">
              <a:spcBef>
                <a:spcPct val="0"/>
              </a:spcBef>
              <a:spcAft>
                <a:spcPct val="0"/>
              </a:spcAft>
            </a:pPr>
            <a:r>
              <a:rPr lang="en-US" altLang="en-US" sz="1800" dirty="0" smtClean="0">
                <a:solidFill>
                  <a:srgbClr val="000000"/>
                </a:solidFill>
                <a:latin typeface="Symbol" panose="05050102010706020507" pitchFamily="18" charset="2"/>
              </a:rPr>
              <a:t></a:t>
            </a:r>
            <a:r>
              <a:rPr lang="en-US" altLang="en-US" sz="1600" dirty="0" smtClean="0">
                <a:solidFill>
                  <a:srgbClr val="000000"/>
                </a:solidFill>
              </a:rPr>
              <a:t> is the refractive index of the intervening medium,</a:t>
            </a:r>
          </a:p>
          <a:p>
            <a:pPr eaLnBrk="0" fontAlgn="base" hangingPunct="0">
              <a:spcBef>
                <a:spcPct val="0"/>
              </a:spcBef>
              <a:spcAft>
                <a:spcPct val="0"/>
              </a:spcAft>
            </a:pPr>
            <a:r>
              <a:rPr lang="en-US" altLang="en-US" sz="1600" dirty="0" smtClean="0">
                <a:solidFill>
                  <a:srgbClr val="000000"/>
                </a:solidFill>
              </a:rPr>
              <a:t>F</a:t>
            </a:r>
            <a:r>
              <a:rPr lang="en-US" altLang="en-US" sz="1600" baseline="-25000" dirty="0" smtClean="0">
                <a:solidFill>
                  <a:srgbClr val="000000"/>
                </a:solidFill>
              </a:rPr>
              <a:t>D</a:t>
            </a:r>
            <a:r>
              <a:rPr lang="en-US" altLang="en-US" sz="1600" dirty="0" smtClean="0">
                <a:solidFill>
                  <a:srgbClr val="000000"/>
                </a:solidFill>
              </a:rPr>
              <a:t> (</a:t>
            </a:r>
            <a:r>
              <a:rPr lang="en-US" altLang="en-US" sz="1600" dirty="0" smtClean="0">
                <a:solidFill>
                  <a:srgbClr val="000000"/>
                </a:solidFill>
                <a:latin typeface="Symbol" panose="05050102010706020507" pitchFamily="18" charset="2"/>
              </a:rPr>
              <a:t>l</a:t>
            </a:r>
            <a:r>
              <a:rPr lang="en-US" altLang="en-US" sz="1600" dirty="0" smtClean="0">
                <a:solidFill>
                  <a:srgbClr val="000000"/>
                </a:solidFill>
              </a:rPr>
              <a:t>) is the fluorescence emission intensity at a given wavelength </a:t>
            </a:r>
            <a:r>
              <a:rPr lang="en-US" altLang="en-US" sz="1600" dirty="0" smtClean="0">
                <a:solidFill>
                  <a:srgbClr val="000000"/>
                </a:solidFill>
                <a:latin typeface="Symbol" panose="05050102010706020507" pitchFamily="18" charset="2"/>
              </a:rPr>
              <a:t>l</a:t>
            </a:r>
            <a:r>
              <a:rPr lang="en-US" altLang="en-US" sz="1600" dirty="0" smtClean="0">
                <a:solidFill>
                  <a:srgbClr val="000000"/>
                </a:solidFill>
              </a:rPr>
              <a:t> (in cm)</a:t>
            </a:r>
          </a:p>
          <a:p>
            <a:pPr eaLnBrk="0" fontAlgn="base" hangingPunct="0">
              <a:spcBef>
                <a:spcPct val="0"/>
              </a:spcBef>
              <a:spcAft>
                <a:spcPct val="0"/>
              </a:spcAft>
            </a:pPr>
            <a:r>
              <a:rPr lang="en-US" altLang="en-US" sz="2000" dirty="0" smtClean="0">
                <a:solidFill>
                  <a:srgbClr val="000000"/>
                </a:solidFill>
                <a:latin typeface="Symbol" panose="05050102010706020507" pitchFamily="18" charset="2"/>
              </a:rPr>
              <a:t>e</a:t>
            </a:r>
            <a:r>
              <a:rPr lang="en-US" altLang="en-US" sz="1600" baseline="-25000" dirty="0" smtClean="0">
                <a:solidFill>
                  <a:srgbClr val="000000"/>
                </a:solidFill>
              </a:rPr>
              <a:t>A</a:t>
            </a:r>
            <a:r>
              <a:rPr lang="en-US" altLang="en-US" sz="1600" dirty="0" smtClean="0">
                <a:solidFill>
                  <a:srgbClr val="000000"/>
                </a:solidFill>
              </a:rPr>
              <a:t> (</a:t>
            </a:r>
            <a:r>
              <a:rPr lang="en-US" altLang="en-US" sz="1600" dirty="0" smtClean="0">
                <a:solidFill>
                  <a:srgbClr val="000000"/>
                </a:solidFill>
                <a:latin typeface="Symbol" panose="05050102010706020507" pitchFamily="18" charset="2"/>
              </a:rPr>
              <a:t>l</a:t>
            </a:r>
            <a:r>
              <a:rPr lang="en-US" altLang="en-US" sz="1600" dirty="0" smtClean="0">
                <a:solidFill>
                  <a:srgbClr val="000000"/>
                </a:solidFill>
              </a:rPr>
              <a:t>) is the extinction coefficient of the acceptor (in cm </a:t>
            </a:r>
            <a:r>
              <a:rPr lang="en-US" altLang="en-US" sz="1600" baseline="30000" dirty="0" smtClean="0">
                <a:solidFill>
                  <a:srgbClr val="000000"/>
                </a:solidFill>
              </a:rPr>
              <a:t>-1</a:t>
            </a:r>
            <a:r>
              <a:rPr lang="en-US" altLang="en-US" sz="1600" dirty="0" smtClean="0">
                <a:solidFill>
                  <a:srgbClr val="000000"/>
                </a:solidFill>
              </a:rPr>
              <a:t> M </a:t>
            </a:r>
            <a:r>
              <a:rPr lang="en-US" altLang="en-US" sz="1600" baseline="30000" dirty="0" smtClean="0">
                <a:solidFill>
                  <a:srgbClr val="000000"/>
                </a:solidFill>
              </a:rPr>
              <a:t>-1</a:t>
            </a:r>
            <a:r>
              <a:rPr lang="en-US" altLang="en-US" sz="1600" dirty="0" smtClean="0">
                <a:solidFill>
                  <a:srgbClr val="000000"/>
                </a:solidFill>
              </a:rPr>
              <a:t>). </a:t>
            </a:r>
          </a:p>
          <a:p>
            <a:pPr eaLnBrk="0" fontAlgn="base" hangingPunct="0">
              <a:spcBef>
                <a:spcPct val="0"/>
              </a:spcBef>
              <a:spcAft>
                <a:spcPct val="0"/>
              </a:spcAft>
            </a:pPr>
            <a:endParaRPr lang="en-US" altLang="en-US" sz="1600" dirty="0" smtClean="0">
              <a:solidFill>
                <a:srgbClr val="000000"/>
              </a:solidFill>
            </a:endParaRPr>
          </a:p>
          <a:p>
            <a:pPr eaLnBrk="0" fontAlgn="base" hangingPunct="0">
              <a:spcBef>
                <a:spcPct val="0"/>
              </a:spcBef>
              <a:spcAft>
                <a:spcPct val="0"/>
              </a:spcAft>
            </a:pPr>
            <a:r>
              <a:rPr lang="en-US" altLang="en-US" sz="1600" dirty="0" smtClean="0">
                <a:solidFill>
                  <a:srgbClr val="000000"/>
                </a:solidFill>
              </a:rPr>
              <a:t>The orientation factor </a:t>
            </a:r>
            <a:r>
              <a:rPr lang="en-US" altLang="en-US" sz="1800" dirty="0" smtClean="0">
                <a:solidFill>
                  <a:srgbClr val="000000"/>
                </a:solidFill>
                <a:latin typeface="Symbol" panose="05050102010706020507" pitchFamily="18" charset="2"/>
              </a:rPr>
              <a:t>k</a:t>
            </a:r>
            <a:r>
              <a:rPr lang="en-US" altLang="en-US" sz="1600" baseline="30000" dirty="0" smtClean="0">
                <a:solidFill>
                  <a:srgbClr val="000000"/>
                </a:solidFill>
              </a:rPr>
              <a:t>2</a:t>
            </a:r>
            <a:r>
              <a:rPr lang="en-US" altLang="en-US" sz="1600" dirty="0" smtClean="0">
                <a:solidFill>
                  <a:srgbClr val="000000"/>
                </a:solidFill>
              </a:rPr>
              <a:t> can vary between 0 and 4, but</a:t>
            </a:r>
          </a:p>
          <a:p>
            <a:pPr eaLnBrk="0" fontAlgn="base" hangingPunct="0">
              <a:spcBef>
                <a:spcPct val="0"/>
              </a:spcBef>
              <a:spcAft>
                <a:spcPct val="0"/>
              </a:spcAft>
            </a:pPr>
            <a:r>
              <a:rPr lang="en-US" altLang="en-US" sz="1600" dirty="0" smtClean="0">
                <a:solidFill>
                  <a:srgbClr val="000000"/>
                </a:solidFill>
              </a:rPr>
              <a:t>typically </a:t>
            </a:r>
            <a:r>
              <a:rPr lang="en-US" altLang="en-US" sz="1800" dirty="0" smtClean="0">
                <a:solidFill>
                  <a:srgbClr val="000000"/>
                </a:solidFill>
                <a:latin typeface="Symbol" panose="05050102010706020507" pitchFamily="18" charset="2"/>
              </a:rPr>
              <a:t>k</a:t>
            </a:r>
            <a:r>
              <a:rPr lang="en-US" altLang="en-US" sz="1600" baseline="30000" dirty="0" smtClean="0">
                <a:solidFill>
                  <a:srgbClr val="000000"/>
                </a:solidFill>
              </a:rPr>
              <a:t>2</a:t>
            </a:r>
            <a:r>
              <a:rPr lang="en-US" altLang="en-US" sz="1600" dirty="0" smtClean="0">
                <a:solidFill>
                  <a:srgbClr val="000000"/>
                </a:solidFill>
              </a:rPr>
              <a:t> = 2/3 for randomly oriented molecules (</a:t>
            </a:r>
            <a:r>
              <a:rPr lang="en-US" altLang="en-US" sz="1600" dirty="0" err="1" smtClean="0">
                <a:solidFill>
                  <a:srgbClr val="000000"/>
                </a:solidFill>
              </a:rPr>
              <a:t>Stryer</a:t>
            </a:r>
            <a:r>
              <a:rPr lang="en-US" altLang="en-US" sz="1600" dirty="0" smtClean="0">
                <a:solidFill>
                  <a:srgbClr val="000000"/>
                </a:solidFill>
              </a:rPr>
              <a:t>, 1978).</a:t>
            </a:r>
          </a:p>
          <a:p>
            <a:pPr eaLnBrk="0" fontAlgn="base" hangingPunct="0">
              <a:spcBef>
                <a:spcPct val="0"/>
              </a:spcBef>
              <a:spcAft>
                <a:spcPct val="0"/>
              </a:spcAft>
            </a:pPr>
            <a:endParaRPr lang="en-US" altLang="en-US" sz="1600" dirty="0" smtClean="0">
              <a:solidFill>
                <a:srgbClr val="000000"/>
              </a:solidFill>
            </a:endParaRPr>
          </a:p>
          <a:p>
            <a:pPr eaLnBrk="0" fontAlgn="base" hangingPunct="0">
              <a:spcBef>
                <a:spcPct val="0"/>
              </a:spcBef>
              <a:spcAft>
                <a:spcPct val="0"/>
              </a:spcAft>
            </a:pPr>
            <a:r>
              <a:rPr lang="en-US" altLang="en-US" sz="1600" dirty="0" smtClean="0">
                <a:solidFill>
                  <a:srgbClr val="000000"/>
                </a:solidFill>
              </a:rPr>
              <a:t>When r = R</a:t>
            </a:r>
            <a:r>
              <a:rPr lang="en-US" altLang="en-US" sz="1600" baseline="-25000" dirty="0" smtClean="0">
                <a:solidFill>
                  <a:srgbClr val="000000"/>
                </a:solidFill>
              </a:rPr>
              <a:t>0</a:t>
            </a:r>
            <a:r>
              <a:rPr lang="en-US" altLang="en-US" sz="1600" dirty="0" smtClean="0">
                <a:solidFill>
                  <a:srgbClr val="000000"/>
                </a:solidFill>
              </a:rPr>
              <a:t>, the efficiency of FRET is 50%</a:t>
            </a:r>
          </a:p>
          <a:p>
            <a:pPr eaLnBrk="0" fontAlgn="base" hangingPunct="0">
              <a:spcBef>
                <a:spcPct val="0"/>
              </a:spcBef>
              <a:spcAft>
                <a:spcPct val="0"/>
              </a:spcAft>
            </a:pPr>
            <a:r>
              <a:rPr lang="en-US" altLang="en-US" sz="1600" dirty="0" smtClean="0">
                <a:solidFill>
                  <a:srgbClr val="000000"/>
                </a:solidFill>
              </a:rPr>
              <a:t>(fluorescein-</a:t>
            </a:r>
            <a:r>
              <a:rPr lang="en-US" altLang="en-US" sz="1600" dirty="0" err="1" smtClean="0">
                <a:solidFill>
                  <a:srgbClr val="000000"/>
                </a:solidFill>
              </a:rPr>
              <a:t>tetramethylrhodamine</a:t>
            </a:r>
            <a:r>
              <a:rPr lang="en-US" altLang="en-US" sz="1600" dirty="0" smtClean="0">
                <a:solidFill>
                  <a:srgbClr val="000000"/>
                </a:solidFill>
              </a:rPr>
              <a:t> pair is 55 Å)</a:t>
            </a:r>
          </a:p>
        </p:txBody>
      </p:sp>
      <p:sp>
        <p:nvSpPr>
          <p:cNvPr id="6" name="TextBox 5"/>
          <p:cNvSpPr txBox="1"/>
          <p:nvPr/>
        </p:nvSpPr>
        <p:spPr>
          <a:xfrm>
            <a:off x="4199540" y="355986"/>
            <a:ext cx="2193229" cy="400110"/>
          </a:xfrm>
          <a:prstGeom prst="rect">
            <a:avLst/>
          </a:prstGeom>
          <a:solidFill>
            <a:schemeClr val="bg1"/>
          </a:solidFill>
        </p:spPr>
        <p:txBody>
          <a:bodyPr wrap="none" rtlCol="0">
            <a:spAutoFit/>
          </a:bodyPr>
          <a:lstStyle/>
          <a:p>
            <a:r>
              <a:rPr lang="en-US" sz="2000" dirty="0">
                <a:solidFill>
                  <a:prstClr val="black"/>
                </a:solidFill>
              </a:rPr>
              <a:t>K</a:t>
            </a:r>
            <a:r>
              <a:rPr lang="en-US" sz="2000" baseline="-25000" dirty="0">
                <a:solidFill>
                  <a:prstClr val="black"/>
                </a:solidFill>
              </a:rPr>
              <a:t>T</a:t>
            </a:r>
            <a:r>
              <a:rPr lang="en-US" sz="2000" dirty="0">
                <a:solidFill>
                  <a:prstClr val="black"/>
                </a:solidFill>
              </a:rPr>
              <a:t> = (1/</a:t>
            </a:r>
            <a:r>
              <a:rPr lang="el-GR" sz="2000" dirty="0">
                <a:solidFill>
                  <a:prstClr val="black"/>
                </a:solidFill>
              </a:rPr>
              <a:t>τ</a:t>
            </a:r>
            <a:r>
              <a:rPr lang="en-US" sz="2000" baseline="-25000" dirty="0">
                <a:solidFill>
                  <a:prstClr val="black"/>
                </a:solidFill>
              </a:rPr>
              <a:t>D</a:t>
            </a:r>
            <a:r>
              <a:rPr lang="en-US" sz="2000" dirty="0">
                <a:solidFill>
                  <a:prstClr val="black"/>
                </a:solidFill>
              </a:rPr>
              <a:t>) • [R</a:t>
            </a:r>
            <a:r>
              <a:rPr lang="en-US" sz="2000" baseline="-25000" dirty="0">
                <a:solidFill>
                  <a:prstClr val="black"/>
                </a:solidFill>
              </a:rPr>
              <a:t>0</a:t>
            </a:r>
            <a:r>
              <a:rPr lang="en-US" sz="2000" dirty="0">
                <a:solidFill>
                  <a:prstClr val="black"/>
                </a:solidFill>
              </a:rPr>
              <a:t>/r]</a:t>
            </a:r>
            <a:r>
              <a:rPr lang="en-US" sz="2000" baseline="30000" dirty="0">
                <a:solidFill>
                  <a:prstClr val="black"/>
                </a:solidFill>
              </a:rPr>
              <a:t>6</a:t>
            </a:r>
            <a:endParaRPr lang="en-US" sz="2000" dirty="0">
              <a:solidFill>
                <a:prstClr val="black"/>
              </a:solidFill>
            </a:endParaRPr>
          </a:p>
        </p:txBody>
      </p:sp>
      <p:sp>
        <p:nvSpPr>
          <p:cNvPr id="2" name="Rectangle 1"/>
          <p:cNvSpPr/>
          <p:nvPr/>
        </p:nvSpPr>
        <p:spPr>
          <a:xfrm>
            <a:off x="4038600" y="817938"/>
            <a:ext cx="2354169" cy="525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1746" name="Picture 2" descr="http://upload.wikimedia.org/math/b/e/2/be2895beaa166bf3d13d1ae09406dac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3835" y="813241"/>
            <a:ext cx="1618831" cy="520744"/>
          </a:xfrm>
          <a:prstGeom prst="rect">
            <a:avLst/>
          </a:prstGeom>
          <a:solidFill>
            <a:schemeClr val="bg1"/>
          </a:solidFill>
        </p:spPr>
      </p:pic>
      <p:sp>
        <p:nvSpPr>
          <p:cNvPr id="3" name="Rectangle 2"/>
          <p:cNvSpPr/>
          <p:nvPr/>
        </p:nvSpPr>
        <p:spPr>
          <a:xfrm>
            <a:off x="4199540" y="1536153"/>
            <a:ext cx="4291559" cy="400110"/>
          </a:xfrm>
          <a:prstGeom prst="rect">
            <a:avLst/>
          </a:prstGeom>
          <a:solidFill>
            <a:schemeClr val="bg1"/>
          </a:solidFill>
        </p:spPr>
        <p:txBody>
          <a:bodyPr wrap="none">
            <a:spAutoFit/>
          </a:bodyPr>
          <a:lstStyle/>
          <a:p>
            <a:r>
              <a:rPr lang="el-GR" sz="2000" dirty="0">
                <a:solidFill>
                  <a:prstClr val="black"/>
                </a:solidFill>
              </a:rPr>
              <a:t>R</a:t>
            </a:r>
            <a:r>
              <a:rPr lang="el-GR" sz="2000" baseline="-25000" dirty="0">
                <a:solidFill>
                  <a:prstClr val="black"/>
                </a:solidFill>
              </a:rPr>
              <a:t>0</a:t>
            </a:r>
            <a:r>
              <a:rPr lang="el-GR" sz="2000" dirty="0">
                <a:solidFill>
                  <a:prstClr val="black"/>
                </a:solidFill>
              </a:rPr>
              <a:t> = 2.11 × 10</a:t>
            </a:r>
            <a:r>
              <a:rPr lang="el-GR" sz="2000" baseline="30000" dirty="0">
                <a:solidFill>
                  <a:prstClr val="black"/>
                </a:solidFill>
              </a:rPr>
              <a:t>-2</a:t>
            </a:r>
            <a:r>
              <a:rPr lang="el-GR" sz="2000" dirty="0">
                <a:solidFill>
                  <a:prstClr val="black"/>
                </a:solidFill>
              </a:rPr>
              <a:t> • [</a:t>
            </a:r>
            <a:r>
              <a:rPr lang="el-GR" sz="2000" i="1" dirty="0">
                <a:solidFill>
                  <a:prstClr val="black"/>
                </a:solidFill>
              </a:rPr>
              <a:t>κ</a:t>
            </a:r>
            <a:r>
              <a:rPr lang="el-GR" sz="2000" baseline="30000" dirty="0">
                <a:solidFill>
                  <a:prstClr val="black"/>
                </a:solidFill>
              </a:rPr>
              <a:t>2</a:t>
            </a:r>
            <a:r>
              <a:rPr lang="el-GR" sz="2000" dirty="0">
                <a:solidFill>
                  <a:prstClr val="black"/>
                </a:solidFill>
              </a:rPr>
              <a:t> • J(λ) • η</a:t>
            </a:r>
            <a:r>
              <a:rPr lang="el-GR" sz="2000" baseline="30000" dirty="0">
                <a:solidFill>
                  <a:prstClr val="black"/>
                </a:solidFill>
              </a:rPr>
              <a:t>-4</a:t>
            </a:r>
            <a:r>
              <a:rPr lang="el-GR" sz="2000" dirty="0">
                <a:solidFill>
                  <a:prstClr val="black"/>
                </a:solidFill>
              </a:rPr>
              <a:t> • Q</a:t>
            </a:r>
            <a:r>
              <a:rPr lang="el-GR" sz="2000" baseline="-25000" dirty="0">
                <a:solidFill>
                  <a:prstClr val="black"/>
                </a:solidFill>
              </a:rPr>
              <a:t>D</a:t>
            </a:r>
            <a:r>
              <a:rPr lang="el-GR" sz="2000" dirty="0">
                <a:solidFill>
                  <a:prstClr val="black"/>
                </a:solidFill>
              </a:rPr>
              <a:t>]</a:t>
            </a:r>
            <a:r>
              <a:rPr lang="el-GR" sz="2000" baseline="30000" dirty="0">
                <a:solidFill>
                  <a:prstClr val="black"/>
                </a:solidFill>
              </a:rPr>
              <a:t>1/6</a:t>
            </a:r>
            <a:endParaRPr lang="en-US" sz="2000" dirty="0">
              <a:solidFill>
                <a:prstClr val="black"/>
              </a:solidFill>
            </a:endParaRPr>
          </a:p>
        </p:txBody>
      </p:sp>
      <p:pic>
        <p:nvPicPr>
          <p:cNvPr id="31748" name="Picture 4" descr="http://upload.wikimedia.org/math/9/c/9/9c97ac83319da4c3e0eb7f0b2e69bd2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7176" y="2070078"/>
            <a:ext cx="2798070" cy="512519"/>
          </a:xfrm>
          <a:prstGeom prst="rect">
            <a:avLst/>
          </a:prstGeom>
          <a:solidFill>
            <a:schemeClr val="bg1"/>
          </a:solidFill>
        </p:spPr>
      </p:pic>
      <p:sp>
        <p:nvSpPr>
          <p:cNvPr id="4" name="TextBox 3"/>
          <p:cNvSpPr txBox="1"/>
          <p:nvPr/>
        </p:nvSpPr>
        <p:spPr>
          <a:xfrm>
            <a:off x="4199540" y="2092656"/>
            <a:ext cx="638316" cy="461665"/>
          </a:xfrm>
          <a:prstGeom prst="rect">
            <a:avLst/>
          </a:prstGeom>
          <a:solidFill>
            <a:schemeClr val="bg1"/>
          </a:solidFill>
        </p:spPr>
        <p:txBody>
          <a:bodyPr wrap="none" rtlCol="0">
            <a:spAutoFit/>
          </a:bodyPr>
          <a:lstStyle/>
          <a:p>
            <a:r>
              <a:rPr lang="en-US" sz="2400" i="1" dirty="0" smtClean="0">
                <a:solidFill>
                  <a:prstClr val="black"/>
                </a:solidFill>
                <a:latin typeface="Times New Roman" panose="02020603050405020304" pitchFamily="18" charset="0"/>
                <a:cs typeface="Times New Roman" panose="02020603050405020304" pitchFamily="18" charset="0"/>
              </a:rPr>
              <a:t>J</a:t>
            </a:r>
            <a:r>
              <a:rPr lang="en-US" sz="2400" i="1" dirty="0" smtClean="0">
                <a:solidFill>
                  <a:prstClr val="black"/>
                </a:solidFill>
              </a:rPr>
              <a:t> </a:t>
            </a:r>
            <a:r>
              <a:rPr lang="en-US" dirty="0" smtClean="0">
                <a:solidFill>
                  <a:prstClr val="black"/>
                </a:solidFill>
              </a:rPr>
              <a:t>(</a:t>
            </a:r>
            <a:r>
              <a:rPr lang="el-GR" dirty="0" smtClean="0">
                <a:solidFill>
                  <a:prstClr val="black"/>
                </a:solidFill>
              </a:rPr>
              <a:t>λ</a:t>
            </a:r>
            <a:r>
              <a:rPr lang="en-US" dirty="0" smtClean="0">
                <a:solidFill>
                  <a:prstClr val="black"/>
                </a:solidFill>
              </a:rPr>
              <a:t>)</a:t>
            </a:r>
            <a:endParaRPr lang="en-US" dirty="0">
              <a:solidFill>
                <a:prstClr val="black"/>
              </a:solidFill>
            </a:endParaRPr>
          </a:p>
        </p:txBody>
      </p:sp>
      <p:sp>
        <p:nvSpPr>
          <p:cNvPr id="7" name="Rectangle 6"/>
          <p:cNvSpPr/>
          <p:nvPr/>
        </p:nvSpPr>
        <p:spPr>
          <a:xfrm>
            <a:off x="6099142" y="2224726"/>
            <a:ext cx="293627" cy="245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31985" y="2003273"/>
            <a:ext cx="441146" cy="523220"/>
          </a:xfrm>
          <a:prstGeom prst="rect">
            <a:avLst/>
          </a:prstGeom>
          <a:noFill/>
        </p:spPr>
        <p:txBody>
          <a:bodyPr wrap="none" rtlCol="0">
            <a:spAutoFit/>
          </a:bodyPr>
          <a:lstStyle/>
          <a:p>
            <a:r>
              <a:rPr lang="en-US" altLang="en-US" sz="2800" dirty="0">
                <a:solidFill>
                  <a:srgbClr val="000000"/>
                </a:solidFill>
                <a:latin typeface="Symbol" panose="05050102010706020507" pitchFamily="18" charset="2"/>
              </a:rPr>
              <a:t>e</a:t>
            </a:r>
            <a:r>
              <a:rPr lang="en-US" altLang="en-US" sz="2000" baseline="-25000" dirty="0">
                <a:solidFill>
                  <a:srgbClr val="000000"/>
                </a:solidFill>
              </a:rPr>
              <a:t>A</a:t>
            </a:r>
            <a:endParaRPr lang="en-US" sz="2800" dirty="0">
              <a:solidFill>
                <a:prstClr val="black"/>
              </a:solidFill>
            </a:endParaRPr>
          </a:p>
        </p:txBody>
      </p:sp>
    </p:spTree>
    <p:extLst>
      <p:ext uri="{BB962C8B-B14F-4D97-AF65-F5344CB8AC3E}">
        <p14:creationId xmlns:p14="http://schemas.microsoft.com/office/powerpoint/2010/main" val="1584507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More about FRET (</a:t>
            </a:r>
            <a:r>
              <a:rPr lang="en-US" sz="2800" dirty="0" smtClean="0"/>
              <a:t>Förster </a:t>
            </a:r>
            <a:r>
              <a:rPr lang="en-US" sz="2800" dirty="0"/>
              <a:t>Resonance Energy Transfer)</a:t>
            </a:r>
            <a:br>
              <a:rPr lang="en-US" sz="2800" dirty="0"/>
            </a:br>
            <a:endParaRPr lang="en-US" sz="2800" dirty="0"/>
          </a:p>
        </p:txBody>
      </p:sp>
      <p:grpSp>
        <p:nvGrpSpPr>
          <p:cNvPr id="3" name="Group 58"/>
          <p:cNvGrpSpPr>
            <a:grpSpLocks/>
          </p:cNvGrpSpPr>
          <p:nvPr/>
        </p:nvGrpSpPr>
        <p:grpSpPr bwMode="auto">
          <a:xfrm>
            <a:off x="381000" y="1116251"/>
            <a:ext cx="2590801" cy="2244725"/>
            <a:chOff x="240" y="410"/>
            <a:chExt cx="1632" cy="1414"/>
          </a:xfrm>
        </p:grpSpPr>
        <p:sp>
          <p:nvSpPr>
            <p:cNvPr id="4" name="AutoShape 38"/>
            <p:cNvSpPr>
              <a:spLocks noChangeArrowheads="1"/>
            </p:cNvSpPr>
            <p:nvPr/>
          </p:nvSpPr>
          <p:spPr bwMode="auto">
            <a:xfrm>
              <a:off x="960" y="624"/>
              <a:ext cx="768" cy="912"/>
            </a:xfrm>
            <a:prstGeom prst="irregularSeal2">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smtClean="0">
                <a:solidFill>
                  <a:srgbClr val="000000"/>
                </a:solidFill>
              </a:endParaRPr>
            </a:p>
          </p:txBody>
        </p:sp>
        <p:sp>
          <p:nvSpPr>
            <p:cNvPr id="5" name="Oval 39"/>
            <p:cNvSpPr>
              <a:spLocks noChangeArrowheads="1"/>
            </p:cNvSpPr>
            <p:nvPr/>
          </p:nvSpPr>
          <p:spPr bwMode="auto">
            <a:xfrm>
              <a:off x="1152" y="1008"/>
              <a:ext cx="240" cy="240"/>
            </a:xfrm>
            <a:prstGeom prst="ellipse">
              <a:avLst/>
            </a:prstGeom>
            <a:gradFill rotWithShape="1">
              <a:gsLst>
                <a:gs pos="0">
                  <a:srgbClr val="574623"/>
                </a:gs>
                <a:gs pos="100000">
                  <a:srgbClr val="FFCC66">
                    <a:alpha val="76999"/>
                  </a:srgbClr>
                </a:gs>
              </a:gsLst>
              <a:path path="shape">
                <a:fillToRect l="50000" t="50000" r="50000" b="50000"/>
              </a:path>
            </a:gra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smtClean="0">
                <a:solidFill>
                  <a:srgbClr val="000000"/>
                </a:solidFill>
              </a:endParaRPr>
            </a:p>
          </p:txBody>
        </p:sp>
        <p:sp>
          <p:nvSpPr>
            <p:cNvPr id="6" name="AutoShape 42"/>
            <p:cNvSpPr>
              <a:spLocks noChangeArrowheads="1"/>
            </p:cNvSpPr>
            <p:nvPr/>
          </p:nvSpPr>
          <p:spPr bwMode="auto">
            <a:xfrm rot="-2377397">
              <a:off x="240" y="1584"/>
              <a:ext cx="1008" cy="240"/>
            </a:xfrm>
            <a:prstGeom prst="notchedRightArrow">
              <a:avLst>
                <a:gd name="adj1" fmla="val 50000"/>
                <a:gd name="adj2" fmla="val 105000"/>
              </a:avLst>
            </a:prstGeom>
            <a:solidFill>
              <a:srgbClr val="0066FF"/>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smtClean="0">
                <a:solidFill>
                  <a:srgbClr val="000000"/>
                </a:solidFill>
              </a:endParaRPr>
            </a:p>
          </p:txBody>
        </p:sp>
        <p:sp>
          <p:nvSpPr>
            <p:cNvPr id="7" name="Text Box 52"/>
            <p:cNvSpPr txBox="1">
              <a:spLocks noChangeArrowheads="1"/>
            </p:cNvSpPr>
            <p:nvPr/>
          </p:nvSpPr>
          <p:spPr bwMode="auto">
            <a:xfrm>
              <a:off x="614" y="410"/>
              <a:ext cx="125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pPr>
              <a:r>
                <a:rPr lang="en-US" altLang="en-US" dirty="0" smtClean="0">
                  <a:solidFill>
                    <a:srgbClr val="000000"/>
                  </a:solidFill>
                  <a:latin typeface="+mn-lt"/>
                </a:rPr>
                <a:t>Isolated donor</a:t>
              </a:r>
            </a:p>
          </p:txBody>
        </p:sp>
      </p:grpSp>
      <p:sp>
        <p:nvSpPr>
          <p:cNvPr id="8" name="Rectangle 55"/>
          <p:cNvSpPr>
            <a:spLocks noChangeArrowheads="1"/>
          </p:cNvSpPr>
          <p:nvPr/>
        </p:nvSpPr>
        <p:spPr bwMode="auto">
          <a:xfrm>
            <a:off x="1143000" y="5486400"/>
            <a:ext cx="69088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20000"/>
              </a:spcBef>
              <a:spcAft>
                <a:spcPct val="0"/>
              </a:spcAft>
            </a:pPr>
            <a:r>
              <a:rPr lang="en-US" altLang="en-US" sz="2000" b="1" dirty="0" smtClean="0">
                <a:solidFill>
                  <a:srgbClr val="000000"/>
                </a:solidFill>
                <a:latin typeface="Calibri" panose="020F0502020204030204"/>
              </a:rPr>
              <a:t>Effective between 10-100 Å only</a:t>
            </a:r>
          </a:p>
          <a:p>
            <a:pPr eaLnBrk="0" fontAlgn="base" hangingPunct="0">
              <a:spcBef>
                <a:spcPct val="20000"/>
              </a:spcBef>
              <a:spcAft>
                <a:spcPct val="0"/>
              </a:spcAft>
            </a:pPr>
            <a:r>
              <a:rPr lang="en-US" altLang="en-US" sz="2000" dirty="0" smtClean="0">
                <a:solidFill>
                  <a:srgbClr val="000000"/>
                </a:solidFill>
                <a:latin typeface="Calibri" panose="020F0502020204030204"/>
              </a:rPr>
              <a:t>Emission and excitation spectrum must significantly overlap</a:t>
            </a:r>
          </a:p>
          <a:p>
            <a:pPr eaLnBrk="0" fontAlgn="base" hangingPunct="0">
              <a:spcBef>
                <a:spcPct val="20000"/>
              </a:spcBef>
              <a:spcAft>
                <a:spcPct val="0"/>
              </a:spcAft>
            </a:pPr>
            <a:r>
              <a:rPr lang="en-US" altLang="en-US" sz="2000" dirty="0" smtClean="0">
                <a:solidFill>
                  <a:srgbClr val="000000"/>
                </a:solidFill>
                <a:latin typeface="Calibri" panose="020F0502020204030204"/>
              </a:rPr>
              <a:t>Note: donor transfers non-</a:t>
            </a:r>
            <a:r>
              <a:rPr lang="en-US" altLang="en-US" sz="2000" dirty="0" err="1" smtClean="0">
                <a:solidFill>
                  <a:srgbClr val="000000"/>
                </a:solidFill>
                <a:latin typeface="Calibri" panose="020F0502020204030204"/>
              </a:rPr>
              <a:t>radiatively</a:t>
            </a:r>
            <a:r>
              <a:rPr lang="en-US" altLang="en-US" sz="2000" dirty="0" smtClean="0">
                <a:solidFill>
                  <a:srgbClr val="000000"/>
                </a:solidFill>
                <a:latin typeface="Calibri" panose="020F0502020204030204"/>
              </a:rPr>
              <a:t> to the acceptor</a:t>
            </a:r>
          </a:p>
        </p:txBody>
      </p:sp>
      <p:grpSp>
        <p:nvGrpSpPr>
          <p:cNvPr id="9" name="Group 60"/>
          <p:cNvGrpSpPr>
            <a:grpSpLocks/>
          </p:cNvGrpSpPr>
          <p:nvPr/>
        </p:nvGrpSpPr>
        <p:grpSpPr bwMode="auto">
          <a:xfrm>
            <a:off x="2895600" y="1143000"/>
            <a:ext cx="5345113" cy="1905000"/>
            <a:chOff x="1824" y="720"/>
            <a:chExt cx="3367" cy="1200"/>
          </a:xfrm>
        </p:grpSpPr>
        <p:sp>
          <p:nvSpPr>
            <p:cNvPr id="10" name="AutoShape 40"/>
            <p:cNvSpPr>
              <a:spLocks noChangeArrowheads="1"/>
            </p:cNvSpPr>
            <p:nvPr/>
          </p:nvSpPr>
          <p:spPr bwMode="auto">
            <a:xfrm>
              <a:off x="2448" y="864"/>
              <a:ext cx="864" cy="960"/>
            </a:xfrm>
            <a:prstGeom prst="irregularSeal2">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smtClean="0">
                <a:solidFill>
                  <a:srgbClr val="000000"/>
                </a:solidFill>
              </a:endParaRPr>
            </a:p>
          </p:txBody>
        </p:sp>
        <p:sp>
          <p:nvSpPr>
            <p:cNvPr id="11" name="Oval 41"/>
            <p:cNvSpPr>
              <a:spLocks noChangeArrowheads="1"/>
            </p:cNvSpPr>
            <p:nvPr/>
          </p:nvSpPr>
          <p:spPr bwMode="auto">
            <a:xfrm>
              <a:off x="4896" y="1056"/>
              <a:ext cx="240" cy="240"/>
            </a:xfrm>
            <a:prstGeom prst="ellipse">
              <a:avLst/>
            </a:prstGeom>
            <a:gradFill rotWithShape="1">
              <a:gsLst>
                <a:gs pos="0">
                  <a:srgbClr val="574623"/>
                </a:gs>
                <a:gs pos="100000">
                  <a:srgbClr val="FFCC66">
                    <a:alpha val="76999"/>
                  </a:srgbClr>
                </a:gs>
              </a:gsLst>
              <a:path path="shape">
                <a:fillToRect l="50000" t="50000" r="50000" b="50000"/>
              </a:path>
            </a:gra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smtClean="0">
                <a:solidFill>
                  <a:srgbClr val="000000"/>
                </a:solidFill>
              </a:endParaRPr>
            </a:p>
          </p:txBody>
        </p:sp>
        <p:sp>
          <p:nvSpPr>
            <p:cNvPr id="12" name="AutoShape 43"/>
            <p:cNvSpPr>
              <a:spLocks noChangeArrowheads="1"/>
            </p:cNvSpPr>
            <p:nvPr/>
          </p:nvSpPr>
          <p:spPr bwMode="auto">
            <a:xfrm rot="-2377397">
              <a:off x="1824" y="1680"/>
              <a:ext cx="1008" cy="240"/>
            </a:xfrm>
            <a:prstGeom prst="notchedRightArrow">
              <a:avLst>
                <a:gd name="adj1" fmla="val 50000"/>
                <a:gd name="adj2" fmla="val 105000"/>
              </a:avLst>
            </a:prstGeom>
            <a:solidFill>
              <a:srgbClr val="0066FF"/>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smtClean="0">
                <a:solidFill>
                  <a:srgbClr val="000000"/>
                </a:solidFill>
              </a:endParaRPr>
            </a:p>
          </p:txBody>
        </p:sp>
        <p:sp>
          <p:nvSpPr>
            <p:cNvPr id="13" name="Oval 51"/>
            <p:cNvSpPr>
              <a:spLocks noChangeArrowheads="1"/>
            </p:cNvSpPr>
            <p:nvPr/>
          </p:nvSpPr>
          <p:spPr bwMode="auto">
            <a:xfrm>
              <a:off x="2688" y="1296"/>
              <a:ext cx="240" cy="240"/>
            </a:xfrm>
            <a:prstGeom prst="ellipse">
              <a:avLst/>
            </a:prstGeom>
            <a:gradFill rotWithShape="1">
              <a:gsLst>
                <a:gs pos="0">
                  <a:srgbClr val="574623"/>
                </a:gs>
                <a:gs pos="100000">
                  <a:srgbClr val="FFCC66">
                    <a:alpha val="76999"/>
                  </a:srgbClr>
                </a:gs>
              </a:gsLst>
              <a:path path="shape">
                <a:fillToRect l="50000" t="50000" r="50000" b="50000"/>
              </a:path>
            </a:gra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smtClean="0">
                <a:solidFill>
                  <a:srgbClr val="000000"/>
                </a:solidFill>
              </a:endParaRPr>
            </a:p>
          </p:txBody>
        </p:sp>
        <p:sp>
          <p:nvSpPr>
            <p:cNvPr id="14" name="Text Box 53"/>
            <p:cNvSpPr txBox="1">
              <a:spLocks noChangeArrowheads="1"/>
            </p:cNvSpPr>
            <p:nvPr/>
          </p:nvSpPr>
          <p:spPr bwMode="auto">
            <a:xfrm>
              <a:off x="3120" y="720"/>
              <a:ext cx="207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pPr>
              <a:r>
                <a:rPr lang="en-US" altLang="en-US" dirty="0" smtClean="0">
                  <a:solidFill>
                    <a:srgbClr val="000000"/>
                  </a:solidFill>
                  <a:latin typeface="+mn-lt"/>
                </a:rPr>
                <a:t>Donor distance too great</a:t>
              </a:r>
            </a:p>
          </p:txBody>
        </p:sp>
        <p:sp>
          <p:nvSpPr>
            <p:cNvPr id="15" name="Line 56"/>
            <p:cNvSpPr>
              <a:spLocks noChangeShapeType="1"/>
            </p:cNvSpPr>
            <p:nvPr/>
          </p:nvSpPr>
          <p:spPr bwMode="auto">
            <a:xfrm flipV="1">
              <a:off x="3024" y="1200"/>
              <a:ext cx="1824" cy="192"/>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grpSp>
      <p:grpSp>
        <p:nvGrpSpPr>
          <p:cNvPr id="16" name="Group 59"/>
          <p:cNvGrpSpPr>
            <a:grpSpLocks/>
          </p:cNvGrpSpPr>
          <p:nvPr/>
        </p:nvGrpSpPr>
        <p:grpSpPr bwMode="auto">
          <a:xfrm>
            <a:off x="2819400" y="3048001"/>
            <a:ext cx="4251326" cy="2062163"/>
            <a:chOff x="1776" y="1920"/>
            <a:chExt cx="2678" cy="1299"/>
          </a:xfrm>
        </p:grpSpPr>
        <p:sp>
          <p:nvSpPr>
            <p:cNvPr id="17" name="AutoShape 44"/>
            <p:cNvSpPr>
              <a:spLocks noChangeArrowheads="1"/>
            </p:cNvSpPr>
            <p:nvPr/>
          </p:nvSpPr>
          <p:spPr bwMode="auto">
            <a:xfrm>
              <a:off x="3504" y="1920"/>
              <a:ext cx="864" cy="960"/>
            </a:xfrm>
            <a:prstGeom prst="irregularSeal2">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smtClean="0">
                <a:solidFill>
                  <a:srgbClr val="000000"/>
                </a:solidFill>
              </a:endParaRPr>
            </a:p>
          </p:txBody>
        </p:sp>
        <p:sp>
          <p:nvSpPr>
            <p:cNvPr id="18" name="Oval 45"/>
            <p:cNvSpPr>
              <a:spLocks noChangeArrowheads="1"/>
            </p:cNvSpPr>
            <p:nvPr/>
          </p:nvSpPr>
          <p:spPr bwMode="auto">
            <a:xfrm>
              <a:off x="3792" y="2304"/>
              <a:ext cx="240" cy="240"/>
            </a:xfrm>
            <a:prstGeom prst="ellipse">
              <a:avLst/>
            </a:prstGeom>
            <a:gradFill rotWithShape="1">
              <a:gsLst>
                <a:gs pos="0">
                  <a:srgbClr val="574623"/>
                </a:gs>
                <a:gs pos="100000">
                  <a:srgbClr val="FFCC66">
                    <a:alpha val="76999"/>
                  </a:srgbClr>
                </a:gs>
              </a:gsLst>
              <a:path path="shape">
                <a:fillToRect l="50000" t="50000" r="50000" b="50000"/>
              </a:path>
            </a:gra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smtClean="0">
                <a:solidFill>
                  <a:srgbClr val="000000"/>
                </a:solidFill>
              </a:endParaRPr>
            </a:p>
          </p:txBody>
        </p:sp>
        <p:sp>
          <p:nvSpPr>
            <p:cNvPr id="19" name="AutoShape 46"/>
            <p:cNvSpPr>
              <a:spLocks noChangeArrowheads="1"/>
            </p:cNvSpPr>
            <p:nvPr/>
          </p:nvSpPr>
          <p:spPr bwMode="auto">
            <a:xfrm rot="-2377397">
              <a:off x="1776" y="2784"/>
              <a:ext cx="1008" cy="240"/>
            </a:xfrm>
            <a:prstGeom prst="notchedRightArrow">
              <a:avLst>
                <a:gd name="adj1" fmla="val 50000"/>
                <a:gd name="adj2" fmla="val 105000"/>
              </a:avLst>
            </a:prstGeom>
            <a:solidFill>
              <a:srgbClr val="0066FF"/>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smtClean="0">
                <a:solidFill>
                  <a:srgbClr val="000000"/>
                </a:solidFill>
              </a:endParaRPr>
            </a:p>
          </p:txBody>
        </p:sp>
        <p:sp>
          <p:nvSpPr>
            <p:cNvPr id="20" name="Oval 47"/>
            <p:cNvSpPr>
              <a:spLocks noChangeArrowheads="1"/>
            </p:cNvSpPr>
            <p:nvPr/>
          </p:nvSpPr>
          <p:spPr bwMode="auto">
            <a:xfrm>
              <a:off x="2592" y="2352"/>
              <a:ext cx="240" cy="240"/>
            </a:xfrm>
            <a:prstGeom prst="ellipse">
              <a:avLst/>
            </a:prstGeom>
            <a:gradFill rotWithShape="1">
              <a:gsLst>
                <a:gs pos="0">
                  <a:srgbClr val="574623"/>
                </a:gs>
                <a:gs pos="100000">
                  <a:srgbClr val="FFCC66">
                    <a:alpha val="76999"/>
                  </a:srgbClr>
                </a:gs>
              </a:gsLst>
              <a:path path="shape">
                <a:fillToRect l="50000" t="50000" r="50000" b="50000"/>
              </a:path>
            </a:gra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smtClean="0">
                <a:solidFill>
                  <a:srgbClr val="000000"/>
                </a:solidFill>
              </a:endParaRPr>
            </a:p>
          </p:txBody>
        </p:sp>
        <p:sp>
          <p:nvSpPr>
            <p:cNvPr id="21" name="Text Box 54"/>
            <p:cNvSpPr txBox="1">
              <a:spLocks noChangeArrowheads="1"/>
            </p:cNvSpPr>
            <p:nvPr/>
          </p:nvSpPr>
          <p:spPr bwMode="auto">
            <a:xfrm>
              <a:off x="2544" y="2928"/>
              <a:ext cx="191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pPr>
              <a:r>
                <a:rPr lang="en-US" altLang="en-US" dirty="0" smtClean="0">
                  <a:solidFill>
                    <a:srgbClr val="000000"/>
                  </a:solidFill>
                  <a:latin typeface="+mn-lt"/>
                </a:rPr>
                <a:t>Donor distance correct</a:t>
              </a:r>
            </a:p>
          </p:txBody>
        </p:sp>
        <p:sp>
          <p:nvSpPr>
            <p:cNvPr id="22" name="Line 57"/>
            <p:cNvSpPr>
              <a:spLocks noChangeShapeType="1"/>
            </p:cNvSpPr>
            <p:nvPr/>
          </p:nvSpPr>
          <p:spPr bwMode="auto">
            <a:xfrm flipV="1">
              <a:off x="2928" y="2400"/>
              <a:ext cx="528" cy="48"/>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grpSp>
      <p:sp>
        <p:nvSpPr>
          <p:cNvPr id="23" name="Text Box 62"/>
          <p:cNvSpPr txBox="1">
            <a:spLocks noChangeArrowheads="1"/>
          </p:cNvSpPr>
          <p:nvPr/>
        </p:nvSpPr>
        <p:spPr bwMode="auto">
          <a:xfrm>
            <a:off x="6129338" y="6533259"/>
            <a:ext cx="30146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r" fontAlgn="base">
              <a:spcBef>
                <a:spcPct val="0"/>
              </a:spcBef>
              <a:spcAft>
                <a:spcPct val="0"/>
              </a:spcAft>
            </a:pPr>
            <a:r>
              <a:rPr lang="en-US" altLang="en-US" sz="1200" dirty="0" smtClean="0">
                <a:solidFill>
                  <a:srgbClr val="000000"/>
                </a:solidFill>
                <a:latin typeface="Arial" panose="020B0604020202020204" pitchFamily="34" charset="0"/>
              </a:rPr>
              <a:t>From J. Paul Robinson, Purdue University</a:t>
            </a:r>
            <a:endParaRPr lang="fr-FR" altLang="en-US" sz="1200" dirty="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97788032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4521</TotalTime>
  <Words>5140</Words>
  <Application>Microsoft Office PowerPoint</Application>
  <PresentationFormat>On-screen Show (4:3)</PresentationFormat>
  <Paragraphs>448</Paragraphs>
  <Slides>55</Slides>
  <Notes>39</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55</vt:i4>
      </vt:variant>
    </vt:vector>
  </HeadingPairs>
  <TitlesOfParts>
    <vt:vector size="69" baseType="lpstr">
      <vt:lpstr>MS PGothic</vt:lpstr>
      <vt:lpstr>Adobe Garamond Pro</vt:lpstr>
      <vt:lpstr>Arial</vt:lpstr>
      <vt:lpstr>Calibri</vt:lpstr>
      <vt:lpstr>Calibri Light</vt:lpstr>
      <vt:lpstr>Comic Sans MS</vt:lpstr>
      <vt:lpstr>Script MT Bold</vt:lpstr>
      <vt:lpstr>Symbol</vt:lpstr>
      <vt:lpstr>Times</vt:lpstr>
      <vt:lpstr>Times New Roman</vt:lpstr>
      <vt:lpstr>Verdana</vt:lpstr>
      <vt:lpstr>1_Office Theme</vt:lpstr>
      <vt:lpstr>Office Theme</vt:lpstr>
      <vt:lpstr>2_Office Theme</vt:lpstr>
      <vt:lpstr>Biology 177: Principles of Modern Microscopy</vt:lpstr>
      <vt:lpstr>Lecture 13: Fluorescent labeling, multi-sprectral imaging and FRET </vt:lpstr>
      <vt:lpstr>Summary of spectral unmixing</vt:lpstr>
      <vt:lpstr>Förster Resonance Energy Transfer (FRET)</vt:lpstr>
      <vt:lpstr>PowerPoint Presentation</vt:lpstr>
      <vt:lpstr>PowerPoint Presentation</vt:lpstr>
      <vt:lpstr>FRET Diagram </vt:lpstr>
      <vt:lpstr>PowerPoint Presentation</vt:lpstr>
      <vt:lpstr>More about FRET (Förster Resonance Energy Transfer) </vt:lpstr>
      <vt:lpstr>Optimizing FRET: Designs of new FRET pairs</vt:lpstr>
      <vt:lpstr>Properties of fluorescent protein variants</vt:lpstr>
      <vt:lpstr>Optimizing FRET: Designs of new FRET pairs</vt:lpstr>
      <vt:lpstr>Problems with FRET </vt:lpstr>
      <vt:lpstr>Problems with FRET</vt:lpstr>
      <vt:lpstr>Amount of FRET varies with the lifetime of the donor fluorophore</vt:lpstr>
      <vt:lpstr>Fluorescence Lifetime Imaging Microscopy (FLIM)</vt:lpstr>
      <vt:lpstr>Fluorescence Lifetime Imaging Microscopy (FLIM)</vt:lpstr>
      <vt:lpstr>FRET and FLIM</vt:lpstr>
      <vt:lpstr>FRET and FLIM</vt:lpstr>
      <vt:lpstr>Going back to those problems with FRET: These drawbacks can all be used to make sensors </vt:lpstr>
      <vt:lpstr>Cameleon: FRET-based and genetically-encoded calcium probe </vt:lpstr>
      <vt:lpstr>Paper to read</vt:lpstr>
      <vt:lpstr>Spatial Resolution of Biological Imaging Techniques</vt:lpstr>
      <vt:lpstr>Super-resolution microscopy</vt:lpstr>
      <vt:lpstr>Spatial Resolution of Biological Imaging Techniques</vt:lpstr>
      <vt:lpstr>Super-resolution microscopy</vt:lpstr>
      <vt:lpstr>Spatial Resolution of Biological Imaging Techniques</vt:lpstr>
      <vt:lpstr>Near-Field Scanning Optical Microscopy (NSOM)</vt:lpstr>
      <vt:lpstr>PowerPoint Presentation</vt:lpstr>
      <vt:lpstr>Scanning Tunneling Microscopy</vt:lpstr>
      <vt:lpstr>Scanning Tunneling Microscopy</vt:lpstr>
      <vt:lpstr>Near-Field Scanning Optical Microscopy (NSOM)  Break the diffraction limit by working in the near-field</vt:lpstr>
      <vt:lpstr>NSOM working in the near-field</vt:lpstr>
      <vt:lpstr>NSOM working in the near-field</vt:lpstr>
      <vt:lpstr>Near-Field Scanning Optical Microscopy (NSOM)  How to make an NSOM tip</vt:lpstr>
      <vt:lpstr>Near-Field Scanning Optical Microscopy (NSOM)</vt:lpstr>
      <vt:lpstr>How to move the tip?  Steal from AFM </vt:lpstr>
      <vt:lpstr>Atomic Force Microscopy (AFM)</vt:lpstr>
      <vt:lpstr>AFM tips</vt:lpstr>
      <vt:lpstr>Atomic Force Microscopy (AFM)</vt:lpstr>
      <vt:lpstr>AFM has two types of imaging modes</vt:lpstr>
      <vt:lpstr>Modification to do tapping or non-contact mode</vt:lpstr>
      <vt:lpstr>AFM (tapping mode) of IgG</vt:lpstr>
      <vt:lpstr>AFM does have some disadvantages</vt:lpstr>
      <vt:lpstr>Near-Field Scanning Optical Microscopy (NSOM)  Break the diffraction limit by working in the near-field</vt:lpstr>
      <vt:lpstr>If not tapping like AFM how else to scan tip in NSOM?  Shear force mode.  Advantage: don’t need laser to keep track of probe.</vt:lpstr>
      <vt:lpstr>Sense presence of surface from dithering tip (lateral) (Increased shear force when surface is near)</vt:lpstr>
      <vt:lpstr>Shear force mode with non optical feedback</vt:lpstr>
      <vt:lpstr>NSOM instrument</vt:lpstr>
      <vt:lpstr>NSOM tips</vt:lpstr>
      <vt:lpstr>NSOM images  Single molecules of DiI on glass surface</vt:lpstr>
      <vt:lpstr>NSOM images</vt:lpstr>
      <vt:lpstr>NSOM disadvantages</vt:lpstr>
      <vt:lpstr>Performance range of optical microscopy</vt:lpstr>
      <vt:lpstr>Homework 5</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Andres Collazo</dc:creator>
  <cp:lastModifiedBy>Andres Collazo</cp:lastModifiedBy>
  <cp:revision>120</cp:revision>
  <dcterms:created xsi:type="dcterms:W3CDTF">2015-02-12T00:20:09Z</dcterms:created>
  <dcterms:modified xsi:type="dcterms:W3CDTF">2015-02-17T20:51:33Z</dcterms:modified>
</cp:coreProperties>
</file>