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2" r:id="rId3"/>
    <p:sldMasterId id="2147483746" r:id="rId4"/>
    <p:sldMasterId id="2147483770" r:id="rId5"/>
  </p:sldMasterIdLst>
  <p:notesMasterIdLst>
    <p:notesMasterId r:id="rId74"/>
  </p:notesMasterIdLst>
  <p:sldIdLst>
    <p:sldId id="257" r:id="rId6"/>
    <p:sldId id="258" r:id="rId7"/>
    <p:sldId id="264" r:id="rId8"/>
    <p:sldId id="368" r:id="rId9"/>
    <p:sldId id="278" r:id="rId10"/>
    <p:sldId id="273" r:id="rId11"/>
    <p:sldId id="274" r:id="rId12"/>
    <p:sldId id="280" r:id="rId13"/>
    <p:sldId id="277" r:id="rId14"/>
    <p:sldId id="279" r:id="rId15"/>
    <p:sldId id="287" r:id="rId16"/>
    <p:sldId id="288" r:id="rId17"/>
    <p:sldId id="289" r:id="rId18"/>
    <p:sldId id="290" r:id="rId19"/>
    <p:sldId id="291" r:id="rId20"/>
    <p:sldId id="292" r:id="rId21"/>
    <p:sldId id="295" r:id="rId22"/>
    <p:sldId id="296" r:id="rId23"/>
    <p:sldId id="297" r:id="rId24"/>
    <p:sldId id="298" r:id="rId25"/>
    <p:sldId id="299" r:id="rId26"/>
    <p:sldId id="301" r:id="rId27"/>
    <p:sldId id="309" r:id="rId28"/>
    <p:sldId id="310" r:id="rId29"/>
    <p:sldId id="311" r:id="rId30"/>
    <p:sldId id="312" r:id="rId31"/>
    <p:sldId id="313" r:id="rId32"/>
    <p:sldId id="314" r:id="rId33"/>
    <p:sldId id="326" r:id="rId34"/>
    <p:sldId id="327" r:id="rId35"/>
    <p:sldId id="391" r:id="rId36"/>
    <p:sldId id="328" r:id="rId37"/>
    <p:sldId id="390" r:id="rId38"/>
    <p:sldId id="331" r:id="rId39"/>
    <p:sldId id="336" r:id="rId40"/>
    <p:sldId id="337" r:id="rId41"/>
    <p:sldId id="338" r:id="rId42"/>
    <p:sldId id="339" r:id="rId43"/>
    <p:sldId id="340" r:id="rId44"/>
    <p:sldId id="341" r:id="rId45"/>
    <p:sldId id="342" r:id="rId46"/>
    <p:sldId id="354" r:id="rId47"/>
    <p:sldId id="355" r:id="rId48"/>
    <p:sldId id="363" r:id="rId49"/>
    <p:sldId id="335" r:id="rId50"/>
    <p:sldId id="261" r:id="rId51"/>
    <p:sldId id="343" r:id="rId52"/>
    <p:sldId id="364" r:id="rId53"/>
    <p:sldId id="333" r:id="rId54"/>
    <p:sldId id="373" r:id="rId55"/>
    <p:sldId id="372" r:id="rId56"/>
    <p:sldId id="374" r:id="rId57"/>
    <p:sldId id="357" r:id="rId58"/>
    <p:sldId id="366" r:id="rId59"/>
    <p:sldId id="369" r:id="rId60"/>
    <p:sldId id="356" r:id="rId61"/>
    <p:sldId id="370" r:id="rId62"/>
    <p:sldId id="371" r:id="rId63"/>
    <p:sldId id="375" r:id="rId64"/>
    <p:sldId id="376" r:id="rId65"/>
    <p:sldId id="377" r:id="rId66"/>
    <p:sldId id="378" r:id="rId67"/>
    <p:sldId id="380" r:id="rId68"/>
    <p:sldId id="381" r:id="rId69"/>
    <p:sldId id="382" r:id="rId70"/>
    <p:sldId id="379" r:id="rId71"/>
    <p:sldId id="383" r:id="rId72"/>
    <p:sldId id="38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0411" autoAdjust="0"/>
  </p:normalViewPr>
  <p:slideViewPr>
    <p:cSldViewPr snapToGrid="0">
      <p:cViewPr varScale="1">
        <p:scale>
          <a:sx n="68" d="100"/>
          <a:sy n="68" d="100"/>
        </p:scale>
        <p:origin x="1838" y="6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3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51519-E917-433B-A9D9-E8D662450EF8}" type="datetimeFigureOut">
              <a:rPr lang="en-US" smtClean="0"/>
              <a:t>2/12/2015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FD960-5B0F-4CFD-AFC6-C76D78F2E05A}" type="slidenum">
              <a:rPr lang="en-US" smtClean="0"/>
              <a:t>‹#›</a:t>
            </a:fld>
            <a:endParaRPr lang="en-US"/>
          </a:p>
        </p:txBody>
      </p:sp>
    </p:spTree>
    <p:extLst>
      <p:ext uri="{BB962C8B-B14F-4D97-AF65-F5344CB8AC3E}">
        <p14:creationId xmlns:p14="http://schemas.microsoft.com/office/powerpoint/2010/main" val="88250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Optic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ipedia.org/wiki/Radiation" TargetMode="External"/><Relationship Id="rId5" Type="http://schemas.openxmlformats.org/officeDocument/2006/relationships/hyperlink" Target="https://en.wikipedia.org/wiki/Light" TargetMode="External"/><Relationship Id="rId4" Type="http://schemas.openxmlformats.org/officeDocument/2006/relationships/hyperlink" Target="https://en.wikipedia.org/wiki/Wavelength"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Quantity"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Transparency_and_translucency" TargetMode="External"/><Relationship Id="rId5" Type="http://schemas.openxmlformats.org/officeDocument/2006/relationships/hyperlink" Target="https://en.wikipedia.org/wiki/Light" TargetMode="External"/><Relationship Id="rId4" Type="http://schemas.openxmlformats.org/officeDocument/2006/relationships/hyperlink" Target="https://en.wikipedia.org/wiki/Transmission_mediu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Quantit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Transparency_and_translucency" TargetMode="External"/><Relationship Id="rId5" Type="http://schemas.openxmlformats.org/officeDocument/2006/relationships/hyperlink" Target="https://en.wikipedia.org/wiki/Light" TargetMode="External"/><Relationship Id="rId4" Type="http://schemas.openxmlformats.org/officeDocument/2006/relationships/hyperlink" Target="https://en.wikipedia.org/wiki/Transmission_mediu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http://micro.magnet.fsu.edu/primer/techniques/fluorescence/fluorescenceintro.html</a:t>
            </a:r>
          </a:p>
          <a:p>
            <a:r>
              <a:rPr lang="en-US" dirty="0" smtClean="0"/>
              <a:t>http://olympusmicro.com/primer/java/jablonski/solventeffects/index.html</a:t>
            </a:r>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3</a:t>
            </a:fld>
            <a:endParaRPr lang="en-US"/>
          </a:p>
        </p:txBody>
      </p:sp>
    </p:spTree>
    <p:extLst>
      <p:ext uri="{BB962C8B-B14F-4D97-AF65-F5344CB8AC3E}">
        <p14:creationId xmlns:p14="http://schemas.microsoft.com/office/powerpoint/2010/main" val="3975817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a:t>
            </a:r>
            <a:r>
              <a:rPr lang="en-US" baseline="0" dirty="0" smtClean="0"/>
              <a:t> higher bit depth. Do not bother with 8 bit images even though using it in these examples.</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22</a:t>
            </a:fld>
            <a:endParaRPr lang="en-US"/>
          </a:p>
        </p:txBody>
      </p:sp>
    </p:spTree>
    <p:extLst>
      <p:ext uri="{BB962C8B-B14F-4D97-AF65-F5344CB8AC3E}">
        <p14:creationId xmlns:p14="http://schemas.microsoft.com/office/powerpoint/2010/main" val="137322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bit depth?</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23</a:t>
            </a:fld>
            <a:endParaRPr lang="en-US"/>
          </a:p>
        </p:txBody>
      </p:sp>
    </p:spTree>
    <p:extLst>
      <p:ext uri="{BB962C8B-B14F-4D97-AF65-F5344CB8AC3E}">
        <p14:creationId xmlns:p14="http://schemas.microsoft.com/office/powerpoint/2010/main" val="322689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single</a:t>
            </a:r>
            <a:r>
              <a:rPr lang="en-US" baseline="0" dirty="0" smtClean="0"/>
              <a:t> detector good?</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34</a:t>
            </a:fld>
            <a:endParaRPr lang="en-US"/>
          </a:p>
        </p:txBody>
      </p:sp>
    </p:spTree>
    <p:extLst>
      <p:ext uri="{BB962C8B-B14F-4D97-AF65-F5344CB8AC3E}">
        <p14:creationId xmlns:p14="http://schemas.microsoft.com/office/powerpoint/2010/main" val="72056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http://www.olympusmicro.com/primer/digitalimaging/imageprocessingintro.html</a:t>
            </a:r>
          </a:p>
          <a:p>
            <a:endParaRPr lang="en-US" dirty="0" smtClean="0"/>
          </a:p>
          <a:p>
            <a:r>
              <a:rPr lang="en-US" dirty="0" smtClean="0"/>
              <a:t>http://www.princetoninstruments.com/cms/index.php/library/51-ccd-primer/152-flat-field-correction</a:t>
            </a:r>
          </a:p>
          <a:p>
            <a:endParaRPr lang="en-US" dirty="0" smtClean="0"/>
          </a:p>
          <a:p>
            <a:r>
              <a:rPr lang="en-US" dirty="0" smtClean="0"/>
              <a:t>http://www.roper.co.jp/Html/roper/tech_note/html/timagecal.htm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38</a:t>
            </a:fld>
            <a:endParaRPr lang="en-US"/>
          </a:p>
        </p:txBody>
      </p:sp>
    </p:spTree>
    <p:extLst>
      <p:ext uri="{BB962C8B-B14F-4D97-AF65-F5344CB8AC3E}">
        <p14:creationId xmlns:p14="http://schemas.microsoft.com/office/powerpoint/2010/main" val="389899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1. Images of single histidine-tagged green fluorescent protein (beads at increasing densities in an area of 150 × 150 pixels (16.75 × 16.75 µm). Panel A shows that the blank bead does not have the typical ‘GFP points’. Panels B– F show images of the beads after incubation with solutions of increasing concentrations (10</a:t>
            </a:r>
            <a:r>
              <a:rPr lang="en-US" sz="1200" b="0" i="0" u="none" strike="noStrike" kern="1200" baseline="30000" dirty="0" smtClean="0">
                <a:solidFill>
                  <a:schemeClr val="tx1"/>
                </a:solidFill>
                <a:latin typeface="+mn-lt"/>
                <a:ea typeface="+mn-ea"/>
                <a:cs typeface="+mn-cs"/>
              </a:rPr>
              <a:t>− 12, 2.5 × 10− 12, 5 × 10− 12, 10− 11, and 2.5 × 10− 11                                                                                                       </a:t>
            </a:r>
            <a:r>
              <a:rPr lang="en-US" sz="1200" b="0" i="0" u="none" strike="noStrike" kern="1200" baseline="0" dirty="0" smtClean="0">
                <a:solidFill>
                  <a:schemeClr val="tx1"/>
                </a:solidFill>
                <a:latin typeface="+mn-lt"/>
                <a:ea typeface="+mn-ea"/>
                <a:cs typeface="+mn-cs"/>
              </a:rPr>
              <a:t>In panel B, the arrowheads point to the 38 images accepted as arising from GFP molecules.</a:t>
            </a:r>
            <a:r>
              <a:rPr lang="en-US" sz="1200" b="0" i="0" u="none" strike="noStrike" kern="1200" baseline="300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40</a:t>
            </a:fld>
            <a:endParaRPr lang="en-US"/>
          </a:p>
        </p:txBody>
      </p:sp>
    </p:spTree>
    <p:extLst>
      <p:ext uri="{BB962C8B-B14F-4D97-AF65-F5344CB8AC3E}">
        <p14:creationId xmlns:p14="http://schemas.microsoft.com/office/powerpoint/2010/main" val="2092231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 2. Calibrations of beads. These results were obtained using the Olympus microscope at an incident beam intensity of 22.8 W/cm</a:t>
            </a:r>
            <a:r>
              <a:rPr lang="en-US" baseline="30000" dirty="0" smtClean="0"/>
              <a:t>2</a:t>
            </a:r>
            <a:r>
              <a:rPr lang="en-US" dirty="0" smtClean="0"/>
              <a:t>. (A) Histogram of fluorescence intensity distributions, fitted to a Gaussian with an average value of 376.4±2.6 counts/s (</a:t>
            </a:r>
            <a:r>
              <a:rPr lang="en-US" i="1" dirty="0" smtClean="0"/>
              <a:t>n</a:t>
            </a:r>
            <a:r>
              <a:rPr lang="en-US" dirty="0" smtClean="0"/>
              <a:t>=178). (B) The </a:t>
            </a:r>
            <a:r>
              <a:rPr lang="en-US" i="1" dirty="0" smtClean="0"/>
              <a:t>X</a:t>
            </a:r>
            <a:r>
              <a:rPr lang="en-US" dirty="0" smtClean="0"/>
              <a:t> axes are the [His</a:t>
            </a:r>
            <a:r>
              <a:rPr lang="en-US" baseline="-25000" dirty="0" smtClean="0"/>
              <a:t>6</a:t>
            </a:r>
            <a:r>
              <a:rPr lang="en-US" dirty="0" smtClean="0"/>
              <a:t>-GFP] in the incubation solutions, and the resulting expected density of green fluorescent protein (GFP) molecules on the beads. The expected density assumes that binding to the beads is quantitative and that all bound His</a:t>
            </a:r>
            <a:r>
              <a:rPr lang="en-US" baseline="-25000" dirty="0" smtClean="0"/>
              <a:t>6</a:t>
            </a:r>
            <a:r>
              <a:rPr lang="en-US" dirty="0" smtClean="0"/>
              <a:t>-GFP molecules are active, with the average fluorescence as in panel A. The </a:t>
            </a:r>
            <a:r>
              <a:rPr lang="en-US" i="1" dirty="0" smtClean="0"/>
              <a:t>Y</a:t>
            </a:r>
            <a:r>
              <a:rPr lang="en-US" dirty="0" smtClean="0"/>
              <a:t> value is the average fluorescence intensity, in counts/μm</a:t>
            </a:r>
            <a:r>
              <a:rPr lang="en-US" baseline="30000" dirty="0" smtClean="0"/>
              <a:t>2</a:t>
            </a:r>
            <a:r>
              <a:rPr lang="en-US" dirty="0" smtClean="0"/>
              <a:t>. Results for beads carrying the highest six densities were multiplied by a ‘</a:t>
            </a:r>
            <a:r>
              <a:rPr lang="en-US" dirty="0" err="1" smtClean="0"/>
              <a:t>photobleaching</a:t>
            </a:r>
            <a:r>
              <a:rPr lang="en-US" dirty="0" smtClean="0"/>
              <a:t> corrective factor’&lt;1 to correct for reduced bleaching due to the use of neutral density filters on the excitation beam (see text). The correction factor for the 2.0 OD filter (*) is 0.781, for the 1.0 OD filter (†) 0.803, and for the 0.7 OD filter (‡) 0.825. Standard errors of the observations are smaller than the symbol size. (C) Measured intensity is compared with the expected intensity, computed as expected </a:t>
            </a:r>
            <a:r>
              <a:rPr lang="en-US" dirty="0" err="1" smtClean="0"/>
              <a:t>density×average</a:t>
            </a:r>
            <a:r>
              <a:rPr lang="en-US" dirty="0" smtClean="0"/>
              <a:t> fluorescence counts per GFP.</a:t>
            </a:r>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41</a:t>
            </a:fld>
            <a:endParaRPr lang="en-US"/>
          </a:p>
        </p:txBody>
      </p:sp>
    </p:spTree>
    <p:extLst>
      <p:ext uri="{BB962C8B-B14F-4D97-AF65-F5344CB8AC3E}">
        <p14:creationId xmlns:p14="http://schemas.microsoft.com/office/powerpoint/2010/main" val="355653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Wave-length</a:t>
            </a:r>
            <a:r>
              <a:rPr lang="en-US" baseline="0" dirty="0" smtClean="0"/>
              <a:t> scans (A-D); Spatial Scan (E) is what will concentrate on.</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44</a:t>
            </a:fld>
            <a:endParaRPr lang="en-US"/>
          </a:p>
        </p:txBody>
      </p:sp>
    </p:spTree>
    <p:extLst>
      <p:ext uri="{BB962C8B-B14F-4D97-AF65-F5344CB8AC3E}">
        <p14:creationId xmlns:p14="http://schemas.microsoft.com/office/powerpoint/2010/main" val="103078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http://zeiss-campus.magnet.fsu.edu/articles/spectralimaging/introduction.html</a:t>
            </a:r>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45</a:t>
            </a:fld>
            <a:endParaRPr lang="en-US"/>
          </a:p>
        </p:txBody>
      </p:sp>
    </p:spTree>
    <p:extLst>
      <p:ext uri="{BB962C8B-B14F-4D97-AF65-F5344CB8AC3E}">
        <p14:creationId xmlns:p14="http://schemas.microsoft.com/office/powerpoint/2010/main" val="3641466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of the spectra obtained from a diffraction grating by diffraction (1), and a prism by refraction (2). Longer wavelengths (red) are diffracted more, but refracted less than shorter wavelengths (violet).</a:t>
            </a:r>
          </a:p>
          <a:p>
            <a:endParaRPr lang="en-US" dirty="0" smtClean="0"/>
          </a:p>
          <a:p>
            <a:r>
              <a:rPr lang="en-US" dirty="0" smtClean="0"/>
              <a:t>"Comparison refraction diffraction spectra" by </a:t>
            </a:r>
            <a:r>
              <a:rPr lang="en-US" dirty="0" err="1" smtClean="0"/>
              <a:t>Cmglee</a:t>
            </a:r>
            <a:r>
              <a:rPr lang="en-US" dirty="0" smtClean="0"/>
              <a:t> - Own work. Licensed under CC BY-SA 3.0 via Wikimedia Commons - http://commons.wikimedia.org/wiki/File:Comparison_refraction_diffraction_spectra.svg#mediaviewer/File:Comparison_refraction_diffraction_spectra.svg</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46</a:t>
            </a:fld>
            <a:endParaRPr lang="en-US"/>
          </a:p>
        </p:txBody>
      </p:sp>
    </p:spTree>
    <p:extLst>
      <p:ext uri="{BB962C8B-B14F-4D97-AF65-F5344CB8AC3E}">
        <p14:creationId xmlns:p14="http://schemas.microsoft.com/office/powerpoint/2010/main" val="130888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1" dirty="0" err="1" smtClean="0"/>
              <a:t>monochromator</a:t>
            </a:r>
            <a:r>
              <a:rPr lang="en-US" dirty="0" smtClean="0"/>
              <a:t> is an </a:t>
            </a:r>
            <a:r>
              <a:rPr lang="en-US" dirty="0" smtClean="0">
                <a:hlinkClick r:id="rId3" tooltip="Optics"/>
              </a:rPr>
              <a:t>optical</a:t>
            </a:r>
            <a:r>
              <a:rPr lang="en-US" dirty="0" smtClean="0"/>
              <a:t> device that transmits a mechanically selectable narrow band of </a:t>
            </a:r>
            <a:r>
              <a:rPr lang="en-US" dirty="0" smtClean="0">
                <a:hlinkClick r:id="rId4" tooltip="Wavelength"/>
              </a:rPr>
              <a:t>wavelengths</a:t>
            </a:r>
            <a:r>
              <a:rPr lang="en-US" dirty="0" smtClean="0"/>
              <a:t> of </a:t>
            </a:r>
            <a:r>
              <a:rPr lang="en-US" dirty="0" smtClean="0">
                <a:hlinkClick r:id="rId5" tooltip="Light"/>
              </a:rPr>
              <a:t>light</a:t>
            </a:r>
            <a:r>
              <a:rPr lang="en-US" dirty="0" smtClean="0"/>
              <a:t> or other </a:t>
            </a:r>
            <a:r>
              <a:rPr lang="en-US" dirty="0" smtClean="0">
                <a:hlinkClick r:id="rId6" tooltip="Radiation"/>
              </a:rPr>
              <a:t>radiation</a:t>
            </a:r>
            <a:r>
              <a:rPr lang="en-US" dirty="0" smtClean="0"/>
              <a:t> chosen from a wider range of wavelengths available at the input. </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47</a:t>
            </a:fld>
            <a:endParaRPr lang="en-US"/>
          </a:p>
        </p:txBody>
      </p:sp>
    </p:spTree>
    <p:extLst>
      <p:ext uri="{BB962C8B-B14F-4D97-AF65-F5344CB8AC3E}">
        <p14:creationId xmlns:p14="http://schemas.microsoft.com/office/powerpoint/2010/main" val="40062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Beer Lambert</a:t>
            </a:r>
            <a:r>
              <a:rPr lang="en-US" baseline="0" dirty="0" smtClean="0"/>
              <a:t> Law</a:t>
            </a:r>
            <a:endParaRPr lang="en-US" dirty="0" smtClean="0"/>
          </a:p>
          <a:p>
            <a:r>
              <a:rPr lang="en-US" dirty="0" smtClean="0"/>
              <a:t>x = distance light travels through the material</a:t>
            </a:r>
          </a:p>
          <a:p>
            <a:r>
              <a:rPr lang="el-GR" dirty="0" smtClean="0"/>
              <a:t>α</a:t>
            </a:r>
            <a:r>
              <a:rPr lang="en-US" dirty="0" smtClean="0"/>
              <a:t> = attenuation coefficient</a:t>
            </a:r>
          </a:p>
          <a:p>
            <a:r>
              <a:rPr lang="en-US" dirty="0" smtClean="0"/>
              <a:t>The </a:t>
            </a:r>
            <a:r>
              <a:rPr lang="en-US" b="1" dirty="0" smtClean="0"/>
              <a:t>attenuation coefficient</a:t>
            </a:r>
            <a:r>
              <a:rPr lang="en-US" dirty="0" smtClean="0"/>
              <a:t> is a </a:t>
            </a:r>
            <a:r>
              <a:rPr lang="en-US" dirty="0" smtClean="0">
                <a:hlinkClick r:id="rId3" tooltip="Quantity"/>
              </a:rPr>
              <a:t>quantity</a:t>
            </a:r>
            <a:r>
              <a:rPr lang="en-US" dirty="0" smtClean="0"/>
              <a:t> that characterizes how easily a material or </a:t>
            </a:r>
            <a:r>
              <a:rPr lang="en-US" dirty="0" smtClean="0">
                <a:hlinkClick r:id="rId4" tooltip="Transmission medium"/>
              </a:rPr>
              <a:t>medium</a:t>
            </a:r>
            <a:r>
              <a:rPr lang="en-US" dirty="0" smtClean="0"/>
              <a:t> can be penetrated by a beam of </a:t>
            </a:r>
            <a:r>
              <a:rPr lang="en-US" dirty="0" smtClean="0">
                <a:hlinkClick r:id="rId5" tooltip="Light"/>
              </a:rPr>
              <a:t>light</a:t>
            </a:r>
            <a:r>
              <a:rPr lang="en-US" dirty="0" smtClean="0"/>
              <a:t>. A large attenuation coefficient means that the beam is quickly "attenuated" (weakened) as it passes through the medium, and a small attenuation coefficient means that the medium is relatively </a:t>
            </a:r>
            <a:r>
              <a:rPr lang="en-US" dirty="0" smtClean="0">
                <a:hlinkClick r:id="rId6" tooltip="Transparency and translucency"/>
              </a:rPr>
              <a:t>transparent</a:t>
            </a:r>
            <a:r>
              <a:rPr lang="en-US" dirty="0" smtClean="0"/>
              <a:t> to the beam. </a:t>
            </a:r>
          </a:p>
          <a:p>
            <a:r>
              <a:rPr lang="el-GR" dirty="0" smtClean="0"/>
              <a:t>α</a:t>
            </a:r>
            <a:r>
              <a:rPr lang="en-US" dirty="0" smtClean="0"/>
              <a:t> = </a:t>
            </a:r>
            <a:r>
              <a:rPr lang="el-GR" dirty="0" smtClean="0"/>
              <a:t>ε</a:t>
            </a:r>
            <a:r>
              <a:rPr lang="en-US" dirty="0" smtClean="0"/>
              <a:t> c</a:t>
            </a:r>
          </a:p>
          <a:p>
            <a:r>
              <a:rPr lang="en-US" dirty="0" smtClean="0"/>
              <a:t>c = concentration of attenuating species in material</a:t>
            </a:r>
          </a:p>
          <a:p>
            <a:r>
              <a:rPr lang="el-GR" dirty="0" smtClean="0"/>
              <a:t>ε</a:t>
            </a:r>
            <a:r>
              <a:rPr lang="en-US" baseline="0" dirty="0" smtClean="0"/>
              <a:t> =extinction coefficient also called molar absorption coefficient, absorptivity of attenuator</a:t>
            </a:r>
            <a:endParaRPr lang="en-US" dirty="0"/>
          </a:p>
        </p:txBody>
      </p:sp>
      <p:sp>
        <p:nvSpPr>
          <p:cNvPr id="4" name="Slide Number Placeholder 3"/>
          <p:cNvSpPr>
            <a:spLocks noGrp="1"/>
          </p:cNvSpPr>
          <p:nvPr>
            <p:ph type="sldNum" sz="quarter" idx="10"/>
          </p:nvPr>
        </p:nvSpPr>
        <p:spPr/>
        <p:txBody>
          <a:bodyPr/>
          <a:lstStyle/>
          <a:p>
            <a:fld id="{5AC961CA-B4F7-4236-B802-BDC70D1D0E5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47426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49</a:t>
            </a:fld>
            <a:endParaRPr lang="en-US"/>
          </a:p>
        </p:txBody>
      </p:sp>
    </p:spTree>
    <p:extLst>
      <p:ext uri="{BB962C8B-B14F-4D97-AF65-F5344CB8AC3E}">
        <p14:creationId xmlns:p14="http://schemas.microsoft.com/office/powerpoint/2010/main" val="960496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50</a:t>
            </a:fld>
            <a:endParaRPr lang="en-US"/>
          </a:p>
        </p:txBody>
      </p:sp>
    </p:spTree>
    <p:extLst>
      <p:ext uri="{BB962C8B-B14F-4D97-AF65-F5344CB8AC3E}">
        <p14:creationId xmlns:p14="http://schemas.microsoft.com/office/powerpoint/2010/main" val="271169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http://www.dfrc.nasa.gov/Gallery/Photo/SR-71/HTML/EC94-42883-2.html</a:t>
            </a:r>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51</a:t>
            </a:fld>
            <a:endParaRPr lang="en-US"/>
          </a:p>
        </p:txBody>
      </p:sp>
    </p:spTree>
    <p:extLst>
      <p:ext uri="{BB962C8B-B14F-4D97-AF65-F5344CB8AC3E}">
        <p14:creationId xmlns:p14="http://schemas.microsoft.com/office/powerpoint/2010/main" val="1735741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size of the detector. Too big for confocal.</a:t>
            </a:r>
          </a:p>
          <a:p>
            <a:endParaRPr lang="en-US" dirty="0" smtClean="0"/>
          </a:p>
          <a:p>
            <a:r>
              <a:rPr lang="en-US" dirty="0" smtClean="0"/>
              <a:t>http://airbornescience.jpl.nasa.gov/instruments/avirisng</a:t>
            </a:r>
          </a:p>
          <a:p>
            <a:endParaRPr lang="en-US" dirty="0" smtClean="0"/>
          </a:p>
          <a:p>
            <a:r>
              <a:rPr lang="en-US" dirty="0" smtClean="0"/>
              <a:t>http://aviris.jpl.nasa.gov/aviris/concept.html</a:t>
            </a:r>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52</a:t>
            </a:fld>
            <a:endParaRPr lang="en-US"/>
          </a:p>
        </p:txBody>
      </p:sp>
    </p:spTree>
    <p:extLst>
      <p:ext uri="{BB962C8B-B14F-4D97-AF65-F5344CB8AC3E}">
        <p14:creationId xmlns:p14="http://schemas.microsoft.com/office/powerpoint/2010/main" val="548261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Meta</a:t>
            </a:r>
          </a:p>
          <a:p>
            <a:endParaRPr lang="en-US" dirty="0" smtClean="0"/>
          </a:p>
          <a:p>
            <a:r>
              <a:rPr lang="en-US" dirty="0" smtClean="0"/>
              <a:t>http://bair.beatson.gla.ac.uk/pages1/confocals/SpectralUnmixing.htm</a:t>
            </a:r>
          </a:p>
          <a:p>
            <a:endParaRPr lang="en-US" dirty="0" smtClean="0"/>
          </a:p>
          <a:p>
            <a:endParaRPr lang="en-US" dirty="0" smtClean="0"/>
          </a:p>
          <a:p>
            <a:r>
              <a:rPr lang="en-US" dirty="0" smtClean="0"/>
              <a:t>http://www.zeiss.com/microscopy/en_us/campus/spectral-imaging/practical-aspects-of-spectral-imaging.html#configuration</a:t>
            </a:r>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53</a:t>
            </a:fld>
            <a:endParaRPr lang="en-US"/>
          </a:p>
        </p:txBody>
      </p:sp>
    </p:spTree>
    <p:extLst>
      <p:ext uri="{BB962C8B-B14F-4D97-AF65-F5344CB8AC3E}">
        <p14:creationId xmlns:p14="http://schemas.microsoft.com/office/powerpoint/2010/main" val="2541867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Leica feature</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55</a:t>
            </a:fld>
            <a:endParaRPr lang="en-US"/>
          </a:p>
        </p:txBody>
      </p:sp>
    </p:spTree>
    <p:extLst>
      <p:ext uri="{BB962C8B-B14F-4D97-AF65-F5344CB8AC3E}">
        <p14:creationId xmlns:p14="http://schemas.microsoft.com/office/powerpoint/2010/main" val="1866514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Wave-length</a:t>
            </a:r>
            <a:r>
              <a:rPr lang="en-US" baseline="0" dirty="0" smtClean="0"/>
              <a:t> scans (A-D); </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57</a:t>
            </a:fld>
            <a:endParaRPr lang="en-US"/>
          </a:p>
        </p:txBody>
      </p:sp>
    </p:spTree>
    <p:extLst>
      <p:ext uri="{BB962C8B-B14F-4D97-AF65-F5344CB8AC3E}">
        <p14:creationId xmlns:p14="http://schemas.microsoft.com/office/powerpoint/2010/main" val="4225423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For</a:t>
            </a:r>
            <a:r>
              <a:rPr lang="en-US" baseline="0" dirty="0" smtClean="0"/>
              <a:t> this experiment need 3 samples! One with each color alone then one with both. Crucial for distinguishing overlap.</a:t>
            </a:r>
            <a:endParaRPr lang="en-US" dirty="0" smtClean="0"/>
          </a:p>
          <a:p>
            <a:endParaRPr lang="en-US" dirty="0" smtClean="0"/>
          </a:p>
          <a:p>
            <a:r>
              <a:rPr lang="en-US" dirty="0" smtClean="0"/>
              <a:t>http://bair.beatson.gla.ac.uk/pages1/confocals/SpectralUnmixing.htm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58</a:t>
            </a:fld>
            <a:endParaRPr lang="en-US"/>
          </a:p>
        </p:txBody>
      </p:sp>
    </p:spTree>
    <p:extLst>
      <p:ext uri="{BB962C8B-B14F-4D97-AF65-F5344CB8AC3E}">
        <p14:creationId xmlns:p14="http://schemas.microsoft.com/office/powerpoint/2010/main" val="3013654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Signal = relative contribution X</a:t>
            </a:r>
            <a:r>
              <a:rPr lang="en-US" baseline="0" dirty="0" smtClean="0"/>
              <a:t> reference spectra</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59</a:t>
            </a:fld>
            <a:endParaRPr lang="en-US"/>
          </a:p>
        </p:txBody>
      </p:sp>
    </p:spTree>
    <p:extLst>
      <p:ext uri="{BB962C8B-B14F-4D97-AF65-F5344CB8AC3E}">
        <p14:creationId xmlns:p14="http://schemas.microsoft.com/office/powerpoint/2010/main" val="1543713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 2 </a:t>
            </a:r>
            <a:r>
              <a:rPr lang="en-US" sz="1200" b="0" i="0" u="none" strike="noStrike" kern="1200" baseline="0" dirty="0" smtClean="0">
                <a:solidFill>
                  <a:schemeClr val="tx1"/>
                </a:solidFill>
                <a:latin typeface="+mn-lt"/>
                <a:ea typeface="+mn-ea"/>
                <a:cs typeface="+mn-cs"/>
              </a:rPr>
              <a:t>Spectral imaging of fluorescence </a:t>
            </a:r>
            <a:r>
              <a:rPr lang="en-US" sz="1200" b="0" i="0" u="none" strike="noStrike" kern="1200" baseline="0" dirty="0" err="1" smtClean="0">
                <a:solidFill>
                  <a:schemeClr val="tx1"/>
                </a:solidFill>
                <a:latin typeface="+mn-lt"/>
                <a:ea typeface="+mn-ea"/>
                <a:cs typeface="+mn-cs"/>
              </a:rPr>
              <a:t>signals.Contributions</a:t>
            </a:r>
            <a:r>
              <a:rPr lang="en-US" sz="1200" b="0" i="0" u="none" strike="noStrike" kern="1200" baseline="0" dirty="0" smtClean="0">
                <a:solidFill>
                  <a:schemeClr val="tx1"/>
                </a:solidFill>
                <a:latin typeface="+mn-lt"/>
                <a:ea typeface="+mn-ea"/>
                <a:cs typeface="+mn-cs"/>
              </a:rPr>
              <a:t> of CFP, GFP and YFP to eight</a:t>
            </a:r>
          </a:p>
          <a:p>
            <a:r>
              <a:rPr lang="en-US" sz="1200" b="0" i="0" u="none" strike="noStrike" kern="1200" baseline="0" dirty="0" smtClean="0">
                <a:solidFill>
                  <a:schemeClr val="tx1"/>
                </a:solidFill>
                <a:latin typeface="+mn-lt"/>
                <a:ea typeface="+mn-ea"/>
                <a:cs typeface="+mn-cs"/>
              </a:rPr>
              <a:t>successive spectral channels are shown. The distribution of emission signal to the channels</a:t>
            </a:r>
          </a:p>
          <a:p>
            <a:r>
              <a:rPr lang="en-US" sz="1200" b="0" i="0" u="none" strike="noStrike" kern="1200" baseline="0" dirty="0" smtClean="0">
                <a:solidFill>
                  <a:schemeClr val="tx1"/>
                </a:solidFill>
                <a:latin typeface="+mn-lt"/>
                <a:ea typeface="+mn-ea"/>
                <a:cs typeface="+mn-cs"/>
              </a:rPr>
              <a:t>is a direct representation of the </a:t>
            </a:r>
            <a:r>
              <a:rPr lang="en-US" sz="1200" b="0" i="0" u="none" strike="noStrike" kern="1200" baseline="0" dirty="0" err="1" smtClean="0">
                <a:solidFill>
                  <a:schemeClr val="tx1"/>
                </a:solidFill>
                <a:latin typeface="+mn-lt"/>
                <a:ea typeface="+mn-ea"/>
                <a:cs typeface="+mn-cs"/>
              </a:rPr>
              <a:t>fluorophore</a:t>
            </a:r>
            <a:r>
              <a:rPr lang="en-US" sz="1200" b="0" i="0" u="none" strike="noStrike" kern="1200" baseline="0" dirty="0" smtClean="0">
                <a:solidFill>
                  <a:schemeClr val="tx1"/>
                </a:solidFill>
                <a:latin typeface="+mn-lt"/>
                <a:ea typeface="+mn-ea"/>
                <a:cs typeface="+mn-cs"/>
              </a:rPr>
              <a:t> emission spectrum and constitutes a spectral</a:t>
            </a:r>
          </a:p>
          <a:p>
            <a:r>
              <a:rPr lang="en-US" sz="1200" b="0" i="0" u="none" strike="noStrike" kern="1200" baseline="0" dirty="0" err="1" smtClean="0">
                <a:solidFill>
                  <a:schemeClr val="tx1"/>
                </a:solidFill>
                <a:latin typeface="+mn-lt"/>
                <a:ea typeface="+mn-ea"/>
                <a:cs typeface="+mn-cs"/>
              </a:rPr>
              <a:t>signature.With</a:t>
            </a:r>
            <a:r>
              <a:rPr lang="en-US" sz="1200" b="0" i="0" u="none" strike="noStrike" kern="1200" baseline="0" dirty="0" smtClean="0">
                <a:solidFill>
                  <a:schemeClr val="tx1"/>
                </a:solidFill>
                <a:latin typeface="+mn-lt"/>
                <a:ea typeface="+mn-ea"/>
                <a:cs typeface="+mn-cs"/>
              </a:rPr>
              <a:t> linear </a:t>
            </a:r>
            <a:r>
              <a:rPr lang="en-US" sz="1200" b="0" i="0" u="none" strike="noStrike" kern="1200" baseline="0" dirty="0" err="1" smtClean="0">
                <a:solidFill>
                  <a:schemeClr val="tx1"/>
                </a:solidFill>
                <a:latin typeface="+mn-lt"/>
                <a:ea typeface="+mn-ea"/>
                <a:cs typeface="+mn-cs"/>
              </a:rPr>
              <a:t>unmixing</a:t>
            </a:r>
            <a:r>
              <a:rPr lang="en-US" sz="1200" b="0" i="0" u="none" strike="noStrike" kern="1200" baseline="0" dirty="0" smtClean="0">
                <a:solidFill>
                  <a:schemeClr val="tx1"/>
                </a:solidFill>
                <a:latin typeface="+mn-lt"/>
                <a:ea typeface="+mn-ea"/>
                <a:cs typeface="+mn-cs"/>
              </a:rPr>
              <a:t> using these spectral signatures as reference, even combined</a:t>
            </a:r>
          </a:p>
          <a:p>
            <a:r>
              <a:rPr lang="en-US" sz="1200" b="0" i="0" u="none" strike="noStrike" kern="1200" baseline="0" dirty="0" smtClean="0">
                <a:solidFill>
                  <a:schemeClr val="tx1"/>
                </a:solidFill>
                <a:latin typeface="+mn-lt"/>
                <a:ea typeface="+mn-ea"/>
                <a:cs typeface="+mn-cs"/>
              </a:rPr>
              <a:t>and mixed signals can be clearly separated into the fluorophores that contribute to the total</a:t>
            </a:r>
          </a:p>
          <a:p>
            <a:r>
              <a:rPr lang="en-US" sz="1200" b="0" i="0" u="none" strike="noStrike" kern="1200" baseline="0" dirty="0" smtClean="0">
                <a:solidFill>
                  <a:schemeClr val="tx1"/>
                </a:solidFill>
                <a:latin typeface="+mn-lt"/>
                <a:ea typeface="+mn-ea"/>
                <a:cs typeface="+mn-cs"/>
              </a:rPr>
              <a:t>signal</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61</a:t>
            </a:fld>
            <a:endParaRPr lang="en-US"/>
          </a:p>
        </p:txBody>
      </p:sp>
    </p:spTree>
    <p:extLst>
      <p:ext uri="{BB962C8B-B14F-4D97-AF65-F5344CB8AC3E}">
        <p14:creationId xmlns:p14="http://schemas.microsoft.com/office/powerpoint/2010/main" val="88928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Classically, the Beer–Lambert law was first devised independently where Lambert's law stated that absorbance is directly proportional to the thickness of the sample, and Beer's law stated that absorbance is proportional to the concentration of the sample. The modern derivation of the Beer–Lambert law combines the two laws and correlate the absorbance to both, the concentration as well as the thickness (path length) of the sample.</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5</a:t>
            </a:fld>
            <a:endParaRPr lang="en-US"/>
          </a:p>
        </p:txBody>
      </p:sp>
    </p:spTree>
    <p:extLst>
      <p:ext uri="{BB962C8B-B14F-4D97-AF65-F5344CB8AC3E}">
        <p14:creationId xmlns:p14="http://schemas.microsoft.com/office/powerpoint/2010/main" val="183552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describe the attenuation coefficient in a way independent of the material density, one introduces the </a:t>
            </a:r>
            <a:r>
              <a:rPr lang="en-US" b="1" dirty="0" smtClean="0"/>
              <a:t>cross section</a:t>
            </a:r>
            <a:r>
              <a:rPr lang="en-US" dirty="0" smtClean="0"/>
              <a:t> </a:t>
            </a:r>
            <a:r>
              <a:rPr lang="en-US" i="1" dirty="0" smtClean="0"/>
              <a:t>σ = μ/n</a:t>
            </a:r>
            <a:r>
              <a:rPr lang="en-US" dirty="0" smtClean="0"/>
              <a:t>, where </a:t>
            </a:r>
            <a:r>
              <a:rPr lang="en-US" i="1" dirty="0" smtClean="0"/>
              <a:t>n</a:t>
            </a:r>
            <a:r>
              <a:rPr lang="en-US" dirty="0" smtClean="0"/>
              <a:t> is the numerical density (number of atoms per volume) of the material. </a:t>
            </a:r>
            <a:r>
              <a:rPr lang="en-US" i="1" dirty="0" smtClean="0"/>
              <a:t>σ</a:t>
            </a:r>
            <a:r>
              <a:rPr lang="en-US" dirty="0" smtClean="0"/>
              <a:t> has the dimension of an area; it expresses the likelihood of interaction between particles.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attenuation (or absorption)</a:t>
            </a:r>
            <a:r>
              <a:rPr lang="en-US" b="1" baseline="0" dirty="0" smtClean="0"/>
              <a:t> </a:t>
            </a:r>
            <a:r>
              <a:rPr lang="en-US" b="1" dirty="0" smtClean="0"/>
              <a:t>coefficient</a:t>
            </a:r>
            <a:r>
              <a:rPr lang="en-US" dirty="0" smtClean="0"/>
              <a:t> is a </a:t>
            </a:r>
            <a:r>
              <a:rPr lang="en-US" dirty="0" smtClean="0">
                <a:hlinkClick r:id="rId3" tooltip="Quantity"/>
              </a:rPr>
              <a:t>quantity</a:t>
            </a:r>
            <a:r>
              <a:rPr lang="en-US" dirty="0" smtClean="0"/>
              <a:t> that characterizes how easily a material or </a:t>
            </a:r>
            <a:r>
              <a:rPr lang="en-US" dirty="0" smtClean="0">
                <a:hlinkClick r:id="rId4" tooltip="Transmission medium"/>
              </a:rPr>
              <a:t>medium</a:t>
            </a:r>
            <a:r>
              <a:rPr lang="en-US" dirty="0" smtClean="0"/>
              <a:t> can be penetrated by a beam of </a:t>
            </a:r>
            <a:r>
              <a:rPr lang="en-US" dirty="0" smtClean="0">
                <a:hlinkClick r:id="rId5" tooltip="Light"/>
              </a:rPr>
              <a:t>light</a:t>
            </a:r>
            <a:r>
              <a:rPr lang="en-US" dirty="0" smtClean="0"/>
              <a:t>. A large attenuation coefficient means that the beam is quickly "attenuated" (weakened) as it passes through the medium, and a small attenuation coefficient means that the medium is relatively </a:t>
            </a:r>
            <a:r>
              <a:rPr lang="en-US" dirty="0" smtClean="0">
                <a:hlinkClick r:id="rId6" tooltip="Transparency and translucency"/>
              </a:rPr>
              <a:t>transparent</a:t>
            </a:r>
            <a:r>
              <a:rPr lang="en-US" dirty="0" smtClean="0"/>
              <a:t> to the beam. </a:t>
            </a:r>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6</a:t>
            </a:fld>
            <a:endParaRPr lang="en-US"/>
          </a:p>
        </p:txBody>
      </p:sp>
    </p:spTree>
    <p:extLst>
      <p:ext uri="{BB962C8B-B14F-4D97-AF65-F5344CB8AC3E}">
        <p14:creationId xmlns:p14="http://schemas.microsoft.com/office/powerpoint/2010/main" val="202091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err="1" smtClean="0">
                <a:solidFill>
                  <a:srgbClr val="000000"/>
                </a:solidFill>
                <a:latin typeface="+mn-lt"/>
              </a:rPr>
              <a:t>Shaner</a:t>
            </a:r>
            <a:r>
              <a:rPr lang="en-US" altLang="en-US" sz="1200" dirty="0" smtClean="0">
                <a:solidFill>
                  <a:srgbClr val="000000"/>
                </a:solidFill>
                <a:latin typeface="+mn-lt"/>
              </a:rPr>
              <a:t> et al, Nature Biotechnology, 2004</a:t>
            </a:r>
            <a:endParaRPr lang="fr-FR" altLang="en-US" sz="1200" dirty="0" smtClean="0">
              <a:solidFill>
                <a:srgbClr val="000000"/>
              </a:solidFill>
              <a:latin typeface="+mn-l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10</a:t>
            </a:fld>
            <a:endParaRPr lang="en-US"/>
          </a:p>
        </p:txBody>
      </p:sp>
    </p:spTree>
    <p:extLst>
      <p:ext uri="{BB962C8B-B14F-4D97-AF65-F5344CB8AC3E}">
        <p14:creationId xmlns:p14="http://schemas.microsoft.com/office/powerpoint/2010/main" val="378547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http://www.lifetechnologies.com/us/en/home/technical-resources/research-tools/image-gallery/image-gallery-detail.altid.g001270.html</a:t>
            </a:r>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17</a:t>
            </a:fld>
            <a:endParaRPr lang="en-US"/>
          </a:p>
        </p:txBody>
      </p:sp>
    </p:spTree>
    <p:extLst>
      <p:ext uri="{BB962C8B-B14F-4D97-AF65-F5344CB8AC3E}">
        <p14:creationId xmlns:p14="http://schemas.microsoft.com/office/powerpoint/2010/main" val="149464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Bleaching</a:t>
            </a:r>
            <a:r>
              <a:rPr lang="en-US" baseline="0" dirty="0" smtClean="0"/>
              <a:t> in seconds; obviously longer better, to a point</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18</a:t>
            </a:fld>
            <a:endParaRPr lang="en-US"/>
          </a:p>
        </p:txBody>
      </p:sp>
    </p:spTree>
    <p:extLst>
      <p:ext uri="{BB962C8B-B14F-4D97-AF65-F5344CB8AC3E}">
        <p14:creationId xmlns:p14="http://schemas.microsoft.com/office/powerpoint/2010/main" val="27031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http://www.olympusmicro.com/primer/techniques/fluorescence/fret/fretintro.html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19</a:t>
            </a:fld>
            <a:endParaRPr lang="en-US"/>
          </a:p>
        </p:txBody>
      </p:sp>
    </p:spTree>
    <p:extLst>
      <p:ext uri="{BB962C8B-B14F-4D97-AF65-F5344CB8AC3E}">
        <p14:creationId xmlns:p14="http://schemas.microsoft.com/office/powerpoint/2010/main" val="4102272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living</a:t>
            </a:r>
            <a:r>
              <a:rPr lang="en-US" baseline="0" dirty="0" smtClean="0"/>
              <a:t> biological sample can be difficult to reach such high dye concentration without killing cells or making them sick.</a:t>
            </a:r>
            <a:endParaRPr lang="en-US" dirty="0"/>
          </a:p>
        </p:txBody>
      </p:sp>
      <p:sp>
        <p:nvSpPr>
          <p:cNvPr id="4" name="Slide Number Placeholder 3"/>
          <p:cNvSpPr>
            <a:spLocks noGrp="1"/>
          </p:cNvSpPr>
          <p:nvPr>
            <p:ph type="sldNum" sz="quarter" idx="10"/>
          </p:nvPr>
        </p:nvSpPr>
        <p:spPr/>
        <p:txBody>
          <a:bodyPr/>
          <a:lstStyle/>
          <a:p>
            <a:fld id="{F0BFD960-5B0F-4CFD-AFC6-C76D78F2E05A}" type="slidenum">
              <a:rPr lang="en-US" smtClean="0"/>
              <a:t>20</a:t>
            </a:fld>
            <a:endParaRPr lang="en-US"/>
          </a:p>
        </p:txBody>
      </p:sp>
    </p:spTree>
    <p:extLst>
      <p:ext uri="{BB962C8B-B14F-4D97-AF65-F5344CB8AC3E}">
        <p14:creationId xmlns:p14="http://schemas.microsoft.com/office/powerpoint/2010/main" val="273717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333068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2833224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325729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1E196E-2A43-4446-9777-5F62A1115D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345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06D7C4-0ABB-408F-AD11-7B5BF90C74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956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1E73E2-5023-4BDA-8BF9-831E429EA6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9357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DF1019-A48A-4B88-ABDE-A3D60E0C7D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4102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945FD74-1E61-4461-AD21-A426888111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9205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ABC6B6A-BACF-4D55-ACEC-86D62998FD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5152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000BFCA-69CF-402E-8B8B-493AC6F916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6363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E2F374-C73B-4B11-ABC3-6065B5A0A7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42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3719418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827723-602A-49AE-AC6F-32FD62FD3F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7798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3E2F3C5-BF6B-4E97-B2A3-2267C35D0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4379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CA894E0-7C4B-4D02-BF1F-E80CF75DCC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60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1E196E-2A43-4446-9777-5F62A1115D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0538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06D7C4-0ABB-408F-AD11-7B5BF90C74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4634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1E73E2-5023-4BDA-8BF9-831E429EA6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7339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DF1019-A48A-4B88-ABDE-A3D60E0C7D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308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945FD74-1E61-4461-AD21-A426888111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12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ABC6B6A-BACF-4D55-ACEC-86D62998FD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8226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000BFCA-69CF-402E-8B8B-493AC6F916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5399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531286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E2F374-C73B-4B11-ABC3-6065B5A0A7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492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827723-602A-49AE-AC6F-32FD62FD3F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5623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3E2F3C5-BF6B-4E97-B2A3-2267C35D0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957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CA894E0-7C4B-4D02-BF1F-E80CF75DCC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4333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394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780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85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9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126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141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3644705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399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748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924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657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480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3E7447-BCD6-44D0-9C92-7D020152F7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76049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39F9C31-E4BE-438B-88D0-F9540A4866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85806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A72B36-6ADF-4772-BE49-9AD819913C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83628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9A1FA1-E12F-4BC2-B810-EE5201F649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797555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EEDC08D-791D-49B6-B7B8-5119C573DF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6262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t>2/12/2015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591602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82EF886-ED51-494C-9FB3-B1F91E5FAB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344334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2EA24CF-9E74-4B5D-BD81-5CDF5F082E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13593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38E1633-FDF7-4D37-8FEA-AFB6A4F553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79856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B37C084-447D-4621-A7DF-204FD79647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455641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875B61-354F-4536-857B-39A01B4C4E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25025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5FA7CE-897D-4291-BC64-160B7BA11E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77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6"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1"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1" y="6248400"/>
            <a:ext cx="1905000" cy="457200"/>
          </a:xfrm>
        </p:spPr>
        <p:txBody>
          <a:bodyPr/>
          <a:lstStyle>
            <a:lvl1pPr>
              <a:defRPr/>
            </a:lvl1pPr>
          </a:lstStyle>
          <a:p>
            <a:fld id="{45C10380-C515-4E61-AAB7-6542B6F9B2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135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t>2/12/2015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11250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t>2/12/2015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110006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133282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44B14-AD48-466B-BE43-749EAD28AC97}" type="slidenum">
              <a:rPr lang="en-US" smtClean="0"/>
              <a:t>‹#›</a:t>
            </a:fld>
            <a:endParaRPr lang="en-US"/>
          </a:p>
        </p:txBody>
      </p:sp>
    </p:spTree>
    <p:extLst>
      <p:ext uri="{BB962C8B-B14F-4D97-AF65-F5344CB8AC3E}">
        <p14:creationId xmlns:p14="http://schemas.microsoft.com/office/powerpoint/2010/main" val="196625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t>2/12/2015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t>‹#›</a:t>
            </a:fld>
            <a:endParaRPr lang="en-US"/>
          </a:p>
        </p:txBody>
      </p:sp>
    </p:spTree>
    <p:extLst>
      <p:ext uri="{BB962C8B-B14F-4D97-AF65-F5344CB8AC3E}">
        <p14:creationId xmlns:p14="http://schemas.microsoft.com/office/powerpoint/2010/main" val="3117476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pPr eaLnBrk="0" fontAlgn="base" hangingPunct="0">
              <a:spcBef>
                <a:spcPct val="0"/>
              </a:spcBef>
              <a:spcAft>
                <a:spcPct val="0"/>
              </a:spcAft>
            </a:pPr>
            <a:fld id="{9E9FBB8C-D4B3-4DFE-8C9B-443FF5D7BC1F}" type="slidenum">
              <a:rPr lang="en-US" altLang="en-US" smtClean="0">
                <a:solidFill>
                  <a:srgbClr val="000000"/>
                </a:solidFill>
                <a:ea typeface="MS PGothic" panose="020B0600070205080204" pitchFamily="34" charset="-128"/>
              </a:rPr>
              <a:pPr eaLnBrk="0" fontAlgn="base" hangingPunct="0">
                <a:spcBef>
                  <a:spcPct val="0"/>
                </a:spcBef>
                <a:spcAft>
                  <a:spcPct val="0"/>
                </a:spcAft>
              </a:pPr>
              <a:t>‹#›</a:t>
            </a:fld>
            <a:endParaRPr lang="en-US" altLang="en-US"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28385591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Comic Sans MS" pitchFamily="-106"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Comic Sans MS" pitchFamily="-106"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Comic Sans MS" pitchFamily="-106"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Comic Sans MS" pitchFamily="-106"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Comic Sans MS" pitchFamily="-106" charset="0"/>
        </a:defRPr>
      </a:lvl6pPr>
      <a:lvl7pPr marL="914400" algn="ctr" rtl="0" eaLnBrk="0" fontAlgn="base" hangingPunct="0">
        <a:spcBef>
          <a:spcPct val="0"/>
        </a:spcBef>
        <a:spcAft>
          <a:spcPct val="0"/>
        </a:spcAft>
        <a:defRPr sz="4400">
          <a:solidFill>
            <a:schemeClr val="tx2"/>
          </a:solidFill>
          <a:latin typeface="Comic Sans MS" pitchFamily="-106" charset="0"/>
        </a:defRPr>
      </a:lvl7pPr>
      <a:lvl8pPr marL="1371600" algn="ctr" rtl="0" eaLnBrk="0" fontAlgn="base" hangingPunct="0">
        <a:spcBef>
          <a:spcPct val="0"/>
        </a:spcBef>
        <a:spcAft>
          <a:spcPct val="0"/>
        </a:spcAft>
        <a:defRPr sz="4400">
          <a:solidFill>
            <a:schemeClr val="tx2"/>
          </a:solidFill>
          <a:latin typeface="Comic Sans MS" pitchFamily="-106" charset="0"/>
        </a:defRPr>
      </a:lvl8pPr>
      <a:lvl9pPr marL="1828800" algn="ctr" rtl="0" eaLnBrk="0" fontAlgn="base" hangingPunct="0">
        <a:spcBef>
          <a:spcPct val="0"/>
        </a:spcBef>
        <a:spcAft>
          <a:spcPct val="0"/>
        </a:spcAft>
        <a:defRPr sz="4400">
          <a:solidFill>
            <a:schemeClr val="tx2"/>
          </a:solidFill>
          <a:latin typeface="Comic Sans M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pPr eaLnBrk="0" fontAlgn="base" hangingPunct="0">
              <a:spcBef>
                <a:spcPct val="0"/>
              </a:spcBef>
              <a:spcAft>
                <a:spcPct val="0"/>
              </a:spcAft>
            </a:pPr>
            <a:fld id="{9E9FBB8C-D4B3-4DFE-8C9B-443FF5D7BC1F}" type="slidenum">
              <a:rPr lang="en-US" altLang="en-US" smtClean="0">
                <a:solidFill>
                  <a:srgbClr val="000000"/>
                </a:solidFill>
                <a:ea typeface="MS PGothic" panose="020B0600070205080204" pitchFamily="34" charset="-128"/>
              </a:rPr>
              <a:pPr eaLnBrk="0" fontAlgn="base" hangingPunct="0">
                <a:spcBef>
                  <a:spcPct val="0"/>
                </a:spcBef>
                <a:spcAft>
                  <a:spcPct val="0"/>
                </a:spcAft>
              </a:pPr>
              <a:t>‹#›</a:t>
            </a:fld>
            <a:endParaRPr lang="en-US" altLang="en-US"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18697870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Comic Sans MS" pitchFamily="-106"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Comic Sans MS" pitchFamily="-106"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Comic Sans MS" pitchFamily="-106"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Comic Sans MS" pitchFamily="-106"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Comic Sans MS" pitchFamily="-106" charset="0"/>
        </a:defRPr>
      </a:lvl6pPr>
      <a:lvl7pPr marL="914400" algn="ctr" rtl="0" eaLnBrk="0" fontAlgn="base" hangingPunct="0">
        <a:spcBef>
          <a:spcPct val="0"/>
        </a:spcBef>
        <a:spcAft>
          <a:spcPct val="0"/>
        </a:spcAft>
        <a:defRPr sz="4400">
          <a:solidFill>
            <a:schemeClr val="tx2"/>
          </a:solidFill>
          <a:latin typeface="Comic Sans MS" pitchFamily="-106" charset="0"/>
        </a:defRPr>
      </a:lvl7pPr>
      <a:lvl8pPr marL="1371600" algn="ctr" rtl="0" eaLnBrk="0" fontAlgn="base" hangingPunct="0">
        <a:spcBef>
          <a:spcPct val="0"/>
        </a:spcBef>
        <a:spcAft>
          <a:spcPct val="0"/>
        </a:spcAft>
        <a:defRPr sz="4400">
          <a:solidFill>
            <a:schemeClr val="tx2"/>
          </a:solidFill>
          <a:latin typeface="Comic Sans MS" pitchFamily="-106" charset="0"/>
        </a:defRPr>
      </a:lvl8pPr>
      <a:lvl9pPr marL="1828800" algn="ctr" rtl="0" eaLnBrk="0" fontAlgn="base" hangingPunct="0">
        <a:spcBef>
          <a:spcPct val="0"/>
        </a:spcBef>
        <a:spcAft>
          <a:spcPct val="0"/>
        </a:spcAft>
        <a:defRPr sz="4400">
          <a:solidFill>
            <a:schemeClr val="tx2"/>
          </a:solidFill>
          <a:latin typeface="Comic Sans M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9132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7"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7"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pPr eaLnBrk="0" fontAlgn="base" hangingPunct="0">
              <a:spcBef>
                <a:spcPct val="0"/>
              </a:spcBef>
              <a:spcAft>
                <a:spcPct val="0"/>
              </a:spcAft>
            </a:pPr>
            <a:fld id="{9BE36469-39CE-4D40-A3B0-ECF03701303C}" type="slidenum">
              <a:rPr lang="en-US" altLang="en-US">
                <a:solidFill>
                  <a:srgbClr val="000000"/>
                </a:solidFill>
                <a:ea typeface="ＭＳ Ｐゴシック" panose="020B0600070205080204" pitchFamily="34" charset="-128"/>
              </a:rPr>
              <a:pPr eaLnBrk="0" fontAlgn="base" hangingPunct="0">
                <a:spcBef>
                  <a:spcPct val="0"/>
                </a:spcBef>
                <a:spcAft>
                  <a:spcPct val="0"/>
                </a:spcAft>
              </a:pPr>
              <a:t>‹#›</a:t>
            </a:fld>
            <a:endParaRPr lang="en-US" altLang="en-US">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14547235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Comic Sans MS"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pitchFamily="-107"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Comic Sans MS" pitchFamily="-107" charset="0"/>
        </a:defRPr>
      </a:lvl6pPr>
      <a:lvl7pPr marL="914400" algn="ctr" rtl="0" eaLnBrk="0" fontAlgn="base" hangingPunct="0">
        <a:spcBef>
          <a:spcPct val="0"/>
        </a:spcBef>
        <a:spcAft>
          <a:spcPct val="0"/>
        </a:spcAft>
        <a:defRPr sz="4400">
          <a:solidFill>
            <a:schemeClr val="tx2"/>
          </a:solidFill>
          <a:latin typeface="Comic Sans MS" pitchFamily="-107" charset="0"/>
        </a:defRPr>
      </a:lvl7pPr>
      <a:lvl8pPr marL="1371600" algn="ctr" rtl="0" eaLnBrk="0" fontAlgn="base" hangingPunct="0">
        <a:spcBef>
          <a:spcPct val="0"/>
        </a:spcBef>
        <a:spcAft>
          <a:spcPct val="0"/>
        </a:spcAft>
        <a:defRPr sz="4400">
          <a:solidFill>
            <a:schemeClr val="tx2"/>
          </a:solidFill>
          <a:latin typeface="Comic Sans MS" pitchFamily="-107" charset="0"/>
        </a:defRPr>
      </a:lvl8pPr>
      <a:lvl9pPr marL="1828800" algn="ctr" rtl="0" eaLnBrk="0" fontAlgn="base" hangingPunct="0">
        <a:spcBef>
          <a:spcPct val="0"/>
        </a:spcBef>
        <a:spcAft>
          <a:spcPct val="0"/>
        </a:spcAft>
        <a:defRPr sz="4400">
          <a:solidFill>
            <a:schemeClr val="tx2"/>
          </a:solidFill>
          <a:latin typeface="Comic Sans M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7.png"/><Relationship Id="rId5" Type="http://schemas.openxmlformats.org/officeDocument/2006/relationships/oleObject" Target="../embeddings/oleObject6.bin"/><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33.png"/><Relationship Id="rId4" Type="http://schemas.openxmlformats.org/officeDocument/2006/relationships/oleObject" Target="../embeddings/oleObject8.bin"/></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41.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43.gif"/></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6.jp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9.jpg"/><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52.png"/><Relationship Id="rId5" Type="http://schemas.openxmlformats.org/officeDocument/2006/relationships/oleObject" Target="../embeddings/oleObject11.bin"/><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11.vml"/><Relationship Id="rId5" Type="http://schemas.openxmlformats.org/officeDocument/2006/relationships/image" Target="../media/image32.png"/><Relationship Id="rId4" Type="http://schemas.openxmlformats.org/officeDocument/2006/relationships/oleObject" Target="../embeddings/oleObject13.bin"/></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14.bin"/><Relationship Id="rId5" Type="http://schemas.openxmlformats.org/officeDocument/2006/relationships/image" Target="../media/image57.png"/><Relationship Id="rId4" Type="http://schemas.openxmlformats.org/officeDocument/2006/relationships/image" Target="../media/image56.emf"/></Relationships>
</file>

<file path=ppt/slides/_rels/slide58.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13.vml"/><Relationship Id="rId5" Type="http://schemas.openxmlformats.org/officeDocument/2006/relationships/image" Target="../media/image70.png"/><Relationship Id="rId4" Type="http://schemas.openxmlformats.org/officeDocument/2006/relationships/oleObject" Target="../embeddings/oleObject1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72.png"/><Relationship Id="rId5" Type="http://schemas.openxmlformats.org/officeDocument/2006/relationships/oleObject" Target="../embeddings/oleObject17.bin"/><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74.png"/><Relationship Id="rId4" Type="http://schemas.openxmlformats.org/officeDocument/2006/relationships/oleObject" Target="../embeddings/oleObject18.bin"/></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3" name="Subtitle 2"/>
          <p:cNvSpPr>
            <a:spLocks noGrp="1"/>
          </p:cNvSpPr>
          <p:nvPr>
            <p:ph type="subTitle" idx="1"/>
          </p:nvPr>
        </p:nvSpPr>
        <p:spPr/>
        <p:txBody>
          <a:bodyPr/>
          <a:lstStyle/>
          <a:p>
            <a:r>
              <a:rPr lang="en-US" dirty="0" smtClean="0"/>
              <a:t>Lecture 12:</a:t>
            </a:r>
          </a:p>
          <a:p>
            <a:r>
              <a:rPr lang="en-US" dirty="0" smtClean="0"/>
              <a:t>Fluorescent labeling, multi-spectral imaging and FRET</a:t>
            </a:r>
            <a:endParaRPr lang="en-US" dirty="0"/>
          </a:p>
        </p:txBody>
      </p:sp>
    </p:spTree>
    <p:extLst>
      <p:ext uri="{BB962C8B-B14F-4D97-AF65-F5344CB8AC3E}">
        <p14:creationId xmlns:p14="http://schemas.microsoft.com/office/powerpoint/2010/main" val="3195113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Fluorophore </a:t>
            </a:r>
            <a:r>
              <a:rPr lang="en-US" altLang="en-US" sz="3200" dirty="0">
                <a:solidFill>
                  <a:srgbClr val="000000"/>
                </a:solidFill>
              </a:rPr>
              <a:t>brightness = </a:t>
            </a:r>
            <a:r>
              <a:rPr lang="en-US" altLang="en-US" sz="3200" dirty="0">
                <a:solidFill>
                  <a:srgbClr val="000000"/>
                </a:solidFill>
                <a:sym typeface="Symbol" panose="05050102010706020507" pitchFamily="18" charset="2"/>
              </a:rPr>
              <a:t>Q</a:t>
            </a:r>
            <a:r>
              <a:rPr lang="en-US" altLang="en-US" sz="3200" dirty="0">
                <a:solidFill>
                  <a:srgbClr val="000000"/>
                </a:solidFill>
              </a:rPr>
              <a:t> </a:t>
            </a:r>
            <a:endParaRPr lang="en-US" dirty="0"/>
          </a:p>
        </p:txBody>
      </p:sp>
      <p:pic>
        <p:nvPicPr>
          <p:cNvPr id="1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00224"/>
            <a:ext cx="89916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7"/>
          <p:cNvSpPr>
            <a:spLocks noChangeArrowheads="1"/>
          </p:cNvSpPr>
          <p:nvPr/>
        </p:nvSpPr>
        <p:spPr bwMode="auto">
          <a:xfrm>
            <a:off x="2895600" y="2006601"/>
            <a:ext cx="1447800" cy="609600"/>
          </a:xfrm>
          <a:prstGeom prst="ellipse">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endParaRPr lang="en-US" altLang="en-US" smtClean="0">
              <a:solidFill>
                <a:srgbClr val="CC0000"/>
              </a:solidFill>
            </a:endParaRPr>
          </a:p>
        </p:txBody>
      </p:sp>
      <p:sp>
        <p:nvSpPr>
          <p:cNvPr id="24" name="Text Box 12"/>
          <p:cNvSpPr txBox="1">
            <a:spLocks noChangeArrowheads="1"/>
          </p:cNvSpPr>
          <p:nvPr/>
        </p:nvSpPr>
        <p:spPr bwMode="auto">
          <a:xfrm>
            <a:off x="628650" y="998839"/>
            <a:ext cx="7590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base">
              <a:spcBef>
                <a:spcPct val="0"/>
              </a:spcBef>
              <a:spcAft>
                <a:spcPct val="0"/>
              </a:spcAft>
            </a:pPr>
            <a:r>
              <a:rPr lang="en-US" altLang="en-US" sz="2800" dirty="0" smtClean="0">
                <a:solidFill>
                  <a:srgbClr val="000000"/>
                </a:solidFill>
                <a:latin typeface="+mn-lt"/>
              </a:rPr>
              <a:t>Example: Properties of fluorescent protein variants</a:t>
            </a:r>
            <a:endParaRPr lang="fr-FR" altLang="en-US" sz="2800" dirty="0" smtClean="0">
              <a:solidFill>
                <a:srgbClr val="000000"/>
              </a:solidFill>
              <a:latin typeface="+mn-lt"/>
            </a:endParaRPr>
          </a:p>
        </p:txBody>
      </p:sp>
      <p:sp>
        <p:nvSpPr>
          <p:cNvPr id="12" name="Rectangle 51"/>
          <p:cNvSpPr>
            <a:spLocks noChangeArrowheads="1"/>
          </p:cNvSpPr>
          <p:nvPr/>
        </p:nvSpPr>
        <p:spPr bwMode="auto">
          <a:xfrm>
            <a:off x="1905000" y="5517444"/>
            <a:ext cx="609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1600" dirty="0" err="1" smtClean="0">
                <a:solidFill>
                  <a:srgbClr val="000000"/>
                </a:solidFill>
                <a:latin typeface="+mn-lt"/>
                <a:sym typeface="Symbol" panose="05050102010706020507" pitchFamily="18" charset="2"/>
              </a:rPr>
              <a:t>DsRed</a:t>
            </a:r>
            <a:r>
              <a:rPr lang="en-US" altLang="en-US" sz="1600" dirty="0" smtClean="0">
                <a:solidFill>
                  <a:srgbClr val="000000"/>
                </a:solidFill>
                <a:latin typeface="+mn-lt"/>
                <a:sym typeface="Symbol" panose="05050102010706020507" pitchFamily="18" charset="2"/>
              </a:rPr>
              <a:t>	    </a:t>
            </a:r>
            <a:r>
              <a:rPr lang="en-US" altLang="en-US" sz="1800" dirty="0" smtClean="0">
                <a:solidFill>
                  <a:srgbClr val="000000"/>
                </a:solidFill>
                <a:latin typeface="+mn-lt"/>
                <a:sym typeface="Symbol" panose="05050102010706020507" pitchFamily="18" charset="2"/>
              </a:rPr>
              <a:t></a:t>
            </a:r>
            <a:r>
              <a:rPr lang="en-US" altLang="en-US" sz="1600" dirty="0" smtClean="0">
                <a:solidFill>
                  <a:srgbClr val="000000"/>
                </a:solidFill>
                <a:latin typeface="+mn-lt"/>
              </a:rPr>
              <a:t>Q ~ 0.79 x 75,000 </a:t>
            </a:r>
            <a:r>
              <a:rPr lang="en-US" altLang="en-US" sz="1600" dirty="0" smtClean="0">
                <a:solidFill>
                  <a:srgbClr val="000000"/>
                </a:solidFill>
                <a:latin typeface="+mn-lt"/>
                <a:sym typeface="Symbol" panose="05050102010706020507" pitchFamily="18" charset="2"/>
              </a:rPr>
              <a:t>~ 59,250 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.cm</a:t>
            </a:r>
            <a:r>
              <a:rPr lang="en-US" altLang="en-US" sz="1600" baseline="30000" dirty="0" smtClean="0">
                <a:solidFill>
                  <a:srgbClr val="000000"/>
                </a:solidFill>
                <a:latin typeface="+mn-lt"/>
                <a:sym typeface="Symbol" panose="05050102010706020507" pitchFamily="18" charset="2"/>
              </a:rPr>
              <a:t>-1 	</a:t>
            </a:r>
            <a:r>
              <a:rPr lang="en-US" altLang="en-US" sz="1600" dirty="0" smtClean="0">
                <a:solidFill>
                  <a:srgbClr val="000000"/>
                </a:solidFill>
                <a:latin typeface="+mn-lt"/>
                <a:sym typeface="Symbol" panose="05050102010706020507" pitchFamily="18" charset="2"/>
              </a:rPr>
              <a:t>(100%)</a:t>
            </a:r>
            <a:endParaRPr lang="en-US" altLang="en-US" sz="1600" dirty="0" smtClean="0">
              <a:solidFill>
                <a:srgbClr val="000000"/>
              </a:solidFill>
              <a:latin typeface="+mn-lt"/>
            </a:endParaRPr>
          </a:p>
          <a:p>
            <a:pPr eaLnBrk="0" fontAlgn="base" hangingPunct="0">
              <a:spcBef>
                <a:spcPct val="0"/>
              </a:spcBef>
              <a:spcAft>
                <a:spcPct val="0"/>
              </a:spcAft>
            </a:pPr>
            <a:r>
              <a:rPr lang="en-US" altLang="en-US" sz="1600" dirty="0" smtClean="0">
                <a:solidFill>
                  <a:srgbClr val="000000"/>
                </a:solidFill>
                <a:latin typeface="+mn-lt"/>
                <a:sym typeface="Symbol" panose="05050102010706020507" pitchFamily="18" charset="2"/>
              </a:rPr>
              <a:t>mRFP1	    </a:t>
            </a:r>
            <a:r>
              <a:rPr lang="en-US" altLang="en-US" sz="1800" dirty="0" smtClean="0">
                <a:solidFill>
                  <a:srgbClr val="000000"/>
                </a:solidFill>
                <a:latin typeface="+mn-lt"/>
                <a:sym typeface="Symbol" panose="05050102010706020507" pitchFamily="18" charset="2"/>
              </a:rPr>
              <a:t></a:t>
            </a:r>
            <a:r>
              <a:rPr lang="en-US" altLang="en-US" sz="1600" dirty="0" smtClean="0">
                <a:solidFill>
                  <a:srgbClr val="000000"/>
                </a:solidFill>
                <a:latin typeface="+mn-lt"/>
              </a:rPr>
              <a:t>Q ~ 0.25 x 50,000 </a:t>
            </a:r>
            <a:r>
              <a:rPr lang="en-US" altLang="en-US" sz="1600" dirty="0" smtClean="0">
                <a:solidFill>
                  <a:srgbClr val="000000"/>
                </a:solidFill>
                <a:latin typeface="+mn-lt"/>
                <a:sym typeface="Symbol" panose="05050102010706020507" pitchFamily="18" charset="2"/>
              </a:rPr>
              <a:t>~ 12,500 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.cm</a:t>
            </a:r>
            <a:r>
              <a:rPr lang="en-US" altLang="en-US" sz="1600" baseline="30000" dirty="0" smtClean="0">
                <a:solidFill>
                  <a:srgbClr val="000000"/>
                </a:solidFill>
                <a:latin typeface="+mn-lt"/>
                <a:sym typeface="Symbol" panose="05050102010706020507" pitchFamily="18" charset="2"/>
              </a:rPr>
              <a:t>-1 	</a:t>
            </a:r>
            <a:r>
              <a:rPr lang="en-US" altLang="en-US" sz="1600" dirty="0" smtClean="0">
                <a:solidFill>
                  <a:srgbClr val="000000"/>
                </a:solidFill>
                <a:latin typeface="+mn-lt"/>
                <a:sym typeface="Symbol" panose="05050102010706020507" pitchFamily="18" charset="2"/>
              </a:rPr>
              <a:t>(21%)</a:t>
            </a:r>
            <a:endParaRPr lang="en-US" altLang="en-US" sz="1600" dirty="0" smtClean="0">
              <a:solidFill>
                <a:srgbClr val="000000"/>
              </a:solidFill>
              <a:latin typeface="+mn-lt"/>
            </a:endParaRPr>
          </a:p>
          <a:p>
            <a:pPr eaLnBrk="0" fontAlgn="base" hangingPunct="0">
              <a:spcBef>
                <a:spcPct val="0"/>
              </a:spcBef>
              <a:spcAft>
                <a:spcPct val="0"/>
              </a:spcAft>
            </a:pPr>
            <a:r>
              <a:rPr lang="en-US" altLang="en-US" sz="1600" dirty="0" err="1" smtClean="0">
                <a:solidFill>
                  <a:srgbClr val="000000"/>
                </a:solidFill>
                <a:latin typeface="+mn-lt"/>
                <a:sym typeface="Symbol" panose="05050102010706020507" pitchFamily="18" charset="2"/>
              </a:rPr>
              <a:t>eGFP</a:t>
            </a:r>
            <a:r>
              <a:rPr lang="en-US" altLang="en-US" sz="1600" dirty="0" smtClean="0">
                <a:solidFill>
                  <a:srgbClr val="000000"/>
                </a:solidFill>
                <a:latin typeface="+mn-lt"/>
                <a:sym typeface="Symbol" panose="05050102010706020507" pitchFamily="18" charset="2"/>
              </a:rPr>
              <a:t> 	    </a:t>
            </a:r>
            <a:r>
              <a:rPr lang="en-US" altLang="en-US" sz="1800" dirty="0" smtClean="0">
                <a:solidFill>
                  <a:srgbClr val="000000"/>
                </a:solidFill>
                <a:latin typeface="+mn-lt"/>
                <a:sym typeface="Symbol" panose="05050102010706020507" pitchFamily="18" charset="2"/>
              </a:rPr>
              <a:t></a:t>
            </a:r>
            <a:r>
              <a:rPr lang="en-US" altLang="en-US" sz="1600" dirty="0" smtClean="0">
                <a:solidFill>
                  <a:srgbClr val="000000"/>
                </a:solidFill>
                <a:latin typeface="+mn-lt"/>
              </a:rPr>
              <a:t>Q</a:t>
            </a:r>
            <a:r>
              <a:rPr lang="en-US" altLang="en-US" sz="1600" dirty="0" smtClean="0">
                <a:solidFill>
                  <a:srgbClr val="000000"/>
                </a:solidFill>
                <a:latin typeface="+mn-lt"/>
                <a:sym typeface="Symbol" panose="05050102010706020507" pitchFamily="18" charset="2"/>
              </a:rPr>
              <a:t> ~ 0.6 x 55,000 ~ 33,000 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.cm</a:t>
            </a:r>
            <a:r>
              <a:rPr lang="en-US" altLang="en-US" sz="1600" baseline="30000" dirty="0" smtClean="0">
                <a:solidFill>
                  <a:srgbClr val="000000"/>
                </a:solidFill>
                <a:latin typeface="+mn-lt"/>
                <a:sym typeface="Symbol" panose="05050102010706020507" pitchFamily="18" charset="2"/>
              </a:rPr>
              <a:t>-1   	</a:t>
            </a:r>
            <a:r>
              <a:rPr lang="en-US" altLang="en-US" sz="1600" dirty="0" smtClean="0">
                <a:solidFill>
                  <a:srgbClr val="000000"/>
                </a:solidFill>
                <a:latin typeface="+mn-lt"/>
                <a:sym typeface="Symbol" panose="05050102010706020507" pitchFamily="18" charset="2"/>
              </a:rPr>
              <a:t>(56%)</a:t>
            </a:r>
          </a:p>
          <a:p>
            <a:pPr eaLnBrk="0" fontAlgn="base" hangingPunct="0">
              <a:spcBef>
                <a:spcPct val="0"/>
              </a:spcBef>
              <a:spcAft>
                <a:spcPct val="0"/>
              </a:spcAft>
            </a:pPr>
            <a:r>
              <a:rPr lang="en-US" altLang="en-US" sz="1600" dirty="0" smtClean="0">
                <a:solidFill>
                  <a:srgbClr val="000000"/>
                </a:solidFill>
                <a:latin typeface="+mn-lt"/>
                <a:sym typeface="Symbol" panose="05050102010706020507" pitchFamily="18" charset="2"/>
              </a:rPr>
              <a:t>Fluorescein   </a:t>
            </a:r>
            <a:r>
              <a:rPr lang="en-US" altLang="en-US" sz="1800" dirty="0" smtClean="0">
                <a:solidFill>
                  <a:srgbClr val="000000"/>
                </a:solidFill>
                <a:latin typeface="+mn-lt"/>
                <a:sym typeface="Symbol" panose="05050102010706020507" pitchFamily="18" charset="2"/>
              </a:rPr>
              <a:t></a:t>
            </a:r>
            <a:r>
              <a:rPr lang="en-US" altLang="en-US" sz="1600" dirty="0" smtClean="0">
                <a:solidFill>
                  <a:srgbClr val="000000"/>
                </a:solidFill>
                <a:latin typeface="+mn-lt"/>
              </a:rPr>
              <a:t>Q ~ 0.8 x 70,000 </a:t>
            </a:r>
            <a:r>
              <a:rPr lang="en-US" altLang="en-US" sz="1600" dirty="0" smtClean="0">
                <a:solidFill>
                  <a:srgbClr val="000000"/>
                </a:solidFill>
                <a:latin typeface="+mn-lt"/>
                <a:sym typeface="Symbol" panose="05050102010706020507" pitchFamily="18" charset="2"/>
              </a:rPr>
              <a:t>~ 56,000 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.cm</a:t>
            </a:r>
            <a:r>
              <a:rPr lang="en-US" altLang="en-US" sz="1600" baseline="30000" dirty="0" smtClean="0">
                <a:solidFill>
                  <a:srgbClr val="000000"/>
                </a:solidFill>
                <a:latin typeface="+mn-lt"/>
                <a:sym typeface="Symbol" panose="05050102010706020507" pitchFamily="18" charset="2"/>
              </a:rPr>
              <a:t>-1	</a:t>
            </a:r>
            <a:r>
              <a:rPr lang="en-US" altLang="en-US" sz="1600" dirty="0" smtClean="0">
                <a:solidFill>
                  <a:srgbClr val="000000"/>
                </a:solidFill>
                <a:latin typeface="+mn-lt"/>
                <a:sym typeface="Symbol" panose="05050102010706020507" pitchFamily="18" charset="2"/>
              </a:rPr>
              <a:t>(95%)   (dye!)</a:t>
            </a:r>
          </a:p>
        </p:txBody>
      </p:sp>
      <p:sp>
        <p:nvSpPr>
          <p:cNvPr id="13" name="Oval 49"/>
          <p:cNvSpPr>
            <a:spLocks noChangeArrowheads="1"/>
          </p:cNvSpPr>
          <p:nvPr/>
        </p:nvSpPr>
        <p:spPr bwMode="auto">
          <a:xfrm>
            <a:off x="4279900" y="2006599"/>
            <a:ext cx="990600" cy="609600"/>
          </a:xfrm>
          <a:prstGeom prst="ellipse">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endParaRPr lang="en-US" altLang="en-US" smtClean="0">
              <a:solidFill>
                <a:srgbClr val="CC0000"/>
              </a:solidFill>
            </a:endParaRPr>
          </a:p>
        </p:txBody>
      </p:sp>
      <p:sp>
        <p:nvSpPr>
          <p:cNvPr id="14" name="Oval 50"/>
          <p:cNvSpPr>
            <a:spLocks noChangeArrowheads="1"/>
          </p:cNvSpPr>
          <p:nvPr/>
        </p:nvSpPr>
        <p:spPr bwMode="auto">
          <a:xfrm>
            <a:off x="5181600" y="2006599"/>
            <a:ext cx="1600200" cy="609600"/>
          </a:xfrm>
          <a:prstGeom prst="ellipse">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endParaRPr lang="en-US" altLang="en-US" smtClean="0">
              <a:solidFill>
                <a:srgbClr val="CC0000"/>
              </a:solidFill>
            </a:endParaRPr>
          </a:p>
        </p:txBody>
      </p:sp>
    </p:spTree>
    <p:extLst>
      <p:ext uri="{BB962C8B-B14F-4D97-AF65-F5344CB8AC3E}">
        <p14:creationId xmlns:p14="http://schemas.microsoft.com/office/powerpoint/2010/main" val="3264228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dilute </a:t>
            </a:r>
            <a:r>
              <a:rPr lang="en-US" sz="3200" dirty="0" smtClean="0"/>
              <a:t>limit</a:t>
            </a:r>
            <a:endParaRPr lang="en-US" sz="3200" dirty="0"/>
          </a:p>
        </p:txBody>
      </p:sp>
      <p:sp>
        <p:nvSpPr>
          <p:cNvPr id="6" name="Text Box 23"/>
          <p:cNvSpPr txBox="1">
            <a:spLocks noChangeArrowheads="1"/>
          </p:cNvSpPr>
          <p:nvPr/>
        </p:nvSpPr>
        <p:spPr bwMode="auto">
          <a:xfrm>
            <a:off x="628650" y="974725"/>
            <a:ext cx="716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2000" dirty="0">
                <a:latin typeface="+mn-lt"/>
              </a:rPr>
              <a:t>Extinction coefficient and quantum yield corresponds to “well behaved” dye in the dilute limit: dilute photon and dilute dye</a:t>
            </a:r>
          </a:p>
        </p:txBody>
      </p:sp>
      <p:graphicFrame>
        <p:nvGraphicFramePr>
          <p:cNvPr id="7" name="Object 2"/>
          <p:cNvGraphicFramePr>
            <a:graphicFrameLocks noChangeAspect="1"/>
          </p:cNvGraphicFramePr>
          <p:nvPr/>
        </p:nvGraphicFramePr>
        <p:xfrm>
          <a:off x="1295400" y="1676400"/>
          <a:ext cx="6019800" cy="4668838"/>
        </p:xfrm>
        <a:graphic>
          <a:graphicData uri="http://schemas.openxmlformats.org/presentationml/2006/ole">
            <mc:AlternateContent xmlns:mc="http://schemas.openxmlformats.org/markup-compatibility/2006">
              <mc:Choice xmlns:v="urn:schemas-microsoft-com:vml" Requires="v">
                <p:oleObj spid="_x0000_s1084" name="Photo Editor Photo" r:id="rId3" imgW="9419048" imgH="7306695" progId="MSPhotoEd.3">
                  <p:embed/>
                </p:oleObj>
              </mc:Choice>
              <mc:Fallback>
                <p:oleObj name="Photo Editor Photo" r:id="rId3" imgW="9419048" imgH="73066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676400"/>
                        <a:ext cx="6019800" cy="466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Text Box 29"/>
          <p:cNvSpPr txBox="1">
            <a:spLocks noChangeArrowheads="1"/>
          </p:cNvSpPr>
          <p:nvPr/>
        </p:nvSpPr>
        <p:spPr bwMode="auto">
          <a:xfrm>
            <a:off x="6967538" y="6583363"/>
            <a:ext cx="2176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dirty="0">
                <a:latin typeface="Arial" panose="020B0604020202020204" pitchFamily="34" charset="0"/>
              </a:rPr>
              <a:t>From Michael Liebling, UCSB</a:t>
            </a:r>
            <a:endParaRPr lang="fr-FR" altLang="en-US" sz="1200" dirty="0">
              <a:latin typeface="Arial" panose="020B0604020202020204" pitchFamily="34" charset="0"/>
            </a:endParaRPr>
          </a:p>
        </p:txBody>
      </p:sp>
    </p:spTree>
    <p:extLst>
      <p:ext uri="{BB962C8B-B14F-4D97-AF65-F5344CB8AC3E}">
        <p14:creationId xmlns:p14="http://schemas.microsoft.com/office/powerpoint/2010/main" val="722285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dilute </a:t>
            </a:r>
            <a:r>
              <a:rPr lang="en-US" sz="3200" dirty="0" smtClean="0"/>
              <a:t>limit</a:t>
            </a:r>
            <a:r>
              <a:rPr lang="en-US" sz="3200" dirty="0"/>
              <a:t>: dilute </a:t>
            </a:r>
            <a:r>
              <a:rPr lang="en-US" sz="3200" dirty="0" smtClean="0"/>
              <a:t>photons</a:t>
            </a:r>
            <a:endParaRPr lang="en-US" sz="3200" dirty="0"/>
          </a:p>
        </p:txBody>
      </p:sp>
      <p:sp>
        <p:nvSpPr>
          <p:cNvPr id="9" name="Text Box 3"/>
          <p:cNvSpPr txBox="1">
            <a:spLocks noChangeArrowheads="1"/>
          </p:cNvSpPr>
          <p:nvPr/>
        </p:nvSpPr>
        <p:spPr bwMode="auto">
          <a:xfrm>
            <a:off x="304800" y="1288960"/>
            <a:ext cx="7977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2000" dirty="0">
                <a:latin typeface="+mn-lt"/>
              </a:rPr>
              <a:t>As photons hit specimen: dye molecules excited and less dye left unexcited</a:t>
            </a:r>
          </a:p>
        </p:txBody>
      </p:sp>
      <p:sp>
        <p:nvSpPr>
          <p:cNvPr id="10" name="Line 4"/>
          <p:cNvSpPr>
            <a:spLocks noChangeShapeType="1"/>
          </p:cNvSpPr>
          <p:nvPr/>
        </p:nvSpPr>
        <p:spPr bwMode="auto">
          <a:xfrm>
            <a:off x="747713" y="2171700"/>
            <a:ext cx="0" cy="33909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5"/>
          <p:cNvSpPr>
            <a:spLocks noChangeShapeType="1"/>
          </p:cNvSpPr>
          <p:nvPr/>
        </p:nvSpPr>
        <p:spPr bwMode="auto">
          <a:xfrm>
            <a:off x="747713" y="5562600"/>
            <a:ext cx="3733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6"/>
          <p:cNvSpPr txBox="1">
            <a:spLocks noChangeArrowheads="1"/>
          </p:cNvSpPr>
          <p:nvPr/>
        </p:nvSpPr>
        <p:spPr bwMode="auto">
          <a:xfrm rot="-5400000">
            <a:off x="-1542256" y="3480594"/>
            <a:ext cx="4090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a:t>Dye remaining to be excited</a:t>
            </a:r>
          </a:p>
        </p:txBody>
      </p:sp>
      <p:sp>
        <p:nvSpPr>
          <p:cNvPr id="13" name="Freeform 7"/>
          <p:cNvSpPr>
            <a:spLocks/>
          </p:cNvSpPr>
          <p:nvPr/>
        </p:nvSpPr>
        <p:spPr bwMode="auto">
          <a:xfrm>
            <a:off x="795338" y="2246313"/>
            <a:ext cx="3533775" cy="2935287"/>
          </a:xfrm>
          <a:custGeom>
            <a:avLst/>
            <a:gdLst>
              <a:gd name="T0" fmla="*/ 0 w 2226"/>
              <a:gd name="T1" fmla="*/ 2147483647 h 1849"/>
              <a:gd name="T2" fmla="*/ 2147483647 w 2226"/>
              <a:gd name="T3" fmla="*/ 2147483647 h 1849"/>
              <a:gd name="T4" fmla="*/ 2147483647 w 2226"/>
              <a:gd name="T5" fmla="*/ 2147483647 h 1849"/>
              <a:gd name="T6" fmla="*/ 2147483647 w 2226"/>
              <a:gd name="T7" fmla="*/ 2147483647 h 1849"/>
              <a:gd name="T8" fmla="*/ 2147483647 w 2226"/>
              <a:gd name="T9" fmla="*/ 2147483647 h 1849"/>
              <a:gd name="T10" fmla="*/ 0 60000 65536"/>
              <a:gd name="T11" fmla="*/ 0 60000 65536"/>
              <a:gd name="T12" fmla="*/ 0 60000 65536"/>
              <a:gd name="T13" fmla="*/ 0 60000 65536"/>
              <a:gd name="T14" fmla="*/ 0 60000 65536"/>
              <a:gd name="T15" fmla="*/ 0 w 2226"/>
              <a:gd name="T16" fmla="*/ 0 h 1849"/>
              <a:gd name="T17" fmla="*/ 2226 w 2226"/>
              <a:gd name="T18" fmla="*/ 1849 h 1849"/>
            </a:gdLst>
            <a:ahLst/>
            <a:cxnLst>
              <a:cxn ang="T10">
                <a:pos x="T0" y="T1"/>
              </a:cxn>
              <a:cxn ang="T11">
                <a:pos x="T2" y="T3"/>
              </a:cxn>
              <a:cxn ang="T12">
                <a:pos x="T4" y="T5"/>
              </a:cxn>
              <a:cxn ang="T13">
                <a:pos x="T6" y="T7"/>
              </a:cxn>
              <a:cxn ang="T14">
                <a:pos x="T8" y="T9"/>
              </a:cxn>
            </a:cxnLst>
            <a:rect l="T15" t="T16" r="T17" b="T18"/>
            <a:pathLst>
              <a:path w="2226" h="1849">
                <a:moveTo>
                  <a:pt x="0" y="43"/>
                </a:moveTo>
                <a:cubicBezTo>
                  <a:pt x="31" y="67"/>
                  <a:pt x="106" y="0"/>
                  <a:pt x="187" y="185"/>
                </a:cubicBezTo>
                <a:cubicBezTo>
                  <a:pt x="268" y="370"/>
                  <a:pt x="315" y="905"/>
                  <a:pt x="489" y="1154"/>
                </a:cubicBezTo>
                <a:cubicBezTo>
                  <a:pt x="663" y="1403"/>
                  <a:pt x="940" y="1561"/>
                  <a:pt x="1229" y="1677"/>
                </a:cubicBezTo>
                <a:cubicBezTo>
                  <a:pt x="1518" y="1793"/>
                  <a:pt x="2050" y="1820"/>
                  <a:pt x="2226" y="1849"/>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Text Box 8"/>
          <p:cNvSpPr txBox="1">
            <a:spLocks noChangeArrowheads="1"/>
          </p:cNvSpPr>
          <p:nvPr/>
        </p:nvSpPr>
        <p:spPr bwMode="auto">
          <a:xfrm>
            <a:off x="1271588" y="5743575"/>
            <a:ext cx="2519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t>Excitation intensity</a:t>
            </a:r>
          </a:p>
        </p:txBody>
      </p:sp>
      <p:grpSp>
        <p:nvGrpSpPr>
          <p:cNvPr id="15" name="Group 16"/>
          <p:cNvGrpSpPr>
            <a:grpSpLocks/>
          </p:cNvGrpSpPr>
          <p:nvPr/>
        </p:nvGrpSpPr>
        <p:grpSpPr bwMode="auto">
          <a:xfrm>
            <a:off x="4648200" y="2178050"/>
            <a:ext cx="4176713" cy="3968750"/>
            <a:chOff x="3081" y="1372"/>
            <a:chExt cx="2631" cy="2500"/>
          </a:xfrm>
        </p:grpSpPr>
        <p:sp>
          <p:nvSpPr>
            <p:cNvPr id="16" name="Line 10"/>
            <p:cNvSpPr>
              <a:spLocks noChangeShapeType="1"/>
            </p:cNvSpPr>
            <p:nvPr/>
          </p:nvSpPr>
          <p:spPr bwMode="auto">
            <a:xfrm>
              <a:off x="3360" y="1372"/>
              <a:ext cx="0" cy="2136"/>
            </a:xfrm>
            <a:prstGeom prst="line">
              <a:avLst/>
            </a:prstGeom>
            <a:noFill/>
            <a:ln w="57150">
              <a:solidFill>
                <a:srgbClr val="86FF3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1"/>
            <p:cNvSpPr>
              <a:spLocks noChangeShapeType="1"/>
            </p:cNvSpPr>
            <p:nvPr/>
          </p:nvSpPr>
          <p:spPr bwMode="auto">
            <a:xfrm>
              <a:off x="3360" y="3508"/>
              <a:ext cx="2352" cy="0"/>
            </a:xfrm>
            <a:prstGeom prst="line">
              <a:avLst/>
            </a:prstGeom>
            <a:noFill/>
            <a:ln w="57150">
              <a:solidFill>
                <a:srgbClr val="86FF3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Text Box 12"/>
            <p:cNvSpPr txBox="1">
              <a:spLocks noChangeArrowheads="1"/>
            </p:cNvSpPr>
            <p:nvPr/>
          </p:nvSpPr>
          <p:spPr bwMode="auto">
            <a:xfrm rot="-5400000">
              <a:off x="2367" y="2156"/>
              <a:ext cx="16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a:t>Emission Intensity</a:t>
              </a:r>
            </a:p>
          </p:txBody>
        </p:sp>
        <p:sp>
          <p:nvSpPr>
            <p:cNvPr id="19" name="Freeform 13"/>
            <p:cNvSpPr>
              <a:spLocks/>
            </p:cNvSpPr>
            <p:nvPr/>
          </p:nvSpPr>
          <p:spPr bwMode="auto">
            <a:xfrm flipV="1">
              <a:off x="3360" y="1728"/>
              <a:ext cx="2304" cy="1776"/>
            </a:xfrm>
            <a:custGeom>
              <a:avLst/>
              <a:gdLst>
                <a:gd name="T0" fmla="*/ 0 w 1728"/>
                <a:gd name="T1" fmla="*/ 0 h 1488"/>
                <a:gd name="T2" fmla="*/ 1620 w 1728"/>
                <a:gd name="T3" fmla="*/ 2638 h 1488"/>
                <a:gd name="T4" fmla="*/ 5121 w 1728"/>
                <a:gd name="T5" fmla="*/ 3884 h 1488"/>
                <a:gd name="T6" fmla="*/ 9708 w 1728"/>
                <a:gd name="T7" fmla="*/ 4303 h 1488"/>
                <a:gd name="T8" fmla="*/ 0 60000 65536"/>
                <a:gd name="T9" fmla="*/ 0 60000 65536"/>
                <a:gd name="T10" fmla="*/ 0 60000 65536"/>
                <a:gd name="T11" fmla="*/ 0 60000 65536"/>
                <a:gd name="T12" fmla="*/ 0 w 1728"/>
                <a:gd name="T13" fmla="*/ 0 h 1488"/>
                <a:gd name="T14" fmla="*/ 1728 w 1728"/>
                <a:gd name="T15" fmla="*/ 1488 h 1488"/>
              </a:gdLst>
              <a:ahLst/>
              <a:cxnLst>
                <a:cxn ang="T8">
                  <a:pos x="T0" y="T1"/>
                </a:cxn>
                <a:cxn ang="T9">
                  <a:pos x="T2" y="T3"/>
                </a:cxn>
                <a:cxn ang="T10">
                  <a:pos x="T4" y="T5"/>
                </a:cxn>
                <a:cxn ang="T11">
                  <a:pos x="T6" y="T7"/>
                </a:cxn>
              </a:cxnLst>
              <a:rect l="T12" t="T13" r="T14" b="T15"/>
              <a:pathLst>
                <a:path w="1728" h="1488">
                  <a:moveTo>
                    <a:pt x="0" y="0"/>
                  </a:moveTo>
                  <a:cubicBezTo>
                    <a:pt x="68" y="344"/>
                    <a:pt x="136" y="688"/>
                    <a:pt x="288" y="912"/>
                  </a:cubicBezTo>
                  <a:cubicBezTo>
                    <a:pt x="440" y="1136"/>
                    <a:pt x="672" y="1248"/>
                    <a:pt x="912" y="1344"/>
                  </a:cubicBezTo>
                  <a:cubicBezTo>
                    <a:pt x="1152" y="1440"/>
                    <a:pt x="1584" y="1464"/>
                    <a:pt x="1728" y="1488"/>
                  </a:cubicBezTo>
                </a:path>
              </a:pathLst>
            </a:custGeom>
            <a:noFill/>
            <a:ln w="38100">
              <a:solidFill>
                <a:srgbClr val="86F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Text Box 14"/>
            <p:cNvSpPr txBox="1">
              <a:spLocks noChangeArrowheads="1"/>
            </p:cNvSpPr>
            <p:nvPr/>
          </p:nvSpPr>
          <p:spPr bwMode="auto">
            <a:xfrm>
              <a:off x="3690" y="3622"/>
              <a:ext cx="15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t>Excitation intensity</a:t>
              </a:r>
            </a:p>
          </p:txBody>
        </p:sp>
      </p:grpSp>
      <p:sp>
        <p:nvSpPr>
          <p:cNvPr id="21" name="Rectangle 17"/>
          <p:cNvSpPr>
            <a:spLocks noChangeArrowheads="1"/>
          </p:cNvSpPr>
          <p:nvPr/>
        </p:nvSpPr>
        <p:spPr bwMode="auto">
          <a:xfrm>
            <a:off x="7239000" y="3200400"/>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a:latin typeface="Arial" panose="020B0604020202020204" pitchFamily="34" charset="0"/>
              </a:rPr>
              <a:t>Saturation!</a:t>
            </a:r>
            <a:endParaRPr lang="fr-FR" altLang="en-US">
              <a:latin typeface="Arial" panose="020B0604020202020204" pitchFamily="34" charset="0"/>
            </a:endParaRPr>
          </a:p>
        </p:txBody>
      </p:sp>
    </p:spTree>
    <p:extLst>
      <p:ext uri="{BB962C8B-B14F-4D97-AF65-F5344CB8AC3E}">
        <p14:creationId xmlns:p14="http://schemas.microsoft.com/office/powerpoint/2010/main" val="3316520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Interstate (or Intersystem) </a:t>
            </a:r>
            <a:r>
              <a:rPr lang="en-US" sz="3200" dirty="0"/>
              <a:t>crossing (ISC</a:t>
            </a:r>
            <a:r>
              <a:rPr lang="en-US" sz="3200" dirty="0" smtClean="0"/>
              <a:t>)</a:t>
            </a:r>
            <a:endParaRPr lang="en-US" sz="3200" dirty="0"/>
          </a:p>
        </p:txBody>
      </p:sp>
      <p:graphicFrame>
        <p:nvGraphicFramePr>
          <p:cNvPr id="25" name="Object 2"/>
          <p:cNvGraphicFramePr>
            <a:graphicFrameLocks noChangeAspect="1"/>
          </p:cNvGraphicFramePr>
          <p:nvPr>
            <p:extLst>
              <p:ext uri="{D42A27DB-BD31-4B8C-83A1-F6EECF244321}">
                <p14:modId xmlns:p14="http://schemas.microsoft.com/office/powerpoint/2010/main" val="2048280133"/>
              </p:ext>
            </p:extLst>
          </p:nvPr>
        </p:nvGraphicFramePr>
        <p:xfrm>
          <a:off x="609600" y="1007535"/>
          <a:ext cx="7239000" cy="5353050"/>
        </p:xfrm>
        <a:graphic>
          <a:graphicData uri="http://schemas.openxmlformats.org/presentationml/2006/ole">
            <mc:AlternateContent xmlns:mc="http://schemas.openxmlformats.org/markup-compatibility/2006">
              <mc:Choice xmlns:v="urn:schemas-microsoft-com:vml" Requires="v">
                <p:oleObj spid="_x0000_s6204" name="Photo Editor Photo" r:id="rId3" imgW="9209524" imgH="6811326" progId="MSPhotoEd.3">
                  <p:embed/>
                </p:oleObj>
              </mc:Choice>
              <mc:Fallback>
                <p:oleObj name="Photo Editor Photo" r:id="rId3" imgW="9209524" imgH="681132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07535"/>
                        <a:ext cx="723900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6" name="Text Box 59"/>
          <p:cNvSpPr txBox="1">
            <a:spLocks noChangeArrowheads="1"/>
          </p:cNvSpPr>
          <p:nvPr/>
        </p:nvSpPr>
        <p:spPr bwMode="auto">
          <a:xfrm>
            <a:off x="6967538" y="6583363"/>
            <a:ext cx="2176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a:latin typeface="Arial" panose="020B0604020202020204" pitchFamily="34" charset="0"/>
              </a:rPr>
              <a:t>From Michael Liebling, UCSB</a:t>
            </a:r>
            <a:endParaRPr lang="fr-FR" altLang="en-US" sz="1200">
              <a:latin typeface="Arial" panose="020B0604020202020204" pitchFamily="34" charset="0"/>
            </a:endParaRPr>
          </a:p>
        </p:txBody>
      </p:sp>
    </p:spTree>
    <p:extLst>
      <p:ext uri="{BB962C8B-B14F-4D97-AF65-F5344CB8AC3E}">
        <p14:creationId xmlns:p14="http://schemas.microsoft.com/office/powerpoint/2010/main" val="3170571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Interstate crossing </a:t>
            </a:r>
            <a:r>
              <a:rPr lang="en-US" sz="3200" dirty="0"/>
              <a:t>(ISC) and </a:t>
            </a:r>
            <a:r>
              <a:rPr lang="en-US" sz="3200" dirty="0" err="1" smtClean="0"/>
              <a:t>photobleaching</a:t>
            </a:r>
            <a:endParaRPr lang="en-US" sz="3200" dirty="0"/>
          </a:p>
        </p:txBody>
      </p:sp>
      <p:sp>
        <p:nvSpPr>
          <p:cNvPr id="26" name="Text Box 59"/>
          <p:cNvSpPr txBox="1">
            <a:spLocks noChangeArrowheads="1"/>
          </p:cNvSpPr>
          <p:nvPr/>
        </p:nvSpPr>
        <p:spPr bwMode="auto">
          <a:xfrm>
            <a:off x="6967538" y="6583363"/>
            <a:ext cx="2176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a:latin typeface="Arial" panose="020B0604020202020204" pitchFamily="34" charset="0"/>
              </a:rPr>
              <a:t>From Michael Liebling, UCSB</a:t>
            </a:r>
            <a:endParaRPr lang="fr-FR" altLang="en-US" sz="1200">
              <a:latin typeface="Arial" panose="020B0604020202020204" pitchFamily="34" charset="0"/>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2630912336"/>
              </p:ext>
            </p:extLst>
          </p:nvPr>
        </p:nvGraphicFramePr>
        <p:xfrm>
          <a:off x="609600" y="1007535"/>
          <a:ext cx="7239000" cy="5353050"/>
        </p:xfrm>
        <a:graphic>
          <a:graphicData uri="http://schemas.openxmlformats.org/presentationml/2006/ole">
            <mc:AlternateContent xmlns:mc="http://schemas.openxmlformats.org/markup-compatibility/2006">
              <mc:Choice xmlns:v="urn:schemas-microsoft-com:vml" Requires="v">
                <p:oleObj spid="_x0000_s7228" name="Photo Editor Photo" r:id="rId3" imgW="9209524" imgH="6811326" progId="MSPhotoEd.3">
                  <p:embed/>
                </p:oleObj>
              </mc:Choice>
              <mc:Fallback>
                <p:oleObj name="Photo Editor Photo" r:id="rId3" imgW="9209524" imgH="681132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07535"/>
                        <a:ext cx="723900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5"/>
          <p:cNvSpPr>
            <a:spLocks noChangeArrowheads="1"/>
          </p:cNvSpPr>
          <p:nvPr/>
        </p:nvSpPr>
        <p:spPr bwMode="auto">
          <a:xfrm>
            <a:off x="381000" y="4512735"/>
            <a:ext cx="7848600" cy="20574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sp>
        <p:nvSpPr>
          <p:cNvPr id="9" name="Text Box 9"/>
          <p:cNvSpPr txBox="1">
            <a:spLocks noChangeArrowheads="1"/>
          </p:cNvSpPr>
          <p:nvPr/>
        </p:nvSpPr>
        <p:spPr bwMode="auto">
          <a:xfrm>
            <a:off x="304800" y="4631502"/>
            <a:ext cx="85727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2000" dirty="0">
                <a:latin typeface="+mn-lt"/>
              </a:rPr>
              <a:t>As ISC takes place: less dye molecules available and unexcitable dye accumulates</a:t>
            </a:r>
          </a:p>
        </p:txBody>
      </p:sp>
    </p:spTree>
    <p:extLst>
      <p:ext uri="{BB962C8B-B14F-4D97-AF65-F5344CB8AC3E}">
        <p14:creationId xmlns:p14="http://schemas.microsoft.com/office/powerpoint/2010/main" val="1927704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Cycle of a </a:t>
            </a:r>
            <a:r>
              <a:rPr lang="en-US" sz="3200" dirty="0" err="1" smtClean="0"/>
              <a:t>fluorophore</a:t>
            </a:r>
            <a:endParaRPr lang="en-US" sz="3200" dirty="0"/>
          </a:p>
        </p:txBody>
      </p:sp>
      <p:sp>
        <p:nvSpPr>
          <p:cNvPr id="26" name="Text Box 59"/>
          <p:cNvSpPr txBox="1">
            <a:spLocks noChangeArrowheads="1"/>
          </p:cNvSpPr>
          <p:nvPr/>
        </p:nvSpPr>
        <p:spPr bwMode="auto">
          <a:xfrm>
            <a:off x="6967538" y="6583363"/>
            <a:ext cx="2176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a:latin typeface="Arial" panose="020B0604020202020204" pitchFamily="34" charset="0"/>
              </a:rPr>
              <a:t>From Michael Liebling, UCSB</a:t>
            </a:r>
            <a:endParaRPr lang="fr-FR" altLang="en-US" sz="1200">
              <a:latin typeface="Arial" panose="020B0604020202020204" pitchFamily="34" charset="0"/>
            </a:endParaRPr>
          </a:p>
        </p:txBody>
      </p:sp>
      <p:sp>
        <p:nvSpPr>
          <p:cNvPr id="8" name="Rectangle 5"/>
          <p:cNvSpPr>
            <a:spLocks noChangeArrowheads="1"/>
          </p:cNvSpPr>
          <p:nvPr/>
        </p:nvSpPr>
        <p:spPr bwMode="auto">
          <a:xfrm>
            <a:off x="381000" y="4512735"/>
            <a:ext cx="7848600" cy="20574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graphicFrame>
        <p:nvGraphicFramePr>
          <p:cNvPr id="10" name="Object 2"/>
          <p:cNvGraphicFramePr>
            <a:graphicFrameLocks noChangeAspect="1"/>
          </p:cNvGraphicFramePr>
          <p:nvPr/>
        </p:nvGraphicFramePr>
        <p:xfrm>
          <a:off x="685800" y="981075"/>
          <a:ext cx="7391400" cy="5343525"/>
        </p:xfrm>
        <a:graphic>
          <a:graphicData uri="http://schemas.openxmlformats.org/presentationml/2006/ole">
            <mc:AlternateContent xmlns:mc="http://schemas.openxmlformats.org/markup-compatibility/2006">
              <mc:Choice xmlns:v="urn:schemas-microsoft-com:vml" Requires="v">
                <p:oleObj spid="_x0000_s8251" name="Photo Editor Photo" r:id="rId3" imgW="9866667" imgH="7133333" progId="MSPhotoEd.3">
                  <p:embed/>
                </p:oleObj>
              </mc:Choice>
              <mc:Fallback>
                <p:oleObj name="Photo Editor Photo" r:id="rId3" imgW="9866667" imgH="71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81075"/>
                        <a:ext cx="73914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1409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Interstate crossing (ISC) and </a:t>
            </a:r>
            <a:r>
              <a:rPr lang="en-US" sz="3200" dirty="0" err="1" smtClean="0"/>
              <a:t>photobleaching</a:t>
            </a:r>
            <a:endParaRPr lang="en-US" sz="3200" dirty="0"/>
          </a:p>
        </p:txBody>
      </p:sp>
      <p:sp>
        <p:nvSpPr>
          <p:cNvPr id="8" name="Rectangle 5"/>
          <p:cNvSpPr>
            <a:spLocks noChangeArrowheads="1"/>
          </p:cNvSpPr>
          <p:nvPr/>
        </p:nvSpPr>
        <p:spPr bwMode="auto">
          <a:xfrm>
            <a:off x="381000" y="4512735"/>
            <a:ext cx="7848600" cy="205740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graphicFrame>
        <p:nvGraphicFramePr>
          <p:cNvPr id="6" name="Object 2"/>
          <p:cNvGraphicFramePr>
            <a:graphicFrameLocks noChangeAspect="1"/>
          </p:cNvGraphicFramePr>
          <p:nvPr>
            <p:extLst>
              <p:ext uri="{D42A27DB-BD31-4B8C-83A1-F6EECF244321}">
                <p14:modId xmlns:p14="http://schemas.microsoft.com/office/powerpoint/2010/main" val="1004823457"/>
              </p:ext>
            </p:extLst>
          </p:nvPr>
        </p:nvGraphicFramePr>
        <p:xfrm>
          <a:off x="1066800" y="1078090"/>
          <a:ext cx="6858000" cy="5046663"/>
        </p:xfrm>
        <a:graphic>
          <a:graphicData uri="http://schemas.openxmlformats.org/presentationml/2006/ole">
            <mc:AlternateContent xmlns:mc="http://schemas.openxmlformats.org/markup-compatibility/2006">
              <mc:Choice xmlns:v="urn:schemas-microsoft-com:vml" Requires="v">
                <p:oleObj spid="_x0000_s9275" name="Photo Editor Photo" r:id="rId3" imgW="10123810" imgH="7447619" progId="MSPhotoEd.3">
                  <p:embed/>
                </p:oleObj>
              </mc:Choice>
              <mc:Fallback>
                <p:oleObj name="Photo Editor Photo" r:id="rId3" imgW="10123810" imgH="744761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78090"/>
                        <a:ext cx="6858000" cy="504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 name="Text Box 10"/>
          <p:cNvSpPr txBox="1">
            <a:spLocks noChangeArrowheads="1"/>
          </p:cNvSpPr>
          <p:nvPr/>
        </p:nvSpPr>
        <p:spPr bwMode="auto">
          <a:xfrm>
            <a:off x="628650" y="6147331"/>
            <a:ext cx="68764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dirty="0">
                <a:latin typeface="+mn-lt"/>
              </a:rPr>
              <a:t>A good dye is more </a:t>
            </a:r>
            <a:r>
              <a:rPr lang="en-US" altLang="en-US" dirty="0" err="1">
                <a:latin typeface="+mn-lt"/>
              </a:rPr>
              <a:t>photostable</a:t>
            </a:r>
            <a:r>
              <a:rPr lang="en-US" altLang="en-US" dirty="0">
                <a:latin typeface="+mn-lt"/>
              </a:rPr>
              <a:t> (less </a:t>
            </a:r>
            <a:r>
              <a:rPr lang="en-US" altLang="en-US" dirty="0" err="1">
                <a:latin typeface="+mn-lt"/>
              </a:rPr>
              <a:t>photobleaching</a:t>
            </a:r>
            <a:r>
              <a:rPr lang="en-US" altLang="en-US" dirty="0">
                <a:latin typeface="+mn-lt"/>
              </a:rPr>
              <a:t>)</a:t>
            </a:r>
          </a:p>
        </p:txBody>
      </p:sp>
    </p:spTree>
    <p:extLst>
      <p:ext uri="{BB962C8B-B14F-4D97-AF65-F5344CB8AC3E}">
        <p14:creationId xmlns:p14="http://schemas.microsoft.com/office/powerpoint/2010/main" val="3475361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Interstate crossing (ISC) and </a:t>
            </a:r>
            <a:r>
              <a:rPr lang="en-US" sz="3200" dirty="0" err="1" smtClean="0"/>
              <a:t>photobleaching</a:t>
            </a:r>
            <a:endParaRPr lang="en-US" sz="3200" dirty="0"/>
          </a:p>
        </p:txBody>
      </p:sp>
      <p:pic>
        <p:nvPicPr>
          <p:cNvPr id="9"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797718"/>
            <a:ext cx="5818897" cy="4799719"/>
          </a:xfrm>
          <a:prstGeom prst="rect">
            <a:avLst/>
          </a:prstGeom>
        </p:spPr>
      </p:pic>
      <p:sp>
        <p:nvSpPr>
          <p:cNvPr id="10" name="Rectangle 3"/>
          <p:cNvSpPr>
            <a:spLocks noChangeArrowheads="1"/>
          </p:cNvSpPr>
          <p:nvPr/>
        </p:nvSpPr>
        <p:spPr bwMode="auto">
          <a:xfrm>
            <a:off x="6447547" y="4097233"/>
            <a:ext cx="246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dirty="0">
                <a:latin typeface="Arial" panose="020B0604020202020204" pitchFamily="34" charset="0"/>
                <a:cs typeface="Arial" panose="020B0604020202020204" pitchFamily="34" charset="0"/>
              </a:rPr>
              <a:t>after 30 seconds</a:t>
            </a:r>
          </a:p>
        </p:txBody>
      </p:sp>
      <p:sp>
        <p:nvSpPr>
          <p:cNvPr id="3" name="TextBox 2"/>
          <p:cNvSpPr txBox="1"/>
          <p:nvPr/>
        </p:nvSpPr>
        <p:spPr>
          <a:xfrm>
            <a:off x="628650" y="5522197"/>
            <a:ext cx="8388883" cy="1015663"/>
          </a:xfrm>
          <a:prstGeom prst="rect">
            <a:avLst/>
          </a:prstGeom>
          <a:noFill/>
        </p:spPr>
        <p:txBody>
          <a:bodyPr wrap="square" rtlCol="0">
            <a:spAutoFit/>
          </a:bodyPr>
          <a:lstStyle/>
          <a:p>
            <a:r>
              <a:rPr lang="en-US" sz="1200" dirty="0"/>
              <a:t>Bovine pulmonary artery endothelial cells (BPAEC) were labeled with fluorescein </a:t>
            </a:r>
            <a:r>
              <a:rPr lang="en-US" sz="1200" dirty="0" err="1"/>
              <a:t>phalloidin</a:t>
            </a:r>
            <a:r>
              <a:rPr lang="en-US" sz="1200" dirty="0"/>
              <a:t> (left panels, Cat. no. F432), or Alexa Fluor® 488 </a:t>
            </a:r>
            <a:r>
              <a:rPr lang="en-US" sz="1200" dirty="0" err="1"/>
              <a:t>phalloidin</a:t>
            </a:r>
            <a:r>
              <a:rPr lang="en-US" sz="1200" dirty="0"/>
              <a:t> (right panels, Cat. no. A12379), which labels filamentous actin, and mounted in PBS. The cells were placed under constant illumination on the microscope with an FITC filter set using a 60× objective. Images were acquired at one-second intervals for 30 seconds. Under these illumination conditions, fluoresce in </a:t>
            </a:r>
            <a:r>
              <a:rPr lang="en-US" sz="1200" dirty="0" err="1"/>
              <a:t>photobleached</a:t>
            </a:r>
            <a:r>
              <a:rPr lang="en-US" sz="1200" dirty="0"/>
              <a:t> to about 20% of its initial value in 30 seconds; the fluorescence of Alexa Fluor® 488 </a:t>
            </a:r>
            <a:r>
              <a:rPr lang="en-US" sz="1200" dirty="0" err="1"/>
              <a:t>phalloidin</a:t>
            </a:r>
            <a:r>
              <a:rPr lang="en-US" sz="1200" dirty="0"/>
              <a:t> stayed at the initial value under the same illumination conditions</a:t>
            </a:r>
            <a:r>
              <a:rPr lang="en-US" sz="1200" dirty="0" smtClean="0"/>
              <a:t>.</a:t>
            </a:r>
          </a:p>
        </p:txBody>
      </p:sp>
      <p:sp>
        <p:nvSpPr>
          <p:cNvPr id="4" name="TextBox 3"/>
          <p:cNvSpPr txBox="1"/>
          <p:nvPr/>
        </p:nvSpPr>
        <p:spPr>
          <a:xfrm>
            <a:off x="756355" y="2889800"/>
            <a:ext cx="1019062" cy="307777"/>
          </a:xfrm>
          <a:prstGeom prst="rect">
            <a:avLst/>
          </a:prstGeom>
          <a:noFill/>
        </p:spPr>
        <p:txBody>
          <a:bodyPr wrap="none" rtlCol="0">
            <a:spAutoFit/>
          </a:bodyPr>
          <a:lstStyle/>
          <a:p>
            <a:r>
              <a:rPr lang="en-US" sz="1400" dirty="0" smtClean="0">
                <a:solidFill>
                  <a:schemeClr val="bg1"/>
                </a:solidFill>
              </a:rPr>
              <a:t>Fluorescein</a:t>
            </a:r>
            <a:endParaRPr lang="en-US" sz="1400" dirty="0">
              <a:solidFill>
                <a:schemeClr val="bg1"/>
              </a:solidFill>
            </a:endParaRPr>
          </a:p>
        </p:txBody>
      </p:sp>
      <p:sp>
        <p:nvSpPr>
          <p:cNvPr id="7" name="TextBox 6"/>
          <p:cNvSpPr txBox="1"/>
          <p:nvPr/>
        </p:nvSpPr>
        <p:spPr>
          <a:xfrm>
            <a:off x="3538098" y="2889800"/>
            <a:ext cx="893643" cy="307777"/>
          </a:xfrm>
          <a:prstGeom prst="rect">
            <a:avLst/>
          </a:prstGeom>
          <a:noFill/>
        </p:spPr>
        <p:txBody>
          <a:bodyPr wrap="none" rtlCol="0">
            <a:spAutoFit/>
          </a:bodyPr>
          <a:lstStyle/>
          <a:p>
            <a:r>
              <a:rPr lang="en-US" sz="1400" dirty="0" smtClean="0">
                <a:solidFill>
                  <a:schemeClr val="bg1"/>
                </a:solidFill>
              </a:rPr>
              <a:t>Alexa 488</a:t>
            </a:r>
            <a:endParaRPr lang="en-US" sz="1400" dirty="0">
              <a:solidFill>
                <a:schemeClr val="bg1"/>
              </a:solidFill>
            </a:endParaRPr>
          </a:p>
        </p:txBody>
      </p:sp>
    </p:spTree>
    <p:extLst>
      <p:ext uri="{BB962C8B-B14F-4D97-AF65-F5344CB8AC3E}">
        <p14:creationId xmlns:p14="http://schemas.microsoft.com/office/powerpoint/2010/main" val="361400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Photobleaching characterization</a:t>
            </a:r>
          </a:p>
        </p:txBody>
      </p:sp>
      <p:pic>
        <p:nvPicPr>
          <p:cNvPr id="1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00224"/>
            <a:ext cx="89916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1"/>
          <p:cNvSpPr txBox="1">
            <a:spLocks noChangeArrowheads="1"/>
          </p:cNvSpPr>
          <p:nvPr/>
        </p:nvSpPr>
        <p:spPr bwMode="auto">
          <a:xfrm>
            <a:off x="5556223" y="5511799"/>
            <a:ext cx="35877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fontAlgn="base">
              <a:spcBef>
                <a:spcPct val="0"/>
              </a:spcBef>
              <a:spcAft>
                <a:spcPct val="0"/>
              </a:spcAft>
            </a:pPr>
            <a:r>
              <a:rPr lang="en-US" altLang="en-US" sz="1600" dirty="0" err="1" smtClean="0">
                <a:solidFill>
                  <a:srgbClr val="000000"/>
                </a:solidFill>
                <a:latin typeface="+mn-lt"/>
              </a:rPr>
              <a:t>Shaner</a:t>
            </a:r>
            <a:r>
              <a:rPr lang="en-US" altLang="en-US" sz="1600" dirty="0" smtClean="0">
                <a:solidFill>
                  <a:srgbClr val="000000"/>
                </a:solidFill>
                <a:latin typeface="+mn-lt"/>
              </a:rPr>
              <a:t> et al, Nature Biotechnology, 2004</a:t>
            </a:r>
            <a:endParaRPr lang="fr-FR" altLang="en-US" sz="1600" dirty="0" smtClean="0">
              <a:solidFill>
                <a:srgbClr val="000000"/>
              </a:solidFill>
              <a:latin typeface="+mn-lt"/>
            </a:endParaRPr>
          </a:p>
        </p:txBody>
      </p:sp>
      <p:sp>
        <p:nvSpPr>
          <p:cNvPr id="24" name="Text Box 12"/>
          <p:cNvSpPr txBox="1">
            <a:spLocks noChangeArrowheads="1"/>
          </p:cNvSpPr>
          <p:nvPr/>
        </p:nvSpPr>
        <p:spPr bwMode="auto">
          <a:xfrm>
            <a:off x="628650" y="998839"/>
            <a:ext cx="7590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base">
              <a:spcBef>
                <a:spcPct val="0"/>
              </a:spcBef>
              <a:spcAft>
                <a:spcPct val="0"/>
              </a:spcAft>
            </a:pPr>
            <a:r>
              <a:rPr lang="en-US" altLang="en-US" sz="2800" dirty="0" smtClean="0">
                <a:solidFill>
                  <a:srgbClr val="000000"/>
                </a:solidFill>
                <a:latin typeface="+mn-lt"/>
              </a:rPr>
              <a:t>Example: Properties of fluorescent protein variants</a:t>
            </a:r>
            <a:endParaRPr lang="fr-FR" altLang="en-US" sz="2800" dirty="0" smtClean="0">
              <a:solidFill>
                <a:srgbClr val="000000"/>
              </a:solidFill>
              <a:latin typeface="+mn-lt"/>
            </a:endParaRPr>
          </a:p>
        </p:txBody>
      </p:sp>
      <p:sp>
        <p:nvSpPr>
          <p:cNvPr id="9" name="Oval 5"/>
          <p:cNvSpPr>
            <a:spLocks noChangeArrowheads="1"/>
          </p:cNvSpPr>
          <p:nvPr/>
        </p:nvSpPr>
        <p:spPr bwMode="auto">
          <a:xfrm>
            <a:off x="8348133" y="2002721"/>
            <a:ext cx="762000" cy="609600"/>
          </a:xfrm>
          <a:prstGeom prst="ellipse">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endParaRPr lang="en-US" altLang="en-US">
              <a:solidFill>
                <a:srgbClr val="CC0000"/>
              </a:solidFill>
            </a:endParaRPr>
          </a:p>
        </p:txBody>
      </p:sp>
    </p:spTree>
    <p:extLst>
      <p:ext uri="{BB962C8B-B14F-4D97-AF65-F5344CB8AC3E}">
        <p14:creationId xmlns:p14="http://schemas.microsoft.com/office/powerpoint/2010/main" val="3683561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30722" name="Oval 2"/>
          <p:cNvSpPr>
            <a:spLocks noChangeArrowheads="1"/>
          </p:cNvSpPr>
          <p:nvPr/>
        </p:nvSpPr>
        <p:spPr bwMode="auto">
          <a:xfrm>
            <a:off x="4298950" y="4083050"/>
            <a:ext cx="228600" cy="2286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0723" name="Text Box 3"/>
          <p:cNvSpPr txBox="1">
            <a:spLocks noChangeArrowheads="1"/>
          </p:cNvSpPr>
          <p:nvPr/>
        </p:nvSpPr>
        <p:spPr bwMode="auto">
          <a:xfrm>
            <a:off x="454025" y="471488"/>
            <a:ext cx="75469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endParaRPr lang="en-US" altLang="en-US" smtClean="0">
              <a:solidFill>
                <a:srgbClr val="FFFFFF"/>
              </a:solidFill>
            </a:endParaRPr>
          </a:p>
          <a:p>
            <a:pPr eaLnBrk="0" fontAlgn="base" hangingPunct="0">
              <a:spcBef>
                <a:spcPct val="50000"/>
              </a:spcBef>
              <a:spcAft>
                <a:spcPct val="0"/>
              </a:spcAft>
            </a:pPr>
            <a:r>
              <a:rPr lang="en-US" altLang="en-US" smtClean="0">
                <a:solidFill>
                  <a:srgbClr val="FFFFFF"/>
                </a:solidFill>
              </a:rPr>
              <a:t>Resonance Energy Transfer (non-radiative)</a:t>
            </a:r>
          </a:p>
          <a:p>
            <a:pPr eaLnBrk="0" fontAlgn="base" hangingPunct="0">
              <a:spcBef>
                <a:spcPct val="50000"/>
              </a:spcBef>
              <a:spcAft>
                <a:spcPct val="0"/>
              </a:spcAft>
            </a:pPr>
            <a:endParaRPr lang="en-US" altLang="en-US" smtClean="0">
              <a:solidFill>
                <a:srgbClr val="FFFFFF"/>
              </a:solidFill>
            </a:endParaRPr>
          </a:p>
        </p:txBody>
      </p:sp>
      <p:grpSp>
        <p:nvGrpSpPr>
          <p:cNvPr id="30724" name="Group 4"/>
          <p:cNvGrpSpPr>
            <a:grpSpLocks/>
          </p:cNvGrpSpPr>
          <p:nvPr/>
        </p:nvGrpSpPr>
        <p:grpSpPr bwMode="auto">
          <a:xfrm rot="1021199">
            <a:off x="609600" y="3505200"/>
            <a:ext cx="3886200" cy="228600"/>
            <a:chOff x="957" y="3292"/>
            <a:chExt cx="2671" cy="280"/>
          </a:xfrm>
        </p:grpSpPr>
        <p:sp>
          <p:nvSpPr>
            <p:cNvPr id="30731" name="Freeform 5"/>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0732" name="Line 6"/>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30725" name="Group 7"/>
          <p:cNvGrpSpPr>
            <a:grpSpLocks/>
          </p:cNvGrpSpPr>
          <p:nvPr/>
        </p:nvGrpSpPr>
        <p:grpSpPr bwMode="auto">
          <a:xfrm rot="-1240320">
            <a:off x="4267200" y="2895600"/>
            <a:ext cx="4037013" cy="241300"/>
            <a:chOff x="957" y="3292"/>
            <a:chExt cx="2671" cy="280"/>
          </a:xfrm>
        </p:grpSpPr>
        <p:sp>
          <p:nvSpPr>
            <p:cNvPr id="30729" name="Freeform 8"/>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CC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0730" name="Line 9"/>
            <p:cNvSpPr>
              <a:spLocks noChangeShapeType="1"/>
            </p:cNvSpPr>
            <p:nvPr/>
          </p:nvSpPr>
          <p:spPr bwMode="auto">
            <a:xfrm>
              <a:off x="3484" y="3449"/>
              <a:ext cx="144" cy="7"/>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
        <p:nvSpPr>
          <p:cNvPr id="30726" name="Text Box 10"/>
          <p:cNvSpPr txBox="1">
            <a:spLocks noChangeArrowheads="1"/>
          </p:cNvSpPr>
          <p:nvPr/>
        </p:nvSpPr>
        <p:spPr bwMode="auto">
          <a:xfrm>
            <a:off x="4430713" y="4265613"/>
            <a:ext cx="433228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lnSpc>
                <a:spcPct val="70000"/>
              </a:lnSpc>
              <a:spcBef>
                <a:spcPct val="50000"/>
              </a:spcBef>
              <a:spcAft>
                <a:spcPct val="0"/>
              </a:spcAft>
            </a:pPr>
            <a:r>
              <a:rPr lang="en-US" altLang="en-US" sz="2000" smtClean="0">
                <a:solidFill>
                  <a:srgbClr val="FFFFFF"/>
                </a:solidFill>
              </a:rPr>
              <a:t>Transfer of energy from one dye to another</a:t>
            </a:r>
          </a:p>
          <a:p>
            <a:pPr eaLnBrk="0" fontAlgn="base" hangingPunct="0">
              <a:lnSpc>
                <a:spcPct val="70000"/>
              </a:lnSpc>
              <a:spcBef>
                <a:spcPct val="50000"/>
              </a:spcBef>
              <a:spcAft>
                <a:spcPct val="0"/>
              </a:spcAft>
            </a:pPr>
            <a:r>
              <a:rPr lang="en-US" altLang="en-US" sz="2000" smtClean="0">
                <a:solidFill>
                  <a:srgbClr val="FFFFFF"/>
                </a:solidFill>
              </a:rPr>
              <a:t>Depends on:</a:t>
            </a:r>
          </a:p>
          <a:p>
            <a:pPr eaLnBrk="0" fontAlgn="base" hangingPunct="0">
              <a:lnSpc>
                <a:spcPct val="70000"/>
              </a:lnSpc>
              <a:spcBef>
                <a:spcPct val="50000"/>
              </a:spcBef>
              <a:spcAft>
                <a:spcPct val="0"/>
              </a:spcAft>
            </a:pPr>
            <a:r>
              <a:rPr lang="en-US" altLang="en-US" sz="2000" smtClean="0">
                <a:solidFill>
                  <a:srgbClr val="FFFFFF"/>
                </a:solidFill>
              </a:rPr>
              <a:t>  Spectral overlap</a:t>
            </a:r>
          </a:p>
          <a:p>
            <a:pPr eaLnBrk="0" fontAlgn="base" hangingPunct="0">
              <a:lnSpc>
                <a:spcPct val="70000"/>
              </a:lnSpc>
              <a:spcBef>
                <a:spcPct val="50000"/>
              </a:spcBef>
              <a:spcAft>
                <a:spcPct val="0"/>
              </a:spcAft>
            </a:pPr>
            <a:r>
              <a:rPr lang="en-US" altLang="en-US" sz="2000" smtClean="0">
                <a:solidFill>
                  <a:srgbClr val="FFFFFF"/>
                </a:solidFill>
              </a:rPr>
              <a:t>  Distance</a:t>
            </a:r>
          </a:p>
          <a:p>
            <a:pPr eaLnBrk="0" fontAlgn="base" hangingPunct="0">
              <a:lnSpc>
                <a:spcPct val="70000"/>
              </a:lnSpc>
              <a:spcBef>
                <a:spcPct val="50000"/>
              </a:spcBef>
              <a:spcAft>
                <a:spcPct val="0"/>
              </a:spcAft>
            </a:pPr>
            <a:r>
              <a:rPr lang="en-US" altLang="en-US" sz="2000" smtClean="0">
                <a:solidFill>
                  <a:srgbClr val="FFFFFF"/>
                </a:solidFill>
              </a:rPr>
              <a:t>  Alignment</a:t>
            </a:r>
          </a:p>
        </p:txBody>
      </p:sp>
      <p:sp>
        <p:nvSpPr>
          <p:cNvPr id="30727" name="Oval 11"/>
          <p:cNvSpPr>
            <a:spLocks noChangeArrowheads="1"/>
          </p:cNvSpPr>
          <p:nvPr/>
        </p:nvSpPr>
        <p:spPr bwMode="auto">
          <a:xfrm>
            <a:off x="4191000" y="3657600"/>
            <a:ext cx="228600" cy="228600"/>
          </a:xfrm>
          <a:prstGeom prst="ellipse">
            <a:avLst/>
          </a:prstGeom>
          <a:solidFill>
            <a:srgbClr val="FFFF99">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0728" name="Line 12"/>
          <p:cNvSpPr>
            <a:spLocks noChangeShapeType="1"/>
          </p:cNvSpPr>
          <p:nvPr/>
        </p:nvSpPr>
        <p:spPr bwMode="auto">
          <a:xfrm flipH="1" flipV="1">
            <a:off x="4343400" y="3810000"/>
            <a:ext cx="76200" cy="304800"/>
          </a:xfrm>
          <a:prstGeom prst="line">
            <a:avLst/>
          </a:prstGeom>
          <a:noFill/>
          <a:ln w="3810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2146139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Lecture 12</a:t>
            </a:r>
            <a:r>
              <a:rPr lang="en-US" dirty="0"/>
              <a:t>: Fluorescent labeling, multi-</a:t>
            </a:r>
            <a:r>
              <a:rPr lang="en-US" dirty="0" err="1"/>
              <a:t>sprectral</a:t>
            </a:r>
            <a:r>
              <a:rPr lang="en-US" dirty="0"/>
              <a:t> imaging and FRET</a:t>
            </a:r>
            <a:br>
              <a:rPr lang="en-US" dirty="0"/>
            </a:br>
            <a:endParaRPr lang="en-US" dirty="0"/>
          </a:p>
        </p:txBody>
      </p:sp>
      <p:sp>
        <p:nvSpPr>
          <p:cNvPr id="3" name="Content Placeholder 2"/>
          <p:cNvSpPr>
            <a:spLocks noGrp="1"/>
          </p:cNvSpPr>
          <p:nvPr>
            <p:ph idx="1"/>
          </p:nvPr>
        </p:nvSpPr>
        <p:spPr/>
        <p:txBody>
          <a:bodyPr>
            <a:normAutofit/>
          </a:bodyPr>
          <a:lstStyle/>
          <a:p>
            <a:r>
              <a:rPr lang="en-US" dirty="0"/>
              <a:t>H</a:t>
            </a:r>
            <a:r>
              <a:rPr lang="en-US" dirty="0" smtClean="0"/>
              <a:t>ow </a:t>
            </a:r>
            <a:r>
              <a:rPr lang="en-US" dirty="0"/>
              <a:t>to characterize the </a:t>
            </a:r>
            <a:r>
              <a:rPr lang="en-US" dirty="0" smtClean="0"/>
              <a:t>performance of </a:t>
            </a:r>
            <a:r>
              <a:rPr lang="en-US" dirty="0"/>
              <a:t>fluorescent probes</a:t>
            </a:r>
            <a:r>
              <a:rPr lang="en-US" dirty="0" smtClean="0"/>
              <a:t>?</a:t>
            </a:r>
            <a:endParaRPr lang="en-US" dirty="0"/>
          </a:p>
          <a:p>
            <a:r>
              <a:rPr lang="en-US" dirty="0" smtClean="0"/>
              <a:t>“Quantitative“ Fluorescence</a:t>
            </a:r>
          </a:p>
          <a:p>
            <a:pPr lvl="1"/>
            <a:r>
              <a:rPr lang="en-US" dirty="0" smtClean="0"/>
              <a:t>Fluorescence linearity (non-linearity)</a:t>
            </a:r>
          </a:p>
          <a:p>
            <a:pPr lvl="2"/>
            <a:r>
              <a:rPr lang="en-US" dirty="0" smtClean="0"/>
              <a:t>Dye, microscope, camera</a:t>
            </a:r>
          </a:p>
          <a:p>
            <a:pPr lvl="1"/>
            <a:r>
              <a:rPr lang="en-US" dirty="0" smtClean="0"/>
              <a:t>Flat-fielding to linearize</a:t>
            </a:r>
          </a:p>
          <a:p>
            <a:pPr lvl="1"/>
            <a:r>
              <a:rPr lang="en-US" dirty="0" smtClean="0"/>
              <a:t>Quantitating the image</a:t>
            </a:r>
          </a:p>
          <a:p>
            <a:pPr lvl="1"/>
            <a:r>
              <a:rPr lang="en-US" dirty="0" smtClean="0"/>
              <a:t>Multispectral imaging</a:t>
            </a:r>
          </a:p>
          <a:p>
            <a:pPr lvl="1"/>
            <a:r>
              <a:rPr lang="en-US" dirty="0" smtClean="0"/>
              <a:t>FRET</a:t>
            </a:r>
          </a:p>
        </p:txBody>
      </p:sp>
    </p:spTree>
    <p:extLst>
      <p:ext uri="{BB962C8B-B14F-4D97-AF65-F5344CB8AC3E}">
        <p14:creationId xmlns:p14="http://schemas.microsoft.com/office/powerpoint/2010/main" val="4215893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31746" name="Oval 2"/>
          <p:cNvSpPr>
            <a:spLocks noChangeArrowheads="1"/>
          </p:cNvSpPr>
          <p:nvPr/>
        </p:nvSpPr>
        <p:spPr bwMode="auto">
          <a:xfrm>
            <a:off x="4298950" y="408305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47" name="Text Box 3"/>
          <p:cNvSpPr txBox="1">
            <a:spLocks noChangeArrowheads="1"/>
          </p:cNvSpPr>
          <p:nvPr/>
        </p:nvSpPr>
        <p:spPr bwMode="auto">
          <a:xfrm>
            <a:off x="609600" y="458996"/>
            <a:ext cx="75469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en-US" altLang="en-US" dirty="0" smtClean="0">
                <a:solidFill>
                  <a:srgbClr val="FFFFFF"/>
                </a:solidFill>
              </a:rPr>
              <a:t>RET is not always between dissimilar dyes</a:t>
            </a:r>
          </a:p>
          <a:p>
            <a:pPr eaLnBrk="0" fontAlgn="base" hangingPunct="0">
              <a:spcBef>
                <a:spcPct val="50000"/>
              </a:spcBef>
              <a:spcAft>
                <a:spcPct val="0"/>
              </a:spcAft>
            </a:pPr>
            <a:r>
              <a:rPr lang="ja-JP" altLang="en-US" dirty="0" smtClean="0">
                <a:solidFill>
                  <a:srgbClr val="FFFFFF"/>
                </a:solidFill>
              </a:rPr>
              <a:t>“</a:t>
            </a:r>
            <a:r>
              <a:rPr lang="en-US" altLang="ja-JP" dirty="0" smtClean="0">
                <a:solidFill>
                  <a:srgbClr val="FFFFFF"/>
                </a:solidFill>
              </a:rPr>
              <a:t>Self-quenching</a:t>
            </a:r>
            <a:r>
              <a:rPr lang="ja-JP" altLang="en-US" dirty="0" smtClean="0">
                <a:solidFill>
                  <a:srgbClr val="FFFFFF"/>
                </a:solidFill>
              </a:rPr>
              <a:t>”</a:t>
            </a:r>
            <a:r>
              <a:rPr lang="en-US" altLang="ja-JP" dirty="0" smtClean="0">
                <a:solidFill>
                  <a:srgbClr val="FFFFFF"/>
                </a:solidFill>
              </a:rPr>
              <a:t> of dye</a:t>
            </a:r>
          </a:p>
          <a:p>
            <a:pPr eaLnBrk="0" fontAlgn="base" hangingPunct="0">
              <a:spcBef>
                <a:spcPct val="50000"/>
              </a:spcBef>
              <a:spcAft>
                <a:spcPct val="0"/>
              </a:spcAft>
            </a:pPr>
            <a:r>
              <a:rPr lang="en-US" altLang="en-US" dirty="0" smtClean="0">
                <a:solidFill>
                  <a:srgbClr val="FFFFFF"/>
                </a:solidFill>
              </a:rPr>
              <a:t>	(</a:t>
            </a:r>
            <a:r>
              <a:rPr lang="ja-JP" altLang="en-US" dirty="0" smtClean="0">
                <a:solidFill>
                  <a:srgbClr val="FFFFFF"/>
                </a:solidFill>
              </a:rPr>
              <a:t>“</a:t>
            </a:r>
            <a:r>
              <a:rPr lang="en-US" altLang="ja-JP" dirty="0" smtClean="0">
                <a:solidFill>
                  <a:srgbClr val="FFFFFF"/>
                </a:solidFill>
              </a:rPr>
              <a:t>hot-potato</a:t>
            </a:r>
            <a:r>
              <a:rPr lang="ja-JP" altLang="en-US" dirty="0" smtClean="0">
                <a:solidFill>
                  <a:srgbClr val="FFFFFF"/>
                </a:solidFill>
              </a:rPr>
              <a:t>”</a:t>
            </a:r>
            <a:r>
              <a:rPr lang="en-US" altLang="ja-JP" dirty="0" smtClean="0">
                <a:solidFill>
                  <a:srgbClr val="FFFFFF"/>
                </a:solidFill>
              </a:rPr>
              <a:t> the energy until lost)</a:t>
            </a:r>
          </a:p>
          <a:p>
            <a:pPr eaLnBrk="0" fontAlgn="base" hangingPunct="0">
              <a:spcBef>
                <a:spcPct val="50000"/>
              </a:spcBef>
              <a:spcAft>
                <a:spcPct val="0"/>
              </a:spcAft>
            </a:pPr>
            <a:endParaRPr lang="en-US" altLang="en-US" dirty="0" smtClean="0">
              <a:solidFill>
                <a:srgbClr val="FFFFFF"/>
              </a:solidFill>
            </a:endParaRPr>
          </a:p>
        </p:txBody>
      </p:sp>
      <p:grpSp>
        <p:nvGrpSpPr>
          <p:cNvPr id="31748" name="Group 4"/>
          <p:cNvGrpSpPr>
            <a:grpSpLocks/>
          </p:cNvGrpSpPr>
          <p:nvPr/>
        </p:nvGrpSpPr>
        <p:grpSpPr bwMode="auto">
          <a:xfrm rot="1021199">
            <a:off x="609600" y="3505200"/>
            <a:ext cx="3886200" cy="228600"/>
            <a:chOff x="957" y="3292"/>
            <a:chExt cx="2671" cy="280"/>
          </a:xfrm>
        </p:grpSpPr>
        <p:sp>
          <p:nvSpPr>
            <p:cNvPr id="31779" name="Freeform 5"/>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80" name="Line 6"/>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31749" name="Group 7"/>
          <p:cNvGrpSpPr>
            <a:grpSpLocks/>
          </p:cNvGrpSpPr>
          <p:nvPr/>
        </p:nvGrpSpPr>
        <p:grpSpPr bwMode="auto">
          <a:xfrm rot="-1240320">
            <a:off x="4876800" y="3124200"/>
            <a:ext cx="4037013" cy="152400"/>
            <a:chOff x="957" y="3292"/>
            <a:chExt cx="2671" cy="280"/>
          </a:xfrm>
        </p:grpSpPr>
        <p:sp>
          <p:nvSpPr>
            <p:cNvPr id="31777" name="Freeform 8"/>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CC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78" name="Line 9"/>
            <p:cNvSpPr>
              <a:spLocks noChangeShapeType="1"/>
            </p:cNvSpPr>
            <p:nvPr/>
          </p:nvSpPr>
          <p:spPr bwMode="auto">
            <a:xfrm>
              <a:off x="3484" y="3449"/>
              <a:ext cx="144" cy="7"/>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
        <p:nvSpPr>
          <p:cNvPr id="31750" name="Text Box 10"/>
          <p:cNvSpPr txBox="1">
            <a:spLocks noChangeArrowheads="1"/>
          </p:cNvSpPr>
          <p:nvPr/>
        </p:nvSpPr>
        <p:spPr bwMode="auto">
          <a:xfrm>
            <a:off x="228600" y="4495800"/>
            <a:ext cx="43322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lnSpc>
                <a:spcPct val="60000"/>
              </a:lnSpc>
              <a:spcBef>
                <a:spcPct val="50000"/>
              </a:spcBef>
              <a:spcAft>
                <a:spcPct val="0"/>
              </a:spcAft>
            </a:pPr>
            <a:r>
              <a:rPr lang="en-US" altLang="en-US" smtClean="0">
                <a:solidFill>
                  <a:srgbClr val="FFFFFF"/>
                </a:solidFill>
              </a:rPr>
              <a:t>Depends on:</a:t>
            </a:r>
          </a:p>
          <a:p>
            <a:pPr eaLnBrk="0" fontAlgn="base" hangingPunct="0">
              <a:lnSpc>
                <a:spcPct val="60000"/>
              </a:lnSpc>
              <a:spcBef>
                <a:spcPct val="50000"/>
              </a:spcBef>
              <a:spcAft>
                <a:spcPct val="0"/>
              </a:spcAft>
            </a:pPr>
            <a:r>
              <a:rPr lang="en-US" altLang="en-US" smtClean="0">
                <a:solidFill>
                  <a:srgbClr val="FFFFFF"/>
                </a:solidFill>
              </a:rPr>
              <a:t>  Dye Concentration</a:t>
            </a:r>
          </a:p>
          <a:p>
            <a:pPr eaLnBrk="0" fontAlgn="base" hangingPunct="0">
              <a:lnSpc>
                <a:spcPct val="60000"/>
              </a:lnSpc>
              <a:spcBef>
                <a:spcPct val="50000"/>
              </a:spcBef>
              <a:spcAft>
                <a:spcPct val="0"/>
              </a:spcAft>
            </a:pPr>
            <a:r>
              <a:rPr lang="en-US" altLang="en-US" smtClean="0">
                <a:solidFill>
                  <a:srgbClr val="FFFFFF"/>
                </a:solidFill>
              </a:rPr>
              <a:t>  Geometry</a:t>
            </a:r>
          </a:p>
          <a:p>
            <a:pPr eaLnBrk="0" fontAlgn="base" hangingPunct="0">
              <a:lnSpc>
                <a:spcPct val="60000"/>
              </a:lnSpc>
              <a:spcBef>
                <a:spcPct val="50000"/>
              </a:spcBef>
              <a:spcAft>
                <a:spcPct val="0"/>
              </a:spcAft>
            </a:pPr>
            <a:r>
              <a:rPr lang="en-US" altLang="en-US" smtClean="0">
                <a:solidFill>
                  <a:srgbClr val="FFFFFF"/>
                </a:solidFill>
              </a:rPr>
              <a:t>  Environment</a:t>
            </a:r>
          </a:p>
        </p:txBody>
      </p:sp>
      <p:sp>
        <p:nvSpPr>
          <p:cNvPr id="31751" name="Oval 11"/>
          <p:cNvSpPr>
            <a:spLocks noChangeArrowheads="1"/>
          </p:cNvSpPr>
          <p:nvPr/>
        </p:nvSpPr>
        <p:spPr bwMode="auto">
          <a:xfrm>
            <a:off x="4800600" y="42672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52" name="Oval 12"/>
          <p:cNvSpPr>
            <a:spLocks noChangeArrowheads="1"/>
          </p:cNvSpPr>
          <p:nvPr/>
        </p:nvSpPr>
        <p:spPr bwMode="auto">
          <a:xfrm>
            <a:off x="4800600" y="38100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53" name="Oval 13"/>
          <p:cNvSpPr>
            <a:spLocks noChangeArrowheads="1"/>
          </p:cNvSpPr>
          <p:nvPr/>
        </p:nvSpPr>
        <p:spPr bwMode="auto">
          <a:xfrm>
            <a:off x="4267200" y="44196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54" name="Oval 14"/>
          <p:cNvSpPr>
            <a:spLocks noChangeArrowheads="1"/>
          </p:cNvSpPr>
          <p:nvPr/>
        </p:nvSpPr>
        <p:spPr bwMode="auto">
          <a:xfrm>
            <a:off x="4419600" y="37338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55" name="Oval 15"/>
          <p:cNvSpPr>
            <a:spLocks noChangeArrowheads="1"/>
          </p:cNvSpPr>
          <p:nvPr/>
        </p:nvSpPr>
        <p:spPr bwMode="auto">
          <a:xfrm>
            <a:off x="3962400" y="44196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56" name="Oval 16"/>
          <p:cNvSpPr>
            <a:spLocks noChangeArrowheads="1"/>
          </p:cNvSpPr>
          <p:nvPr/>
        </p:nvSpPr>
        <p:spPr bwMode="auto">
          <a:xfrm>
            <a:off x="5105400" y="41910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57" name="Oval 17"/>
          <p:cNvSpPr>
            <a:spLocks noChangeArrowheads="1"/>
          </p:cNvSpPr>
          <p:nvPr/>
        </p:nvSpPr>
        <p:spPr bwMode="auto">
          <a:xfrm>
            <a:off x="4724400" y="34290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58" name="Oval 18"/>
          <p:cNvSpPr>
            <a:spLocks noChangeArrowheads="1"/>
          </p:cNvSpPr>
          <p:nvPr/>
        </p:nvSpPr>
        <p:spPr bwMode="auto">
          <a:xfrm>
            <a:off x="4343400" y="33528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1759" name="Line 19"/>
          <p:cNvSpPr>
            <a:spLocks noChangeShapeType="1"/>
          </p:cNvSpPr>
          <p:nvPr/>
        </p:nvSpPr>
        <p:spPr bwMode="auto">
          <a:xfrm>
            <a:off x="4495800" y="4191000"/>
            <a:ext cx="304800" cy="1524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0" name="Line 20"/>
          <p:cNvSpPr>
            <a:spLocks noChangeShapeType="1"/>
          </p:cNvSpPr>
          <p:nvPr/>
        </p:nvSpPr>
        <p:spPr bwMode="auto">
          <a:xfrm flipH="1">
            <a:off x="4495800" y="4419600"/>
            <a:ext cx="381000" cy="762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1" name="Line 21"/>
          <p:cNvSpPr>
            <a:spLocks noChangeShapeType="1"/>
          </p:cNvSpPr>
          <p:nvPr/>
        </p:nvSpPr>
        <p:spPr bwMode="auto">
          <a:xfrm flipV="1">
            <a:off x="4419600" y="3581400"/>
            <a:ext cx="381000" cy="9144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2" name="Line 22"/>
          <p:cNvSpPr>
            <a:spLocks noChangeShapeType="1"/>
          </p:cNvSpPr>
          <p:nvPr/>
        </p:nvSpPr>
        <p:spPr bwMode="auto">
          <a:xfrm flipH="1">
            <a:off x="4572000" y="3505200"/>
            <a:ext cx="152400" cy="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3" name="Line 23"/>
          <p:cNvSpPr>
            <a:spLocks noChangeShapeType="1"/>
          </p:cNvSpPr>
          <p:nvPr/>
        </p:nvSpPr>
        <p:spPr bwMode="auto">
          <a:xfrm>
            <a:off x="4495800" y="3581400"/>
            <a:ext cx="76200" cy="1524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4" name="Line 24"/>
          <p:cNvSpPr>
            <a:spLocks noChangeShapeType="1"/>
          </p:cNvSpPr>
          <p:nvPr/>
        </p:nvSpPr>
        <p:spPr bwMode="auto">
          <a:xfrm>
            <a:off x="4572000" y="3886200"/>
            <a:ext cx="381000" cy="3810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5" name="Line 25"/>
          <p:cNvSpPr>
            <a:spLocks noChangeShapeType="1"/>
          </p:cNvSpPr>
          <p:nvPr/>
        </p:nvSpPr>
        <p:spPr bwMode="auto">
          <a:xfrm>
            <a:off x="4953000" y="4267200"/>
            <a:ext cx="304800" cy="762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6" name="Line 26"/>
          <p:cNvSpPr>
            <a:spLocks noChangeShapeType="1"/>
          </p:cNvSpPr>
          <p:nvPr/>
        </p:nvSpPr>
        <p:spPr bwMode="auto">
          <a:xfrm flipH="1">
            <a:off x="4114800" y="4267200"/>
            <a:ext cx="1143000" cy="2286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7" name="Line 27"/>
          <p:cNvSpPr>
            <a:spLocks noChangeShapeType="1"/>
          </p:cNvSpPr>
          <p:nvPr/>
        </p:nvSpPr>
        <p:spPr bwMode="auto">
          <a:xfrm flipV="1">
            <a:off x="4114800" y="3429000"/>
            <a:ext cx="304800" cy="10668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68" name="Line 28"/>
          <p:cNvSpPr>
            <a:spLocks noChangeShapeType="1"/>
          </p:cNvSpPr>
          <p:nvPr/>
        </p:nvSpPr>
        <p:spPr bwMode="auto">
          <a:xfrm>
            <a:off x="4495800" y="3505200"/>
            <a:ext cx="381000" cy="3810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nvGrpSpPr>
          <p:cNvPr id="31769" name="Group 38"/>
          <p:cNvGrpSpPr>
            <a:grpSpLocks/>
          </p:cNvGrpSpPr>
          <p:nvPr/>
        </p:nvGrpSpPr>
        <p:grpSpPr bwMode="auto">
          <a:xfrm>
            <a:off x="5395913" y="3810000"/>
            <a:ext cx="3265487" cy="2843213"/>
            <a:chOff x="3399" y="2544"/>
            <a:chExt cx="2057" cy="1791"/>
          </a:xfrm>
        </p:grpSpPr>
        <p:sp>
          <p:nvSpPr>
            <p:cNvPr id="31770" name="Line 29"/>
            <p:cNvSpPr>
              <a:spLocks noChangeShapeType="1"/>
            </p:cNvSpPr>
            <p:nvPr/>
          </p:nvSpPr>
          <p:spPr bwMode="auto">
            <a:xfrm>
              <a:off x="4032" y="2832"/>
              <a:ext cx="0" cy="124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71" name="Line 30"/>
            <p:cNvSpPr>
              <a:spLocks noChangeShapeType="1"/>
            </p:cNvSpPr>
            <p:nvPr/>
          </p:nvSpPr>
          <p:spPr bwMode="auto">
            <a:xfrm flipH="1">
              <a:off x="4032" y="4080"/>
              <a:ext cx="1392"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72" name="Freeform 32"/>
            <p:cNvSpPr>
              <a:spLocks/>
            </p:cNvSpPr>
            <p:nvPr/>
          </p:nvSpPr>
          <p:spPr bwMode="auto">
            <a:xfrm>
              <a:off x="4176" y="3096"/>
              <a:ext cx="938" cy="840"/>
            </a:xfrm>
            <a:custGeom>
              <a:avLst/>
              <a:gdLst>
                <a:gd name="T0" fmla="*/ 0 w 938"/>
                <a:gd name="T1" fmla="*/ 840 h 840"/>
                <a:gd name="T2" fmla="*/ 192 w 938"/>
                <a:gd name="T3" fmla="*/ 456 h 840"/>
                <a:gd name="T4" fmla="*/ 384 w 938"/>
                <a:gd name="T5" fmla="*/ 168 h 840"/>
                <a:gd name="T6" fmla="*/ 528 w 938"/>
                <a:gd name="T7" fmla="*/ 24 h 840"/>
                <a:gd name="T8" fmla="*/ 672 w 938"/>
                <a:gd name="T9" fmla="*/ 24 h 840"/>
                <a:gd name="T10" fmla="*/ 768 w 938"/>
                <a:gd name="T11" fmla="*/ 72 h 840"/>
                <a:gd name="T12" fmla="*/ 864 w 938"/>
                <a:gd name="T13" fmla="*/ 216 h 840"/>
                <a:gd name="T14" fmla="*/ 912 w 938"/>
                <a:gd name="T15" fmla="*/ 360 h 840"/>
                <a:gd name="T16" fmla="*/ 938 w 938"/>
                <a:gd name="T17" fmla="*/ 483 h 8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8"/>
                <a:gd name="T28" fmla="*/ 0 h 840"/>
                <a:gd name="T29" fmla="*/ 938 w 938"/>
                <a:gd name="T30" fmla="*/ 840 h 8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8" h="840">
                  <a:moveTo>
                    <a:pt x="0" y="840"/>
                  </a:moveTo>
                  <a:cubicBezTo>
                    <a:pt x="64" y="703"/>
                    <a:pt x="128" y="567"/>
                    <a:pt x="192" y="456"/>
                  </a:cubicBezTo>
                  <a:cubicBezTo>
                    <a:pt x="255" y="344"/>
                    <a:pt x="328" y="240"/>
                    <a:pt x="384" y="168"/>
                  </a:cubicBezTo>
                  <a:cubicBezTo>
                    <a:pt x="440" y="96"/>
                    <a:pt x="480" y="48"/>
                    <a:pt x="528" y="24"/>
                  </a:cubicBezTo>
                  <a:cubicBezTo>
                    <a:pt x="576" y="0"/>
                    <a:pt x="632" y="16"/>
                    <a:pt x="672" y="24"/>
                  </a:cubicBezTo>
                  <a:cubicBezTo>
                    <a:pt x="711" y="31"/>
                    <a:pt x="736" y="40"/>
                    <a:pt x="768" y="72"/>
                  </a:cubicBezTo>
                  <a:cubicBezTo>
                    <a:pt x="800" y="104"/>
                    <a:pt x="840" y="168"/>
                    <a:pt x="864" y="216"/>
                  </a:cubicBezTo>
                  <a:cubicBezTo>
                    <a:pt x="888" y="264"/>
                    <a:pt x="899" y="315"/>
                    <a:pt x="912" y="360"/>
                  </a:cubicBezTo>
                  <a:cubicBezTo>
                    <a:pt x="924" y="404"/>
                    <a:pt x="932" y="457"/>
                    <a:pt x="938" y="483"/>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1773" name="Text Box 33"/>
            <p:cNvSpPr txBox="1">
              <a:spLocks noChangeArrowheads="1"/>
            </p:cNvSpPr>
            <p:nvPr/>
          </p:nvSpPr>
          <p:spPr bwMode="auto">
            <a:xfrm>
              <a:off x="4355" y="4054"/>
              <a:ext cx="80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Log [dye]</a:t>
              </a:r>
            </a:p>
          </p:txBody>
        </p:sp>
        <p:sp>
          <p:nvSpPr>
            <p:cNvPr id="31774" name="Rectangle 34"/>
            <p:cNvSpPr>
              <a:spLocks noChangeArrowheads="1"/>
            </p:cNvSpPr>
            <p:nvPr/>
          </p:nvSpPr>
          <p:spPr bwMode="auto">
            <a:xfrm>
              <a:off x="3399" y="3286"/>
              <a:ext cx="50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Log I</a:t>
              </a:r>
            </a:p>
          </p:txBody>
        </p:sp>
        <p:sp>
          <p:nvSpPr>
            <p:cNvPr id="31775" name="Rectangle 35"/>
            <p:cNvSpPr>
              <a:spLocks noChangeArrowheads="1"/>
            </p:cNvSpPr>
            <p:nvPr/>
          </p:nvSpPr>
          <p:spPr bwMode="auto">
            <a:xfrm>
              <a:off x="4704" y="2544"/>
              <a:ext cx="75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solidFill>
                    <a:srgbClr val="FFFFFF"/>
                  </a:solidFill>
                </a:rPr>
                <a:t>~0.1uM</a:t>
              </a:r>
            </a:p>
          </p:txBody>
        </p:sp>
        <p:sp>
          <p:nvSpPr>
            <p:cNvPr id="31776" name="Line 37"/>
            <p:cNvSpPr>
              <a:spLocks noChangeShapeType="1"/>
            </p:cNvSpPr>
            <p:nvPr/>
          </p:nvSpPr>
          <p:spPr bwMode="auto">
            <a:xfrm flipH="1">
              <a:off x="4800" y="2832"/>
              <a:ext cx="96" cy="24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Tree>
    <p:extLst>
      <p:ext uri="{BB962C8B-B14F-4D97-AF65-F5344CB8AC3E}">
        <p14:creationId xmlns:p14="http://schemas.microsoft.com/office/powerpoint/2010/main" val="3209256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304800" y="193675"/>
            <a:ext cx="75469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ja-JP" altLang="en-US" sz="2800" smtClean="0">
                <a:solidFill>
                  <a:srgbClr val="FFFFFF"/>
                </a:solidFill>
              </a:rPr>
              <a:t>“</a:t>
            </a:r>
            <a:r>
              <a:rPr lang="en-US" altLang="ja-JP" sz="2800" smtClean="0">
                <a:solidFill>
                  <a:srgbClr val="FFFFFF"/>
                </a:solidFill>
              </a:rPr>
              <a:t>Self-quenching</a:t>
            </a:r>
            <a:r>
              <a:rPr lang="ja-JP" altLang="en-US" sz="2800" smtClean="0">
                <a:solidFill>
                  <a:srgbClr val="FFFFFF"/>
                </a:solidFill>
              </a:rPr>
              <a:t>”</a:t>
            </a:r>
            <a:r>
              <a:rPr lang="en-US" altLang="ja-JP" sz="2800" smtClean="0">
                <a:solidFill>
                  <a:srgbClr val="FFFFFF"/>
                </a:solidFill>
              </a:rPr>
              <a:t> of dye</a:t>
            </a:r>
            <a:endParaRPr lang="en-US" altLang="en-US" smtClean="0">
              <a:solidFill>
                <a:srgbClr val="FFFFFF"/>
              </a:solidFill>
            </a:endParaRPr>
          </a:p>
        </p:txBody>
      </p:sp>
      <p:sp>
        <p:nvSpPr>
          <p:cNvPr id="32771" name="Text Box 10"/>
          <p:cNvSpPr txBox="1">
            <a:spLocks noChangeArrowheads="1"/>
          </p:cNvSpPr>
          <p:nvPr/>
        </p:nvSpPr>
        <p:spPr bwMode="auto">
          <a:xfrm>
            <a:off x="381000" y="995363"/>
            <a:ext cx="4332288"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lnSpc>
                <a:spcPct val="60000"/>
              </a:lnSpc>
              <a:spcBef>
                <a:spcPct val="50000"/>
              </a:spcBef>
              <a:spcAft>
                <a:spcPct val="0"/>
              </a:spcAft>
            </a:pPr>
            <a:r>
              <a:rPr lang="en-US" altLang="en-US" smtClean="0">
                <a:solidFill>
                  <a:srgbClr val="FFFFFF"/>
                </a:solidFill>
              </a:rPr>
              <a:t>Depends on:</a:t>
            </a:r>
          </a:p>
          <a:p>
            <a:pPr eaLnBrk="0" fontAlgn="base" hangingPunct="0">
              <a:lnSpc>
                <a:spcPct val="60000"/>
              </a:lnSpc>
              <a:spcBef>
                <a:spcPct val="50000"/>
              </a:spcBef>
              <a:spcAft>
                <a:spcPct val="0"/>
              </a:spcAft>
            </a:pPr>
            <a:r>
              <a:rPr lang="en-US" altLang="en-US" smtClean="0">
                <a:solidFill>
                  <a:srgbClr val="FFFFFF"/>
                </a:solidFill>
              </a:rPr>
              <a:t>  Dye Concentration</a:t>
            </a:r>
          </a:p>
          <a:p>
            <a:pPr eaLnBrk="0" fontAlgn="base" hangingPunct="0">
              <a:lnSpc>
                <a:spcPct val="60000"/>
              </a:lnSpc>
              <a:spcBef>
                <a:spcPct val="50000"/>
              </a:spcBef>
              <a:spcAft>
                <a:spcPct val="0"/>
              </a:spcAft>
            </a:pPr>
            <a:r>
              <a:rPr lang="en-US" altLang="en-US" smtClean="0">
                <a:solidFill>
                  <a:srgbClr val="FFFFFF"/>
                </a:solidFill>
              </a:rPr>
              <a:t>  Geometry</a:t>
            </a:r>
          </a:p>
        </p:txBody>
      </p:sp>
      <p:grpSp>
        <p:nvGrpSpPr>
          <p:cNvPr id="32772" name="Group 37"/>
          <p:cNvGrpSpPr>
            <a:grpSpLocks/>
          </p:cNvGrpSpPr>
          <p:nvPr/>
        </p:nvGrpSpPr>
        <p:grpSpPr bwMode="auto">
          <a:xfrm>
            <a:off x="457200" y="3306763"/>
            <a:ext cx="6400800" cy="1173162"/>
            <a:chOff x="384" y="2304"/>
            <a:chExt cx="5231" cy="960"/>
          </a:xfrm>
        </p:grpSpPr>
        <p:sp>
          <p:nvSpPr>
            <p:cNvPr id="32790" name="Oval 2"/>
            <p:cNvSpPr>
              <a:spLocks noChangeArrowheads="1"/>
            </p:cNvSpPr>
            <p:nvPr/>
          </p:nvSpPr>
          <p:spPr bwMode="auto">
            <a:xfrm>
              <a:off x="2708" y="2908"/>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grpSp>
          <p:nvGrpSpPr>
            <p:cNvPr id="32791" name="Group 4"/>
            <p:cNvGrpSpPr>
              <a:grpSpLocks/>
            </p:cNvGrpSpPr>
            <p:nvPr/>
          </p:nvGrpSpPr>
          <p:grpSpPr bwMode="auto">
            <a:xfrm rot="1021199">
              <a:off x="384" y="2544"/>
              <a:ext cx="2448" cy="144"/>
              <a:chOff x="957" y="3292"/>
              <a:chExt cx="2671" cy="280"/>
            </a:xfrm>
          </p:grpSpPr>
          <p:sp>
            <p:nvSpPr>
              <p:cNvPr id="32813" name="Freeform 5"/>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14" name="Line 6"/>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32792" name="Group 7"/>
            <p:cNvGrpSpPr>
              <a:grpSpLocks/>
            </p:cNvGrpSpPr>
            <p:nvPr/>
          </p:nvGrpSpPr>
          <p:grpSpPr bwMode="auto">
            <a:xfrm rot="-1240320">
              <a:off x="3072" y="2304"/>
              <a:ext cx="2543" cy="96"/>
              <a:chOff x="957" y="3292"/>
              <a:chExt cx="2671" cy="280"/>
            </a:xfrm>
          </p:grpSpPr>
          <p:sp>
            <p:nvSpPr>
              <p:cNvPr id="32811" name="Freeform 8"/>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CC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12" name="Line 9"/>
              <p:cNvSpPr>
                <a:spLocks noChangeShapeType="1"/>
              </p:cNvSpPr>
              <p:nvPr/>
            </p:nvSpPr>
            <p:spPr bwMode="auto">
              <a:xfrm>
                <a:off x="3484" y="3449"/>
                <a:ext cx="144" cy="7"/>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
          <p:nvSpPr>
            <p:cNvPr id="32793" name="Oval 11"/>
            <p:cNvSpPr>
              <a:spLocks noChangeArrowheads="1"/>
            </p:cNvSpPr>
            <p:nvPr/>
          </p:nvSpPr>
          <p:spPr bwMode="auto">
            <a:xfrm>
              <a:off x="3024" y="3024"/>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794" name="Oval 12"/>
            <p:cNvSpPr>
              <a:spLocks noChangeArrowheads="1"/>
            </p:cNvSpPr>
            <p:nvPr/>
          </p:nvSpPr>
          <p:spPr bwMode="auto">
            <a:xfrm>
              <a:off x="3024" y="2736"/>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795" name="Oval 13"/>
            <p:cNvSpPr>
              <a:spLocks noChangeArrowheads="1"/>
            </p:cNvSpPr>
            <p:nvPr/>
          </p:nvSpPr>
          <p:spPr bwMode="auto">
            <a:xfrm>
              <a:off x="2688" y="3120"/>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796" name="Oval 14"/>
            <p:cNvSpPr>
              <a:spLocks noChangeArrowheads="1"/>
            </p:cNvSpPr>
            <p:nvPr/>
          </p:nvSpPr>
          <p:spPr bwMode="auto">
            <a:xfrm>
              <a:off x="2784" y="2688"/>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797" name="Oval 15"/>
            <p:cNvSpPr>
              <a:spLocks noChangeArrowheads="1"/>
            </p:cNvSpPr>
            <p:nvPr/>
          </p:nvSpPr>
          <p:spPr bwMode="auto">
            <a:xfrm>
              <a:off x="2496" y="3120"/>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798" name="Oval 16"/>
            <p:cNvSpPr>
              <a:spLocks noChangeArrowheads="1"/>
            </p:cNvSpPr>
            <p:nvPr/>
          </p:nvSpPr>
          <p:spPr bwMode="auto">
            <a:xfrm>
              <a:off x="3216" y="2976"/>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799" name="Oval 17"/>
            <p:cNvSpPr>
              <a:spLocks noChangeArrowheads="1"/>
            </p:cNvSpPr>
            <p:nvPr/>
          </p:nvSpPr>
          <p:spPr bwMode="auto">
            <a:xfrm>
              <a:off x="2976" y="2496"/>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800" name="Oval 18"/>
            <p:cNvSpPr>
              <a:spLocks noChangeArrowheads="1"/>
            </p:cNvSpPr>
            <p:nvPr/>
          </p:nvSpPr>
          <p:spPr bwMode="auto">
            <a:xfrm>
              <a:off x="2736" y="2448"/>
              <a:ext cx="144" cy="144"/>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801" name="Line 19"/>
            <p:cNvSpPr>
              <a:spLocks noChangeShapeType="1"/>
            </p:cNvSpPr>
            <p:nvPr/>
          </p:nvSpPr>
          <p:spPr bwMode="auto">
            <a:xfrm>
              <a:off x="2832" y="2976"/>
              <a:ext cx="192" cy="96"/>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02" name="Line 20"/>
            <p:cNvSpPr>
              <a:spLocks noChangeShapeType="1"/>
            </p:cNvSpPr>
            <p:nvPr/>
          </p:nvSpPr>
          <p:spPr bwMode="auto">
            <a:xfrm flipH="1">
              <a:off x="2832" y="3120"/>
              <a:ext cx="240" cy="48"/>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03" name="Line 21"/>
            <p:cNvSpPr>
              <a:spLocks noChangeShapeType="1"/>
            </p:cNvSpPr>
            <p:nvPr/>
          </p:nvSpPr>
          <p:spPr bwMode="auto">
            <a:xfrm flipV="1">
              <a:off x="2784" y="2592"/>
              <a:ext cx="240" cy="576"/>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04" name="Line 22"/>
            <p:cNvSpPr>
              <a:spLocks noChangeShapeType="1"/>
            </p:cNvSpPr>
            <p:nvPr/>
          </p:nvSpPr>
          <p:spPr bwMode="auto">
            <a:xfrm flipH="1">
              <a:off x="2880" y="2544"/>
              <a:ext cx="96" cy="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05" name="Line 23"/>
            <p:cNvSpPr>
              <a:spLocks noChangeShapeType="1"/>
            </p:cNvSpPr>
            <p:nvPr/>
          </p:nvSpPr>
          <p:spPr bwMode="auto">
            <a:xfrm>
              <a:off x="2832" y="2592"/>
              <a:ext cx="48" cy="96"/>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06" name="Line 24"/>
            <p:cNvSpPr>
              <a:spLocks noChangeShapeType="1"/>
            </p:cNvSpPr>
            <p:nvPr/>
          </p:nvSpPr>
          <p:spPr bwMode="auto">
            <a:xfrm>
              <a:off x="2880" y="2784"/>
              <a:ext cx="240" cy="24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07" name="Line 25"/>
            <p:cNvSpPr>
              <a:spLocks noChangeShapeType="1"/>
            </p:cNvSpPr>
            <p:nvPr/>
          </p:nvSpPr>
          <p:spPr bwMode="auto">
            <a:xfrm>
              <a:off x="3120" y="3024"/>
              <a:ext cx="192" cy="48"/>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08" name="Line 26"/>
            <p:cNvSpPr>
              <a:spLocks noChangeShapeType="1"/>
            </p:cNvSpPr>
            <p:nvPr/>
          </p:nvSpPr>
          <p:spPr bwMode="auto">
            <a:xfrm flipH="1">
              <a:off x="2592" y="3024"/>
              <a:ext cx="720" cy="144"/>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09" name="Line 27"/>
            <p:cNvSpPr>
              <a:spLocks noChangeShapeType="1"/>
            </p:cNvSpPr>
            <p:nvPr/>
          </p:nvSpPr>
          <p:spPr bwMode="auto">
            <a:xfrm flipV="1">
              <a:off x="2592" y="2496"/>
              <a:ext cx="192" cy="672"/>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810" name="Line 28"/>
            <p:cNvSpPr>
              <a:spLocks noChangeShapeType="1"/>
            </p:cNvSpPr>
            <p:nvPr/>
          </p:nvSpPr>
          <p:spPr bwMode="auto">
            <a:xfrm>
              <a:off x="2832" y="2544"/>
              <a:ext cx="240" cy="24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32773" name="Group 29"/>
          <p:cNvGrpSpPr>
            <a:grpSpLocks/>
          </p:cNvGrpSpPr>
          <p:nvPr/>
        </p:nvGrpSpPr>
        <p:grpSpPr bwMode="auto">
          <a:xfrm>
            <a:off x="5327650" y="100013"/>
            <a:ext cx="2797175" cy="2352675"/>
            <a:chOff x="3333" y="2502"/>
            <a:chExt cx="2221" cy="1869"/>
          </a:xfrm>
        </p:grpSpPr>
        <p:sp>
          <p:nvSpPr>
            <p:cNvPr id="32783" name="Line 30"/>
            <p:cNvSpPr>
              <a:spLocks noChangeShapeType="1"/>
            </p:cNvSpPr>
            <p:nvPr/>
          </p:nvSpPr>
          <p:spPr bwMode="auto">
            <a:xfrm>
              <a:off x="4032" y="2832"/>
              <a:ext cx="0" cy="124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784" name="Line 31"/>
            <p:cNvSpPr>
              <a:spLocks noChangeShapeType="1"/>
            </p:cNvSpPr>
            <p:nvPr/>
          </p:nvSpPr>
          <p:spPr bwMode="auto">
            <a:xfrm flipH="1">
              <a:off x="4032" y="4080"/>
              <a:ext cx="1392"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785" name="Freeform 32"/>
            <p:cNvSpPr>
              <a:spLocks/>
            </p:cNvSpPr>
            <p:nvPr/>
          </p:nvSpPr>
          <p:spPr bwMode="auto">
            <a:xfrm>
              <a:off x="4176" y="3096"/>
              <a:ext cx="938" cy="840"/>
            </a:xfrm>
            <a:custGeom>
              <a:avLst/>
              <a:gdLst>
                <a:gd name="T0" fmla="*/ 0 w 938"/>
                <a:gd name="T1" fmla="*/ 840 h 840"/>
                <a:gd name="T2" fmla="*/ 192 w 938"/>
                <a:gd name="T3" fmla="*/ 456 h 840"/>
                <a:gd name="T4" fmla="*/ 384 w 938"/>
                <a:gd name="T5" fmla="*/ 168 h 840"/>
                <a:gd name="T6" fmla="*/ 528 w 938"/>
                <a:gd name="T7" fmla="*/ 24 h 840"/>
                <a:gd name="T8" fmla="*/ 672 w 938"/>
                <a:gd name="T9" fmla="*/ 24 h 840"/>
                <a:gd name="T10" fmla="*/ 768 w 938"/>
                <a:gd name="T11" fmla="*/ 72 h 840"/>
                <a:gd name="T12" fmla="*/ 864 w 938"/>
                <a:gd name="T13" fmla="*/ 216 h 840"/>
                <a:gd name="T14" fmla="*/ 912 w 938"/>
                <a:gd name="T15" fmla="*/ 360 h 840"/>
                <a:gd name="T16" fmla="*/ 938 w 938"/>
                <a:gd name="T17" fmla="*/ 483 h 8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8"/>
                <a:gd name="T28" fmla="*/ 0 h 840"/>
                <a:gd name="T29" fmla="*/ 938 w 938"/>
                <a:gd name="T30" fmla="*/ 840 h 8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8" h="840">
                  <a:moveTo>
                    <a:pt x="0" y="840"/>
                  </a:moveTo>
                  <a:cubicBezTo>
                    <a:pt x="64" y="703"/>
                    <a:pt x="128" y="567"/>
                    <a:pt x="192" y="456"/>
                  </a:cubicBezTo>
                  <a:cubicBezTo>
                    <a:pt x="255" y="344"/>
                    <a:pt x="328" y="240"/>
                    <a:pt x="384" y="168"/>
                  </a:cubicBezTo>
                  <a:cubicBezTo>
                    <a:pt x="440" y="96"/>
                    <a:pt x="480" y="48"/>
                    <a:pt x="528" y="24"/>
                  </a:cubicBezTo>
                  <a:cubicBezTo>
                    <a:pt x="576" y="0"/>
                    <a:pt x="632" y="16"/>
                    <a:pt x="672" y="24"/>
                  </a:cubicBezTo>
                  <a:cubicBezTo>
                    <a:pt x="711" y="31"/>
                    <a:pt x="736" y="40"/>
                    <a:pt x="768" y="72"/>
                  </a:cubicBezTo>
                  <a:cubicBezTo>
                    <a:pt x="800" y="104"/>
                    <a:pt x="840" y="168"/>
                    <a:pt x="864" y="216"/>
                  </a:cubicBezTo>
                  <a:cubicBezTo>
                    <a:pt x="888" y="264"/>
                    <a:pt x="899" y="315"/>
                    <a:pt x="912" y="360"/>
                  </a:cubicBezTo>
                  <a:cubicBezTo>
                    <a:pt x="924" y="404"/>
                    <a:pt x="932" y="457"/>
                    <a:pt x="938" y="483"/>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786" name="Text Box 33"/>
            <p:cNvSpPr txBox="1">
              <a:spLocks noChangeArrowheads="1"/>
            </p:cNvSpPr>
            <p:nvPr/>
          </p:nvSpPr>
          <p:spPr bwMode="auto">
            <a:xfrm>
              <a:off x="4251" y="4016"/>
              <a:ext cx="101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Log [dye]</a:t>
              </a:r>
            </a:p>
          </p:txBody>
        </p:sp>
        <p:sp>
          <p:nvSpPr>
            <p:cNvPr id="32787" name="Rectangle 34"/>
            <p:cNvSpPr>
              <a:spLocks noChangeArrowheads="1"/>
            </p:cNvSpPr>
            <p:nvPr/>
          </p:nvSpPr>
          <p:spPr bwMode="auto">
            <a:xfrm>
              <a:off x="3333" y="3250"/>
              <a:ext cx="640"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Log I</a:t>
              </a:r>
            </a:p>
          </p:txBody>
        </p:sp>
        <p:sp>
          <p:nvSpPr>
            <p:cNvPr id="32788" name="Rectangle 35"/>
            <p:cNvSpPr>
              <a:spLocks noChangeArrowheads="1"/>
            </p:cNvSpPr>
            <p:nvPr/>
          </p:nvSpPr>
          <p:spPr bwMode="auto">
            <a:xfrm>
              <a:off x="4606" y="2502"/>
              <a:ext cx="948"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solidFill>
                    <a:srgbClr val="FFFFFF"/>
                  </a:solidFill>
                </a:rPr>
                <a:t>~0.1uM</a:t>
              </a:r>
            </a:p>
          </p:txBody>
        </p:sp>
        <p:sp>
          <p:nvSpPr>
            <p:cNvPr id="32789" name="Line 36"/>
            <p:cNvSpPr>
              <a:spLocks noChangeShapeType="1"/>
            </p:cNvSpPr>
            <p:nvPr/>
          </p:nvSpPr>
          <p:spPr bwMode="auto">
            <a:xfrm flipH="1">
              <a:off x="4800" y="2832"/>
              <a:ext cx="96" cy="24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
        <p:nvSpPr>
          <p:cNvPr id="32774" name="Line 38"/>
          <p:cNvSpPr>
            <a:spLocks noChangeShapeType="1"/>
          </p:cNvSpPr>
          <p:nvPr/>
        </p:nvSpPr>
        <p:spPr bwMode="auto">
          <a:xfrm>
            <a:off x="2286000" y="2879725"/>
            <a:ext cx="1066800" cy="9144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775" name="Line 39"/>
          <p:cNvSpPr>
            <a:spLocks noChangeShapeType="1"/>
          </p:cNvSpPr>
          <p:nvPr/>
        </p:nvSpPr>
        <p:spPr bwMode="auto">
          <a:xfrm flipH="1">
            <a:off x="4191000" y="3870325"/>
            <a:ext cx="1219200" cy="3048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32776" name="Text Box 40"/>
          <p:cNvSpPr txBox="1">
            <a:spLocks noChangeArrowheads="1"/>
          </p:cNvSpPr>
          <p:nvPr/>
        </p:nvSpPr>
        <p:spPr bwMode="auto">
          <a:xfrm>
            <a:off x="211138" y="2438400"/>
            <a:ext cx="47418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solidFill>
                  <a:srgbClr val="FFFF00"/>
                </a:solidFill>
              </a:rPr>
              <a:t>Hard for emission from this one</a:t>
            </a:r>
          </a:p>
        </p:txBody>
      </p:sp>
      <p:sp>
        <p:nvSpPr>
          <p:cNvPr id="32777" name="Text Box 41"/>
          <p:cNvSpPr txBox="1">
            <a:spLocks noChangeArrowheads="1"/>
          </p:cNvSpPr>
          <p:nvPr/>
        </p:nvSpPr>
        <p:spPr bwMode="auto">
          <a:xfrm>
            <a:off x="4591050" y="3413125"/>
            <a:ext cx="43672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solidFill>
                  <a:srgbClr val="FFFF00"/>
                </a:solidFill>
              </a:rPr>
              <a:t>Easier emission from this one</a:t>
            </a:r>
          </a:p>
        </p:txBody>
      </p:sp>
      <p:grpSp>
        <p:nvGrpSpPr>
          <p:cNvPr id="6" name="Group 46"/>
          <p:cNvGrpSpPr>
            <a:grpSpLocks/>
          </p:cNvGrpSpPr>
          <p:nvPr/>
        </p:nvGrpSpPr>
        <p:grpSpPr bwMode="auto">
          <a:xfrm>
            <a:off x="381000" y="4648200"/>
            <a:ext cx="8351838" cy="1782763"/>
            <a:chOff x="163" y="2928"/>
            <a:chExt cx="5261" cy="1123"/>
          </a:xfrm>
        </p:grpSpPr>
        <p:sp>
          <p:nvSpPr>
            <p:cNvPr id="32779" name="Oval 42"/>
            <p:cNvSpPr>
              <a:spLocks noChangeArrowheads="1"/>
            </p:cNvSpPr>
            <p:nvPr/>
          </p:nvSpPr>
          <p:spPr bwMode="auto">
            <a:xfrm>
              <a:off x="960" y="2928"/>
              <a:ext cx="720" cy="720"/>
            </a:xfrm>
            <a:prstGeom prst="ellipse">
              <a:avLst/>
            </a:prstGeom>
            <a:solidFill>
              <a:srgbClr val="FFFF00"/>
            </a:solidFill>
            <a:ln w="9525">
              <a:solidFill>
                <a:srgbClr val="FFFF00"/>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endParaRPr lang="en-US" altLang="en-US" smtClean="0">
                <a:solidFill>
                  <a:srgbClr val="000000"/>
                </a:solidFill>
              </a:endParaRPr>
            </a:p>
          </p:txBody>
        </p:sp>
        <p:sp>
          <p:nvSpPr>
            <p:cNvPr id="32780" name="Oval 43"/>
            <p:cNvSpPr>
              <a:spLocks noChangeArrowheads="1"/>
            </p:cNvSpPr>
            <p:nvPr/>
          </p:nvSpPr>
          <p:spPr bwMode="auto">
            <a:xfrm>
              <a:off x="3963" y="2928"/>
              <a:ext cx="720" cy="720"/>
            </a:xfrm>
            <a:prstGeom prst="ellipse">
              <a:avLst/>
            </a:prstGeom>
            <a:solidFill>
              <a:srgbClr val="828200"/>
            </a:solidFill>
            <a:ln w="57150">
              <a:solidFill>
                <a:srgbClr val="FFFF00"/>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32781" name="Text Box 44"/>
            <p:cNvSpPr txBox="1">
              <a:spLocks noChangeArrowheads="1"/>
            </p:cNvSpPr>
            <p:nvPr/>
          </p:nvSpPr>
          <p:spPr bwMode="auto">
            <a:xfrm>
              <a:off x="163" y="3725"/>
              <a:ext cx="256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solidFill>
                    <a:srgbClr val="FFFF00"/>
                  </a:solidFill>
                </a:rPr>
                <a:t>A uniformly dyed structure</a:t>
              </a:r>
            </a:p>
          </p:txBody>
        </p:sp>
        <p:sp>
          <p:nvSpPr>
            <p:cNvPr id="32782" name="Text Box 45"/>
            <p:cNvSpPr txBox="1">
              <a:spLocks noChangeArrowheads="1"/>
            </p:cNvSpPr>
            <p:nvPr/>
          </p:nvSpPr>
          <p:spPr bwMode="auto">
            <a:xfrm>
              <a:off x="3282" y="3725"/>
              <a:ext cx="214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solidFill>
                    <a:srgbClr val="FFFF00"/>
                  </a:solidFill>
                </a:rPr>
                <a:t>Instead, looks </a:t>
              </a:r>
              <a:r>
                <a:rPr lang="ja-JP" altLang="en-US" smtClean="0">
                  <a:solidFill>
                    <a:srgbClr val="FFFF00"/>
                  </a:solidFill>
                </a:rPr>
                <a:t>“</a:t>
              </a:r>
              <a:r>
                <a:rPr lang="en-US" altLang="ja-JP" smtClean="0">
                  <a:solidFill>
                    <a:srgbClr val="FFFF00"/>
                  </a:solidFill>
                </a:rPr>
                <a:t>hollow</a:t>
              </a:r>
              <a:r>
                <a:rPr lang="ja-JP" altLang="en-US" smtClean="0">
                  <a:solidFill>
                    <a:srgbClr val="FFFF00"/>
                  </a:solidFill>
                </a:rPr>
                <a:t>”</a:t>
              </a:r>
              <a:endParaRPr lang="en-US" altLang="en-US" smtClean="0">
                <a:solidFill>
                  <a:srgbClr val="FFFF00"/>
                </a:solidFill>
              </a:endParaRPr>
            </a:p>
          </p:txBody>
        </p:sp>
      </p:grpSp>
    </p:spTree>
    <p:extLst>
      <p:ext uri="{BB962C8B-B14F-4D97-AF65-F5344CB8AC3E}">
        <p14:creationId xmlns:p14="http://schemas.microsoft.com/office/powerpoint/2010/main" val="1310776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Fluorescence quantification based on signal </a:t>
            </a:r>
            <a:r>
              <a:rPr lang="en-US" sz="2800" dirty="0" smtClean="0"/>
              <a:t>intensity</a:t>
            </a:r>
            <a:endParaRPr lang="en-US" sz="2800" dirty="0"/>
          </a:p>
        </p:txBody>
      </p:sp>
      <p:grpSp>
        <p:nvGrpSpPr>
          <p:cNvPr id="13" name="Group 12"/>
          <p:cNvGrpSpPr/>
          <p:nvPr/>
        </p:nvGrpSpPr>
        <p:grpSpPr>
          <a:xfrm>
            <a:off x="528638" y="1301049"/>
            <a:ext cx="8158162" cy="5365750"/>
            <a:chOff x="528638" y="838200"/>
            <a:chExt cx="8158162" cy="5365750"/>
          </a:xfrm>
        </p:grpSpPr>
        <p:sp>
          <p:nvSpPr>
            <p:cNvPr id="5" name="Rectangle 2"/>
            <p:cNvSpPr>
              <a:spLocks noChangeArrowheads="1"/>
            </p:cNvSpPr>
            <p:nvPr/>
          </p:nvSpPr>
          <p:spPr bwMode="auto">
            <a:xfrm>
              <a:off x="838200" y="4572000"/>
              <a:ext cx="7620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solidFill>
                    <a:srgbClr val="000000"/>
                  </a:solidFill>
                  <a:latin typeface="Arial" panose="020B0604020202020204" pitchFamily="34" charset="0"/>
                </a:rPr>
                <a:t>Example:</a:t>
              </a:r>
            </a:p>
            <a:p>
              <a:pPr eaLnBrk="0" fontAlgn="base" hangingPunct="0">
                <a:spcBef>
                  <a:spcPct val="0"/>
                </a:spcBef>
                <a:spcAft>
                  <a:spcPct val="0"/>
                </a:spcAft>
              </a:pPr>
              <a:r>
                <a:rPr lang="en-US" altLang="en-US" sz="2000" dirty="0" smtClean="0">
                  <a:solidFill>
                    <a:srgbClr val="000000"/>
                  </a:solidFill>
                  <a:latin typeface="Arial" panose="020B0604020202020204" pitchFamily="34" charset="0"/>
                </a:rPr>
                <a:t>in = level of expression of a fluorescent protein</a:t>
              </a:r>
            </a:p>
            <a:p>
              <a:pPr eaLnBrk="0" fontAlgn="base" hangingPunct="0">
                <a:spcBef>
                  <a:spcPct val="0"/>
                </a:spcBef>
                <a:spcAft>
                  <a:spcPct val="0"/>
                </a:spcAft>
              </a:pPr>
              <a:r>
                <a:rPr lang="en-US" altLang="en-US" sz="2000" dirty="0" smtClean="0">
                  <a:solidFill>
                    <a:srgbClr val="000000"/>
                  </a:solidFill>
                  <a:latin typeface="Arial" panose="020B0604020202020204" pitchFamily="34" charset="0"/>
                </a:rPr>
                <a:t>out = fluorescent signal and grey level of pixel on an image.</a:t>
              </a:r>
            </a:p>
            <a:p>
              <a:pPr eaLnBrk="0" fontAlgn="base" hangingPunct="0">
                <a:spcBef>
                  <a:spcPct val="0"/>
                </a:spcBef>
                <a:spcAft>
                  <a:spcPct val="0"/>
                </a:spcAft>
              </a:pPr>
              <a:r>
                <a:rPr lang="en-US" altLang="en-US" sz="2000" b="1" dirty="0" smtClean="0">
                  <a:solidFill>
                    <a:srgbClr val="000000"/>
                  </a:solidFill>
                  <a:latin typeface="Arial" panose="020B0604020202020204" pitchFamily="34" charset="0"/>
                </a:rPr>
                <a:t/>
              </a:r>
              <a:br>
                <a:rPr lang="en-US" altLang="en-US" sz="2000" b="1" dirty="0" smtClean="0">
                  <a:solidFill>
                    <a:srgbClr val="000000"/>
                  </a:solidFill>
                  <a:latin typeface="Arial" panose="020B0604020202020204" pitchFamily="34" charset="0"/>
                </a:rPr>
              </a:br>
              <a:endParaRPr lang="fr-FR" altLang="en-US" sz="2000" b="1" dirty="0" smtClean="0">
                <a:solidFill>
                  <a:srgbClr val="000000"/>
                </a:solidFill>
                <a:latin typeface="Arial" panose="020B0604020202020204" pitchFamily="34" charset="0"/>
              </a:endParaRPr>
            </a:p>
          </p:txBody>
        </p:sp>
        <p:sp>
          <p:nvSpPr>
            <p:cNvPr id="6" name="Rectangle 16"/>
            <p:cNvSpPr>
              <a:spLocks noChangeArrowheads="1"/>
            </p:cNvSpPr>
            <p:nvPr/>
          </p:nvSpPr>
          <p:spPr bwMode="auto">
            <a:xfrm>
              <a:off x="990600" y="4038600"/>
              <a:ext cx="2298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smtClean="0">
                  <a:solidFill>
                    <a:srgbClr val="000000"/>
                  </a:solidFill>
                  <a:latin typeface="Arial" panose="020B0604020202020204" pitchFamily="34" charset="0"/>
                </a:rPr>
                <a:t>input: [fluorophore]</a:t>
              </a:r>
            </a:p>
          </p:txBody>
        </p:sp>
        <p:sp>
          <p:nvSpPr>
            <p:cNvPr id="7" name="Line 17"/>
            <p:cNvSpPr>
              <a:spLocks noChangeShapeType="1"/>
            </p:cNvSpPr>
            <p:nvPr/>
          </p:nvSpPr>
          <p:spPr bwMode="auto">
            <a:xfrm>
              <a:off x="3886200" y="2438400"/>
              <a:ext cx="1219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pic>
          <p:nvPicPr>
            <p:cNvPr id="8" name="Picture 18" descr="C:\Documents and Settings\Willy Supatto\Desktop\Caltech Lecture\Bi177\Lecture14\sans titre1.jp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5438" y="838200"/>
              <a:ext cx="32813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2"/>
            <p:cNvGrpSpPr>
              <a:grpSpLocks noChangeAspect="1"/>
            </p:cNvGrpSpPr>
            <p:nvPr/>
          </p:nvGrpSpPr>
          <p:grpSpPr bwMode="auto">
            <a:xfrm>
              <a:off x="528638" y="839788"/>
              <a:ext cx="3198812" cy="3198812"/>
              <a:chOff x="528" y="2160"/>
              <a:chExt cx="1342" cy="1342"/>
            </a:xfrm>
          </p:grpSpPr>
          <p:sp>
            <p:nvSpPr>
              <p:cNvPr id="10" name="Rectangle 20"/>
              <p:cNvSpPr>
                <a:spLocks noChangeAspect="1" noChangeArrowheads="1"/>
              </p:cNvSpPr>
              <p:nvPr/>
            </p:nvSpPr>
            <p:spPr bwMode="auto">
              <a:xfrm>
                <a:off x="528" y="2160"/>
                <a:ext cx="1342" cy="13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graphicFrame>
            <p:nvGraphicFramePr>
              <p:cNvPr id="11" name="Object 2"/>
              <p:cNvGraphicFramePr>
                <a:graphicFrameLocks noChangeAspect="1"/>
              </p:cNvGraphicFramePr>
              <p:nvPr/>
            </p:nvGraphicFramePr>
            <p:xfrm>
              <a:off x="969" y="2605"/>
              <a:ext cx="471" cy="419"/>
            </p:xfrm>
            <a:graphic>
              <a:graphicData uri="http://schemas.openxmlformats.org/presentationml/2006/ole">
                <mc:AlternateContent xmlns:mc="http://schemas.openxmlformats.org/markup-compatibility/2006">
                  <mc:Choice xmlns:v="urn:schemas-microsoft-com:vml" Requires="v">
                    <p:oleObj spid="_x0000_s11324" name="Photo Editor Photo" r:id="rId5" imgW="3057143" imgH="2723810" progId="MSPhotoEd.3">
                      <p:embed/>
                    </p:oleObj>
                  </mc:Choice>
                  <mc:Fallback>
                    <p:oleObj name="Photo Editor Photo" r:id="rId5" imgW="3057143" imgH="2723810"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 y="2605"/>
                            <a:ext cx="471" cy="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12" name="Rectangle 23"/>
            <p:cNvSpPr>
              <a:spLocks noChangeArrowheads="1"/>
            </p:cNvSpPr>
            <p:nvPr/>
          </p:nvSpPr>
          <p:spPr bwMode="auto">
            <a:xfrm>
              <a:off x="5641975" y="4038600"/>
              <a:ext cx="2892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smtClean="0">
                  <a:solidFill>
                    <a:srgbClr val="000000"/>
                  </a:solidFill>
                  <a:latin typeface="Arial" panose="020B0604020202020204" pitchFamily="34" charset="0"/>
                </a:rPr>
                <a:t>Output: pixel grey levels</a:t>
              </a:r>
            </a:p>
          </p:txBody>
        </p:sp>
      </p:grpSp>
    </p:spTree>
    <p:extLst>
      <p:ext uri="{BB962C8B-B14F-4D97-AF65-F5344CB8AC3E}">
        <p14:creationId xmlns:p14="http://schemas.microsoft.com/office/powerpoint/2010/main" val="1899584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of nonlinearity: </a:t>
            </a:r>
            <a:r>
              <a:rPr lang="en-US" sz="2800" dirty="0" smtClean="0"/>
              <a:t>Pixel </a:t>
            </a:r>
            <a:r>
              <a:rPr lang="en-US" sz="2800" dirty="0"/>
              <a:t>saturation</a:t>
            </a:r>
          </a:p>
        </p:txBody>
      </p:sp>
      <p:pic>
        <p:nvPicPr>
          <p:cNvPr id="14" name="Picture 7" descr="C:\Documents and Settings\Willy Supatto\Desktop\Caltech Lecture\Bi177\Lecture14\Graphoriginal.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348038"/>
            <a:ext cx="30988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Documents and Settings\Willy Supatto\Desktop\Caltech Lecture\Bi177\Lecture14\original.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37160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4"/>
          <p:cNvGrpSpPr>
            <a:grpSpLocks/>
          </p:cNvGrpSpPr>
          <p:nvPr/>
        </p:nvGrpSpPr>
        <p:grpSpPr bwMode="auto">
          <a:xfrm>
            <a:off x="4800600" y="1371600"/>
            <a:ext cx="3098800" cy="4343400"/>
            <a:chOff x="1680" y="1584"/>
            <a:chExt cx="1952" cy="2736"/>
          </a:xfrm>
        </p:grpSpPr>
        <p:pic>
          <p:nvPicPr>
            <p:cNvPr id="17" name="Picture 8" descr="C:\Documents and Settings\Willy Supatto\Desktop\Caltech Lecture\Bi177\Lecture14\Graphsaturation.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0" y="2829"/>
              <a:ext cx="1952"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C:\Documents and Settings\Willy Supatto\Desktop\Caltech Lecture\Bi177\Lecture14\saturation.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 y="1584"/>
              <a:ext cx="1342" cy="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Line 25"/>
          <p:cNvSpPr>
            <a:spLocks noChangeShapeType="1"/>
          </p:cNvSpPr>
          <p:nvPr/>
        </p:nvSpPr>
        <p:spPr bwMode="auto">
          <a:xfrm>
            <a:off x="4114800" y="2438400"/>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20" name="Rectangle 26"/>
          <p:cNvSpPr>
            <a:spLocks noChangeArrowheads="1"/>
          </p:cNvSpPr>
          <p:nvPr/>
        </p:nvSpPr>
        <p:spPr bwMode="auto">
          <a:xfrm>
            <a:off x="2572455" y="813389"/>
            <a:ext cx="39990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dirty="0" smtClean="0">
                <a:solidFill>
                  <a:srgbClr val="010000"/>
                </a:solidFill>
                <a:latin typeface="+mn-lt"/>
              </a:rPr>
              <a:t>(detector or digital contrast)</a:t>
            </a:r>
            <a:endParaRPr lang="fr-FR" altLang="en-US" dirty="0" smtClean="0">
              <a:solidFill>
                <a:srgbClr val="010000"/>
              </a:solidFill>
              <a:latin typeface="+mn-lt"/>
            </a:endParaRPr>
          </a:p>
        </p:txBody>
      </p:sp>
      <p:sp>
        <p:nvSpPr>
          <p:cNvPr id="21" name="Rectangle 27"/>
          <p:cNvSpPr>
            <a:spLocks noChangeArrowheads="1"/>
          </p:cNvSpPr>
          <p:nvPr/>
        </p:nvSpPr>
        <p:spPr bwMode="auto">
          <a:xfrm>
            <a:off x="0" y="60198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solidFill>
                  <a:srgbClr val="010000"/>
                </a:solidFill>
                <a:latin typeface="+mn-lt"/>
              </a:rPr>
              <a:t>Solution(s): use less power!!!, decrease the acquisition time, decrease [</a:t>
            </a:r>
            <a:r>
              <a:rPr lang="en-US" altLang="en-US" sz="2000" dirty="0" err="1" smtClean="0">
                <a:solidFill>
                  <a:srgbClr val="010000"/>
                </a:solidFill>
                <a:latin typeface="+mn-lt"/>
              </a:rPr>
              <a:t>fluorophore</a:t>
            </a:r>
            <a:r>
              <a:rPr lang="en-US" altLang="en-US" sz="2000" dirty="0" smtClean="0">
                <a:solidFill>
                  <a:srgbClr val="010000"/>
                </a:solidFill>
                <a:latin typeface="+mn-lt"/>
              </a:rPr>
              <a:t>],…</a:t>
            </a:r>
          </a:p>
        </p:txBody>
      </p:sp>
    </p:spTree>
    <p:extLst>
      <p:ext uri="{BB962C8B-B14F-4D97-AF65-F5344CB8AC3E}">
        <p14:creationId xmlns:p14="http://schemas.microsoft.com/office/powerpoint/2010/main" val="133331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of nonlinearity: </a:t>
            </a:r>
            <a:r>
              <a:rPr lang="en-US" sz="2800" dirty="0" smtClean="0"/>
              <a:t>Fluorophore </a:t>
            </a:r>
            <a:r>
              <a:rPr lang="en-US" sz="2800" dirty="0"/>
              <a:t>saturation</a:t>
            </a:r>
          </a:p>
        </p:txBody>
      </p:sp>
      <p:grpSp>
        <p:nvGrpSpPr>
          <p:cNvPr id="11" name="Group 8"/>
          <p:cNvGrpSpPr>
            <a:grpSpLocks/>
          </p:cNvGrpSpPr>
          <p:nvPr/>
        </p:nvGrpSpPr>
        <p:grpSpPr bwMode="auto">
          <a:xfrm>
            <a:off x="4800600" y="1374775"/>
            <a:ext cx="3098800" cy="4340225"/>
            <a:chOff x="5088" y="1586"/>
            <a:chExt cx="1952" cy="2734"/>
          </a:xfrm>
        </p:grpSpPr>
        <p:pic>
          <p:nvPicPr>
            <p:cNvPr id="12" name="Picture 9" descr="C:\Documents and Settings\Willy Supatto\Desktop\Caltech Lecture\Bi177\Lecture14\Graphsaturationflu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8" y="2829"/>
              <a:ext cx="1952"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C:\Documents and Settings\Willy Supatto\Desktop\Caltech Lecture\Bi177\Lecture14\saturationflu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 y="1586"/>
              <a:ext cx="1342" cy="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Documents and Settings\Willy Supatto\Desktop\Caltech Lecture\Bi177\Lecture14\Graphoriginal.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348038"/>
            <a:ext cx="30988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Documents and Settings\Willy Supatto\Desktop\Caltech Lecture\Bi177\Lecture14\original.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37160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11"/>
          <p:cNvSpPr>
            <a:spLocks noChangeShapeType="1"/>
          </p:cNvSpPr>
          <p:nvPr/>
        </p:nvSpPr>
        <p:spPr bwMode="auto">
          <a:xfrm>
            <a:off x="4114800" y="2438400"/>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27" name="Rectangle 27"/>
          <p:cNvSpPr>
            <a:spLocks noChangeArrowheads="1"/>
          </p:cNvSpPr>
          <p:nvPr/>
        </p:nvSpPr>
        <p:spPr bwMode="auto">
          <a:xfrm>
            <a:off x="0" y="60198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solidFill>
                  <a:srgbClr val="010000"/>
                </a:solidFill>
                <a:latin typeface="+mn-lt"/>
              </a:rPr>
              <a:t>Solution(s): use less power!!!, decrease the acquisition time,…</a:t>
            </a:r>
          </a:p>
        </p:txBody>
      </p:sp>
    </p:spTree>
    <p:extLst>
      <p:ext uri="{BB962C8B-B14F-4D97-AF65-F5344CB8AC3E}">
        <p14:creationId xmlns:p14="http://schemas.microsoft.com/office/powerpoint/2010/main" val="69418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of nonlinearity: </a:t>
            </a:r>
            <a:r>
              <a:rPr lang="en-US" sz="2800" dirty="0" smtClean="0"/>
              <a:t>Noise</a:t>
            </a:r>
            <a:endParaRPr lang="en-US" sz="2800" dirty="0"/>
          </a:p>
        </p:txBody>
      </p:sp>
      <p:grpSp>
        <p:nvGrpSpPr>
          <p:cNvPr id="10" name="Group 14"/>
          <p:cNvGrpSpPr>
            <a:grpSpLocks/>
          </p:cNvGrpSpPr>
          <p:nvPr/>
        </p:nvGrpSpPr>
        <p:grpSpPr bwMode="auto">
          <a:xfrm>
            <a:off x="4800600" y="1371600"/>
            <a:ext cx="3098800" cy="4343400"/>
            <a:chOff x="3024" y="1584"/>
            <a:chExt cx="1952" cy="2736"/>
          </a:xfrm>
        </p:grpSpPr>
        <p:pic>
          <p:nvPicPr>
            <p:cNvPr id="14" name="Picture 5" descr="C:\Documents and Settings\Willy Supatto\Desktop\Caltech Lecture\Bi177\Lecture14\Graphnoise.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 y="2829"/>
              <a:ext cx="1952"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Documents and Settings\Willy Supatto\Desktop\Caltech Lecture\Bi177\Lecture14\nois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1584"/>
              <a:ext cx="1344"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3" descr="C:\Documents and Settings\Willy Supatto\Desktop\Caltech Lecture\Bi177\Lecture14\Graphoriginal.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348038"/>
            <a:ext cx="30988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C:\Documents and Settings\Willy Supatto\Desktop\Caltech Lecture\Bi177\Lecture14\original.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37160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5"/>
          <p:cNvSpPr>
            <a:spLocks noChangeShapeType="1"/>
          </p:cNvSpPr>
          <p:nvPr/>
        </p:nvSpPr>
        <p:spPr bwMode="auto">
          <a:xfrm>
            <a:off x="4114800" y="2438400"/>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20" name="Rectangle 27"/>
          <p:cNvSpPr>
            <a:spLocks noChangeArrowheads="1"/>
          </p:cNvSpPr>
          <p:nvPr/>
        </p:nvSpPr>
        <p:spPr bwMode="auto">
          <a:xfrm>
            <a:off x="0" y="6019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a:solidFill>
                  <a:srgbClr val="010000"/>
                </a:solidFill>
                <a:latin typeface="+mn-lt"/>
              </a:rPr>
              <a:t>Solution(s): optimize the excitation wavelength, increase the acquisition time, use more power, use a stronger </a:t>
            </a:r>
            <a:r>
              <a:rPr lang="en-US" altLang="en-US" sz="2000" dirty="0" err="1">
                <a:solidFill>
                  <a:srgbClr val="010000"/>
                </a:solidFill>
                <a:latin typeface="+mn-lt"/>
              </a:rPr>
              <a:t>fluorophore</a:t>
            </a:r>
            <a:r>
              <a:rPr lang="en-US" altLang="en-US" sz="2000" dirty="0">
                <a:solidFill>
                  <a:srgbClr val="010000"/>
                </a:solidFill>
                <a:latin typeface="+mn-lt"/>
              </a:rPr>
              <a:t>, increase [</a:t>
            </a:r>
            <a:r>
              <a:rPr lang="en-US" altLang="en-US" sz="2000" dirty="0" err="1">
                <a:solidFill>
                  <a:srgbClr val="010000"/>
                </a:solidFill>
                <a:latin typeface="+mn-lt"/>
              </a:rPr>
              <a:t>fluorophore</a:t>
            </a:r>
            <a:r>
              <a:rPr lang="en-US" altLang="en-US" sz="2000" dirty="0">
                <a:solidFill>
                  <a:srgbClr val="010000"/>
                </a:solidFill>
                <a:latin typeface="+mn-lt"/>
              </a:rPr>
              <a:t>],…</a:t>
            </a:r>
          </a:p>
        </p:txBody>
      </p:sp>
    </p:spTree>
    <p:extLst>
      <p:ext uri="{BB962C8B-B14F-4D97-AF65-F5344CB8AC3E}">
        <p14:creationId xmlns:p14="http://schemas.microsoft.com/office/powerpoint/2010/main" val="3278214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of nonlinearity: </a:t>
            </a:r>
            <a:r>
              <a:rPr lang="en-US" sz="2800" dirty="0" smtClean="0"/>
              <a:t>Photo-induced </a:t>
            </a:r>
            <a:r>
              <a:rPr lang="en-US" sz="2800" dirty="0"/>
              <a:t>fluorescence</a:t>
            </a:r>
          </a:p>
        </p:txBody>
      </p:sp>
      <p:pic>
        <p:nvPicPr>
          <p:cNvPr id="3" name="Picture 11" descr="C:\Documents and Settings\Willy Supatto\Desktop\Caltech Lecture\Bi177\Lecture14\Graphbackground.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352800"/>
            <a:ext cx="30988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C:\Documents and Settings\Willy Supatto\Desktop\Caltech Lecture\Bi177\Lecture14\background.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7160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Documents and Settings\Willy Supatto\Desktop\Caltech Lecture\Bi177\Lecture14\Graphoriginal.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348038"/>
            <a:ext cx="30988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Documents and Settings\Willy Supatto\Desktop\Caltech Lecture\Bi177\Lecture14\original.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37160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
          <p:cNvSpPr>
            <a:spLocks noChangeShapeType="1"/>
          </p:cNvSpPr>
          <p:nvPr/>
        </p:nvSpPr>
        <p:spPr bwMode="auto">
          <a:xfrm>
            <a:off x="4114800" y="2438400"/>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9" name="Rectangle 27"/>
          <p:cNvSpPr>
            <a:spLocks noChangeArrowheads="1"/>
          </p:cNvSpPr>
          <p:nvPr/>
        </p:nvSpPr>
        <p:spPr bwMode="auto">
          <a:xfrm>
            <a:off x="0" y="60198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solidFill>
                  <a:srgbClr val="010000"/>
                </a:solidFill>
                <a:latin typeface="+mn-lt"/>
              </a:rPr>
              <a:t>Solution(s): use less power!</a:t>
            </a:r>
          </a:p>
        </p:txBody>
      </p:sp>
    </p:spTree>
    <p:extLst>
      <p:ext uri="{BB962C8B-B14F-4D97-AF65-F5344CB8AC3E}">
        <p14:creationId xmlns:p14="http://schemas.microsoft.com/office/powerpoint/2010/main" val="1217566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of nonlinearity: </a:t>
            </a:r>
            <a:r>
              <a:rPr lang="en-US" sz="2800" dirty="0" smtClean="0"/>
              <a:t>Photo-induced </a:t>
            </a:r>
            <a:r>
              <a:rPr lang="en-US" sz="2800" dirty="0"/>
              <a:t>fluorescence</a:t>
            </a:r>
          </a:p>
        </p:txBody>
      </p:sp>
      <p:grpSp>
        <p:nvGrpSpPr>
          <p:cNvPr id="3" name="Group 25"/>
          <p:cNvGrpSpPr>
            <a:grpSpLocks/>
          </p:cNvGrpSpPr>
          <p:nvPr/>
        </p:nvGrpSpPr>
        <p:grpSpPr bwMode="auto">
          <a:xfrm>
            <a:off x="914400" y="1295400"/>
            <a:ext cx="3509963" cy="4191000"/>
            <a:chOff x="576" y="816"/>
            <a:chExt cx="2211" cy="2640"/>
          </a:xfrm>
        </p:grpSpPr>
        <p:grpSp>
          <p:nvGrpSpPr>
            <p:cNvPr id="4" name="Group 17"/>
            <p:cNvGrpSpPr>
              <a:grpSpLocks/>
            </p:cNvGrpSpPr>
            <p:nvPr/>
          </p:nvGrpSpPr>
          <p:grpSpPr bwMode="auto">
            <a:xfrm>
              <a:off x="576" y="1042"/>
              <a:ext cx="2211" cy="2414"/>
              <a:chOff x="576" y="678"/>
              <a:chExt cx="2211" cy="2414"/>
            </a:xfrm>
          </p:grpSpPr>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678"/>
                <a:ext cx="2211" cy="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5"/>
              <p:cNvSpPr txBox="1">
                <a:spLocks noChangeArrowheads="1"/>
              </p:cNvSpPr>
              <p:nvPr/>
            </p:nvSpPr>
            <p:spPr bwMode="auto">
              <a:xfrm>
                <a:off x="1951" y="2880"/>
                <a:ext cx="83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0" fontAlgn="base" hangingPunct="0">
                  <a:spcBef>
                    <a:spcPct val="0"/>
                  </a:spcBef>
                  <a:spcAft>
                    <a:spcPct val="0"/>
                  </a:spcAft>
                </a:pPr>
                <a:r>
                  <a:rPr lang="en-US" altLang="en-US" sz="1600" smtClean="0">
                    <a:solidFill>
                      <a:srgbClr val="000000"/>
                    </a:solidFill>
                    <a:latin typeface="Arial" panose="020B0604020202020204" pitchFamily="34" charset="0"/>
                  </a:rPr>
                  <a:t>Red channel</a:t>
                </a:r>
                <a:endParaRPr lang="fr-FR" altLang="en-US" sz="1600" smtClean="0">
                  <a:solidFill>
                    <a:srgbClr val="000000"/>
                  </a:solidFill>
                  <a:latin typeface="Arial" panose="020B0604020202020204" pitchFamily="34" charset="0"/>
                </a:endParaRPr>
              </a:p>
            </p:txBody>
          </p:sp>
        </p:grpSp>
        <p:sp>
          <p:nvSpPr>
            <p:cNvPr id="5" name="Rectangle 23"/>
            <p:cNvSpPr>
              <a:spLocks noChangeArrowheads="1"/>
            </p:cNvSpPr>
            <p:nvPr/>
          </p:nvSpPr>
          <p:spPr bwMode="auto">
            <a:xfrm>
              <a:off x="576" y="816"/>
              <a:ext cx="21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1800" dirty="0" smtClean="0">
                  <a:solidFill>
                    <a:srgbClr val="000000"/>
                  </a:solidFill>
                  <a:latin typeface="+mn-lt"/>
                </a:rPr>
                <a:t>zoom out after imaging in this area</a:t>
              </a:r>
              <a:endParaRPr lang="fr-FR" altLang="en-US" sz="1800" dirty="0" smtClean="0">
                <a:solidFill>
                  <a:srgbClr val="000000"/>
                </a:solidFill>
                <a:latin typeface="+mn-lt"/>
              </a:endParaRPr>
            </a:p>
          </p:txBody>
        </p:sp>
        <p:sp>
          <p:nvSpPr>
            <p:cNvPr id="6" name="Line 24"/>
            <p:cNvSpPr>
              <a:spLocks noChangeShapeType="1"/>
            </p:cNvSpPr>
            <p:nvPr/>
          </p:nvSpPr>
          <p:spPr bwMode="auto">
            <a:xfrm flipH="1">
              <a:off x="1680" y="1008"/>
              <a:ext cx="528" cy="288"/>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9" name="Group 18"/>
          <p:cNvGrpSpPr>
            <a:grpSpLocks/>
          </p:cNvGrpSpPr>
          <p:nvPr/>
        </p:nvGrpSpPr>
        <p:grpSpPr bwMode="auto">
          <a:xfrm>
            <a:off x="4605338" y="1644650"/>
            <a:ext cx="3509962" cy="3841750"/>
            <a:chOff x="2901" y="672"/>
            <a:chExt cx="2211" cy="2420"/>
          </a:xfrm>
        </p:grpSpPr>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 y="672"/>
              <a:ext cx="2211" cy="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4150" y="2880"/>
              <a:ext cx="95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0" fontAlgn="base" hangingPunct="0">
                <a:spcBef>
                  <a:spcPct val="0"/>
                </a:spcBef>
                <a:spcAft>
                  <a:spcPct val="0"/>
                </a:spcAft>
              </a:pPr>
              <a:r>
                <a:rPr lang="en-US" altLang="en-US" sz="1600" smtClean="0">
                  <a:solidFill>
                    <a:srgbClr val="000000"/>
                  </a:solidFill>
                  <a:latin typeface="Arial" panose="020B0604020202020204" pitchFamily="34" charset="0"/>
                </a:rPr>
                <a:t>Green channel</a:t>
              </a:r>
              <a:endParaRPr lang="fr-FR" altLang="en-US" sz="1600" smtClean="0">
                <a:solidFill>
                  <a:srgbClr val="000000"/>
                </a:solidFill>
                <a:latin typeface="Arial" panose="020B0604020202020204" pitchFamily="34" charset="0"/>
              </a:endParaRPr>
            </a:p>
          </p:txBody>
        </p:sp>
      </p:grpSp>
      <p:grpSp>
        <p:nvGrpSpPr>
          <p:cNvPr id="12" name="Group 21"/>
          <p:cNvGrpSpPr>
            <a:grpSpLocks/>
          </p:cNvGrpSpPr>
          <p:nvPr/>
        </p:nvGrpSpPr>
        <p:grpSpPr bwMode="auto">
          <a:xfrm>
            <a:off x="1876425" y="2178050"/>
            <a:ext cx="1295400" cy="1585913"/>
            <a:chOff x="1182" y="1008"/>
            <a:chExt cx="816" cy="999"/>
          </a:xfrm>
        </p:grpSpPr>
        <p:sp>
          <p:nvSpPr>
            <p:cNvPr id="13" name="Rectangle 12"/>
            <p:cNvSpPr>
              <a:spLocks noChangeArrowheads="1"/>
            </p:cNvSpPr>
            <p:nvPr/>
          </p:nvSpPr>
          <p:spPr bwMode="auto">
            <a:xfrm>
              <a:off x="1182" y="1008"/>
              <a:ext cx="816" cy="76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14" name="Text Box 19"/>
            <p:cNvSpPr txBox="1">
              <a:spLocks noChangeArrowheads="1"/>
            </p:cNvSpPr>
            <p:nvPr/>
          </p:nvSpPr>
          <p:spPr bwMode="auto">
            <a:xfrm>
              <a:off x="1200" y="1776"/>
              <a:ext cx="7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1800" smtClean="0">
                  <a:solidFill>
                    <a:srgbClr val="CCCCFF"/>
                  </a:solidFill>
                  <a:latin typeface="Arial" panose="020B0604020202020204" pitchFamily="34" charset="0"/>
                </a:rPr>
                <a:t>Bleaching!</a:t>
              </a:r>
              <a:endParaRPr lang="fr-FR" altLang="en-US" sz="1800" smtClean="0">
                <a:solidFill>
                  <a:srgbClr val="CCCCFF"/>
                </a:solidFill>
                <a:latin typeface="Arial" panose="020B0604020202020204" pitchFamily="34" charset="0"/>
              </a:endParaRPr>
            </a:p>
          </p:txBody>
        </p:sp>
      </p:grpSp>
      <p:grpSp>
        <p:nvGrpSpPr>
          <p:cNvPr id="15" name="Group 26"/>
          <p:cNvGrpSpPr>
            <a:grpSpLocks/>
          </p:cNvGrpSpPr>
          <p:nvPr/>
        </p:nvGrpSpPr>
        <p:grpSpPr bwMode="auto">
          <a:xfrm>
            <a:off x="5283200" y="2178050"/>
            <a:ext cx="2063750" cy="1860550"/>
            <a:chOff x="3328" y="1372"/>
            <a:chExt cx="1300" cy="1172"/>
          </a:xfrm>
        </p:grpSpPr>
        <p:sp>
          <p:nvSpPr>
            <p:cNvPr id="16" name="Rectangle 11"/>
            <p:cNvSpPr>
              <a:spLocks noChangeArrowheads="1"/>
            </p:cNvSpPr>
            <p:nvPr/>
          </p:nvSpPr>
          <p:spPr bwMode="auto">
            <a:xfrm>
              <a:off x="3504" y="1372"/>
              <a:ext cx="816" cy="76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17" name="Text Box 20"/>
            <p:cNvSpPr txBox="1">
              <a:spLocks noChangeArrowheads="1"/>
            </p:cNvSpPr>
            <p:nvPr/>
          </p:nvSpPr>
          <p:spPr bwMode="auto">
            <a:xfrm>
              <a:off x="3328" y="2140"/>
              <a:ext cx="13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1800" smtClean="0">
                  <a:solidFill>
                    <a:srgbClr val="CCCCFF"/>
                  </a:solidFill>
                  <a:latin typeface="Arial" panose="020B0604020202020204" pitchFamily="34" charset="0"/>
                </a:rPr>
                <a:t>Induced </a:t>
              </a:r>
            </a:p>
            <a:p>
              <a:pPr algn="ctr" eaLnBrk="0" fontAlgn="base" hangingPunct="0">
                <a:spcBef>
                  <a:spcPct val="0"/>
                </a:spcBef>
                <a:spcAft>
                  <a:spcPct val="0"/>
                </a:spcAft>
              </a:pPr>
              <a:r>
                <a:rPr lang="en-US" altLang="en-US" sz="1800" smtClean="0">
                  <a:solidFill>
                    <a:srgbClr val="CCCCFF"/>
                  </a:solidFill>
                  <a:latin typeface="Arial" panose="020B0604020202020204" pitchFamily="34" charset="0"/>
                </a:rPr>
                <a:t>auto-fluorescence!</a:t>
              </a:r>
              <a:endParaRPr lang="fr-FR" altLang="en-US" sz="1800" smtClean="0">
                <a:solidFill>
                  <a:srgbClr val="CCCCFF"/>
                </a:solidFill>
                <a:latin typeface="Arial" panose="020B0604020202020204" pitchFamily="34" charset="0"/>
              </a:endParaRPr>
            </a:p>
          </p:txBody>
        </p:sp>
      </p:grpSp>
    </p:spTree>
    <p:extLst>
      <p:ext uri="{BB962C8B-B14F-4D97-AF65-F5344CB8AC3E}">
        <p14:creationId xmlns:p14="http://schemas.microsoft.com/office/powerpoint/2010/main" val="115031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Documents and Settings\Willy Supatto\Desktop\Caltech Lecture\Bi177\Lecture14\Graphdepth.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352800"/>
            <a:ext cx="30988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C:\Documents and Settings\Willy Supatto\Desktop\Caltech Lecture\Bi177\Lecture14\depth.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7160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Willy Supatto\Desktop\Caltech Lecture\Bi177\Lecture14\Graphoriginal.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348038"/>
            <a:ext cx="30988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Documents and Settings\Willy Supatto\Desktop\Caltech Lecture\Bi177\Lecture14\original.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37160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4114800" y="2438400"/>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8" name="Rectangle 7"/>
          <p:cNvSpPr>
            <a:spLocks noChangeArrowheads="1"/>
          </p:cNvSpPr>
          <p:nvPr/>
        </p:nvSpPr>
        <p:spPr bwMode="auto">
          <a:xfrm>
            <a:off x="0" y="86642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dirty="0" smtClean="0">
                <a:solidFill>
                  <a:srgbClr val="010000"/>
                </a:solidFill>
                <a:latin typeface="+mn-lt"/>
              </a:rPr>
              <a:t>Same object imaged at different tissue depth…</a:t>
            </a:r>
          </a:p>
        </p:txBody>
      </p:sp>
      <p:sp>
        <p:nvSpPr>
          <p:cNvPr id="9" name="Rectangle 13"/>
          <p:cNvSpPr>
            <a:spLocks noChangeArrowheads="1"/>
          </p:cNvSpPr>
          <p:nvPr/>
        </p:nvSpPr>
        <p:spPr bwMode="auto">
          <a:xfrm>
            <a:off x="824089" y="5581651"/>
            <a:ext cx="685235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1800" dirty="0" smtClean="0">
                <a:solidFill>
                  <a:srgbClr val="010000"/>
                </a:solidFill>
                <a:latin typeface="+mn-lt"/>
              </a:rPr>
              <a:t>The fluorescence level depends on </a:t>
            </a:r>
          </a:p>
          <a:p>
            <a:pPr eaLnBrk="0" fontAlgn="base" hangingPunct="0">
              <a:spcBef>
                <a:spcPct val="0"/>
              </a:spcBef>
              <a:spcAft>
                <a:spcPct val="0"/>
              </a:spcAft>
            </a:pPr>
            <a:r>
              <a:rPr lang="en-US" altLang="en-US" sz="1800" dirty="0" smtClean="0">
                <a:solidFill>
                  <a:srgbClr val="010000"/>
                </a:solidFill>
                <a:latin typeface="+mn-lt"/>
              </a:rPr>
              <a:t>   the depth of imaging and the optical properties of the tissue </a:t>
            </a:r>
          </a:p>
          <a:p>
            <a:pPr eaLnBrk="0" fontAlgn="base" hangingPunct="0">
              <a:spcBef>
                <a:spcPct val="0"/>
              </a:spcBef>
              <a:spcAft>
                <a:spcPct val="0"/>
              </a:spcAft>
            </a:pPr>
            <a:r>
              <a:rPr lang="en-US" altLang="en-US" sz="1800" dirty="0" smtClean="0">
                <a:solidFill>
                  <a:srgbClr val="010000"/>
                </a:solidFill>
                <a:latin typeface="+mn-lt"/>
              </a:rPr>
              <a:t>   (variation from one sample to another)…</a:t>
            </a:r>
          </a:p>
          <a:p>
            <a:pPr eaLnBrk="0" fontAlgn="base" hangingPunct="0">
              <a:spcBef>
                <a:spcPct val="0"/>
              </a:spcBef>
              <a:spcAft>
                <a:spcPct val="0"/>
              </a:spcAft>
            </a:pPr>
            <a:r>
              <a:rPr lang="en-US" altLang="en-US" sz="1800" dirty="0" smtClean="0">
                <a:solidFill>
                  <a:srgbClr val="010000"/>
                </a:solidFill>
                <a:latin typeface="+mn-lt"/>
              </a:rPr>
              <a:t>All dyes look redder as you look deeper in tissue</a:t>
            </a:r>
          </a:p>
        </p:txBody>
      </p:sp>
      <p:sp>
        <p:nvSpPr>
          <p:cNvPr id="12" name="Title 1"/>
          <p:cNvSpPr>
            <a:spLocks noGrp="1"/>
          </p:cNvSpPr>
          <p:nvPr>
            <p:ph type="title"/>
          </p:nvPr>
        </p:nvSpPr>
        <p:spPr>
          <a:xfrm>
            <a:off x="628650" y="376415"/>
            <a:ext cx="7886700" cy="1325563"/>
          </a:xfrm>
        </p:spPr>
        <p:txBody>
          <a:bodyPr>
            <a:normAutofit/>
          </a:bodyPr>
          <a:lstStyle/>
          <a:p>
            <a:r>
              <a:rPr lang="en-US" sz="2800" dirty="0"/>
              <a:t>Compare what is comparable: </a:t>
            </a:r>
            <a:r>
              <a:rPr lang="en-US" sz="2800" dirty="0" smtClean="0"/>
              <a:t>Imaging </a:t>
            </a:r>
            <a:r>
              <a:rPr lang="en-US" sz="2800" dirty="0"/>
              <a:t>depth</a:t>
            </a:r>
          </a:p>
        </p:txBody>
      </p:sp>
    </p:spTree>
    <p:extLst>
      <p:ext uri="{BB962C8B-B14F-4D97-AF65-F5344CB8AC3E}">
        <p14:creationId xmlns:p14="http://schemas.microsoft.com/office/powerpoint/2010/main" val="338059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How to protect yourself from non-</a:t>
            </a:r>
            <a:r>
              <a:rPr lang="en-US" sz="3200" dirty="0" err="1"/>
              <a:t>linearities</a:t>
            </a:r>
            <a:r>
              <a:rPr lang="en-US" sz="3200" dirty="0" smtClean="0"/>
              <a:t>?</a:t>
            </a:r>
            <a:endParaRPr lang="en-US" sz="3200" dirty="0"/>
          </a:p>
        </p:txBody>
      </p:sp>
      <p:sp>
        <p:nvSpPr>
          <p:cNvPr id="4" name="Content Placeholder 3"/>
          <p:cNvSpPr>
            <a:spLocks noGrp="1"/>
          </p:cNvSpPr>
          <p:nvPr>
            <p:ph idx="1"/>
          </p:nvPr>
        </p:nvSpPr>
        <p:spPr/>
        <p:txBody>
          <a:bodyPr>
            <a:normAutofit fontScale="92500" lnSpcReduction="10000"/>
          </a:bodyPr>
          <a:lstStyle/>
          <a:p>
            <a:r>
              <a:rPr lang="en-US" dirty="0"/>
              <a:t>You can’t - but you can look for diagnostic defects</a:t>
            </a:r>
          </a:p>
          <a:p>
            <a:pPr lvl="1"/>
            <a:r>
              <a:rPr lang="en-US" dirty="0"/>
              <a:t>Edges to structures</a:t>
            </a:r>
          </a:p>
          <a:p>
            <a:pPr lvl="1"/>
            <a:r>
              <a:rPr lang="en-US" dirty="0"/>
              <a:t>Asymmetries in intensity</a:t>
            </a:r>
          </a:p>
          <a:p>
            <a:endParaRPr lang="en-US" dirty="0"/>
          </a:p>
          <a:p>
            <a:r>
              <a:rPr lang="en-US" dirty="0"/>
              <a:t>Test: reduce laser; does image reduce proportionately?</a:t>
            </a:r>
          </a:p>
          <a:p>
            <a:endParaRPr lang="en-US" dirty="0"/>
          </a:p>
          <a:p>
            <a:r>
              <a:rPr lang="en-US" dirty="0"/>
              <a:t>Avoid over-labeling</a:t>
            </a:r>
          </a:p>
          <a:p>
            <a:r>
              <a:rPr lang="en-US" dirty="0"/>
              <a:t>Avoid over-stimulating</a:t>
            </a:r>
          </a:p>
          <a:p>
            <a:endParaRPr lang="en-US" dirty="0"/>
          </a:p>
          <a:p>
            <a:r>
              <a:rPr lang="en-US" dirty="0"/>
              <a:t>“When in doubt, reduce intensity of stimulation”</a:t>
            </a:r>
          </a:p>
          <a:p>
            <a:endParaRPr lang="en-US" dirty="0"/>
          </a:p>
        </p:txBody>
      </p:sp>
    </p:spTree>
    <p:extLst>
      <p:ext uri="{BB962C8B-B14F-4D97-AF65-F5344CB8AC3E}">
        <p14:creationId xmlns:p14="http://schemas.microsoft.com/office/powerpoint/2010/main" val="1938891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5362" name="Oval 12"/>
          <p:cNvSpPr>
            <a:spLocks noChangeArrowheads="1"/>
          </p:cNvSpPr>
          <p:nvPr/>
        </p:nvSpPr>
        <p:spPr bwMode="auto">
          <a:xfrm>
            <a:off x="4298950" y="4083050"/>
            <a:ext cx="228600" cy="2286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15363" name="Text Box 2"/>
          <p:cNvSpPr txBox="1">
            <a:spLocks noChangeArrowheads="1"/>
          </p:cNvSpPr>
          <p:nvPr/>
        </p:nvSpPr>
        <p:spPr bwMode="auto">
          <a:xfrm>
            <a:off x="454025" y="577850"/>
            <a:ext cx="75469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en-US" altLang="en-US" smtClean="0">
                <a:solidFill>
                  <a:srgbClr val="FFFFFF"/>
                </a:solidFill>
              </a:rPr>
              <a:t>Our discussion of fluorescence has made hidden assumption that dyes have an ideal behavior</a:t>
            </a:r>
          </a:p>
          <a:p>
            <a:pPr eaLnBrk="0" fontAlgn="base" hangingPunct="0">
              <a:spcBef>
                <a:spcPct val="50000"/>
              </a:spcBef>
              <a:spcAft>
                <a:spcPct val="0"/>
              </a:spcAft>
            </a:pPr>
            <a:r>
              <a:rPr lang="en-US" altLang="en-US" smtClean="0">
                <a:solidFill>
                  <a:srgbClr val="FFFFFF"/>
                </a:solidFill>
              </a:rPr>
              <a:t>How true is this?</a:t>
            </a:r>
          </a:p>
        </p:txBody>
      </p:sp>
      <p:grpSp>
        <p:nvGrpSpPr>
          <p:cNvPr id="15364" name="Group 8"/>
          <p:cNvGrpSpPr>
            <a:grpSpLocks/>
          </p:cNvGrpSpPr>
          <p:nvPr/>
        </p:nvGrpSpPr>
        <p:grpSpPr bwMode="auto">
          <a:xfrm rot="1021199">
            <a:off x="609600" y="3505200"/>
            <a:ext cx="3886200" cy="228600"/>
            <a:chOff x="957" y="3292"/>
            <a:chExt cx="2671" cy="280"/>
          </a:xfrm>
        </p:grpSpPr>
        <p:sp>
          <p:nvSpPr>
            <p:cNvPr id="15369" name="Freeform 6"/>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15370" name="Line 7"/>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15365" name="Group 9"/>
          <p:cNvGrpSpPr>
            <a:grpSpLocks/>
          </p:cNvGrpSpPr>
          <p:nvPr/>
        </p:nvGrpSpPr>
        <p:grpSpPr bwMode="auto">
          <a:xfrm rot="-1240320">
            <a:off x="4343400" y="3352800"/>
            <a:ext cx="4037013" cy="241300"/>
            <a:chOff x="957" y="3292"/>
            <a:chExt cx="2671" cy="280"/>
          </a:xfrm>
        </p:grpSpPr>
        <p:sp>
          <p:nvSpPr>
            <p:cNvPr id="15367" name="Freeform 10"/>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CC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15368" name="Line 11"/>
            <p:cNvSpPr>
              <a:spLocks noChangeShapeType="1"/>
            </p:cNvSpPr>
            <p:nvPr/>
          </p:nvSpPr>
          <p:spPr bwMode="auto">
            <a:xfrm>
              <a:off x="3484" y="3449"/>
              <a:ext cx="144" cy="7"/>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
        <p:nvSpPr>
          <p:cNvPr id="15366" name="Text Box 13"/>
          <p:cNvSpPr txBox="1">
            <a:spLocks noChangeArrowheads="1"/>
          </p:cNvSpPr>
          <p:nvPr/>
        </p:nvSpPr>
        <p:spPr bwMode="auto">
          <a:xfrm>
            <a:off x="4430713" y="4194175"/>
            <a:ext cx="433228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en-US" altLang="en-US" smtClean="0">
                <a:solidFill>
                  <a:srgbClr val="FFFFFF"/>
                </a:solidFill>
              </a:rPr>
              <a:t>Fluorescent Dye</a:t>
            </a:r>
          </a:p>
          <a:p>
            <a:pPr eaLnBrk="0" fontAlgn="base" hangingPunct="0">
              <a:spcBef>
                <a:spcPct val="50000"/>
              </a:spcBef>
              <a:spcAft>
                <a:spcPct val="0"/>
              </a:spcAft>
            </a:pPr>
            <a:r>
              <a:rPr lang="en-US" altLang="en-US" smtClean="0">
                <a:solidFill>
                  <a:srgbClr val="FFFFFF"/>
                </a:solidFill>
              </a:rPr>
              <a:t>   Dipole antenna</a:t>
            </a:r>
          </a:p>
          <a:p>
            <a:pPr eaLnBrk="0" fontAlgn="base" hangingPunct="0">
              <a:spcBef>
                <a:spcPct val="50000"/>
              </a:spcBef>
              <a:spcAft>
                <a:spcPct val="0"/>
              </a:spcAft>
            </a:pPr>
            <a:r>
              <a:rPr lang="en-US" altLang="en-US" smtClean="0">
                <a:solidFill>
                  <a:srgbClr val="FFFFFF"/>
                </a:solidFill>
              </a:rPr>
              <a:t>      Delocalized electrons</a:t>
            </a:r>
          </a:p>
          <a:p>
            <a:pPr eaLnBrk="0" fontAlgn="base" hangingPunct="0">
              <a:spcBef>
                <a:spcPct val="50000"/>
              </a:spcBef>
              <a:spcAft>
                <a:spcPct val="0"/>
              </a:spcAft>
            </a:pPr>
            <a:r>
              <a:rPr lang="en-US" altLang="en-US" smtClean="0">
                <a:solidFill>
                  <a:srgbClr val="FFFFFF"/>
                </a:solidFill>
              </a:rPr>
              <a:t>   Longer dipole, longer </a:t>
            </a:r>
            <a:r>
              <a:rPr lang="en-US" altLang="en-US" sz="2800" smtClean="0">
                <a:solidFill>
                  <a:srgbClr val="FFFFFF"/>
                </a:solidFill>
                <a:latin typeface="Symbol" panose="05050102010706020507" pitchFamily="18" charset="2"/>
              </a:rPr>
              <a:t>l</a:t>
            </a:r>
            <a:endParaRPr lang="en-US" altLang="en-US" smtClean="0">
              <a:solidFill>
                <a:srgbClr val="FFFFFF"/>
              </a:solidFill>
            </a:endParaRPr>
          </a:p>
        </p:txBody>
      </p:sp>
    </p:spTree>
    <p:extLst>
      <p:ext uri="{BB962C8B-B14F-4D97-AF65-F5344CB8AC3E}">
        <p14:creationId xmlns:p14="http://schemas.microsoft.com/office/powerpoint/2010/main" val="2366450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Microscope has </a:t>
            </a:r>
            <a:r>
              <a:rPr lang="en-US" dirty="0" smtClean="0"/>
              <a:t>non-</a:t>
            </a:r>
            <a:r>
              <a:rPr lang="en-US" dirty="0" err="1" smtClean="0"/>
              <a:t>linearities</a:t>
            </a:r>
            <a:endParaRPr lang="en-US" dirty="0"/>
          </a:p>
        </p:txBody>
      </p:sp>
      <p:pic>
        <p:nvPicPr>
          <p:cNvPr id="4" name="Picture 2" descr="11-epi light path.jpg                                          00018BEC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43200"/>
            <a:ext cx="49530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761639" y="3577064"/>
            <a:ext cx="19040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light source</a:t>
            </a:r>
          </a:p>
          <a:p>
            <a:pPr algn="ctr" eaLnBrk="0" fontAlgn="base" hangingPunct="0">
              <a:spcBef>
                <a:spcPct val="0"/>
              </a:spcBef>
              <a:spcAft>
                <a:spcPct val="0"/>
              </a:spcAft>
            </a:pPr>
            <a:r>
              <a:rPr lang="en-US" altLang="en-US" smtClean="0">
                <a:latin typeface="+mn-lt"/>
              </a:rPr>
              <a:t>(image of arc)</a:t>
            </a:r>
          </a:p>
        </p:txBody>
      </p:sp>
      <p:sp>
        <p:nvSpPr>
          <p:cNvPr id="6" name="Text Box 8"/>
          <p:cNvSpPr txBox="1">
            <a:spLocks noChangeArrowheads="1"/>
          </p:cNvSpPr>
          <p:nvPr/>
        </p:nvSpPr>
        <p:spPr bwMode="auto">
          <a:xfrm>
            <a:off x="4067500" y="1993255"/>
            <a:ext cx="1666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Relay optics</a:t>
            </a:r>
          </a:p>
        </p:txBody>
      </p:sp>
      <p:sp>
        <p:nvSpPr>
          <p:cNvPr id="7" name="Text Box 9"/>
          <p:cNvSpPr txBox="1">
            <a:spLocks noChangeArrowheads="1"/>
          </p:cNvSpPr>
          <p:nvPr/>
        </p:nvSpPr>
        <p:spPr bwMode="auto">
          <a:xfrm>
            <a:off x="242175" y="5008989"/>
            <a:ext cx="1371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dirty="0" smtClean="0">
                <a:latin typeface="+mn-lt"/>
              </a:rPr>
              <a:t>Objective</a:t>
            </a:r>
          </a:p>
          <a:p>
            <a:pPr algn="ctr" eaLnBrk="0" fontAlgn="base" hangingPunct="0">
              <a:spcBef>
                <a:spcPct val="0"/>
              </a:spcBef>
              <a:spcAft>
                <a:spcPct val="0"/>
              </a:spcAft>
            </a:pPr>
            <a:endParaRPr lang="en-US" altLang="en-US" dirty="0" smtClean="0">
              <a:latin typeface="+mn-lt"/>
            </a:endParaRPr>
          </a:p>
        </p:txBody>
      </p:sp>
      <p:sp>
        <p:nvSpPr>
          <p:cNvPr id="8" name="Text Box 10"/>
          <p:cNvSpPr txBox="1">
            <a:spLocks noChangeArrowheads="1"/>
          </p:cNvSpPr>
          <p:nvPr/>
        </p:nvSpPr>
        <p:spPr bwMode="auto">
          <a:xfrm>
            <a:off x="242175" y="3713589"/>
            <a:ext cx="1407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Eyepieces</a:t>
            </a:r>
          </a:p>
          <a:p>
            <a:pPr algn="ctr" eaLnBrk="0" fontAlgn="base" hangingPunct="0">
              <a:spcBef>
                <a:spcPct val="0"/>
              </a:spcBef>
              <a:spcAft>
                <a:spcPct val="0"/>
              </a:spcAft>
            </a:pPr>
            <a:endParaRPr lang="en-US" altLang="en-US" smtClean="0">
              <a:latin typeface="+mn-lt"/>
            </a:endParaRPr>
          </a:p>
        </p:txBody>
      </p:sp>
      <p:sp>
        <p:nvSpPr>
          <p:cNvPr id="9" name="Text Box 11"/>
          <p:cNvSpPr txBox="1">
            <a:spLocks noChangeArrowheads="1"/>
          </p:cNvSpPr>
          <p:nvPr/>
        </p:nvSpPr>
        <p:spPr bwMode="auto">
          <a:xfrm>
            <a:off x="2279456" y="1932930"/>
            <a:ext cx="114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Camera</a:t>
            </a:r>
          </a:p>
        </p:txBody>
      </p:sp>
    </p:spTree>
    <p:extLst>
      <p:ext uri="{BB962C8B-B14F-4D97-AF65-F5344CB8AC3E}">
        <p14:creationId xmlns:p14="http://schemas.microsoft.com/office/powerpoint/2010/main" val="15877967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Microscope has </a:t>
            </a:r>
            <a:r>
              <a:rPr lang="en-US" dirty="0" smtClean="0"/>
              <a:t>non-</a:t>
            </a:r>
            <a:r>
              <a:rPr lang="en-US" dirty="0" err="1" smtClean="0"/>
              <a:t>linearities</a:t>
            </a:r>
            <a:endParaRPr lang="en-US" dirty="0"/>
          </a:p>
        </p:txBody>
      </p:sp>
      <p:pic>
        <p:nvPicPr>
          <p:cNvPr id="4" name="Picture 2" descr="11-epi light path.jpg                                          00018BEC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43200"/>
            <a:ext cx="49530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761639" y="3577064"/>
            <a:ext cx="19040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light source</a:t>
            </a:r>
          </a:p>
          <a:p>
            <a:pPr algn="ctr" eaLnBrk="0" fontAlgn="base" hangingPunct="0">
              <a:spcBef>
                <a:spcPct val="0"/>
              </a:spcBef>
              <a:spcAft>
                <a:spcPct val="0"/>
              </a:spcAft>
            </a:pPr>
            <a:r>
              <a:rPr lang="en-US" altLang="en-US" smtClean="0">
                <a:latin typeface="+mn-lt"/>
              </a:rPr>
              <a:t>(image of arc)</a:t>
            </a:r>
          </a:p>
        </p:txBody>
      </p:sp>
      <p:sp>
        <p:nvSpPr>
          <p:cNvPr id="6" name="Text Box 8"/>
          <p:cNvSpPr txBox="1">
            <a:spLocks noChangeArrowheads="1"/>
          </p:cNvSpPr>
          <p:nvPr/>
        </p:nvSpPr>
        <p:spPr bwMode="auto">
          <a:xfrm>
            <a:off x="4067500" y="1993255"/>
            <a:ext cx="1666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Relay optics</a:t>
            </a:r>
          </a:p>
        </p:txBody>
      </p:sp>
      <p:sp>
        <p:nvSpPr>
          <p:cNvPr id="7" name="Text Box 9"/>
          <p:cNvSpPr txBox="1">
            <a:spLocks noChangeArrowheads="1"/>
          </p:cNvSpPr>
          <p:nvPr/>
        </p:nvSpPr>
        <p:spPr bwMode="auto">
          <a:xfrm>
            <a:off x="242175" y="5008989"/>
            <a:ext cx="1371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dirty="0" smtClean="0">
                <a:latin typeface="+mn-lt"/>
              </a:rPr>
              <a:t>Objective</a:t>
            </a:r>
          </a:p>
          <a:p>
            <a:pPr algn="ctr" eaLnBrk="0" fontAlgn="base" hangingPunct="0">
              <a:spcBef>
                <a:spcPct val="0"/>
              </a:spcBef>
              <a:spcAft>
                <a:spcPct val="0"/>
              </a:spcAft>
            </a:pPr>
            <a:endParaRPr lang="en-US" altLang="en-US" dirty="0" smtClean="0">
              <a:latin typeface="+mn-lt"/>
            </a:endParaRPr>
          </a:p>
        </p:txBody>
      </p:sp>
      <p:sp>
        <p:nvSpPr>
          <p:cNvPr id="8" name="Text Box 10"/>
          <p:cNvSpPr txBox="1">
            <a:spLocks noChangeArrowheads="1"/>
          </p:cNvSpPr>
          <p:nvPr/>
        </p:nvSpPr>
        <p:spPr bwMode="auto">
          <a:xfrm>
            <a:off x="242175" y="3713589"/>
            <a:ext cx="1407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Eyepieces</a:t>
            </a:r>
          </a:p>
          <a:p>
            <a:pPr algn="ctr" eaLnBrk="0" fontAlgn="base" hangingPunct="0">
              <a:spcBef>
                <a:spcPct val="0"/>
              </a:spcBef>
              <a:spcAft>
                <a:spcPct val="0"/>
              </a:spcAft>
            </a:pPr>
            <a:endParaRPr lang="en-US" altLang="en-US" smtClean="0">
              <a:latin typeface="+mn-lt"/>
            </a:endParaRPr>
          </a:p>
        </p:txBody>
      </p:sp>
      <p:sp>
        <p:nvSpPr>
          <p:cNvPr id="9" name="Text Box 11"/>
          <p:cNvSpPr txBox="1">
            <a:spLocks noChangeArrowheads="1"/>
          </p:cNvSpPr>
          <p:nvPr/>
        </p:nvSpPr>
        <p:spPr bwMode="auto">
          <a:xfrm>
            <a:off x="2279456" y="1932930"/>
            <a:ext cx="114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Camera</a:t>
            </a:r>
          </a:p>
        </p:txBody>
      </p:sp>
      <p:sp>
        <p:nvSpPr>
          <p:cNvPr id="10" name="Oval 9"/>
          <p:cNvSpPr/>
          <p:nvPr/>
        </p:nvSpPr>
        <p:spPr>
          <a:xfrm>
            <a:off x="156989" y="4997700"/>
            <a:ext cx="1467556" cy="5219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697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Objective lens better at collecting light near center</a:t>
            </a:r>
            <a:br>
              <a:rPr lang="en-US" dirty="0"/>
            </a:b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30669" y="1806222"/>
            <a:ext cx="2925242" cy="4062836"/>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68711" y="2099227"/>
            <a:ext cx="2891645" cy="3658105"/>
          </a:xfrm>
        </p:spPr>
      </p:pic>
      <p:sp>
        <p:nvSpPr>
          <p:cNvPr id="9" name="Rectangle 8"/>
          <p:cNvSpPr/>
          <p:nvPr/>
        </p:nvSpPr>
        <p:spPr>
          <a:xfrm>
            <a:off x="1738489" y="1690689"/>
            <a:ext cx="2156178" cy="318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38489" y="5665858"/>
            <a:ext cx="2156178" cy="318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78133" y="5438599"/>
            <a:ext cx="882223" cy="318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460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Microscope has </a:t>
            </a:r>
            <a:r>
              <a:rPr lang="en-US" dirty="0" smtClean="0"/>
              <a:t>non-</a:t>
            </a:r>
            <a:r>
              <a:rPr lang="en-US" dirty="0" err="1" smtClean="0"/>
              <a:t>linearities</a:t>
            </a:r>
            <a:endParaRPr lang="en-US" dirty="0"/>
          </a:p>
        </p:txBody>
      </p:sp>
      <p:pic>
        <p:nvPicPr>
          <p:cNvPr id="4" name="Picture 2" descr="11-epi light path.jpg                                          00018BEC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43200"/>
            <a:ext cx="49530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761639" y="3577064"/>
            <a:ext cx="19040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light source</a:t>
            </a:r>
          </a:p>
          <a:p>
            <a:pPr algn="ctr" eaLnBrk="0" fontAlgn="base" hangingPunct="0">
              <a:spcBef>
                <a:spcPct val="0"/>
              </a:spcBef>
              <a:spcAft>
                <a:spcPct val="0"/>
              </a:spcAft>
            </a:pPr>
            <a:r>
              <a:rPr lang="en-US" altLang="en-US" smtClean="0">
                <a:latin typeface="+mn-lt"/>
              </a:rPr>
              <a:t>(image of arc)</a:t>
            </a:r>
          </a:p>
        </p:txBody>
      </p:sp>
      <p:sp>
        <p:nvSpPr>
          <p:cNvPr id="6" name="Text Box 8"/>
          <p:cNvSpPr txBox="1">
            <a:spLocks noChangeArrowheads="1"/>
          </p:cNvSpPr>
          <p:nvPr/>
        </p:nvSpPr>
        <p:spPr bwMode="auto">
          <a:xfrm>
            <a:off x="4067500" y="1993255"/>
            <a:ext cx="1666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Relay optics</a:t>
            </a:r>
          </a:p>
        </p:txBody>
      </p:sp>
      <p:sp>
        <p:nvSpPr>
          <p:cNvPr id="7" name="Text Box 9"/>
          <p:cNvSpPr txBox="1">
            <a:spLocks noChangeArrowheads="1"/>
          </p:cNvSpPr>
          <p:nvPr/>
        </p:nvSpPr>
        <p:spPr bwMode="auto">
          <a:xfrm>
            <a:off x="242175" y="5008989"/>
            <a:ext cx="1371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dirty="0" smtClean="0">
                <a:latin typeface="+mn-lt"/>
              </a:rPr>
              <a:t>Objective</a:t>
            </a:r>
          </a:p>
          <a:p>
            <a:pPr algn="ctr" eaLnBrk="0" fontAlgn="base" hangingPunct="0">
              <a:spcBef>
                <a:spcPct val="0"/>
              </a:spcBef>
              <a:spcAft>
                <a:spcPct val="0"/>
              </a:spcAft>
            </a:pPr>
            <a:endParaRPr lang="en-US" altLang="en-US" dirty="0" smtClean="0">
              <a:latin typeface="+mn-lt"/>
            </a:endParaRPr>
          </a:p>
        </p:txBody>
      </p:sp>
      <p:sp>
        <p:nvSpPr>
          <p:cNvPr id="8" name="Text Box 10"/>
          <p:cNvSpPr txBox="1">
            <a:spLocks noChangeArrowheads="1"/>
          </p:cNvSpPr>
          <p:nvPr/>
        </p:nvSpPr>
        <p:spPr bwMode="auto">
          <a:xfrm>
            <a:off x="242175" y="3713589"/>
            <a:ext cx="1407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Eyepieces</a:t>
            </a:r>
          </a:p>
          <a:p>
            <a:pPr algn="ctr" eaLnBrk="0" fontAlgn="base" hangingPunct="0">
              <a:spcBef>
                <a:spcPct val="0"/>
              </a:spcBef>
              <a:spcAft>
                <a:spcPct val="0"/>
              </a:spcAft>
            </a:pPr>
            <a:endParaRPr lang="en-US" altLang="en-US" smtClean="0">
              <a:latin typeface="+mn-lt"/>
            </a:endParaRPr>
          </a:p>
        </p:txBody>
      </p:sp>
      <p:sp>
        <p:nvSpPr>
          <p:cNvPr id="9" name="Text Box 11"/>
          <p:cNvSpPr txBox="1">
            <a:spLocks noChangeArrowheads="1"/>
          </p:cNvSpPr>
          <p:nvPr/>
        </p:nvSpPr>
        <p:spPr bwMode="auto">
          <a:xfrm>
            <a:off x="2279456" y="1932930"/>
            <a:ext cx="114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latin typeface="+mn-lt"/>
              </a:rPr>
              <a:t>Camera</a:t>
            </a:r>
          </a:p>
        </p:txBody>
      </p:sp>
      <p:sp>
        <p:nvSpPr>
          <p:cNvPr id="3" name="Oval 2"/>
          <p:cNvSpPr/>
          <p:nvPr/>
        </p:nvSpPr>
        <p:spPr>
          <a:xfrm>
            <a:off x="2128662" y="1890304"/>
            <a:ext cx="1467556" cy="5219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984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4041775" y="15176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fontAlgn="base" hangingPunct="1">
              <a:spcBef>
                <a:spcPct val="50000"/>
              </a:spcBef>
              <a:spcAft>
                <a:spcPct val="0"/>
              </a:spcAft>
            </a:pPr>
            <a:endParaRPr lang="en-US" altLang="en-US">
              <a:solidFill>
                <a:srgbClr val="000000"/>
              </a:solidFill>
              <a:latin typeface="Times" panose="02020603050405020304" pitchFamily="18" charset="0"/>
            </a:endParaRPr>
          </a:p>
        </p:txBody>
      </p:sp>
      <p:sp>
        <p:nvSpPr>
          <p:cNvPr id="28675" name="Text Box 6"/>
          <p:cNvSpPr txBox="1">
            <a:spLocks noChangeArrowheads="1"/>
          </p:cNvSpPr>
          <p:nvPr/>
        </p:nvSpPr>
        <p:spPr bwMode="auto">
          <a:xfrm>
            <a:off x="647606" y="1148318"/>
            <a:ext cx="2415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r>
              <a:rPr lang="en-US" altLang="en-US" sz="1800" dirty="0" smtClean="0">
                <a:solidFill>
                  <a:srgbClr val="000000"/>
                </a:solidFill>
                <a:latin typeface="Calibri" panose="020F0502020204030204" pitchFamily="34" charset="0"/>
              </a:rPr>
              <a:t>Good</a:t>
            </a:r>
            <a:r>
              <a:rPr lang="en-US" altLang="en-US" sz="1800" dirty="0">
                <a:solidFill>
                  <a:srgbClr val="000000"/>
                </a:solidFill>
                <a:latin typeface="Calibri" panose="020F0502020204030204" pitchFamily="34" charset="0"/>
              </a:rPr>
              <a:t>: </a:t>
            </a:r>
            <a:r>
              <a:rPr lang="en-US" altLang="en-US" sz="1800" dirty="0" smtClean="0">
                <a:solidFill>
                  <a:srgbClr val="000000"/>
                </a:solidFill>
                <a:latin typeface="Calibri" panose="020F0502020204030204" pitchFamily="34" charset="0"/>
              </a:rPr>
              <a:t>Single detector</a:t>
            </a:r>
            <a:endParaRPr lang="en-US" altLang="en-US" sz="1800" dirty="0">
              <a:solidFill>
                <a:srgbClr val="000000"/>
              </a:solidFill>
              <a:latin typeface="Calibri" panose="020F0502020204030204" pitchFamily="34" charset="0"/>
            </a:endParaRPr>
          </a:p>
        </p:txBody>
      </p:sp>
      <p:sp>
        <p:nvSpPr>
          <p:cNvPr id="28676" name="Text Box 7"/>
          <p:cNvSpPr txBox="1">
            <a:spLocks noChangeArrowheads="1"/>
          </p:cNvSpPr>
          <p:nvPr/>
        </p:nvSpPr>
        <p:spPr bwMode="auto">
          <a:xfrm>
            <a:off x="6273385" y="3685301"/>
            <a:ext cx="241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r>
              <a:rPr lang="en-US" altLang="en-US" sz="1800" dirty="0">
                <a:solidFill>
                  <a:srgbClr val="000000"/>
                </a:solidFill>
                <a:latin typeface="Calibri" panose="020F0502020204030204" pitchFamily="34" charset="0"/>
              </a:rPr>
              <a:t>Bad: Easy to saturate dye (less excitation, ISC)</a:t>
            </a:r>
          </a:p>
        </p:txBody>
      </p:sp>
      <p:grpSp>
        <p:nvGrpSpPr>
          <p:cNvPr id="28678" name="Group 7"/>
          <p:cNvGrpSpPr>
            <a:grpSpLocks/>
          </p:cNvGrpSpPr>
          <p:nvPr/>
        </p:nvGrpSpPr>
        <p:grpSpPr bwMode="auto">
          <a:xfrm rot="5400000">
            <a:off x="2294732" y="1707356"/>
            <a:ext cx="4489450" cy="3132137"/>
            <a:chOff x="465138" y="1397000"/>
            <a:chExt cx="7470777" cy="5213350"/>
          </a:xfrm>
        </p:grpSpPr>
        <p:sp>
          <p:nvSpPr>
            <p:cNvPr id="28679" name="Oval 75"/>
            <p:cNvSpPr>
              <a:spLocks noChangeArrowheads="1"/>
            </p:cNvSpPr>
            <p:nvPr/>
          </p:nvSpPr>
          <p:spPr bwMode="auto">
            <a:xfrm>
              <a:off x="1744663" y="4411663"/>
              <a:ext cx="363537" cy="1828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endParaRPr lang="en-US" altLang="en-US" sz="1800">
                <a:solidFill>
                  <a:srgbClr val="000000"/>
                </a:solidFill>
                <a:latin typeface="Arial" panose="020B0604020202020204" pitchFamily="34" charset="0"/>
                <a:cs typeface="Arial" panose="020B0604020202020204" pitchFamily="34" charset="0"/>
              </a:endParaRPr>
            </a:p>
          </p:txBody>
        </p:sp>
        <p:sp>
          <p:nvSpPr>
            <p:cNvPr id="28680" name="Oval 52"/>
            <p:cNvSpPr>
              <a:spLocks noChangeArrowheads="1"/>
            </p:cNvSpPr>
            <p:nvPr/>
          </p:nvSpPr>
          <p:spPr bwMode="auto">
            <a:xfrm rot="5400000">
              <a:off x="5124450" y="1830388"/>
              <a:ext cx="152400" cy="9779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endParaRPr lang="en-US" altLang="en-US" sz="1800">
                <a:solidFill>
                  <a:srgbClr val="000000"/>
                </a:solidFill>
                <a:latin typeface="Arial" panose="020B0604020202020204" pitchFamily="34" charset="0"/>
                <a:cs typeface="Arial" panose="020B0604020202020204" pitchFamily="34" charset="0"/>
              </a:endParaRPr>
            </a:p>
          </p:txBody>
        </p:sp>
        <p:sp>
          <p:nvSpPr>
            <p:cNvPr id="28681" name="Oval 4"/>
            <p:cNvSpPr>
              <a:spLocks noChangeArrowheads="1"/>
            </p:cNvSpPr>
            <p:nvPr/>
          </p:nvSpPr>
          <p:spPr bwMode="auto">
            <a:xfrm>
              <a:off x="6381750" y="4411663"/>
              <a:ext cx="363538" cy="1828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endParaRPr lang="en-US" altLang="en-US" sz="1800">
                <a:solidFill>
                  <a:srgbClr val="000000"/>
                </a:solidFill>
                <a:latin typeface="Arial" panose="020B0604020202020204" pitchFamily="34" charset="0"/>
                <a:cs typeface="Arial" panose="020B0604020202020204" pitchFamily="34" charset="0"/>
              </a:endParaRPr>
            </a:p>
          </p:txBody>
        </p:sp>
        <p:sp>
          <p:nvSpPr>
            <p:cNvPr id="28682" name="Oval 5"/>
            <p:cNvSpPr>
              <a:spLocks noChangeArrowheads="1"/>
            </p:cNvSpPr>
            <p:nvPr/>
          </p:nvSpPr>
          <p:spPr bwMode="auto">
            <a:xfrm>
              <a:off x="3651250" y="4411663"/>
              <a:ext cx="363538" cy="1828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8683" name="Group 8"/>
            <p:cNvGrpSpPr>
              <a:grpSpLocks/>
            </p:cNvGrpSpPr>
            <p:nvPr/>
          </p:nvGrpSpPr>
          <p:grpSpPr bwMode="auto">
            <a:xfrm>
              <a:off x="2457450" y="4411663"/>
              <a:ext cx="0" cy="1828800"/>
              <a:chOff x="2022" y="2323"/>
              <a:chExt cx="0" cy="1152"/>
            </a:xfrm>
          </p:grpSpPr>
          <p:sp>
            <p:nvSpPr>
              <p:cNvPr id="28712" name="Line 6"/>
              <p:cNvSpPr>
                <a:spLocks noChangeShapeType="1"/>
              </p:cNvSpPr>
              <p:nvPr/>
            </p:nvSpPr>
            <p:spPr bwMode="auto">
              <a:xfrm flipV="1">
                <a:off x="2022" y="2957"/>
                <a:ext cx="0" cy="5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13" name="Line 7"/>
              <p:cNvSpPr>
                <a:spLocks noChangeShapeType="1"/>
              </p:cNvSpPr>
              <p:nvPr/>
            </p:nvSpPr>
            <p:spPr bwMode="auto">
              <a:xfrm flipV="1">
                <a:off x="2022" y="2323"/>
                <a:ext cx="0" cy="5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grpSp>
        <p:sp>
          <p:nvSpPr>
            <p:cNvPr id="28684" name="Line 13"/>
            <p:cNvSpPr>
              <a:spLocks noChangeShapeType="1"/>
            </p:cNvSpPr>
            <p:nvPr/>
          </p:nvSpPr>
          <p:spPr bwMode="auto">
            <a:xfrm rot="-2700000">
              <a:off x="5200650" y="4051300"/>
              <a:ext cx="0" cy="255905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85" name="Oval 14"/>
            <p:cNvSpPr>
              <a:spLocks noChangeArrowheads="1"/>
            </p:cNvSpPr>
            <p:nvPr/>
          </p:nvSpPr>
          <p:spPr bwMode="auto">
            <a:xfrm rot="5400000">
              <a:off x="5015706" y="3039269"/>
              <a:ext cx="363538" cy="1828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8686" name="Group 17"/>
            <p:cNvGrpSpPr>
              <a:grpSpLocks/>
            </p:cNvGrpSpPr>
            <p:nvPr/>
          </p:nvGrpSpPr>
          <p:grpSpPr bwMode="auto">
            <a:xfrm rot="5400000">
              <a:off x="5197477" y="1652590"/>
              <a:ext cx="0" cy="1828800"/>
              <a:chOff x="2022" y="2323"/>
              <a:chExt cx="0" cy="1152"/>
            </a:xfrm>
          </p:grpSpPr>
          <p:sp>
            <p:nvSpPr>
              <p:cNvPr id="28710" name="Line 18"/>
              <p:cNvSpPr>
                <a:spLocks noChangeShapeType="1"/>
              </p:cNvSpPr>
              <p:nvPr/>
            </p:nvSpPr>
            <p:spPr bwMode="auto">
              <a:xfrm flipV="1">
                <a:off x="2022" y="2957"/>
                <a:ext cx="0" cy="5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11" name="Line 19"/>
              <p:cNvSpPr>
                <a:spLocks noChangeShapeType="1"/>
              </p:cNvSpPr>
              <p:nvPr/>
            </p:nvSpPr>
            <p:spPr bwMode="auto">
              <a:xfrm flipV="1">
                <a:off x="2022" y="2323"/>
                <a:ext cx="0" cy="5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grpSp>
        <p:sp>
          <p:nvSpPr>
            <p:cNvPr id="28687" name="Line 30"/>
            <p:cNvSpPr>
              <a:spLocks noChangeShapeType="1"/>
            </p:cNvSpPr>
            <p:nvPr/>
          </p:nvSpPr>
          <p:spPr bwMode="auto">
            <a:xfrm flipV="1">
              <a:off x="4283075" y="2566988"/>
              <a:ext cx="917575" cy="1376362"/>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88" name="Line 31"/>
            <p:cNvSpPr>
              <a:spLocks noChangeShapeType="1"/>
            </p:cNvSpPr>
            <p:nvPr/>
          </p:nvSpPr>
          <p:spPr bwMode="auto">
            <a:xfrm flipH="1" flipV="1">
              <a:off x="5211763" y="2566988"/>
              <a:ext cx="900112" cy="1376362"/>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89" name="Line 32"/>
            <p:cNvSpPr>
              <a:spLocks noChangeShapeType="1"/>
            </p:cNvSpPr>
            <p:nvPr/>
          </p:nvSpPr>
          <p:spPr bwMode="auto">
            <a:xfrm flipH="1" flipV="1">
              <a:off x="4283075" y="3943350"/>
              <a:ext cx="0" cy="468313"/>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0" name="Line 33"/>
            <p:cNvSpPr>
              <a:spLocks noChangeShapeType="1"/>
            </p:cNvSpPr>
            <p:nvPr/>
          </p:nvSpPr>
          <p:spPr bwMode="auto">
            <a:xfrm flipV="1">
              <a:off x="6111875" y="3943350"/>
              <a:ext cx="0" cy="2297113"/>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1" name="Line 34"/>
            <p:cNvSpPr>
              <a:spLocks noChangeShapeType="1"/>
            </p:cNvSpPr>
            <p:nvPr/>
          </p:nvSpPr>
          <p:spPr bwMode="auto">
            <a:xfrm flipV="1">
              <a:off x="4283075" y="4411663"/>
              <a:ext cx="2281238"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2" name="Line 35"/>
            <p:cNvSpPr>
              <a:spLocks noChangeShapeType="1"/>
            </p:cNvSpPr>
            <p:nvPr/>
          </p:nvSpPr>
          <p:spPr bwMode="auto">
            <a:xfrm flipH="1" flipV="1">
              <a:off x="6564313" y="4411663"/>
              <a:ext cx="1371600" cy="9144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3" name="Line 37"/>
            <p:cNvSpPr>
              <a:spLocks noChangeShapeType="1"/>
            </p:cNvSpPr>
            <p:nvPr/>
          </p:nvSpPr>
          <p:spPr bwMode="auto">
            <a:xfrm flipH="1">
              <a:off x="6564313" y="5326063"/>
              <a:ext cx="1371600" cy="9144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4" name="Line 38"/>
            <p:cNvSpPr>
              <a:spLocks noChangeShapeType="1"/>
            </p:cNvSpPr>
            <p:nvPr/>
          </p:nvSpPr>
          <p:spPr bwMode="auto">
            <a:xfrm flipH="1">
              <a:off x="6111875" y="6240463"/>
              <a:ext cx="452438"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5" name="Line 41"/>
            <p:cNvSpPr>
              <a:spLocks noChangeShapeType="1"/>
            </p:cNvSpPr>
            <p:nvPr/>
          </p:nvSpPr>
          <p:spPr bwMode="auto">
            <a:xfrm flipH="1" flipV="1">
              <a:off x="6564313" y="4564063"/>
              <a:ext cx="1371600" cy="762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6" name="Line 42"/>
            <p:cNvSpPr>
              <a:spLocks noChangeShapeType="1"/>
            </p:cNvSpPr>
            <p:nvPr/>
          </p:nvSpPr>
          <p:spPr bwMode="auto">
            <a:xfrm flipH="1">
              <a:off x="6564313" y="5326063"/>
              <a:ext cx="1371600" cy="7556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7" name="Line 43"/>
            <p:cNvSpPr>
              <a:spLocks noChangeShapeType="1"/>
            </p:cNvSpPr>
            <p:nvPr/>
          </p:nvSpPr>
          <p:spPr bwMode="auto">
            <a:xfrm flipH="1">
              <a:off x="3829050" y="6081713"/>
              <a:ext cx="27352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8" name="Line 44"/>
            <p:cNvSpPr>
              <a:spLocks noChangeShapeType="1"/>
            </p:cNvSpPr>
            <p:nvPr/>
          </p:nvSpPr>
          <p:spPr bwMode="auto">
            <a:xfrm flipH="1">
              <a:off x="3843338" y="4564063"/>
              <a:ext cx="273526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699" name="Line 45"/>
            <p:cNvSpPr>
              <a:spLocks noChangeShapeType="1"/>
            </p:cNvSpPr>
            <p:nvPr/>
          </p:nvSpPr>
          <p:spPr bwMode="auto">
            <a:xfrm flipH="1">
              <a:off x="1927225" y="4564063"/>
              <a:ext cx="1916113" cy="10604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00" name="Line 46"/>
            <p:cNvSpPr>
              <a:spLocks noChangeShapeType="1"/>
            </p:cNvSpPr>
            <p:nvPr/>
          </p:nvSpPr>
          <p:spPr bwMode="auto">
            <a:xfrm flipH="1" flipV="1">
              <a:off x="1927225" y="5037138"/>
              <a:ext cx="1916113" cy="10445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01" name="AutoShape 47"/>
            <p:cNvSpPr>
              <a:spLocks noChangeArrowheads="1"/>
            </p:cNvSpPr>
            <p:nvPr/>
          </p:nvSpPr>
          <p:spPr bwMode="auto">
            <a:xfrm rot="5400000">
              <a:off x="554832" y="4823619"/>
              <a:ext cx="825500" cy="1004887"/>
            </a:xfrm>
            <a:prstGeom prst="can">
              <a:avLst>
                <a:gd name="adj" fmla="val 30433"/>
              </a:avLst>
            </a:prstGeom>
            <a:solidFill>
              <a:srgbClr val="333399"/>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endParaRPr lang="en-US" altLang="en-US" sz="1800">
                <a:solidFill>
                  <a:srgbClr val="000000"/>
                </a:solidFill>
                <a:latin typeface="Arial" panose="020B0604020202020204" pitchFamily="34" charset="0"/>
                <a:cs typeface="Arial" panose="020B0604020202020204" pitchFamily="34" charset="0"/>
              </a:endParaRPr>
            </a:p>
          </p:txBody>
        </p:sp>
        <p:sp>
          <p:nvSpPr>
            <p:cNvPr id="28702" name="Line 50"/>
            <p:cNvSpPr>
              <a:spLocks noChangeShapeType="1"/>
            </p:cNvSpPr>
            <p:nvPr/>
          </p:nvSpPr>
          <p:spPr bwMode="auto">
            <a:xfrm>
              <a:off x="5105400" y="2322513"/>
              <a:ext cx="95250" cy="244475"/>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03" name="Line 51"/>
            <p:cNvSpPr>
              <a:spLocks noChangeShapeType="1"/>
            </p:cNvSpPr>
            <p:nvPr/>
          </p:nvSpPr>
          <p:spPr bwMode="auto">
            <a:xfrm flipV="1">
              <a:off x="5200650" y="2322513"/>
              <a:ext cx="106363" cy="244475"/>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04" name="Line 53"/>
            <p:cNvSpPr>
              <a:spLocks noChangeShapeType="1"/>
            </p:cNvSpPr>
            <p:nvPr/>
          </p:nvSpPr>
          <p:spPr bwMode="auto">
            <a:xfrm>
              <a:off x="5211763" y="2011363"/>
              <a:ext cx="95250" cy="320675"/>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05" name="Line 54"/>
            <p:cNvSpPr>
              <a:spLocks noChangeShapeType="1"/>
            </p:cNvSpPr>
            <p:nvPr/>
          </p:nvSpPr>
          <p:spPr bwMode="auto">
            <a:xfrm flipH="1">
              <a:off x="5105400" y="2011363"/>
              <a:ext cx="106363" cy="320675"/>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06" name="AutoShape 48"/>
            <p:cNvSpPr>
              <a:spLocks noChangeArrowheads="1"/>
            </p:cNvSpPr>
            <p:nvPr/>
          </p:nvSpPr>
          <p:spPr bwMode="auto">
            <a:xfrm rot="10800000">
              <a:off x="5105400" y="1397000"/>
              <a:ext cx="201613" cy="641350"/>
            </a:xfrm>
            <a:prstGeom prst="can">
              <a:avLst>
                <a:gd name="adj" fmla="val 48762"/>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endParaRPr lang="en-US" altLang="en-US" sz="1800">
                <a:solidFill>
                  <a:srgbClr val="000000"/>
                </a:solidFill>
                <a:latin typeface="Arial" panose="020B0604020202020204" pitchFamily="34" charset="0"/>
                <a:cs typeface="Arial" panose="020B0604020202020204" pitchFamily="34" charset="0"/>
              </a:endParaRPr>
            </a:p>
          </p:txBody>
        </p:sp>
        <p:sp>
          <p:nvSpPr>
            <p:cNvPr id="28707" name="Line 67"/>
            <p:cNvSpPr>
              <a:spLocks noChangeShapeType="1"/>
            </p:cNvSpPr>
            <p:nvPr/>
          </p:nvSpPr>
          <p:spPr bwMode="auto">
            <a:xfrm flipV="1">
              <a:off x="7935915" y="4394203"/>
              <a:ext cx="0" cy="182880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08" name="Line 76"/>
            <p:cNvSpPr>
              <a:spLocks noChangeShapeType="1"/>
            </p:cNvSpPr>
            <p:nvPr/>
          </p:nvSpPr>
          <p:spPr bwMode="auto">
            <a:xfrm flipH="1" flipV="1">
              <a:off x="1363663" y="5326063"/>
              <a:ext cx="563562" cy="2984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sp>
          <p:nvSpPr>
            <p:cNvPr id="28709" name="Line 77"/>
            <p:cNvSpPr>
              <a:spLocks noChangeShapeType="1"/>
            </p:cNvSpPr>
            <p:nvPr/>
          </p:nvSpPr>
          <p:spPr bwMode="auto">
            <a:xfrm flipH="1">
              <a:off x="1363663" y="5037138"/>
              <a:ext cx="563562" cy="2889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panose="030F0702030302020204" pitchFamily="66" charset="0"/>
                <a:ea typeface="MS PGothic" panose="020B0600070205080204" pitchFamily="34" charset="-128"/>
              </a:endParaRPr>
            </a:p>
          </p:txBody>
        </p:sp>
      </p:grpSp>
      <p:sp>
        <p:nvSpPr>
          <p:cNvPr id="2" name="Title 1"/>
          <p:cNvSpPr>
            <a:spLocks noGrp="1"/>
          </p:cNvSpPr>
          <p:nvPr>
            <p:ph type="title"/>
          </p:nvPr>
        </p:nvSpPr>
        <p:spPr/>
        <p:txBody>
          <a:bodyPr anchor="t">
            <a:normAutofit/>
          </a:bodyPr>
          <a:lstStyle/>
          <a:p>
            <a:r>
              <a:rPr lang="en-US" sz="3200" dirty="0"/>
              <a:t>No free lunch from Confocal</a:t>
            </a:r>
          </a:p>
        </p:txBody>
      </p:sp>
      <p:sp>
        <p:nvSpPr>
          <p:cNvPr id="43" name="Text Box 6"/>
          <p:cNvSpPr txBox="1">
            <a:spLocks noChangeArrowheads="1"/>
          </p:cNvSpPr>
          <p:nvPr/>
        </p:nvSpPr>
        <p:spPr bwMode="auto">
          <a:xfrm>
            <a:off x="776524" y="3685302"/>
            <a:ext cx="24158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r>
              <a:rPr lang="en-US" altLang="en-US" sz="1800" dirty="0" smtClean="0">
                <a:solidFill>
                  <a:srgbClr val="000000"/>
                </a:solidFill>
                <a:latin typeface="Calibri" panose="020F0502020204030204" pitchFamily="34" charset="0"/>
              </a:rPr>
              <a:t>Good</a:t>
            </a:r>
            <a:r>
              <a:rPr lang="en-US" altLang="en-US" sz="1800" dirty="0">
                <a:solidFill>
                  <a:srgbClr val="000000"/>
                </a:solidFill>
                <a:latin typeface="Calibri" panose="020F0502020204030204" pitchFamily="34" charset="0"/>
              </a:rPr>
              <a:t>: </a:t>
            </a:r>
            <a:r>
              <a:rPr lang="en-US" altLang="en-US" sz="1800" dirty="0" smtClean="0">
                <a:solidFill>
                  <a:srgbClr val="000000"/>
                </a:solidFill>
                <a:latin typeface="Calibri" panose="020F0502020204030204" pitchFamily="34" charset="0"/>
              </a:rPr>
              <a:t>Single light source</a:t>
            </a:r>
            <a:endParaRPr lang="en-US" altLang="en-US" sz="1800" dirty="0">
              <a:solidFill>
                <a:srgbClr val="000000"/>
              </a:solidFill>
              <a:latin typeface="Calibri" panose="020F0502020204030204" pitchFamily="34" charset="0"/>
            </a:endParaRPr>
          </a:p>
        </p:txBody>
      </p:sp>
      <p:sp>
        <p:nvSpPr>
          <p:cNvPr id="44" name="Text Box 7"/>
          <p:cNvSpPr txBox="1">
            <a:spLocks noChangeArrowheads="1"/>
          </p:cNvSpPr>
          <p:nvPr/>
        </p:nvSpPr>
        <p:spPr bwMode="auto">
          <a:xfrm>
            <a:off x="6273385" y="2735611"/>
            <a:ext cx="241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fontAlgn="base" hangingPunct="1">
              <a:spcBef>
                <a:spcPct val="0"/>
              </a:spcBef>
              <a:spcAft>
                <a:spcPct val="0"/>
              </a:spcAft>
            </a:pPr>
            <a:r>
              <a:rPr lang="en-US" altLang="en-US" sz="1800" dirty="0">
                <a:solidFill>
                  <a:srgbClr val="000000"/>
                </a:solidFill>
                <a:latin typeface="Calibri" panose="020F0502020204030204" pitchFamily="34" charset="0"/>
              </a:rPr>
              <a:t>Bad: </a:t>
            </a:r>
            <a:r>
              <a:rPr lang="en-US" altLang="en-US" sz="1800" dirty="0" smtClean="0">
                <a:solidFill>
                  <a:srgbClr val="000000"/>
                </a:solidFill>
                <a:latin typeface="Calibri" panose="020F0502020204030204" pitchFamily="34" charset="0"/>
              </a:rPr>
              <a:t>Very </a:t>
            </a:r>
            <a:r>
              <a:rPr lang="en-US" altLang="en-US" sz="1800" dirty="0">
                <a:solidFill>
                  <a:srgbClr val="000000"/>
                </a:solidFill>
                <a:latin typeface="Calibri" panose="020F0502020204030204" pitchFamily="34" charset="0"/>
              </a:rPr>
              <a:t>sensitive to optical aberrations</a:t>
            </a:r>
          </a:p>
        </p:txBody>
      </p:sp>
    </p:spTree>
    <p:extLst>
      <p:ext uri="{BB962C8B-B14F-4D97-AF65-F5344CB8AC3E}">
        <p14:creationId xmlns:p14="http://schemas.microsoft.com/office/powerpoint/2010/main" val="2705916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berrations  not pict                                          0001B2B0Macintosh HD                   ABA78158:"/>
          <p:cNvPicPr>
            <a:picLocks noChangeAspect="1" noChangeArrowheads="1"/>
          </p:cNvPicPr>
          <p:nvPr/>
        </p:nvPicPr>
        <p:blipFill rotWithShape="1">
          <a:blip r:embed="rId2">
            <a:extLst>
              <a:ext uri="{28A0092B-C50C-407E-A947-70E740481C1C}">
                <a14:useLocalDpi xmlns:a14="http://schemas.microsoft.com/office/drawing/2010/main" val="0"/>
              </a:ext>
            </a:extLst>
          </a:blip>
          <a:srcRect b="21744"/>
          <a:stretch/>
        </p:blipFill>
        <p:spPr bwMode="auto">
          <a:xfrm>
            <a:off x="550817" y="2002421"/>
            <a:ext cx="3321271" cy="363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Optical aberrations</a:t>
            </a:r>
            <a:endParaRPr lang="en-US" dirty="0"/>
          </a:p>
        </p:txBody>
      </p:sp>
      <p:sp>
        <p:nvSpPr>
          <p:cNvPr id="3" name="Text Placeholder 2"/>
          <p:cNvSpPr>
            <a:spLocks noGrp="1"/>
          </p:cNvSpPr>
          <p:nvPr>
            <p:ph type="body" idx="1"/>
          </p:nvPr>
        </p:nvSpPr>
        <p:spPr>
          <a:xfrm>
            <a:off x="629842" y="1015119"/>
            <a:ext cx="3868340" cy="823912"/>
          </a:xfrm>
        </p:spPr>
        <p:txBody>
          <a:bodyPr/>
          <a:lstStyle/>
          <a:p>
            <a:r>
              <a:rPr lang="en-US" dirty="0"/>
              <a:t>Spherical aberration</a:t>
            </a:r>
          </a:p>
        </p:txBody>
      </p:sp>
      <p:sp>
        <p:nvSpPr>
          <p:cNvPr id="5" name="Text Placeholder 4"/>
          <p:cNvSpPr>
            <a:spLocks noGrp="1"/>
          </p:cNvSpPr>
          <p:nvPr>
            <p:ph type="body" sz="quarter" idx="3"/>
          </p:nvPr>
        </p:nvSpPr>
        <p:spPr>
          <a:xfrm>
            <a:off x="4629150" y="1015119"/>
            <a:ext cx="3887391" cy="823912"/>
          </a:xfrm>
        </p:spPr>
        <p:txBody>
          <a:bodyPr/>
          <a:lstStyle/>
          <a:p>
            <a:r>
              <a:rPr lang="en-US" dirty="0"/>
              <a:t>Lateral chromatic aberration </a:t>
            </a:r>
          </a:p>
        </p:txBody>
      </p:sp>
      <p:sp>
        <p:nvSpPr>
          <p:cNvPr id="8" name="TextBox 7"/>
          <p:cNvSpPr txBox="1"/>
          <p:nvPr/>
        </p:nvSpPr>
        <p:spPr>
          <a:xfrm>
            <a:off x="629841" y="5497689"/>
            <a:ext cx="2473498" cy="954107"/>
          </a:xfrm>
          <a:prstGeom prst="rect">
            <a:avLst/>
          </a:prstGeom>
          <a:noFill/>
        </p:spPr>
        <p:txBody>
          <a:bodyPr wrap="none" rtlCol="0">
            <a:spAutoFit/>
          </a:bodyPr>
          <a:lstStyle/>
          <a:p>
            <a:r>
              <a:rPr lang="en-US" sz="1400" dirty="0" smtClean="0"/>
              <a:t>Focus deeper below </a:t>
            </a:r>
            <a:r>
              <a:rPr lang="en-US" sz="1400" dirty="0" err="1" smtClean="0"/>
              <a:t>coverglass</a:t>
            </a:r>
            <a:endParaRPr lang="en-US" sz="1400" dirty="0" smtClean="0"/>
          </a:p>
          <a:p>
            <a:r>
              <a:rPr lang="en-US" sz="1400" dirty="0" smtClean="0"/>
              <a:t>Not corrected for</a:t>
            </a:r>
          </a:p>
          <a:p>
            <a:pPr marL="742950" lvl="1" indent="-285750">
              <a:buFont typeface="Arial" panose="020B0604020202020204" pitchFamily="34" charset="0"/>
              <a:buChar char="•"/>
            </a:pPr>
            <a:r>
              <a:rPr lang="en-US" sz="1400" dirty="0" smtClean="0"/>
              <a:t>spherical aberration</a:t>
            </a:r>
          </a:p>
          <a:p>
            <a:pPr marL="742950" lvl="1" indent="-285750">
              <a:buFont typeface="Arial" panose="020B0604020202020204" pitchFamily="34" charset="0"/>
              <a:buChar char="•"/>
            </a:pPr>
            <a:r>
              <a:rPr lang="en-US" sz="1400" dirty="0" smtClean="0"/>
              <a:t>chromatic aberration</a:t>
            </a:r>
            <a:endParaRPr lang="en-US" sz="1400" dirty="0"/>
          </a:p>
        </p:txBody>
      </p:sp>
      <p:pic>
        <p:nvPicPr>
          <p:cNvPr id="9" name="Picture 2" descr="lat chrom not corrected.pict                                   0001B2B0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373" y="1940630"/>
            <a:ext cx="4094910" cy="418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068711" y="1935083"/>
            <a:ext cx="824456" cy="307777"/>
          </a:xfrm>
          <a:prstGeom prst="rect">
            <a:avLst/>
          </a:prstGeom>
          <a:solidFill>
            <a:schemeClr val="bg1"/>
          </a:solidFill>
          <a:ln>
            <a:solidFill>
              <a:schemeClr val="tx1"/>
            </a:solidFill>
          </a:ln>
        </p:spPr>
        <p:txBody>
          <a:bodyPr wrap="none" rtlCol="0">
            <a:spAutoFit/>
          </a:bodyPr>
          <a:lstStyle/>
          <a:p>
            <a:r>
              <a:rPr lang="en-US" sz="1400" dirty="0" smtClean="0"/>
              <a:t>Detector</a:t>
            </a:r>
            <a:endParaRPr lang="en-US" sz="1400" dirty="0"/>
          </a:p>
        </p:txBody>
      </p:sp>
      <p:sp>
        <p:nvSpPr>
          <p:cNvPr id="11" name="TextBox 10"/>
          <p:cNvSpPr txBox="1"/>
          <p:nvPr/>
        </p:nvSpPr>
        <p:spPr>
          <a:xfrm>
            <a:off x="1247422" y="1935083"/>
            <a:ext cx="824456" cy="307777"/>
          </a:xfrm>
          <a:prstGeom prst="rect">
            <a:avLst/>
          </a:prstGeom>
          <a:solidFill>
            <a:schemeClr val="bg1"/>
          </a:solidFill>
          <a:ln>
            <a:solidFill>
              <a:schemeClr val="tx1"/>
            </a:solidFill>
          </a:ln>
        </p:spPr>
        <p:txBody>
          <a:bodyPr wrap="none" rtlCol="0">
            <a:spAutoFit/>
          </a:bodyPr>
          <a:lstStyle/>
          <a:p>
            <a:r>
              <a:rPr lang="en-US" sz="1400" dirty="0" smtClean="0"/>
              <a:t>Detector</a:t>
            </a:r>
            <a:endParaRPr lang="en-US" sz="1400" dirty="0"/>
          </a:p>
        </p:txBody>
      </p:sp>
    </p:spTree>
    <p:extLst>
      <p:ext uri="{BB962C8B-B14F-4D97-AF65-F5344CB8AC3E}">
        <p14:creationId xmlns:p14="http://schemas.microsoft.com/office/powerpoint/2010/main" val="3173327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7"/>
          <p:cNvSpPr txBox="1">
            <a:spLocks noChangeArrowheads="1"/>
          </p:cNvSpPr>
          <p:nvPr/>
        </p:nvSpPr>
        <p:spPr bwMode="auto">
          <a:xfrm>
            <a:off x="985749" y="1498937"/>
            <a:ext cx="52579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latin typeface="+mn-lt"/>
              </a:rPr>
              <a:t>Requirements:</a:t>
            </a:r>
          </a:p>
          <a:p>
            <a:pPr eaLnBrk="0" fontAlgn="base" hangingPunct="0">
              <a:spcBef>
                <a:spcPct val="0"/>
              </a:spcBef>
              <a:spcAft>
                <a:spcPct val="0"/>
              </a:spcAft>
            </a:pPr>
            <a:r>
              <a:rPr lang="en-US" altLang="en-US" sz="2000" dirty="0" smtClean="0">
                <a:latin typeface="+mn-lt"/>
              </a:rPr>
              <a:t>   Specimen of uniform intensity</a:t>
            </a:r>
          </a:p>
          <a:p>
            <a:pPr eaLnBrk="0" fontAlgn="base" hangingPunct="0">
              <a:spcBef>
                <a:spcPct val="0"/>
              </a:spcBef>
              <a:spcAft>
                <a:spcPct val="0"/>
              </a:spcAft>
            </a:pPr>
            <a:r>
              <a:rPr lang="en-US" altLang="en-US" sz="2000" dirty="0" smtClean="0">
                <a:latin typeface="+mn-lt"/>
              </a:rPr>
              <a:t>   Set of specimens of different known brightness</a:t>
            </a:r>
            <a:endParaRPr lang="en-US" altLang="en-US" dirty="0" smtClean="0">
              <a:latin typeface="+mn-lt"/>
            </a:endParaRPr>
          </a:p>
        </p:txBody>
      </p:sp>
      <p:sp>
        <p:nvSpPr>
          <p:cNvPr id="8" name="Rectangle 18"/>
          <p:cNvSpPr>
            <a:spLocks noChangeArrowheads="1"/>
          </p:cNvSpPr>
          <p:nvPr/>
        </p:nvSpPr>
        <p:spPr bwMode="auto">
          <a:xfrm>
            <a:off x="990600" y="2971800"/>
            <a:ext cx="4419600" cy="1371600"/>
          </a:xfrm>
          <a:prstGeom prst="rect">
            <a:avLst/>
          </a:prstGeom>
          <a:solidFill>
            <a:schemeClr val="bg2">
              <a:lumMod val="75000"/>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9" name="Rectangle 19"/>
          <p:cNvSpPr>
            <a:spLocks noChangeArrowheads="1"/>
          </p:cNvSpPr>
          <p:nvPr/>
        </p:nvSpPr>
        <p:spPr bwMode="auto">
          <a:xfrm>
            <a:off x="2209800" y="3352800"/>
            <a:ext cx="2209800" cy="5334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0" name="Rectangle 20"/>
          <p:cNvSpPr>
            <a:spLocks noChangeArrowheads="1"/>
          </p:cNvSpPr>
          <p:nvPr/>
        </p:nvSpPr>
        <p:spPr bwMode="auto">
          <a:xfrm>
            <a:off x="2590800" y="3505200"/>
            <a:ext cx="228600" cy="228600"/>
          </a:xfrm>
          <a:prstGeom prst="rect">
            <a:avLst/>
          </a:prstGeom>
          <a:solidFill>
            <a:schemeClr val="bg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1" name="Rectangle 21"/>
          <p:cNvSpPr>
            <a:spLocks noChangeArrowheads="1"/>
          </p:cNvSpPr>
          <p:nvPr/>
        </p:nvSpPr>
        <p:spPr bwMode="auto">
          <a:xfrm>
            <a:off x="2971800" y="3505200"/>
            <a:ext cx="228600" cy="228600"/>
          </a:xfrm>
          <a:prstGeom prst="rect">
            <a:avLst/>
          </a:prstGeom>
          <a:solidFill>
            <a:schemeClr val="bg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2" name="Rectangle 22"/>
          <p:cNvSpPr>
            <a:spLocks noChangeArrowheads="1"/>
          </p:cNvSpPr>
          <p:nvPr/>
        </p:nvSpPr>
        <p:spPr bwMode="auto">
          <a:xfrm>
            <a:off x="3352800" y="3505200"/>
            <a:ext cx="228600" cy="228600"/>
          </a:xfrm>
          <a:prstGeom prst="rect">
            <a:avLst/>
          </a:prstGeom>
          <a:solidFill>
            <a:schemeClr val="bg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3" name="Rectangle 23"/>
          <p:cNvSpPr>
            <a:spLocks noChangeArrowheads="1"/>
          </p:cNvSpPr>
          <p:nvPr/>
        </p:nvSpPr>
        <p:spPr bwMode="auto">
          <a:xfrm>
            <a:off x="3733800" y="3505200"/>
            <a:ext cx="228600" cy="228600"/>
          </a:xfrm>
          <a:prstGeom prst="rect">
            <a:avLst/>
          </a:prstGeom>
          <a:solidFill>
            <a:schemeClr val="bg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4" name="Oval 24"/>
          <p:cNvSpPr>
            <a:spLocks noChangeArrowheads="1"/>
          </p:cNvSpPr>
          <p:nvPr/>
        </p:nvSpPr>
        <p:spPr bwMode="auto">
          <a:xfrm>
            <a:off x="2644775" y="3538538"/>
            <a:ext cx="152400" cy="152400"/>
          </a:xfrm>
          <a:prstGeom prst="ellipse">
            <a:avLst/>
          </a:prstGeom>
          <a:solidFill>
            <a:srgbClr val="FFFF99">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5" name="Oval 25"/>
          <p:cNvSpPr>
            <a:spLocks noChangeArrowheads="1"/>
          </p:cNvSpPr>
          <p:nvPr/>
        </p:nvSpPr>
        <p:spPr bwMode="auto">
          <a:xfrm>
            <a:off x="3025775" y="3548063"/>
            <a:ext cx="152400" cy="152400"/>
          </a:xfrm>
          <a:prstGeom prst="ellipse">
            <a:avLst/>
          </a:prstGeom>
          <a:solidFill>
            <a:srgbClr val="FFFF66">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6" name="Oval 26"/>
          <p:cNvSpPr>
            <a:spLocks noChangeArrowheads="1"/>
          </p:cNvSpPr>
          <p:nvPr/>
        </p:nvSpPr>
        <p:spPr bwMode="auto">
          <a:xfrm>
            <a:off x="3406775" y="3548063"/>
            <a:ext cx="152400" cy="152400"/>
          </a:xfrm>
          <a:prstGeom prst="ellipse">
            <a:avLst/>
          </a:prstGeom>
          <a:solidFill>
            <a:srgbClr val="FFFF66">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7" name="Oval 27"/>
          <p:cNvSpPr>
            <a:spLocks noChangeArrowheads="1"/>
          </p:cNvSpPr>
          <p:nvPr/>
        </p:nvSpPr>
        <p:spPr bwMode="auto">
          <a:xfrm>
            <a:off x="3787775" y="3548063"/>
            <a:ext cx="152400" cy="152400"/>
          </a:xfrm>
          <a:prstGeom prst="ellipse">
            <a:avLst/>
          </a:prstGeom>
          <a:solidFill>
            <a:srgbClr val="FFFF00">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8" name="Rectangle 28"/>
          <p:cNvSpPr>
            <a:spLocks noChangeArrowheads="1"/>
          </p:cNvSpPr>
          <p:nvPr/>
        </p:nvSpPr>
        <p:spPr bwMode="auto">
          <a:xfrm>
            <a:off x="1981200" y="3200400"/>
            <a:ext cx="26670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endParaRPr lang="en-US" altLang="en-US" smtClean="0"/>
          </a:p>
        </p:txBody>
      </p:sp>
      <p:sp>
        <p:nvSpPr>
          <p:cNvPr id="19" name="Text Box 29"/>
          <p:cNvSpPr txBox="1">
            <a:spLocks noChangeArrowheads="1"/>
          </p:cNvSpPr>
          <p:nvPr/>
        </p:nvSpPr>
        <p:spPr bwMode="auto">
          <a:xfrm>
            <a:off x="5570538" y="2916704"/>
            <a:ext cx="30656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latin typeface="+mn-lt"/>
              </a:rPr>
              <a:t>Slide with double-stick tape</a:t>
            </a:r>
          </a:p>
          <a:p>
            <a:pPr eaLnBrk="0" fontAlgn="base" hangingPunct="0">
              <a:spcBef>
                <a:spcPct val="0"/>
              </a:spcBef>
              <a:spcAft>
                <a:spcPct val="0"/>
              </a:spcAft>
            </a:pPr>
            <a:r>
              <a:rPr lang="en-US" altLang="en-US" sz="2000" dirty="0" smtClean="0">
                <a:latin typeface="+mn-lt"/>
              </a:rPr>
              <a:t>Cut holes in tape</a:t>
            </a:r>
          </a:p>
          <a:p>
            <a:pPr eaLnBrk="0" fontAlgn="base" hangingPunct="0">
              <a:spcBef>
                <a:spcPct val="0"/>
              </a:spcBef>
              <a:spcAft>
                <a:spcPct val="0"/>
              </a:spcAft>
            </a:pPr>
            <a:r>
              <a:rPr lang="en-US" altLang="en-US" sz="2000" dirty="0" smtClean="0">
                <a:latin typeface="+mn-lt"/>
              </a:rPr>
              <a:t>Drop dye in holes </a:t>
            </a:r>
          </a:p>
          <a:p>
            <a:pPr eaLnBrk="0" fontAlgn="base" hangingPunct="0">
              <a:spcBef>
                <a:spcPct val="0"/>
              </a:spcBef>
              <a:spcAft>
                <a:spcPct val="0"/>
              </a:spcAft>
            </a:pPr>
            <a:r>
              <a:rPr lang="en-US" altLang="en-US" sz="2000" dirty="0" smtClean="0">
                <a:latin typeface="+mn-lt"/>
              </a:rPr>
              <a:t>   </a:t>
            </a:r>
            <a:r>
              <a:rPr lang="en-US" altLang="en-US" sz="1800" dirty="0" smtClean="0">
                <a:latin typeface="+mn-lt"/>
              </a:rPr>
              <a:t>Different [dye] in each hole</a:t>
            </a:r>
            <a:endParaRPr lang="en-US" altLang="en-US" sz="2000" dirty="0" smtClean="0">
              <a:latin typeface="+mn-lt"/>
            </a:endParaRPr>
          </a:p>
          <a:p>
            <a:pPr eaLnBrk="0" fontAlgn="base" hangingPunct="0">
              <a:spcBef>
                <a:spcPct val="0"/>
              </a:spcBef>
              <a:spcAft>
                <a:spcPct val="0"/>
              </a:spcAft>
            </a:pPr>
            <a:r>
              <a:rPr lang="en-US" altLang="en-US" sz="2000" dirty="0" smtClean="0">
                <a:latin typeface="+mn-lt"/>
              </a:rPr>
              <a:t>Coverslip over the top</a:t>
            </a:r>
          </a:p>
          <a:p>
            <a:pPr eaLnBrk="0" fontAlgn="base" hangingPunct="0">
              <a:spcBef>
                <a:spcPct val="0"/>
              </a:spcBef>
              <a:spcAft>
                <a:spcPct val="0"/>
              </a:spcAft>
            </a:pPr>
            <a:endParaRPr lang="en-US" altLang="en-US" sz="2000" dirty="0" smtClean="0">
              <a:latin typeface="+mn-lt"/>
            </a:endParaRPr>
          </a:p>
        </p:txBody>
      </p:sp>
      <p:sp>
        <p:nvSpPr>
          <p:cNvPr id="20" name="Oval 30"/>
          <p:cNvSpPr>
            <a:spLocks noChangeArrowheads="1"/>
          </p:cNvSpPr>
          <p:nvPr/>
        </p:nvSpPr>
        <p:spPr bwMode="auto">
          <a:xfrm>
            <a:off x="2590800" y="5400675"/>
            <a:ext cx="152400" cy="74613"/>
          </a:xfrm>
          <a:prstGeom prst="ellipse">
            <a:avLst/>
          </a:prstGeom>
          <a:solidFill>
            <a:srgbClr val="FFFF99">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1" name="Oval 31"/>
          <p:cNvSpPr>
            <a:spLocks noChangeArrowheads="1"/>
          </p:cNvSpPr>
          <p:nvPr/>
        </p:nvSpPr>
        <p:spPr bwMode="auto">
          <a:xfrm>
            <a:off x="2971800" y="5410200"/>
            <a:ext cx="152400" cy="74613"/>
          </a:xfrm>
          <a:prstGeom prst="ellipse">
            <a:avLst/>
          </a:prstGeom>
          <a:solidFill>
            <a:srgbClr val="FFFF66">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2" name="Oval 32"/>
          <p:cNvSpPr>
            <a:spLocks noChangeArrowheads="1"/>
          </p:cNvSpPr>
          <p:nvPr/>
        </p:nvSpPr>
        <p:spPr bwMode="auto">
          <a:xfrm>
            <a:off x="3352800" y="5410200"/>
            <a:ext cx="152400" cy="74613"/>
          </a:xfrm>
          <a:prstGeom prst="ellipse">
            <a:avLst/>
          </a:prstGeom>
          <a:solidFill>
            <a:srgbClr val="FFFF66">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3" name="Oval 33"/>
          <p:cNvSpPr>
            <a:spLocks noChangeArrowheads="1"/>
          </p:cNvSpPr>
          <p:nvPr/>
        </p:nvSpPr>
        <p:spPr bwMode="auto">
          <a:xfrm>
            <a:off x="3733800" y="5410200"/>
            <a:ext cx="152400" cy="76200"/>
          </a:xfrm>
          <a:prstGeom prst="ellipse">
            <a:avLst/>
          </a:prstGeom>
          <a:solidFill>
            <a:srgbClr val="FFFF00">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4" name="Rectangle 34"/>
          <p:cNvSpPr>
            <a:spLocks noChangeArrowheads="1"/>
          </p:cNvSpPr>
          <p:nvPr/>
        </p:nvSpPr>
        <p:spPr bwMode="auto">
          <a:xfrm flipV="1">
            <a:off x="2166938" y="5399088"/>
            <a:ext cx="381000" cy="762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5" name="Rectangle 35"/>
          <p:cNvSpPr>
            <a:spLocks noChangeArrowheads="1"/>
          </p:cNvSpPr>
          <p:nvPr/>
        </p:nvSpPr>
        <p:spPr bwMode="auto">
          <a:xfrm flipV="1">
            <a:off x="3919538" y="5399088"/>
            <a:ext cx="457200" cy="762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6" name="Rectangle 36"/>
          <p:cNvSpPr>
            <a:spLocks noChangeArrowheads="1"/>
          </p:cNvSpPr>
          <p:nvPr/>
        </p:nvSpPr>
        <p:spPr bwMode="auto">
          <a:xfrm flipV="1">
            <a:off x="2765425" y="5399088"/>
            <a:ext cx="152400" cy="762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7" name="Rectangle 38"/>
          <p:cNvSpPr>
            <a:spLocks noChangeArrowheads="1"/>
          </p:cNvSpPr>
          <p:nvPr/>
        </p:nvSpPr>
        <p:spPr bwMode="auto">
          <a:xfrm flipV="1">
            <a:off x="3157538" y="5399088"/>
            <a:ext cx="152400" cy="762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8" name="Rectangle 39"/>
          <p:cNvSpPr>
            <a:spLocks noChangeArrowheads="1"/>
          </p:cNvSpPr>
          <p:nvPr/>
        </p:nvSpPr>
        <p:spPr bwMode="auto">
          <a:xfrm flipV="1">
            <a:off x="3538538" y="5399088"/>
            <a:ext cx="152400" cy="762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29" name="Rectangle 40"/>
          <p:cNvSpPr>
            <a:spLocks noChangeArrowheads="1"/>
          </p:cNvSpPr>
          <p:nvPr/>
        </p:nvSpPr>
        <p:spPr bwMode="auto">
          <a:xfrm>
            <a:off x="1981200" y="5257800"/>
            <a:ext cx="2667000" cy="152400"/>
          </a:xfrm>
          <a:prstGeom prst="rect">
            <a:avLst/>
          </a:prstGeom>
          <a:solidFill>
            <a:schemeClr val="bg2">
              <a:lumMod val="75000"/>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30" name="Rectangle 41"/>
          <p:cNvSpPr>
            <a:spLocks noChangeArrowheads="1"/>
          </p:cNvSpPr>
          <p:nvPr/>
        </p:nvSpPr>
        <p:spPr bwMode="auto">
          <a:xfrm>
            <a:off x="990600" y="5486400"/>
            <a:ext cx="4419600" cy="228600"/>
          </a:xfrm>
          <a:prstGeom prst="rect">
            <a:avLst/>
          </a:prstGeom>
          <a:solidFill>
            <a:schemeClr val="bg2">
              <a:lumMod val="75000"/>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31" name="Title 30"/>
          <p:cNvSpPr>
            <a:spLocks noGrp="1"/>
          </p:cNvSpPr>
          <p:nvPr>
            <p:ph type="title"/>
          </p:nvPr>
        </p:nvSpPr>
        <p:spPr>
          <a:xfrm>
            <a:off x="628650" y="365126"/>
            <a:ext cx="7886700" cy="522733"/>
          </a:xfrm>
        </p:spPr>
        <p:txBody>
          <a:bodyPr>
            <a:noAutofit/>
          </a:bodyPr>
          <a:lstStyle/>
          <a:p>
            <a:r>
              <a:rPr lang="en-US" sz="3200" dirty="0"/>
              <a:t>Solution: Flat Fielding (pixel by pixel correction)</a:t>
            </a:r>
            <a:br>
              <a:rPr lang="en-US" sz="3200" dirty="0"/>
            </a:br>
            <a:endParaRPr lang="en-US" sz="3200" dirty="0"/>
          </a:p>
        </p:txBody>
      </p:sp>
    </p:spTree>
    <p:extLst>
      <p:ext uri="{BB962C8B-B14F-4D97-AF65-F5344CB8AC3E}">
        <p14:creationId xmlns:p14="http://schemas.microsoft.com/office/powerpoint/2010/main" val="2778420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14"/>
          <p:cNvSpPr>
            <a:spLocks noChangeShapeType="1"/>
          </p:cNvSpPr>
          <p:nvPr/>
        </p:nvSpPr>
        <p:spPr bwMode="auto">
          <a:xfrm>
            <a:off x="3051175" y="2055813"/>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ea typeface="MS PGothic" panose="020B0600070205080204" pitchFamily="34" charset="-128"/>
            </a:endParaRPr>
          </a:p>
        </p:txBody>
      </p:sp>
      <p:sp>
        <p:nvSpPr>
          <p:cNvPr id="4" name="Line 15"/>
          <p:cNvSpPr>
            <a:spLocks noChangeShapeType="1"/>
          </p:cNvSpPr>
          <p:nvPr/>
        </p:nvSpPr>
        <p:spPr bwMode="auto">
          <a:xfrm flipH="1">
            <a:off x="3051175" y="5027613"/>
            <a:ext cx="3886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ea typeface="MS PGothic" panose="020B0600070205080204" pitchFamily="34" charset="-128"/>
            </a:endParaRPr>
          </a:p>
        </p:txBody>
      </p:sp>
      <p:sp>
        <p:nvSpPr>
          <p:cNvPr id="5" name="Text Box 16"/>
          <p:cNvSpPr txBox="1">
            <a:spLocks noChangeArrowheads="1"/>
          </p:cNvSpPr>
          <p:nvPr/>
        </p:nvSpPr>
        <p:spPr bwMode="auto">
          <a:xfrm>
            <a:off x="1375951" y="3120380"/>
            <a:ext cx="1529586" cy="46166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t>Intensity</a:t>
            </a:r>
          </a:p>
        </p:txBody>
      </p:sp>
      <p:sp>
        <p:nvSpPr>
          <p:cNvPr id="6" name="Text Box 17"/>
          <p:cNvSpPr txBox="1">
            <a:spLocks noChangeArrowheads="1"/>
          </p:cNvSpPr>
          <p:nvPr/>
        </p:nvSpPr>
        <p:spPr bwMode="auto">
          <a:xfrm>
            <a:off x="4342736" y="5177780"/>
            <a:ext cx="925253" cy="46166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t>[dye]</a:t>
            </a:r>
          </a:p>
        </p:txBody>
      </p:sp>
      <p:sp>
        <p:nvSpPr>
          <p:cNvPr id="7" name="Oval 18"/>
          <p:cNvSpPr>
            <a:spLocks noChangeArrowheads="1"/>
          </p:cNvSpPr>
          <p:nvPr/>
        </p:nvSpPr>
        <p:spPr bwMode="auto">
          <a:xfrm>
            <a:off x="3736975" y="3960813"/>
            <a:ext cx="152400" cy="1524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8" name="Oval 19"/>
          <p:cNvSpPr>
            <a:spLocks noChangeArrowheads="1"/>
          </p:cNvSpPr>
          <p:nvPr/>
        </p:nvSpPr>
        <p:spPr bwMode="auto">
          <a:xfrm>
            <a:off x="4879975" y="3122613"/>
            <a:ext cx="152400" cy="1524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9" name="Oval 20"/>
          <p:cNvSpPr>
            <a:spLocks noChangeArrowheads="1"/>
          </p:cNvSpPr>
          <p:nvPr/>
        </p:nvSpPr>
        <p:spPr bwMode="auto">
          <a:xfrm>
            <a:off x="5794375" y="2360613"/>
            <a:ext cx="152400" cy="1524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0" name="Oval 21"/>
          <p:cNvSpPr>
            <a:spLocks noChangeArrowheads="1"/>
          </p:cNvSpPr>
          <p:nvPr/>
        </p:nvSpPr>
        <p:spPr bwMode="auto">
          <a:xfrm>
            <a:off x="4194175" y="3579813"/>
            <a:ext cx="152400" cy="152400"/>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p>
        </p:txBody>
      </p:sp>
      <p:sp>
        <p:nvSpPr>
          <p:cNvPr id="11" name="Line 22"/>
          <p:cNvSpPr>
            <a:spLocks noChangeShapeType="1"/>
          </p:cNvSpPr>
          <p:nvPr/>
        </p:nvSpPr>
        <p:spPr bwMode="auto">
          <a:xfrm flipV="1">
            <a:off x="3051175" y="2208213"/>
            <a:ext cx="3048000" cy="2514600"/>
          </a:xfrm>
          <a:prstGeom prst="line">
            <a:avLst/>
          </a:prstGeom>
          <a:noFill/>
          <a:ln w="28575">
            <a:solidFill>
              <a:schemeClr val="accent6"/>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ea typeface="MS PGothic" panose="020B0600070205080204" pitchFamily="34" charset="-128"/>
            </a:endParaRPr>
          </a:p>
        </p:txBody>
      </p:sp>
      <p:sp>
        <p:nvSpPr>
          <p:cNvPr id="12" name="Text Box 23"/>
          <p:cNvSpPr txBox="1">
            <a:spLocks noChangeArrowheads="1"/>
          </p:cNvSpPr>
          <p:nvPr/>
        </p:nvSpPr>
        <p:spPr bwMode="auto">
          <a:xfrm>
            <a:off x="2438400" y="312648"/>
            <a:ext cx="5158785" cy="12003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dirty="0" smtClean="0"/>
              <a:t>On pixel by pixel basis</a:t>
            </a:r>
          </a:p>
          <a:p>
            <a:pPr eaLnBrk="0" fontAlgn="base" hangingPunct="0">
              <a:spcBef>
                <a:spcPct val="0"/>
              </a:spcBef>
              <a:spcAft>
                <a:spcPct val="0"/>
              </a:spcAft>
            </a:pPr>
            <a:r>
              <a:rPr lang="en-US" altLang="en-US" dirty="0" smtClean="0"/>
              <a:t>   Plot I vs dye concentration [dye]</a:t>
            </a:r>
          </a:p>
          <a:p>
            <a:pPr eaLnBrk="0" fontAlgn="base" hangingPunct="0">
              <a:spcBef>
                <a:spcPct val="0"/>
              </a:spcBef>
              <a:spcAft>
                <a:spcPct val="0"/>
              </a:spcAft>
            </a:pPr>
            <a:r>
              <a:rPr lang="en-US" altLang="en-US" dirty="0" smtClean="0"/>
              <a:t>   Calculate slope &amp; intercept</a:t>
            </a:r>
          </a:p>
        </p:txBody>
      </p:sp>
      <p:sp>
        <p:nvSpPr>
          <p:cNvPr id="13" name="Text Box 24"/>
          <p:cNvSpPr txBox="1">
            <a:spLocks noChangeArrowheads="1"/>
          </p:cNvSpPr>
          <p:nvPr/>
        </p:nvSpPr>
        <p:spPr bwMode="auto">
          <a:xfrm>
            <a:off x="228600" y="5595312"/>
            <a:ext cx="7673975"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t>References:</a:t>
            </a:r>
          </a:p>
          <a:p>
            <a:pPr eaLnBrk="0" fontAlgn="base" hangingPunct="0">
              <a:spcBef>
                <a:spcPct val="0"/>
              </a:spcBef>
              <a:spcAft>
                <a:spcPct val="0"/>
              </a:spcAft>
            </a:pPr>
            <a:r>
              <a:rPr lang="en-US" altLang="en-US" sz="2000" dirty="0" smtClean="0"/>
              <a:t>Kindler &amp; Kennedy (1996) J </a:t>
            </a:r>
            <a:r>
              <a:rPr lang="en-US" altLang="en-US" sz="2000" dirty="0" err="1" smtClean="0"/>
              <a:t>Neurosci</a:t>
            </a:r>
            <a:r>
              <a:rPr lang="en-US" altLang="en-US" sz="2000" dirty="0" smtClean="0"/>
              <a:t> Methods 68:61-70</a:t>
            </a:r>
          </a:p>
          <a:p>
            <a:pPr eaLnBrk="0" fontAlgn="base" hangingPunct="0">
              <a:spcBef>
                <a:spcPct val="0"/>
              </a:spcBef>
              <a:spcAft>
                <a:spcPct val="0"/>
              </a:spcAft>
            </a:pPr>
            <a:r>
              <a:rPr lang="en-US" altLang="en-US" sz="2000" dirty="0" err="1" smtClean="0"/>
              <a:t>Stollberg</a:t>
            </a:r>
            <a:r>
              <a:rPr lang="en-US" altLang="en-US" sz="2000" dirty="0" smtClean="0"/>
              <a:t> &amp; Fraser (1988) </a:t>
            </a:r>
            <a:r>
              <a:rPr lang="en-US" altLang="en-US" sz="2000" i="1" dirty="0" smtClean="0"/>
              <a:t>J Cell </a:t>
            </a:r>
            <a:r>
              <a:rPr lang="en-US" altLang="en-US" sz="2000" i="1" dirty="0" err="1" smtClean="0"/>
              <a:t>Biol</a:t>
            </a:r>
            <a:r>
              <a:rPr lang="en-US" altLang="en-US" sz="2000" i="1" dirty="0" smtClean="0"/>
              <a:t>  </a:t>
            </a:r>
            <a:r>
              <a:rPr lang="en-US" altLang="en-US" sz="2000" b="1" dirty="0" smtClean="0"/>
              <a:t>107</a:t>
            </a:r>
            <a:r>
              <a:rPr lang="en-US" altLang="en-US" sz="2000" dirty="0" smtClean="0"/>
              <a:t>:</a:t>
            </a:r>
            <a:r>
              <a:rPr lang="en-US" altLang="en-US" sz="2000" i="1" dirty="0" smtClean="0"/>
              <a:t> </a:t>
            </a:r>
            <a:r>
              <a:rPr lang="en-US" altLang="en-US" sz="2000" dirty="0" smtClean="0"/>
              <a:t>1397–1408.</a:t>
            </a:r>
          </a:p>
        </p:txBody>
      </p:sp>
      <p:sp>
        <p:nvSpPr>
          <p:cNvPr id="15" name="Text Box 25"/>
          <p:cNvSpPr txBox="1">
            <a:spLocks noChangeArrowheads="1"/>
          </p:cNvSpPr>
          <p:nvPr/>
        </p:nvSpPr>
        <p:spPr bwMode="auto">
          <a:xfrm>
            <a:off x="5086350" y="3455988"/>
            <a:ext cx="4062413" cy="8302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dirty="0" smtClean="0"/>
              <a:t>Watch for warning sign</a:t>
            </a:r>
          </a:p>
          <a:p>
            <a:pPr algn="ctr" eaLnBrk="0" fontAlgn="base" hangingPunct="0">
              <a:spcBef>
                <a:spcPct val="0"/>
              </a:spcBef>
              <a:spcAft>
                <a:spcPct val="0"/>
              </a:spcAft>
            </a:pPr>
            <a:r>
              <a:rPr lang="en-US" altLang="en-US" dirty="0" err="1" smtClean="0"/>
              <a:t>Sublinear</a:t>
            </a:r>
            <a:r>
              <a:rPr lang="en-US" altLang="en-US" dirty="0" smtClean="0"/>
              <a:t> -&gt; self-quenching</a:t>
            </a:r>
          </a:p>
        </p:txBody>
      </p:sp>
      <p:sp>
        <p:nvSpPr>
          <p:cNvPr id="16" name="Line 26"/>
          <p:cNvSpPr>
            <a:spLocks noChangeShapeType="1"/>
          </p:cNvSpPr>
          <p:nvPr/>
        </p:nvSpPr>
        <p:spPr bwMode="auto">
          <a:xfrm flipH="1" flipV="1">
            <a:off x="6019800" y="2667000"/>
            <a:ext cx="457200" cy="5334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ea typeface="MS PGothic" panose="020B0600070205080204" pitchFamily="34" charset="-128"/>
            </a:endParaRPr>
          </a:p>
        </p:txBody>
      </p:sp>
    </p:spTree>
    <p:extLst>
      <p:ext uri="{BB962C8B-B14F-4D97-AF65-F5344CB8AC3E}">
        <p14:creationId xmlns:p14="http://schemas.microsoft.com/office/powerpoint/2010/main" val="2680047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Flat-field correction of digital image</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492" b="6377"/>
          <a:stretch/>
        </p:blipFill>
        <p:spPr>
          <a:xfrm>
            <a:off x="628650" y="1388535"/>
            <a:ext cx="7600950" cy="3860800"/>
          </a:xfrm>
          <a:prstGeom prst="rect">
            <a:avLst/>
          </a:prstGeom>
        </p:spPr>
      </p:pic>
      <p:sp>
        <p:nvSpPr>
          <p:cNvPr id="5" name="TextBox 4"/>
          <p:cNvSpPr txBox="1"/>
          <p:nvPr/>
        </p:nvSpPr>
        <p:spPr>
          <a:xfrm>
            <a:off x="598309" y="5915377"/>
            <a:ext cx="7989623" cy="369332"/>
          </a:xfrm>
          <a:prstGeom prst="rect">
            <a:avLst/>
          </a:prstGeom>
          <a:noFill/>
        </p:spPr>
        <p:txBody>
          <a:bodyPr wrap="none" rtlCol="0">
            <a:spAutoFit/>
          </a:bodyPr>
          <a:lstStyle/>
          <a:p>
            <a:r>
              <a:rPr lang="en-US" dirty="0" smtClean="0"/>
              <a:t>Corrected Image </a:t>
            </a:r>
            <a:r>
              <a:rPr lang="en-US" dirty="0"/>
              <a:t>= </a:t>
            </a:r>
            <a:r>
              <a:rPr lang="en-US" dirty="0" smtClean="0"/>
              <a:t>[(Raw Image – Dark Frame) </a:t>
            </a:r>
            <a:r>
              <a:rPr lang="en-US" dirty="0"/>
              <a:t>* M] / </a:t>
            </a:r>
            <a:r>
              <a:rPr lang="en-US" dirty="0" smtClean="0"/>
              <a:t>(Flat field Frame- Dark Frame)</a:t>
            </a:r>
            <a:endParaRPr lang="en-US" dirty="0"/>
          </a:p>
        </p:txBody>
      </p:sp>
      <p:sp>
        <p:nvSpPr>
          <p:cNvPr id="6" name="Curved Down Arrow 5"/>
          <p:cNvSpPr/>
          <p:nvPr/>
        </p:nvSpPr>
        <p:spPr>
          <a:xfrm rot="10800000">
            <a:off x="5215464" y="6284709"/>
            <a:ext cx="1275646" cy="29603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3363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 how many </a:t>
            </a:r>
            <a:r>
              <a:rPr lang="en-US" dirty="0" smtClean="0"/>
              <a:t>fluorophores </a:t>
            </a:r>
            <a:r>
              <a:rPr lang="en-US" dirty="0"/>
              <a:t>does a given intensity equal</a:t>
            </a:r>
            <a:r>
              <a:rPr lang="en-US" dirty="0" smtClean="0"/>
              <a:t>?</a:t>
            </a:r>
            <a:endParaRPr lang="en-US" dirty="0"/>
          </a:p>
        </p:txBody>
      </p:sp>
      <p:pic>
        <p:nvPicPr>
          <p:cNvPr id="3"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8178800" cy="4213225"/>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1"/>
          <p:cNvSpPr>
            <a:spLocks noChangeArrowheads="1"/>
          </p:cNvSpPr>
          <p:nvPr/>
        </p:nvSpPr>
        <p:spPr bwMode="auto">
          <a:xfrm>
            <a:off x="4865957" y="6421715"/>
            <a:ext cx="3699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1800" smtClean="0">
                <a:latin typeface="+mn-lt"/>
              </a:rPr>
              <a:t>J Neurosci Methods 105:55-63 (2001)</a:t>
            </a:r>
          </a:p>
        </p:txBody>
      </p:sp>
    </p:spTree>
    <p:extLst>
      <p:ext uri="{BB962C8B-B14F-4D97-AF65-F5344CB8AC3E}">
        <p14:creationId xmlns:p14="http://schemas.microsoft.com/office/powerpoint/2010/main" val="3268579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31746" name="Rectangle 11"/>
          <p:cNvSpPr>
            <a:spLocks noChangeArrowheads="1"/>
          </p:cNvSpPr>
          <p:nvPr/>
        </p:nvSpPr>
        <p:spPr bwMode="auto">
          <a:xfrm>
            <a:off x="4343400" y="914400"/>
            <a:ext cx="381000" cy="1295400"/>
          </a:xfrm>
          <a:prstGeom prst="rect">
            <a:avLst/>
          </a:prstGeom>
          <a:solidFill>
            <a:srgbClr val="FFFF99">
              <a:alpha val="50195"/>
            </a:srgbClr>
          </a:solidFill>
          <a:ln w="9525">
            <a:solidFill>
              <a:srgbClr val="FFFF99"/>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grpSp>
        <p:nvGrpSpPr>
          <p:cNvPr id="31747" name="Group 12"/>
          <p:cNvGrpSpPr>
            <a:grpSpLocks/>
          </p:cNvGrpSpPr>
          <p:nvPr/>
        </p:nvGrpSpPr>
        <p:grpSpPr bwMode="auto">
          <a:xfrm rot="-13116">
            <a:off x="1774825" y="1447800"/>
            <a:ext cx="2516188" cy="381000"/>
            <a:chOff x="957" y="3292"/>
            <a:chExt cx="2671" cy="280"/>
          </a:xfrm>
        </p:grpSpPr>
        <p:sp>
          <p:nvSpPr>
            <p:cNvPr id="31764" name="Freeform 13"/>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1765" name="Line 14"/>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grpSp>
        <p:nvGrpSpPr>
          <p:cNvPr id="31748" name="Group 18"/>
          <p:cNvGrpSpPr>
            <a:grpSpLocks/>
          </p:cNvGrpSpPr>
          <p:nvPr/>
        </p:nvGrpSpPr>
        <p:grpSpPr bwMode="auto">
          <a:xfrm rot="23961">
            <a:off x="4767263" y="1524000"/>
            <a:ext cx="2514600" cy="222250"/>
            <a:chOff x="957" y="3292"/>
            <a:chExt cx="2671" cy="280"/>
          </a:xfrm>
        </p:grpSpPr>
        <p:sp>
          <p:nvSpPr>
            <p:cNvPr id="31762" name="Freeform 19"/>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1763" name="Line 20"/>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sp>
        <p:nvSpPr>
          <p:cNvPr id="31749" name="Text Box 22"/>
          <p:cNvSpPr txBox="1">
            <a:spLocks noChangeArrowheads="1"/>
          </p:cNvSpPr>
          <p:nvPr/>
        </p:nvSpPr>
        <p:spPr bwMode="auto">
          <a:xfrm>
            <a:off x="2362200" y="914400"/>
            <a:ext cx="18986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FFFFFF"/>
                </a:solidFill>
              </a:rPr>
              <a:t>Dye in cuvette</a:t>
            </a:r>
            <a:endParaRPr lang="en-US" altLang="en-US">
              <a:solidFill>
                <a:srgbClr val="000000"/>
              </a:solidFill>
            </a:endParaRPr>
          </a:p>
        </p:txBody>
      </p:sp>
      <p:sp>
        <p:nvSpPr>
          <p:cNvPr id="31750" name="Text Box 23"/>
          <p:cNvSpPr txBox="1">
            <a:spLocks noChangeArrowheads="1"/>
          </p:cNvSpPr>
          <p:nvPr/>
        </p:nvSpPr>
        <p:spPr bwMode="auto">
          <a:xfrm>
            <a:off x="4876800" y="1676400"/>
            <a:ext cx="24796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FFFFFF"/>
                </a:solidFill>
              </a:rPr>
              <a:t>Blue light absorbed</a:t>
            </a:r>
          </a:p>
        </p:txBody>
      </p:sp>
      <p:sp>
        <p:nvSpPr>
          <p:cNvPr id="31751" name="Line 24"/>
          <p:cNvSpPr>
            <a:spLocks noChangeShapeType="1"/>
          </p:cNvSpPr>
          <p:nvPr/>
        </p:nvSpPr>
        <p:spPr bwMode="auto">
          <a:xfrm flipV="1">
            <a:off x="3505200" y="3581400"/>
            <a:ext cx="0" cy="1524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165917" name="Rectangle 29"/>
          <p:cNvSpPr>
            <a:spLocks noChangeArrowheads="1"/>
          </p:cNvSpPr>
          <p:nvPr/>
        </p:nvSpPr>
        <p:spPr bwMode="auto">
          <a:xfrm>
            <a:off x="4876800" y="2368550"/>
            <a:ext cx="3802063"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dirty="0">
                <a:solidFill>
                  <a:srgbClr val="FFFFFF"/>
                </a:solidFill>
              </a:rPr>
              <a:t>Beer</a:t>
            </a:r>
            <a:r>
              <a:rPr lang="ja-JP" altLang="en-US" dirty="0">
                <a:solidFill>
                  <a:srgbClr val="FFFFFF"/>
                </a:solidFill>
              </a:rPr>
              <a:t>’</a:t>
            </a:r>
            <a:r>
              <a:rPr lang="en-US" altLang="ja-JP" dirty="0">
                <a:solidFill>
                  <a:srgbClr val="FFFFFF"/>
                </a:solidFill>
              </a:rPr>
              <a:t>s Law</a:t>
            </a:r>
          </a:p>
          <a:p>
            <a:pPr eaLnBrk="0" fontAlgn="base" hangingPunct="0">
              <a:spcBef>
                <a:spcPct val="0"/>
              </a:spcBef>
              <a:spcAft>
                <a:spcPct val="0"/>
              </a:spcAft>
            </a:pPr>
            <a:r>
              <a:rPr lang="en-US" altLang="en-US" dirty="0" err="1">
                <a:solidFill>
                  <a:srgbClr val="FFFFFF"/>
                </a:solidFill>
              </a:rPr>
              <a:t>I</a:t>
            </a:r>
            <a:r>
              <a:rPr lang="en-US" altLang="en-US" baseline="-25000" dirty="0" err="1">
                <a:solidFill>
                  <a:srgbClr val="FFFFFF"/>
                </a:solidFill>
              </a:rPr>
              <a:t>out</a:t>
            </a:r>
            <a:r>
              <a:rPr lang="en-US" altLang="en-US" dirty="0">
                <a:solidFill>
                  <a:srgbClr val="FFFFFF"/>
                </a:solidFill>
              </a:rPr>
              <a:t> = </a:t>
            </a:r>
            <a:r>
              <a:rPr lang="en-US" altLang="en-US" dirty="0" err="1">
                <a:solidFill>
                  <a:srgbClr val="FFFFFF"/>
                </a:solidFill>
              </a:rPr>
              <a:t>I</a:t>
            </a:r>
            <a:r>
              <a:rPr lang="en-US" altLang="en-US" baseline="-25000" dirty="0" err="1">
                <a:solidFill>
                  <a:srgbClr val="FFFFFF"/>
                </a:solidFill>
              </a:rPr>
              <a:t>in</a:t>
            </a:r>
            <a:r>
              <a:rPr lang="en-US" altLang="en-US" dirty="0">
                <a:solidFill>
                  <a:srgbClr val="FFFFFF"/>
                </a:solidFill>
              </a:rPr>
              <a:t> e</a:t>
            </a:r>
            <a:r>
              <a:rPr lang="en-US" altLang="en-US" b="1" baseline="30000" dirty="0">
                <a:solidFill>
                  <a:srgbClr val="FFFFFF"/>
                </a:solidFill>
              </a:rPr>
              <a:t>-ax</a:t>
            </a:r>
            <a:endParaRPr lang="en-US" altLang="en-US" dirty="0">
              <a:solidFill>
                <a:srgbClr val="FFFFFF"/>
              </a:solidFill>
            </a:endParaRPr>
          </a:p>
          <a:p>
            <a:pPr eaLnBrk="0" fontAlgn="base" hangingPunct="0">
              <a:spcBef>
                <a:spcPct val="0"/>
              </a:spcBef>
              <a:spcAft>
                <a:spcPct val="0"/>
              </a:spcAft>
            </a:pPr>
            <a:r>
              <a:rPr lang="en-US" altLang="en-US" dirty="0" err="1">
                <a:solidFill>
                  <a:srgbClr val="FFFFFF"/>
                </a:solidFill>
              </a:rPr>
              <a:t>I</a:t>
            </a:r>
            <a:r>
              <a:rPr lang="en-US" altLang="en-US" baseline="-25000" dirty="0" err="1">
                <a:solidFill>
                  <a:srgbClr val="FFFFFF"/>
                </a:solidFill>
              </a:rPr>
              <a:t>absorbed</a:t>
            </a:r>
            <a:r>
              <a:rPr lang="en-US" altLang="en-US" dirty="0">
                <a:solidFill>
                  <a:srgbClr val="FFFFFF"/>
                </a:solidFill>
              </a:rPr>
              <a:t> = </a:t>
            </a:r>
            <a:r>
              <a:rPr lang="en-US" altLang="en-US" dirty="0" err="1">
                <a:solidFill>
                  <a:srgbClr val="FFFFFF"/>
                </a:solidFill>
              </a:rPr>
              <a:t>I</a:t>
            </a:r>
            <a:r>
              <a:rPr lang="en-US" altLang="en-US" baseline="-25000" dirty="0" err="1">
                <a:solidFill>
                  <a:srgbClr val="FFFFFF"/>
                </a:solidFill>
              </a:rPr>
              <a:t>out</a:t>
            </a:r>
            <a:r>
              <a:rPr lang="en-US" altLang="en-US" dirty="0">
                <a:solidFill>
                  <a:srgbClr val="FFFFFF"/>
                </a:solidFill>
              </a:rPr>
              <a:t> - </a:t>
            </a:r>
            <a:r>
              <a:rPr lang="en-US" altLang="en-US" dirty="0" err="1">
                <a:solidFill>
                  <a:srgbClr val="FFFFFF"/>
                </a:solidFill>
              </a:rPr>
              <a:t>I</a:t>
            </a:r>
            <a:r>
              <a:rPr lang="en-US" altLang="en-US" baseline="-25000" dirty="0" err="1">
                <a:solidFill>
                  <a:srgbClr val="FFFFFF"/>
                </a:solidFill>
              </a:rPr>
              <a:t>in</a:t>
            </a:r>
            <a:endParaRPr lang="en-US" altLang="en-US" dirty="0">
              <a:solidFill>
                <a:srgbClr val="FFFFFF"/>
              </a:solidFill>
            </a:endParaRPr>
          </a:p>
          <a:p>
            <a:pPr eaLnBrk="0" fontAlgn="base" hangingPunct="0">
              <a:spcBef>
                <a:spcPct val="0"/>
              </a:spcBef>
              <a:spcAft>
                <a:spcPct val="0"/>
              </a:spcAft>
            </a:pPr>
            <a:r>
              <a:rPr lang="en-US" altLang="en-US" dirty="0">
                <a:solidFill>
                  <a:srgbClr val="FFFFFF"/>
                </a:solidFill>
              </a:rPr>
              <a:t>	= </a:t>
            </a:r>
            <a:r>
              <a:rPr lang="en-US" altLang="en-US" dirty="0" err="1">
                <a:solidFill>
                  <a:srgbClr val="FFFFFF"/>
                </a:solidFill>
              </a:rPr>
              <a:t>I</a:t>
            </a:r>
            <a:r>
              <a:rPr lang="en-US" altLang="en-US" baseline="-25000" dirty="0" err="1">
                <a:solidFill>
                  <a:srgbClr val="FFFFFF"/>
                </a:solidFill>
              </a:rPr>
              <a:t>in</a:t>
            </a:r>
            <a:r>
              <a:rPr lang="en-US" altLang="en-US" dirty="0">
                <a:solidFill>
                  <a:srgbClr val="FFFFFF"/>
                </a:solidFill>
              </a:rPr>
              <a:t>(1-e</a:t>
            </a:r>
            <a:r>
              <a:rPr lang="en-US" altLang="en-US" b="1" baseline="30000" dirty="0">
                <a:solidFill>
                  <a:srgbClr val="FFFFFF"/>
                </a:solidFill>
              </a:rPr>
              <a:t>-</a:t>
            </a:r>
            <a:r>
              <a:rPr lang="en-US" altLang="en-US" sz="2800" b="1" baseline="30000" dirty="0">
                <a:solidFill>
                  <a:srgbClr val="FFFFFF"/>
                </a:solidFill>
                <a:latin typeface="Symbol" panose="05050102010706020507" pitchFamily="18" charset="2"/>
              </a:rPr>
              <a:t>e</a:t>
            </a:r>
            <a:r>
              <a:rPr lang="en-US" altLang="en-US" b="1" baseline="30000" dirty="0">
                <a:solidFill>
                  <a:srgbClr val="FFFFFF"/>
                </a:solidFill>
              </a:rPr>
              <a:t>cx</a:t>
            </a:r>
            <a:r>
              <a:rPr lang="en-US" altLang="en-US" dirty="0">
                <a:solidFill>
                  <a:srgbClr val="FFFFFF"/>
                </a:solidFill>
              </a:rPr>
              <a:t>)</a:t>
            </a:r>
          </a:p>
          <a:p>
            <a:pPr eaLnBrk="0" fontAlgn="base" hangingPunct="0">
              <a:spcBef>
                <a:spcPct val="0"/>
              </a:spcBef>
              <a:spcAft>
                <a:spcPct val="0"/>
              </a:spcAft>
            </a:pPr>
            <a:r>
              <a:rPr lang="en-US" altLang="en-US" sz="2800" b="1" dirty="0">
                <a:solidFill>
                  <a:srgbClr val="FFFFFF"/>
                </a:solidFill>
                <a:latin typeface="Symbol" panose="05050102010706020507" pitchFamily="18" charset="2"/>
              </a:rPr>
              <a:t>e</a:t>
            </a:r>
            <a:r>
              <a:rPr lang="en-US" altLang="en-US" dirty="0">
                <a:solidFill>
                  <a:srgbClr val="FFFFFF"/>
                </a:solidFill>
              </a:rPr>
              <a:t> = extinction coefficient</a:t>
            </a:r>
          </a:p>
          <a:p>
            <a:pPr eaLnBrk="0" fontAlgn="base" hangingPunct="0">
              <a:spcBef>
                <a:spcPct val="0"/>
              </a:spcBef>
              <a:spcAft>
                <a:spcPct val="0"/>
              </a:spcAft>
            </a:pPr>
            <a:endParaRPr lang="en-US" altLang="en-US" dirty="0">
              <a:solidFill>
                <a:srgbClr val="FFFFFF"/>
              </a:solidFill>
            </a:endParaRPr>
          </a:p>
          <a:p>
            <a:pPr eaLnBrk="0" fontAlgn="base" hangingPunct="0">
              <a:spcBef>
                <a:spcPct val="0"/>
              </a:spcBef>
              <a:spcAft>
                <a:spcPct val="0"/>
              </a:spcAft>
            </a:pPr>
            <a:r>
              <a:rPr lang="en-US" altLang="en-US" dirty="0">
                <a:solidFill>
                  <a:srgbClr val="FFFFFF"/>
                </a:solidFill>
              </a:rPr>
              <a:t>For Fluorescein</a:t>
            </a:r>
          </a:p>
          <a:p>
            <a:pPr eaLnBrk="0" fontAlgn="base" hangingPunct="0">
              <a:spcBef>
                <a:spcPct val="0"/>
              </a:spcBef>
              <a:spcAft>
                <a:spcPct val="0"/>
              </a:spcAft>
            </a:pPr>
            <a:r>
              <a:rPr lang="en-US" altLang="en-US" sz="2800" b="1" dirty="0">
                <a:solidFill>
                  <a:srgbClr val="FFFFFF"/>
                </a:solidFill>
                <a:latin typeface="Symbol" panose="05050102010706020507" pitchFamily="18" charset="2"/>
              </a:rPr>
              <a:t>e</a:t>
            </a:r>
            <a:r>
              <a:rPr lang="en-US" altLang="en-US" dirty="0">
                <a:solidFill>
                  <a:srgbClr val="FFFFFF"/>
                </a:solidFill>
              </a:rPr>
              <a:t> ~  70,000/(cm M/liter)</a:t>
            </a:r>
          </a:p>
        </p:txBody>
      </p:sp>
      <p:grpSp>
        <p:nvGrpSpPr>
          <p:cNvPr id="4" name="Group 33"/>
          <p:cNvGrpSpPr>
            <a:grpSpLocks/>
          </p:cNvGrpSpPr>
          <p:nvPr/>
        </p:nvGrpSpPr>
        <p:grpSpPr bwMode="auto">
          <a:xfrm>
            <a:off x="411163" y="3252788"/>
            <a:ext cx="6218237" cy="3441700"/>
            <a:chOff x="259" y="2049"/>
            <a:chExt cx="3917" cy="2168"/>
          </a:xfrm>
        </p:grpSpPr>
        <p:grpSp>
          <p:nvGrpSpPr>
            <p:cNvPr id="31755" name="Group 21"/>
            <p:cNvGrpSpPr>
              <a:grpSpLocks/>
            </p:cNvGrpSpPr>
            <p:nvPr/>
          </p:nvGrpSpPr>
          <p:grpSpPr bwMode="auto">
            <a:xfrm>
              <a:off x="576" y="2049"/>
              <a:ext cx="3600" cy="1887"/>
              <a:chOff x="1152" y="1857"/>
              <a:chExt cx="3600" cy="1887"/>
            </a:xfrm>
          </p:grpSpPr>
          <p:sp>
            <p:nvSpPr>
              <p:cNvPr id="31759" name="Line 2"/>
              <p:cNvSpPr>
                <a:spLocks noChangeShapeType="1"/>
              </p:cNvSpPr>
              <p:nvPr/>
            </p:nvSpPr>
            <p:spPr bwMode="auto">
              <a:xfrm>
                <a:off x="1152" y="1857"/>
                <a:ext cx="0" cy="187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1760" name="Line 3"/>
              <p:cNvSpPr>
                <a:spLocks noChangeShapeType="1"/>
              </p:cNvSpPr>
              <p:nvPr/>
            </p:nvSpPr>
            <p:spPr bwMode="auto">
              <a:xfrm>
                <a:off x="1152" y="3729"/>
                <a:ext cx="36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1761" name="Freeform 4"/>
              <p:cNvSpPr>
                <a:spLocks/>
              </p:cNvSpPr>
              <p:nvPr/>
            </p:nvSpPr>
            <p:spPr bwMode="auto">
              <a:xfrm>
                <a:off x="1296" y="2177"/>
                <a:ext cx="2640" cy="1567"/>
              </a:xfrm>
              <a:custGeom>
                <a:avLst/>
                <a:gdLst>
                  <a:gd name="T0" fmla="*/ 0 w 2640"/>
                  <a:gd name="T1" fmla="*/ 1552 h 1567"/>
                  <a:gd name="T2" fmla="*/ 576 w 2640"/>
                  <a:gd name="T3" fmla="*/ 1504 h 1567"/>
                  <a:gd name="T4" fmla="*/ 864 w 2640"/>
                  <a:gd name="T5" fmla="*/ 1312 h 1567"/>
                  <a:gd name="T6" fmla="*/ 1200 w 2640"/>
                  <a:gd name="T7" fmla="*/ 592 h 1567"/>
                  <a:gd name="T8" fmla="*/ 1440 w 2640"/>
                  <a:gd name="T9" fmla="*/ 64 h 1567"/>
                  <a:gd name="T10" fmla="*/ 1584 w 2640"/>
                  <a:gd name="T11" fmla="*/ 208 h 1567"/>
                  <a:gd name="T12" fmla="*/ 1680 w 2640"/>
                  <a:gd name="T13" fmla="*/ 1168 h 1567"/>
                  <a:gd name="T14" fmla="*/ 1968 w 2640"/>
                  <a:gd name="T15" fmla="*/ 1504 h 1567"/>
                  <a:gd name="T16" fmla="*/ 2640 w 2640"/>
                  <a:gd name="T17" fmla="*/ 1552 h 15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0"/>
                  <a:gd name="T28" fmla="*/ 0 h 1567"/>
                  <a:gd name="T29" fmla="*/ 2640 w 2640"/>
                  <a:gd name="T30" fmla="*/ 1567 h 15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0" h="1567">
                    <a:moveTo>
                      <a:pt x="0" y="1552"/>
                    </a:moveTo>
                    <a:cubicBezTo>
                      <a:pt x="216" y="1547"/>
                      <a:pt x="432" y="1543"/>
                      <a:pt x="576" y="1504"/>
                    </a:cubicBezTo>
                    <a:cubicBezTo>
                      <a:pt x="719" y="1464"/>
                      <a:pt x="760" y="1463"/>
                      <a:pt x="864" y="1312"/>
                    </a:cubicBezTo>
                    <a:cubicBezTo>
                      <a:pt x="967" y="1160"/>
                      <a:pt x="1104" y="799"/>
                      <a:pt x="1200" y="592"/>
                    </a:cubicBezTo>
                    <a:cubicBezTo>
                      <a:pt x="1295" y="384"/>
                      <a:pt x="1376" y="128"/>
                      <a:pt x="1440" y="64"/>
                    </a:cubicBezTo>
                    <a:cubicBezTo>
                      <a:pt x="1504" y="0"/>
                      <a:pt x="1544" y="24"/>
                      <a:pt x="1584" y="208"/>
                    </a:cubicBezTo>
                    <a:cubicBezTo>
                      <a:pt x="1623" y="391"/>
                      <a:pt x="1616" y="952"/>
                      <a:pt x="1680" y="1168"/>
                    </a:cubicBezTo>
                    <a:cubicBezTo>
                      <a:pt x="1743" y="1383"/>
                      <a:pt x="1808" y="1440"/>
                      <a:pt x="1968" y="1504"/>
                    </a:cubicBezTo>
                    <a:cubicBezTo>
                      <a:pt x="2127" y="1567"/>
                      <a:pt x="2528" y="1544"/>
                      <a:pt x="2640" y="1552"/>
                    </a:cubicBezTo>
                  </a:path>
                </a:pathLst>
              </a:custGeom>
              <a:noFill/>
              <a:ln w="5715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sp>
          <p:nvSpPr>
            <p:cNvPr id="31756" name="Text Box 25"/>
            <p:cNvSpPr txBox="1">
              <a:spLocks noChangeArrowheads="1"/>
            </p:cNvSpPr>
            <p:nvPr/>
          </p:nvSpPr>
          <p:spPr bwMode="auto">
            <a:xfrm>
              <a:off x="1584" y="2141"/>
              <a:ext cx="56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1800">
                  <a:solidFill>
                    <a:srgbClr val="FFFFFF"/>
                  </a:solidFill>
                </a:rPr>
                <a:t>490nm</a:t>
              </a:r>
            </a:p>
          </p:txBody>
        </p:sp>
        <p:sp>
          <p:nvSpPr>
            <p:cNvPr id="31757" name="Text Box 30"/>
            <p:cNvSpPr txBox="1">
              <a:spLocks noChangeArrowheads="1"/>
            </p:cNvSpPr>
            <p:nvPr/>
          </p:nvSpPr>
          <p:spPr bwMode="auto">
            <a:xfrm rot="-5400000">
              <a:off x="-221" y="2669"/>
              <a:ext cx="124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FFFFFF"/>
                  </a:solidFill>
                </a:rPr>
                <a:t>Light absorbed</a:t>
              </a:r>
              <a:endParaRPr lang="en-US" altLang="en-US">
                <a:solidFill>
                  <a:srgbClr val="000000"/>
                </a:solidFill>
              </a:endParaRPr>
            </a:p>
          </p:txBody>
        </p:sp>
        <p:sp>
          <p:nvSpPr>
            <p:cNvPr id="31758" name="Text Box 31"/>
            <p:cNvSpPr txBox="1">
              <a:spLocks noChangeArrowheads="1"/>
            </p:cNvSpPr>
            <p:nvPr/>
          </p:nvSpPr>
          <p:spPr bwMode="auto">
            <a:xfrm>
              <a:off x="1972" y="3936"/>
              <a:ext cx="99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FFFFFF"/>
                  </a:solidFill>
                </a:rPr>
                <a:t>Wavelength</a:t>
              </a:r>
              <a:endParaRPr lang="en-US" altLang="en-US">
                <a:solidFill>
                  <a:srgbClr val="000000"/>
                </a:solidFill>
              </a:endParaRPr>
            </a:p>
          </p:txBody>
        </p:sp>
      </p:grpSp>
      <p:sp>
        <p:nvSpPr>
          <p:cNvPr id="31754" name="Text Box 32"/>
          <p:cNvSpPr txBox="1">
            <a:spLocks noChangeArrowheads="1"/>
          </p:cNvSpPr>
          <p:nvPr/>
        </p:nvSpPr>
        <p:spPr bwMode="auto">
          <a:xfrm>
            <a:off x="452438" y="236538"/>
            <a:ext cx="82184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50000"/>
              </a:spcBef>
              <a:spcAft>
                <a:spcPct val="0"/>
              </a:spcAft>
            </a:pPr>
            <a:r>
              <a:rPr lang="en-US" altLang="en-US">
                <a:solidFill>
                  <a:srgbClr val="FFFFFF"/>
                </a:solidFill>
              </a:rPr>
              <a:t>A good dye must absorb light well (high extinction coef.)</a:t>
            </a:r>
          </a:p>
        </p:txBody>
      </p:sp>
    </p:spTree>
    <p:extLst>
      <p:ext uri="{BB962C8B-B14F-4D97-AF65-F5344CB8AC3E}">
        <p14:creationId xmlns:p14="http://schemas.microsoft.com/office/powerpoint/2010/main" val="2432729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1260"/>
            <a:ext cx="7886700" cy="1325563"/>
          </a:xfrm>
        </p:spPr>
        <p:txBody>
          <a:bodyPr>
            <a:normAutofit/>
          </a:bodyPr>
          <a:lstStyle/>
          <a:p>
            <a:r>
              <a:rPr lang="en-US" altLang="en-US" sz="2400" dirty="0" smtClean="0"/>
              <a:t>Single molecule calibration: Beads </a:t>
            </a:r>
            <a:r>
              <a:rPr lang="en-US" altLang="en-US" sz="2400" dirty="0"/>
              <a:t>with Ni-NTA; GFP::His</a:t>
            </a:r>
            <a:r>
              <a:rPr lang="en-US" altLang="en-US" sz="2400" baseline="-25000" dirty="0"/>
              <a:t>6</a:t>
            </a:r>
            <a:r>
              <a:rPr lang="en-US" altLang="en-US" sz="2400" dirty="0"/>
              <a:t/>
            </a:r>
            <a:br>
              <a:rPr lang="en-US" altLang="en-US" sz="2400" dirty="0"/>
            </a:br>
            <a:endParaRPr lang="en-US" sz="2400" dirty="0"/>
          </a:p>
        </p:txBody>
      </p:sp>
      <p:pic>
        <p:nvPicPr>
          <p:cNvPr id="1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990600"/>
            <a:ext cx="7467600" cy="4948238"/>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3"/>
          <p:cNvSpPr txBox="1">
            <a:spLocks noChangeArrowheads="1"/>
          </p:cNvSpPr>
          <p:nvPr/>
        </p:nvSpPr>
        <p:spPr bwMode="auto">
          <a:xfrm>
            <a:off x="731838" y="2930525"/>
            <a:ext cx="77628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0 pM</a:t>
            </a:r>
          </a:p>
        </p:txBody>
      </p:sp>
      <p:sp>
        <p:nvSpPr>
          <p:cNvPr id="12" name="Rectangle 14"/>
          <p:cNvSpPr>
            <a:spLocks noChangeArrowheads="1"/>
          </p:cNvSpPr>
          <p:nvPr/>
        </p:nvSpPr>
        <p:spPr bwMode="auto">
          <a:xfrm>
            <a:off x="3544888" y="2971800"/>
            <a:ext cx="7350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1 pM</a:t>
            </a:r>
          </a:p>
        </p:txBody>
      </p:sp>
      <p:sp>
        <p:nvSpPr>
          <p:cNvPr id="13" name="Rectangle 15"/>
          <p:cNvSpPr>
            <a:spLocks noChangeArrowheads="1"/>
          </p:cNvSpPr>
          <p:nvPr/>
        </p:nvSpPr>
        <p:spPr bwMode="auto">
          <a:xfrm>
            <a:off x="3543300" y="5410200"/>
            <a:ext cx="8905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10 pM</a:t>
            </a:r>
          </a:p>
        </p:txBody>
      </p:sp>
      <p:sp>
        <p:nvSpPr>
          <p:cNvPr id="14" name="Rectangle 17"/>
          <p:cNvSpPr>
            <a:spLocks noChangeArrowheads="1"/>
          </p:cNvSpPr>
          <p:nvPr/>
        </p:nvSpPr>
        <p:spPr bwMode="auto">
          <a:xfrm>
            <a:off x="4199207" y="5964515"/>
            <a:ext cx="3699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1800" dirty="0" smtClean="0">
                <a:latin typeface="+mn-lt"/>
              </a:rPr>
              <a:t>J </a:t>
            </a:r>
            <a:r>
              <a:rPr lang="en-US" altLang="en-US" sz="1800" dirty="0" err="1" smtClean="0">
                <a:latin typeface="+mn-lt"/>
              </a:rPr>
              <a:t>Neurosci</a:t>
            </a:r>
            <a:r>
              <a:rPr lang="en-US" altLang="en-US" sz="1800" dirty="0" smtClean="0">
                <a:latin typeface="+mn-lt"/>
              </a:rPr>
              <a:t> Methods 105:55-63 (2001)</a:t>
            </a:r>
          </a:p>
        </p:txBody>
      </p:sp>
      <p:sp>
        <p:nvSpPr>
          <p:cNvPr id="15" name="TextBox 10"/>
          <p:cNvSpPr txBox="1">
            <a:spLocks noChangeArrowheads="1"/>
          </p:cNvSpPr>
          <p:nvPr/>
        </p:nvSpPr>
        <p:spPr bwMode="auto">
          <a:xfrm>
            <a:off x="628650" y="6335713"/>
            <a:ext cx="586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1800" dirty="0" smtClean="0">
                <a:solidFill>
                  <a:srgbClr val="000000"/>
                </a:solidFill>
                <a:latin typeface="Arial" panose="020B0604020202020204" pitchFamily="34" charset="0"/>
                <a:cs typeface="Arial" panose="020B0604020202020204" pitchFamily="34" charset="0"/>
              </a:rPr>
              <a:t>Alternative:  use viruses with defined numbers of GFP</a:t>
            </a:r>
            <a:r>
              <a:rPr lang="ja-JP" altLang="en-US" sz="1800" dirty="0" smtClean="0">
                <a:solidFill>
                  <a:srgbClr val="000000"/>
                </a:solidFill>
                <a:latin typeface="Arial" panose="020B0604020202020204" pitchFamily="34" charset="0"/>
                <a:cs typeface="Arial" panose="020B0604020202020204" pitchFamily="34" charset="0"/>
              </a:rPr>
              <a:t>’</a:t>
            </a:r>
            <a:r>
              <a:rPr lang="en-US" altLang="ja-JP" sz="1800" dirty="0" smtClean="0">
                <a:solidFill>
                  <a:srgbClr val="000000"/>
                </a:solidFill>
                <a:latin typeface="Arial" panose="020B0604020202020204" pitchFamily="34" charset="0"/>
                <a:cs typeface="Arial" panose="020B0604020202020204" pitchFamily="34" charset="0"/>
              </a:rPr>
              <a:t>s</a:t>
            </a:r>
            <a:endParaRPr lang="en-US" altLang="en-US" sz="18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8487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Macroscopic measurements based on single molecule calibration</a:t>
            </a:r>
            <a:endParaRPr lang="en-US" sz="2400" dirty="0"/>
          </a:p>
        </p:txBody>
      </p:sp>
      <p:sp>
        <p:nvSpPr>
          <p:cNvPr id="4" name="Content Placeholder 3"/>
          <p:cNvSpPr>
            <a:spLocks noGrp="1"/>
          </p:cNvSpPr>
          <p:nvPr>
            <p:ph sz="half" idx="1"/>
          </p:nvPr>
        </p:nvSpPr>
        <p:spPr/>
        <p:txBody>
          <a:bodyPr>
            <a:normAutofit/>
          </a:bodyPr>
          <a:lstStyle/>
          <a:p>
            <a:r>
              <a:rPr lang="en-US" sz="2400" dirty="0" smtClean="0"/>
              <a:t>Intensity proportional to # of GFP on beads over 3 orders of magnitude (Olympus)</a:t>
            </a:r>
          </a:p>
          <a:p>
            <a:r>
              <a:rPr lang="en-US" sz="2400" dirty="0" smtClean="0"/>
              <a:t>Over 4 orders of magnitude for Nikon microscope</a:t>
            </a:r>
          </a:p>
          <a:p>
            <a:r>
              <a:rPr lang="en-US" sz="2400" dirty="0" smtClean="0"/>
              <a:t>Density of membrane proteins can be measured to accuracy of about 20%</a:t>
            </a:r>
            <a:endParaRPr lang="en-US" sz="2400" dirty="0"/>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2993"/>
          <a:stretch/>
        </p:blipFill>
        <p:spPr>
          <a:xfrm rot="-60000">
            <a:off x="5497690" y="1326520"/>
            <a:ext cx="2833510" cy="5160310"/>
          </a:xfrm>
        </p:spPr>
      </p:pic>
      <p:sp>
        <p:nvSpPr>
          <p:cNvPr id="7" name="Rectangle 17"/>
          <p:cNvSpPr>
            <a:spLocks noChangeArrowheads="1"/>
          </p:cNvSpPr>
          <p:nvPr/>
        </p:nvSpPr>
        <p:spPr bwMode="auto">
          <a:xfrm>
            <a:off x="628650" y="6117498"/>
            <a:ext cx="3699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1800" dirty="0" smtClean="0">
                <a:latin typeface="+mn-lt"/>
              </a:rPr>
              <a:t>J </a:t>
            </a:r>
            <a:r>
              <a:rPr lang="en-US" altLang="en-US" sz="1800" dirty="0" err="1" smtClean="0">
                <a:latin typeface="+mn-lt"/>
              </a:rPr>
              <a:t>Neurosci</a:t>
            </a:r>
            <a:r>
              <a:rPr lang="en-US" altLang="en-US" sz="1800" dirty="0" smtClean="0">
                <a:latin typeface="+mn-lt"/>
              </a:rPr>
              <a:t> Methods 105:55-63 (2001)</a:t>
            </a:r>
          </a:p>
        </p:txBody>
      </p:sp>
    </p:spTree>
    <p:extLst>
      <p:ext uri="{BB962C8B-B14F-4D97-AF65-F5344CB8AC3E}">
        <p14:creationId xmlns:p14="http://schemas.microsoft.com/office/powerpoint/2010/main" val="36178024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Multispectral Imaging</a:t>
            </a:r>
            <a:endParaRPr lang="en-US" dirty="0"/>
          </a:p>
        </p:txBody>
      </p:sp>
      <p:sp>
        <p:nvSpPr>
          <p:cNvPr id="6" name="Text Placeholder 5"/>
          <p:cNvSpPr>
            <a:spLocks noGrp="1"/>
          </p:cNvSpPr>
          <p:nvPr>
            <p:ph type="body" idx="1"/>
          </p:nvPr>
        </p:nvSpPr>
        <p:spPr/>
        <p:txBody>
          <a:bodyPr/>
          <a:lstStyle/>
          <a:p>
            <a:r>
              <a:rPr lang="en-US" dirty="0" smtClean="0"/>
              <a:t>Instead </a:t>
            </a:r>
            <a:r>
              <a:rPr lang="en-US" dirty="0"/>
              <a:t>of </a:t>
            </a:r>
            <a:r>
              <a:rPr lang="en-US" sz="2800" dirty="0"/>
              <a:t>Z</a:t>
            </a:r>
            <a:r>
              <a:rPr lang="en-US" dirty="0"/>
              <a:t> – stacks</a:t>
            </a:r>
            <a:r>
              <a:rPr lang="en-US" dirty="0" smtClean="0"/>
              <a:t>, collect </a:t>
            </a:r>
            <a:r>
              <a:rPr lang="el-GR" sz="2800" dirty="0" smtClean="0"/>
              <a:t>λ</a:t>
            </a:r>
            <a:r>
              <a:rPr lang="en-US" dirty="0" smtClean="0"/>
              <a:t> – stacks</a:t>
            </a:r>
            <a:endParaRPr lang="en-US" dirty="0"/>
          </a:p>
        </p:txBody>
      </p:sp>
      <p:sp>
        <p:nvSpPr>
          <p:cNvPr id="7" name="Rectangle 2"/>
          <p:cNvSpPr txBox="1">
            <a:spLocks noChangeArrowheads="1"/>
          </p:cNvSpPr>
          <p:nvPr/>
        </p:nvSpPr>
        <p:spPr>
          <a:xfrm>
            <a:off x="623888" y="1170473"/>
            <a:ext cx="6515100" cy="857250"/>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700" b="1"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rPr>
              <a:t>Spectral</a:t>
            </a:r>
            <a:r>
              <a:rPr kumimoji="0" lang="en-US" altLang="en-US" sz="2700" b="1" i="0" u="none" strike="noStrike" kern="1200" cap="none" spc="0" normalizeH="0" baseline="0" noProof="0" dirty="0" smtClean="0">
                <a:ln>
                  <a:noFill/>
                </a:ln>
                <a:solidFill>
                  <a:srgbClr val="000000"/>
                </a:solidFill>
                <a:effectLst/>
                <a:uLnTx/>
                <a:uFillTx/>
                <a:latin typeface="Calibri Light" panose="020F0302020204030204"/>
                <a:ea typeface="+mj-ea"/>
                <a:cs typeface="+mj-cs"/>
              </a:rPr>
              <a:t> </a:t>
            </a:r>
            <a:r>
              <a:rPr kumimoji="0" lang="en-US" altLang="en-US" sz="2700" b="1"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rPr>
              <a:t>or</a:t>
            </a:r>
            <a:r>
              <a:rPr kumimoji="0" lang="en-US" altLang="en-US" sz="2700" b="1" i="0" u="none" strike="noStrike" kern="1200" cap="none" spc="0" normalizeH="0" baseline="0" noProof="0" dirty="0" smtClean="0">
                <a:ln>
                  <a:noFill/>
                </a:ln>
                <a:solidFill>
                  <a:srgbClr val="000000"/>
                </a:solidFill>
                <a:effectLst/>
                <a:uLnTx/>
                <a:uFillTx/>
                <a:latin typeface="Calibri Light" panose="020F0302020204030204"/>
                <a:ea typeface="+mj-ea"/>
                <a:cs typeface="+mj-cs"/>
              </a:rPr>
              <a:t> Lambda Scanning</a:t>
            </a:r>
            <a:endParaRPr kumimoji="0" lang="en-US" altLang="en-US" sz="2700" b="1"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9805492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8651" y="1825625"/>
            <a:ext cx="3186994" cy="4351338"/>
          </a:xfrm>
        </p:spPr>
        <p:txBody>
          <a:bodyPr/>
          <a:lstStyle/>
          <a:p>
            <a:pPr marL="0" lvl="0" indent="0">
              <a:lnSpc>
                <a:spcPct val="100000"/>
              </a:lnSpc>
              <a:spcBef>
                <a:spcPts val="0"/>
              </a:spcBef>
              <a:buNone/>
            </a:pPr>
            <a:r>
              <a:rPr lang="en-US" altLang="en-US" sz="2000" dirty="0">
                <a:solidFill>
                  <a:prstClr val="black"/>
                </a:solidFill>
                <a:sym typeface="Symbol" panose="05050102010706020507" pitchFamily="18" charset="2"/>
              </a:rPr>
              <a:t></a:t>
            </a:r>
            <a:r>
              <a:rPr lang="en-US" altLang="en-US" sz="2000" dirty="0">
                <a:solidFill>
                  <a:prstClr val="black"/>
                </a:solidFill>
              </a:rPr>
              <a:t>-stack</a:t>
            </a:r>
          </a:p>
          <a:p>
            <a:pPr marL="0" lvl="0" indent="0">
              <a:lnSpc>
                <a:spcPct val="100000"/>
              </a:lnSpc>
              <a:spcBef>
                <a:spcPts val="0"/>
              </a:spcBef>
              <a:buNone/>
            </a:pPr>
            <a:endParaRPr lang="en-US" altLang="en-US" sz="2000" dirty="0">
              <a:solidFill>
                <a:prstClr val="black"/>
              </a:solidFill>
            </a:endParaRPr>
          </a:p>
          <a:p>
            <a:pPr marL="0" lvl="0" indent="0">
              <a:lnSpc>
                <a:spcPct val="100000"/>
              </a:lnSpc>
              <a:spcBef>
                <a:spcPts val="0"/>
              </a:spcBef>
              <a:buNone/>
            </a:pPr>
            <a:r>
              <a:rPr lang="en-US" altLang="en-US" sz="2000" dirty="0">
                <a:solidFill>
                  <a:prstClr val="black"/>
                </a:solidFill>
                <a:sym typeface="Symbol" panose="05050102010706020507" pitchFamily="18" charset="2"/>
              </a:rPr>
              <a:t> can be:</a:t>
            </a:r>
          </a:p>
          <a:p>
            <a:pPr marL="0" lvl="0" indent="0">
              <a:lnSpc>
                <a:spcPct val="100000"/>
              </a:lnSpc>
              <a:spcBef>
                <a:spcPts val="0"/>
              </a:spcBef>
              <a:buNone/>
            </a:pPr>
            <a:endParaRPr lang="en-US" altLang="en-US" sz="2000" dirty="0">
              <a:solidFill>
                <a:prstClr val="black"/>
              </a:solidFill>
              <a:sym typeface="Symbol" panose="05050102010706020507" pitchFamily="18" charset="2"/>
            </a:endParaRPr>
          </a:p>
          <a:p>
            <a:pPr marL="0" lvl="0" indent="0">
              <a:lnSpc>
                <a:spcPct val="100000"/>
              </a:lnSpc>
              <a:spcBef>
                <a:spcPts val="0"/>
              </a:spcBef>
              <a:buNone/>
            </a:pPr>
            <a:r>
              <a:rPr lang="en-US" altLang="en-US" sz="2000" dirty="0">
                <a:solidFill>
                  <a:prstClr val="black"/>
                </a:solidFill>
                <a:sym typeface="Symbol" panose="05050102010706020507" pitchFamily="18" charset="2"/>
              </a:rPr>
              <a:t>(</a:t>
            </a:r>
            <a:r>
              <a:rPr lang="en-US" altLang="en-US" sz="2000" dirty="0" err="1">
                <a:solidFill>
                  <a:prstClr val="black"/>
                </a:solidFill>
                <a:sym typeface="Symbol" panose="05050102010706020507" pitchFamily="18" charset="2"/>
              </a:rPr>
              <a:t>i</a:t>
            </a:r>
            <a:r>
              <a:rPr lang="en-US" altLang="en-US" sz="2000" dirty="0">
                <a:solidFill>
                  <a:prstClr val="black"/>
                </a:solidFill>
                <a:sym typeface="Symbol" panose="05050102010706020507" pitchFamily="18" charset="2"/>
              </a:rPr>
              <a:t>) </a:t>
            </a:r>
            <a:r>
              <a:rPr lang="en-US" altLang="en-US" sz="2000" baseline="-25000" dirty="0">
                <a:solidFill>
                  <a:prstClr val="black"/>
                </a:solidFill>
                <a:sym typeface="Symbol" panose="05050102010706020507" pitchFamily="18" charset="2"/>
              </a:rPr>
              <a:t>excitation</a:t>
            </a:r>
            <a:r>
              <a:rPr lang="en-US" altLang="en-US" sz="1800" baseline="-25000" dirty="0">
                <a:solidFill>
                  <a:prstClr val="black"/>
                </a:solidFill>
                <a:sym typeface="Symbol" panose="05050102010706020507" pitchFamily="18" charset="2"/>
              </a:rPr>
              <a:t> </a:t>
            </a:r>
          </a:p>
          <a:p>
            <a:pPr marL="0" lvl="0" indent="0">
              <a:lnSpc>
                <a:spcPct val="100000"/>
              </a:lnSpc>
              <a:spcBef>
                <a:spcPts val="0"/>
              </a:spcBef>
              <a:buNone/>
            </a:pPr>
            <a:r>
              <a:rPr lang="en-US" altLang="en-US" sz="1600" i="1" dirty="0">
                <a:solidFill>
                  <a:prstClr val="black"/>
                </a:solidFill>
                <a:sym typeface="Symbol" panose="05050102010706020507" pitchFamily="18" charset="2"/>
              </a:rPr>
              <a:t>images acquired in a single channel at different </a:t>
            </a:r>
            <a:r>
              <a:rPr lang="en-US" altLang="en-US" sz="1600" i="1" baseline="-25000" dirty="0">
                <a:solidFill>
                  <a:prstClr val="black"/>
                </a:solidFill>
                <a:sym typeface="Symbol" panose="05050102010706020507" pitchFamily="18" charset="2"/>
              </a:rPr>
              <a:t>excitation</a:t>
            </a:r>
            <a:endParaRPr lang="en-US" altLang="en-US" sz="1600" i="1" dirty="0">
              <a:solidFill>
                <a:prstClr val="black"/>
              </a:solidFill>
              <a:sym typeface="Symbol" panose="05050102010706020507" pitchFamily="18" charset="2"/>
            </a:endParaRPr>
          </a:p>
          <a:p>
            <a:pPr marL="0" lvl="0" indent="0">
              <a:lnSpc>
                <a:spcPct val="100000"/>
              </a:lnSpc>
              <a:spcBef>
                <a:spcPts val="0"/>
              </a:spcBef>
              <a:buNone/>
            </a:pPr>
            <a:endParaRPr lang="en-US" altLang="en-US" sz="1800" dirty="0">
              <a:solidFill>
                <a:prstClr val="black"/>
              </a:solidFill>
              <a:sym typeface="Symbol" panose="05050102010706020507" pitchFamily="18" charset="2"/>
            </a:endParaRPr>
          </a:p>
          <a:p>
            <a:pPr marL="0" lvl="0" indent="0">
              <a:lnSpc>
                <a:spcPct val="100000"/>
              </a:lnSpc>
              <a:spcBef>
                <a:spcPts val="0"/>
              </a:spcBef>
              <a:buNone/>
            </a:pPr>
            <a:r>
              <a:rPr lang="en-US" altLang="en-US" sz="2000" dirty="0">
                <a:solidFill>
                  <a:prstClr val="black"/>
                </a:solidFill>
                <a:sym typeface="Symbol" panose="05050102010706020507" pitchFamily="18" charset="2"/>
              </a:rPr>
              <a:t>(ii) </a:t>
            </a:r>
            <a:r>
              <a:rPr lang="en-US" altLang="en-US" sz="2000" baseline="-25000" dirty="0">
                <a:solidFill>
                  <a:prstClr val="black"/>
                </a:solidFill>
                <a:sym typeface="Symbol" panose="05050102010706020507" pitchFamily="18" charset="2"/>
              </a:rPr>
              <a:t>emission</a:t>
            </a:r>
          </a:p>
          <a:p>
            <a:pPr marL="0" lvl="0" indent="0">
              <a:lnSpc>
                <a:spcPct val="100000"/>
              </a:lnSpc>
              <a:spcBef>
                <a:spcPts val="0"/>
              </a:spcBef>
              <a:buNone/>
            </a:pPr>
            <a:r>
              <a:rPr lang="en-US" altLang="en-US" sz="1600" i="1" dirty="0">
                <a:solidFill>
                  <a:prstClr val="black"/>
                </a:solidFill>
                <a:sym typeface="Symbol" panose="05050102010706020507" pitchFamily="18" charset="2"/>
              </a:rPr>
              <a:t>images acquired at a single </a:t>
            </a:r>
            <a:r>
              <a:rPr lang="en-US" altLang="en-US" sz="1600" i="1" baseline="-25000" dirty="0">
                <a:solidFill>
                  <a:prstClr val="black"/>
                </a:solidFill>
                <a:sym typeface="Symbol" panose="05050102010706020507" pitchFamily="18" charset="2"/>
              </a:rPr>
              <a:t>excitation</a:t>
            </a:r>
            <a:r>
              <a:rPr lang="en-US" altLang="en-US" sz="1600" i="1" dirty="0">
                <a:solidFill>
                  <a:prstClr val="black"/>
                </a:solidFill>
                <a:sym typeface="Symbol" panose="05050102010706020507" pitchFamily="18" charset="2"/>
              </a:rPr>
              <a:t> in several channels at different (</a:t>
            </a:r>
            <a:r>
              <a:rPr lang="en-US" altLang="en-US" sz="1600" i="1" baseline="-25000" dirty="0">
                <a:solidFill>
                  <a:prstClr val="black"/>
                </a:solidFill>
                <a:sym typeface="Symbol" panose="05050102010706020507" pitchFamily="18" charset="2"/>
              </a:rPr>
              <a:t>emission</a:t>
            </a:r>
            <a:r>
              <a:rPr lang="en-US" altLang="en-US" sz="1600" i="1" dirty="0">
                <a:solidFill>
                  <a:prstClr val="black"/>
                </a:solidFill>
                <a:sym typeface="Symbol" panose="05050102010706020507" pitchFamily="18" charset="2"/>
              </a:rPr>
              <a:t>)</a:t>
            </a:r>
          </a:p>
          <a:p>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1724592660"/>
              </p:ext>
            </p:extLst>
          </p:nvPr>
        </p:nvGraphicFramePr>
        <p:xfrm>
          <a:off x="3704344" y="510823"/>
          <a:ext cx="5281612" cy="6172200"/>
        </p:xfrm>
        <a:graphic>
          <a:graphicData uri="http://schemas.openxmlformats.org/presentationml/2006/ole">
            <mc:AlternateContent xmlns:mc="http://schemas.openxmlformats.org/markup-compatibility/2006">
              <mc:Choice xmlns:v="urn:schemas-microsoft-com:vml" Requires="v">
                <p:oleObj spid="_x0000_s20516" name="Photo Editor Photo" r:id="rId3" imgW="6219048" imgH="7268590" progId="MSPhotoEd.3">
                  <p:embed/>
                </p:oleObj>
              </mc:Choice>
              <mc:Fallback>
                <p:oleObj name="Photo Editor Photo" r:id="rId3" imgW="6219048" imgH="726859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344" y="510823"/>
                        <a:ext cx="5281612"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normAutofit/>
          </a:bodyPr>
          <a:lstStyle/>
          <a:p>
            <a:r>
              <a:rPr lang="en-US" sz="3600" dirty="0"/>
              <a:t>Spectral image </a:t>
            </a:r>
            <a:r>
              <a:rPr lang="en-US" sz="3600" dirty="0" smtClean="0"/>
              <a:t>dataset</a:t>
            </a:r>
            <a:endParaRPr lang="en-US" sz="3600" dirty="0"/>
          </a:p>
        </p:txBody>
      </p:sp>
      <p:sp>
        <p:nvSpPr>
          <p:cNvPr id="7" name="Text Box 8"/>
          <p:cNvSpPr txBox="1">
            <a:spLocks noChangeArrowheads="1"/>
          </p:cNvSpPr>
          <p:nvPr/>
        </p:nvSpPr>
        <p:spPr bwMode="auto">
          <a:xfrm>
            <a:off x="815233" y="6334477"/>
            <a:ext cx="24010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dirty="0" err="1">
                <a:latin typeface="+mn-lt"/>
              </a:rPr>
              <a:t>Garini</a:t>
            </a:r>
            <a:r>
              <a:rPr lang="en-US" altLang="en-US" sz="1200" dirty="0">
                <a:latin typeface="+mn-lt"/>
              </a:rPr>
              <a:t> et al, Cytometry Part A, 2006</a:t>
            </a:r>
            <a:endParaRPr lang="fr-FR" altLang="en-US" sz="1200" dirty="0">
              <a:latin typeface="+mn-lt"/>
            </a:endParaRPr>
          </a:p>
        </p:txBody>
      </p:sp>
    </p:spTree>
    <p:extLst>
      <p:ext uri="{BB962C8B-B14F-4D97-AF65-F5344CB8AC3E}">
        <p14:creationId xmlns:p14="http://schemas.microsoft.com/office/powerpoint/2010/main" val="18580800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solidFill>
                  <a:prstClr val="black"/>
                </a:solidFill>
              </a:rPr>
              <a:t>Spectral image dataset</a:t>
            </a:r>
            <a:endParaRPr lang="en-US" dirty="0"/>
          </a:p>
        </p:txBody>
      </p:sp>
      <p:graphicFrame>
        <p:nvGraphicFramePr>
          <p:cNvPr id="10" name="Object 2"/>
          <p:cNvGraphicFramePr>
            <a:graphicFrameLocks noChangeAspect="1"/>
          </p:cNvGraphicFramePr>
          <p:nvPr>
            <p:extLst>
              <p:ext uri="{D42A27DB-BD31-4B8C-83A1-F6EECF244321}">
                <p14:modId xmlns:p14="http://schemas.microsoft.com/office/powerpoint/2010/main" val="2440741897"/>
              </p:ext>
            </p:extLst>
          </p:nvPr>
        </p:nvGraphicFramePr>
        <p:xfrm>
          <a:off x="304800" y="948266"/>
          <a:ext cx="8302887" cy="5676371"/>
        </p:xfrm>
        <a:graphic>
          <a:graphicData uri="http://schemas.openxmlformats.org/presentationml/2006/ole">
            <mc:AlternateContent xmlns:mc="http://schemas.openxmlformats.org/markup-compatibility/2006">
              <mc:Choice xmlns:v="urn:schemas-microsoft-com:vml" Requires="v">
                <p:oleObj spid="_x0000_s21534" name="Photo Editor Photo" r:id="rId4" imgW="12885714" imgH="8809524" progId="MSPhotoEd.3">
                  <p:embed/>
                </p:oleObj>
              </mc:Choice>
              <mc:Fallback>
                <p:oleObj name="Photo Editor Photo" r:id="rId4" imgW="12885714" imgH="880952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48266"/>
                        <a:ext cx="8302887" cy="5676371"/>
                      </a:xfrm>
                      <a:prstGeom prst="rect">
                        <a:avLst/>
                      </a:prstGeom>
                      <a:noFill/>
                      <a:ln>
                        <a:noFill/>
                      </a:ln>
                      <a:effectLst/>
                      <a:extLst/>
                    </p:spPr>
                  </p:pic>
                </p:oleObj>
              </mc:Fallback>
            </mc:AlternateContent>
          </a:graphicData>
        </a:graphic>
      </p:graphicFrame>
      <p:sp>
        <p:nvSpPr>
          <p:cNvPr id="11" name="Text Box 7"/>
          <p:cNvSpPr txBox="1">
            <a:spLocks noChangeArrowheads="1"/>
          </p:cNvSpPr>
          <p:nvPr/>
        </p:nvSpPr>
        <p:spPr bwMode="auto">
          <a:xfrm>
            <a:off x="6742958" y="6583363"/>
            <a:ext cx="24010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dirty="0" err="1">
                <a:latin typeface="+mn-lt"/>
              </a:rPr>
              <a:t>Garini</a:t>
            </a:r>
            <a:r>
              <a:rPr lang="en-US" altLang="en-US" sz="1200" dirty="0">
                <a:latin typeface="+mn-lt"/>
              </a:rPr>
              <a:t> et al, Cytometry Part A, 2006</a:t>
            </a:r>
            <a:endParaRPr lang="fr-FR" altLang="en-US" sz="1200" dirty="0">
              <a:latin typeface="+mn-lt"/>
            </a:endParaRPr>
          </a:p>
        </p:txBody>
      </p:sp>
    </p:spTree>
    <p:extLst>
      <p:ext uri="{BB962C8B-B14F-4D97-AF65-F5344CB8AC3E}">
        <p14:creationId xmlns:p14="http://schemas.microsoft.com/office/powerpoint/2010/main" val="2708522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Spectral imaging methods: Spatial-scan</a:t>
            </a:r>
            <a:endParaRPr lang="en-US" sz="3600" dirty="0"/>
          </a:p>
        </p:txBody>
      </p:sp>
      <p:sp>
        <p:nvSpPr>
          <p:cNvPr id="5" name="Content Placeholder 4"/>
          <p:cNvSpPr>
            <a:spLocks noGrp="1"/>
          </p:cNvSpPr>
          <p:nvPr>
            <p:ph idx="1"/>
          </p:nvPr>
        </p:nvSpPr>
        <p:spPr/>
        <p:txBody>
          <a:bodyPr/>
          <a:lstStyle/>
          <a:p>
            <a:r>
              <a:rPr lang="en-US" dirty="0" smtClean="0"/>
              <a:t>3 Different ways used by microscope companies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581" y="2619798"/>
            <a:ext cx="6260042" cy="3861435"/>
          </a:xfrm>
          <a:prstGeom prst="rect">
            <a:avLst/>
          </a:prstGeom>
        </p:spPr>
      </p:pic>
      <p:pic>
        <p:nvPicPr>
          <p:cNvPr id="7" name="Picture 4" descr="Zeiss Logo midR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6326" y="5991886"/>
            <a:ext cx="489347" cy="4893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Logo_Leica-1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5035" y="3203575"/>
            <a:ext cx="620315" cy="4107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28267" y="5418667"/>
            <a:ext cx="1162755" cy="338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41" y="2966641"/>
            <a:ext cx="752475" cy="64770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r="48830" b="6614"/>
          <a:stretch/>
        </p:blipFill>
        <p:spPr>
          <a:xfrm>
            <a:off x="272344" y="4955116"/>
            <a:ext cx="1481667" cy="249062"/>
          </a:xfrm>
          <a:prstGeom prst="rect">
            <a:avLst/>
          </a:prstGeom>
        </p:spPr>
      </p:pic>
    </p:spTree>
    <p:extLst>
      <p:ext uri="{BB962C8B-B14F-4D97-AF65-F5344CB8AC3E}">
        <p14:creationId xmlns:p14="http://schemas.microsoft.com/office/powerpoint/2010/main" val="1262999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Dispersion through refraction versus diffraction</a:t>
            </a:r>
            <a:endParaRPr lang="en-US" sz="4000" dirty="0"/>
          </a:p>
        </p:txBody>
      </p:sp>
      <p:sp>
        <p:nvSpPr>
          <p:cNvPr id="3" name="Content Placeholder 2"/>
          <p:cNvSpPr>
            <a:spLocks noGrp="1"/>
          </p:cNvSpPr>
          <p:nvPr>
            <p:ph sz="half" idx="1"/>
          </p:nvPr>
        </p:nvSpPr>
        <p:spPr/>
        <p:txBody>
          <a:bodyPr>
            <a:normAutofit fontScale="92500" lnSpcReduction="20000"/>
          </a:bodyPr>
          <a:lstStyle/>
          <a:p>
            <a:pPr marL="514350" indent="-514350">
              <a:buFont typeface="+mj-lt"/>
              <a:buAutoNum type="arabicPeriod"/>
            </a:pPr>
            <a:r>
              <a:rPr lang="en-US" dirty="0" smtClean="0"/>
              <a:t>Diffraction grating</a:t>
            </a:r>
          </a:p>
          <a:p>
            <a:pPr marL="514350" indent="-514350">
              <a:buFont typeface="+mj-lt"/>
              <a:buAutoNum type="arabicPeriod"/>
            </a:pPr>
            <a:r>
              <a:rPr lang="en-US" dirty="0" smtClean="0"/>
              <a:t>Refraction through prism</a:t>
            </a:r>
          </a:p>
          <a:p>
            <a:pPr marL="514350" indent="-514350">
              <a:buFont typeface="+mj-lt"/>
              <a:buAutoNum type="arabicPeriod"/>
            </a:pPr>
            <a:endParaRPr lang="en-US" dirty="0" smtClean="0"/>
          </a:p>
          <a:p>
            <a:pPr marL="514350" indent="-514350">
              <a:buFont typeface="+mj-lt"/>
              <a:buAutoNum type="arabicPeriod"/>
            </a:pPr>
            <a:endParaRPr lang="en-US" dirty="0"/>
          </a:p>
          <a:p>
            <a:pPr marL="0" indent="0">
              <a:buNone/>
            </a:pPr>
            <a:r>
              <a:rPr lang="en-US" dirty="0" smtClean="0"/>
              <a:t>Note how longer wavelengths (red) </a:t>
            </a:r>
            <a:r>
              <a:rPr lang="en-US" b="1" i="1" dirty="0" smtClean="0"/>
              <a:t>diffract</a:t>
            </a:r>
            <a:r>
              <a:rPr lang="en-US" dirty="0" smtClean="0"/>
              <a:t> at greater angle than shorter wavelengths (blue) but they </a:t>
            </a:r>
            <a:r>
              <a:rPr lang="en-US" b="1" i="1" dirty="0" smtClean="0"/>
              <a:t>refract</a:t>
            </a:r>
            <a:r>
              <a:rPr lang="en-US" dirty="0" smtClean="0"/>
              <a:t> at smaller angle than shorter wavelengths. </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21804" y="1825625"/>
            <a:ext cx="2900892" cy="4351338"/>
          </a:xfrm>
        </p:spPr>
      </p:pic>
    </p:spTree>
    <p:extLst>
      <p:ext uri="{BB962C8B-B14F-4D97-AF65-F5344CB8AC3E}">
        <p14:creationId xmlns:p14="http://schemas.microsoft.com/office/powerpoint/2010/main" val="6298880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Monochromator</a:t>
            </a:r>
            <a:r>
              <a:rPr lang="en-US" sz="2800" dirty="0" smtClean="0"/>
              <a:t>: Optical instrument for generating single colors</a:t>
            </a:r>
            <a:endParaRPr lang="en-US" sz="2800" dirty="0"/>
          </a:p>
        </p:txBody>
      </p:sp>
      <p:sp>
        <p:nvSpPr>
          <p:cNvPr id="3" name="Content Placeholder 2"/>
          <p:cNvSpPr>
            <a:spLocks noGrp="1"/>
          </p:cNvSpPr>
          <p:nvPr>
            <p:ph idx="1"/>
          </p:nvPr>
        </p:nvSpPr>
        <p:spPr/>
        <p:txBody>
          <a:bodyPr>
            <a:normAutofit/>
          </a:bodyPr>
          <a:lstStyle/>
          <a:p>
            <a:r>
              <a:rPr lang="en-US" sz="2000" dirty="0" smtClean="0"/>
              <a:t>Used in optical measuring instruments</a:t>
            </a:r>
          </a:p>
          <a:p>
            <a:r>
              <a:rPr lang="en-US" sz="2000" dirty="0" smtClean="0"/>
              <a:t>How </a:t>
            </a:r>
            <a:r>
              <a:rPr lang="en-US" sz="2000" dirty="0"/>
              <a:t>a </a:t>
            </a:r>
            <a:r>
              <a:rPr lang="en-US" sz="2000" dirty="0" err="1" smtClean="0"/>
              <a:t>monochromator</a:t>
            </a:r>
            <a:r>
              <a:rPr lang="en-US" sz="2000" dirty="0" smtClean="0"/>
              <a:t> </a:t>
            </a:r>
            <a:r>
              <a:rPr lang="en-US" sz="2000" dirty="0"/>
              <a:t>works </a:t>
            </a:r>
            <a:r>
              <a:rPr lang="en-US" sz="2000" dirty="0" smtClean="0"/>
              <a:t>according </a:t>
            </a:r>
            <a:r>
              <a:rPr lang="en-US" sz="2000" dirty="0"/>
              <a:t>to the principle of </a:t>
            </a:r>
            <a:r>
              <a:rPr lang="en-US" sz="2000" dirty="0" smtClean="0"/>
              <a:t>dispersion</a:t>
            </a:r>
          </a:p>
          <a:p>
            <a:r>
              <a:rPr lang="en-US" sz="2000" dirty="0" smtClean="0"/>
              <a:t>Most actually disperse through diffraction, not prism</a:t>
            </a:r>
          </a:p>
          <a:p>
            <a:endParaRPr lang="en-US" sz="20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11" t="12222" r="11573" b="61111"/>
          <a:stretch/>
        </p:blipFill>
        <p:spPr>
          <a:xfrm>
            <a:off x="1379424" y="3171502"/>
            <a:ext cx="5975464" cy="3611072"/>
          </a:xfrm>
          <a:prstGeom prst="rect">
            <a:avLst/>
          </a:prstGeom>
        </p:spPr>
      </p:pic>
      <p:sp>
        <p:nvSpPr>
          <p:cNvPr id="5" name="Line 1035"/>
          <p:cNvSpPr>
            <a:spLocks noChangeShapeType="1"/>
          </p:cNvSpPr>
          <p:nvPr/>
        </p:nvSpPr>
        <p:spPr bwMode="auto">
          <a:xfrm flipH="1" flipV="1">
            <a:off x="2095500" y="5540374"/>
            <a:ext cx="381000" cy="762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 name="Line 1036"/>
          <p:cNvSpPr>
            <a:spLocks noChangeShapeType="1"/>
          </p:cNvSpPr>
          <p:nvPr/>
        </p:nvSpPr>
        <p:spPr bwMode="auto">
          <a:xfrm flipH="1" flipV="1">
            <a:off x="1619250" y="4606924"/>
            <a:ext cx="381000" cy="762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 name="Text Box 1037"/>
          <p:cNvSpPr txBox="1">
            <a:spLocks noChangeArrowheads="1"/>
          </p:cNvSpPr>
          <p:nvPr/>
        </p:nvSpPr>
        <p:spPr bwMode="auto">
          <a:xfrm>
            <a:off x="897389" y="5797549"/>
            <a:ext cx="1356012" cy="369332"/>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tx1"/>
                </a:solidFill>
              </a:rPr>
              <a:t>Entrance Slit</a:t>
            </a:r>
          </a:p>
        </p:txBody>
      </p:sp>
      <p:sp>
        <p:nvSpPr>
          <p:cNvPr id="8" name="Line 1031"/>
          <p:cNvSpPr>
            <a:spLocks noChangeShapeType="1"/>
          </p:cNvSpPr>
          <p:nvPr/>
        </p:nvSpPr>
        <p:spPr bwMode="auto">
          <a:xfrm flipH="1">
            <a:off x="5029200" y="5549899"/>
            <a:ext cx="381000" cy="762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 name="Line 1032"/>
          <p:cNvSpPr>
            <a:spLocks noChangeShapeType="1"/>
          </p:cNvSpPr>
          <p:nvPr/>
        </p:nvSpPr>
        <p:spPr bwMode="auto">
          <a:xfrm flipH="1">
            <a:off x="5372100" y="3892320"/>
            <a:ext cx="381000" cy="68580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 name="Text Box 1033"/>
          <p:cNvSpPr txBox="1">
            <a:spLocks noChangeArrowheads="1"/>
          </p:cNvSpPr>
          <p:nvPr/>
        </p:nvSpPr>
        <p:spPr bwMode="auto">
          <a:xfrm>
            <a:off x="5682344" y="4051750"/>
            <a:ext cx="2249488" cy="581025"/>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err="1">
                <a:solidFill>
                  <a:schemeClr val="tx1"/>
                </a:solidFill>
              </a:rPr>
              <a:t>Monochromator</a:t>
            </a:r>
            <a:r>
              <a:rPr lang="en-US" altLang="en-US" sz="1600" dirty="0">
                <a:solidFill>
                  <a:schemeClr val="tx1"/>
                </a:solidFill>
              </a:rPr>
              <a:t> (Prism Type)</a:t>
            </a:r>
          </a:p>
        </p:txBody>
      </p:sp>
      <p:sp>
        <p:nvSpPr>
          <p:cNvPr id="11" name="Line 1034"/>
          <p:cNvSpPr>
            <a:spLocks noChangeShapeType="1"/>
          </p:cNvSpPr>
          <p:nvPr/>
        </p:nvSpPr>
        <p:spPr bwMode="auto">
          <a:xfrm flipH="1">
            <a:off x="5486400" y="4645024"/>
            <a:ext cx="381000" cy="762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 name="Text Box 1039"/>
          <p:cNvSpPr txBox="1">
            <a:spLocks noChangeArrowheads="1"/>
          </p:cNvSpPr>
          <p:nvPr/>
        </p:nvSpPr>
        <p:spPr bwMode="auto">
          <a:xfrm>
            <a:off x="5312226" y="5797549"/>
            <a:ext cx="867545" cy="369332"/>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1"/>
                </a:solidFill>
              </a:rPr>
              <a:t>Exit Slit</a:t>
            </a:r>
          </a:p>
        </p:txBody>
      </p:sp>
    </p:spTree>
    <p:extLst>
      <p:ext uri="{BB962C8B-B14F-4D97-AF65-F5344CB8AC3E}">
        <p14:creationId xmlns:p14="http://schemas.microsoft.com/office/powerpoint/2010/main" val="2206087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Spectral imaging with a </a:t>
            </a:r>
            <a:r>
              <a:rPr lang="en-US" sz="3600" dirty="0" smtClean="0"/>
              <a:t>grating</a:t>
            </a:r>
            <a:endParaRPr lang="en-US" sz="3600" dirty="0"/>
          </a:p>
        </p:txBody>
      </p:sp>
      <p:graphicFrame>
        <p:nvGraphicFramePr>
          <p:cNvPr id="9" name="Object 2"/>
          <p:cNvGraphicFramePr>
            <a:graphicFrameLocks noChangeAspect="1"/>
          </p:cNvGraphicFramePr>
          <p:nvPr>
            <p:extLst>
              <p:ext uri="{D42A27DB-BD31-4B8C-83A1-F6EECF244321}">
                <p14:modId xmlns:p14="http://schemas.microsoft.com/office/powerpoint/2010/main" val="613566750"/>
              </p:ext>
            </p:extLst>
          </p:nvPr>
        </p:nvGraphicFramePr>
        <p:xfrm>
          <a:off x="304800" y="948266"/>
          <a:ext cx="8302887" cy="5676371"/>
        </p:xfrm>
        <a:graphic>
          <a:graphicData uri="http://schemas.openxmlformats.org/presentationml/2006/ole">
            <mc:AlternateContent xmlns:mc="http://schemas.openxmlformats.org/markup-compatibility/2006">
              <mc:Choice xmlns:v="urn:schemas-microsoft-com:vml" Requires="v">
                <p:oleObj spid="_x0000_s22557" name="Photo Editor Photo" r:id="rId3" imgW="12885714" imgH="8809524" progId="MSPhotoEd.3">
                  <p:embed/>
                </p:oleObj>
              </mc:Choice>
              <mc:Fallback>
                <p:oleObj name="Photo Editor Photo" r:id="rId3" imgW="12885714" imgH="88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48266"/>
                        <a:ext cx="8302887" cy="5676371"/>
                      </a:xfrm>
                      <a:prstGeom prst="rect">
                        <a:avLst/>
                      </a:prstGeom>
                      <a:noFill/>
                      <a:ln>
                        <a:noFill/>
                      </a:ln>
                      <a:effectLst/>
                      <a:extLst/>
                    </p:spPr>
                  </p:pic>
                </p:oleObj>
              </mc:Fallback>
            </mc:AlternateContent>
          </a:graphicData>
        </a:graphic>
      </p:graphicFrame>
      <p:sp>
        <p:nvSpPr>
          <p:cNvPr id="11" name="Rectangle 10"/>
          <p:cNvSpPr/>
          <p:nvPr/>
        </p:nvSpPr>
        <p:spPr>
          <a:xfrm>
            <a:off x="628650" y="948266"/>
            <a:ext cx="7578372" cy="2280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98044" y="2957689"/>
            <a:ext cx="5909643" cy="3666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9333" y="5576711"/>
            <a:ext cx="3025423" cy="1128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571045"/>
            <a:ext cx="61722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0"/>
          <p:cNvSpPr>
            <a:spLocks noChangeArrowheads="1"/>
          </p:cNvSpPr>
          <p:nvPr/>
        </p:nvSpPr>
        <p:spPr bwMode="auto">
          <a:xfrm>
            <a:off x="420511" y="2829367"/>
            <a:ext cx="2209800" cy="1676400"/>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spTree>
    <p:extLst>
      <p:ext uri="{BB962C8B-B14F-4D97-AF65-F5344CB8AC3E}">
        <p14:creationId xmlns:p14="http://schemas.microsoft.com/office/powerpoint/2010/main" val="9748355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History of the Zeiss META detector</a:t>
            </a:r>
            <a:endParaRPr lang="en-US" sz="3600" dirty="0"/>
          </a:p>
        </p:txBody>
      </p:sp>
      <p:sp>
        <p:nvSpPr>
          <p:cNvPr id="3" name="Content Placeholder 2"/>
          <p:cNvSpPr>
            <a:spLocks noGrp="1"/>
          </p:cNvSpPr>
          <p:nvPr>
            <p:ph sz="half" idx="1"/>
          </p:nvPr>
        </p:nvSpPr>
        <p:spPr/>
        <p:txBody>
          <a:bodyPr/>
          <a:lstStyle/>
          <a:p>
            <a:r>
              <a:rPr lang="en-US" dirty="0" smtClean="0"/>
              <a:t>Where did the idea of a multichannel detector come from?</a:t>
            </a:r>
          </a:p>
        </p:txBody>
      </p:sp>
    </p:spTree>
    <p:extLst>
      <p:ext uri="{BB962C8B-B14F-4D97-AF65-F5344CB8AC3E}">
        <p14:creationId xmlns:p14="http://schemas.microsoft.com/office/powerpoint/2010/main" val="1833172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Fluorophore </a:t>
            </a:r>
            <a:r>
              <a:rPr lang="en-US" sz="3200" dirty="0" smtClean="0"/>
              <a:t>absorption</a:t>
            </a:r>
            <a:endParaRPr lang="en-US" sz="3200" dirty="0"/>
          </a:p>
        </p:txBody>
      </p:sp>
      <p:sp>
        <p:nvSpPr>
          <p:cNvPr id="5" name="Rectangle 3"/>
          <p:cNvSpPr>
            <a:spLocks noChangeArrowheads="1"/>
          </p:cNvSpPr>
          <p:nvPr/>
        </p:nvSpPr>
        <p:spPr bwMode="auto">
          <a:xfrm>
            <a:off x="3733800" y="2895844"/>
            <a:ext cx="5257800" cy="32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Beer-Lambert law</a:t>
            </a:r>
          </a:p>
          <a:p>
            <a:pPr eaLnBrk="0" fontAlgn="base" hangingPunct="0">
              <a:spcBef>
                <a:spcPct val="0"/>
              </a:spcBef>
              <a:spcAft>
                <a:spcPct val="0"/>
              </a:spcAft>
            </a:pPr>
            <a:r>
              <a:rPr lang="en-US" altLang="en-US" sz="2000" dirty="0" err="1" smtClean="0">
                <a:solidFill>
                  <a:srgbClr val="000000"/>
                </a:solidFill>
                <a:latin typeface="+mn-lt"/>
                <a:sym typeface="Symbol" panose="05050102010706020507" pitchFamily="18" charset="2"/>
              </a:rPr>
              <a:t>I</a:t>
            </a:r>
            <a:r>
              <a:rPr lang="en-US" altLang="en-US" sz="2000" baseline="-25000" dirty="0" err="1" smtClean="0">
                <a:solidFill>
                  <a:srgbClr val="000000"/>
                </a:solidFill>
                <a:latin typeface="+mn-lt"/>
                <a:sym typeface="Symbol" panose="05050102010706020507" pitchFamily="18" charset="2"/>
              </a:rPr>
              <a:t>out</a:t>
            </a:r>
            <a:r>
              <a:rPr lang="en-US" altLang="en-US" sz="2000" dirty="0" smtClean="0">
                <a:solidFill>
                  <a:srgbClr val="000000"/>
                </a:solidFill>
                <a:latin typeface="+mn-lt"/>
                <a:sym typeface="Symbol" panose="05050102010706020507" pitchFamily="18" charset="2"/>
              </a:rPr>
              <a:t> = </a:t>
            </a:r>
            <a:r>
              <a:rPr lang="en-US" altLang="en-US" sz="2000" dirty="0" err="1" smtClean="0">
                <a:solidFill>
                  <a:srgbClr val="000000"/>
                </a:solidFill>
                <a:latin typeface="+mn-lt"/>
                <a:sym typeface="Symbol" panose="05050102010706020507" pitchFamily="18" charset="2"/>
              </a:rPr>
              <a:t>I</a:t>
            </a:r>
            <a:r>
              <a:rPr lang="en-US" altLang="en-US" sz="2000" baseline="-25000" dirty="0" err="1" smtClean="0">
                <a:solidFill>
                  <a:srgbClr val="000000"/>
                </a:solidFill>
                <a:latin typeface="+mn-lt"/>
                <a:sym typeface="Symbol" panose="05050102010706020507" pitchFamily="18" charset="2"/>
              </a:rPr>
              <a:t>in</a:t>
            </a:r>
            <a:r>
              <a:rPr lang="en-US" altLang="en-US" sz="2000" baseline="-25000" dirty="0" smtClean="0">
                <a:solidFill>
                  <a:srgbClr val="000000"/>
                </a:solidFill>
                <a:latin typeface="+mn-lt"/>
                <a:sym typeface="Symbol" panose="05050102010706020507" pitchFamily="18" charset="2"/>
              </a:rPr>
              <a:t> </a:t>
            </a:r>
            <a:r>
              <a:rPr lang="en-US" altLang="en-US" sz="2000" dirty="0" err="1" smtClean="0">
                <a:solidFill>
                  <a:srgbClr val="000000"/>
                </a:solidFill>
                <a:latin typeface="+mn-lt"/>
                <a:sym typeface="Symbol" panose="05050102010706020507" pitchFamily="18" charset="2"/>
              </a:rPr>
              <a:t>exp</a:t>
            </a:r>
            <a:r>
              <a:rPr lang="en-US" altLang="en-US" sz="2000" dirty="0" smtClean="0">
                <a:solidFill>
                  <a:srgbClr val="000000"/>
                </a:solidFill>
                <a:latin typeface="+mn-lt"/>
                <a:sym typeface="Symbol" panose="05050102010706020507" pitchFamily="18" charset="2"/>
              </a:rPr>
              <a:t> (- </a:t>
            </a:r>
            <a:r>
              <a:rPr lang="en-US" altLang="en-US" sz="2000" dirty="0" smtClean="0">
                <a:solidFill>
                  <a:srgbClr val="000000"/>
                </a:solidFill>
                <a:sym typeface="Symbol" panose="05050102010706020507" pitchFamily="18" charset="2"/>
              </a:rPr>
              <a:t> </a:t>
            </a:r>
            <a:r>
              <a:rPr lang="en-US" altLang="en-US" sz="2000" i="1" dirty="0" smtClean="0">
                <a:solidFill>
                  <a:srgbClr val="000000"/>
                </a:solidFill>
                <a:latin typeface="Arial" panose="020B0604020202020204" pitchFamily="34" charset="0"/>
                <a:sym typeface="Symbol" panose="05050102010706020507" pitchFamily="18" charset="2"/>
              </a:rPr>
              <a:t>L </a:t>
            </a:r>
            <a:r>
              <a:rPr lang="en-US" altLang="en-US" sz="2000" dirty="0" smtClean="0">
                <a:solidFill>
                  <a:srgbClr val="000000"/>
                </a:solidFill>
                <a:latin typeface="+mn-lt"/>
                <a:sym typeface="Symbol" panose="05050102010706020507" pitchFamily="18" charset="2"/>
              </a:rPr>
              <a:t>c)</a:t>
            </a:r>
          </a:p>
          <a:p>
            <a:pPr eaLnBrk="0" fontAlgn="base" hangingPunct="0">
              <a:spcBef>
                <a:spcPct val="0"/>
              </a:spcBef>
              <a:spcAft>
                <a:spcPct val="0"/>
              </a:spcAft>
            </a:pPr>
            <a:r>
              <a:rPr lang="en-US" altLang="en-US" sz="2000" dirty="0" err="1" smtClean="0">
                <a:solidFill>
                  <a:srgbClr val="000000"/>
                </a:solidFill>
                <a:latin typeface="+mn-lt"/>
                <a:sym typeface="Symbol" panose="05050102010706020507" pitchFamily="18" charset="2"/>
              </a:rPr>
              <a:t>I</a:t>
            </a:r>
            <a:r>
              <a:rPr lang="en-US" altLang="en-US" sz="2000" baseline="-25000" dirty="0" err="1" smtClean="0">
                <a:solidFill>
                  <a:srgbClr val="000000"/>
                </a:solidFill>
                <a:latin typeface="+mn-lt"/>
                <a:sym typeface="Symbol" panose="05050102010706020507" pitchFamily="18" charset="2"/>
              </a:rPr>
              <a:t>absorbed</a:t>
            </a:r>
            <a:r>
              <a:rPr lang="en-US" altLang="en-US" sz="2000" dirty="0" smtClean="0">
                <a:solidFill>
                  <a:srgbClr val="000000"/>
                </a:solidFill>
                <a:latin typeface="+mn-lt"/>
                <a:sym typeface="Symbol" panose="05050102010706020507" pitchFamily="18" charset="2"/>
              </a:rPr>
              <a:t> = </a:t>
            </a:r>
            <a:r>
              <a:rPr lang="en-US" altLang="en-US" sz="2000" dirty="0" err="1" smtClean="0">
                <a:solidFill>
                  <a:srgbClr val="000000"/>
                </a:solidFill>
                <a:latin typeface="+mn-lt"/>
                <a:sym typeface="Symbol" panose="05050102010706020507" pitchFamily="18" charset="2"/>
              </a:rPr>
              <a:t>I</a:t>
            </a:r>
            <a:r>
              <a:rPr lang="en-US" altLang="en-US" sz="2000" baseline="-25000" dirty="0" err="1" smtClean="0">
                <a:solidFill>
                  <a:srgbClr val="000000"/>
                </a:solidFill>
                <a:latin typeface="+mn-lt"/>
                <a:sym typeface="Symbol" panose="05050102010706020507" pitchFamily="18" charset="2"/>
              </a:rPr>
              <a:t>out</a:t>
            </a:r>
            <a:r>
              <a:rPr lang="en-US" altLang="en-US" sz="2000" dirty="0" smtClean="0">
                <a:solidFill>
                  <a:srgbClr val="000000"/>
                </a:solidFill>
                <a:latin typeface="+mn-lt"/>
                <a:sym typeface="Symbol" panose="05050102010706020507" pitchFamily="18" charset="2"/>
              </a:rPr>
              <a:t> - </a:t>
            </a:r>
            <a:r>
              <a:rPr lang="en-US" altLang="en-US" sz="2000" dirty="0" err="1" smtClean="0">
                <a:solidFill>
                  <a:srgbClr val="000000"/>
                </a:solidFill>
                <a:latin typeface="+mn-lt"/>
                <a:sym typeface="Symbol" panose="05050102010706020507" pitchFamily="18" charset="2"/>
              </a:rPr>
              <a:t>I</a:t>
            </a:r>
            <a:r>
              <a:rPr lang="en-US" altLang="en-US" sz="2000" baseline="-25000" dirty="0" err="1" smtClean="0">
                <a:solidFill>
                  <a:srgbClr val="000000"/>
                </a:solidFill>
                <a:latin typeface="+mn-lt"/>
                <a:sym typeface="Symbol" panose="05050102010706020507" pitchFamily="18" charset="2"/>
              </a:rPr>
              <a:t>in</a:t>
            </a:r>
            <a:endParaRPr lang="en-US" altLang="en-US" sz="2000" dirty="0" smtClean="0">
              <a:solidFill>
                <a:srgbClr val="000000"/>
              </a:solidFill>
              <a:latin typeface="+mn-lt"/>
              <a:sym typeface="Symbol" panose="05050102010706020507" pitchFamily="18" charset="2"/>
            </a:endParaRPr>
          </a:p>
          <a:p>
            <a:pPr eaLnBrk="0" fontAlgn="base" hangingPunct="0">
              <a:spcBef>
                <a:spcPct val="0"/>
              </a:spcBef>
              <a:spcAft>
                <a:spcPct val="0"/>
              </a:spcAft>
            </a:pPr>
            <a:endParaRPr lang="en-US" altLang="en-US" sz="1600" dirty="0" smtClean="0">
              <a:solidFill>
                <a:srgbClr val="000000"/>
              </a:solidFill>
              <a:latin typeface="Arial" panose="020B0604020202020204" pitchFamily="34" charset="0"/>
              <a:sym typeface="Symbol" panose="05050102010706020507" pitchFamily="18" charset="2"/>
            </a:endParaRPr>
          </a:p>
          <a:p>
            <a:pPr eaLnBrk="0" fontAlgn="base" hangingPunct="0">
              <a:spcBef>
                <a:spcPct val="0"/>
              </a:spcBef>
              <a:spcAft>
                <a:spcPct val="0"/>
              </a:spcAft>
            </a:pPr>
            <a:r>
              <a:rPr lang="en-US" altLang="en-US" sz="1600" dirty="0" err="1" smtClean="0">
                <a:solidFill>
                  <a:srgbClr val="000000"/>
                </a:solidFill>
                <a:latin typeface="+mn-lt"/>
                <a:sym typeface="Symbol" panose="05050102010706020507" pitchFamily="18" charset="2"/>
              </a:rPr>
              <a:t>I</a:t>
            </a:r>
            <a:r>
              <a:rPr lang="en-US" altLang="en-US" sz="1600" baseline="-25000" dirty="0" err="1" smtClean="0">
                <a:solidFill>
                  <a:srgbClr val="000000"/>
                </a:solidFill>
                <a:latin typeface="+mn-lt"/>
                <a:sym typeface="Symbol" panose="05050102010706020507" pitchFamily="18" charset="2"/>
              </a:rPr>
              <a:t>in</a:t>
            </a:r>
            <a:r>
              <a:rPr lang="en-US" altLang="en-US" sz="1600" dirty="0" smtClean="0">
                <a:solidFill>
                  <a:srgbClr val="000000"/>
                </a:solidFill>
                <a:latin typeface="+mn-lt"/>
                <a:sym typeface="Symbol" panose="05050102010706020507" pitchFamily="18" charset="2"/>
              </a:rPr>
              <a:t>: incident light intensity (in W.cm</a:t>
            </a:r>
            <a:r>
              <a:rPr lang="en-US" altLang="en-US" sz="1600" baseline="30000" dirty="0" smtClean="0">
                <a:solidFill>
                  <a:srgbClr val="000000"/>
                </a:solidFill>
                <a:latin typeface="+mn-lt"/>
                <a:sym typeface="Symbol" panose="05050102010706020507" pitchFamily="18" charset="2"/>
              </a:rPr>
              <a:t>-2</a:t>
            </a:r>
            <a:r>
              <a:rPr lang="en-US" altLang="en-US" sz="1600" dirty="0" smtClean="0">
                <a:solidFill>
                  <a:srgbClr val="000000"/>
                </a:solidFill>
                <a:latin typeface="+mn-lt"/>
                <a:sym typeface="Symbol" panose="05050102010706020507" pitchFamily="18" charset="2"/>
              </a:rPr>
              <a:t>)</a:t>
            </a:r>
          </a:p>
          <a:p>
            <a:pPr eaLnBrk="0" fontAlgn="base" hangingPunct="0">
              <a:spcBef>
                <a:spcPct val="0"/>
              </a:spcBef>
              <a:spcAft>
                <a:spcPct val="0"/>
              </a:spcAft>
            </a:pPr>
            <a:r>
              <a:rPr lang="en-US" altLang="en-US" sz="1600" dirty="0" smtClean="0">
                <a:solidFill>
                  <a:srgbClr val="000000"/>
                </a:solidFill>
                <a:latin typeface="+mn-lt"/>
                <a:sym typeface="Symbol" panose="05050102010706020507" pitchFamily="18" charset="2"/>
              </a:rPr>
              <a:t>L: absorption path length (in cm)</a:t>
            </a:r>
          </a:p>
          <a:p>
            <a:pPr eaLnBrk="0" fontAlgn="base" hangingPunct="0">
              <a:spcBef>
                <a:spcPct val="0"/>
              </a:spcBef>
              <a:spcAft>
                <a:spcPct val="0"/>
              </a:spcAft>
            </a:pPr>
            <a:r>
              <a:rPr lang="en-US" altLang="en-US" sz="1600" dirty="0" smtClean="0">
                <a:solidFill>
                  <a:srgbClr val="000000"/>
                </a:solidFill>
                <a:latin typeface="+mn-lt"/>
                <a:sym typeface="Symbol" panose="05050102010706020507" pitchFamily="18" charset="2"/>
              </a:rPr>
              <a:t>c: concentration of the absorber (in M or mol.L</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a:t>
            </a:r>
            <a:endParaRPr lang="en-US" altLang="en-US" sz="1600" baseline="30000" dirty="0" smtClean="0">
              <a:solidFill>
                <a:srgbClr val="000000"/>
              </a:solidFill>
              <a:latin typeface="+mn-lt"/>
              <a:sym typeface="Symbol" panose="05050102010706020507" pitchFamily="18" charset="2"/>
            </a:endParaRPr>
          </a:p>
          <a:p>
            <a:pPr eaLnBrk="0" fontAlgn="base" hangingPunct="0">
              <a:spcBef>
                <a:spcPct val="0"/>
              </a:spcBef>
              <a:spcAft>
                <a:spcPct val="0"/>
              </a:spcAft>
            </a:pPr>
            <a:r>
              <a:rPr lang="en-US" altLang="en-US" b="1" dirty="0" smtClean="0">
                <a:solidFill>
                  <a:srgbClr val="000000"/>
                </a:solidFill>
                <a:latin typeface="Arial" panose="020B0604020202020204" pitchFamily="34" charset="0"/>
                <a:sym typeface="Symbol" panose="05050102010706020507" pitchFamily="18" charset="2"/>
              </a:rPr>
              <a:t></a:t>
            </a:r>
            <a:r>
              <a:rPr lang="en-US" altLang="en-US" sz="1600" dirty="0" smtClean="0">
                <a:solidFill>
                  <a:srgbClr val="000000"/>
                </a:solidFill>
                <a:latin typeface="Arial" panose="020B0604020202020204" pitchFamily="34" charset="0"/>
                <a:sym typeface="Symbol" panose="05050102010706020507" pitchFamily="18" charset="2"/>
              </a:rPr>
              <a:t>: </a:t>
            </a:r>
            <a:r>
              <a:rPr lang="en-US" altLang="en-US" sz="1600" b="1" dirty="0" smtClean="0">
                <a:solidFill>
                  <a:srgbClr val="000000"/>
                </a:solidFill>
                <a:latin typeface="+mn-lt"/>
                <a:sym typeface="Symbol" panose="05050102010706020507" pitchFamily="18" charset="2"/>
              </a:rPr>
              <a:t>molar absorption coefficient</a:t>
            </a:r>
            <a:r>
              <a:rPr lang="en-US" altLang="en-US" sz="1600" dirty="0" smtClean="0">
                <a:solidFill>
                  <a:srgbClr val="000000"/>
                </a:solidFill>
                <a:latin typeface="+mn-lt"/>
                <a:sym typeface="Symbol" panose="05050102010706020507" pitchFamily="18" charset="2"/>
              </a:rPr>
              <a:t> (in 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cm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 or mol</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.L.cm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a:t>
            </a:r>
            <a:endParaRPr lang="en-US" altLang="en-US" sz="1600" baseline="30000" dirty="0" smtClean="0">
              <a:solidFill>
                <a:srgbClr val="000000"/>
              </a:solidFill>
              <a:latin typeface="+mn-lt"/>
              <a:sym typeface="Symbol" panose="05050102010706020507" pitchFamily="18" charset="2"/>
            </a:endParaRPr>
          </a:p>
          <a:p>
            <a:pPr eaLnBrk="0" fontAlgn="base" hangingPunct="0">
              <a:spcBef>
                <a:spcPct val="0"/>
              </a:spcBef>
              <a:spcAft>
                <a:spcPct val="0"/>
              </a:spcAft>
            </a:pPr>
            <a:endParaRPr lang="en-US" altLang="en-US" sz="1600" baseline="30000" dirty="0" smtClean="0">
              <a:solidFill>
                <a:srgbClr val="000000"/>
              </a:solidFill>
              <a:latin typeface="Arial" panose="020B0604020202020204" pitchFamily="34" charset="0"/>
              <a:sym typeface="Symbol" panose="05050102010706020507" pitchFamily="18" charset="2"/>
            </a:endParaRPr>
          </a:p>
          <a:p>
            <a:pPr eaLnBrk="0" fontAlgn="base" hangingPunct="0">
              <a:spcBef>
                <a:spcPct val="0"/>
              </a:spcBef>
              <a:spcAft>
                <a:spcPct val="0"/>
              </a:spcAft>
            </a:pPr>
            <a:r>
              <a:rPr lang="en-US" altLang="en-US" sz="1600" dirty="0" smtClean="0">
                <a:solidFill>
                  <a:srgbClr val="000000"/>
                </a:solidFill>
                <a:latin typeface="+mn-lt"/>
                <a:sym typeface="Symbol" panose="05050102010706020507" pitchFamily="18" charset="2"/>
              </a:rPr>
              <a:t>Fluorescein </a:t>
            </a:r>
            <a:r>
              <a:rPr lang="en-US" altLang="en-US" b="1" dirty="0" smtClean="0">
                <a:solidFill>
                  <a:srgbClr val="000000"/>
                </a:solidFill>
                <a:latin typeface="+mn-lt"/>
                <a:sym typeface="Symbol" panose="05050102010706020507" pitchFamily="18" charset="2"/>
              </a:rPr>
              <a:t></a:t>
            </a:r>
            <a:r>
              <a:rPr lang="en-US" altLang="en-US" sz="1600" dirty="0" smtClean="0">
                <a:solidFill>
                  <a:srgbClr val="000000"/>
                </a:solidFill>
                <a:latin typeface="+mn-lt"/>
                <a:sym typeface="Symbol" panose="05050102010706020507" pitchFamily="18" charset="2"/>
              </a:rPr>
              <a:t> ~ 70,000 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.cm</a:t>
            </a:r>
            <a:r>
              <a:rPr lang="en-US" altLang="en-US" sz="1600" baseline="30000" dirty="0" smtClean="0">
                <a:solidFill>
                  <a:srgbClr val="000000"/>
                </a:solidFill>
                <a:latin typeface="+mn-lt"/>
                <a:sym typeface="Symbol" panose="05050102010706020507" pitchFamily="18" charset="2"/>
              </a:rPr>
              <a:t>-1</a:t>
            </a:r>
          </a:p>
          <a:p>
            <a:pPr eaLnBrk="0" fontAlgn="base" hangingPunct="0">
              <a:spcBef>
                <a:spcPct val="0"/>
              </a:spcBef>
              <a:spcAft>
                <a:spcPct val="0"/>
              </a:spcAft>
            </a:pPr>
            <a:r>
              <a:rPr lang="en-US" altLang="en-US" sz="1600" dirty="0" err="1" smtClean="0">
                <a:solidFill>
                  <a:srgbClr val="000000"/>
                </a:solidFill>
                <a:latin typeface="+mn-lt"/>
                <a:sym typeface="Symbol" panose="05050102010706020507" pitchFamily="18" charset="2"/>
              </a:rPr>
              <a:t>eGFP</a:t>
            </a:r>
            <a:r>
              <a:rPr lang="en-US" altLang="en-US" sz="1600" dirty="0" smtClean="0">
                <a:solidFill>
                  <a:srgbClr val="000000"/>
                </a:solidFill>
                <a:latin typeface="+mn-lt"/>
                <a:sym typeface="Symbol" panose="05050102010706020507" pitchFamily="18" charset="2"/>
              </a:rPr>
              <a:t>  </a:t>
            </a:r>
            <a:r>
              <a:rPr lang="en-US" altLang="en-US" b="1" dirty="0" smtClean="0">
                <a:solidFill>
                  <a:srgbClr val="000000"/>
                </a:solidFill>
                <a:latin typeface="+mn-lt"/>
                <a:sym typeface="Symbol" panose="05050102010706020507" pitchFamily="18" charset="2"/>
              </a:rPr>
              <a:t></a:t>
            </a:r>
            <a:r>
              <a:rPr lang="en-US" altLang="en-US" sz="1600" dirty="0" smtClean="0">
                <a:solidFill>
                  <a:srgbClr val="000000"/>
                </a:solidFill>
                <a:latin typeface="+mn-lt"/>
                <a:sym typeface="Symbol" panose="05050102010706020507" pitchFamily="18" charset="2"/>
              </a:rPr>
              <a:t> ~ 55,000 M</a:t>
            </a:r>
            <a:r>
              <a:rPr lang="en-US" altLang="en-US" sz="1600" baseline="30000" dirty="0" smtClean="0">
                <a:solidFill>
                  <a:srgbClr val="000000"/>
                </a:solidFill>
                <a:latin typeface="+mn-lt"/>
                <a:sym typeface="Symbol" panose="05050102010706020507" pitchFamily="18" charset="2"/>
              </a:rPr>
              <a:t>-1</a:t>
            </a:r>
            <a:r>
              <a:rPr lang="en-US" altLang="en-US" sz="1600" dirty="0" smtClean="0">
                <a:solidFill>
                  <a:srgbClr val="000000"/>
                </a:solidFill>
                <a:latin typeface="+mn-lt"/>
                <a:sym typeface="Symbol" panose="05050102010706020507" pitchFamily="18" charset="2"/>
              </a:rPr>
              <a:t>.cm</a:t>
            </a:r>
            <a:r>
              <a:rPr lang="en-US" altLang="en-US" sz="1600" baseline="30000" dirty="0" smtClean="0">
                <a:solidFill>
                  <a:srgbClr val="000000"/>
                </a:solidFill>
                <a:latin typeface="+mn-lt"/>
                <a:sym typeface="Symbol" panose="05050102010706020507" pitchFamily="18" charset="2"/>
              </a:rPr>
              <a:t>-1</a:t>
            </a:r>
          </a:p>
        </p:txBody>
      </p:sp>
      <p:grpSp>
        <p:nvGrpSpPr>
          <p:cNvPr id="6" name="Group 4"/>
          <p:cNvGrpSpPr>
            <a:grpSpLocks/>
          </p:cNvGrpSpPr>
          <p:nvPr/>
        </p:nvGrpSpPr>
        <p:grpSpPr bwMode="auto">
          <a:xfrm>
            <a:off x="334963" y="3338511"/>
            <a:ext cx="5257800" cy="3295650"/>
            <a:chOff x="96" y="2244"/>
            <a:chExt cx="3312" cy="2076"/>
          </a:xfrm>
        </p:grpSpPr>
        <p:sp>
          <p:nvSpPr>
            <p:cNvPr id="7" name="Line 5"/>
            <p:cNvSpPr>
              <a:spLocks noChangeShapeType="1"/>
            </p:cNvSpPr>
            <p:nvPr/>
          </p:nvSpPr>
          <p:spPr bwMode="auto">
            <a:xfrm>
              <a:off x="96" y="2244"/>
              <a:ext cx="0" cy="1872"/>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8" name="Freeform 6"/>
            <p:cNvSpPr>
              <a:spLocks/>
            </p:cNvSpPr>
            <p:nvPr/>
          </p:nvSpPr>
          <p:spPr bwMode="auto">
            <a:xfrm>
              <a:off x="106" y="2524"/>
              <a:ext cx="2640" cy="1567"/>
            </a:xfrm>
            <a:custGeom>
              <a:avLst/>
              <a:gdLst>
                <a:gd name="T0" fmla="*/ 0 w 2640"/>
                <a:gd name="T1" fmla="*/ 1552 h 1567"/>
                <a:gd name="T2" fmla="*/ 576 w 2640"/>
                <a:gd name="T3" fmla="*/ 1504 h 1567"/>
                <a:gd name="T4" fmla="*/ 864 w 2640"/>
                <a:gd name="T5" fmla="*/ 1312 h 1567"/>
                <a:gd name="T6" fmla="*/ 1200 w 2640"/>
                <a:gd name="T7" fmla="*/ 592 h 1567"/>
                <a:gd name="T8" fmla="*/ 1440 w 2640"/>
                <a:gd name="T9" fmla="*/ 64 h 1567"/>
                <a:gd name="T10" fmla="*/ 1584 w 2640"/>
                <a:gd name="T11" fmla="*/ 208 h 1567"/>
                <a:gd name="T12" fmla="*/ 1680 w 2640"/>
                <a:gd name="T13" fmla="*/ 1168 h 1567"/>
                <a:gd name="T14" fmla="*/ 1968 w 2640"/>
                <a:gd name="T15" fmla="*/ 1504 h 1567"/>
                <a:gd name="T16" fmla="*/ 2640 w 2640"/>
                <a:gd name="T17" fmla="*/ 1552 h 15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0"/>
                <a:gd name="T28" fmla="*/ 0 h 1567"/>
                <a:gd name="T29" fmla="*/ 2640 w 2640"/>
                <a:gd name="T30" fmla="*/ 1567 h 15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0" h="1567">
                  <a:moveTo>
                    <a:pt x="0" y="1552"/>
                  </a:moveTo>
                  <a:cubicBezTo>
                    <a:pt x="216" y="1547"/>
                    <a:pt x="432" y="1543"/>
                    <a:pt x="576" y="1504"/>
                  </a:cubicBezTo>
                  <a:cubicBezTo>
                    <a:pt x="719" y="1464"/>
                    <a:pt x="760" y="1463"/>
                    <a:pt x="864" y="1312"/>
                  </a:cubicBezTo>
                  <a:cubicBezTo>
                    <a:pt x="967" y="1160"/>
                    <a:pt x="1104" y="799"/>
                    <a:pt x="1200" y="592"/>
                  </a:cubicBezTo>
                  <a:cubicBezTo>
                    <a:pt x="1295" y="384"/>
                    <a:pt x="1376" y="128"/>
                    <a:pt x="1440" y="64"/>
                  </a:cubicBezTo>
                  <a:cubicBezTo>
                    <a:pt x="1504" y="0"/>
                    <a:pt x="1544" y="24"/>
                    <a:pt x="1584" y="208"/>
                  </a:cubicBezTo>
                  <a:cubicBezTo>
                    <a:pt x="1623" y="391"/>
                    <a:pt x="1616" y="952"/>
                    <a:pt x="1680" y="1168"/>
                  </a:cubicBezTo>
                  <a:cubicBezTo>
                    <a:pt x="1743" y="1383"/>
                    <a:pt x="1808" y="1440"/>
                    <a:pt x="1968" y="1504"/>
                  </a:cubicBezTo>
                  <a:cubicBezTo>
                    <a:pt x="2127" y="1567"/>
                    <a:pt x="2528" y="1544"/>
                    <a:pt x="2640" y="1552"/>
                  </a:cubicBezTo>
                </a:path>
              </a:pathLst>
            </a:custGeom>
            <a:noFill/>
            <a:ln w="5715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9" name="Text Box 7"/>
            <p:cNvSpPr txBox="1">
              <a:spLocks noChangeArrowheads="1"/>
            </p:cNvSpPr>
            <p:nvPr/>
          </p:nvSpPr>
          <p:spPr bwMode="auto">
            <a:xfrm rot="-5400000">
              <a:off x="18" y="3300"/>
              <a:ext cx="11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000000"/>
                  </a:solidFill>
                  <a:latin typeface="Arial" panose="020B0604020202020204" pitchFamily="34" charset="0"/>
                </a:rPr>
                <a:t>Light absorbed</a:t>
              </a:r>
              <a:endParaRPr lang="en-US" altLang="en-US" smtClean="0">
                <a:solidFill>
                  <a:srgbClr val="000000"/>
                </a:solidFill>
                <a:latin typeface="Arial" panose="020B0604020202020204" pitchFamily="34" charset="0"/>
              </a:endParaRPr>
            </a:p>
          </p:txBody>
        </p:sp>
        <p:sp>
          <p:nvSpPr>
            <p:cNvPr id="10" name="Text Box 8"/>
            <p:cNvSpPr txBox="1">
              <a:spLocks noChangeArrowheads="1"/>
            </p:cNvSpPr>
            <p:nvPr/>
          </p:nvSpPr>
          <p:spPr bwMode="auto">
            <a:xfrm>
              <a:off x="1344" y="4108"/>
              <a:ext cx="7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1600" smtClean="0">
                  <a:solidFill>
                    <a:srgbClr val="000000"/>
                  </a:solidFill>
                  <a:latin typeface="Arial" panose="020B0604020202020204" pitchFamily="34" charset="0"/>
                </a:rPr>
                <a:t>Wavelength</a:t>
              </a:r>
            </a:p>
          </p:txBody>
        </p:sp>
        <p:sp>
          <p:nvSpPr>
            <p:cNvPr id="11" name="Line 9"/>
            <p:cNvSpPr>
              <a:spLocks noChangeShapeType="1"/>
            </p:cNvSpPr>
            <p:nvPr/>
          </p:nvSpPr>
          <p:spPr bwMode="auto">
            <a:xfrm flipV="1">
              <a:off x="96" y="4108"/>
              <a:ext cx="3312" cy="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12" name="Group 10"/>
          <p:cNvGrpSpPr>
            <a:grpSpLocks/>
          </p:cNvGrpSpPr>
          <p:nvPr/>
        </p:nvGrpSpPr>
        <p:grpSpPr bwMode="auto">
          <a:xfrm>
            <a:off x="1524000" y="1981200"/>
            <a:ext cx="2587625" cy="828675"/>
            <a:chOff x="960" y="1248"/>
            <a:chExt cx="1630" cy="522"/>
          </a:xfrm>
        </p:grpSpPr>
        <p:grpSp>
          <p:nvGrpSpPr>
            <p:cNvPr id="13" name="Group 11"/>
            <p:cNvGrpSpPr>
              <a:grpSpLocks/>
            </p:cNvGrpSpPr>
            <p:nvPr/>
          </p:nvGrpSpPr>
          <p:grpSpPr bwMode="auto">
            <a:xfrm rot="-13116">
              <a:off x="960" y="1248"/>
              <a:ext cx="1585" cy="240"/>
              <a:chOff x="957" y="3292"/>
              <a:chExt cx="2671" cy="280"/>
            </a:xfrm>
          </p:grpSpPr>
          <p:sp>
            <p:nvSpPr>
              <p:cNvPr id="15" name="Freeform 12"/>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800" smtClean="0">
                  <a:solidFill>
                    <a:srgbClr val="000000"/>
                  </a:solidFill>
                  <a:ea typeface="MS PGothic" panose="020B0600070205080204" pitchFamily="34" charset="-128"/>
                </a:endParaRPr>
              </a:p>
            </p:txBody>
          </p:sp>
          <p:sp>
            <p:nvSpPr>
              <p:cNvPr id="16" name="Line 13"/>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smtClean="0">
                  <a:solidFill>
                    <a:srgbClr val="000000"/>
                  </a:solidFill>
                  <a:ea typeface="MS PGothic" panose="020B0600070205080204" pitchFamily="34" charset="-128"/>
                </a:endParaRPr>
              </a:p>
            </p:txBody>
          </p:sp>
        </p:grpSp>
        <p:sp>
          <p:nvSpPr>
            <p:cNvPr id="14" name="Rectangle 14"/>
            <p:cNvSpPr>
              <a:spLocks noChangeArrowheads="1"/>
            </p:cNvSpPr>
            <p:nvPr/>
          </p:nvSpPr>
          <p:spPr bwMode="auto">
            <a:xfrm>
              <a:off x="2304" y="1440"/>
              <a:ext cx="28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800" dirty="0" err="1" smtClean="0">
                  <a:solidFill>
                    <a:srgbClr val="000000"/>
                  </a:solidFill>
                  <a:latin typeface="+mn-lt"/>
                </a:rPr>
                <a:t>I</a:t>
              </a:r>
              <a:r>
                <a:rPr lang="en-US" altLang="en-US" sz="2800" baseline="-25000" dirty="0" err="1" smtClean="0">
                  <a:solidFill>
                    <a:srgbClr val="000000"/>
                  </a:solidFill>
                  <a:latin typeface="+mn-lt"/>
                </a:rPr>
                <a:t>in</a:t>
              </a:r>
              <a:endParaRPr lang="fr-FR" altLang="en-US" sz="2800" baseline="-25000" dirty="0" smtClean="0">
                <a:solidFill>
                  <a:srgbClr val="000000"/>
                </a:solidFill>
                <a:latin typeface="+mn-lt"/>
              </a:endParaRPr>
            </a:p>
          </p:txBody>
        </p:sp>
      </p:grpSp>
      <p:grpSp>
        <p:nvGrpSpPr>
          <p:cNvPr id="17" name="Group 15"/>
          <p:cNvGrpSpPr>
            <a:grpSpLocks/>
          </p:cNvGrpSpPr>
          <p:nvPr/>
        </p:nvGrpSpPr>
        <p:grpSpPr bwMode="auto">
          <a:xfrm>
            <a:off x="4478340" y="2057400"/>
            <a:ext cx="2719388" cy="752475"/>
            <a:chOff x="2821" y="1296"/>
            <a:chExt cx="1713" cy="474"/>
          </a:xfrm>
        </p:grpSpPr>
        <p:grpSp>
          <p:nvGrpSpPr>
            <p:cNvPr id="18" name="Group 16"/>
            <p:cNvGrpSpPr>
              <a:grpSpLocks/>
            </p:cNvGrpSpPr>
            <p:nvPr/>
          </p:nvGrpSpPr>
          <p:grpSpPr bwMode="auto">
            <a:xfrm rot="23961">
              <a:off x="2845" y="1296"/>
              <a:ext cx="1584" cy="140"/>
              <a:chOff x="957" y="3292"/>
              <a:chExt cx="2671" cy="280"/>
            </a:xfrm>
          </p:grpSpPr>
          <p:sp>
            <p:nvSpPr>
              <p:cNvPr id="21" name="Freeform 17"/>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800" smtClean="0">
                  <a:solidFill>
                    <a:srgbClr val="000000"/>
                  </a:solidFill>
                  <a:ea typeface="MS PGothic" panose="020B0600070205080204" pitchFamily="34" charset="-128"/>
                </a:endParaRPr>
              </a:p>
            </p:txBody>
          </p:sp>
          <p:sp>
            <p:nvSpPr>
              <p:cNvPr id="22" name="Line 18"/>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smtClean="0">
                  <a:solidFill>
                    <a:srgbClr val="000000"/>
                  </a:solidFill>
                  <a:ea typeface="MS PGothic" panose="020B0600070205080204" pitchFamily="34" charset="-128"/>
                </a:endParaRPr>
              </a:p>
            </p:txBody>
          </p:sp>
        </p:grpSp>
        <p:sp>
          <p:nvSpPr>
            <p:cNvPr id="19" name="Text Box 19"/>
            <p:cNvSpPr txBox="1">
              <a:spLocks noChangeArrowheads="1"/>
            </p:cNvSpPr>
            <p:nvPr/>
          </p:nvSpPr>
          <p:spPr bwMode="auto">
            <a:xfrm>
              <a:off x="3149" y="1438"/>
              <a:ext cx="138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dirty="0" smtClean="0">
                  <a:solidFill>
                    <a:srgbClr val="000000"/>
                  </a:solidFill>
                  <a:latin typeface="+mn-lt"/>
                </a:rPr>
                <a:t>Blue light absorbed</a:t>
              </a:r>
            </a:p>
          </p:txBody>
        </p:sp>
        <p:sp>
          <p:nvSpPr>
            <p:cNvPr id="20" name="Rectangle 20"/>
            <p:cNvSpPr>
              <a:spLocks noChangeArrowheads="1"/>
            </p:cNvSpPr>
            <p:nvPr/>
          </p:nvSpPr>
          <p:spPr bwMode="auto">
            <a:xfrm>
              <a:off x="2821" y="1440"/>
              <a:ext cx="3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800" dirty="0" err="1" smtClean="0">
                  <a:solidFill>
                    <a:srgbClr val="000000"/>
                  </a:solidFill>
                  <a:latin typeface="+mn-lt"/>
                </a:rPr>
                <a:t>I</a:t>
              </a:r>
              <a:r>
                <a:rPr lang="en-US" altLang="en-US" sz="2800" baseline="-25000" dirty="0" err="1" smtClean="0">
                  <a:solidFill>
                    <a:srgbClr val="000000"/>
                  </a:solidFill>
                  <a:latin typeface="+mn-lt"/>
                </a:rPr>
                <a:t>out</a:t>
              </a:r>
              <a:endParaRPr lang="fr-FR" altLang="en-US" sz="2800" baseline="-25000" dirty="0" smtClean="0">
                <a:solidFill>
                  <a:srgbClr val="000000"/>
                </a:solidFill>
                <a:latin typeface="+mn-lt"/>
              </a:endParaRPr>
            </a:p>
          </p:txBody>
        </p:sp>
      </p:grpSp>
      <p:grpSp>
        <p:nvGrpSpPr>
          <p:cNvPr id="23" name="Group 21"/>
          <p:cNvGrpSpPr>
            <a:grpSpLocks/>
          </p:cNvGrpSpPr>
          <p:nvPr/>
        </p:nvGrpSpPr>
        <p:grpSpPr bwMode="auto">
          <a:xfrm>
            <a:off x="2943227" y="866776"/>
            <a:ext cx="2774951" cy="1876426"/>
            <a:chOff x="1854" y="546"/>
            <a:chExt cx="1748" cy="1182"/>
          </a:xfrm>
        </p:grpSpPr>
        <p:sp>
          <p:nvSpPr>
            <p:cNvPr id="24" name="Rectangle 22"/>
            <p:cNvSpPr>
              <a:spLocks noChangeArrowheads="1"/>
            </p:cNvSpPr>
            <p:nvPr/>
          </p:nvSpPr>
          <p:spPr bwMode="auto">
            <a:xfrm>
              <a:off x="2578" y="912"/>
              <a:ext cx="240" cy="816"/>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25" name="Text Box 23"/>
            <p:cNvSpPr txBox="1">
              <a:spLocks noChangeArrowheads="1"/>
            </p:cNvSpPr>
            <p:nvPr/>
          </p:nvSpPr>
          <p:spPr bwMode="auto">
            <a:xfrm>
              <a:off x="1854" y="546"/>
              <a:ext cx="174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dirty="0" smtClean="0">
                  <a:solidFill>
                    <a:srgbClr val="000000"/>
                  </a:solidFill>
                  <a:latin typeface="+mn-lt"/>
                </a:rPr>
                <a:t>Green dye in cuvette</a:t>
              </a:r>
              <a:endParaRPr lang="en-US" altLang="en-US" sz="2800" dirty="0" smtClean="0">
                <a:solidFill>
                  <a:srgbClr val="000000"/>
                </a:solidFill>
                <a:latin typeface="+mn-lt"/>
              </a:endParaRPr>
            </a:p>
          </p:txBody>
        </p:sp>
        <p:sp>
          <p:nvSpPr>
            <p:cNvPr id="26" name="Line 24"/>
            <p:cNvSpPr>
              <a:spLocks noChangeShapeType="1"/>
            </p:cNvSpPr>
            <p:nvPr/>
          </p:nvSpPr>
          <p:spPr bwMode="auto">
            <a:xfrm>
              <a:off x="2568" y="1096"/>
              <a:ext cx="24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27" name="Rectangle 25"/>
            <p:cNvSpPr>
              <a:spLocks noChangeArrowheads="1"/>
            </p:cNvSpPr>
            <p:nvPr/>
          </p:nvSpPr>
          <p:spPr bwMode="auto">
            <a:xfrm>
              <a:off x="2592" y="88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1800" i="1" smtClean="0">
                  <a:solidFill>
                    <a:srgbClr val="000000"/>
                  </a:solidFill>
                  <a:latin typeface="Arial" panose="020B0604020202020204" pitchFamily="34" charset="0"/>
                  <a:sym typeface="Symbol" panose="05050102010706020507" pitchFamily="18" charset="2"/>
                </a:rPr>
                <a:t>L</a:t>
              </a:r>
              <a:endParaRPr lang="fr-FR" altLang="en-US" sz="1800" i="1" smtClean="0">
                <a:solidFill>
                  <a:srgbClr val="000000"/>
                </a:solidFill>
                <a:latin typeface="Arial" panose="020B0604020202020204" pitchFamily="34" charset="0"/>
                <a:sym typeface="Symbol" panose="05050102010706020507" pitchFamily="18" charset="2"/>
              </a:endParaRPr>
            </a:p>
          </p:txBody>
        </p:sp>
      </p:grpSp>
    </p:spTree>
    <p:extLst>
      <p:ext uri="{BB962C8B-B14F-4D97-AF65-F5344CB8AC3E}">
        <p14:creationId xmlns:p14="http://schemas.microsoft.com/office/powerpoint/2010/main" val="30427094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History of the Zeiss META detector</a:t>
            </a:r>
            <a:endParaRPr lang="en-US" sz="3600" dirty="0"/>
          </a:p>
        </p:txBody>
      </p:sp>
      <p:sp>
        <p:nvSpPr>
          <p:cNvPr id="3" name="Content Placeholder 2"/>
          <p:cNvSpPr>
            <a:spLocks noGrp="1"/>
          </p:cNvSpPr>
          <p:nvPr>
            <p:ph sz="half" idx="1"/>
          </p:nvPr>
        </p:nvSpPr>
        <p:spPr/>
        <p:txBody>
          <a:bodyPr/>
          <a:lstStyle/>
          <a:p>
            <a:r>
              <a:rPr lang="en-US" dirty="0" smtClean="0"/>
              <a:t>Where did the idea of a multichannel detector come from?</a:t>
            </a:r>
          </a:p>
          <a:p>
            <a:r>
              <a:rPr lang="en-US" dirty="0" smtClean="0"/>
              <a:t>Collaboration between the Jet Propulsion Laboratory, Scott Fraser’s lab here at Caltech and Zeiss</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10137" y="1518774"/>
            <a:ext cx="2255520" cy="12192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983" y="2983707"/>
            <a:ext cx="1356783" cy="1356783"/>
          </a:xfrm>
          <a:prstGeom prst="rect">
            <a:avLst/>
          </a:prstGeom>
        </p:spPr>
      </p:pic>
      <p:pic>
        <p:nvPicPr>
          <p:cNvPr id="8" name="Picture 4" descr="Zeiss Logo mid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946" y="4809378"/>
            <a:ext cx="1196311" cy="119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832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Airborne </a:t>
            </a:r>
            <a:r>
              <a:rPr lang="en-US" sz="2800" dirty="0"/>
              <a:t>Visible/Infrared Imaging Spectrometer (AVIRIS)</a:t>
            </a:r>
          </a:p>
        </p:txBody>
      </p:sp>
      <p:sp>
        <p:nvSpPr>
          <p:cNvPr id="3" name="Content Placeholder 2"/>
          <p:cNvSpPr>
            <a:spLocks noGrp="1"/>
          </p:cNvSpPr>
          <p:nvPr>
            <p:ph sz="half" idx="1"/>
          </p:nvPr>
        </p:nvSpPr>
        <p:spPr/>
        <p:txBody>
          <a:bodyPr/>
          <a:lstStyle/>
          <a:p>
            <a:r>
              <a:rPr lang="en-US" dirty="0" smtClean="0"/>
              <a:t>Instrument for earth imaging and ecological research.</a:t>
            </a:r>
          </a:p>
          <a:p>
            <a:r>
              <a:rPr lang="en-US" dirty="0" smtClean="0"/>
              <a:t>Instrument has 224 detectors.</a:t>
            </a:r>
          </a:p>
          <a:p>
            <a:r>
              <a:rPr lang="en-US" dirty="0"/>
              <a:t>Covers </a:t>
            </a:r>
            <a:r>
              <a:rPr lang="en-US" dirty="0" smtClean="0"/>
              <a:t>a range from </a:t>
            </a:r>
            <a:r>
              <a:rPr lang="en-US" dirty="0"/>
              <a:t>380 nm </a:t>
            </a:r>
            <a:r>
              <a:rPr lang="en-US" dirty="0" smtClean="0"/>
              <a:t>to 2500 nm.</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1967135"/>
            <a:ext cx="3886200" cy="345871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50" y="5702299"/>
            <a:ext cx="3886200" cy="7300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122" y="5162304"/>
            <a:ext cx="1651000" cy="1270000"/>
          </a:xfrm>
          <a:prstGeom prst="rect">
            <a:avLst/>
          </a:prstGeom>
        </p:spPr>
      </p:pic>
    </p:spTree>
    <p:extLst>
      <p:ext uri="{BB962C8B-B14F-4D97-AF65-F5344CB8AC3E}">
        <p14:creationId xmlns:p14="http://schemas.microsoft.com/office/powerpoint/2010/main" val="3685106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rPr>
              <a:t>Airborne Visible/Infrared Imaging Spectrometer (AVIRIS)</a:t>
            </a:r>
            <a:endParaRPr lang="en-US" dirty="0"/>
          </a:p>
        </p:txBody>
      </p:sp>
      <p:sp>
        <p:nvSpPr>
          <p:cNvPr id="3" name="Content Placeholder 2"/>
          <p:cNvSpPr>
            <a:spLocks noGrp="1"/>
          </p:cNvSpPr>
          <p:nvPr>
            <p:ph sz="half" idx="1"/>
          </p:nvPr>
        </p:nvSpPr>
        <p:spPr/>
        <p:txBody>
          <a:bodyPr/>
          <a:lstStyle/>
          <a:p>
            <a:r>
              <a:rPr lang="en-US" dirty="0" smtClean="0"/>
              <a:t>Original</a:t>
            </a:r>
            <a:endParaRPr lang="en-US" dirty="0"/>
          </a:p>
        </p:txBody>
      </p:sp>
      <p:sp>
        <p:nvSpPr>
          <p:cNvPr id="4" name="Content Placeholder 3"/>
          <p:cNvSpPr>
            <a:spLocks noGrp="1"/>
          </p:cNvSpPr>
          <p:nvPr>
            <p:ph sz="half" idx="2"/>
          </p:nvPr>
        </p:nvSpPr>
        <p:spPr/>
        <p:txBody>
          <a:bodyPr/>
          <a:lstStyle/>
          <a:p>
            <a:r>
              <a:rPr lang="en-US" dirty="0" smtClean="0"/>
              <a:t>Next Generation (</a:t>
            </a:r>
            <a:r>
              <a:rPr lang="en-US" dirty="0" err="1" smtClean="0"/>
              <a:t>AVIRISng</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11" y="3059289"/>
            <a:ext cx="3225532" cy="23868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573" y="3059288"/>
            <a:ext cx="3067602" cy="2386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5298" y="5884685"/>
            <a:ext cx="3356151" cy="795161"/>
          </a:xfrm>
          <a:prstGeom prst="rect">
            <a:avLst/>
          </a:prstGeom>
        </p:spPr>
      </p:pic>
    </p:spTree>
    <p:extLst>
      <p:ext uri="{BB962C8B-B14F-4D97-AF65-F5344CB8AC3E}">
        <p14:creationId xmlns:p14="http://schemas.microsoft.com/office/powerpoint/2010/main" val="28712249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66" y="4001294"/>
            <a:ext cx="4123123" cy="2165506"/>
          </a:xfrm>
          <a:prstGeom prst="rect">
            <a:avLst/>
          </a:prstGeom>
        </p:spPr>
      </p:pic>
      <p:sp>
        <p:nvSpPr>
          <p:cNvPr id="2" name="Title 1"/>
          <p:cNvSpPr>
            <a:spLocks noGrp="1"/>
          </p:cNvSpPr>
          <p:nvPr>
            <p:ph type="title"/>
          </p:nvPr>
        </p:nvSpPr>
        <p:spPr/>
        <p:txBody>
          <a:bodyPr/>
          <a:lstStyle/>
          <a:p>
            <a:r>
              <a:rPr lang="en-US" sz="3600" dirty="0">
                <a:solidFill>
                  <a:prstClr val="black"/>
                </a:solidFill>
              </a:rPr>
              <a:t>History of the Zeiss </a:t>
            </a:r>
            <a:r>
              <a:rPr lang="en-US" sz="3600" dirty="0" smtClean="0">
                <a:solidFill>
                  <a:prstClr val="black"/>
                </a:solidFill>
              </a:rPr>
              <a:t>META detector</a:t>
            </a:r>
            <a:endParaRPr lang="en-US" dirty="0"/>
          </a:p>
        </p:txBody>
      </p:sp>
      <p:sp>
        <p:nvSpPr>
          <p:cNvPr id="3" name="Content Placeholder 2"/>
          <p:cNvSpPr>
            <a:spLocks noGrp="1"/>
          </p:cNvSpPr>
          <p:nvPr>
            <p:ph sz="half" idx="1"/>
          </p:nvPr>
        </p:nvSpPr>
        <p:spPr/>
        <p:txBody>
          <a:bodyPr/>
          <a:lstStyle/>
          <a:p>
            <a:r>
              <a:rPr lang="en-US" dirty="0" smtClean="0"/>
              <a:t>Zeiss META had 8* channel detector</a:t>
            </a:r>
          </a:p>
          <a:p>
            <a:r>
              <a:rPr lang="en-US" dirty="0" smtClean="0"/>
              <a:t>Replaced by 32 channel Quasar detector</a:t>
            </a:r>
            <a:endParaRPr lang="en-US" dirty="0"/>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1825625"/>
            <a:ext cx="3886200" cy="2914650"/>
          </a:xfrm>
        </p:spPr>
      </p:pic>
      <p:sp>
        <p:nvSpPr>
          <p:cNvPr id="7" name="Rectangle 6"/>
          <p:cNvSpPr/>
          <p:nvPr/>
        </p:nvSpPr>
        <p:spPr>
          <a:xfrm>
            <a:off x="514350" y="5971822"/>
            <a:ext cx="625828" cy="340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4133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Spectral imaging with a </a:t>
            </a:r>
            <a:r>
              <a:rPr lang="en-US" sz="3600" dirty="0" smtClean="0"/>
              <a:t>prism and mirrors</a:t>
            </a:r>
            <a:endParaRPr lang="en-US" sz="3600" dirty="0"/>
          </a:p>
        </p:txBody>
      </p:sp>
      <p:graphicFrame>
        <p:nvGraphicFramePr>
          <p:cNvPr id="9" name="Object 2"/>
          <p:cNvGraphicFramePr>
            <a:graphicFrameLocks noChangeAspect="1"/>
          </p:cNvGraphicFramePr>
          <p:nvPr>
            <p:extLst>
              <p:ext uri="{D42A27DB-BD31-4B8C-83A1-F6EECF244321}">
                <p14:modId xmlns:p14="http://schemas.microsoft.com/office/powerpoint/2010/main" val="613566750"/>
              </p:ext>
            </p:extLst>
          </p:nvPr>
        </p:nvGraphicFramePr>
        <p:xfrm>
          <a:off x="304800" y="948266"/>
          <a:ext cx="8302887" cy="5676371"/>
        </p:xfrm>
        <a:graphic>
          <a:graphicData uri="http://schemas.openxmlformats.org/presentationml/2006/ole">
            <mc:AlternateContent xmlns:mc="http://schemas.openxmlformats.org/markup-compatibility/2006">
              <mc:Choice xmlns:v="urn:schemas-microsoft-com:vml" Requires="v">
                <p:oleObj spid="_x0000_s24656" name="Photo Editor Photo" r:id="rId3" imgW="12885714" imgH="8809524" progId="MSPhotoEd.3">
                  <p:embed/>
                </p:oleObj>
              </mc:Choice>
              <mc:Fallback>
                <p:oleObj name="Photo Editor Photo" r:id="rId3" imgW="12885714" imgH="88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48266"/>
                        <a:ext cx="8302887" cy="5676371"/>
                      </a:xfrm>
                      <a:prstGeom prst="rect">
                        <a:avLst/>
                      </a:prstGeom>
                      <a:noFill/>
                      <a:ln>
                        <a:noFill/>
                      </a:ln>
                      <a:effectLst/>
                      <a:extLst/>
                    </p:spPr>
                  </p:pic>
                </p:oleObj>
              </mc:Fallback>
            </mc:AlternateContent>
          </a:graphicData>
        </a:graphic>
      </p:graphicFrame>
      <p:sp>
        <p:nvSpPr>
          <p:cNvPr id="11" name="Rectangle 10"/>
          <p:cNvSpPr/>
          <p:nvPr/>
        </p:nvSpPr>
        <p:spPr>
          <a:xfrm>
            <a:off x="628650" y="948266"/>
            <a:ext cx="7578372" cy="2280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98044" y="2957689"/>
            <a:ext cx="5909643" cy="3666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9333" y="5576711"/>
            <a:ext cx="3025423" cy="1128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0"/>
          <p:cNvSpPr>
            <a:spLocks noChangeArrowheads="1"/>
          </p:cNvSpPr>
          <p:nvPr/>
        </p:nvSpPr>
        <p:spPr bwMode="auto">
          <a:xfrm>
            <a:off x="628650" y="4205111"/>
            <a:ext cx="2209800" cy="1676400"/>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graphicFrame>
        <p:nvGraphicFramePr>
          <p:cNvPr id="10" name="Object 3"/>
          <p:cNvGraphicFramePr>
            <a:graphicFrameLocks noChangeAspect="1"/>
          </p:cNvGraphicFramePr>
          <p:nvPr/>
        </p:nvGraphicFramePr>
        <p:xfrm>
          <a:off x="3124200" y="1143000"/>
          <a:ext cx="5562600" cy="4629150"/>
        </p:xfrm>
        <a:graphic>
          <a:graphicData uri="http://schemas.openxmlformats.org/presentationml/2006/ole">
            <mc:AlternateContent xmlns:mc="http://schemas.openxmlformats.org/markup-compatibility/2006">
              <mc:Choice xmlns:v="urn:schemas-microsoft-com:vml" Requires="v">
                <p:oleObj spid="_x0000_s24657" name="Photo Editor Photo" r:id="rId5" imgW="4715533" imgH="3924848" progId="MSPhotoEd.3">
                  <p:embed/>
                </p:oleObj>
              </mc:Choice>
              <mc:Fallback>
                <p:oleObj name="Photo Editor Photo" r:id="rId5" imgW="4715533" imgH="3924848"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143000"/>
                        <a:ext cx="556260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 name="Object 4"/>
          <p:cNvGraphicFramePr>
            <a:graphicFrameLocks noChangeAspect="1"/>
          </p:cNvGraphicFramePr>
          <p:nvPr/>
        </p:nvGraphicFramePr>
        <p:xfrm>
          <a:off x="7162800" y="6019800"/>
          <a:ext cx="1266825" cy="314325"/>
        </p:xfrm>
        <a:graphic>
          <a:graphicData uri="http://schemas.openxmlformats.org/presentationml/2006/ole">
            <mc:AlternateContent xmlns:mc="http://schemas.openxmlformats.org/markup-compatibility/2006">
              <mc:Choice xmlns:v="urn:schemas-microsoft-com:vml" Requires="v">
                <p:oleObj spid="_x0000_s24658" name="Photo Editor Photo" r:id="rId7" imgW="1267002" imgH="314286" progId="MSPhotoEd.3">
                  <p:embed/>
                </p:oleObj>
              </mc:Choice>
              <mc:Fallback>
                <p:oleObj name="Photo Editor Photo" r:id="rId7" imgW="1267002" imgH="314286"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6019800"/>
                        <a:ext cx="12668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9034476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8651" y="1825625"/>
            <a:ext cx="3186994" cy="4351338"/>
          </a:xfrm>
        </p:spPr>
        <p:txBody>
          <a:bodyPr/>
          <a:lstStyle/>
          <a:p>
            <a:pPr marL="0" lvl="0" indent="0">
              <a:lnSpc>
                <a:spcPct val="100000"/>
              </a:lnSpc>
              <a:spcBef>
                <a:spcPts val="0"/>
              </a:spcBef>
              <a:buNone/>
            </a:pPr>
            <a:r>
              <a:rPr lang="en-US" altLang="en-US" sz="2000" dirty="0">
                <a:solidFill>
                  <a:prstClr val="black"/>
                </a:solidFill>
                <a:sym typeface="Symbol" panose="05050102010706020507" pitchFamily="18" charset="2"/>
              </a:rPr>
              <a:t></a:t>
            </a:r>
            <a:r>
              <a:rPr lang="en-US" altLang="en-US" sz="2000" dirty="0">
                <a:solidFill>
                  <a:prstClr val="black"/>
                </a:solidFill>
              </a:rPr>
              <a:t>-stack</a:t>
            </a:r>
          </a:p>
          <a:p>
            <a:pPr marL="0" lvl="0" indent="0">
              <a:lnSpc>
                <a:spcPct val="100000"/>
              </a:lnSpc>
              <a:spcBef>
                <a:spcPts val="0"/>
              </a:spcBef>
              <a:buNone/>
            </a:pPr>
            <a:endParaRPr lang="en-US" altLang="en-US" sz="2000" dirty="0">
              <a:solidFill>
                <a:prstClr val="black"/>
              </a:solidFill>
            </a:endParaRPr>
          </a:p>
          <a:p>
            <a:pPr marL="0" lvl="0" indent="0">
              <a:lnSpc>
                <a:spcPct val="100000"/>
              </a:lnSpc>
              <a:spcBef>
                <a:spcPts val="0"/>
              </a:spcBef>
              <a:buNone/>
            </a:pPr>
            <a:r>
              <a:rPr lang="en-US" altLang="en-US" sz="2000" dirty="0">
                <a:solidFill>
                  <a:prstClr val="black"/>
                </a:solidFill>
                <a:sym typeface="Symbol" panose="05050102010706020507" pitchFamily="18" charset="2"/>
              </a:rPr>
              <a:t> can be:</a:t>
            </a:r>
          </a:p>
          <a:p>
            <a:pPr marL="0" lvl="0" indent="0">
              <a:lnSpc>
                <a:spcPct val="100000"/>
              </a:lnSpc>
              <a:spcBef>
                <a:spcPts val="0"/>
              </a:spcBef>
              <a:buNone/>
            </a:pPr>
            <a:endParaRPr lang="en-US" altLang="en-US" sz="2000" dirty="0">
              <a:solidFill>
                <a:prstClr val="black"/>
              </a:solidFill>
              <a:sym typeface="Symbol" panose="05050102010706020507" pitchFamily="18" charset="2"/>
            </a:endParaRPr>
          </a:p>
          <a:p>
            <a:pPr marL="0" lvl="0" indent="0">
              <a:lnSpc>
                <a:spcPct val="100000"/>
              </a:lnSpc>
              <a:spcBef>
                <a:spcPts val="0"/>
              </a:spcBef>
              <a:buNone/>
            </a:pPr>
            <a:r>
              <a:rPr lang="en-US" altLang="en-US" sz="2000" dirty="0">
                <a:solidFill>
                  <a:prstClr val="black"/>
                </a:solidFill>
                <a:sym typeface="Symbol" panose="05050102010706020507" pitchFamily="18" charset="2"/>
              </a:rPr>
              <a:t>(</a:t>
            </a:r>
            <a:r>
              <a:rPr lang="en-US" altLang="en-US" sz="2000" dirty="0" err="1">
                <a:solidFill>
                  <a:prstClr val="black"/>
                </a:solidFill>
                <a:sym typeface="Symbol" panose="05050102010706020507" pitchFamily="18" charset="2"/>
              </a:rPr>
              <a:t>i</a:t>
            </a:r>
            <a:r>
              <a:rPr lang="en-US" altLang="en-US" sz="2000" dirty="0">
                <a:solidFill>
                  <a:prstClr val="black"/>
                </a:solidFill>
                <a:sym typeface="Symbol" panose="05050102010706020507" pitchFamily="18" charset="2"/>
              </a:rPr>
              <a:t>) </a:t>
            </a:r>
            <a:r>
              <a:rPr lang="en-US" altLang="en-US" sz="2000" baseline="-25000" dirty="0">
                <a:solidFill>
                  <a:prstClr val="black"/>
                </a:solidFill>
                <a:sym typeface="Symbol" panose="05050102010706020507" pitchFamily="18" charset="2"/>
              </a:rPr>
              <a:t>excitation</a:t>
            </a:r>
            <a:r>
              <a:rPr lang="en-US" altLang="en-US" sz="1800" baseline="-25000" dirty="0">
                <a:solidFill>
                  <a:prstClr val="black"/>
                </a:solidFill>
                <a:sym typeface="Symbol" panose="05050102010706020507" pitchFamily="18" charset="2"/>
              </a:rPr>
              <a:t> </a:t>
            </a:r>
          </a:p>
          <a:p>
            <a:pPr marL="0" lvl="0" indent="0">
              <a:lnSpc>
                <a:spcPct val="100000"/>
              </a:lnSpc>
              <a:spcBef>
                <a:spcPts val="0"/>
              </a:spcBef>
              <a:buNone/>
            </a:pPr>
            <a:r>
              <a:rPr lang="en-US" altLang="en-US" sz="1600" i="1" dirty="0">
                <a:solidFill>
                  <a:prstClr val="black"/>
                </a:solidFill>
                <a:sym typeface="Symbol" panose="05050102010706020507" pitchFamily="18" charset="2"/>
              </a:rPr>
              <a:t>images acquired in a single channel at different </a:t>
            </a:r>
            <a:r>
              <a:rPr lang="en-US" altLang="en-US" sz="1600" i="1" baseline="-25000" dirty="0">
                <a:solidFill>
                  <a:prstClr val="black"/>
                </a:solidFill>
                <a:sym typeface="Symbol" panose="05050102010706020507" pitchFamily="18" charset="2"/>
              </a:rPr>
              <a:t>excitation</a:t>
            </a:r>
            <a:endParaRPr lang="en-US" altLang="en-US" sz="1600" i="1" dirty="0">
              <a:solidFill>
                <a:prstClr val="black"/>
              </a:solidFill>
              <a:sym typeface="Symbol" panose="05050102010706020507" pitchFamily="18" charset="2"/>
            </a:endParaRPr>
          </a:p>
          <a:p>
            <a:pPr marL="0" lvl="0" indent="0">
              <a:lnSpc>
                <a:spcPct val="100000"/>
              </a:lnSpc>
              <a:spcBef>
                <a:spcPts val="0"/>
              </a:spcBef>
              <a:buNone/>
            </a:pPr>
            <a:endParaRPr lang="en-US" altLang="en-US" sz="1800" dirty="0">
              <a:solidFill>
                <a:prstClr val="black"/>
              </a:solidFill>
              <a:sym typeface="Symbol" panose="05050102010706020507" pitchFamily="18" charset="2"/>
            </a:endParaRPr>
          </a:p>
          <a:p>
            <a:pPr marL="0" lvl="0" indent="0">
              <a:lnSpc>
                <a:spcPct val="100000"/>
              </a:lnSpc>
              <a:spcBef>
                <a:spcPts val="0"/>
              </a:spcBef>
              <a:buNone/>
            </a:pPr>
            <a:r>
              <a:rPr lang="en-US" altLang="en-US" sz="2000" dirty="0">
                <a:solidFill>
                  <a:prstClr val="black"/>
                </a:solidFill>
                <a:sym typeface="Symbol" panose="05050102010706020507" pitchFamily="18" charset="2"/>
              </a:rPr>
              <a:t>(ii) </a:t>
            </a:r>
            <a:r>
              <a:rPr lang="en-US" altLang="en-US" sz="2000" baseline="-25000" dirty="0">
                <a:solidFill>
                  <a:prstClr val="black"/>
                </a:solidFill>
                <a:sym typeface="Symbol" panose="05050102010706020507" pitchFamily="18" charset="2"/>
              </a:rPr>
              <a:t>emission</a:t>
            </a:r>
          </a:p>
          <a:p>
            <a:pPr marL="0" lvl="0" indent="0">
              <a:lnSpc>
                <a:spcPct val="100000"/>
              </a:lnSpc>
              <a:spcBef>
                <a:spcPts val="0"/>
              </a:spcBef>
              <a:buNone/>
            </a:pPr>
            <a:r>
              <a:rPr lang="en-US" altLang="en-US" sz="1600" i="1" dirty="0">
                <a:solidFill>
                  <a:prstClr val="black"/>
                </a:solidFill>
                <a:sym typeface="Symbol" panose="05050102010706020507" pitchFamily="18" charset="2"/>
              </a:rPr>
              <a:t>images acquired at a single </a:t>
            </a:r>
            <a:r>
              <a:rPr lang="en-US" altLang="en-US" sz="1600" i="1" baseline="-25000" dirty="0">
                <a:solidFill>
                  <a:prstClr val="black"/>
                </a:solidFill>
                <a:sym typeface="Symbol" panose="05050102010706020507" pitchFamily="18" charset="2"/>
              </a:rPr>
              <a:t>excitation</a:t>
            </a:r>
            <a:r>
              <a:rPr lang="en-US" altLang="en-US" sz="1600" i="1" dirty="0">
                <a:solidFill>
                  <a:prstClr val="black"/>
                </a:solidFill>
                <a:sym typeface="Symbol" panose="05050102010706020507" pitchFamily="18" charset="2"/>
              </a:rPr>
              <a:t> in several channels at different (</a:t>
            </a:r>
            <a:r>
              <a:rPr lang="en-US" altLang="en-US" sz="1600" i="1" baseline="-25000" dirty="0">
                <a:solidFill>
                  <a:prstClr val="black"/>
                </a:solidFill>
                <a:sym typeface="Symbol" panose="05050102010706020507" pitchFamily="18" charset="2"/>
              </a:rPr>
              <a:t>emission</a:t>
            </a:r>
            <a:r>
              <a:rPr lang="en-US" altLang="en-US" sz="1600" i="1" dirty="0">
                <a:solidFill>
                  <a:prstClr val="black"/>
                </a:solidFill>
                <a:sym typeface="Symbol" panose="05050102010706020507" pitchFamily="18" charset="2"/>
              </a:rPr>
              <a:t>)</a:t>
            </a:r>
          </a:p>
          <a:p>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1724592660"/>
              </p:ext>
            </p:extLst>
          </p:nvPr>
        </p:nvGraphicFramePr>
        <p:xfrm>
          <a:off x="3704344" y="510823"/>
          <a:ext cx="5281612" cy="6172200"/>
        </p:xfrm>
        <a:graphic>
          <a:graphicData uri="http://schemas.openxmlformats.org/presentationml/2006/ole">
            <mc:AlternateContent xmlns:mc="http://schemas.openxmlformats.org/markup-compatibility/2006">
              <mc:Choice xmlns:v="urn:schemas-microsoft-com:vml" Requires="v">
                <p:oleObj spid="_x0000_s26647" name="Photo Editor Photo" r:id="rId4" imgW="6219048" imgH="7268590" progId="MSPhotoEd.3">
                  <p:embed/>
                </p:oleObj>
              </mc:Choice>
              <mc:Fallback>
                <p:oleObj name="Photo Editor Photo" r:id="rId4" imgW="6219048" imgH="726859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344" y="510823"/>
                        <a:ext cx="5281612"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normAutofit/>
          </a:bodyPr>
          <a:lstStyle/>
          <a:p>
            <a:r>
              <a:rPr lang="en-US" sz="3600" dirty="0"/>
              <a:t>Spectral image </a:t>
            </a:r>
            <a:r>
              <a:rPr lang="en-US" sz="3600" dirty="0" smtClean="0"/>
              <a:t>dataset</a:t>
            </a:r>
            <a:endParaRPr lang="en-US" sz="3600" dirty="0"/>
          </a:p>
        </p:txBody>
      </p:sp>
      <p:sp>
        <p:nvSpPr>
          <p:cNvPr id="7" name="Text Box 8"/>
          <p:cNvSpPr txBox="1">
            <a:spLocks noChangeArrowheads="1"/>
          </p:cNvSpPr>
          <p:nvPr/>
        </p:nvSpPr>
        <p:spPr bwMode="auto">
          <a:xfrm>
            <a:off x="815233" y="6334477"/>
            <a:ext cx="24010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dirty="0" err="1">
                <a:latin typeface="+mn-lt"/>
              </a:rPr>
              <a:t>Garini</a:t>
            </a:r>
            <a:r>
              <a:rPr lang="en-US" altLang="en-US" sz="1200" dirty="0">
                <a:latin typeface="+mn-lt"/>
              </a:rPr>
              <a:t> et al, Cytometry Part A, 2006</a:t>
            </a:r>
            <a:endParaRPr lang="fr-FR" altLang="en-US" sz="1200" dirty="0">
              <a:latin typeface="+mn-lt"/>
            </a:endParaRPr>
          </a:p>
        </p:txBody>
      </p:sp>
    </p:spTree>
    <p:extLst>
      <p:ext uri="{BB962C8B-B14F-4D97-AF65-F5344CB8AC3E}">
        <p14:creationId xmlns:p14="http://schemas.microsoft.com/office/powerpoint/2010/main" val="42716996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Leica lambda squared map</a:t>
            </a:r>
            <a:endParaRPr lang="en-US" sz="3600" dirty="0"/>
          </a:p>
        </p:txBody>
      </p:sp>
      <p:sp>
        <p:nvSpPr>
          <p:cNvPr id="6" name="Content Placeholder 5"/>
          <p:cNvSpPr>
            <a:spLocks noGrp="1"/>
          </p:cNvSpPr>
          <p:nvPr>
            <p:ph idx="1"/>
          </p:nvPr>
        </p:nvSpPr>
        <p:spPr/>
        <p:txBody>
          <a:bodyPr>
            <a:normAutofit/>
          </a:bodyPr>
          <a:lstStyle/>
          <a:p>
            <a:r>
              <a:rPr lang="en-US" sz="2400" dirty="0" smtClean="0"/>
              <a:t>White </a:t>
            </a:r>
            <a:r>
              <a:rPr lang="en-US" sz="2400" dirty="0"/>
              <a:t>light </a:t>
            </a:r>
            <a:r>
              <a:rPr lang="en-US" sz="2400" dirty="0" smtClean="0"/>
              <a:t>laser that </a:t>
            </a:r>
            <a:r>
              <a:rPr lang="en-US" sz="2400" dirty="0"/>
              <a:t>emits from 470 to 670 nanometers</a:t>
            </a:r>
          </a:p>
        </p:txBody>
      </p:sp>
      <p:pic>
        <p:nvPicPr>
          <p:cNvPr id="5" name="Picture 4"/>
          <p:cNvPicPr>
            <a:picLocks noChangeAspect="1"/>
          </p:cNvPicPr>
          <p:nvPr/>
        </p:nvPicPr>
        <p:blipFill>
          <a:blip r:embed="rId2"/>
          <a:stretch>
            <a:fillRect/>
          </a:stretch>
        </p:blipFill>
        <p:spPr>
          <a:xfrm>
            <a:off x="906677" y="2810465"/>
            <a:ext cx="6115012" cy="3822645"/>
          </a:xfrm>
          <a:prstGeom prst="rect">
            <a:avLst/>
          </a:prstGeom>
        </p:spPr>
      </p:pic>
    </p:spTree>
    <p:extLst>
      <p:ext uri="{BB962C8B-B14F-4D97-AF65-F5344CB8AC3E}">
        <p14:creationId xmlns:p14="http://schemas.microsoft.com/office/powerpoint/2010/main" val="39568047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Choose spectrally well-separated </a:t>
            </a:r>
            <a:r>
              <a:rPr lang="en-US" sz="3600" dirty="0" smtClean="0"/>
              <a:t>dyes</a:t>
            </a:r>
            <a:endParaRPr lang="en-US" sz="3600" dirty="0"/>
          </a:p>
        </p:txBody>
      </p:sp>
      <p:pic>
        <p:nvPicPr>
          <p:cNvPr id="6" name="Picture 5"/>
          <p:cNvPicPr>
            <a:picLocks noChangeAspect="1"/>
          </p:cNvPicPr>
          <p:nvPr/>
        </p:nvPicPr>
        <p:blipFill>
          <a:blip r:embed="rId4"/>
          <a:stretch>
            <a:fillRect/>
          </a:stretch>
        </p:blipFill>
        <p:spPr>
          <a:xfrm>
            <a:off x="3050919" y="1195438"/>
            <a:ext cx="6072668" cy="4535487"/>
          </a:xfrm>
          <a:prstGeom prst="rect">
            <a:avLst/>
          </a:prstGeom>
        </p:spPr>
      </p:pic>
      <p:pic>
        <p:nvPicPr>
          <p:cNvPr id="7" name="Picture 8"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22" y="1195439"/>
            <a:ext cx="266700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3"/>
          <p:cNvGraphicFramePr>
            <a:graphicFrameLocks noChangeAspect="1"/>
          </p:cNvGraphicFramePr>
          <p:nvPr>
            <p:extLst>
              <p:ext uri="{D42A27DB-BD31-4B8C-83A1-F6EECF244321}">
                <p14:modId xmlns:p14="http://schemas.microsoft.com/office/powerpoint/2010/main" val="640718185"/>
              </p:ext>
            </p:extLst>
          </p:nvPr>
        </p:nvGraphicFramePr>
        <p:xfrm>
          <a:off x="815622" y="3406826"/>
          <a:ext cx="1774825" cy="2324100"/>
        </p:xfrm>
        <a:graphic>
          <a:graphicData uri="http://schemas.openxmlformats.org/presentationml/2006/ole">
            <mc:AlternateContent xmlns:mc="http://schemas.openxmlformats.org/markup-compatibility/2006">
              <mc:Choice xmlns:v="urn:schemas-microsoft-com:vml" Requires="v">
                <p:oleObj spid="_x0000_s27671" name="Photo Editor Photo" r:id="rId6" imgW="2647619" imgH="3467584" progId="MSPhotoEd.3">
                  <p:embed/>
                </p:oleObj>
              </mc:Choice>
              <mc:Fallback>
                <p:oleObj name="Photo Editor Photo" r:id="rId6" imgW="2647619" imgH="3467584"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622" y="3406826"/>
                        <a:ext cx="177482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 name="TextBox 8"/>
          <p:cNvSpPr txBox="1"/>
          <p:nvPr/>
        </p:nvSpPr>
        <p:spPr>
          <a:xfrm>
            <a:off x="4867038" y="5219204"/>
            <a:ext cx="4085051" cy="738664"/>
          </a:xfrm>
          <a:prstGeom prst="rect">
            <a:avLst/>
          </a:prstGeom>
          <a:noFill/>
        </p:spPr>
        <p:txBody>
          <a:bodyPr wrap="square" rtlCol="0">
            <a:spAutoFit/>
          </a:bodyPr>
          <a:lstStyle/>
          <a:p>
            <a:r>
              <a:rPr lang="en-US" sz="1050" dirty="0" smtClean="0"/>
              <a:t>Source: </a:t>
            </a:r>
            <a:r>
              <a:rPr lang="en-US" sz="1050" dirty="0"/>
              <a:t>Zimmermann, T., 2005. Spectral Imaging and Linear </a:t>
            </a:r>
            <a:r>
              <a:rPr lang="en-US" sz="1050" dirty="0" err="1"/>
              <a:t>Unmixing</a:t>
            </a:r>
            <a:r>
              <a:rPr lang="en-US" sz="1050" dirty="0"/>
              <a:t> in Light Microscopy, in: </a:t>
            </a:r>
            <a:r>
              <a:rPr lang="en-US" sz="1050" dirty="0" err="1"/>
              <a:t>Rietdorf</a:t>
            </a:r>
            <a:r>
              <a:rPr lang="en-US" sz="1050" dirty="0"/>
              <a:t>, J. (Ed.), Microscopy Techniques. Springer Berlin Heidelberg, pp. 245-265.</a:t>
            </a:r>
          </a:p>
          <a:p>
            <a:endParaRPr lang="en-US" sz="1050" dirty="0"/>
          </a:p>
        </p:txBody>
      </p:sp>
      <p:sp>
        <p:nvSpPr>
          <p:cNvPr id="10" name="Text Box 7"/>
          <p:cNvSpPr txBox="1">
            <a:spLocks noChangeArrowheads="1"/>
          </p:cNvSpPr>
          <p:nvPr/>
        </p:nvSpPr>
        <p:spPr bwMode="auto">
          <a:xfrm>
            <a:off x="1727791" y="6096000"/>
            <a:ext cx="5688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800" dirty="0">
                <a:latin typeface="+mn-lt"/>
              </a:rPr>
              <a:t>if not possible: use spectral </a:t>
            </a:r>
            <a:r>
              <a:rPr lang="en-US" altLang="en-US" sz="2800" dirty="0" err="1">
                <a:latin typeface="+mn-lt"/>
              </a:rPr>
              <a:t>unmixing</a:t>
            </a:r>
            <a:r>
              <a:rPr lang="en-US" altLang="en-US" sz="2800" dirty="0">
                <a:latin typeface="+mn-lt"/>
              </a:rPr>
              <a:t>!</a:t>
            </a:r>
            <a:endParaRPr lang="fr-FR" altLang="en-US" sz="2800" dirty="0">
              <a:latin typeface="+mn-lt"/>
            </a:endParaRPr>
          </a:p>
        </p:txBody>
      </p:sp>
      <p:sp>
        <p:nvSpPr>
          <p:cNvPr id="11" name="Rectangle 10"/>
          <p:cNvSpPr/>
          <p:nvPr/>
        </p:nvSpPr>
        <p:spPr>
          <a:xfrm>
            <a:off x="3273778" y="1195438"/>
            <a:ext cx="372533" cy="305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04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061" r="25313" b="11048"/>
          <a:stretch/>
        </p:blipFill>
        <p:spPr>
          <a:xfrm>
            <a:off x="244455" y="1370246"/>
            <a:ext cx="2343089" cy="2295826"/>
          </a:xfrm>
          <a:prstGeom prst="rect">
            <a:avLst/>
          </a:prstGeom>
        </p:spPr>
      </p:pic>
      <p:sp>
        <p:nvSpPr>
          <p:cNvPr id="2" name="Title 1"/>
          <p:cNvSpPr>
            <a:spLocks noGrp="1"/>
          </p:cNvSpPr>
          <p:nvPr>
            <p:ph type="title"/>
          </p:nvPr>
        </p:nvSpPr>
        <p:spPr/>
        <p:txBody>
          <a:bodyPr>
            <a:normAutofit/>
          </a:bodyPr>
          <a:lstStyle/>
          <a:p>
            <a:r>
              <a:rPr lang="en-US" sz="3600" dirty="0"/>
              <a:t>Spectral </a:t>
            </a:r>
            <a:r>
              <a:rPr lang="en-US" sz="3600" dirty="0" err="1"/>
              <a:t>unmixing</a:t>
            </a:r>
            <a:r>
              <a:rPr lang="en-US" sz="3600" dirty="0"/>
              <a:t>: general </a:t>
            </a:r>
            <a:r>
              <a:rPr lang="en-US" sz="3600" dirty="0" smtClean="0"/>
              <a:t>concept</a:t>
            </a:r>
            <a:endParaRPr lang="en-US" sz="3600" dirty="0"/>
          </a:p>
        </p:txBody>
      </p:sp>
      <p:sp>
        <p:nvSpPr>
          <p:cNvPr id="5" name="Text Box 5"/>
          <p:cNvSpPr txBox="1">
            <a:spLocks noChangeArrowheads="1"/>
          </p:cNvSpPr>
          <p:nvPr/>
        </p:nvSpPr>
        <p:spPr bwMode="auto">
          <a:xfrm>
            <a:off x="622300" y="922535"/>
            <a:ext cx="1417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latin typeface="+mn-lt"/>
              </a:rPr>
              <a:t>Multi-channel Detector</a:t>
            </a:r>
          </a:p>
        </p:txBody>
      </p:sp>
      <p:grpSp>
        <p:nvGrpSpPr>
          <p:cNvPr id="6" name="Group 6"/>
          <p:cNvGrpSpPr>
            <a:grpSpLocks/>
          </p:cNvGrpSpPr>
          <p:nvPr/>
        </p:nvGrpSpPr>
        <p:grpSpPr bwMode="auto">
          <a:xfrm>
            <a:off x="2614613" y="922535"/>
            <a:ext cx="3051175" cy="2644775"/>
            <a:chOff x="2041" y="766"/>
            <a:chExt cx="1922" cy="1666"/>
          </a:xfrm>
        </p:grpSpPr>
        <p:grpSp>
          <p:nvGrpSpPr>
            <p:cNvPr id="7" name="Group 7"/>
            <p:cNvGrpSpPr>
              <a:grpSpLocks/>
            </p:cNvGrpSpPr>
            <p:nvPr/>
          </p:nvGrpSpPr>
          <p:grpSpPr bwMode="auto">
            <a:xfrm>
              <a:off x="2462" y="1195"/>
              <a:ext cx="1501" cy="1237"/>
              <a:chOff x="1890" y="1618"/>
              <a:chExt cx="1045" cy="861"/>
            </a:xfrm>
          </p:grpSpPr>
          <p:pic>
            <p:nvPicPr>
              <p:cNvPr id="10" name="Picture 45" descr="npo00009d"/>
              <p:cNvPicPr preferRelativeResize="0">
                <a:picLocks noChangeAspect="1" noChangeArrowheads="1"/>
              </p:cNvPicPr>
              <p:nvPr/>
            </p:nvPicPr>
            <p:blipFill>
              <a:blip r:embed="rId4">
                <a:lum bright="48000" contrast="66000"/>
                <a:extLst>
                  <a:ext uri="{28A0092B-C50C-407E-A947-70E740481C1C}">
                    <a14:useLocalDpi xmlns:a14="http://schemas.microsoft.com/office/drawing/2010/main" val="0"/>
                  </a:ext>
                </a:extLst>
              </a:blip>
              <a:srcRect/>
              <a:stretch>
                <a:fillRect/>
              </a:stretch>
            </p:blipFill>
            <p:spPr bwMode="auto">
              <a:xfrm>
                <a:off x="1890" y="1618"/>
                <a:ext cx="487" cy="401"/>
              </a:xfrm>
              <a:prstGeom prst="rect">
                <a:avLst/>
              </a:prstGeom>
              <a:solidFill>
                <a:srgbClr val="FF0000"/>
              </a:solidFill>
              <a:ln w="12700">
                <a:solidFill>
                  <a:schemeClr val="bg1"/>
                </a:solidFill>
                <a:miter lim="800000"/>
                <a:headEnd/>
                <a:tailEnd/>
              </a:ln>
            </p:spPr>
          </p:pic>
          <p:pic>
            <p:nvPicPr>
              <p:cNvPr id="11" name="Picture 46" descr="npo00009f"/>
              <p:cNvPicPr preferRelativeResize="0">
                <a:picLocks noChangeAspect="1" noChangeArrowheads="1"/>
              </p:cNvPicPr>
              <p:nvPr/>
            </p:nvPicPr>
            <p:blipFill>
              <a:blip r:embed="rId5">
                <a:lum bright="48000" contrast="66000"/>
                <a:extLst>
                  <a:ext uri="{28A0092B-C50C-407E-A947-70E740481C1C}">
                    <a14:useLocalDpi xmlns:a14="http://schemas.microsoft.com/office/drawing/2010/main" val="0"/>
                  </a:ext>
                </a:extLst>
              </a:blip>
              <a:srcRect/>
              <a:stretch>
                <a:fillRect/>
              </a:stretch>
            </p:blipFill>
            <p:spPr bwMode="auto">
              <a:xfrm>
                <a:off x="1960" y="1677"/>
                <a:ext cx="488" cy="401"/>
              </a:xfrm>
              <a:prstGeom prst="rect">
                <a:avLst/>
              </a:prstGeom>
              <a:solidFill>
                <a:srgbClr val="FF0000"/>
              </a:solidFill>
              <a:ln w="12700">
                <a:solidFill>
                  <a:schemeClr val="bg1"/>
                </a:solidFill>
                <a:miter lim="800000"/>
                <a:headEnd/>
                <a:tailEnd/>
              </a:ln>
            </p:spPr>
          </p:pic>
          <p:pic>
            <p:nvPicPr>
              <p:cNvPr id="12" name="Picture 47" descr="npo0000a1"/>
              <p:cNvPicPr preferRelativeResize="0">
                <a:picLocks noChangeAspect="1" noChangeArrowheads="1"/>
              </p:cNvPicPr>
              <p:nvPr/>
            </p:nvPicPr>
            <p:blipFill>
              <a:blip r:embed="rId6">
                <a:lum bright="48000" contrast="66000"/>
                <a:extLst>
                  <a:ext uri="{28A0092B-C50C-407E-A947-70E740481C1C}">
                    <a14:useLocalDpi xmlns:a14="http://schemas.microsoft.com/office/drawing/2010/main" val="0"/>
                  </a:ext>
                </a:extLst>
              </a:blip>
              <a:srcRect/>
              <a:stretch>
                <a:fillRect/>
              </a:stretch>
            </p:blipFill>
            <p:spPr bwMode="auto">
              <a:xfrm>
                <a:off x="2042" y="1734"/>
                <a:ext cx="488" cy="401"/>
              </a:xfrm>
              <a:prstGeom prst="rect">
                <a:avLst/>
              </a:prstGeom>
              <a:solidFill>
                <a:srgbClr val="FF0000"/>
              </a:solidFill>
              <a:ln w="12700">
                <a:solidFill>
                  <a:schemeClr val="bg1"/>
                </a:solidFill>
                <a:miter lim="800000"/>
                <a:headEnd/>
                <a:tailEnd/>
              </a:ln>
            </p:spPr>
          </p:pic>
          <p:pic>
            <p:nvPicPr>
              <p:cNvPr id="13" name="Picture 48" descr="npo0000a3"/>
              <p:cNvPicPr preferRelativeResize="0">
                <a:picLocks noChangeAspect="1" noChangeArrowheads="1"/>
              </p:cNvPicPr>
              <p:nvPr/>
            </p:nvPicPr>
            <p:blipFill>
              <a:blip r:embed="rId7">
                <a:lum bright="48000" contrast="66000"/>
                <a:extLst>
                  <a:ext uri="{28A0092B-C50C-407E-A947-70E740481C1C}">
                    <a14:useLocalDpi xmlns:a14="http://schemas.microsoft.com/office/drawing/2010/main" val="0"/>
                  </a:ext>
                </a:extLst>
              </a:blip>
              <a:srcRect/>
              <a:stretch>
                <a:fillRect/>
              </a:stretch>
            </p:blipFill>
            <p:spPr bwMode="auto">
              <a:xfrm>
                <a:off x="2124" y="1811"/>
                <a:ext cx="489" cy="401"/>
              </a:xfrm>
              <a:prstGeom prst="rect">
                <a:avLst/>
              </a:prstGeom>
              <a:solidFill>
                <a:srgbClr val="FF0000"/>
              </a:solidFill>
              <a:ln w="12700">
                <a:solidFill>
                  <a:schemeClr val="bg1"/>
                </a:solidFill>
                <a:miter lim="800000"/>
                <a:headEnd/>
                <a:tailEnd/>
              </a:ln>
            </p:spPr>
          </p:pic>
          <p:pic>
            <p:nvPicPr>
              <p:cNvPr id="14" name="Picture 49" descr="npo0000a5"/>
              <p:cNvPicPr preferRelativeResize="0">
                <a:picLocks noChangeAspect="1" noChangeArrowheads="1"/>
              </p:cNvPicPr>
              <p:nvPr/>
            </p:nvPicPr>
            <p:blipFill>
              <a:blip r:embed="rId8">
                <a:lum bright="48000" contrast="66000"/>
                <a:extLst>
                  <a:ext uri="{28A0092B-C50C-407E-A947-70E740481C1C}">
                    <a14:useLocalDpi xmlns:a14="http://schemas.microsoft.com/office/drawing/2010/main" val="0"/>
                  </a:ext>
                </a:extLst>
              </a:blip>
              <a:srcRect/>
              <a:stretch>
                <a:fillRect/>
              </a:stretch>
            </p:blipFill>
            <p:spPr bwMode="auto">
              <a:xfrm>
                <a:off x="2206" y="1878"/>
                <a:ext cx="488" cy="402"/>
              </a:xfrm>
              <a:prstGeom prst="rect">
                <a:avLst/>
              </a:prstGeom>
              <a:solidFill>
                <a:srgbClr val="FF0000"/>
              </a:solidFill>
              <a:ln w="12700">
                <a:solidFill>
                  <a:schemeClr val="bg1"/>
                </a:solidFill>
                <a:miter lim="800000"/>
                <a:headEnd/>
                <a:tailEnd/>
              </a:ln>
            </p:spPr>
          </p:pic>
          <p:pic>
            <p:nvPicPr>
              <p:cNvPr id="15" name="Picture 50" descr="npo0000a7"/>
              <p:cNvPicPr preferRelativeResize="0">
                <a:picLocks noChangeAspect="1" noChangeArrowheads="1"/>
              </p:cNvPicPr>
              <p:nvPr/>
            </p:nvPicPr>
            <p:blipFill>
              <a:blip r:embed="rId9">
                <a:lum bright="48000" contrast="66000"/>
                <a:extLst>
                  <a:ext uri="{28A0092B-C50C-407E-A947-70E740481C1C}">
                    <a14:useLocalDpi xmlns:a14="http://schemas.microsoft.com/office/drawing/2010/main" val="0"/>
                  </a:ext>
                </a:extLst>
              </a:blip>
              <a:srcRect/>
              <a:stretch>
                <a:fillRect/>
              </a:stretch>
            </p:blipFill>
            <p:spPr bwMode="auto">
              <a:xfrm>
                <a:off x="2288" y="1943"/>
                <a:ext cx="488" cy="400"/>
              </a:xfrm>
              <a:prstGeom prst="rect">
                <a:avLst/>
              </a:prstGeom>
              <a:solidFill>
                <a:srgbClr val="FF0000"/>
              </a:solidFill>
              <a:ln w="12700">
                <a:solidFill>
                  <a:schemeClr val="bg1"/>
                </a:solidFill>
                <a:miter lim="800000"/>
                <a:headEnd/>
                <a:tailEnd/>
              </a:ln>
            </p:spPr>
          </p:pic>
          <p:pic>
            <p:nvPicPr>
              <p:cNvPr id="16" name="Picture 51" descr="npo0000a9"/>
              <p:cNvPicPr preferRelativeResize="0">
                <a:picLocks noChangeAspect="1" noChangeArrowheads="1"/>
              </p:cNvPicPr>
              <p:nvPr/>
            </p:nvPicPr>
            <p:blipFill>
              <a:blip r:embed="rId10">
                <a:lum bright="48000" contrast="66000"/>
                <a:extLst>
                  <a:ext uri="{28A0092B-C50C-407E-A947-70E740481C1C}">
                    <a14:useLocalDpi xmlns:a14="http://schemas.microsoft.com/office/drawing/2010/main" val="0"/>
                  </a:ext>
                </a:extLst>
              </a:blip>
              <a:srcRect/>
              <a:stretch>
                <a:fillRect/>
              </a:stretch>
            </p:blipFill>
            <p:spPr bwMode="auto">
              <a:xfrm>
                <a:off x="2377" y="2019"/>
                <a:ext cx="488" cy="401"/>
              </a:xfrm>
              <a:prstGeom prst="rect">
                <a:avLst/>
              </a:prstGeom>
              <a:solidFill>
                <a:srgbClr val="FF0000"/>
              </a:solidFill>
              <a:ln w="12700">
                <a:solidFill>
                  <a:schemeClr val="bg1"/>
                </a:solidFill>
                <a:miter lim="800000"/>
                <a:headEnd/>
                <a:tailEnd/>
              </a:ln>
            </p:spPr>
          </p:pic>
          <p:pic>
            <p:nvPicPr>
              <p:cNvPr id="17" name="Picture 52" descr="npo0000ab"/>
              <p:cNvPicPr preferRelativeResize="0">
                <a:picLocks noChangeAspect="1" noChangeArrowheads="1"/>
              </p:cNvPicPr>
              <p:nvPr/>
            </p:nvPicPr>
            <p:blipFill>
              <a:blip r:embed="rId11">
                <a:lum bright="48000" contrast="66000"/>
                <a:extLst>
                  <a:ext uri="{28A0092B-C50C-407E-A947-70E740481C1C}">
                    <a14:useLocalDpi xmlns:a14="http://schemas.microsoft.com/office/drawing/2010/main" val="0"/>
                  </a:ext>
                </a:extLst>
              </a:blip>
              <a:srcRect/>
              <a:stretch>
                <a:fillRect/>
              </a:stretch>
            </p:blipFill>
            <p:spPr bwMode="auto">
              <a:xfrm>
                <a:off x="2448" y="2078"/>
                <a:ext cx="487" cy="401"/>
              </a:xfrm>
              <a:prstGeom prst="rect">
                <a:avLst/>
              </a:prstGeom>
              <a:solidFill>
                <a:srgbClr val="FF0000"/>
              </a:solidFill>
              <a:ln w="12700">
                <a:solidFill>
                  <a:schemeClr val="bg1"/>
                </a:solidFill>
                <a:miter lim="800000"/>
                <a:headEnd/>
                <a:tailEnd/>
              </a:ln>
            </p:spPr>
          </p:pic>
        </p:grpSp>
        <p:sp>
          <p:nvSpPr>
            <p:cNvPr id="8" name="Text Box 16"/>
            <p:cNvSpPr txBox="1">
              <a:spLocks noChangeArrowheads="1"/>
            </p:cNvSpPr>
            <p:nvPr/>
          </p:nvSpPr>
          <p:spPr bwMode="auto">
            <a:xfrm>
              <a:off x="2668" y="766"/>
              <a:ext cx="109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latin typeface="+mn-lt"/>
                </a:rPr>
                <a:t>Collect Lambda Stack</a:t>
              </a:r>
            </a:p>
          </p:txBody>
        </p:sp>
        <p:sp>
          <p:nvSpPr>
            <p:cNvPr id="9" name="AutoShape 17"/>
            <p:cNvSpPr>
              <a:spLocks noChangeArrowheads="1"/>
            </p:cNvSpPr>
            <p:nvPr/>
          </p:nvSpPr>
          <p:spPr bwMode="auto">
            <a:xfrm>
              <a:off x="2041" y="1718"/>
              <a:ext cx="299" cy="192"/>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grpSp>
      <p:grpSp>
        <p:nvGrpSpPr>
          <p:cNvPr id="25" name="Group 25"/>
          <p:cNvGrpSpPr>
            <a:grpSpLocks/>
          </p:cNvGrpSpPr>
          <p:nvPr/>
        </p:nvGrpSpPr>
        <p:grpSpPr bwMode="auto">
          <a:xfrm>
            <a:off x="5786438" y="1105097"/>
            <a:ext cx="3155950" cy="2441575"/>
            <a:chOff x="4135" y="881"/>
            <a:chExt cx="1988" cy="1538"/>
          </a:xfrm>
        </p:grpSpPr>
        <p:pic>
          <p:nvPicPr>
            <p:cNvPr id="26" name="Picture 56" descr="npo000099"/>
            <p:cNvPicPr preferRelativeResize="0">
              <a:picLocks noChangeAspect="1" noChangeArrowheads="1"/>
            </p:cNvPicPr>
            <p:nvPr/>
          </p:nvPicPr>
          <p:blipFill>
            <a:blip r:embed="rId12">
              <a:lum bright="18000" contrast="24000"/>
              <a:extLst>
                <a:ext uri="{28A0092B-C50C-407E-A947-70E740481C1C}">
                  <a14:useLocalDpi xmlns:a14="http://schemas.microsoft.com/office/drawing/2010/main" val="0"/>
                </a:ext>
              </a:extLst>
            </a:blip>
            <a:srcRect/>
            <a:stretch>
              <a:fillRect/>
            </a:stretch>
          </p:blipFill>
          <p:spPr bwMode="auto">
            <a:xfrm>
              <a:off x="4653" y="1210"/>
              <a:ext cx="1470" cy="1209"/>
            </a:xfrm>
            <a:prstGeom prst="rect">
              <a:avLst/>
            </a:prstGeom>
            <a:solidFill>
              <a:srgbClr val="FF0000"/>
            </a:solidFill>
            <a:ln w="12700">
              <a:solidFill>
                <a:schemeClr val="bg1"/>
              </a:solidFill>
              <a:miter lim="800000"/>
              <a:headEnd/>
              <a:tailEnd/>
            </a:ln>
          </p:spPr>
        </p:pic>
        <p:sp>
          <p:nvSpPr>
            <p:cNvPr id="27" name="Text Box 27"/>
            <p:cNvSpPr txBox="1">
              <a:spLocks noChangeArrowheads="1"/>
            </p:cNvSpPr>
            <p:nvPr/>
          </p:nvSpPr>
          <p:spPr bwMode="auto">
            <a:xfrm>
              <a:off x="4843" y="881"/>
              <a:ext cx="109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latin typeface="+mn-lt"/>
                </a:rPr>
                <a:t>Raw Image</a:t>
              </a:r>
            </a:p>
          </p:txBody>
        </p:sp>
        <p:sp>
          <p:nvSpPr>
            <p:cNvPr id="28" name="AutoShape 28"/>
            <p:cNvSpPr>
              <a:spLocks noChangeArrowheads="1"/>
            </p:cNvSpPr>
            <p:nvPr/>
          </p:nvSpPr>
          <p:spPr bwMode="auto">
            <a:xfrm>
              <a:off x="4135" y="1718"/>
              <a:ext cx="299" cy="192"/>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grpSp>
      <p:grpSp>
        <p:nvGrpSpPr>
          <p:cNvPr id="29" name="Group 29"/>
          <p:cNvGrpSpPr>
            <a:grpSpLocks/>
          </p:cNvGrpSpPr>
          <p:nvPr/>
        </p:nvGrpSpPr>
        <p:grpSpPr bwMode="auto">
          <a:xfrm>
            <a:off x="5775325" y="4348162"/>
            <a:ext cx="3154363" cy="2371724"/>
            <a:chOff x="4128" y="3048"/>
            <a:chExt cx="1987" cy="1494"/>
          </a:xfrm>
        </p:grpSpPr>
        <p:pic>
          <p:nvPicPr>
            <p:cNvPr id="30" name="Picture 57" descr="npo00009b"/>
            <p:cNvPicPr preferRelativeResize="0">
              <a:picLocks noChangeAspect="1" noChangeArrowheads="1"/>
            </p:cNvPicPr>
            <p:nvPr/>
          </p:nvPicPr>
          <p:blipFill>
            <a:blip r:embed="rId13">
              <a:lum bright="18000" contrast="12000"/>
              <a:extLst>
                <a:ext uri="{28A0092B-C50C-407E-A947-70E740481C1C}">
                  <a14:useLocalDpi xmlns:a14="http://schemas.microsoft.com/office/drawing/2010/main" val="0"/>
                </a:ext>
              </a:extLst>
            </a:blip>
            <a:srcRect/>
            <a:stretch>
              <a:fillRect/>
            </a:stretch>
          </p:blipFill>
          <p:spPr bwMode="auto">
            <a:xfrm>
              <a:off x="4642" y="3048"/>
              <a:ext cx="1473" cy="1186"/>
            </a:xfrm>
            <a:prstGeom prst="rect">
              <a:avLst/>
            </a:prstGeom>
            <a:solidFill>
              <a:srgbClr val="FF0000"/>
            </a:solidFill>
            <a:ln w="12700">
              <a:solidFill>
                <a:schemeClr val="bg1"/>
              </a:solidFill>
              <a:miter lim="800000"/>
              <a:headEnd/>
              <a:tailEnd/>
            </a:ln>
          </p:spPr>
        </p:pic>
        <p:sp>
          <p:nvSpPr>
            <p:cNvPr id="31" name="AutoShape 31"/>
            <p:cNvSpPr>
              <a:spLocks noChangeArrowheads="1"/>
            </p:cNvSpPr>
            <p:nvPr/>
          </p:nvSpPr>
          <p:spPr bwMode="auto">
            <a:xfrm>
              <a:off x="4128" y="3546"/>
              <a:ext cx="299" cy="192"/>
            </a:xfrm>
            <a:prstGeom prst="rightArrow">
              <a:avLst>
                <a:gd name="adj1" fmla="val 50000"/>
                <a:gd name="adj2" fmla="val 38932"/>
              </a:avLst>
            </a:prstGeom>
            <a:solidFill>
              <a:srgbClr val="FF0000"/>
            </a:solidFill>
            <a:ln w="12700">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sp>
          <p:nvSpPr>
            <p:cNvPr id="32" name="Text Box 32"/>
            <p:cNvSpPr txBox="1">
              <a:spLocks noChangeArrowheads="1"/>
            </p:cNvSpPr>
            <p:nvPr/>
          </p:nvSpPr>
          <p:spPr bwMode="auto">
            <a:xfrm>
              <a:off x="4816" y="4331"/>
              <a:ext cx="109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7" tIns="43724" rIns="87447" bIns="43724">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latin typeface="+mn-lt"/>
                </a:rPr>
                <a:t>Unmixed Image</a:t>
              </a:r>
            </a:p>
          </p:txBody>
        </p:sp>
      </p:grpSp>
      <p:grpSp>
        <p:nvGrpSpPr>
          <p:cNvPr id="34" name="Group 33"/>
          <p:cNvGrpSpPr/>
          <p:nvPr/>
        </p:nvGrpSpPr>
        <p:grpSpPr>
          <a:xfrm>
            <a:off x="3384550" y="3833848"/>
            <a:ext cx="2181225" cy="2892590"/>
            <a:chOff x="3384550" y="3833848"/>
            <a:chExt cx="2181225" cy="2892590"/>
          </a:xfrm>
        </p:grpSpPr>
        <p:grpSp>
          <p:nvGrpSpPr>
            <p:cNvPr id="18" name="Group 18"/>
            <p:cNvGrpSpPr>
              <a:grpSpLocks/>
            </p:cNvGrpSpPr>
            <p:nvPr/>
          </p:nvGrpSpPr>
          <p:grpSpPr bwMode="auto">
            <a:xfrm>
              <a:off x="3384550" y="4146750"/>
              <a:ext cx="2181225" cy="2579688"/>
              <a:chOff x="2526" y="3047"/>
              <a:chExt cx="1374" cy="1625"/>
            </a:xfrm>
          </p:grpSpPr>
          <p:sp>
            <p:nvSpPr>
              <p:cNvPr id="19" name="Text Box 19"/>
              <p:cNvSpPr txBox="1">
                <a:spLocks noChangeArrowheads="1"/>
              </p:cNvSpPr>
              <p:nvPr/>
            </p:nvSpPr>
            <p:spPr bwMode="auto">
              <a:xfrm>
                <a:off x="2617" y="4319"/>
                <a:ext cx="122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53" tIns="33476" rIns="66953" bIns="33476">
                <a:spAutoFit/>
              </a:bodyPr>
              <a:lstStyle>
                <a:lvl1pPr defTabSz="874713">
                  <a:defRPr sz="2400">
                    <a:solidFill>
                      <a:schemeClr val="tx1"/>
                    </a:solidFill>
                    <a:latin typeface="Comic Sans MS" panose="030F0702030302020204" pitchFamily="66" charset="0"/>
                    <a:ea typeface="MS PGothic" panose="020B0600070205080204" pitchFamily="34" charset="-128"/>
                  </a:defRPr>
                </a:lvl1pPr>
                <a:lvl2pPr marL="742950" indent="-285750" defTabSz="874713">
                  <a:defRPr sz="2400">
                    <a:solidFill>
                      <a:schemeClr val="tx1"/>
                    </a:solidFill>
                    <a:latin typeface="Comic Sans MS" panose="030F0702030302020204" pitchFamily="66" charset="0"/>
                    <a:ea typeface="MS PGothic" panose="020B0600070205080204" pitchFamily="34" charset="-128"/>
                  </a:defRPr>
                </a:lvl2pPr>
                <a:lvl3pPr marL="1143000" indent="-228600" defTabSz="874713">
                  <a:defRPr sz="2400">
                    <a:solidFill>
                      <a:schemeClr val="tx1"/>
                    </a:solidFill>
                    <a:latin typeface="Comic Sans MS" panose="030F0702030302020204" pitchFamily="66" charset="0"/>
                    <a:ea typeface="MS PGothic" panose="020B0600070205080204" pitchFamily="34" charset="-128"/>
                  </a:defRPr>
                </a:lvl3pPr>
                <a:lvl4pPr marL="1600200" indent="-228600" defTabSz="874713">
                  <a:defRPr sz="2400">
                    <a:solidFill>
                      <a:schemeClr val="tx1"/>
                    </a:solidFill>
                    <a:latin typeface="Comic Sans MS" panose="030F0702030302020204" pitchFamily="66" charset="0"/>
                    <a:ea typeface="MS PGothic" panose="020B0600070205080204" pitchFamily="34" charset="-128"/>
                  </a:defRPr>
                </a:lvl4pPr>
                <a:lvl5pPr marL="2057400" indent="-228600" defTabSz="874713">
                  <a:defRPr sz="2400">
                    <a:solidFill>
                      <a:schemeClr val="tx1"/>
                    </a:solidFill>
                    <a:latin typeface="Comic Sans MS" panose="030F0702030302020204" pitchFamily="66" charset="0"/>
                    <a:ea typeface="MS PGothic"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de-DE" altLang="en-US" sz="1600" b="1" dirty="0">
                    <a:latin typeface="+mn-lt"/>
                  </a:rPr>
                  <a:t>Derive Emission Fingerprints</a:t>
                </a:r>
              </a:p>
            </p:txBody>
          </p:sp>
          <p:grpSp>
            <p:nvGrpSpPr>
              <p:cNvPr id="20" name="Group 20"/>
              <p:cNvGrpSpPr>
                <a:grpSpLocks/>
              </p:cNvGrpSpPr>
              <p:nvPr/>
            </p:nvGrpSpPr>
            <p:grpSpPr bwMode="auto">
              <a:xfrm>
                <a:off x="2526" y="3047"/>
                <a:ext cx="1374" cy="1190"/>
                <a:chOff x="1928" y="3228"/>
                <a:chExt cx="1090" cy="905"/>
              </a:xfrm>
            </p:grpSpPr>
            <p:pic>
              <p:nvPicPr>
                <p:cNvPr id="22" name="Picture 42" descr="npo0000ad"/>
                <p:cNvPicPr preferRelativeResize="0">
                  <a:picLocks noChangeAspect="1" noChangeArrowheads="1"/>
                </p:cNvPicPr>
                <p:nvPr/>
              </p:nvPicPr>
              <p:blipFill>
                <a:blip r:embed="rId14">
                  <a:lum bright="-24000" contrast="42000"/>
                  <a:extLst>
                    <a:ext uri="{28A0092B-C50C-407E-A947-70E740481C1C}">
                      <a14:useLocalDpi xmlns:a14="http://schemas.microsoft.com/office/drawing/2010/main" val="0"/>
                    </a:ext>
                  </a:extLst>
                </a:blip>
                <a:srcRect/>
                <a:stretch>
                  <a:fillRect/>
                </a:stretch>
              </p:blipFill>
              <p:spPr bwMode="auto">
                <a:xfrm>
                  <a:off x="1928" y="3228"/>
                  <a:ext cx="1044" cy="905"/>
                </a:xfrm>
                <a:prstGeom prst="rect">
                  <a:avLst/>
                </a:prstGeom>
                <a:solidFill>
                  <a:srgbClr val="FF0000"/>
                </a:solidFill>
                <a:ln w="12700">
                  <a:solidFill>
                    <a:schemeClr val="bg1"/>
                  </a:solidFill>
                  <a:miter lim="800000"/>
                  <a:headEnd/>
                  <a:tailEnd/>
                </a:ln>
              </p:spPr>
            </p:pic>
            <p:sp>
              <p:nvSpPr>
                <p:cNvPr id="23" name="Rectangle 22"/>
                <p:cNvSpPr>
                  <a:spLocks noChangeArrowheads="1"/>
                </p:cNvSpPr>
                <p:nvPr/>
              </p:nvSpPr>
              <p:spPr bwMode="auto">
                <a:xfrm>
                  <a:off x="2030" y="3417"/>
                  <a:ext cx="27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953" tIns="33476" rIns="66953" bIns="33476">
                  <a:spAutoFit/>
                </a:bodyPr>
                <a:lstStyle>
                  <a:lvl1pPr defTabSz="954088">
                    <a:defRPr sz="2400">
                      <a:solidFill>
                        <a:schemeClr val="tx1"/>
                      </a:solidFill>
                      <a:latin typeface="Comic Sans MS" panose="030F0702030302020204" pitchFamily="66" charset="0"/>
                      <a:ea typeface="MS PGothic" panose="020B0600070205080204" pitchFamily="34" charset="-128"/>
                    </a:defRPr>
                  </a:lvl1pPr>
                  <a:lvl2pPr marL="742950" indent="-285750" defTabSz="954088">
                    <a:defRPr sz="2400">
                      <a:solidFill>
                        <a:schemeClr val="tx1"/>
                      </a:solidFill>
                      <a:latin typeface="Comic Sans MS" panose="030F0702030302020204" pitchFamily="66" charset="0"/>
                      <a:ea typeface="MS PGothic" panose="020B0600070205080204" pitchFamily="34" charset="-128"/>
                    </a:defRPr>
                  </a:lvl2pPr>
                  <a:lvl3pPr marL="1143000" indent="-228600" defTabSz="954088">
                    <a:defRPr sz="2400">
                      <a:solidFill>
                        <a:schemeClr val="tx1"/>
                      </a:solidFill>
                      <a:latin typeface="Comic Sans MS" panose="030F0702030302020204" pitchFamily="66" charset="0"/>
                      <a:ea typeface="MS PGothic" panose="020B0600070205080204" pitchFamily="34" charset="-128"/>
                    </a:defRPr>
                  </a:lvl3pPr>
                  <a:lvl4pPr marL="1600200" indent="-228600" defTabSz="954088">
                    <a:defRPr sz="2400">
                      <a:solidFill>
                        <a:schemeClr val="tx1"/>
                      </a:solidFill>
                      <a:latin typeface="Comic Sans MS" panose="030F0702030302020204" pitchFamily="66" charset="0"/>
                      <a:ea typeface="MS PGothic" panose="020B0600070205080204" pitchFamily="34" charset="-128"/>
                    </a:defRPr>
                  </a:lvl4pPr>
                  <a:lvl5pPr marL="2057400" indent="-228600" defTabSz="954088">
                    <a:defRPr sz="2400">
                      <a:solidFill>
                        <a:schemeClr val="tx1"/>
                      </a:solidFill>
                      <a:latin typeface="Comic Sans MS" panose="030F0702030302020204" pitchFamily="66" charset="0"/>
                      <a:ea typeface="MS PGothic"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800">
                      <a:latin typeface="Arial" panose="020B0604020202020204" pitchFamily="34" charset="0"/>
                    </a:rPr>
                    <a:t>FITC</a:t>
                  </a:r>
                  <a:endParaRPr lang="en-US" altLang="en-US" sz="1000">
                    <a:latin typeface="Arial" panose="020B0604020202020204" pitchFamily="34" charset="0"/>
                  </a:endParaRPr>
                </a:p>
              </p:txBody>
            </p:sp>
            <p:sp>
              <p:nvSpPr>
                <p:cNvPr id="24" name="Rectangle 23"/>
                <p:cNvSpPr>
                  <a:spLocks noChangeArrowheads="1"/>
                </p:cNvSpPr>
                <p:nvPr/>
              </p:nvSpPr>
              <p:spPr bwMode="auto">
                <a:xfrm>
                  <a:off x="2519" y="3423"/>
                  <a:ext cx="4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953" tIns="33476" rIns="66953" bIns="33476">
                  <a:spAutoFit/>
                </a:bodyPr>
                <a:lstStyle>
                  <a:lvl1pPr defTabSz="954088">
                    <a:defRPr sz="2400">
                      <a:solidFill>
                        <a:schemeClr val="tx1"/>
                      </a:solidFill>
                      <a:latin typeface="Comic Sans MS" panose="030F0702030302020204" pitchFamily="66" charset="0"/>
                      <a:ea typeface="MS PGothic" panose="020B0600070205080204" pitchFamily="34" charset="-128"/>
                    </a:defRPr>
                  </a:lvl1pPr>
                  <a:lvl2pPr marL="742950" indent="-285750" defTabSz="954088">
                    <a:defRPr sz="2400">
                      <a:solidFill>
                        <a:schemeClr val="tx1"/>
                      </a:solidFill>
                      <a:latin typeface="Comic Sans MS" panose="030F0702030302020204" pitchFamily="66" charset="0"/>
                      <a:ea typeface="MS PGothic" panose="020B0600070205080204" pitchFamily="34" charset="-128"/>
                    </a:defRPr>
                  </a:lvl2pPr>
                  <a:lvl3pPr marL="1143000" indent="-228600" defTabSz="954088">
                    <a:defRPr sz="2400">
                      <a:solidFill>
                        <a:schemeClr val="tx1"/>
                      </a:solidFill>
                      <a:latin typeface="Comic Sans MS" panose="030F0702030302020204" pitchFamily="66" charset="0"/>
                      <a:ea typeface="MS PGothic" panose="020B0600070205080204" pitchFamily="34" charset="-128"/>
                    </a:defRPr>
                  </a:lvl3pPr>
                  <a:lvl4pPr marL="1600200" indent="-228600" defTabSz="954088">
                    <a:defRPr sz="2400">
                      <a:solidFill>
                        <a:schemeClr val="tx1"/>
                      </a:solidFill>
                      <a:latin typeface="Comic Sans MS" panose="030F0702030302020204" pitchFamily="66" charset="0"/>
                      <a:ea typeface="MS PGothic" panose="020B0600070205080204" pitchFamily="34" charset="-128"/>
                    </a:defRPr>
                  </a:lvl4pPr>
                  <a:lvl5pPr marL="2057400" indent="-228600" defTabSz="954088">
                    <a:defRPr sz="2400">
                      <a:solidFill>
                        <a:schemeClr val="tx1"/>
                      </a:solidFill>
                      <a:latin typeface="Comic Sans MS" panose="030F0702030302020204" pitchFamily="66" charset="0"/>
                      <a:ea typeface="MS PGothic"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800" dirty="0" err="1">
                      <a:latin typeface="Arial" panose="020B0604020202020204" pitchFamily="34" charset="0"/>
                    </a:rPr>
                    <a:t>Sytox</a:t>
                  </a:r>
                  <a:r>
                    <a:rPr lang="en-US" altLang="en-US" sz="800" dirty="0">
                      <a:latin typeface="Arial" panose="020B0604020202020204" pitchFamily="34" charset="0"/>
                    </a:rPr>
                    <a:t>-green</a:t>
                  </a:r>
                  <a:endParaRPr lang="en-US" altLang="en-US" sz="1000" dirty="0">
                    <a:latin typeface="Arial" panose="020B0604020202020204" pitchFamily="34" charset="0"/>
                  </a:endParaRPr>
                </a:p>
              </p:txBody>
            </p:sp>
          </p:grpSp>
        </p:grpSp>
        <p:sp>
          <p:nvSpPr>
            <p:cNvPr id="33" name="AutoShape 24"/>
            <p:cNvSpPr>
              <a:spLocks noChangeArrowheads="1"/>
            </p:cNvSpPr>
            <p:nvPr/>
          </p:nvSpPr>
          <p:spPr bwMode="auto">
            <a:xfrm rot="5400000">
              <a:off x="4237832" y="3918779"/>
              <a:ext cx="474662" cy="304800"/>
            </a:xfrm>
            <a:prstGeom prst="rightArrow">
              <a:avLst>
                <a:gd name="adj1" fmla="val 50000"/>
                <a:gd name="adj2" fmla="val 389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endParaRPr lang="en-US" altLang="en-US"/>
            </a:p>
          </p:txBody>
        </p:sp>
      </p:grpSp>
    </p:spTree>
    <p:extLst>
      <p:ext uri="{BB962C8B-B14F-4D97-AF65-F5344CB8AC3E}">
        <p14:creationId xmlns:p14="http://schemas.microsoft.com/office/powerpoint/2010/main" val="202840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Linear spectral </a:t>
            </a:r>
            <a:r>
              <a:rPr lang="en-US" sz="3600" dirty="0" err="1"/>
              <a:t>unmixing</a:t>
            </a:r>
            <a:r>
              <a:rPr lang="en-US" sz="3600" dirty="0"/>
              <a:t>: </a:t>
            </a:r>
            <a:r>
              <a:rPr lang="en-US" sz="3600" dirty="0" smtClean="0"/>
              <a:t>principle</a:t>
            </a:r>
            <a:endParaRPr lang="en-US" sz="3600" dirty="0"/>
          </a:p>
        </p:txBody>
      </p:sp>
      <p:graphicFrame>
        <p:nvGraphicFramePr>
          <p:cNvPr id="3" name="Object 2"/>
          <p:cNvGraphicFramePr>
            <a:graphicFrameLocks noChangeAspect="1"/>
          </p:cNvGraphicFramePr>
          <p:nvPr>
            <p:extLst>
              <p:ext uri="{D42A27DB-BD31-4B8C-83A1-F6EECF244321}">
                <p14:modId xmlns:p14="http://schemas.microsoft.com/office/powerpoint/2010/main" val="714556190"/>
              </p:ext>
            </p:extLst>
          </p:nvPr>
        </p:nvGraphicFramePr>
        <p:xfrm>
          <a:off x="671688" y="1214085"/>
          <a:ext cx="7620000" cy="4097337"/>
        </p:xfrm>
        <a:graphic>
          <a:graphicData uri="http://schemas.openxmlformats.org/presentationml/2006/ole">
            <mc:AlternateContent xmlns:mc="http://schemas.openxmlformats.org/markup-compatibility/2006">
              <mc:Choice xmlns:v="urn:schemas-microsoft-com:vml" Requires="v">
                <p:oleObj spid="_x0000_s28690" name="Photo Editor Photo" r:id="rId4" imgW="10076190" imgH="5420482" progId="MSPhotoEd.3">
                  <p:embed/>
                </p:oleObj>
              </mc:Choice>
              <mc:Fallback>
                <p:oleObj name="Photo Editor Photo" r:id="rId4" imgW="10076190" imgH="542048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88" y="1214085"/>
                        <a:ext cx="7620000"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 name="Text Box 7"/>
          <p:cNvSpPr txBox="1">
            <a:spLocks noChangeArrowheads="1"/>
          </p:cNvSpPr>
          <p:nvPr/>
        </p:nvSpPr>
        <p:spPr bwMode="auto">
          <a:xfrm>
            <a:off x="2133600" y="5844822"/>
            <a:ext cx="4671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dirty="0">
                <a:latin typeface="+mn-lt"/>
              </a:rPr>
              <a:t>To solve and obtain A</a:t>
            </a:r>
            <a:r>
              <a:rPr lang="en-US" altLang="en-US" sz="1600" dirty="0">
                <a:latin typeface="+mn-lt"/>
              </a:rPr>
              <a:t>i </a:t>
            </a:r>
            <a:r>
              <a:rPr lang="en-US" altLang="en-US" dirty="0">
                <a:latin typeface="+mn-lt"/>
              </a:rPr>
              <a:t>for each pixel </a:t>
            </a:r>
            <a:endParaRPr lang="fr-FR" altLang="en-US" dirty="0">
              <a:latin typeface="+mn-lt"/>
            </a:endParaRPr>
          </a:p>
        </p:txBody>
      </p:sp>
      <p:sp>
        <p:nvSpPr>
          <p:cNvPr id="5" name="Text Box 8"/>
          <p:cNvSpPr txBox="1">
            <a:spLocks noChangeArrowheads="1"/>
          </p:cNvSpPr>
          <p:nvPr/>
        </p:nvSpPr>
        <p:spPr bwMode="auto">
          <a:xfrm>
            <a:off x="6967538" y="6583363"/>
            <a:ext cx="2176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a:latin typeface="Arial" panose="020B0604020202020204" pitchFamily="34" charset="0"/>
              </a:rPr>
              <a:t>From Michael Liebling, UCSB</a:t>
            </a:r>
            <a:endParaRPr lang="fr-FR" altLang="en-US" sz="1200">
              <a:latin typeface="Arial" panose="020B0604020202020204" pitchFamily="34" charset="0"/>
            </a:endParaRPr>
          </a:p>
        </p:txBody>
      </p:sp>
    </p:spTree>
    <p:extLst>
      <p:ext uri="{BB962C8B-B14F-4D97-AF65-F5344CB8AC3E}">
        <p14:creationId xmlns:p14="http://schemas.microsoft.com/office/powerpoint/2010/main" val="2309449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Fluorophore absorption</a:t>
            </a:r>
            <a:endParaRPr lang="en-US" dirty="0"/>
          </a:p>
        </p:txBody>
      </p:sp>
      <p:sp>
        <p:nvSpPr>
          <p:cNvPr id="3" name="Text Box 26"/>
          <p:cNvSpPr txBox="1">
            <a:spLocks noChangeArrowheads="1"/>
          </p:cNvSpPr>
          <p:nvPr/>
        </p:nvSpPr>
        <p:spPr bwMode="auto">
          <a:xfrm>
            <a:off x="628650" y="950713"/>
            <a:ext cx="5536516"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base">
              <a:spcBef>
                <a:spcPct val="0"/>
              </a:spcBef>
              <a:spcAft>
                <a:spcPct val="0"/>
              </a:spcAft>
            </a:pPr>
            <a:r>
              <a:rPr lang="en-US" altLang="en-US" sz="2000" dirty="0" smtClean="0">
                <a:solidFill>
                  <a:srgbClr val="000000"/>
                </a:solidFill>
                <a:latin typeface="+mn-lt"/>
              </a:rPr>
              <a:t>Other expressions of the Beer-Lambert law:</a:t>
            </a:r>
          </a:p>
          <a:p>
            <a:pPr fontAlgn="base">
              <a:spcBef>
                <a:spcPct val="0"/>
              </a:spcBef>
              <a:spcAft>
                <a:spcPct val="0"/>
              </a:spcAft>
            </a:pPr>
            <a:endParaRPr lang="en-US" altLang="en-US" sz="2000" dirty="0" smtClean="0">
              <a:solidFill>
                <a:srgbClr val="000000"/>
              </a:solidFill>
              <a:latin typeface="+mn-lt"/>
              <a:sym typeface="Symbol" panose="05050102010706020507" pitchFamily="18" charset="2"/>
            </a:endParaRPr>
          </a:p>
          <a:p>
            <a:pPr fontAlgn="base">
              <a:spcBef>
                <a:spcPct val="0"/>
              </a:spcBef>
              <a:spcAft>
                <a:spcPct val="0"/>
              </a:spcAft>
            </a:pPr>
            <a:r>
              <a:rPr lang="en-US" altLang="en-US" sz="1800" dirty="0" err="1" smtClean="0">
                <a:solidFill>
                  <a:srgbClr val="000000"/>
                </a:solidFill>
                <a:latin typeface="+mn-lt"/>
                <a:sym typeface="Symbol" panose="05050102010706020507" pitchFamily="18" charset="2"/>
              </a:rPr>
              <a:t>I</a:t>
            </a:r>
            <a:r>
              <a:rPr lang="en-US" altLang="en-US" sz="1800" baseline="-25000" dirty="0" err="1" smtClean="0">
                <a:solidFill>
                  <a:srgbClr val="000000"/>
                </a:solidFill>
                <a:latin typeface="+mn-lt"/>
                <a:sym typeface="Symbol" panose="05050102010706020507" pitchFamily="18" charset="2"/>
              </a:rPr>
              <a:t>out</a:t>
            </a:r>
            <a:r>
              <a:rPr lang="en-US" altLang="en-US" sz="1800" dirty="0" smtClean="0">
                <a:solidFill>
                  <a:srgbClr val="000000"/>
                </a:solidFill>
                <a:latin typeface="+mn-lt"/>
                <a:sym typeface="Symbol" panose="05050102010706020507" pitchFamily="18" charset="2"/>
              </a:rPr>
              <a:t> = </a:t>
            </a:r>
            <a:r>
              <a:rPr lang="en-US" altLang="en-US" sz="1800" dirty="0" err="1" smtClean="0">
                <a:solidFill>
                  <a:srgbClr val="000000"/>
                </a:solidFill>
                <a:latin typeface="+mn-lt"/>
                <a:sym typeface="Symbol" panose="05050102010706020507" pitchFamily="18" charset="2"/>
              </a:rPr>
              <a:t>I</a:t>
            </a:r>
            <a:r>
              <a:rPr lang="en-US" altLang="en-US" sz="1800" baseline="-25000" dirty="0" err="1" smtClean="0">
                <a:solidFill>
                  <a:srgbClr val="000000"/>
                </a:solidFill>
                <a:latin typeface="+mn-lt"/>
                <a:sym typeface="Symbol" panose="05050102010706020507" pitchFamily="18" charset="2"/>
              </a:rPr>
              <a:t>in</a:t>
            </a:r>
            <a:r>
              <a:rPr lang="en-US" altLang="en-US" sz="1800" baseline="-25000" dirty="0" smtClean="0">
                <a:solidFill>
                  <a:srgbClr val="000000"/>
                </a:solidFill>
                <a:latin typeface="+mn-lt"/>
                <a:sym typeface="Symbol" panose="05050102010706020507" pitchFamily="18" charset="2"/>
              </a:rPr>
              <a:t> </a:t>
            </a:r>
            <a:r>
              <a:rPr lang="en-US" altLang="en-US" sz="1800" dirty="0" err="1" smtClean="0">
                <a:solidFill>
                  <a:srgbClr val="000000"/>
                </a:solidFill>
                <a:latin typeface="+mn-lt"/>
                <a:sym typeface="Symbol" panose="05050102010706020507" pitchFamily="18" charset="2"/>
              </a:rPr>
              <a:t>exp</a:t>
            </a:r>
            <a:r>
              <a:rPr lang="en-US" altLang="en-US" sz="1800" dirty="0" smtClean="0">
                <a:solidFill>
                  <a:srgbClr val="000000"/>
                </a:solidFill>
                <a:latin typeface="+mn-lt"/>
                <a:sym typeface="Symbol" panose="05050102010706020507" pitchFamily="18" charset="2"/>
              </a:rPr>
              <a:t> (</a:t>
            </a:r>
            <a:r>
              <a:rPr lang="en-US" altLang="en-US" sz="1800" dirty="0" smtClean="0">
                <a:solidFill>
                  <a:srgbClr val="000000"/>
                </a:solidFill>
                <a:latin typeface="Arial" panose="020B0604020202020204" pitchFamily="34" charset="0"/>
                <a:sym typeface="Symbol" panose="05050102010706020507" pitchFamily="18" charset="2"/>
              </a:rPr>
              <a:t>- </a:t>
            </a:r>
            <a:r>
              <a:rPr lang="en-US" altLang="en-US" sz="1800" dirty="0" smtClean="0">
                <a:solidFill>
                  <a:srgbClr val="000000"/>
                </a:solidFill>
                <a:latin typeface="Times New Roman" panose="02020603050405020304" pitchFamily="18" charset="0"/>
                <a:sym typeface="Symbol" panose="05050102010706020507" pitchFamily="18" charset="2"/>
              </a:rPr>
              <a:t> </a:t>
            </a:r>
            <a:r>
              <a:rPr lang="en-US" altLang="en-US" sz="1800" i="1" dirty="0" smtClean="0">
                <a:solidFill>
                  <a:srgbClr val="000000"/>
                </a:solidFill>
                <a:latin typeface="Arial" panose="020B0604020202020204" pitchFamily="34" charset="0"/>
                <a:sym typeface="Symbol" panose="05050102010706020507" pitchFamily="18" charset="2"/>
              </a:rPr>
              <a:t>L </a:t>
            </a:r>
            <a:r>
              <a:rPr lang="en-US" altLang="en-US" sz="1800" dirty="0" smtClean="0">
                <a:solidFill>
                  <a:srgbClr val="000000"/>
                </a:solidFill>
                <a:latin typeface="+mn-lt"/>
                <a:sym typeface="Symbol" panose="05050102010706020507" pitchFamily="18" charset="2"/>
              </a:rPr>
              <a:t>c)</a:t>
            </a:r>
          </a:p>
          <a:p>
            <a:pPr fontAlgn="base">
              <a:spcBef>
                <a:spcPct val="0"/>
              </a:spcBef>
              <a:spcAft>
                <a:spcPct val="0"/>
              </a:spcAft>
            </a:pPr>
            <a:r>
              <a:rPr lang="en-US" altLang="en-US" sz="1800" dirty="0" err="1" smtClean="0">
                <a:solidFill>
                  <a:srgbClr val="000000"/>
                </a:solidFill>
                <a:latin typeface="+mn-lt"/>
                <a:sym typeface="Symbol" panose="05050102010706020507" pitchFamily="18" charset="2"/>
              </a:rPr>
              <a:t>I</a:t>
            </a:r>
            <a:r>
              <a:rPr lang="en-US" altLang="en-US" sz="1800" baseline="-25000" dirty="0" err="1" smtClean="0">
                <a:solidFill>
                  <a:srgbClr val="000000"/>
                </a:solidFill>
                <a:latin typeface="+mn-lt"/>
                <a:sym typeface="Symbol" panose="05050102010706020507" pitchFamily="18" charset="2"/>
              </a:rPr>
              <a:t>out</a:t>
            </a:r>
            <a:r>
              <a:rPr lang="en-US" altLang="en-US" sz="1800" dirty="0" smtClean="0">
                <a:solidFill>
                  <a:srgbClr val="000000"/>
                </a:solidFill>
                <a:latin typeface="+mn-lt"/>
                <a:sym typeface="Symbol" panose="05050102010706020507" pitchFamily="18" charset="2"/>
              </a:rPr>
              <a:t> = </a:t>
            </a:r>
            <a:r>
              <a:rPr lang="en-US" altLang="en-US" sz="1800" dirty="0" err="1" smtClean="0">
                <a:solidFill>
                  <a:srgbClr val="000000"/>
                </a:solidFill>
                <a:latin typeface="+mn-lt"/>
                <a:sym typeface="Symbol" panose="05050102010706020507" pitchFamily="18" charset="2"/>
              </a:rPr>
              <a:t>I</a:t>
            </a:r>
            <a:r>
              <a:rPr lang="en-US" altLang="en-US" sz="1800" baseline="-25000" dirty="0" err="1" smtClean="0">
                <a:solidFill>
                  <a:srgbClr val="000000"/>
                </a:solidFill>
                <a:latin typeface="+mn-lt"/>
                <a:sym typeface="Symbol" panose="05050102010706020507" pitchFamily="18" charset="2"/>
              </a:rPr>
              <a:t>in</a:t>
            </a:r>
            <a:r>
              <a:rPr lang="en-US" altLang="en-US" sz="1800" baseline="-25000" dirty="0" smtClean="0">
                <a:solidFill>
                  <a:srgbClr val="000000"/>
                </a:solidFill>
                <a:latin typeface="+mn-lt"/>
                <a:sym typeface="Symbol" panose="05050102010706020507" pitchFamily="18" charset="2"/>
              </a:rPr>
              <a:t> </a:t>
            </a:r>
            <a:r>
              <a:rPr lang="en-US" altLang="en-US" sz="1800" dirty="0" err="1" smtClean="0">
                <a:solidFill>
                  <a:srgbClr val="000000"/>
                </a:solidFill>
                <a:latin typeface="+mn-lt"/>
                <a:sym typeface="Symbol" panose="05050102010706020507" pitchFamily="18" charset="2"/>
              </a:rPr>
              <a:t>exp</a:t>
            </a:r>
            <a:r>
              <a:rPr lang="en-US" altLang="en-US" sz="1800" dirty="0" smtClean="0">
                <a:solidFill>
                  <a:srgbClr val="000000"/>
                </a:solidFill>
                <a:latin typeface="+mn-lt"/>
                <a:sym typeface="Symbol" panose="05050102010706020507" pitchFamily="18" charset="2"/>
              </a:rPr>
              <a:t> (- </a:t>
            </a:r>
            <a:r>
              <a:rPr lang="en-US" altLang="en-US" sz="1800" dirty="0" smtClean="0">
                <a:solidFill>
                  <a:srgbClr val="000000"/>
                </a:solidFill>
                <a:latin typeface="Times New Roman" panose="02020603050405020304" pitchFamily="18" charset="0"/>
                <a:sym typeface="Symbol" panose="05050102010706020507" pitchFamily="18" charset="2"/>
              </a:rPr>
              <a:t> </a:t>
            </a:r>
            <a:r>
              <a:rPr lang="en-US" altLang="en-US" sz="1800" i="1" dirty="0" smtClean="0">
                <a:solidFill>
                  <a:srgbClr val="000000"/>
                </a:solidFill>
                <a:latin typeface="Arial" panose="020B0604020202020204" pitchFamily="34" charset="0"/>
                <a:sym typeface="Symbol" panose="05050102010706020507" pitchFamily="18" charset="2"/>
              </a:rPr>
              <a:t>L </a:t>
            </a:r>
            <a:r>
              <a:rPr lang="en-US" altLang="en-US" sz="1800" dirty="0" smtClean="0">
                <a:solidFill>
                  <a:srgbClr val="000000"/>
                </a:solidFill>
                <a:latin typeface="+mn-lt"/>
                <a:sym typeface="Symbol" panose="05050102010706020507" pitchFamily="18" charset="2"/>
              </a:rPr>
              <a:t>N)</a:t>
            </a:r>
          </a:p>
          <a:p>
            <a:pPr fontAlgn="base">
              <a:spcBef>
                <a:spcPct val="0"/>
              </a:spcBef>
              <a:spcAft>
                <a:spcPct val="0"/>
              </a:spcAft>
            </a:pPr>
            <a:r>
              <a:rPr lang="en-US" altLang="en-US" sz="1800" dirty="0" err="1" smtClean="0">
                <a:solidFill>
                  <a:srgbClr val="000000"/>
                </a:solidFill>
                <a:latin typeface="+mn-lt"/>
                <a:sym typeface="Symbol" panose="05050102010706020507" pitchFamily="18" charset="2"/>
              </a:rPr>
              <a:t>I</a:t>
            </a:r>
            <a:r>
              <a:rPr lang="en-US" altLang="en-US" sz="1800" baseline="-25000" dirty="0" err="1" smtClean="0">
                <a:solidFill>
                  <a:srgbClr val="000000"/>
                </a:solidFill>
                <a:latin typeface="+mn-lt"/>
                <a:sym typeface="Symbol" panose="05050102010706020507" pitchFamily="18" charset="2"/>
              </a:rPr>
              <a:t>out</a:t>
            </a:r>
            <a:r>
              <a:rPr lang="en-US" altLang="en-US" sz="1800" dirty="0" smtClean="0">
                <a:solidFill>
                  <a:srgbClr val="000000"/>
                </a:solidFill>
                <a:latin typeface="+mn-lt"/>
                <a:sym typeface="Symbol" panose="05050102010706020507" pitchFamily="18" charset="2"/>
              </a:rPr>
              <a:t> = </a:t>
            </a:r>
            <a:r>
              <a:rPr lang="en-US" altLang="en-US" sz="1800" dirty="0" err="1" smtClean="0">
                <a:solidFill>
                  <a:srgbClr val="000000"/>
                </a:solidFill>
                <a:latin typeface="+mn-lt"/>
                <a:sym typeface="Symbol" panose="05050102010706020507" pitchFamily="18" charset="2"/>
              </a:rPr>
              <a:t>I</a:t>
            </a:r>
            <a:r>
              <a:rPr lang="en-US" altLang="en-US" sz="1800" baseline="-25000" dirty="0" err="1" smtClean="0">
                <a:solidFill>
                  <a:srgbClr val="000000"/>
                </a:solidFill>
                <a:latin typeface="+mn-lt"/>
                <a:sym typeface="Symbol" panose="05050102010706020507" pitchFamily="18" charset="2"/>
              </a:rPr>
              <a:t>in</a:t>
            </a:r>
            <a:r>
              <a:rPr lang="en-US" altLang="en-US" sz="1800" baseline="-25000" dirty="0" smtClean="0">
                <a:solidFill>
                  <a:srgbClr val="000000"/>
                </a:solidFill>
                <a:latin typeface="+mn-lt"/>
                <a:sym typeface="Symbol" panose="05050102010706020507" pitchFamily="18" charset="2"/>
              </a:rPr>
              <a:t> </a:t>
            </a:r>
            <a:r>
              <a:rPr lang="en-US" altLang="en-US" sz="1800" dirty="0" err="1" smtClean="0">
                <a:solidFill>
                  <a:srgbClr val="000000"/>
                </a:solidFill>
                <a:latin typeface="+mn-lt"/>
                <a:sym typeface="Symbol" panose="05050102010706020507" pitchFamily="18" charset="2"/>
              </a:rPr>
              <a:t>exp</a:t>
            </a:r>
            <a:r>
              <a:rPr lang="en-US" altLang="en-US" sz="1800" dirty="0" smtClean="0">
                <a:solidFill>
                  <a:srgbClr val="000000"/>
                </a:solidFill>
                <a:latin typeface="+mn-lt"/>
                <a:sym typeface="Symbol" panose="05050102010706020507" pitchFamily="18" charset="2"/>
              </a:rPr>
              <a:t> (-</a:t>
            </a:r>
            <a:r>
              <a:rPr lang="en-US" altLang="en-US" sz="1800" dirty="0" smtClean="0">
                <a:solidFill>
                  <a:srgbClr val="000000"/>
                </a:solidFill>
                <a:latin typeface="Arial" panose="020B0604020202020204" pitchFamily="34" charset="0"/>
                <a:sym typeface="Symbol" panose="05050102010706020507" pitchFamily="18" charset="2"/>
              </a:rPr>
              <a:t> µ</a:t>
            </a:r>
            <a:r>
              <a:rPr lang="en-US" altLang="en-US" sz="1800" baseline="-25000" dirty="0" smtClean="0">
                <a:solidFill>
                  <a:srgbClr val="000000"/>
                </a:solidFill>
                <a:latin typeface="Arial" panose="020B0604020202020204" pitchFamily="34" charset="0"/>
                <a:sym typeface="Symbol" panose="05050102010706020507" pitchFamily="18" charset="2"/>
              </a:rPr>
              <a:t>a </a:t>
            </a:r>
            <a:r>
              <a:rPr lang="en-US" altLang="en-US" sz="1800" i="1" dirty="0" smtClean="0">
                <a:solidFill>
                  <a:srgbClr val="000000"/>
                </a:solidFill>
                <a:latin typeface="Arial" panose="020B0604020202020204" pitchFamily="34" charset="0"/>
                <a:sym typeface="Symbol" panose="05050102010706020507" pitchFamily="18" charset="2"/>
              </a:rPr>
              <a:t>L</a:t>
            </a:r>
            <a:r>
              <a:rPr lang="en-US" altLang="en-US" sz="1800" dirty="0" smtClean="0">
                <a:solidFill>
                  <a:srgbClr val="000000"/>
                </a:solidFill>
                <a:latin typeface="+mn-lt"/>
                <a:sym typeface="Symbol" panose="05050102010706020507" pitchFamily="18" charset="2"/>
              </a:rPr>
              <a:t>)</a:t>
            </a:r>
          </a:p>
          <a:p>
            <a:pPr fontAlgn="base">
              <a:spcBef>
                <a:spcPct val="0"/>
              </a:spcBef>
              <a:spcAft>
                <a:spcPct val="0"/>
              </a:spcAft>
            </a:pPr>
            <a:endParaRPr lang="en-US" altLang="en-US" sz="1800" dirty="0" smtClean="0">
              <a:solidFill>
                <a:srgbClr val="000000"/>
              </a:solidFill>
              <a:latin typeface="Arial" panose="020B0604020202020204" pitchFamily="34" charset="0"/>
              <a:sym typeface="Symbol" panose="05050102010706020507" pitchFamily="18" charset="2"/>
            </a:endParaRPr>
          </a:p>
          <a:p>
            <a:pPr fontAlgn="base">
              <a:spcBef>
                <a:spcPct val="0"/>
              </a:spcBef>
              <a:spcAft>
                <a:spcPct val="0"/>
              </a:spcAft>
            </a:pPr>
            <a:r>
              <a:rPr lang="en-US" altLang="en-US" sz="1800" dirty="0" err="1" smtClean="0">
                <a:solidFill>
                  <a:srgbClr val="000000"/>
                </a:solidFill>
                <a:latin typeface="+mn-lt"/>
                <a:sym typeface="Symbol" panose="05050102010706020507" pitchFamily="18" charset="2"/>
              </a:rPr>
              <a:t>I</a:t>
            </a:r>
            <a:r>
              <a:rPr lang="en-US" altLang="en-US" sz="1800" baseline="-25000" dirty="0" err="1" smtClean="0">
                <a:solidFill>
                  <a:srgbClr val="000000"/>
                </a:solidFill>
                <a:latin typeface="+mn-lt"/>
                <a:sym typeface="Symbol" panose="05050102010706020507" pitchFamily="18" charset="2"/>
              </a:rPr>
              <a:t>in</a:t>
            </a:r>
            <a:r>
              <a:rPr lang="en-US" altLang="en-US" sz="1800" dirty="0" smtClean="0">
                <a:solidFill>
                  <a:srgbClr val="000000"/>
                </a:solidFill>
                <a:latin typeface="+mn-lt"/>
                <a:sym typeface="Symbol" panose="05050102010706020507" pitchFamily="18" charset="2"/>
              </a:rPr>
              <a:t>: incident light intensity in W.cm</a:t>
            </a:r>
            <a:r>
              <a:rPr lang="en-US" altLang="en-US" sz="1800" baseline="30000" dirty="0" smtClean="0">
                <a:solidFill>
                  <a:srgbClr val="000000"/>
                </a:solidFill>
                <a:latin typeface="+mn-lt"/>
                <a:sym typeface="Symbol" panose="05050102010706020507" pitchFamily="18" charset="2"/>
              </a:rPr>
              <a:t>-2</a:t>
            </a:r>
            <a:endParaRPr lang="en-US" altLang="en-US" sz="1800" dirty="0" smtClean="0">
              <a:solidFill>
                <a:srgbClr val="000000"/>
              </a:solidFill>
              <a:latin typeface="+mn-lt"/>
              <a:sym typeface="Symbol" panose="05050102010706020507" pitchFamily="18" charset="2"/>
            </a:endParaRPr>
          </a:p>
          <a:p>
            <a:pPr fontAlgn="base">
              <a:spcBef>
                <a:spcPct val="0"/>
              </a:spcBef>
              <a:spcAft>
                <a:spcPct val="0"/>
              </a:spcAft>
            </a:pPr>
            <a:r>
              <a:rPr lang="en-US" altLang="en-US" sz="1800" dirty="0" smtClean="0">
                <a:solidFill>
                  <a:srgbClr val="000000"/>
                </a:solidFill>
                <a:latin typeface="+mn-lt"/>
                <a:sym typeface="Symbol" panose="05050102010706020507" pitchFamily="18" charset="2"/>
              </a:rPr>
              <a:t>L: absorption path length in cm</a:t>
            </a:r>
          </a:p>
          <a:p>
            <a:pPr fontAlgn="base">
              <a:spcBef>
                <a:spcPct val="0"/>
              </a:spcBef>
              <a:spcAft>
                <a:spcPct val="0"/>
              </a:spcAft>
            </a:pPr>
            <a:r>
              <a:rPr lang="en-US" altLang="en-US" sz="1800" dirty="0" smtClean="0">
                <a:solidFill>
                  <a:srgbClr val="000000"/>
                </a:solidFill>
                <a:latin typeface="+mn-lt"/>
                <a:sym typeface="Symbol" panose="05050102010706020507" pitchFamily="18" charset="2"/>
              </a:rPr>
              <a:t>c: concentration of the absorber in M or mol.L</a:t>
            </a:r>
            <a:r>
              <a:rPr lang="en-US" altLang="en-US" sz="1800" baseline="30000" dirty="0" smtClean="0">
                <a:solidFill>
                  <a:srgbClr val="000000"/>
                </a:solidFill>
                <a:latin typeface="+mn-lt"/>
                <a:sym typeface="Symbol" panose="05050102010706020507" pitchFamily="18" charset="2"/>
              </a:rPr>
              <a:t>-1</a:t>
            </a:r>
          </a:p>
          <a:p>
            <a:pPr fontAlgn="base">
              <a:spcBef>
                <a:spcPct val="0"/>
              </a:spcBef>
              <a:spcAft>
                <a:spcPct val="0"/>
              </a:spcAft>
            </a:pPr>
            <a:r>
              <a:rPr lang="en-US" altLang="en-US" sz="1800" dirty="0" smtClean="0">
                <a:solidFill>
                  <a:srgbClr val="000000"/>
                </a:solidFill>
                <a:latin typeface="+mn-lt"/>
                <a:sym typeface="Symbol" panose="05050102010706020507" pitchFamily="18" charset="2"/>
              </a:rPr>
              <a:t>N: density of the absorber in molecule.cm</a:t>
            </a:r>
            <a:r>
              <a:rPr lang="en-US" altLang="en-US" sz="1800" baseline="30000" dirty="0" smtClean="0">
                <a:solidFill>
                  <a:srgbClr val="000000"/>
                </a:solidFill>
                <a:latin typeface="+mn-lt"/>
                <a:sym typeface="Symbol" panose="05050102010706020507" pitchFamily="18" charset="2"/>
              </a:rPr>
              <a:t>-3</a:t>
            </a:r>
          </a:p>
          <a:p>
            <a:pPr fontAlgn="base">
              <a:spcBef>
                <a:spcPct val="0"/>
              </a:spcBef>
              <a:spcAft>
                <a:spcPct val="0"/>
              </a:spcAft>
            </a:pPr>
            <a:r>
              <a:rPr lang="en-US" altLang="en-US" sz="1800" b="1" dirty="0" smtClean="0">
                <a:solidFill>
                  <a:srgbClr val="000000"/>
                </a:solidFill>
                <a:latin typeface="+mn-lt"/>
                <a:sym typeface="Symbol" panose="05050102010706020507" pitchFamily="18" charset="2"/>
              </a:rPr>
              <a:t>:</a:t>
            </a:r>
            <a:r>
              <a:rPr lang="en-US" altLang="en-US" sz="1800" dirty="0" smtClean="0">
                <a:solidFill>
                  <a:srgbClr val="000000"/>
                </a:solidFill>
                <a:latin typeface="+mn-lt"/>
                <a:sym typeface="Symbol" panose="05050102010706020507" pitchFamily="18" charset="2"/>
              </a:rPr>
              <a:t> </a:t>
            </a:r>
            <a:r>
              <a:rPr lang="en-US" altLang="en-US" sz="1800" b="1" dirty="0" smtClean="0">
                <a:solidFill>
                  <a:srgbClr val="000000"/>
                </a:solidFill>
                <a:latin typeface="+mn-lt"/>
                <a:sym typeface="Symbol" panose="05050102010706020507" pitchFamily="18" charset="2"/>
              </a:rPr>
              <a:t>molar absorption coefficient</a:t>
            </a:r>
            <a:r>
              <a:rPr lang="en-US" altLang="en-US" sz="1800" dirty="0" smtClean="0">
                <a:solidFill>
                  <a:srgbClr val="000000"/>
                </a:solidFill>
                <a:latin typeface="+mn-lt"/>
                <a:sym typeface="Symbol" panose="05050102010706020507" pitchFamily="18" charset="2"/>
              </a:rPr>
              <a:t> in M</a:t>
            </a:r>
            <a:r>
              <a:rPr lang="en-US" altLang="en-US" sz="1800" baseline="30000" dirty="0" smtClean="0">
                <a:solidFill>
                  <a:srgbClr val="000000"/>
                </a:solidFill>
                <a:latin typeface="+mn-lt"/>
                <a:sym typeface="Symbol" panose="05050102010706020507" pitchFamily="18" charset="2"/>
              </a:rPr>
              <a:t>-1</a:t>
            </a:r>
            <a:r>
              <a:rPr lang="en-US" altLang="en-US" sz="1800" dirty="0" smtClean="0">
                <a:solidFill>
                  <a:srgbClr val="000000"/>
                </a:solidFill>
                <a:latin typeface="+mn-lt"/>
                <a:sym typeface="Symbol" panose="05050102010706020507" pitchFamily="18" charset="2"/>
              </a:rPr>
              <a:t>cm</a:t>
            </a:r>
            <a:r>
              <a:rPr lang="en-US" altLang="en-US" sz="1800" baseline="30000" dirty="0" smtClean="0">
                <a:solidFill>
                  <a:srgbClr val="000000"/>
                </a:solidFill>
                <a:latin typeface="+mn-lt"/>
                <a:sym typeface="Symbol" panose="05050102010706020507" pitchFamily="18" charset="2"/>
              </a:rPr>
              <a:t>-1</a:t>
            </a:r>
            <a:r>
              <a:rPr lang="en-US" altLang="en-US" sz="1800" dirty="0" smtClean="0">
                <a:solidFill>
                  <a:srgbClr val="000000"/>
                </a:solidFill>
                <a:latin typeface="+mn-lt"/>
                <a:sym typeface="Symbol" panose="05050102010706020507" pitchFamily="18" charset="2"/>
              </a:rPr>
              <a:t> or mol</a:t>
            </a:r>
            <a:r>
              <a:rPr lang="en-US" altLang="en-US" sz="1800" baseline="30000" dirty="0" smtClean="0">
                <a:solidFill>
                  <a:srgbClr val="000000"/>
                </a:solidFill>
                <a:latin typeface="+mn-lt"/>
                <a:sym typeface="Symbol" panose="05050102010706020507" pitchFamily="18" charset="2"/>
              </a:rPr>
              <a:t>-1</a:t>
            </a:r>
            <a:r>
              <a:rPr lang="en-US" altLang="en-US" sz="1800" dirty="0" smtClean="0">
                <a:solidFill>
                  <a:srgbClr val="000000"/>
                </a:solidFill>
                <a:latin typeface="+mn-lt"/>
                <a:sym typeface="Symbol" panose="05050102010706020507" pitchFamily="18" charset="2"/>
              </a:rPr>
              <a:t>.L.cm</a:t>
            </a:r>
            <a:r>
              <a:rPr lang="en-US" altLang="en-US" sz="1800" baseline="30000" dirty="0" smtClean="0">
                <a:solidFill>
                  <a:srgbClr val="000000"/>
                </a:solidFill>
                <a:latin typeface="+mn-lt"/>
                <a:sym typeface="Symbol" panose="05050102010706020507" pitchFamily="18" charset="2"/>
              </a:rPr>
              <a:t>-1</a:t>
            </a:r>
          </a:p>
          <a:p>
            <a:pPr fontAlgn="base">
              <a:spcBef>
                <a:spcPct val="0"/>
              </a:spcBef>
              <a:spcAft>
                <a:spcPct val="0"/>
              </a:spcAft>
            </a:pPr>
            <a:r>
              <a:rPr lang="en-US" altLang="en-US" sz="1800" b="1" dirty="0" smtClean="0">
                <a:solidFill>
                  <a:srgbClr val="000000"/>
                </a:solidFill>
                <a:latin typeface="Times New Roman" panose="02020603050405020304" pitchFamily="18" charset="0"/>
                <a:sym typeface="Symbol" panose="05050102010706020507" pitchFamily="18" charset="2"/>
              </a:rPr>
              <a:t></a:t>
            </a:r>
            <a:r>
              <a:rPr lang="en-US" altLang="en-US" sz="1800" b="1" dirty="0" smtClean="0">
                <a:solidFill>
                  <a:srgbClr val="000000"/>
                </a:solidFill>
                <a:latin typeface="+mn-lt"/>
                <a:sym typeface="Symbol" panose="05050102010706020507" pitchFamily="18" charset="2"/>
              </a:rPr>
              <a:t>:</a:t>
            </a:r>
            <a:r>
              <a:rPr lang="en-US" altLang="en-US" sz="1800" dirty="0" smtClean="0">
                <a:solidFill>
                  <a:srgbClr val="000000"/>
                </a:solidFill>
                <a:latin typeface="+mn-lt"/>
                <a:sym typeface="Symbol" panose="05050102010706020507" pitchFamily="18" charset="2"/>
              </a:rPr>
              <a:t> </a:t>
            </a:r>
            <a:r>
              <a:rPr lang="en-US" altLang="en-US" sz="1800" b="1" dirty="0" smtClean="0">
                <a:solidFill>
                  <a:srgbClr val="000000"/>
                </a:solidFill>
                <a:latin typeface="+mn-lt"/>
                <a:sym typeface="Symbol" panose="05050102010706020507" pitchFamily="18" charset="2"/>
              </a:rPr>
              <a:t>absorption cross section</a:t>
            </a:r>
            <a:r>
              <a:rPr lang="en-US" altLang="en-US" sz="1800" dirty="0" smtClean="0">
                <a:solidFill>
                  <a:srgbClr val="000000"/>
                </a:solidFill>
                <a:latin typeface="+mn-lt"/>
                <a:sym typeface="Symbol" panose="05050102010706020507" pitchFamily="18" charset="2"/>
              </a:rPr>
              <a:t> in cm</a:t>
            </a:r>
            <a:r>
              <a:rPr lang="en-US" altLang="en-US" sz="1800" baseline="30000" dirty="0" smtClean="0">
                <a:solidFill>
                  <a:srgbClr val="000000"/>
                </a:solidFill>
                <a:latin typeface="+mn-lt"/>
                <a:sym typeface="Symbol" panose="05050102010706020507" pitchFamily="18" charset="2"/>
              </a:rPr>
              <a:t>2</a:t>
            </a:r>
            <a:r>
              <a:rPr lang="en-US" altLang="en-US" sz="1800" dirty="0" smtClean="0">
                <a:solidFill>
                  <a:srgbClr val="000000"/>
                </a:solidFill>
                <a:latin typeface="+mn-lt"/>
                <a:sym typeface="Symbol" panose="05050102010706020507" pitchFamily="18" charset="2"/>
              </a:rPr>
              <a:t> or cm</a:t>
            </a:r>
            <a:r>
              <a:rPr lang="en-US" altLang="en-US" sz="1800" baseline="30000" dirty="0" smtClean="0">
                <a:solidFill>
                  <a:srgbClr val="000000"/>
                </a:solidFill>
                <a:latin typeface="+mn-lt"/>
                <a:sym typeface="Symbol" panose="05050102010706020507" pitchFamily="18" charset="2"/>
              </a:rPr>
              <a:t>2</a:t>
            </a:r>
            <a:r>
              <a:rPr lang="en-US" altLang="en-US" sz="1800" dirty="0" smtClean="0">
                <a:solidFill>
                  <a:srgbClr val="000000"/>
                </a:solidFill>
                <a:latin typeface="+mn-lt"/>
                <a:sym typeface="Symbol" panose="05050102010706020507" pitchFamily="18" charset="2"/>
              </a:rPr>
              <a:t>.molecule</a:t>
            </a:r>
            <a:r>
              <a:rPr lang="en-US" altLang="en-US" sz="1800" baseline="30000" dirty="0" smtClean="0">
                <a:solidFill>
                  <a:srgbClr val="000000"/>
                </a:solidFill>
                <a:latin typeface="+mn-lt"/>
                <a:sym typeface="Symbol" panose="05050102010706020507" pitchFamily="18" charset="2"/>
              </a:rPr>
              <a:t>-1</a:t>
            </a:r>
          </a:p>
          <a:p>
            <a:pPr fontAlgn="base">
              <a:spcBef>
                <a:spcPct val="0"/>
              </a:spcBef>
              <a:spcAft>
                <a:spcPct val="0"/>
              </a:spcAft>
            </a:pPr>
            <a:r>
              <a:rPr lang="en-US" altLang="en-US" sz="1800" b="1" dirty="0" smtClean="0">
                <a:solidFill>
                  <a:srgbClr val="000000"/>
                </a:solidFill>
                <a:latin typeface="+mn-lt"/>
                <a:sym typeface="Symbol" panose="05050102010706020507" pitchFamily="18" charset="2"/>
              </a:rPr>
              <a:t>µ</a:t>
            </a:r>
            <a:r>
              <a:rPr lang="en-US" altLang="en-US" sz="1800" b="1" baseline="-25000" dirty="0" smtClean="0">
                <a:solidFill>
                  <a:srgbClr val="000000"/>
                </a:solidFill>
                <a:latin typeface="+mn-lt"/>
                <a:sym typeface="Symbol" panose="05050102010706020507" pitchFamily="18" charset="2"/>
              </a:rPr>
              <a:t>a</a:t>
            </a:r>
            <a:r>
              <a:rPr lang="en-US" altLang="en-US" sz="1800" b="1" dirty="0" smtClean="0">
                <a:solidFill>
                  <a:srgbClr val="000000"/>
                </a:solidFill>
                <a:latin typeface="+mn-lt"/>
                <a:sym typeface="Symbol" panose="05050102010706020507" pitchFamily="18" charset="2"/>
              </a:rPr>
              <a:t>:</a:t>
            </a:r>
            <a:r>
              <a:rPr lang="en-US" altLang="en-US" sz="1800" dirty="0" smtClean="0">
                <a:solidFill>
                  <a:srgbClr val="000000"/>
                </a:solidFill>
                <a:latin typeface="+mn-lt"/>
                <a:sym typeface="Symbol" panose="05050102010706020507" pitchFamily="18" charset="2"/>
              </a:rPr>
              <a:t> </a:t>
            </a:r>
            <a:r>
              <a:rPr lang="en-US" altLang="en-US" sz="1800" b="1" dirty="0" smtClean="0">
                <a:solidFill>
                  <a:srgbClr val="000000"/>
                </a:solidFill>
                <a:latin typeface="+mn-lt"/>
                <a:sym typeface="Symbol" panose="05050102010706020507" pitchFamily="18" charset="2"/>
              </a:rPr>
              <a:t>absorption (attenuation) coefficient</a:t>
            </a:r>
            <a:r>
              <a:rPr lang="en-US" altLang="en-US" sz="1800" dirty="0" smtClean="0">
                <a:solidFill>
                  <a:srgbClr val="000000"/>
                </a:solidFill>
                <a:latin typeface="+mn-lt"/>
                <a:sym typeface="Symbol" panose="05050102010706020507" pitchFamily="18" charset="2"/>
              </a:rPr>
              <a:t> in cm</a:t>
            </a:r>
            <a:r>
              <a:rPr lang="en-US" altLang="en-US" sz="1800" baseline="30000" dirty="0" smtClean="0">
                <a:solidFill>
                  <a:srgbClr val="000000"/>
                </a:solidFill>
                <a:latin typeface="+mn-lt"/>
                <a:sym typeface="Symbol" panose="05050102010706020507" pitchFamily="18" charset="2"/>
              </a:rPr>
              <a:t>-1</a:t>
            </a:r>
          </a:p>
          <a:p>
            <a:pPr fontAlgn="base">
              <a:spcBef>
                <a:spcPct val="0"/>
              </a:spcBef>
              <a:spcAft>
                <a:spcPct val="0"/>
              </a:spcAft>
            </a:pPr>
            <a:endParaRPr lang="en-US" altLang="en-US" sz="1800" baseline="30000" dirty="0" smtClean="0">
              <a:solidFill>
                <a:srgbClr val="000000"/>
              </a:solidFill>
              <a:latin typeface="Arial" panose="020B0604020202020204" pitchFamily="34" charset="0"/>
              <a:sym typeface="Symbol" panose="05050102010706020507" pitchFamily="18" charset="2"/>
            </a:endParaRPr>
          </a:p>
          <a:p>
            <a:pPr fontAlgn="base">
              <a:spcBef>
                <a:spcPct val="0"/>
              </a:spcBef>
              <a:spcAft>
                <a:spcPct val="0"/>
              </a:spcAft>
            </a:pPr>
            <a:r>
              <a:rPr lang="en-US" altLang="en-US" sz="1800" dirty="0" smtClean="0">
                <a:solidFill>
                  <a:srgbClr val="000000"/>
                </a:solidFill>
                <a:latin typeface="+mn-lt"/>
                <a:sym typeface="Symbol" panose="05050102010706020507" pitchFamily="18" charset="2"/>
              </a:rPr>
              <a:t>N = </a:t>
            </a:r>
            <a:r>
              <a:rPr lang="en-US" altLang="en-US" sz="1800" i="1" dirty="0" err="1" smtClean="0">
                <a:solidFill>
                  <a:srgbClr val="000000"/>
                </a:solidFill>
                <a:latin typeface="+mn-lt"/>
                <a:sym typeface="Symbol" panose="05050102010706020507" pitchFamily="18" charset="2"/>
              </a:rPr>
              <a:t>N</a:t>
            </a:r>
            <a:r>
              <a:rPr lang="en-US" altLang="en-US" sz="1800" i="1" baseline="-25000" dirty="0" err="1" smtClean="0">
                <a:solidFill>
                  <a:srgbClr val="000000"/>
                </a:solidFill>
                <a:latin typeface="+mn-lt"/>
                <a:sym typeface="Symbol" panose="05050102010706020507" pitchFamily="18" charset="2"/>
              </a:rPr>
              <a:t>Avogadro</a:t>
            </a:r>
            <a:r>
              <a:rPr lang="en-US" altLang="en-US" sz="1800" dirty="0" smtClean="0">
                <a:solidFill>
                  <a:srgbClr val="000000"/>
                </a:solidFill>
                <a:latin typeface="+mn-lt"/>
                <a:sym typeface="Symbol" panose="05050102010706020507" pitchFamily="18" charset="2"/>
              </a:rPr>
              <a:t> . 10</a:t>
            </a:r>
            <a:r>
              <a:rPr lang="en-US" altLang="en-US" sz="1800" baseline="30000" dirty="0" smtClean="0">
                <a:solidFill>
                  <a:srgbClr val="000000"/>
                </a:solidFill>
                <a:latin typeface="+mn-lt"/>
                <a:sym typeface="Symbol" panose="05050102010706020507" pitchFamily="18" charset="2"/>
              </a:rPr>
              <a:t>-3</a:t>
            </a:r>
            <a:r>
              <a:rPr lang="en-US" altLang="en-US" sz="1800" dirty="0" smtClean="0">
                <a:solidFill>
                  <a:srgbClr val="000000"/>
                </a:solidFill>
                <a:latin typeface="+mn-lt"/>
                <a:sym typeface="Symbol" panose="05050102010706020507" pitchFamily="18" charset="2"/>
              </a:rPr>
              <a:t> c (1L = 10</a:t>
            </a:r>
            <a:r>
              <a:rPr lang="en-US" altLang="en-US" sz="1800" baseline="30000" dirty="0" smtClean="0">
                <a:solidFill>
                  <a:srgbClr val="000000"/>
                </a:solidFill>
                <a:latin typeface="+mn-lt"/>
                <a:sym typeface="Symbol" panose="05050102010706020507" pitchFamily="18" charset="2"/>
              </a:rPr>
              <a:t>3</a:t>
            </a:r>
            <a:r>
              <a:rPr lang="en-US" altLang="en-US" sz="1800" dirty="0" smtClean="0">
                <a:solidFill>
                  <a:srgbClr val="000000"/>
                </a:solidFill>
                <a:latin typeface="+mn-lt"/>
                <a:sym typeface="Symbol" panose="05050102010706020507" pitchFamily="18" charset="2"/>
              </a:rPr>
              <a:t> cm</a:t>
            </a:r>
            <a:r>
              <a:rPr lang="en-US" altLang="en-US" sz="1800" baseline="30000" dirty="0" smtClean="0">
                <a:solidFill>
                  <a:srgbClr val="000000"/>
                </a:solidFill>
                <a:latin typeface="+mn-lt"/>
                <a:sym typeface="Symbol" panose="05050102010706020507" pitchFamily="18" charset="2"/>
              </a:rPr>
              <a:t>3</a:t>
            </a:r>
            <a:r>
              <a:rPr lang="en-US" altLang="en-US" sz="1800" dirty="0" smtClean="0">
                <a:solidFill>
                  <a:srgbClr val="000000"/>
                </a:solidFill>
                <a:latin typeface="+mn-lt"/>
                <a:sym typeface="Symbol" panose="05050102010706020507" pitchFamily="18" charset="2"/>
              </a:rPr>
              <a:t>)</a:t>
            </a:r>
          </a:p>
          <a:p>
            <a:pPr fontAlgn="base">
              <a:spcBef>
                <a:spcPct val="0"/>
              </a:spcBef>
              <a:spcAft>
                <a:spcPct val="0"/>
              </a:spcAft>
            </a:pPr>
            <a:r>
              <a:rPr lang="en-US" altLang="en-US" sz="1800" dirty="0" smtClean="0">
                <a:solidFill>
                  <a:srgbClr val="000000"/>
                </a:solidFill>
                <a:latin typeface="+mn-lt"/>
                <a:sym typeface="Symbol" panose="05050102010706020507" pitchFamily="18" charset="2"/>
              </a:rPr>
              <a:t> = </a:t>
            </a:r>
            <a:r>
              <a:rPr lang="en-US" altLang="en-US" sz="1800" i="1" dirty="0" err="1" smtClean="0">
                <a:solidFill>
                  <a:srgbClr val="000000"/>
                </a:solidFill>
                <a:latin typeface="+mn-lt"/>
                <a:sym typeface="Symbol" panose="05050102010706020507" pitchFamily="18" charset="2"/>
              </a:rPr>
              <a:t>N</a:t>
            </a:r>
            <a:r>
              <a:rPr lang="en-US" altLang="en-US" sz="1800" i="1" baseline="-25000" dirty="0" err="1" smtClean="0">
                <a:solidFill>
                  <a:srgbClr val="000000"/>
                </a:solidFill>
                <a:latin typeface="+mn-lt"/>
                <a:sym typeface="Symbol" panose="05050102010706020507" pitchFamily="18" charset="2"/>
              </a:rPr>
              <a:t>Avogadro</a:t>
            </a:r>
            <a:r>
              <a:rPr lang="en-US" altLang="en-US" sz="1800" dirty="0" smtClean="0">
                <a:solidFill>
                  <a:srgbClr val="000000"/>
                </a:solidFill>
                <a:latin typeface="+mn-lt"/>
                <a:sym typeface="Symbol" panose="05050102010706020507" pitchFamily="18" charset="2"/>
              </a:rPr>
              <a:t> . 10</a:t>
            </a:r>
            <a:r>
              <a:rPr lang="en-US" altLang="en-US" sz="1800" baseline="30000" dirty="0" smtClean="0">
                <a:solidFill>
                  <a:srgbClr val="000000"/>
                </a:solidFill>
                <a:latin typeface="+mn-lt"/>
                <a:sym typeface="Symbol" panose="05050102010706020507" pitchFamily="18" charset="2"/>
              </a:rPr>
              <a:t>-3</a:t>
            </a:r>
            <a:r>
              <a:rPr lang="en-US" altLang="en-US" sz="1800" dirty="0" smtClean="0">
                <a:solidFill>
                  <a:srgbClr val="000000"/>
                </a:solidFill>
                <a:latin typeface="+mn-lt"/>
                <a:sym typeface="Symbol" panose="05050102010706020507" pitchFamily="18" charset="2"/>
              </a:rPr>
              <a:t>  = 6.022 10</a:t>
            </a:r>
            <a:r>
              <a:rPr lang="en-US" altLang="en-US" sz="1800" baseline="30000" dirty="0" smtClean="0">
                <a:solidFill>
                  <a:srgbClr val="000000"/>
                </a:solidFill>
                <a:latin typeface="+mn-lt"/>
                <a:sym typeface="Symbol" panose="05050102010706020507" pitchFamily="18" charset="2"/>
              </a:rPr>
              <a:t>20</a:t>
            </a:r>
            <a:r>
              <a:rPr lang="en-US" altLang="en-US" sz="1800" dirty="0" smtClean="0">
                <a:solidFill>
                  <a:srgbClr val="000000"/>
                </a:solidFill>
                <a:latin typeface="+mn-lt"/>
                <a:sym typeface="Symbol" panose="05050102010706020507" pitchFamily="18" charset="2"/>
              </a:rPr>
              <a:t> </a:t>
            </a:r>
          </a:p>
          <a:p>
            <a:pPr fontAlgn="base">
              <a:spcBef>
                <a:spcPct val="0"/>
              </a:spcBef>
              <a:spcAft>
                <a:spcPct val="0"/>
              </a:spcAft>
            </a:pPr>
            <a:endParaRPr lang="en-US" altLang="en-US" sz="1800" dirty="0" smtClean="0">
              <a:solidFill>
                <a:srgbClr val="000000"/>
              </a:solidFill>
              <a:latin typeface="Arial" panose="020B0604020202020204" pitchFamily="34" charset="0"/>
              <a:sym typeface="Symbol" panose="05050102010706020507" pitchFamily="18" charset="2"/>
            </a:endParaRPr>
          </a:p>
          <a:p>
            <a:pPr fontAlgn="base">
              <a:spcBef>
                <a:spcPct val="0"/>
              </a:spcBef>
              <a:spcAft>
                <a:spcPct val="0"/>
              </a:spcAft>
            </a:pPr>
            <a:r>
              <a:rPr lang="en-US" altLang="en-US" sz="1800" dirty="0" err="1" smtClean="0">
                <a:solidFill>
                  <a:srgbClr val="000000"/>
                </a:solidFill>
                <a:latin typeface="+mn-lt"/>
                <a:sym typeface="Symbol" panose="05050102010706020507" pitchFamily="18" charset="2"/>
              </a:rPr>
              <a:t>eGFP</a:t>
            </a:r>
            <a:r>
              <a:rPr lang="en-US" altLang="en-US" sz="1800" dirty="0" smtClean="0">
                <a:solidFill>
                  <a:srgbClr val="000000"/>
                </a:solidFill>
                <a:latin typeface="+mn-lt"/>
                <a:sym typeface="Symbol" panose="05050102010706020507" pitchFamily="18" charset="2"/>
              </a:rPr>
              <a:t> </a:t>
            </a:r>
          </a:p>
          <a:p>
            <a:pPr fontAlgn="base">
              <a:spcBef>
                <a:spcPct val="0"/>
              </a:spcBef>
              <a:spcAft>
                <a:spcPct val="0"/>
              </a:spcAft>
            </a:pPr>
            <a:r>
              <a:rPr lang="en-US" altLang="en-US" sz="1800" dirty="0" smtClean="0">
                <a:solidFill>
                  <a:srgbClr val="000000"/>
                </a:solidFill>
                <a:latin typeface="+mn-lt"/>
                <a:sym typeface="Symbol" panose="05050102010706020507" pitchFamily="18" charset="2"/>
              </a:rPr>
              <a:t> = 55,000 M</a:t>
            </a:r>
            <a:r>
              <a:rPr lang="en-US" altLang="en-US" sz="1800" baseline="30000" dirty="0" smtClean="0">
                <a:solidFill>
                  <a:srgbClr val="000000"/>
                </a:solidFill>
                <a:latin typeface="+mn-lt"/>
                <a:sym typeface="Symbol" panose="05050102010706020507" pitchFamily="18" charset="2"/>
              </a:rPr>
              <a:t>-1</a:t>
            </a:r>
            <a:r>
              <a:rPr lang="en-US" altLang="en-US" sz="1800" dirty="0" smtClean="0">
                <a:solidFill>
                  <a:srgbClr val="000000"/>
                </a:solidFill>
                <a:latin typeface="+mn-lt"/>
                <a:sym typeface="Symbol" panose="05050102010706020507" pitchFamily="18" charset="2"/>
              </a:rPr>
              <a:t>.cm</a:t>
            </a:r>
            <a:r>
              <a:rPr lang="en-US" altLang="en-US" sz="1800" baseline="30000" dirty="0" smtClean="0">
                <a:solidFill>
                  <a:srgbClr val="000000"/>
                </a:solidFill>
                <a:latin typeface="+mn-lt"/>
                <a:sym typeface="Symbol" panose="05050102010706020507" pitchFamily="18" charset="2"/>
              </a:rPr>
              <a:t>-1</a:t>
            </a:r>
            <a:endParaRPr lang="en-US" altLang="en-US" sz="1800" i="1" baseline="30000" dirty="0" smtClean="0">
              <a:solidFill>
                <a:srgbClr val="000000"/>
              </a:solidFill>
              <a:latin typeface="+mn-lt"/>
              <a:sym typeface="Symbol" panose="05050102010706020507" pitchFamily="18" charset="2"/>
            </a:endParaRPr>
          </a:p>
          <a:p>
            <a:pPr fontAlgn="base">
              <a:spcBef>
                <a:spcPct val="0"/>
              </a:spcBef>
              <a:spcAft>
                <a:spcPct val="0"/>
              </a:spcAft>
            </a:pPr>
            <a:r>
              <a:rPr lang="en-US" altLang="en-US" sz="1800" dirty="0" smtClean="0">
                <a:solidFill>
                  <a:srgbClr val="000000"/>
                </a:solidFill>
                <a:latin typeface="+mn-lt"/>
                <a:sym typeface="Symbol" panose="05050102010706020507" pitchFamily="18" charset="2"/>
              </a:rPr>
              <a:t> = 9.13 10</a:t>
            </a:r>
            <a:r>
              <a:rPr lang="en-US" altLang="en-US" sz="1800" baseline="30000" dirty="0" smtClean="0">
                <a:solidFill>
                  <a:srgbClr val="000000"/>
                </a:solidFill>
                <a:latin typeface="+mn-lt"/>
                <a:sym typeface="Symbol" panose="05050102010706020507" pitchFamily="18" charset="2"/>
              </a:rPr>
              <a:t>-17</a:t>
            </a:r>
            <a:r>
              <a:rPr lang="en-US" altLang="en-US" sz="1800" dirty="0" smtClean="0">
                <a:solidFill>
                  <a:srgbClr val="000000"/>
                </a:solidFill>
                <a:latin typeface="+mn-lt"/>
                <a:sym typeface="Symbol" panose="05050102010706020507" pitchFamily="18" charset="2"/>
              </a:rPr>
              <a:t> cm</a:t>
            </a:r>
            <a:r>
              <a:rPr lang="en-US" altLang="en-US" sz="1800" baseline="30000" dirty="0" smtClean="0">
                <a:solidFill>
                  <a:srgbClr val="000000"/>
                </a:solidFill>
                <a:latin typeface="+mn-lt"/>
                <a:sym typeface="Symbol" panose="05050102010706020507" pitchFamily="18" charset="2"/>
              </a:rPr>
              <a:t>2</a:t>
            </a:r>
            <a:r>
              <a:rPr lang="en-US" altLang="en-US" sz="1800" dirty="0" smtClean="0">
                <a:solidFill>
                  <a:srgbClr val="000000"/>
                </a:solidFill>
                <a:latin typeface="+mn-lt"/>
                <a:sym typeface="Symbol" panose="05050102010706020507" pitchFamily="18" charset="2"/>
              </a:rPr>
              <a:t>.molecule</a:t>
            </a:r>
            <a:r>
              <a:rPr lang="en-US" altLang="en-US" sz="1800" baseline="30000" dirty="0" smtClean="0">
                <a:solidFill>
                  <a:srgbClr val="000000"/>
                </a:solidFill>
                <a:latin typeface="+mn-lt"/>
                <a:sym typeface="Symbol" panose="05050102010706020507" pitchFamily="18" charset="2"/>
              </a:rPr>
              <a:t>-1</a:t>
            </a:r>
            <a:r>
              <a:rPr lang="en-US" altLang="en-US" sz="1800" dirty="0" smtClean="0">
                <a:solidFill>
                  <a:srgbClr val="000000"/>
                </a:solidFill>
                <a:latin typeface="Arial" panose="020B0604020202020204" pitchFamily="34" charset="0"/>
                <a:sym typeface="Symbol" panose="05050102010706020507" pitchFamily="18" charset="2"/>
              </a:rPr>
              <a:t> </a:t>
            </a:r>
          </a:p>
          <a:p>
            <a:pPr fontAlgn="base">
              <a:spcBef>
                <a:spcPct val="0"/>
              </a:spcBef>
              <a:spcAft>
                <a:spcPct val="0"/>
              </a:spcAft>
            </a:pPr>
            <a:endParaRPr lang="fr-FR" altLang="en-US" sz="1600"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9085120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extLst>
              <p:ext uri="{D42A27DB-BD31-4B8C-83A1-F6EECF244321}">
                <p14:modId xmlns:p14="http://schemas.microsoft.com/office/powerpoint/2010/main" val="730169351"/>
              </p:ext>
            </p:extLst>
          </p:nvPr>
        </p:nvGraphicFramePr>
        <p:xfrm>
          <a:off x="534635" y="4040365"/>
          <a:ext cx="6553200" cy="2676525"/>
        </p:xfrm>
        <a:graphic>
          <a:graphicData uri="http://schemas.openxmlformats.org/presentationml/2006/ole">
            <mc:AlternateContent xmlns:mc="http://schemas.openxmlformats.org/markup-compatibility/2006">
              <mc:Choice xmlns:v="urn:schemas-microsoft-com:vml" Requires="v">
                <p:oleObj spid="_x0000_s29728" name="Photo Editor Photo" r:id="rId3" imgW="5200000" imgH="2123810" progId="MSPhotoEd.3">
                  <p:embed/>
                </p:oleObj>
              </mc:Choice>
              <mc:Fallback>
                <p:oleObj name="Photo Editor Photo" r:id="rId3" imgW="5200000" imgH="21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35" y="4040365"/>
                        <a:ext cx="65532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normAutofit/>
          </a:bodyPr>
          <a:lstStyle/>
          <a:p>
            <a:r>
              <a:rPr lang="en-US" sz="3600" dirty="0"/>
              <a:t>Linear spectral </a:t>
            </a:r>
            <a:r>
              <a:rPr lang="en-US" sz="3600" dirty="0" err="1"/>
              <a:t>unmixing</a:t>
            </a:r>
            <a:r>
              <a:rPr lang="en-US" sz="3600" dirty="0"/>
              <a:t>: </a:t>
            </a:r>
            <a:r>
              <a:rPr lang="en-US" sz="3600" dirty="0" smtClean="0"/>
              <a:t>principle</a:t>
            </a:r>
            <a:endParaRPr lang="en-US" sz="3600" dirty="0"/>
          </a:p>
        </p:txBody>
      </p:sp>
      <p:sp>
        <p:nvSpPr>
          <p:cNvPr id="5" name="Text Box 8"/>
          <p:cNvSpPr txBox="1">
            <a:spLocks noChangeArrowheads="1"/>
          </p:cNvSpPr>
          <p:nvPr/>
        </p:nvSpPr>
        <p:spPr bwMode="auto">
          <a:xfrm>
            <a:off x="6967538" y="6583363"/>
            <a:ext cx="2176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a:latin typeface="Arial" panose="020B0604020202020204" pitchFamily="34" charset="0"/>
              </a:rPr>
              <a:t>From Michael Liebling, UCSB</a:t>
            </a:r>
            <a:endParaRPr lang="fr-FR" altLang="en-US" sz="1200">
              <a:latin typeface="Arial" panose="020B0604020202020204" pitchFamily="34" charset="0"/>
            </a:endParaRPr>
          </a:p>
        </p:txBody>
      </p:sp>
      <p:graphicFrame>
        <p:nvGraphicFramePr>
          <p:cNvPr id="7" name="Object 3"/>
          <p:cNvGraphicFramePr>
            <a:graphicFrameLocks noChangeAspect="1"/>
          </p:cNvGraphicFramePr>
          <p:nvPr>
            <p:extLst>
              <p:ext uri="{D42A27DB-BD31-4B8C-83A1-F6EECF244321}">
                <p14:modId xmlns:p14="http://schemas.microsoft.com/office/powerpoint/2010/main" val="10513421"/>
              </p:ext>
            </p:extLst>
          </p:nvPr>
        </p:nvGraphicFramePr>
        <p:xfrm>
          <a:off x="2592035" y="1069803"/>
          <a:ext cx="4352925" cy="2957512"/>
        </p:xfrm>
        <a:graphic>
          <a:graphicData uri="http://schemas.openxmlformats.org/presentationml/2006/ole">
            <mc:AlternateContent xmlns:mc="http://schemas.openxmlformats.org/markup-compatibility/2006">
              <mc:Choice xmlns:v="urn:schemas-microsoft-com:vml" Requires="v">
                <p:oleObj spid="_x0000_s29729" name="Photo Editor Photo" r:id="rId5" imgW="4963218" imgH="3371429" progId="MSPhotoEd.3">
                  <p:embed/>
                </p:oleObj>
              </mc:Choice>
              <mc:Fallback>
                <p:oleObj name="Photo Editor Photo" r:id="rId5" imgW="4963218" imgH="337142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035" y="1069803"/>
                        <a:ext cx="4352925" cy="295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Text Box 9"/>
          <p:cNvSpPr txBox="1">
            <a:spLocks noChangeArrowheads="1"/>
          </p:cNvSpPr>
          <p:nvPr/>
        </p:nvSpPr>
        <p:spPr bwMode="auto">
          <a:xfrm>
            <a:off x="382235" y="979315"/>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dirty="0">
                <a:latin typeface="+mn-lt"/>
              </a:rPr>
              <a:t>2 possibilities:</a:t>
            </a:r>
            <a:endParaRPr lang="fr-FR" altLang="en-US" dirty="0">
              <a:latin typeface="+mn-lt"/>
            </a:endParaRPr>
          </a:p>
        </p:txBody>
      </p:sp>
    </p:spTree>
    <p:extLst>
      <p:ext uri="{BB962C8B-B14F-4D97-AF65-F5344CB8AC3E}">
        <p14:creationId xmlns:p14="http://schemas.microsoft.com/office/powerpoint/2010/main" val="35448797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Spectral </a:t>
            </a:r>
            <a:r>
              <a:rPr lang="en-US" sz="3600" dirty="0" err="1" smtClean="0"/>
              <a:t>unmixing</a:t>
            </a:r>
            <a:endParaRPr lang="en-US" sz="3600" dirty="0"/>
          </a:p>
        </p:txBody>
      </p:sp>
      <p:sp>
        <p:nvSpPr>
          <p:cNvPr id="4" name="Content Placeholder 3"/>
          <p:cNvSpPr>
            <a:spLocks noGrp="1"/>
          </p:cNvSpPr>
          <p:nvPr>
            <p:ph sz="half" idx="1"/>
          </p:nvPr>
        </p:nvSpPr>
        <p:spPr>
          <a:xfrm>
            <a:off x="628650" y="1825625"/>
            <a:ext cx="3785306" cy="4351338"/>
          </a:xfrm>
        </p:spPr>
        <p:txBody>
          <a:bodyPr/>
          <a:lstStyle/>
          <a:p>
            <a:r>
              <a:rPr lang="en-US" dirty="0" smtClean="0"/>
              <a:t>8 channel detector (can you guess the instrument used?)</a:t>
            </a:r>
          </a:p>
          <a:p>
            <a:r>
              <a:rPr lang="en-US" dirty="0" smtClean="0"/>
              <a:t>Using Emission spectra</a:t>
            </a:r>
          </a:p>
          <a:p>
            <a:r>
              <a:rPr lang="en-US" dirty="0" smtClean="0"/>
              <a:t>Example of parallel acquisition </a:t>
            </a:r>
          </a:p>
          <a:p>
            <a:r>
              <a:rPr lang="en-US" dirty="0" smtClean="0"/>
              <a:t>Reference spectra important</a:t>
            </a:r>
            <a:endParaRPr lang="en-US" dirty="0"/>
          </a:p>
        </p:txBody>
      </p:sp>
      <p:pic>
        <p:nvPicPr>
          <p:cNvPr id="3" name="Picture 2"/>
          <p:cNvPicPr>
            <a:picLocks noChangeAspect="1"/>
          </p:cNvPicPr>
          <p:nvPr/>
        </p:nvPicPr>
        <p:blipFill>
          <a:blip r:embed="rId3"/>
          <a:stretch>
            <a:fillRect/>
          </a:stretch>
        </p:blipFill>
        <p:spPr>
          <a:xfrm>
            <a:off x="4328454" y="296879"/>
            <a:ext cx="4657504" cy="6476455"/>
          </a:xfrm>
          <a:prstGeom prst="rect">
            <a:avLst/>
          </a:prstGeom>
        </p:spPr>
      </p:pic>
    </p:spTree>
    <p:extLst>
      <p:ext uri="{BB962C8B-B14F-4D97-AF65-F5344CB8AC3E}">
        <p14:creationId xmlns:p14="http://schemas.microsoft.com/office/powerpoint/2010/main" val="1929933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Spectral </a:t>
            </a:r>
            <a:r>
              <a:rPr lang="en-US" sz="3600" dirty="0" err="1"/>
              <a:t>unmixing</a:t>
            </a:r>
            <a:r>
              <a:rPr lang="en-US" sz="3600" dirty="0"/>
              <a:t>: </a:t>
            </a:r>
            <a:r>
              <a:rPr lang="en-US" sz="3600" dirty="0" smtClean="0"/>
              <a:t>GFP/YFP</a:t>
            </a:r>
            <a:endParaRPr lang="en-US" sz="36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52710"/>
          <a:stretch/>
        </p:blipFill>
        <p:spPr>
          <a:xfrm>
            <a:off x="628650" y="1159580"/>
            <a:ext cx="8229046" cy="3863976"/>
          </a:xfrm>
        </p:spPr>
      </p:pic>
      <p:graphicFrame>
        <p:nvGraphicFramePr>
          <p:cNvPr id="5" name="Object 3"/>
          <p:cNvGraphicFramePr>
            <a:graphicFrameLocks noChangeAspect="1"/>
          </p:cNvGraphicFramePr>
          <p:nvPr>
            <p:extLst>
              <p:ext uri="{D42A27DB-BD31-4B8C-83A1-F6EECF244321}">
                <p14:modId xmlns:p14="http://schemas.microsoft.com/office/powerpoint/2010/main" val="1193246224"/>
              </p:ext>
            </p:extLst>
          </p:nvPr>
        </p:nvGraphicFramePr>
        <p:xfrm>
          <a:off x="628650" y="5125155"/>
          <a:ext cx="6096000" cy="1211263"/>
        </p:xfrm>
        <a:graphic>
          <a:graphicData uri="http://schemas.openxmlformats.org/presentationml/2006/ole">
            <mc:AlternateContent xmlns:mc="http://schemas.openxmlformats.org/markup-compatibility/2006">
              <mc:Choice xmlns:v="urn:schemas-microsoft-com:vml" Requires="v">
                <p:oleObj spid="_x0000_s30736" name="Photo Editor Photo" r:id="rId4" imgW="9152381" imgH="1819529" progId="MSPhotoEd.3">
                  <p:embed/>
                </p:oleObj>
              </mc:Choice>
              <mc:Fallback>
                <p:oleObj name="Photo Editor Photo" r:id="rId4" imgW="9152381" imgH="18195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5125155"/>
                        <a:ext cx="6096000" cy="121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842360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prstClr val="black"/>
                </a:solidFill>
              </a:rPr>
              <a:t>Spectral </a:t>
            </a:r>
            <a:r>
              <a:rPr lang="en-US" sz="3600" dirty="0" err="1">
                <a:solidFill>
                  <a:prstClr val="black"/>
                </a:solidFill>
              </a:rPr>
              <a:t>unmixing</a:t>
            </a:r>
            <a:r>
              <a:rPr lang="en-US" sz="3600" dirty="0">
                <a:solidFill>
                  <a:prstClr val="black"/>
                </a:solidFill>
              </a:rPr>
              <a:t>: </a:t>
            </a:r>
            <a:r>
              <a:rPr lang="en-US" sz="3600" dirty="0" smtClean="0">
                <a:solidFill>
                  <a:prstClr val="black"/>
                </a:solidFill>
              </a:rPr>
              <a:t>Leica lambda stack</a:t>
            </a:r>
            <a:endParaRPr lang="en-US" sz="3600" dirty="0"/>
          </a:p>
        </p:txBody>
      </p:sp>
      <p:pic>
        <p:nvPicPr>
          <p:cNvPr id="5" name="Picture 2" descr="Spectrum_Polle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1618060"/>
            <a:ext cx="771525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3689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prstClr val="black"/>
                </a:solidFill>
              </a:rPr>
              <a:t>Spectral </a:t>
            </a:r>
            <a:r>
              <a:rPr lang="en-US" sz="3600" dirty="0" err="1">
                <a:solidFill>
                  <a:prstClr val="black"/>
                </a:solidFill>
              </a:rPr>
              <a:t>unmixing</a:t>
            </a:r>
            <a:r>
              <a:rPr lang="en-US" sz="3600" dirty="0">
                <a:solidFill>
                  <a:prstClr val="black"/>
                </a:solidFill>
              </a:rPr>
              <a:t>: </a:t>
            </a:r>
            <a:r>
              <a:rPr lang="en-US" sz="3600" dirty="0" smtClean="0">
                <a:solidFill>
                  <a:prstClr val="black"/>
                </a:solidFill>
              </a:rPr>
              <a:t>Leica lambda stack</a:t>
            </a:r>
            <a:endParaRPr lang="en-US" sz="3600" dirty="0"/>
          </a:p>
        </p:txBody>
      </p:sp>
      <p:pic>
        <p:nvPicPr>
          <p:cNvPr id="3" name="Picture 2" descr="Spectrum_Pollen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1618060"/>
            <a:ext cx="771525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3115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prstClr val="black"/>
                </a:solidFill>
              </a:rPr>
              <a:t>Spectral </a:t>
            </a:r>
            <a:r>
              <a:rPr lang="en-US" sz="3600" dirty="0" err="1">
                <a:solidFill>
                  <a:prstClr val="black"/>
                </a:solidFill>
              </a:rPr>
              <a:t>unmixing</a:t>
            </a:r>
            <a:r>
              <a:rPr lang="en-US" sz="3600" dirty="0">
                <a:solidFill>
                  <a:prstClr val="black"/>
                </a:solidFill>
              </a:rPr>
              <a:t>: </a:t>
            </a:r>
            <a:r>
              <a:rPr lang="en-US" sz="3600" dirty="0" smtClean="0">
                <a:solidFill>
                  <a:prstClr val="black"/>
                </a:solidFill>
              </a:rPr>
              <a:t>Leica lambda stack</a:t>
            </a:r>
            <a:endParaRPr lang="en-US" sz="3600" dirty="0"/>
          </a:p>
        </p:txBody>
      </p:sp>
      <p:pic>
        <p:nvPicPr>
          <p:cNvPr id="3" name="Picture 2" descr="AutomaticDyeSeperation_Done_Zst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1618060"/>
            <a:ext cx="771525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37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Spectral </a:t>
            </a:r>
            <a:r>
              <a:rPr lang="en-US" sz="3600" dirty="0" err="1"/>
              <a:t>unmixing</a:t>
            </a:r>
            <a:r>
              <a:rPr lang="en-US" sz="3600" dirty="0"/>
              <a:t> of </a:t>
            </a:r>
            <a:r>
              <a:rPr lang="en-US" sz="3600" dirty="0" err="1"/>
              <a:t>autofluorescence</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43" y="1129507"/>
            <a:ext cx="5732153" cy="25794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80" y="3810000"/>
            <a:ext cx="3806229" cy="2847131"/>
          </a:xfrm>
          <a:prstGeom prst="rect">
            <a:avLst/>
          </a:prstGeom>
        </p:spPr>
      </p:pic>
      <p:sp>
        <p:nvSpPr>
          <p:cNvPr id="5" name="Rectangle 7"/>
          <p:cNvSpPr>
            <a:spLocks noChangeArrowheads="1"/>
          </p:cNvSpPr>
          <p:nvPr/>
        </p:nvSpPr>
        <p:spPr bwMode="auto">
          <a:xfrm>
            <a:off x="6407855" y="1690689"/>
            <a:ext cx="25766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1600" dirty="0">
                <a:latin typeface="+mn-lt"/>
              </a:rPr>
              <a:t>Red and green arrows indicate regions from which sample spectra were obtained.</a:t>
            </a:r>
          </a:p>
          <a:p>
            <a:r>
              <a:rPr lang="en-US" altLang="en-US" sz="1600" dirty="0">
                <a:latin typeface="+mn-lt"/>
              </a:rPr>
              <a:t>Blue = computed spectrum</a:t>
            </a:r>
          </a:p>
        </p:txBody>
      </p:sp>
      <p:sp>
        <p:nvSpPr>
          <p:cNvPr id="6" name="Rectangle 8"/>
          <p:cNvSpPr>
            <a:spLocks noChangeArrowheads="1"/>
          </p:cNvSpPr>
          <p:nvPr/>
        </p:nvSpPr>
        <p:spPr bwMode="auto">
          <a:xfrm>
            <a:off x="4572000" y="3838222"/>
            <a:ext cx="3048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1400" dirty="0">
                <a:latin typeface="+mn-lt"/>
              </a:rPr>
              <a:t>(a) Image obtained at the peak of one of the quantum dots.</a:t>
            </a:r>
          </a:p>
          <a:p>
            <a:r>
              <a:rPr lang="en-US" altLang="en-US" sz="1400" dirty="0">
                <a:latin typeface="+mn-lt"/>
              </a:rPr>
              <a:t>(b) Unmixed image of the 570-nm quantum dot. </a:t>
            </a:r>
          </a:p>
          <a:p>
            <a:r>
              <a:rPr lang="en-US" altLang="en-US" sz="1400" dirty="0">
                <a:latin typeface="+mn-lt"/>
              </a:rPr>
              <a:t>(c) Unmixed image of the 620-nm quantum dot. </a:t>
            </a:r>
          </a:p>
          <a:p>
            <a:r>
              <a:rPr lang="en-US" altLang="en-US" sz="1400" dirty="0">
                <a:latin typeface="+mn-lt"/>
              </a:rPr>
              <a:t>(d) Combined </a:t>
            </a:r>
            <a:r>
              <a:rPr lang="en-US" altLang="en-US" sz="1400" dirty="0" err="1">
                <a:latin typeface="+mn-lt"/>
              </a:rPr>
              <a:t>pseudocolor</a:t>
            </a:r>
            <a:r>
              <a:rPr lang="en-US" altLang="en-US" sz="1400" dirty="0">
                <a:latin typeface="+mn-lt"/>
              </a:rPr>
              <a:t> image of (b) (green), (c), and </a:t>
            </a:r>
            <a:r>
              <a:rPr lang="en-US" altLang="en-US" sz="1400" dirty="0" err="1">
                <a:latin typeface="+mn-lt"/>
              </a:rPr>
              <a:t>autofluorescence</a:t>
            </a:r>
            <a:r>
              <a:rPr lang="en-US" altLang="en-US" sz="1400" dirty="0">
                <a:latin typeface="+mn-lt"/>
              </a:rPr>
              <a:t> channel (in white). </a:t>
            </a:r>
          </a:p>
        </p:txBody>
      </p:sp>
      <p:sp>
        <p:nvSpPr>
          <p:cNvPr id="7" name="Text Box 9"/>
          <p:cNvSpPr txBox="1">
            <a:spLocks noChangeArrowheads="1"/>
          </p:cNvSpPr>
          <p:nvPr/>
        </p:nvSpPr>
        <p:spPr bwMode="auto">
          <a:xfrm>
            <a:off x="5487988" y="6583363"/>
            <a:ext cx="36560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200">
                <a:latin typeface="Arial" panose="020B0604020202020204" pitchFamily="34" charset="0"/>
              </a:rPr>
              <a:t>Mansfield et al, Journal of Biomedical Optics (2005)</a:t>
            </a:r>
            <a:endParaRPr lang="fr-FR" altLang="en-US" sz="1200">
              <a:latin typeface="Arial" panose="020B0604020202020204" pitchFamily="34" charset="0"/>
            </a:endParaRPr>
          </a:p>
        </p:txBody>
      </p:sp>
    </p:spTree>
    <p:extLst>
      <p:ext uri="{BB962C8B-B14F-4D97-AF65-F5344CB8AC3E}">
        <p14:creationId xmlns:p14="http://schemas.microsoft.com/office/powerpoint/2010/main" val="39445697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Determine the two photon spectra of uncharacterized dye</a:t>
            </a:r>
            <a:endParaRPr lang="en-US" sz="3600" dirty="0"/>
          </a:p>
        </p:txBody>
      </p:sp>
      <p:sp>
        <p:nvSpPr>
          <p:cNvPr id="3" name="Content Placeholder 2"/>
          <p:cNvSpPr>
            <a:spLocks noGrp="1"/>
          </p:cNvSpPr>
          <p:nvPr>
            <p:ph idx="1"/>
          </p:nvPr>
        </p:nvSpPr>
        <p:spPr/>
        <p:txBody>
          <a:bodyPr/>
          <a:lstStyle/>
          <a:p>
            <a:r>
              <a:rPr lang="en-US" dirty="0"/>
              <a:t>In vivo Hair Cell Dye, FM1-43 Spectra</a:t>
            </a:r>
          </a:p>
        </p:txBody>
      </p:sp>
      <p:pic>
        <p:nvPicPr>
          <p:cNvPr id="4" name="Picture 5" descr="FM1-43spectra33_4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49" y="2462609"/>
            <a:ext cx="5774531" cy="384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5762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en-US" sz="2400" dirty="0">
                <a:solidFill>
                  <a:srgbClr val="000000"/>
                </a:solidFill>
              </a:rPr>
              <a:t>Separate very similar colored fluorophores</a:t>
            </a:r>
          </a:p>
          <a:p>
            <a:pPr lvl="1"/>
            <a:r>
              <a:rPr lang="en-US" altLang="en-US" dirty="0" smtClean="0">
                <a:solidFill>
                  <a:srgbClr val="000000"/>
                </a:solidFill>
              </a:rPr>
              <a:t>e.g. FITC and </a:t>
            </a:r>
            <a:r>
              <a:rPr lang="en-US" altLang="en-US" dirty="0" err="1" smtClean="0">
                <a:solidFill>
                  <a:srgbClr val="000000"/>
                </a:solidFill>
              </a:rPr>
              <a:t>Sytox</a:t>
            </a:r>
            <a:r>
              <a:rPr lang="en-US" altLang="en-US" dirty="0" smtClean="0">
                <a:solidFill>
                  <a:srgbClr val="000000"/>
                </a:solidFill>
              </a:rPr>
              <a:t> green. </a:t>
            </a:r>
            <a:endParaRPr lang="en-US" altLang="en-US" dirty="0">
              <a:solidFill>
                <a:srgbClr val="000000"/>
              </a:solidFill>
            </a:endParaRPr>
          </a:p>
          <a:p>
            <a:r>
              <a:rPr lang="en-US" altLang="en-US" sz="2400" dirty="0">
                <a:solidFill>
                  <a:srgbClr val="000000"/>
                </a:solidFill>
              </a:rPr>
              <a:t>Could be used to eliminate non-specific background fluorescence that has different emission spectra.</a:t>
            </a:r>
          </a:p>
          <a:p>
            <a:r>
              <a:rPr lang="en-US" altLang="en-US" sz="2400" dirty="0">
                <a:solidFill>
                  <a:srgbClr val="000000"/>
                </a:solidFill>
              </a:rPr>
              <a:t>Different technologies for spectrum detection</a:t>
            </a:r>
          </a:p>
          <a:p>
            <a:pPr lvl="1"/>
            <a:r>
              <a:rPr lang="en-US" altLang="en-US" dirty="0">
                <a:solidFill>
                  <a:srgbClr val="000000"/>
                </a:solidFill>
              </a:rPr>
              <a:t>Sequentially (Leica SP)</a:t>
            </a:r>
          </a:p>
          <a:p>
            <a:pPr lvl="1"/>
            <a:r>
              <a:rPr lang="en-US" altLang="en-US" dirty="0">
                <a:solidFill>
                  <a:srgbClr val="000000"/>
                </a:solidFill>
              </a:rPr>
              <a:t>Simultaneously (Zeiss QUASAR</a:t>
            </a:r>
            <a:r>
              <a:rPr lang="en-US" altLang="en-US" dirty="0" smtClean="0">
                <a:solidFill>
                  <a:srgbClr val="000000"/>
                </a:solidFill>
              </a:rPr>
              <a:t>)</a:t>
            </a:r>
            <a:endParaRPr lang="en-US" altLang="en-US" dirty="0">
              <a:solidFill>
                <a:srgbClr val="000000"/>
              </a:solidFill>
            </a:endParaRPr>
          </a:p>
        </p:txBody>
      </p:sp>
      <p:sp>
        <p:nvSpPr>
          <p:cNvPr id="4" name="Rectangle 2"/>
          <p:cNvSpPr>
            <a:spLocks noGrp="1" noChangeArrowheads="1"/>
          </p:cNvSpPr>
          <p:nvPr>
            <p:ph type="title"/>
          </p:nvPr>
        </p:nvSpPr>
        <p:spPr>
          <a:xfrm>
            <a:off x="628650" y="357673"/>
            <a:ext cx="6515100" cy="857250"/>
          </a:xfr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p:spPr>
        <p:txBody>
          <a:bodyPr>
            <a:normAutofit/>
          </a:bodyPr>
          <a:lstStyle/>
          <a:p>
            <a:r>
              <a:rPr lang="en-US" altLang="en-US" sz="3600" b="1" dirty="0">
                <a:solidFill>
                  <a:schemeClr val="bg1"/>
                </a:solidFill>
              </a:rPr>
              <a:t>Spectral or </a:t>
            </a:r>
            <a:r>
              <a:rPr lang="en-US" altLang="en-US" sz="3600" b="1" dirty="0">
                <a:solidFill>
                  <a:srgbClr val="000000"/>
                </a:solidFill>
              </a:rPr>
              <a:t>Lambda Scanning</a:t>
            </a:r>
          </a:p>
        </p:txBody>
      </p:sp>
      <p:pic>
        <p:nvPicPr>
          <p:cNvPr id="5" name="Picture 4" descr="Zeiss Logo midR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859" y="5360194"/>
            <a:ext cx="489347" cy="4893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_Leica-1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435" y="5438775"/>
            <a:ext cx="620315" cy="41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189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Fluorophore absorption</a:t>
            </a:r>
            <a:endParaRPr lang="en-US" dirty="0"/>
          </a:p>
        </p:txBody>
      </p:sp>
      <p:grpSp>
        <p:nvGrpSpPr>
          <p:cNvPr id="5" name="Group 23"/>
          <p:cNvGrpSpPr>
            <a:grpSpLocks/>
          </p:cNvGrpSpPr>
          <p:nvPr/>
        </p:nvGrpSpPr>
        <p:grpSpPr bwMode="auto">
          <a:xfrm>
            <a:off x="4416425" y="1179688"/>
            <a:ext cx="4532313" cy="4826001"/>
            <a:chOff x="2782" y="480"/>
            <a:chExt cx="2855" cy="3040"/>
          </a:xfrm>
        </p:grpSpPr>
        <p:sp>
          <p:nvSpPr>
            <p:cNvPr id="6" name="Rectangle 7"/>
            <p:cNvSpPr>
              <a:spLocks noChangeArrowheads="1"/>
            </p:cNvSpPr>
            <p:nvPr/>
          </p:nvSpPr>
          <p:spPr bwMode="auto">
            <a:xfrm>
              <a:off x="3524" y="480"/>
              <a:ext cx="14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3600" dirty="0" smtClean="0">
                  <a:solidFill>
                    <a:srgbClr val="000000"/>
                  </a:solidFill>
                  <a:latin typeface="Arial" panose="020B0604020202020204" pitchFamily="34" charset="0"/>
                  <a:sym typeface="Symbol" panose="05050102010706020507" pitchFamily="18" charset="2"/>
                </a:rPr>
                <a:t>µ</a:t>
              </a:r>
              <a:r>
                <a:rPr lang="en-US" altLang="en-US" sz="3600" baseline="-25000" dirty="0" smtClean="0">
                  <a:solidFill>
                    <a:srgbClr val="000000"/>
                  </a:solidFill>
                  <a:latin typeface="Arial" panose="020B0604020202020204" pitchFamily="34" charset="0"/>
                  <a:sym typeface="Symbol" panose="05050102010706020507" pitchFamily="18" charset="2"/>
                </a:rPr>
                <a:t>t </a:t>
              </a:r>
              <a:r>
                <a:rPr lang="en-US" altLang="en-US" sz="3600" dirty="0" smtClean="0">
                  <a:solidFill>
                    <a:srgbClr val="000000"/>
                  </a:solidFill>
                  <a:latin typeface="Arial" panose="020B0604020202020204" pitchFamily="34" charset="0"/>
                  <a:sym typeface="Symbol" panose="05050102010706020507" pitchFamily="18" charset="2"/>
                </a:rPr>
                <a:t>= µ</a:t>
              </a:r>
              <a:r>
                <a:rPr lang="en-US" altLang="en-US" sz="3600" baseline="-25000" dirty="0" smtClean="0">
                  <a:solidFill>
                    <a:srgbClr val="000000"/>
                  </a:solidFill>
                  <a:latin typeface="Arial" panose="020B0604020202020204" pitchFamily="34" charset="0"/>
                  <a:sym typeface="Symbol" panose="05050102010706020507" pitchFamily="18" charset="2"/>
                </a:rPr>
                <a:t>a </a:t>
              </a:r>
              <a:r>
                <a:rPr lang="en-US" altLang="en-US" sz="3600" dirty="0" smtClean="0">
                  <a:solidFill>
                    <a:srgbClr val="000000"/>
                  </a:solidFill>
                  <a:latin typeface="Arial" panose="020B0604020202020204" pitchFamily="34" charset="0"/>
                  <a:sym typeface="Symbol" panose="05050102010706020507" pitchFamily="18" charset="2"/>
                </a:rPr>
                <a:t>+ µ</a:t>
              </a:r>
              <a:r>
                <a:rPr lang="en-US" altLang="en-US" sz="3600" baseline="-25000" dirty="0" smtClean="0">
                  <a:solidFill>
                    <a:srgbClr val="000000"/>
                  </a:solidFill>
                  <a:latin typeface="Arial" panose="020B0604020202020204" pitchFamily="34" charset="0"/>
                  <a:sym typeface="Symbol" panose="05050102010706020507" pitchFamily="18" charset="2"/>
                </a:rPr>
                <a:t>s</a:t>
              </a:r>
              <a:endParaRPr lang="fr-FR" altLang="en-US" sz="3600" baseline="-25000" dirty="0" smtClean="0">
                <a:solidFill>
                  <a:srgbClr val="000000"/>
                </a:solidFill>
                <a:latin typeface="Arial" panose="020B0604020202020204" pitchFamily="34" charset="0"/>
                <a:sym typeface="Symbol" panose="05050102010706020507" pitchFamily="18" charset="2"/>
              </a:endParaRPr>
            </a:p>
          </p:txBody>
        </p:sp>
        <p:sp>
          <p:nvSpPr>
            <p:cNvPr id="7" name="Line 8"/>
            <p:cNvSpPr>
              <a:spLocks noChangeShapeType="1"/>
            </p:cNvSpPr>
            <p:nvPr/>
          </p:nvSpPr>
          <p:spPr bwMode="auto">
            <a:xfrm flipH="1" flipV="1">
              <a:off x="4196" y="912"/>
              <a:ext cx="0" cy="3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8" name="Rectangle 9"/>
            <p:cNvSpPr>
              <a:spLocks noChangeArrowheads="1"/>
            </p:cNvSpPr>
            <p:nvPr/>
          </p:nvSpPr>
          <p:spPr bwMode="auto">
            <a:xfrm>
              <a:off x="3696" y="1776"/>
              <a:ext cx="1868"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000" dirty="0" smtClean="0">
                  <a:solidFill>
                    <a:srgbClr val="000000"/>
                  </a:solidFill>
                  <a:latin typeface="Arial" panose="020B0604020202020204" pitchFamily="34" charset="0"/>
                  <a:sym typeface="Symbol" panose="05050102010706020507" pitchFamily="18" charset="2"/>
                </a:rPr>
                <a:t>µ</a:t>
              </a:r>
              <a:r>
                <a:rPr lang="en-US" altLang="en-US" sz="2000" baseline="-25000" dirty="0" smtClean="0">
                  <a:solidFill>
                    <a:srgbClr val="000000"/>
                  </a:solidFill>
                  <a:latin typeface="Arial" panose="020B0604020202020204" pitchFamily="34" charset="0"/>
                  <a:sym typeface="Symbol" panose="05050102010706020507" pitchFamily="18" charset="2"/>
                </a:rPr>
                <a:t>t</a:t>
              </a:r>
              <a:r>
                <a:rPr lang="en-US" altLang="en-US" sz="2000" dirty="0" smtClean="0">
                  <a:solidFill>
                    <a:srgbClr val="000000"/>
                  </a:solidFill>
                  <a:latin typeface="Arial" panose="020B0604020202020204" pitchFamily="34" charset="0"/>
                  <a:sym typeface="Symbol" panose="05050102010706020507" pitchFamily="18" charset="2"/>
                </a:rPr>
                <a:t>= c</a:t>
              </a:r>
            </a:p>
            <a:p>
              <a:pPr eaLnBrk="0" fontAlgn="base" hangingPunct="0">
                <a:spcBef>
                  <a:spcPct val="0"/>
                </a:spcBef>
                <a:spcAft>
                  <a:spcPct val="0"/>
                </a:spcAft>
              </a:pPr>
              <a:r>
                <a:rPr lang="en-US" altLang="en-US" sz="2000" dirty="0" smtClean="0">
                  <a:solidFill>
                    <a:srgbClr val="000000"/>
                  </a:solidFill>
                  <a:latin typeface="Arial" panose="020B0604020202020204" pitchFamily="34" charset="0"/>
                  <a:sym typeface="Symbol" panose="05050102010706020507" pitchFamily="18" charset="2"/>
                </a:rPr>
                <a:t>µ</a:t>
              </a:r>
              <a:r>
                <a:rPr lang="en-US" altLang="en-US" sz="2000" baseline="-25000" dirty="0" smtClean="0">
                  <a:solidFill>
                    <a:srgbClr val="000000"/>
                  </a:solidFill>
                  <a:latin typeface="Arial" panose="020B0604020202020204" pitchFamily="34" charset="0"/>
                  <a:sym typeface="Symbol" panose="05050102010706020507" pitchFamily="18" charset="2"/>
                </a:rPr>
                <a:t>a </a:t>
              </a:r>
              <a:r>
                <a:rPr lang="en-US" altLang="en-US" sz="2000" dirty="0" smtClean="0">
                  <a:solidFill>
                    <a:srgbClr val="000000"/>
                  </a:solidFill>
                  <a:latin typeface="Arial" panose="020B0604020202020204" pitchFamily="34" charset="0"/>
                  <a:sym typeface="Symbol" panose="05050102010706020507" pitchFamily="18" charset="2"/>
                </a:rPr>
                <a:t>= </a:t>
              </a:r>
              <a:r>
                <a:rPr lang="en-US" altLang="en-US" sz="2000" baseline="-25000" dirty="0" smtClean="0">
                  <a:solidFill>
                    <a:srgbClr val="000000"/>
                  </a:solidFill>
                  <a:latin typeface="Arial" panose="020B0604020202020204" pitchFamily="34" charset="0"/>
                  <a:sym typeface="Symbol" panose="05050102010706020507" pitchFamily="18" charset="2"/>
                </a:rPr>
                <a:t>a </a:t>
              </a:r>
              <a:r>
                <a:rPr lang="en-US" altLang="en-US" sz="2000" dirty="0" smtClean="0">
                  <a:solidFill>
                    <a:srgbClr val="000000"/>
                  </a:solidFill>
                  <a:latin typeface="Arial" panose="020B0604020202020204" pitchFamily="34" charset="0"/>
                  <a:sym typeface="Symbol" panose="05050102010706020507" pitchFamily="18" charset="2"/>
                </a:rPr>
                <a:t>c</a:t>
              </a:r>
            </a:p>
            <a:p>
              <a:pPr eaLnBrk="0" fontAlgn="base" hangingPunct="0">
                <a:spcBef>
                  <a:spcPct val="0"/>
                </a:spcBef>
                <a:spcAft>
                  <a:spcPct val="0"/>
                </a:spcAft>
              </a:pPr>
              <a:r>
                <a:rPr lang="en-US" altLang="en-US" sz="3600" dirty="0" smtClean="0">
                  <a:solidFill>
                    <a:srgbClr val="000000"/>
                  </a:solidFill>
                  <a:latin typeface="Arial" panose="020B0604020202020204" pitchFamily="34" charset="0"/>
                  <a:sym typeface="Symbol" panose="05050102010706020507" pitchFamily="18" charset="2"/>
                </a:rPr>
                <a:t></a:t>
              </a:r>
              <a:r>
                <a:rPr lang="en-US" altLang="en-US" sz="3600" baseline="-25000" dirty="0" smtClean="0">
                  <a:solidFill>
                    <a:srgbClr val="000000"/>
                  </a:solidFill>
                  <a:latin typeface="Arial" panose="020B0604020202020204" pitchFamily="34" charset="0"/>
                  <a:sym typeface="Symbol" panose="05050102010706020507" pitchFamily="18" charset="2"/>
                </a:rPr>
                <a:t> </a:t>
              </a:r>
              <a:r>
                <a:rPr lang="en-US" altLang="en-US" sz="3600" dirty="0" smtClean="0">
                  <a:solidFill>
                    <a:srgbClr val="000000"/>
                  </a:solidFill>
                  <a:latin typeface="Arial" panose="020B0604020202020204" pitchFamily="34" charset="0"/>
                  <a:sym typeface="Symbol" panose="05050102010706020507" pitchFamily="18" charset="2"/>
                </a:rPr>
                <a:t>= </a:t>
              </a:r>
              <a:r>
                <a:rPr lang="en-US" altLang="en-US" sz="3600" baseline="-25000" dirty="0" smtClean="0">
                  <a:solidFill>
                    <a:srgbClr val="000000"/>
                  </a:solidFill>
                  <a:latin typeface="Arial" panose="020B0604020202020204" pitchFamily="34" charset="0"/>
                  <a:sym typeface="Symbol" panose="05050102010706020507" pitchFamily="18" charset="2"/>
                </a:rPr>
                <a:t>a </a:t>
              </a:r>
              <a:r>
                <a:rPr lang="en-US" altLang="en-US" sz="2000" i="1" dirty="0" smtClean="0">
                  <a:solidFill>
                    <a:srgbClr val="000000"/>
                  </a:solidFill>
                  <a:latin typeface="Arial" panose="020B0604020202020204" pitchFamily="34" charset="0"/>
                  <a:sym typeface="Symbol" panose="05050102010706020507" pitchFamily="18" charset="2"/>
                </a:rPr>
                <a:t>if no scattering</a:t>
              </a:r>
              <a:endParaRPr lang="fr-FR" altLang="en-US" sz="2000" i="1" dirty="0" smtClean="0">
                <a:solidFill>
                  <a:srgbClr val="000000"/>
                </a:solidFill>
                <a:latin typeface="Arial" panose="020B0604020202020204" pitchFamily="34" charset="0"/>
                <a:sym typeface="Symbol" panose="05050102010706020507" pitchFamily="18" charset="2"/>
              </a:endParaRPr>
            </a:p>
          </p:txBody>
        </p:sp>
        <p:sp>
          <p:nvSpPr>
            <p:cNvPr id="9" name="Rectangle 10"/>
            <p:cNvSpPr>
              <a:spLocks noChangeArrowheads="1"/>
            </p:cNvSpPr>
            <p:nvPr/>
          </p:nvSpPr>
          <p:spPr bwMode="auto">
            <a:xfrm>
              <a:off x="3799" y="1344"/>
              <a:ext cx="82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absorption</a:t>
              </a:r>
            </a:p>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coefficient</a:t>
              </a:r>
              <a:endParaRPr lang="fr-FR" altLang="en-US" sz="2000" dirty="0" smtClean="0">
                <a:solidFill>
                  <a:srgbClr val="000000"/>
                </a:solidFill>
                <a:latin typeface="+mn-lt"/>
                <a:sym typeface="Symbol" panose="05050102010706020507" pitchFamily="18" charset="2"/>
              </a:endParaRPr>
            </a:p>
          </p:txBody>
        </p:sp>
        <p:sp>
          <p:nvSpPr>
            <p:cNvPr id="10" name="Line 11"/>
            <p:cNvSpPr>
              <a:spLocks noChangeShapeType="1"/>
            </p:cNvSpPr>
            <p:nvPr/>
          </p:nvSpPr>
          <p:spPr bwMode="auto">
            <a:xfrm flipH="1" flipV="1">
              <a:off x="4868" y="912"/>
              <a:ext cx="348" cy="3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11" name="Rectangle 12"/>
            <p:cNvSpPr>
              <a:spLocks noChangeArrowheads="1"/>
            </p:cNvSpPr>
            <p:nvPr/>
          </p:nvSpPr>
          <p:spPr bwMode="auto">
            <a:xfrm>
              <a:off x="4830" y="1344"/>
              <a:ext cx="80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000000"/>
                  </a:solidFill>
                  <a:latin typeface="+mn-lt"/>
                  <a:sym typeface="Symbol" panose="05050102010706020507" pitchFamily="18" charset="2"/>
                </a:rPr>
                <a:t>scattering</a:t>
              </a:r>
            </a:p>
            <a:p>
              <a:pPr algn="ctr" eaLnBrk="0" fontAlgn="base" hangingPunct="0">
                <a:spcBef>
                  <a:spcPct val="0"/>
                </a:spcBef>
                <a:spcAft>
                  <a:spcPct val="0"/>
                </a:spcAft>
              </a:pPr>
              <a:r>
                <a:rPr lang="en-US" altLang="en-US" sz="2000" smtClean="0">
                  <a:solidFill>
                    <a:srgbClr val="000000"/>
                  </a:solidFill>
                  <a:latin typeface="+mn-lt"/>
                  <a:sym typeface="Symbol" panose="05050102010706020507" pitchFamily="18" charset="2"/>
                </a:rPr>
                <a:t>coefficient</a:t>
              </a:r>
              <a:endParaRPr lang="fr-FR" altLang="en-US" sz="2000" smtClean="0">
                <a:solidFill>
                  <a:srgbClr val="000000"/>
                </a:solidFill>
                <a:latin typeface="+mn-lt"/>
                <a:sym typeface="Symbol" panose="05050102010706020507" pitchFamily="18" charset="2"/>
              </a:endParaRPr>
            </a:p>
          </p:txBody>
        </p:sp>
        <p:sp>
          <p:nvSpPr>
            <p:cNvPr id="12" name="Line 13"/>
            <p:cNvSpPr>
              <a:spLocks noChangeShapeType="1"/>
            </p:cNvSpPr>
            <p:nvPr/>
          </p:nvSpPr>
          <p:spPr bwMode="auto">
            <a:xfrm flipV="1">
              <a:off x="3168" y="960"/>
              <a:ext cx="404"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13" name="Rectangle 14"/>
            <p:cNvSpPr>
              <a:spLocks noChangeArrowheads="1"/>
            </p:cNvSpPr>
            <p:nvPr/>
          </p:nvSpPr>
          <p:spPr bwMode="auto">
            <a:xfrm>
              <a:off x="2782" y="1344"/>
              <a:ext cx="80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extinction</a:t>
              </a:r>
            </a:p>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coefficient</a:t>
              </a:r>
              <a:endParaRPr lang="fr-FR" altLang="en-US" sz="2000" dirty="0" smtClean="0">
                <a:solidFill>
                  <a:srgbClr val="000000"/>
                </a:solidFill>
                <a:latin typeface="+mn-lt"/>
                <a:sym typeface="Symbol" panose="05050102010706020507" pitchFamily="18" charset="2"/>
              </a:endParaRPr>
            </a:p>
          </p:txBody>
        </p:sp>
        <p:sp>
          <p:nvSpPr>
            <p:cNvPr id="14" name="Line 15"/>
            <p:cNvSpPr>
              <a:spLocks noChangeShapeType="1"/>
            </p:cNvSpPr>
            <p:nvPr/>
          </p:nvSpPr>
          <p:spPr bwMode="auto">
            <a:xfrm flipH="1" flipV="1">
              <a:off x="4196" y="2505"/>
              <a:ext cx="0" cy="3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15" name="Rectangle 16"/>
            <p:cNvSpPr>
              <a:spLocks noChangeArrowheads="1"/>
            </p:cNvSpPr>
            <p:nvPr/>
          </p:nvSpPr>
          <p:spPr bwMode="auto">
            <a:xfrm>
              <a:off x="3799" y="2880"/>
              <a:ext cx="82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molar</a:t>
              </a:r>
            </a:p>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absorption</a:t>
              </a:r>
            </a:p>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coefficient</a:t>
              </a:r>
              <a:endParaRPr lang="fr-FR" altLang="en-US" sz="2000" dirty="0" smtClean="0">
                <a:solidFill>
                  <a:srgbClr val="000000"/>
                </a:solidFill>
                <a:latin typeface="+mn-lt"/>
                <a:sym typeface="Symbol" panose="05050102010706020507" pitchFamily="18" charset="2"/>
              </a:endParaRPr>
            </a:p>
          </p:txBody>
        </p:sp>
        <p:sp>
          <p:nvSpPr>
            <p:cNvPr id="16" name="Line 19"/>
            <p:cNvSpPr>
              <a:spLocks noChangeShapeType="1"/>
            </p:cNvSpPr>
            <p:nvPr/>
          </p:nvSpPr>
          <p:spPr bwMode="auto">
            <a:xfrm flipV="1">
              <a:off x="3484" y="2477"/>
              <a:ext cx="260" cy="36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17" name="Rectangle 20"/>
            <p:cNvSpPr>
              <a:spLocks noChangeArrowheads="1"/>
            </p:cNvSpPr>
            <p:nvPr/>
          </p:nvSpPr>
          <p:spPr bwMode="auto">
            <a:xfrm>
              <a:off x="2910" y="2880"/>
              <a:ext cx="807"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molar </a:t>
              </a:r>
            </a:p>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extinction</a:t>
              </a:r>
            </a:p>
            <a:p>
              <a:pPr algn="ctr" eaLnBrk="0" fontAlgn="base" hangingPunct="0">
                <a:spcBef>
                  <a:spcPct val="0"/>
                </a:spcBef>
                <a:spcAft>
                  <a:spcPct val="0"/>
                </a:spcAft>
              </a:pPr>
              <a:r>
                <a:rPr lang="en-US" altLang="en-US" sz="2000" dirty="0" smtClean="0">
                  <a:solidFill>
                    <a:srgbClr val="000000"/>
                  </a:solidFill>
                  <a:latin typeface="+mn-lt"/>
                  <a:sym typeface="Symbol" panose="05050102010706020507" pitchFamily="18" charset="2"/>
                </a:rPr>
                <a:t>coefficient</a:t>
              </a:r>
              <a:endParaRPr lang="fr-FR" altLang="en-US" sz="2000" dirty="0" smtClean="0">
                <a:solidFill>
                  <a:srgbClr val="000000"/>
                </a:solidFill>
                <a:latin typeface="+mn-lt"/>
                <a:sym typeface="Symbol" panose="05050102010706020507" pitchFamily="18" charset="2"/>
              </a:endParaRPr>
            </a:p>
          </p:txBody>
        </p:sp>
      </p:grpSp>
      <p:sp>
        <p:nvSpPr>
          <p:cNvPr id="18" name="Rectangle 21"/>
          <p:cNvSpPr>
            <a:spLocks noChangeArrowheads="1"/>
          </p:cNvSpPr>
          <p:nvPr/>
        </p:nvSpPr>
        <p:spPr bwMode="auto">
          <a:xfrm>
            <a:off x="381000" y="1491895"/>
            <a:ext cx="38100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just" eaLnBrk="0" fontAlgn="base" hangingPunct="0">
              <a:spcBef>
                <a:spcPct val="0"/>
              </a:spcBef>
              <a:spcAft>
                <a:spcPct val="0"/>
              </a:spcAft>
            </a:pPr>
            <a:r>
              <a:rPr lang="en-US" altLang="en-US" sz="2800" dirty="0" smtClean="0">
                <a:solidFill>
                  <a:srgbClr val="000000"/>
                </a:solidFill>
                <a:latin typeface="+mn-lt"/>
                <a:sym typeface="Symbol" panose="05050102010706020507" pitchFamily="18" charset="2"/>
              </a:rPr>
              <a:t>In the literature…</a:t>
            </a:r>
          </a:p>
          <a:p>
            <a:pPr algn="just" eaLnBrk="0" fontAlgn="base" hangingPunct="0">
              <a:spcBef>
                <a:spcPct val="0"/>
              </a:spcBef>
              <a:spcAft>
                <a:spcPct val="0"/>
              </a:spcAft>
            </a:pPr>
            <a:endParaRPr lang="en-US" altLang="en-US" sz="2800" dirty="0" smtClean="0">
              <a:solidFill>
                <a:srgbClr val="000000"/>
              </a:solidFill>
              <a:latin typeface="+mn-lt"/>
              <a:sym typeface="Symbol" panose="05050102010706020507" pitchFamily="18" charset="2"/>
            </a:endParaRPr>
          </a:p>
          <a:p>
            <a:pPr algn="just" eaLnBrk="0" fontAlgn="base" hangingPunct="0">
              <a:spcBef>
                <a:spcPct val="0"/>
              </a:spcBef>
              <a:spcAft>
                <a:spcPct val="0"/>
              </a:spcAft>
            </a:pPr>
            <a:r>
              <a:rPr lang="en-US" altLang="en-US" sz="1800" dirty="0" smtClean="0">
                <a:solidFill>
                  <a:srgbClr val="000000"/>
                </a:solidFill>
                <a:latin typeface="+mn-lt"/>
                <a:sym typeface="Symbol" panose="05050102010706020507" pitchFamily="18" charset="2"/>
              </a:rPr>
              <a:t>The “extinction coefficient” is usually given in tables.</a:t>
            </a:r>
          </a:p>
          <a:p>
            <a:pPr algn="just" eaLnBrk="0" fontAlgn="base" hangingPunct="0">
              <a:spcBef>
                <a:spcPct val="0"/>
              </a:spcBef>
              <a:spcAft>
                <a:spcPct val="0"/>
              </a:spcAft>
            </a:pPr>
            <a:r>
              <a:rPr lang="en-US" altLang="en-US" sz="1800" dirty="0" smtClean="0">
                <a:solidFill>
                  <a:srgbClr val="000000"/>
                </a:solidFill>
                <a:latin typeface="+mn-lt"/>
                <a:sym typeface="Symbol" panose="05050102010706020507" pitchFamily="18" charset="2"/>
              </a:rPr>
              <a:t>confusions:</a:t>
            </a:r>
          </a:p>
          <a:p>
            <a:pPr algn="just" eaLnBrk="0" fontAlgn="base" hangingPunct="0">
              <a:spcBef>
                <a:spcPct val="0"/>
              </a:spcBef>
              <a:spcAft>
                <a:spcPct val="0"/>
              </a:spcAft>
            </a:pPr>
            <a:r>
              <a:rPr lang="en-US" altLang="en-US" sz="1800" dirty="0" smtClean="0">
                <a:solidFill>
                  <a:srgbClr val="000000"/>
                </a:solidFill>
                <a:latin typeface="+mn-lt"/>
                <a:sym typeface="Symbol" panose="05050102010706020507" pitchFamily="18" charset="2"/>
              </a:rPr>
              <a:t>- “extinction coefficient” used for “absorption coefficient” (it assumes the scattering coefficient is negligible)</a:t>
            </a:r>
          </a:p>
          <a:p>
            <a:pPr algn="just" eaLnBrk="0" fontAlgn="base" hangingPunct="0">
              <a:spcBef>
                <a:spcPct val="0"/>
              </a:spcBef>
              <a:spcAft>
                <a:spcPct val="0"/>
              </a:spcAft>
            </a:pPr>
            <a:r>
              <a:rPr lang="en-US" altLang="en-US" sz="1800" dirty="0" smtClean="0">
                <a:solidFill>
                  <a:srgbClr val="000000"/>
                </a:solidFill>
                <a:latin typeface="+mn-lt"/>
                <a:sym typeface="Symbol" panose="05050102010706020507" pitchFamily="18" charset="2"/>
              </a:rPr>
              <a:t>- “extinction coefficient” used for “molar extinction coefficient” (check the unit!)</a:t>
            </a:r>
          </a:p>
          <a:p>
            <a:pPr algn="ctr" eaLnBrk="0" fontAlgn="base" hangingPunct="0">
              <a:spcBef>
                <a:spcPct val="0"/>
              </a:spcBef>
              <a:spcAft>
                <a:spcPct val="0"/>
              </a:spcAft>
            </a:pPr>
            <a:endParaRPr lang="en-US" altLang="en-US" sz="1800" dirty="0" smtClean="0">
              <a:solidFill>
                <a:srgbClr val="000000"/>
              </a:solidFill>
              <a:latin typeface="+mn-lt"/>
              <a:sym typeface="Symbol" panose="05050102010706020507" pitchFamily="18" charset="2"/>
            </a:endParaRPr>
          </a:p>
          <a:p>
            <a:pPr algn="ctr" eaLnBrk="0" fontAlgn="base" hangingPunct="0">
              <a:spcBef>
                <a:spcPct val="0"/>
              </a:spcBef>
              <a:spcAft>
                <a:spcPct val="0"/>
              </a:spcAft>
            </a:pPr>
            <a:endParaRPr lang="en-US" altLang="en-US" sz="1800" dirty="0" smtClean="0">
              <a:solidFill>
                <a:srgbClr val="000000"/>
              </a:solidFill>
              <a:latin typeface="+mn-lt"/>
              <a:sym typeface="Symbol" panose="05050102010706020507" pitchFamily="18" charset="2"/>
            </a:endParaRPr>
          </a:p>
          <a:p>
            <a:pPr eaLnBrk="0" fontAlgn="base" hangingPunct="0">
              <a:spcBef>
                <a:spcPct val="0"/>
              </a:spcBef>
              <a:spcAft>
                <a:spcPct val="0"/>
              </a:spcAft>
            </a:pPr>
            <a:r>
              <a:rPr lang="en-US" altLang="en-US" sz="3200" dirty="0" smtClean="0">
                <a:solidFill>
                  <a:srgbClr val="000000"/>
                </a:solidFill>
                <a:latin typeface="+mn-lt"/>
                <a:sym typeface="Symbol" panose="05050102010706020507" pitchFamily="18" charset="2"/>
              </a:rPr>
              <a:t>()!</a:t>
            </a:r>
          </a:p>
          <a:p>
            <a:pPr eaLnBrk="0" fontAlgn="base" hangingPunct="0">
              <a:spcBef>
                <a:spcPct val="0"/>
              </a:spcBef>
              <a:spcAft>
                <a:spcPct val="0"/>
              </a:spcAft>
            </a:pPr>
            <a:r>
              <a:rPr lang="en-US" altLang="en-US" sz="1800" dirty="0" smtClean="0">
                <a:solidFill>
                  <a:srgbClr val="000000"/>
                </a:solidFill>
                <a:latin typeface="+mn-lt"/>
                <a:sym typeface="Symbol" panose="05050102010706020507" pitchFamily="18" charset="2"/>
              </a:rPr>
              <a:t>The maximum is given in tables, or the excitation wavelength is indicated.</a:t>
            </a:r>
            <a:endParaRPr lang="fr-FR" altLang="en-US" sz="1800" dirty="0" smtClean="0">
              <a:solidFill>
                <a:srgbClr val="000000"/>
              </a:solidFill>
              <a:latin typeface="+mn-lt"/>
              <a:sym typeface="Symbol" panose="05050102010706020507" pitchFamily="18" charset="2"/>
            </a:endParaRPr>
          </a:p>
        </p:txBody>
      </p:sp>
    </p:spTree>
    <p:extLst>
      <p:ext uri="{BB962C8B-B14F-4D97-AF65-F5344CB8AC3E}">
        <p14:creationId xmlns:p14="http://schemas.microsoft.com/office/powerpoint/2010/main" val="2808157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Fluorophore absorption</a:t>
            </a:r>
            <a:endParaRPr lang="en-US" dirty="0"/>
          </a:p>
        </p:txBody>
      </p:sp>
      <p:pic>
        <p:nvPicPr>
          <p:cNvPr id="1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00224"/>
            <a:ext cx="89916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9"/>
          <p:cNvGrpSpPr>
            <a:grpSpLocks/>
          </p:cNvGrpSpPr>
          <p:nvPr/>
        </p:nvGrpSpPr>
        <p:grpSpPr bwMode="auto">
          <a:xfrm>
            <a:off x="2895600" y="1677987"/>
            <a:ext cx="4856163" cy="938212"/>
            <a:chOff x="1824" y="1209"/>
            <a:chExt cx="3059" cy="591"/>
          </a:xfrm>
        </p:grpSpPr>
        <p:sp>
          <p:nvSpPr>
            <p:cNvPr id="21" name="Oval 7"/>
            <p:cNvSpPr>
              <a:spLocks noChangeArrowheads="1"/>
            </p:cNvSpPr>
            <p:nvPr/>
          </p:nvSpPr>
          <p:spPr bwMode="auto">
            <a:xfrm>
              <a:off x="1824" y="1416"/>
              <a:ext cx="912" cy="384"/>
            </a:xfrm>
            <a:prstGeom prst="ellipse">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endParaRPr lang="en-US" altLang="en-US" smtClean="0">
                <a:solidFill>
                  <a:srgbClr val="CC0000"/>
                </a:solidFill>
              </a:endParaRPr>
            </a:p>
          </p:txBody>
        </p:sp>
        <p:sp>
          <p:nvSpPr>
            <p:cNvPr id="22" name="Text Box 8"/>
            <p:cNvSpPr txBox="1">
              <a:spLocks noChangeArrowheads="1"/>
            </p:cNvSpPr>
            <p:nvPr/>
          </p:nvSpPr>
          <p:spPr bwMode="auto">
            <a:xfrm>
              <a:off x="2400" y="1209"/>
              <a:ext cx="248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base">
                <a:spcBef>
                  <a:spcPct val="0"/>
                </a:spcBef>
                <a:spcAft>
                  <a:spcPct val="0"/>
                </a:spcAft>
              </a:pPr>
              <a:r>
                <a:rPr lang="en-US" altLang="en-US" sz="2000" dirty="0" smtClean="0">
                  <a:solidFill>
                    <a:srgbClr val="CC0000"/>
                  </a:solidFill>
                  <a:latin typeface="+mn-lt"/>
                </a:rPr>
                <a:t>it is the </a:t>
              </a:r>
              <a:r>
                <a:rPr lang="en-US" altLang="en-US" sz="2000" i="1" dirty="0" smtClean="0">
                  <a:solidFill>
                    <a:srgbClr val="CC0000"/>
                  </a:solidFill>
                  <a:latin typeface="+mn-lt"/>
                </a:rPr>
                <a:t>molar absorption coefficient</a:t>
              </a:r>
              <a:endParaRPr lang="fr-FR" altLang="en-US" sz="2000" i="1" dirty="0" smtClean="0">
                <a:solidFill>
                  <a:srgbClr val="CC0000"/>
                </a:solidFill>
                <a:latin typeface="+mn-lt"/>
              </a:endParaRPr>
            </a:p>
          </p:txBody>
        </p:sp>
      </p:grpSp>
      <p:sp>
        <p:nvSpPr>
          <p:cNvPr id="23" name="Text Box 11"/>
          <p:cNvSpPr txBox="1">
            <a:spLocks noChangeArrowheads="1"/>
          </p:cNvSpPr>
          <p:nvPr/>
        </p:nvSpPr>
        <p:spPr bwMode="auto">
          <a:xfrm>
            <a:off x="5556223" y="5511799"/>
            <a:ext cx="35877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r" fontAlgn="base">
              <a:spcBef>
                <a:spcPct val="0"/>
              </a:spcBef>
              <a:spcAft>
                <a:spcPct val="0"/>
              </a:spcAft>
            </a:pPr>
            <a:r>
              <a:rPr lang="en-US" altLang="en-US" sz="1600" dirty="0" err="1" smtClean="0">
                <a:solidFill>
                  <a:srgbClr val="000000"/>
                </a:solidFill>
                <a:latin typeface="+mn-lt"/>
              </a:rPr>
              <a:t>Shaner</a:t>
            </a:r>
            <a:r>
              <a:rPr lang="en-US" altLang="en-US" sz="1600" dirty="0" smtClean="0">
                <a:solidFill>
                  <a:srgbClr val="000000"/>
                </a:solidFill>
                <a:latin typeface="+mn-lt"/>
              </a:rPr>
              <a:t> et al, Nature Biotechnology, 2004</a:t>
            </a:r>
            <a:endParaRPr lang="fr-FR" altLang="en-US" sz="1600" dirty="0" smtClean="0">
              <a:solidFill>
                <a:srgbClr val="000000"/>
              </a:solidFill>
              <a:latin typeface="+mn-lt"/>
            </a:endParaRPr>
          </a:p>
        </p:txBody>
      </p:sp>
      <p:sp>
        <p:nvSpPr>
          <p:cNvPr id="24" name="Text Box 12"/>
          <p:cNvSpPr txBox="1">
            <a:spLocks noChangeArrowheads="1"/>
          </p:cNvSpPr>
          <p:nvPr/>
        </p:nvSpPr>
        <p:spPr bwMode="auto">
          <a:xfrm>
            <a:off x="628650" y="998839"/>
            <a:ext cx="7590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base">
              <a:spcBef>
                <a:spcPct val="0"/>
              </a:spcBef>
              <a:spcAft>
                <a:spcPct val="0"/>
              </a:spcAft>
            </a:pPr>
            <a:r>
              <a:rPr lang="en-US" altLang="en-US" sz="2800" dirty="0" smtClean="0">
                <a:solidFill>
                  <a:srgbClr val="000000"/>
                </a:solidFill>
                <a:latin typeface="+mn-lt"/>
              </a:rPr>
              <a:t>Example: Properties of fluorescent protein variants</a:t>
            </a:r>
            <a:endParaRPr lang="fr-FR" altLang="en-US" sz="2800" dirty="0" smtClean="0">
              <a:solidFill>
                <a:srgbClr val="000000"/>
              </a:solidFill>
              <a:latin typeface="+mn-lt"/>
            </a:endParaRPr>
          </a:p>
        </p:txBody>
      </p:sp>
    </p:spTree>
    <p:extLst>
      <p:ext uri="{BB962C8B-B14F-4D97-AF65-F5344CB8AC3E}">
        <p14:creationId xmlns:p14="http://schemas.microsoft.com/office/powerpoint/2010/main" val="2952404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Fluorophore </a:t>
            </a:r>
            <a:r>
              <a:rPr lang="en-US" sz="3200" dirty="0" smtClean="0"/>
              <a:t>absorption</a:t>
            </a:r>
            <a:endParaRPr lang="en-US" sz="3200" dirty="0"/>
          </a:p>
        </p:txBody>
      </p:sp>
      <p:grpSp>
        <p:nvGrpSpPr>
          <p:cNvPr id="6" name="Group 4"/>
          <p:cNvGrpSpPr>
            <a:grpSpLocks/>
          </p:cNvGrpSpPr>
          <p:nvPr/>
        </p:nvGrpSpPr>
        <p:grpSpPr bwMode="auto">
          <a:xfrm>
            <a:off x="334963" y="3338511"/>
            <a:ext cx="5257800" cy="3295650"/>
            <a:chOff x="96" y="2244"/>
            <a:chExt cx="3312" cy="2076"/>
          </a:xfrm>
        </p:grpSpPr>
        <p:sp>
          <p:nvSpPr>
            <p:cNvPr id="7" name="Line 5"/>
            <p:cNvSpPr>
              <a:spLocks noChangeShapeType="1"/>
            </p:cNvSpPr>
            <p:nvPr/>
          </p:nvSpPr>
          <p:spPr bwMode="auto">
            <a:xfrm>
              <a:off x="96" y="2244"/>
              <a:ext cx="0" cy="1872"/>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8" name="Freeform 6"/>
            <p:cNvSpPr>
              <a:spLocks/>
            </p:cNvSpPr>
            <p:nvPr/>
          </p:nvSpPr>
          <p:spPr bwMode="auto">
            <a:xfrm>
              <a:off x="106" y="2524"/>
              <a:ext cx="2640" cy="1567"/>
            </a:xfrm>
            <a:custGeom>
              <a:avLst/>
              <a:gdLst>
                <a:gd name="T0" fmla="*/ 0 w 2640"/>
                <a:gd name="T1" fmla="*/ 1552 h 1567"/>
                <a:gd name="T2" fmla="*/ 576 w 2640"/>
                <a:gd name="T3" fmla="*/ 1504 h 1567"/>
                <a:gd name="T4" fmla="*/ 864 w 2640"/>
                <a:gd name="T5" fmla="*/ 1312 h 1567"/>
                <a:gd name="T6" fmla="*/ 1200 w 2640"/>
                <a:gd name="T7" fmla="*/ 592 h 1567"/>
                <a:gd name="T8" fmla="*/ 1440 w 2640"/>
                <a:gd name="T9" fmla="*/ 64 h 1567"/>
                <a:gd name="T10" fmla="*/ 1584 w 2640"/>
                <a:gd name="T11" fmla="*/ 208 h 1567"/>
                <a:gd name="T12" fmla="*/ 1680 w 2640"/>
                <a:gd name="T13" fmla="*/ 1168 h 1567"/>
                <a:gd name="T14" fmla="*/ 1968 w 2640"/>
                <a:gd name="T15" fmla="*/ 1504 h 1567"/>
                <a:gd name="T16" fmla="*/ 2640 w 2640"/>
                <a:gd name="T17" fmla="*/ 1552 h 15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0"/>
                <a:gd name="T28" fmla="*/ 0 h 1567"/>
                <a:gd name="T29" fmla="*/ 2640 w 2640"/>
                <a:gd name="T30" fmla="*/ 1567 h 15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0" h="1567">
                  <a:moveTo>
                    <a:pt x="0" y="1552"/>
                  </a:moveTo>
                  <a:cubicBezTo>
                    <a:pt x="216" y="1547"/>
                    <a:pt x="432" y="1543"/>
                    <a:pt x="576" y="1504"/>
                  </a:cubicBezTo>
                  <a:cubicBezTo>
                    <a:pt x="719" y="1464"/>
                    <a:pt x="760" y="1463"/>
                    <a:pt x="864" y="1312"/>
                  </a:cubicBezTo>
                  <a:cubicBezTo>
                    <a:pt x="967" y="1160"/>
                    <a:pt x="1104" y="799"/>
                    <a:pt x="1200" y="592"/>
                  </a:cubicBezTo>
                  <a:cubicBezTo>
                    <a:pt x="1295" y="384"/>
                    <a:pt x="1376" y="128"/>
                    <a:pt x="1440" y="64"/>
                  </a:cubicBezTo>
                  <a:cubicBezTo>
                    <a:pt x="1504" y="0"/>
                    <a:pt x="1544" y="24"/>
                    <a:pt x="1584" y="208"/>
                  </a:cubicBezTo>
                  <a:cubicBezTo>
                    <a:pt x="1623" y="391"/>
                    <a:pt x="1616" y="952"/>
                    <a:pt x="1680" y="1168"/>
                  </a:cubicBezTo>
                  <a:cubicBezTo>
                    <a:pt x="1743" y="1383"/>
                    <a:pt x="1808" y="1440"/>
                    <a:pt x="1968" y="1504"/>
                  </a:cubicBezTo>
                  <a:cubicBezTo>
                    <a:pt x="2127" y="1567"/>
                    <a:pt x="2528" y="1544"/>
                    <a:pt x="2640" y="1552"/>
                  </a:cubicBezTo>
                </a:path>
              </a:pathLst>
            </a:custGeom>
            <a:noFill/>
            <a:ln w="5715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9" name="Text Box 7"/>
            <p:cNvSpPr txBox="1">
              <a:spLocks noChangeArrowheads="1"/>
            </p:cNvSpPr>
            <p:nvPr/>
          </p:nvSpPr>
          <p:spPr bwMode="auto">
            <a:xfrm rot="-5400000">
              <a:off x="18" y="3300"/>
              <a:ext cx="11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000000"/>
                  </a:solidFill>
                  <a:latin typeface="Arial" panose="020B0604020202020204" pitchFamily="34" charset="0"/>
                </a:rPr>
                <a:t>Light absorbed</a:t>
              </a:r>
              <a:endParaRPr lang="en-US" altLang="en-US" smtClean="0">
                <a:solidFill>
                  <a:srgbClr val="000000"/>
                </a:solidFill>
                <a:latin typeface="Arial" panose="020B0604020202020204" pitchFamily="34" charset="0"/>
              </a:endParaRPr>
            </a:p>
          </p:txBody>
        </p:sp>
        <p:sp>
          <p:nvSpPr>
            <p:cNvPr id="10" name="Text Box 8"/>
            <p:cNvSpPr txBox="1">
              <a:spLocks noChangeArrowheads="1"/>
            </p:cNvSpPr>
            <p:nvPr/>
          </p:nvSpPr>
          <p:spPr bwMode="auto">
            <a:xfrm>
              <a:off x="1344" y="4108"/>
              <a:ext cx="7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1600" smtClean="0">
                  <a:solidFill>
                    <a:srgbClr val="000000"/>
                  </a:solidFill>
                  <a:latin typeface="Arial" panose="020B0604020202020204" pitchFamily="34" charset="0"/>
                </a:rPr>
                <a:t>Wavelength</a:t>
              </a:r>
            </a:p>
          </p:txBody>
        </p:sp>
        <p:sp>
          <p:nvSpPr>
            <p:cNvPr id="11" name="Line 9"/>
            <p:cNvSpPr>
              <a:spLocks noChangeShapeType="1"/>
            </p:cNvSpPr>
            <p:nvPr/>
          </p:nvSpPr>
          <p:spPr bwMode="auto">
            <a:xfrm flipV="1">
              <a:off x="96" y="4108"/>
              <a:ext cx="3312" cy="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12" name="Group 10"/>
          <p:cNvGrpSpPr>
            <a:grpSpLocks/>
          </p:cNvGrpSpPr>
          <p:nvPr/>
        </p:nvGrpSpPr>
        <p:grpSpPr bwMode="auto">
          <a:xfrm>
            <a:off x="1524000" y="1981200"/>
            <a:ext cx="2587625" cy="828675"/>
            <a:chOff x="960" y="1248"/>
            <a:chExt cx="1630" cy="522"/>
          </a:xfrm>
        </p:grpSpPr>
        <p:grpSp>
          <p:nvGrpSpPr>
            <p:cNvPr id="13" name="Group 11"/>
            <p:cNvGrpSpPr>
              <a:grpSpLocks/>
            </p:cNvGrpSpPr>
            <p:nvPr/>
          </p:nvGrpSpPr>
          <p:grpSpPr bwMode="auto">
            <a:xfrm rot="-13116">
              <a:off x="960" y="1248"/>
              <a:ext cx="1585" cy="240"/>
              <a:chOff x="957" y="3292"/>
              <a:chExt cx="2671" cy="280"/>
            </a:xfrm>
          </p:grpSpPr>
          <p:sp>
            <p:nvSpPr>
              <p:cNvPr id="15" name="Freeform 12"/>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16" name="Line 13"/>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
          <p:nvSpPr>
            <p:cNvPr id="14" name="Rectangle 14"/>
            <p:cNvSpPr>
              <a:spLocks noChangeArrowheads="1"/>
            </p:cNvSpPr>
            <p:nvPr/>
          </p:nvSpPr>
          <p:spPr bwMode="auto">
            <a:xfrm>
              <a:off x="2304" y="1440"/>
              <a:ext cx="28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800" dirty="0" err="1" smtClean="0">
                  <a:solidFill>
                    <a:srgbClr val="000000"/>
                  </a:solidFill>
                  <a:latin typeface="+mn-lt"/>
                </a:rPr>
                <a:t>I</a:t>
              </a:r>
              <a:r>
                <a:rPr lang="en-US" altLang="en-US" sz="2800" baseline="-25000" dirty="0" err="1" smtClean="0">
                  <a:solidFill>
                    <a:srgbClr val="000000"/>
                  </a:solidFill>
                  <a:latin typeface="+mn-lt"/>
                </a:rPr>
                <a:t>in</a:t>
              </a:r>
              <a:endParaRPr lang="fr-FR" altLang="en-US" sz="2800" baseline="-25000" dirty="0" smtClean="0">
                <a:solidFill>
                  <a:srgbClr val="000000"/>
                </a:solidFill>
                <a:latin typeface="+mn-lt"/>
              </a:endParaRPr>
            </a:p>
          </p:txBody>
        </p:sp>
      </p:grpSp>
      <p:grpSp>
        <p:nvGrpSpPr>
          <p:cNvPr id="17" name="Group 15"/>
          <p:cNvGrpSpPr>
            <a:grpSpLocks/>
          </p:cNvGrpSpPr>
          <p:nvPr/>
        </p:nvGrpSpPr>
        <p:grpSpPr bwMode="auto">
          <a:xfrm>
            <a:off x="4478340" y="2057400"/>
            <a:ext cx="2719388" cy="752475"/>
            <a:chOff x="2821" y="1296"/>
            <a:chExt cx="1713" cy="474"/>
          </a:xfrm>
        </p:grpSpPr>
        <p:grpSp>
          <p:nvGrpSpPr>
            <p:cNvPr id="18" name="Group 16"/>
            <p:cNvGrpSpPr>
              <a:grpSpLocks/>
            </p:cNvGrpSpPr>
            <p:nvPr/>
          </p:nvGrpSpPr>
          <p:grpSpPr bwMode="auto">
            <a:xfrm rot="23961">
              <a:off x="2845" y="1296"/>
              <a:ext cx="1584" cy="140"/>
              <a:chOff x="957" y="3292"/>
              <a:chExt cx="2671" cy="280"/>
            </a:xfrm>
          </p:grpSpPr>
          <p:sp>
            <p:nvSpPr>
              <p:cNvPr id="21" name="Freeform 17"/>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800" smtClean="0">
                  <a:solidFill>
                    <a:srgbClr val="000000"/>
                  </a:solidFill>
                  <a:ea typeface="MS PGothic" panose="020B0600070205080204" pitchFamily="34" charset="-128"/>
                </a:endParaRPr>
              </a:p>
            </p:txBody>
          </p:sp>
          <p:sp>
            <p:nvSpPr>
              <p:cNvPr id="22" name="Line 18"/>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smtClean="0">
                  <a:solidFill>
                    <a:srgbClr val="000000"/>
                  </a:solidFill>
                  <a:ea typeface="MS PGothic" panose="020B0600070205080204" pitchFamily="34" charset="-128"/>
                </a:endParaRPr>
              </a:p>
            </p:txBody>
          </p:sp>
        </p:grpSp>
        <p:sp>
          <p:nvSpPr>
            <p:cNvPr id="19" name="Text Box 19"/>
            <p:cNvSpPr txBox="1">
              <a:spLocks noChangeArrowheads="1"/>
            </p:cNvSpPr>
            <p:nvPr/>
          </p:nvSpPr>
          <p:spPr bwMode="auto">
            <a:xfrm>
              <a:off x="3149" y="1438"/>
              <a:ext cx="138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dirty="0" smtClean="0">
                  <a:solidFill>
                    <a:srgbClr val="000000"/>
                  </a:solidFill>
                  <a:latin typeface="+mn-lt"/>
                </a:rPr>
                <a:t>Blue light absorbed</a:t>
              </a:r>
            </a:p>
          </p:txBody>
        </p:sp>
        <p:sp>
          <p:nvSpPr>
            <p:cNvPr id="20" name="Rectangle 20"/>
            <p:cNvSpPr>
              <a:spLocks noChangeArrowheads="1"/>
            </p:cNvSpPr>
            <p:nvPr/>
          </p:nvSpPr>
          <p:spPr bwMode="auto">
            <a:xfrm>
              <a:off x="2821" y="1440"/>
              <a:ext cx="3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800" dirty="0" err="1" smtClean="0">
                  <a:solidFill>
                    <a:srgbClr val="000000"/>
                  </a:solidFill>
                  <a:latin typeface="+mn-lt"/>
                </a:rPr>
                <a:t>I</a:t>
              </a:r>
              <a:r>
                <a:rPr lang="en-US" altLang="en-US" sz="2800" baseline="-25000" dirty="0" err="1" smtClean="0">
                  <a:solidFill>
                    <a:srgbClr val="000000"/>
                  </a:solidFill>
                  <a:latin typeface="+mn-lt"/>
                </a:rPr>
                <a:t>out</a:t>
              </a:r>
              <a:endParaRPr lang="fr-FR" altLang="en-US" sz="2800" baseline="-25000" dirty="0" smtClean="0">
                <a:solidFill>
                  <a:srgbClr val="000000"/>
                </a:solidFill>
                <a:latin typeface="+mn-lt"/>
              </a:endParaRPr>
            </a:p>
          </p:txBody>
        </p:sp>
      </p:grpSp>
      <p:grpSp>
        <p:nvGrpSpPr>
          <p:cNvPr id="23" name="Group 21"/>
          <p:cNvGrpSpPr>
            <a:grpSpLocks/>
          </p:cNvGrpSpPr>
          <p:nvPr/>
        </p:nvGrpSpPr>
        <p:grpSpPr bwMode="auto">
          <a:xfrm>
            <a:off x="2943227" y="866776"/>
            <a:ext cx="2774951" cy="1876426"/>
            <a:chOff x="1854" y="546"/>
            <a:chExt cx="1748" cy="1182"/>
          </a:xfrm>
        </p:grpSpPr>
        <p:sp>
          <p:nvSpPr>
            <p:cNvPr id="24" name="Rectangle 22"/>
            <p:cNvSpPr>
              <a:spLocks noChangeArrowheads="1"/>
            </p:cNvSpPr>
            <p:nvPr/>
          </p:nvSpPr>
          <p:spPr bwMode="auto">
            <a:xfrm>
              <a:off x="2578" y="912"/>
              <a:ext cx="240" cy="816"/>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25" name="Text Box 23"/>
            <p:cNvSpPr txBox="1">
              <a:spLocks noChangeArrowheads="1"/>
            </p:cNvSpPr>
            <p:nvPr/>
          </p:nvSpPr>
          <p:spPr bwMode="auto">
            <a:xfrm>
              <a:off x="1854" y="546"/>
              <a:ext cx="174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dirty="0" smtClean="0">
                  <a:solidFill>
                    <a:srgbClr val="000000"/>
                  </a:solidFill>
                  <a:latin typeface="+mn-lt"/>
                </a:rPr>
                <a:t>Green dye in cuvette</a:t>
              </a:r>
              <a:endParaRPr lang="en-US" altLang="en-US" sz="2800" dirty="0" smtClean="0">
                <a:solidFill>
                  <a:srgbClr val="000000"/>
                </a:solidFill>
                <a:latin typeface="+mn-lt"/>
              </a:endParaRPr>
            </a:p>
          </p:txBody>
        </p:sp>
        <p:sp>
          <p:nvSpPr>
            <p:cNvPr id="26" name="Line 24"/>
            <p:cNvSpPr>
              <a:spLocks noChangeShapeType="1"/>
            </p:cNvSpPr>
            <p:nvPr/>
          </p:nvSpPr>
          <p:spPr bwMode="auto">
            <a:xfrm>
              <a:off x="2568" y="1096"/>
              <a:ext cx="24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27" name="Rectangle 25"/>
            <p:cNvSpPr>
              <a:spLocks noChangeArrowheads="1"/>
            </p:cNvSpPr>
            <p:nvPr/>
          </p:nvSpPr>
          <p:spPr bwMode="auto">
            <a:xfrm>
              <a:off x="2592" y="88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1800" i="1" smtClean="0">
                  <a:solidFill>
                    <a:srgbClr val="000000"/>
                  </a:solidFill>
                  <a:latin typeface="Arial" panose="020B0604020202020204" pitchFamily="34" charset="0"/>
                  <a:sym typeface="Symbol" panose="05050102010706020507" pitchFamily="18" charset="2"/>
                </a:rPr>
                <a:t>L</a:t>
              </a:r>
              <a:endParaRPr lang="fr-FR" altLang="en-US" sz="1800" i="1" smtClean="0">
                <a:solidFill>
                  <a:srgbClr val="000000"/>
                </a:solidFill>
                <a:latin typeface="Arial" panose="020B0604020202020204" pitchFamily="34" charset="0"/>
                <a:sym typeface="Symbol" panose="05050102010706020507" pitchFamily="18" charset="2"/>
              </a:endParaRPr>
            </a:p>
          </p:txBody>
        </p:sp>
      </p:grpSp>
      <p:grpSp>
        <p:nvGrpSpPr>
          <p:cNvPr id="28" name="Group 58"/>
          <p:cNvGrpSpPr>
            <a:grpSpLocks/>
          </p:cNvGrpSpPr>
          <p:nvPr/>
        </p:nvGrpSpPr>
        <p:grpSpPr bwMode="auto">
          <a:xfrm>
            <a:off x="4419601" y="1295402"/>
            <a:ext cx="4014788" cy="549276"/>
            <a:chOff x="2784" y="720"/>
            <a:chExt cx="2529" cy="346"/>
          </a:xfrm>
        </p:grpSpPr>
        <p:grpSp>
          <p:nvGrpSpPr>
            <p:cNvPr id="29" name="Group 23"/>
            <p:cNvGrpSpPr>
              <a:grpSpLocks/>
            </p:cNvGrpSpPr>
            <p:nvPr/>
          </p:nvGrpSpPr>
          <p:grpSpPr bwMode="auto">
            <a:xfrm rot="-1240320">
              <a:off x="2784" y="856"/>
              <a:ext cx="1824" cy="152"/>
              <a:chOff x="957" y="3292"/>
              <a:chExt cx="2671" cy="280"/>
            </a:xfrm>
          </p:grpSpPr>
          <p:sp>
            <p:nvSpPr>
              <p:cNvPr id="32" name="Freeform 24"/>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CC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800" smtClean="0">
                  <a:solidFill>
                    <a:srgbClr val="000000"/>
                  </a:solidFill>
                  <a:ea typeface="MS PGothic" panose="020B0600070205080204" pitchFamily="34" charset="-128"/>
                </a:endParaRPr>
              </a:p>
            </p:txBody>
          </p:sp>
          <p:sp>
            <p:nvSpPr>
              <p:cNvPr id="33" name="Line 25"/>
              <p:cNvSpPr>
                <a:spLocks noChangeShapeType="1"/>
              </p:cNvSpPr>
              <p:nvPr/>
            </p:nvSpPr>
            <p:spPr bwMode="auto">
              <a:xfrm>
                <a:off x="3484" y="3449"/>
                <a:ext cx="144" cy="7"/>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smtClean="0">
                  <a:solidFill>
                    <a:srgbClr val="000000"/>
                  </a:solidFill>
                  <a:ea typeface="MS PGothic" panose="020B0600070205080204" pitchFamily="34" charset="-128"/>
                </a:endParaRPr>
              </a:p>
            </p:txBody>
          </p:sp>
        </p:grpSp>
        <p:sp>
          <p:nvSpPr>
            <p:cNvPr id="30" name="Rectangle 26"/>
            <p:cNvSpPr>
              <a:spLocks noChangeArrowheads="1"/>
            </p:cNvSpPr>
            <p:nvPr/>
          </p:nvSpPr>
          <p:spPr bwMode="auto">
            <a:xfrm>
              <a:off x="3915" y="814"/>
              <a:ext cx="13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dirty="0" smtClean="0">
                  <a:solidFill>
                    <a:srgbClr val="000000"/>
                  </a:solidFill>
                  <a:latin typeface="+mn-lt"/>
                </a:rPr>
                <a:t>Green light emitted</a:t>
              </a:r>
            </a:p>
          </p:txBody>
        </p:sp>
        <p:sp>
          <p:nvSpPr>
            <p:cNvPr id="31" name="Rectangle 57"/>
            <p:cNvSpPr>
              <a:spLocks noChangeArrowheads="1"/>
            </p:cNvSpPr>
            <p:nvPr/>
          </p:nvSpPr>
          <p:spPr bwMode="auto">
            <a:xfrm>
              <a:off x="2832" y="720"/>
              <a:ext cx="65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800" dirty="0" err="1" smtClean="0">
                  <a:solidFill>
                    <a:srgbClr val="000000"/>
                  </a:solidFill>
                  <a:latin typeface="+mn-lt"/>
                </a:rPr>
                <a:t>I</a:t>
              </a:r>
              <a:r>
                <a:rPr lang="en-US" altLang="en-US" sz="2800" baseline="-25000" dirty="0" err="1" smtClean="0">
                  <a:solidFill>
                    <a:srgbClr val="000000"/>
                  </a:solidFill>
                  <a:latin typeface="+mn-lt"/>
                </a:rPr>
                <a:t>emitted</a:t>
              </a:r>
              <a:endParaRPr lang="fr-FR" altLang="en-US" sz="2800" baseline="-25000" dirty="0" smtClean="0">
                <a:solidFill>
                  <a:srgbClr val="000000"/>
                </a:solidFill>
                <a:latin typeface="+mn-lt"/>
              </a:endParaRPr>
            </a:p>
          </p:txBody>
        </p:sp>
      </p:grpSp>
      <p:grpSp>
        <p:nvGrpSpPr>
          <p:cNvPr id="40" name="Group 64"/>
          <p:cNvGrpSpPr>
            <a:grpSpLocks/>
          </p:cNvGrpSpPr>
          <p:nvPr/>
        </p:nvGrpSpPr>
        <p:grpSpPr bwMode="auto">
          <a:xfrm>
            <a:off x="1257829" y="3123408"/>
            <a:ext cx="4267200" cy="3151188"/>
            <a:chOff x="682" y="2112"/>
            <a:chExt cx="2688" cy="1985"/>
          </a:xfrm>
        </p:grpSpPr>
        <p:sp>
          <p:nvSpPr>
            <p:cNvPr id="41" name="Freeform 65"/>
            <p:cNvSpPr>
              <a:spLocks/>
            </p:cNvSpPr>
            <p:nvPr/>
          </p:nvSpPr>
          <p:spPr bwMode="auto">
            <a:xfrm>
              <a:off x="682" y="2706"/>
              <a:ext cx="2688" cy="1391"/>
            </a:xfrm>
            <a:custGeom>
              <a:avLst/>
              <a:gdLst>
                <a:gd name="T0" fmla="*/ 2688 w 2688"/>
                <a:gd name="T1" fmla="*/ 1378 h 1391"/>
                <a:gd name="T2" fmla="*/ 2102 w 2688"/>
                <a:gd name="T3" fmla="*/ 1335 h 1391"/>
                <a:gd name="T4" fmla="*/ 1808 w 2688"/>
                <a:gd name="T5" fmla="*/ 1164 h 1391"/>
                <a:gd name="T6" fmla="*/ 1466 w 2688"/>
                <a:gd name="T7" fmla="*/ 525 h 1391"/>
                <a:gd name="T8" fmla="*/ 1222 w 2688"/>
                <a:gd name="T9" fmla="*/ 56 h 1391"/>
                <a:gd name="T10" fmla="*/ 1108 w 2688"/>
                <a:gd name="T11" fmla="*/ 194 h 1391"/>
                <a:gd name="T12" fmla="*/ 977 w 2688"/>
                <a:gd name="T13" fmla="*/ 1037 h 1391"/>
                <a:gd name="T14" fmla="*/ 684 w 2688"/>
                <a:gd name="T15" fmla="*/ 1335 h 1391"/>
                <a:gd name="T16" fmla="*/ 0 w 2688"/>
                <a:gd name="T17" fmla="*/ 1378 h 13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8"/>
                <a:gd name="T28" fmla="*/ 0 h 1391"/>
                <a:gd name="T29" fmla="*/ 2688 w 2688"/>
                <a:gd name="T30" fmla="*/ 1391 h 13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8" h="1391">
                  <a:moveTo>
                    <a:pt x="2688" y="1378"/>
                  </a:moveTo>
                  <a:cubicBezTo>
                    <a:pt x="2468" y="1373"/>
                    <a:pt x="2248" y="1370"/>
                    <a:pt x="2102" y="1335"/>
                  </a:cubicBezTo>
                  <a:cubicBezTo>
                    <a:pt x="1956" y="1300"/>
                    <a:pt x="1914" y="1299"/>
                    <a:pt x="1808" y="1164"/>
                  </a:cubicBezTo>
                  <a:cubicBezTo>
                    <a:pt x="1703" y="1029"/>
                    <a:pt x="1564" y="709"/>
                    <a:pt x="1466" y="525"/>
                  </a:cubicBezTo>
                  <a:cubicBezTo>
                    <a:pt x="1369" y="340"/>
                    <a:pt x="1281" y="111"/>
                    <a:pt x="1222" y="56"/>
                  </a:cubicBezTo>
                  <a:cubicBezTo>
                    <a:pt x="1162" y="0"/>
                    <a:pt x="1148" y="30"/>
                    <a:pt x="1108" y="194"/>
                  </a:cubicBezTo>
                  <a:cubicBezTo>
                    <a:pt x="1067" y="357"/>
                    <a:pt x="1047" y="846"/>
                    <a:pt x="977" y="1037"/>
                  </a:cubicBezTo>
                  <a:cubicBezTo>
                    <a:pt x="906" y="1227"/>
                    <a:pt x="847" y="1278"/>
                    <a:pt x="684" y="1335"/>
                  </a:cubicBezTo>
                  <a:cubicBezTo>
                    <a:pt x="522" y="1391"/>
                    <a:pt x="114" y="1371"/>
                    <a:pt x="0" y="1378"/>
                  </a:cubicBezTo>
                </a:path>
              </a:pathLst>
            </a:custGeom>
            <a:noFill/>
            <a:ln w="57150">
              <a:solidFill>
                <a:srgbClr val="CC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nvGrpSpPr>
            <p:cNvPr id="42" name="Group 66"/>
            <p:cNvGrpSpPr>
              <a:grpSpLocks/>
            </p:cNvGrpSpPr>
            <p:nvPr/>
          </p:nvGrpSpPr>
          <p:grpSpPr bwMode="auto">
            <a:xfrm>
              <a:off x="1008" y="2112"/>
              <a:ext cx="1557" cy="657"/>
              <a:chOff x="1056" y="2127"/>
              <a:chExt cx="1557" cy="657"/>
            </a:xfrm>
          </p:grpSpPr>
          <p:sp>
            <p:nvSpPr>
              <p:cNvPr id="45" name="Text Box 67"/>
              <p:cNvSpPr txBox="1">
                <a:spLocks noChangeArrowheads="1"/>
              </p:cNvSpPr>
              <p:nvPr/>
            </p:nvSpPr>
            <p:spPr bwMode="auto">
              <a:xfrm>
                <a:off x="1056" y="2352"/>
                <a:ext cx="5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1800" smtClean="0">
                    <a:solidFill>
                      <a:srgbClr val="000000"/>
                    </a:solidFill>
                    <a:latin typeface="Arial" panose="020B0604020202020204" pitchFamily="34" charset="0"/>
                  </a:rPr>
                  <a:t>490nm</a:t>
                </a:r>
              </a:p>
            </p:txBody>
          </p:sp>
          <p:sp>
            <p:nvSpPr>
              <p:cNvPr id="46" name="Rectangle 68"/>
              <p:cNvSpPr>
                <a:spLocks noChangeArrowheads="1"/>
              </p:cNvSpPr>
              <p:nvPr/>
            </p:nvSpPr>
            <p:spPr bwMode="auto">
              <a:xfrm>
                <a:off x="1925" y="2553"/>
                <a:ext cx="5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1800" dirty="0" smtClean="0">
                    <a:solidFill>
                      <a:srgbClr val="000000"/>
                    </a:solidFill>
                    <a:latin typeface="Arial" panose="020B0604020202020204" pitchFamily="34" charset="0"/>
                  </a:rPr>
                  <a:t>520nm</a:t>
                </a:r>
              </a:p>
            </p:txBody>
          </p:sp>
          <p:grpSp>
            <p:nvGrpSpPr>
              <p:cNvPr id="47" name="Group 69"/>
              <p:cNvGrpSpPr>
                <a:grpSpLocks/>
              </p:cNvGrpSpPr>
              <p:nvPr/>
            </p:nvGrpSpPr>
            <p:grpSpPr bwMode="auto">
              <a:xfrm>
                <a:off x="1644" y="2127"/>
                <a:ext cx="969" cy="577"/>
                <a:chOff x="1644" y="2127"/>
                <a:chExt cx="969" cy="577"/>
              </a:xfrm>
            </p:grpSpPr>
            <p:grpSp>
              <p:nvGrpSpPr>
                <p:cNvPr id="48" name="Group 70"/>
                <p:cNvGrpSpPr>
                  <a:grpSpLocks/>
                </p:cNvGrpSpPr>
                <p:nvPr/>
              </p:nvGrpSpPr>
              <p:grpSpPr bwMode="auto">
                <a:xfrm>
                  <a:off x="1644" y="2127"/>
                  <a:ext cx="969" cy="273"/>
                  <a:chOff x="1657" y="2127"/>
                  <a:chExt cx="969" cy="273"/>
                </a:xfrm>
              </p:grpSpPr>
              <p:sp>
                <p:nvSpPr>
                  <p:cNvPr id="52" name="Line 71"/>
                  <p:cNvSpPr>
                    <a:spLocks noChangeShapeType="1"/>
                  </p:cNvSpPr>
                  <p:nvPr/>
                </p:nvSpPr>
                <p:spPr bwMode="auto">
                  <a:xfrm>
                    <a:off x="1680" y="2400"/>
                    <a:ext cx="28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53" name="Text Box 72"/>
                  <p:cNvSpPr txBox="1">
                    <a:spLocks noChangeArrowheads="1"/>
                  </p:cNvSpPr>
                  <p:nvPr/>
                </p:nvSpPr>
                <p:spPr bwMode="auto">
                  <a:xfrm>
                    <a:off x="1657" y="2127"/>
                    <a:ext cx="9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000000"/>
                        </a:solidFill>
                        <a:latin typeface="Arial" panose="020B0604020202020204" pitchFamily="34" charset="0"/>
                      </a:rPr>
                      <a:t>Stokes Shift</a:t>
                    </a:r>
                  </a:p>
                </p:txBody>
              </p:sp>
            </p:grpSp>
            <p:sp>
              <p:nvSpPr>
                <p:cNvPr id="49" name="Line 73"/>
                <p:cNvSpPr>
                  <a:spLocks noChangeShapeType="1"/>
                </p:cNvSpPr>
                <p:nvPr/>
              </p:nvSpPr>
              <p:spPr bwMode="auto">
                <a:xfrm flipV="1">
                  <a:off x="1916" y="2598"/>
                  <a:ext cx="0" cy="9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50" name="Line 74"/>
                <p:cNvSpPr>
                  <a:spLocks noChangeShapeType="1"/>
                </p:cNvSpPr>
                <p:nvPr/>
              </p:nvSpPr>
              <p:spPr bwMode="auto">
                <a:xfrm flipV="1">
                  <a:off x="1656" y="235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51" name="Line 75"/>
                <p:cNvSpPr>
                  <a:spLocks noChangeShapeType="1"/>
                </p:cNvSpPr>
                <p:nvPr/>
              </p:nvSpPr>
              <p:spPr bwMode="auto">
                <a:xfrm flipV="1">
                  <a:off x="1904" y="25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sp>
          <p:nvSpPr>
            <p:cNvPr id="43" name="Line 76"/>
            <p:cNvSpPr>
              <a:spLocks noChangeShapeType="1"/>
            </p:cNvSpPr>
            <p:nvPr/>
          </p:nvSpPr>
          <p:spPr bwMode="auto">
            <a:xfrm flipV="1">
              <a:off x="1608" y="2337"/>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44" name="Text Box 77"/>
            <p:cNvSpPr txBox="1">
              <a:spLocks noChangeArrowheads="1"/>
            </p:cNvSpPr>
            <p:nvPr/>
          </p:nvSpPr>
          <p:spPr bwMode="auto">
            <a:xfrm rot="-5400000">
              <a:off x="2201" y="3329"/>
              <a:ext cx="10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000000"/>
                  </a:solidFill>
                  <a:latin typeface="Arial" panose="020B0604020202020204" pitchFamily="34" charset="0"/>
                </a:rPr>
                <a:t>Light emitted</a:t>
              </a:r>
              <a:endParaRPr lang="en-US" altLang="en-US" smtClean="0">
                <a:solidFill>
                  <a:srgbClr val="000000"/>
                </a:solidFill>
                <a:latin typeface="Arial" panose="020B0604020202020204" pitchFamily="34" charset="0"/>
              </a:endParaRPr>
            </a:p>
          </p:txBody>
        </p:sp>
      </p:grpSp>
      <p:sp>
        <p:nvSpPr>
          <p:cNvPr id="54" name="Rectangle 31"/>
          <p:cNvSpPr>
            <a:spLocks noChangeArrowheads="1"/>
          </p:cNvSpPr>
          <p:nvPr/>
        </p:nvSpPr>
        <p:spPr bwMode="auto">
          <a:xfrm>
            <a:off x="4951413" y="2951121"/>
            <a:ext cx="4012317" cy="30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2800" dirty="0" smtClean="0">
                <a:solidFill>
                  <a:srgbClr val="000000"/>
                </a:solidFill>
                <a:latin typeface="+mn-lt"/>
              </a:rPr>
              <a:t>Quantum Yield </a:t>
            </a:r>
          </a:p>
          <a:p>
            <a:pPr eaLnBrk="0" fontAlgn="base" hangingPunct="0">
              <a:spcBef>
                <a:spcPct val="0"/>
              </a:spcBef>
              <a:spcAft>
                <a:spcPts val="600"/>
              </a:spcAft>
            </a:pPr>
            <a:r>
              <a:rPr lang="en-US" altLang="en-US" dirty="0" smtClean="0">
                <a:solidFill>
                  <a:srgbClr val="000000"/>
                </a:solidFill>
                <a:latin typeface="+mn-lt"/>
              </a:rPr>
              <a:t>Q = </a:t>
            </a:r>
            <a:r>
              <a:rPr lang="en-US" altLang="en-US" dirty="0" err="1" smtClean="0">
                <a:solidFill>
                  <a:srgbClr val="000000"/>
                </a:solidFill>
                <a:latin typeface="+mn-lt"/>
              </a:rPr>
              <a:t>I</a:t>
            </a:r>
            <a:r>
              <a:rPr lang="en-US" altLang="en-US" baseline="-25000" dirty="0" err="1" smtClean="0">
                <a:solidFill>
                  <a:srgbClr val="000000"/>
                </a:solidFill>
                <a:latin typeface="+mn-lt"/>
              </a:rPr>
              <a:t>emitted</a:t>
            </a:r>
            <a:r>
              <a:rPr lang="en-US" altLang="en-US" dirty="0" smtClean="0">
                <a:solidFill>
                  <a:srgbClr val="000000"/>
                </a:solidFill>
                <a:latin typeface="+mn-lt"/>
              </a:rPr>
              <a:t> /</a:t>
            </a:r>
            <a:r>
              <a:rPr lang="en-US" altLang="en-US" dirty="0" err="1" smtClean="0">
                <a:solidFill>
                  <a:srgbClr val="000000"/>
                </a:solidFill>
                <a:latin typeface="+mn-lt"/>
              </a:rPr>
              <a:t>I</a:t>
            </a:r>
            <a:r>
              <a:rPr lang="en-US" altLang="en-US" baseline="-25000" dirty="0" err="1" smtClean="0">
                <a:solidFill>
                  <a:srgbClr val="000000"/>
                </a:solidFill>
                <a:latin typeface="+mn-lt"/>
              </a:rPr>
              <a:t>absorbed</a:t>
            </a:r>
            <a:endParaRPr lang="en-US" altLang="en-US" baseline="-25000" dirty="0" smtClean="0">
              <a:solidFill>
                <a:srgbClr val="000000"/>
              </a:solidFill>
              <a:latin typeface="+mn-lt"/>
            </a:endParaRPr>
          </a:p>
          <a:p>
            <a:pPr eaLnBrk="0" fontAlgn="base" hangingPunct="0">
              <a:spcBef>
                <a:spcPct val="0"/>
              </a:spcBef>
              <a:spcAft>
                <a:spcPct val="0"/>
              </a:spcAft>
            </a:pPr>
            <a:r>
              <a:rPr lang="en-US" altLang="en-US" sz="1800" dirty="0" smtClean="0">
                <a:solidFill>
                  <a:srgbClr val="000000"/>
                </a:solidFill>
                <a:latin typeface="+mn-lt"/>
              </a:rPr>
              <a:t>    </a:t>
            </a:r>
            <a:r>
              <a:rPr lang="en-US" altLang="en-US" sz="1800" b="1" dirty="0" smtClean="0">
                <a:solidFill>
                  <a:srgbClr val="000000"/>
                </a:solidFill>
                <a:latin typeface="+mn-lt"/>
              </a:rPr>
              <a:t>= </a:t>
            </a:r>
            <a:r>
              <a:rPr lang="en-US" altLang="en-US" sz="1600" b="1" dirty="0" smtClean="0">
                <a:solidFill>
                  <a:srgbClr val="000000"/>
                </a:solidFill>
                <a:latin typeface="+mn-lt"/>
              </a:rPr>
              <a:t># photons emitted / # photons absorbed</a:t>
            </a:r>
          </a:p>
          <a:p>
            <a:pPr eaLnBrk="0" fontAlgn="base" hangingPunct="0">
              <a:spcBef>
                <a:spcPct val="0"/>
              </a:spcBef>
              <a:spcAft>
                <a:spcPct val="0"/>
              </a:spcAft>
            </a:pPr>
            <a:endParaRPr lang="en-US" altLang="en-US" sz="1600" dirty="0" smtClean="0">
              <a:solidFill>
                <a:srgbClr val="000000"/>
              </a:solidFill>
              <a:latin typeface="+mn-lt"/>
            </a:endParaRPr>
          </a:p>
          <a:p>
            <a:pPr eaLnBrk="0" fontAlgn="base" hangingPunct="0">
              <a:spcBef>
                <a:spcPct val="0"/>
              </a:spcBef>
              <a:spcAft>
                <a:spcPct val="0"/>
              </a:spcAft>
            </a:pPr>
            <a:r>
              <a:rPr lang="en-US" altLang="en-US" dirty="0" smtClean="0">
                <a:solidFill>
                  <a:srgbClr val="000000"/>
                </a:solidFill>
                <a:latin typeface="+mn-lt"/>
                <a:sym typeface="Symbol" panose="05050102010706020507" pitchFamily="18" charset="2"/>
              </a:rPr>
              <a:t>(</a:t>
            </a:r>
            <a:r>
              <a:rPr lang="en-US" altLang="en-US" dirty="0" err="1" smtClean="0">
                <a:solidFill>
                  <a:srgbClr val="000000"/>
                </a:solidFill>
                <a:latin typeface="+mn-lt"/>
                <a:sym typeface="Symbol" panose="05050102010706020507" pitchFamily="18" charset="2"/>
              </a:rPr>
              <a:t>I</a:t>
            </a:r>
            <a:r>
              <a:rPr lang="en-US" altLang="en-US" baseline="-25000" dirty="0" err="1" smtClean="0">
                <a:solidFill>
                  <a:srgbClr val="000000"/>
                </a:solidFill>
                <a:latin typeface="+mn-lt"/>
                <a:sym typeface="Symbol" panose="05050102010706020507" pitchFamily="18" charset="2"/>
              </a:rPr>
              <a:t>absorbed</a:t>
            </a:r>
            <a:r>
              <a:rPr lang="en-US" altLang="en-US" dirty="0" smtClean="0">
                <a:solidFill>
                  <a:srgbClr val="000000"/>
                </a:solidFill>
                <a:latin typeface="+mn-lt"/>
                <a:sym typeface="Symbol" panose="05050102010706020507" pitchFamily="18" charset="2"/>
              </a:rPr>
              <a:t> = </a:t>
            </a:r>
            <a:r>
              <a:rPr lang="en-US" altLang="en-US" dirty="0" err="1" smtClean="0">
                <a:solidFill>
                  <a:srgbClr val="000000"/>
                </a:solidFill>
                <a:latin typeface="+mn-lt"/>
                <a:sym typeface="Symbol" panose="05050102010706020507" pitchFamily="18" charset="2"/>
              </a:rPr>
              <a:t>I</a:t>
            </a:r>
            <a:r>
              <a:rPr lang="en-US" altLang="en-US" baseline="-25000" dirty="0" err="1" smtClean="0">
                <a:solidFill>
                  <a:srgbClr val="000000"/>
                </a:solidFill>
                <a:latin typeface="+mn-lt"/>
                <a:sym typeface="Symbol" panose="05050102010706020507" pitchFamily="18" charset="2"/>
              </a:rPr>
              <a:t>out</a:t>
            </a:r>
            <a:r>
              <a:rPr lang="en-US" altLang="en-US" dirty="0" smtClean="0">
                <a:solidFill>
                  <a:srgbClr val="000000"/>
                </a:solidFill>
                <a:latin typeface="+mn-lt"/>
                <a:sym typeface="Symbol" panose="05050102010706020507" pitchFamily="18" charset="2"/>
              </a:rPr>
              <a:t> - </a:t>
            </a:r>
            <a:r>
              <a:rPr lang="en-US" altLang="en-US" dirty="0" err="1" smtClean="0">
                <a:solidFill>
                  <a:srgbClr val="000000"/>
                </a:solidFill>
                <a:latin typeface="+mn-lt"/>
                <a:sym typeface="Symbol" panose="05050102010706020507" pitchFamily="18" charset="2"/>
              </a:rPr>
              <a:t>I</a:t>
            </a:r>
            <a:r>
              <a:rPr lang="en-US" altLang="en-US" baseline="-25000" dirty="0" err="1" smtClean="0">
                <a:solidFill>
                  <a:srgbClr val="000000"/>
                </a:solidFill>
                <a:latin typeface="+mn-lt"/>
                <a:sym typeface="Symbol" panose="05050102010706020507" pitchFamily="18" charset="2"/>
              </a:rPr>
              <a:t>in</a:t>
            </a:r>
            <a:r>
              <a:rPr lang="en-US" altLang="en-US" baseline="-25000" dirty="0" smtClean="0">
                <a:solidFill>
                  <a:srgbClr val="000000"/>
                </a:solidFill>
                <a:latin typeface="+mn-lt"/>
                <a:sym typeface="Symbol" panose="05050102010706020507" pitchFamily="18" charset="2"/>
              </a:rPr>
              <a:t>)</a:t>
            </a:r>
            <a:endParaRPr lang="en-US" altLang="en-US" dirty="0" smtClean="0">
              <a:solidFill>
                <a:srgbClr val="000000"/>
              </a:solidFill>
              <a:latin typeface="+mn-lt"/>
              <a:sym typeface="Symbol" panose="05050102010706020507" pitchFamily="18" charset="2"/>
            </a:endParaRPr>
          </a:p>
          <a:p>
            <a:pPr eaLnBrk="0" fontAlgn="base" hangingPunct="0">
              <a:spcBef>
                <a:spcPct val="0"/>
              </a:spcBef>
              <a:spcAft>
                <a:spcPct val="0"/>
              </a:spcAft>
            </a:pPr>
            <a:endParaRPr lang="en-US" altLang="en-US" sz="1800" baseline="30000" dirty="0" smtClean="0">
              <a:solidFill>
                <a:srgbClr val="000000"/>
              </a:solidFill>
              <a:latin typeface="+mn-lt"/>
              <a:sym typeface="Symbol" panose="05050102010706020507" pitchFamily="18" charset="2"/>
            </a:endParaRPr>
          </a:p>
          <a:p>
            <a:pPr eaLnBrk="0" fontAlgn="base" hangingPunct="0">
              <a:spcBef>
                <a:spcPct val="0"/>
              </a:spcBef>
              <a:spcAft>
                <a:spcPct val="0"/>
              </a:spcAft>
            </a:pPr>
            <a:endParaRPr lang="en-US" altLang="en-US" sz="1800" baseline="30000" dirty="0" smtClean="0">
              <a:solidFill>
                <a:srgbClr val="000000"/>
              </a:solidFill>
              <a:latin typeface="+mn-lt"/>
              <a:sym typeface="Symbol" panose="05050102010706020507" pitchFamily="18" charset="2"/>
            </a:endParaRPr>
          </a:p>
          <a:p>
            <a:pPr eaLnBrk="0" fontAlgn="base" hangingPunct="0">
              <a:spcBef>
                <a:spcPct val="0"/>
              </a:spcBef>
              <a:spcAft>
                <a:spcPct val="0"/>
              </a:spcAft>
            </a:pPr>
            <a:r>
              <a:rPr lang="en-US" altLang="en-US" sz="1800" dirty="0" smtClean="0">
                <a:solidFill>
                  <a:srgbClr val="000000"/>
                </a:solidFill>
                <a:latin typeface="+mn-lt"/>
                <a:sym typeface="Symbol" panose="05050102010706020507" pitchFamily="18" charset="2"/>
              </a:rPr>
              <a:t>Fluorescein      	</a:t>
            </a:r>
            <a:r>
              <a:rPr lang="en-US" altLang="en-US" sz="1800" dirty="0" smtClean="0">
                <a:solidFill>
                  <a:srgbClr val="000000"/>
                </a:solidFill>
                <a:latin typeface="+mn-lt"/>
              </a:rPr>
              <a:t>Q ~ 0.8</a:t>
            </a:r>
          </a:p>
          <a:p>
            <a:pPr eaLnBrk="0" fontAlgn="base" hangingPunct="0">
              <a:spcBef>
                <a:spcPct val="0"/>
              </a:spcBef>
              <a:spcAft>
                <a:spcPct val="0"/>
              </a:spcAft>
            </a:pPr>
            <a:r>
              <a:rPr lang="en-US" altLang="en-US" sz="1800" dirty="0" err="1" smtClean="0">
                <a:solidFill>
                  <a:srgbClr val="000000"/>
                </a:solidFill>
                <a:latin typeface="+mn-lt"/>
              </a:rPr>
              <a:t>Rhodamine</a:t>
            </a:r>
            <a:r>
              <a:rPr lang="en-US" altLang="en-US" sz="1800" dirty="0" smtClean="0">
                <a:solidFill>
                  <a:srgbClr val="000000"/>
                </a:solidFill>
                <a:latin typeface="+mn-lt"/>
              </a:rPr>
              <a:t> B   	Q ~ 0.3 </a:t>
            </a:r>
            <a:endParaRPr lang="en-US" altLang="en-US" sz="1800" dirty="0" smtClean="0">
              <a:solidFill>
                <a:srgbClr val="000000"/>
              </a:solidFill>
              <a:latin typeface="+mn-lt"/>
              <a:sym typeface="Symbol" panose="05050102010706020507" pitchFamily="18" charset="2"/>
            </a:endParaRPr>
          </a:p>
          <a:p>
            <a:pPr eaLnBrk="0" fontAlgn="base" hangingPunct="0">
              <a:spcBef>
                <a:spcPct val="0"/>
              </a:spcBef>
              <a:spcAft>
                <a:spcPct val="0"/>
              </a:spcAft>
            </a:pPr>
            <a:r>
              <a:rPr lang="en-US" altLang="en-US" sz="1800" dirty="0" err="1" smtClean="0">
                <a:solidFill>
                  <a:srgbClr val="000000"/>
                </a:solidFill>
                <a:latin typeface="+mn-lt"/>
                <a:sym typeface="Symbol" panose="05050102010706020507" pitchFamily="18" charset="2"/>
              </a:rPr>
              <a:t>eGPP</a:t>
            </a:r>
            <a:r>
              <a:rPr lang="en-US" altLang="en-US" sz="1800" dirty="0" smtClean="0">
                <a:solidFill>
                  <a:srgbClr val="000000"/>
                </a:solidFill>
                <a:latin typeface="+mn-lt"/>
                <a:sym typeface="Symbol" panose="05050102010706020507" pitchFamily="18" charset="2"/>
              </a:rPr>
              <a:t>                </a:t>
            </a:r>
            <a:r>
              <a:rPr lang="en-US" altLang="en-US" sz="1800" dirty="0">
                <a:solidFill>
                  <a:srgbClr val="000000"/>
                </a:solidFill>
                <a:latin typeface="+mn-lt"/>
                <a:sym typeface="Symbol" panose="05050102010706020507" pitchFamily="18" charset="2"/>
              </a:rPr>
              <a:t> </a:t>
            </a:r>
            <a:r>
              <a:rPr lang="en-US" altLang="en-US" sz="1800" dirty="0" smtClean="0">
                <a:solidFill>
                  <a:srgbClr val="000000"/>
                </a:solidFill>
                <a:latin typeface="+mn-lt"/>
                <a:sym typeface="Symbol" panose="05050102010706020507" pitchFamily="18" charset="2"/>
              </a:rPr>
              <a:t>	Q ~ 0.6</a:t>
            </a:r>
            <a:endParaRPr lang="en-US" altLang="en-US" sz="2800" dirty="0" smtClean="0">
              <a:solidFill>
                <a:srgbClr val="000000"/>
              </a:solidFill>
              <a:latin typeface="+mn-lt"/>
            </a:endParaRPr>
          </a:p>
        </p:txBody>
      </p:sp>
    </p:spTree>
    <p:extLst>
      <p:ext uri="{BB962C8B-B14F-4D97-AF65-F5344CB8AC3E}">
        <p14:creationId xmlns:p14="http://schemas.microsoft.com/office/powerpoint/2010/main" val="181681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utoUpdateAnimBg="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6" charset="0"/>
          </a:defRPr>
        </a:defPPr>
      </a:lstStyle>
    </a:spDef>
    <a:ln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6"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6" charset="0"/>
          </a:defRPr>
        </a:defPPr>
      </a:lstStyle>
    </a:spDef>
    <a:ln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6"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7"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3893</TotalTime>
  <Words>2926</Words>
  <Application>Microsoft Office PowerPoint</Application>
  <PresentationFormat>On-screen Show (4:3)</PresentationFormat>
  <Paragraphs>489</Paragraphs>
  <Slides>68</Slides>
  <Notes>29</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68</vt:i4>
      </vt:variant>
    </vt:vector>
  </HeadingPairs>
  <TitlesOfParts>
    <vt:vector size="83" baseType="lpstr">
      <vt:lpstr>ＭＳ Ｐゴシック</vt:lpstr>
      <vt:lpstr>ＭＳ Ｐゴシック</vt:lpstr>
      <vt:lpstr>Arial</vt:lpstr>
      <vt:lpstr>Calibri</vt:lpstr>
      <vt:lpstr>Calibri Light</vt:lpstr>
      <vt:lpstr>Comic Sans MS</vt:lpstr>
      <vt:lpstr>Symbol</vt:lpstr>
      <vt:lpstr>Times</vt:lpstr>
      <vt:lpstr>Times New Roman</vt:lpstr>
      <vt:lpstr>Office Theme</vt:lpstr>
      <vt:lpstr>1_Blank</vt:lpstr>
      <vt:lpstr>Blank</vt:lpstr>
      <vt:lpstr>1_Office Theme</vt:lpstr>
      <vt:lpstr>2_Blank</vt:lpstr>
      <vt:lpstr>Photo Editor Photo</vt:lpstr>
      <vt:lpstr>Biology 177: Principles of Modern Microscopy</vt:lpstr>
      <vt:lpstr>Lecture 12: Fluorescent labeling, multi-sprectral imaging and FRET </vt:lpstr>
      <vt:lpstr>PowerPoint Presentation</vt:lpstr>
      <vt:lpstr>PowerPoint Presentation</vt:lpstr>
      <vt:lpstr>Fluorophore absorption</vt:lpstr>
      <vt:lpstr>Fluorophore absorption</vt:lpstr>
      <vt:lpstr>Fluorophore absorption</vt:lpstr>
      <vt:lpstr>Fluorophore absorption</vt:lpstr>
      <vt:lpstr>Fluorophore absorption</vt:lpstr>
      <vt:lpstr>Fluorophore brightness = Q </vt:lpstr>
      <vt:lpstr>The dilute limit</vt:lpstr>
      <vt:lpstr>The dilute limit: dilute photons</vt:lpstr>
      <vt:lpstr>Interstate (or Intersystem) crossing (ISC)</vt:lpstr>
      <vt:lpstr>Interstate crossing (ISC) and photobleaching</vt:lpstr>
      <vt:lpstr>Cycle of a fluorophore</vt:lpstr>
      <vt:lpstr>Interstate crossing (ISC) and photobleaching</vt:lpstr>
      <vt:lpstr>Interstate crossing (ISC) and photobleaching</vt:lpstr>
      <vt:lpstr>Photobleaching characterization</vt:lpstr>
      <vt:lpstr>PowerPoint Presentation</vt:lpstr>
      <vt:lpstr>PowerPoint Presentation</vt:lpstr>
      <vt:lpstr>PowerPoint Presentation</vt:lpstr>
      <vt:lpstr>Fluorescence quantification based on signal intensity</vt:lpstr>
      <vt:lpstr>Example of nonlinearity: Pixel saturation</vt:lpstr>
      <vt:lpstr>Example of nonlinearity: Fluorophore saturation</vt:lpstr>
      <vt:lpstr>Example of nonlinearity: Noise</vt:lpstr>
      <vt:lpstr>Example of nonlinearity: Photo-induced fluorescence</vt:lpstr>
      <vt:lpstr>Example of nonlinearity: Photo-induced fluorescence</vt:lpstr>
      <vt:lpstr>Compare what is comparable: Imaging depth</vt:lpstr>
      <vt:lpstr>How to protect yourself from non-linearities?</vt:lpstr>
      <vt:lpstr>Microscope has non-linearities</vt:lpstr>
      <vt:lpstr>Microscope has non-linearities</vt:lpstr>
      <vt:lpstr>Objective lens better at collecting light near center </vt:lpstr>
      <vt:lpstr>Microscope has non-linearities</vt:lpstr>
      <vt:lpstr>No free lunch from Confocal</vt:lpstr>
      <vt:lpstr>Optical aberrations</vt:lpstr>
      <vt:lpstr>Solution: Flat Fielding (pixel by pixel correction) </vt:lpstr>
      <vt:lpstr>PowerPoint Presentation</vt:lpstr>
      <vt:lpstr>Flat-field correction of digital image</vt:lpstr>
      <vt:lpstr>So how many fluorophores does a given intensity equal?</vt:lpstr>
      <vt:lpstr>Single molecule calibration: Beads with Ni-NTA; GFP::His6 </vt:lpstr>
      <vt:lpstr>Macroscopic measurements based on single molecule calibration</vt:lpstr>
      <vt:lpstr>Multispectral Imaging</vt:lpstr>
      <vt:lpstr>Spectral image dataset</vt:lpstr>
      <vt:lpstr>Spectral image dataset</vt:lpstr>
      <vt:lpstr>Spectral imaging methods: Spatial-scan</vt:lpstr>
      <vt:lpstr>Dispersion through refraction versus diffraction</vt:lpstr>
      <vt:lpstr>Monochromator: Optical instrument for generating single colors</vt:lpstr>
      <vt:lpstr>Spectral imaging with a grating</vt:lpstr>
      <vt:lpstr>History of the Zeiss META detector</vt:lpstr>
      <vt:lpstr>History of the Zeiss META detector</vt:lpstr>
      <vt:lpstr>Airborne Visible/Infrared Imaging Spectrometer (AVIRIS)</vt:lpstr>
      <vt:lpstr>Airborne Visible/Infrared Imaging Spectrometer (AVIRIS)</vt:lpstr>
      <vt:lpstr>History of the Zeiss META detector</vt:lpstr>
      <vt:lpstr>Spectral imaging with a prism and mirrors</vt:lpstr>
      <vt:lpstr>Spectral image dataset</vt:lpstr>
      <vt:lpstr>Leica lambda squared map</vt:lpstr>
      <vt:lpstr>Choose spectrally well-separated dyes</vt:lpstr>
      <vt:lpstr>Spectral unmixing: general concept</vt:lpstr>
      <vt:lpstr>Linear spectral unmixing: principle</vt:lpstr>
      <vt:lpstr>Linear spectral unmixing: principle</vt:lpstr>
      <vt:lpstr>Spectral unmixing</vt:lpstr>
      <vt:lpstr>Spectral unmixing: GFP/YFP</vt:lpstr>
      <vt:lpstr>Spectral unmixing: Leica lambda stack</vt:lpstr>
      <vt:lpstr>Spectral unmixing: Leica lambda stack</vt:lpstr>
      <vt:lpstr>Spectral unmixing: Leica lambda stack</vt:lpstr>
      <vt:lpstr>Spectral unmixing of autofluorescence</vt:lpstr>
      <vt:lpstr>Determine the two photon spectra of uncharacterized dye</vt:lpstr>
      <vt:lpstr>Spectral or Lambda Scanning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177: Principles of Modern Microscopy</dc:title>
  <dc:creator>Andres Collazo</dc:creator>
  <cp:lastModifiedBy>Andres Collazo</cp:lastModifiedBy>
  <cp:revision>115</cp:revision>
  <dcterms:created xsi:type="dcterms:W3CDTF">2015-02-06T22:51:56Z</dcterms:created>
  <dcterms:modified xsi:type="dcterms:W3CDTF">2015-02-12T20:44:44Z</dcterms:modified>
</cp:coreProperties>
</file>