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47.jpg" ContentType="image/jpg"/>
  <Override PartName="/ppt/media/image48.jpg" ContentType="image/jpg"/>
  <Override PartName="/ppt/media/image49.jpg" ContentType="image/jpg"/>
  <Override PartName="/ppt/notesSlides/notesSlide27.xml" ContentType="application/vnd.openxmlformats-officedocument.presentationml.notesSlide+xml"/>
  <Override PartName="/ppt/media/image50.jpg" ContentType="image/jpg"/>
  <Override PartName="/ppt/media/image51.jpg" ContentType="image/jpg"/>
  <Override PartName="/ppt/notesSlides/notesSlide28.xml" ContentType="application/vnd.openxmlformats-officedocument.presentationml.notesSlide+xml"/>
  <Override PartName="/ppt/media/image52.jpg" ContentType="image/jpg"/>
  <Override PartName="/ppt/media/image53.jpg" ContentType="image/jpg"/>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59.jpg" ContentType="image/jpg"/>
  <Override PartName="/ppt/media/image66.jpg" ContentType="image/jpg"/>
  <Override PartName="/ppt/media/image69.jpg" ContentType="image/jpg"/>
  <Override PartName="/ppt/notesSlides/notesSlide31.xml" ContentType="application/vnd.openxmlformats-officedocument.presentationml.notesSlide+xml"/>
  <Override PartName="/ppt/media/image73.jpg" ContentType="image/jpg"/>
  <Override PartName="/ppt/notesSlides/notesSlide32.xml" ContentType="application/vnd.openxmlformats-officedocument.presentationml.notesSlide+xml"/>
  <Override PartName="/ppt/media/image83.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85.jpg" ContentType="image/jpg"/>
  <Override PartName="/ppt/notesSlides/notesSlide35.xml" ContentType="application/vnd.openxmlformats-officedocument.presentationml.notesSlide+xml"/>
  <Override PartName="/ppt/media/image86.jpg" ContentType="image/jp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26" r:id="rId7"/>
  </p:sldMasterIdLst>
  <p:notesMasterIdLst>
    <p:notesMasterId r:id="rId67"/>
  </p:notesMasterIdLst>
  <p:sldIdLst>
    <p:sldId id="256" r:id="rId8"/>
    <p:sldId id="257" r:id="rId9"/>
    <p:sldId id="263" r:id="rId10"/>
    <p:sldId id="281" r:id="rId11"/>
    <p:sldId id="261" r:id="rId12"/>
    <p:sldId id="264" r:id="rId13"/>
    <p:sldId id="273" r:id="rId14"/>
    <p:sldId id="270" r:id="rId15"/>
    <p:sldId id="271" r:id="rId16"/>
    <p:sldId id="272" r:id="rId17"/>
    <p:sldId id="274" r:id="rId18"/>
    <p:sldId id="278" r:id="rId19"/>
    <p:sldId id="268" r:id="rId20"/>
    <p:sldId id="280" r:id="rId21"/>
    <p:sldId id="275" r:id="rId22"/>
    <p:sldId id="276" r:id="rId23"/>
    <p:sldId id="277" r:id="rId24"/>
    <p:sldId id="283" r:id="rId25"/>
    <p:sldId id="284" r:id="rId26"/>
    <p:sldId id="282" r:id="rId27"/>
    <p:sldId id="260" r:id="rId28"/>
    <p:sldId id="258" r:id="rId29"/>
    <p:sldId id="286" r:id="rId30"/>
    <p:sldId id="287" r:id="rId31"/>
    <p:sldId id="259" r:id="rId32"/>
    <p:sldId id="288" r:id="rId33"/>
    <p:sldId id="292" r:id="rId34"/>
    <p:sldId id="297" r:id="rId35"/>
    <p:sldId id="307" r:id="rId36"/>
    <p:sldId id="298" r:id="rId37"/>
    <p:sldId id="309" r:id="rId38"/>
    <p:sldId id="308" r:id="rId39"/>
    <p:sldId id="299" r:id="rId40"/>
    <p:sldId id="310" r:id="rId41"/>
    <p:sldId id="294" r:id="rId42"/>
    <p:sldId id="300" r:id="rId43"/>
    <p:sldId id="301" r:id="rId44"/>
    <p:sldId id="302" r:id="rId45"/>
    <p:sldId id="303" r:id="rId46"/>
    <p:sldId id="304" r:id="rId47"/>
    <p:sldId id="317" r:id="rId48"/>
    <p:sldId id="318" r:id="rId49"/>
    <p:sldId id="319" r:id="rId50"/>
    <p:sldId id="320" r:id="rId51"/>
    <p:sldId id="321" r:id="rId52"/>
    <p:sldId id="322" r:id="rId53"/>
    <p:sldId id="289" r:id="rId54"/>
    <p:sldId id="291" r:id="rId55"/>
    <p:sldId id="265" r:id="rId56"/>
    <p:sldId id="306" r:id="rId57"/>
    <p:sldId id="313" r:id="rId58"/>
    <p:sldId id="262" r:id="rId59"/>
    <p:sldId id="311" r:id="rId60"/>
    <p:sldId id="315" r:id="rId61"/>
    <p:sldId id="316" r:id="rId62"/>
    <p:sldId id="305" r:id="rId63"/>
    <p:sldId id="314" r:id="rId64"/>
    <p:sldId id="295" r:id="rId65"/>
    <p:sldId id="296"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92" autoAdjust="0"/>
  </p:normalViewPr>
  <p:slideViewPr>
    <p:cSldViewPr snapToGrid="0">
      <p:cViewPr varScale="1">
        <p:scale>
          <a:sx n="75" d="100"/>
          <a:sy n="75" d="100"/>
        </p:scale>
        <p:origin x="1622" y="62"/>
      </p:cViewPr>
      <p:guideLst/>
    </p:cSldViewPr>
  </p:slideViewPr>
  <p:notesTextViewPr>
    <p:cViewPr>
      <p:scale>
        <a:sx n="1" d="1"/>
        <a:sy n="1" d="1"/>
      </p:scale>
      <p:origin x="0" y="0"/>
    </p:cViewPr>
  </p:notesTextViewPr>
  <p:sorterViewPr>
    <p:cViewPr varScale="1">
      <p:scale>
        <a:sx n="100" d="100"/>
        <a:sy n="100" d="100"/>
      </p:scale>
      <p:origin x="0" y="-128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8BDD30-60C9-42FF-8949-B19273CCDF06}"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US"/>
        </a:p>
      </dgm:t>
    </dgm:pt>
    <dgm:pt modelId="{09A0077D-0DF0-42C2-A9B9-44FD213ADCE3}">
      <dgm:prSet phldrT="[Text]"/>
      <dgm:spPr/>
      <dgm:t>
        <a:bodyPr/>
        <a:lstStyle/>
        <a:p>
          <a:r>
            <a:rPr lang="en-US" dirty="0" smtClean="0"/>
            <a:t>Histology</a:t>
          </a:r>
          <a:endParaRPr lang="en-US" dirty="0"/>
        </a:p>
      </dgm:t>
    </dgm:pt>
    <dgm:pt modelId="{708F42D0-A780-4586-98A2-14BB22FA7753}" type="parTrans" cxnId="{79B91793-D1FA-48D1-9BE4-AA206E951AFE}">
      <dgm:prSet/>
      <dgm:spPr/>
      <dgm:t>
        <a:bodyPr/>
        <a:lstStyle/>
        <a:p>
          <a:endParaRPr lang="en-US"/>
        </a:p>
      </dgm:t>
    </dgm:pt>
    <dgm:pt modelId="{8EADFB94-810C-4752-B8C5-E4B03F6DF42D}" type="sibTrans" cxnId="{79B91793-D1FA-48D1-9BE4-AA206E951AFE}">
      <dgm:prSet/>
      <dgm:spPr/>
      <dgm:t>
        <a:bodyPr/>
        <a:lstStyle/>
        <a:p>
          <a:endParaRPr lang="en-US"/>
        </a:p>
      </dgm:t>
    </dgm:pt>
    <dgm:pt modelId="{3F554E93-1E2D-437A-8C06-7BF2867510B0}">
      <dgm:prSet phldrT="[Text]"/>
      <dgm:spPr/>
      <dgm:t>
        <a:bodyPr/>
        <a:lstStyle/>
        <a:p>
          <a:r>
            <a:rPr lang="en-US" dirty="0" smtClean="0"/>
            <a:t>Transparent embryos</a:t>
          </a:r>
          <a:endParaRPr lang="en-US" dirty="0"/>
        </a:p>
      </dgm:t>
    </dgm:pt>
    <dgm:pt modelId="{6797E9A7-7DA5-4C4C-9BEA-5469ED282156}" type="parTrans" cxnId="{A025D362-DF9D-4515-9BC8-4BBAD643D4DD}">
      <dgm:prSet/>
      <dgm:spPr/>
      <dgm:t>
        <a:bodyPr/>
        <a:lstStyle/>
        <a:p>
          <a:endParaRPr lang="en-US"/>
        </a:p>
      </dgm:t>
    </dgm:pt>
    <dgm:pt modelId="{4C67389E-4D7D-42D9-95BE-6A0BED634CB9}" type="sibTrans" cxnId="{A025D362-DF9D-4515-9BC8-4BBAD643D4DD}">
      <dgm:prSet/>
      <dgm:spPr/>
      <dgm:t>
        <a:bodyPr/>
        <a:lstStyle/>
        <a:p>
          <a:endParaRPr lang="en-US"/>
        </a:p>
      </dgm:t>
    </dgm:pt>
    <dgm:pt modelId="{0D15BFC1-B372-47A0-8CFC-16F761A33A9C}">
      <dgm:prSet phldrT="[Text]"/>
      <dgm:spPr/>
      <dgm:t>
        <a:bodyPr/>
        <a:lstStyle/>
        <a:p>
          <a:r>
            <a:rPr lang="en-US" dirty="0" smtClean="0"/>
            <a:t>Transparent adult</a:t>
          </a:r>
          <a:endParaRPr lang="en-US" dirty="0"/>
        </a:p>
      </dgm:t>
    </dgm:pt>
    <dgm:pt modelId="{115E0AF5-D415-4325-8CC4-2026F2903277}" type="parTrans" cxnId="{7A9C5764-C9C8-4D8F-B842-3F9464FE8BB4}">
      <dgm:prSet/>
      <dgm:spPr/>
      <dgm:t>
        <a:bodyPr/>
        <a:lstStyle/>
        <a:p>
          <a:endParaRPr lang="en-US"/>
        </a:p>
      </dgm:t>
    </dgm:pt>
    <dgm:pt modelId="{113F5530-507A-4EB4-BBA6-E9C64AD89663}" type="sibTrans" cxnId="{7A9C5764-C9C8-4D8F-B842-3F9464FE8BB4}">
      <dgm:prSet/>
      <dgm:spPr/>
      <dgm:t>
        <a:bodyPr/>
        <a:lstStyle/>
        <a:p>
          <a:endParaRPr lang="en-US"/>
        </a:p>
      </dgm:t>
    </dgm:pt>
    <dgm:pt modelId="{B5C8CA29-D037-4DD6-A762-2703F558EEDE}">
      <dgm:prSet phldrT="[Text]"/>
      <dgm:spPr/>
      <dgm:t>
        <a:bodyPr/>
        <a:lstStyle/>
        <a:p>
          <a:r>
            <a:rPr lang="en-US" dirty="0" smtClean="0"/>
            <a:t>Transparent adult</a:t>
          </a:r>
          <a:endParaRPr lang="en-US" dirty="0"/>
        </a:p>
      </dgm:t>
    </dgm:pt>
    <dgm:pt modelId="{281A93A9-4371-474D-8C9D-35A775862E67}" type="parTrans" cxnId="{85957794-0BFF-42F4-9411-3A3D44278FCA}">
      <dgm:prSet/>
      <dgm:spPr/>
      <dgm:t>
        <a:bodyPr/>
        <a:lstStyle/>
        <a:p>
          <a:endParaRPr lang="en-US"/>
        </a:p>
      </dgm:t>
    </dgm:pt>
    <dgm:pt modelId="{1E24C082-D665-4544-9FF1-A2BF36016C5A}" type="sibTrans" cxnId="{85957794-0BFF-42F4-9411-3A3D44278FCA}">
      <dgm:prSet/>
      <dgm:spPr/>
      <dgm:t>
        <a:bodyPr/>
        <a:lstStyle/>
        <a:p>
          <a:endParaRPr lang="en-US"/>
        </a:p>
      </dgm:t>
    </dgm:pt>
    <dgm:pt modelId="{A3DC7D3C-597F-4A18-AC38-FBA905FC5F03}" type="pres">
      <dgm:prSet presAssocID="{1C8BDD30-60C9-42FF-8949-B19273CCDF06}" presName="Name0" presStyleCnt="0">
        <dgm:presLayoutVars>
          <dgm:dir/>
        </dgm:presLayoutVars>
      </dgm:prSet>
      <dgm:spPr/>
      <dgm:t>
        <a:bodyPr/>
        <a:lstStyle/>
        <a:p>
          <a:endParaRPr lang="en-US"/>
        </a:p>
      </dgm:t>
    </dgm:pt>
    <dgm:pt modelId="{03784781-D620-4055-85A1-53F434B4BFC0}" type="pres">
      <dgm:prSet presAssocID="{09A0077D-0DF0-42C2-A9B9-44FD213ADCE3}" presName="composite" presStyleCnt="0"/>
      <dgm:spPr/>
    </dgm:pt>
    <dgm:pt modelId="{54109C52-FC32-49A4-BB1E-8004A3827321}" type="pres">
      <dgm:prSet presAssocID="{09A0077D-0DF0-42C2-A9B9-44FD213ADCE3}" presName="rect2" presStyleLbl="revTx" presStyleIdx="0" presStyleCnt="4">
        <dgm:presLayoutVars>
          <dgm:bulletEnabled val="1"/>
        </dgm:presLayoutVars>
      </dgm:prSet>
      <dgm:spPr/>
      <dgm:t>
        <a:bodyPr/>
        <a:lstStyle/>
        <a:p>
          <a:endParaRPr lang="en-US"/>
        </a:p>
      </dgm:t>
    </dgm:pt>
    <dgm:pt modelId="{5B5751CC-7A01-4CD7-A5F9-3211B7137475}" type="pres">
      <dgm:prSet presAssocID="{09A0077D-0DF0-42C2-A9B9-44FD213ADCE3}" presName="rect1" presStyleLbl="align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pt>
    <dgm:pt modelId="{1A8B6034-095F-430B-A09E-99D148F2B0B7}" type="pres">
      <dgm:prSet presAssocID="{8EADFB94-810C-4752-B8C5-E4B03F6DF42D}" presName="sibTrans" presStyleCnt="0"/>
      <dgm:spPr/>
    </dgm:pt>
    <dgm:pt modelId="{FD70622D-37C4-4965-9817-4E226925D66C}" type="pres">
      <dgm:prSet presAssocID="{3F554E93-1E2D-437A-8C06-7BF2867510B0}" presName="composite" presStyleCnt="0"/>
      <dgm:spPr/>
    </dgm:pt>
    <dgm:pt modelId="{F90D41CC-C7F6-4593-8862-47ED792DA0BD}" type="pres">
      <dgm:prSet presAssocID="{3F554E93-1E2D-437A-8C06-7BF2867510B0}" presName="rect2" presStyleLbl="revTx" presStyleIdx="1" presStyleCnt="4">
        <dgm:presLayoutVars>
          <dgm:bulletEnabled val="1"/>
        </dgm:presLayoutVars>
      </dgm:prSet>
      <dgm:spPr/>
      <dgm:t>
        <a:bodyPr/>
        <a:lstStyle/>
        <a:p>
          <a:endParaRPr lang="en-US"/>
        </a:p>
      </dgm:t>
    </dgm:pt>
    <dgm:pt modelId="{D5107235-02BD-4A76-8A5F-D81CEDFF8B00}" type="pres">
      <dgm:prSet presAssocID="{3F554E93-1E2D-437A-8C06-7BF2867510B0}" presName="rect1" presStyleLbl="align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39845251-EE52-40DA-BD3C-36753BAC1E62}" type="pres">
      <dgm:prSet presAssocID="{4C67389E-4D7D-42D9-95BE-6A0BED634CB9}" presName="sibTrans" presStyleCnt="0"/>
      <dgm:spPr/>
    </dgm:pt>
    <dgm:pt modelId="{37DC17AA-8BAB-4334-9B75-B0AB8949C465}" type="pres">
      <dgm:prSet presAssocID="{0D15BFC1-B372-47A0-8CFC-16F761A33A9C}" presName="composite" presStyleCnt="0"/>
      <dgm:spPr/>
    </dgm:pt>
    <dgm:pt modelId="{AD36FAA4-27E3-4E7A-A963-5EFB66081CB8}" type="pres">
      <dgm:prSet presAssocID="{0D15BFC1-B372-47A0-8CFC-16F761A33A9C}" presName="rect2" presStyleLbl="revTx" presStyleIdx="2" presStyleCnt="4">
        <dgm:presLayoutVars>
          <dgm:bulletEnabled val="1"/>
        </dgm:presLayoutVars>
      </dgm:prSet>
      <dgm:spPr/>
      <dgm:t>
        <a:bodyPr/>
        <a:lstStyle/>
        <a:p>
          <a:endParaRPr lang="en-US"/>
        </a:p>
      </dgm:t>
    </dgm:pt>
    <dgm:pt modelId="{75A63C4A-0A9E-4D74-BA42-061DFC1C543C}" type="pres">
      <dgm:prSet presAssocID="{0D15BFC1-B372-47A0-8CFC-16F761A33A9C}" presName="rect1" presStyleLbl="align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6000" r="-56000"/>
          </a:stretch>
        </a:blipFill>
      </dgm:spPr>
    </dgm:pt>
    <dgm:pt modelId="{1CDF2FC0-A921-48E2-92C2-4C649EC627C9}" type="pres">
      <dgm:prSet presAssocID="{113F5530-507A-4EB4-BBA6-E9C64AD89663}" presName="sibTrans" presStyleCnt="0"/>
      <dgm:spPr/>
    </dgm:pt>
    <dgm:pt modelId="{6C096846-4441-47EB-ACAD-802F932D259C}" type="pres">
      <dgm:prSet presAssocID="{B5C8CA29-D037-4DD6-A762-2703F558EEDE}" presName="composite" presStyleCnt="0"/>
      <dgm:spPr/>
    </dgm:pt>
    <dgm:pt modelId="{DA20A79A-6CE7-430E-93E9-33E71507E15A}" type="pres">
      <dgm:prSet presAssocID="{B5C8CA29-D037-4DD6-A762-2703F558EEDE}" presName="rect2" presStyleLbl="revTx" presStyleIdx="3" presStyleCnt="4">
        <dgm:presLayoutVars>
          <dgm:bulletEnabled val="1"/>
        </dgm:presLayoutVars>
      </dgm:prSet>
      <dgm:spPr/>
      <dgm:t>
        <a:bodyPr/>
        <a:lstStyle/>
        <a:p>
          <a:endParaRPr lang="en-US"/>
        </a:p>
      </dgm:t>
    </dgm:pt>
    <dgm:pt modelId="{722F6EED-9A18-4EA3-8750-DC55B3389879}" type="pres">
      <dgm:prSet presAssocID="{B5C8CA29-D037-4DD6-A762-2703F558EEDE}" presName="rect1" presStyleLbl="align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3" t="-2655" r="-52676" b="-2655"/>
          </a:stretch>
        </a:blipFill>
      </dgm:spPr>
    </dgm:pt>
  </dgm:ptLst>
  <dgm:cxnLst>
    <dgm:cxn modelId="{85957794-0BFF-42F4-9411-3A3D44278FCA}" srcId="{1C8BDD30-60C9-42FF-8949-B19273CCDF06}" destId="{B5C8CA29-D037-4DD6-A762-2703F558EEDE}" srcOrd="3" destOrd="0" parTransId="{281A93A9-4371-474D-8C9D-35A775862E67}" sibTransId="{1E24C082-D665-4544-9FF1-A2BF36016C5A}"/>
    <dgm:cxn modelId="{79B91793-D1FA-48D1-9BE4-AA206E951AFE}" srcId="{1C8BDD30-60C9-42FF-8949-B19273CCDF06}" destId="{09A0077D-0DF0-42C2-A9B9-44FD213ADCE3}" srcOrd="0" destOrd="0" parTransId="{708F42D0-A780-4586-98A2-14BB22FA7753}" sibTransId="{8EADFB94-810C-4752-B8C5-E4B03F6DF42D}"/>
    <dgm:cxn modelId="{7A9C5764-C9C8-4D8F-B842-3F9464FE8BB4}" srcId="{1C8BDD30-60C9-42FF-8949-B19273CCDF06}" destId="{0D15BFC1-B372-47A0-8CFC-16F761A33A9C}" srcOrd="2" destOrd="0" parTransId="{115E0AF5-D415-4325-8CC4-2026F2903277}" sibTransId="{113F5530-507A-4EB4-BBA6-E9C64AD89663}"/>
    <dgm:cxn modelId="{A025D362-DF9D-4515-9BC8-4BBAD643D4DD}" srcId="{1C8BDD30-60C9-42FF-8949-B19273CCDF06}" destId="{3F554E93-1E2D-437A-8C06-7BF2867510B0}" srcOrd="1" destOrd="0" parTransId="{6797E9A7-7DA5-4C4C-9BEA-5469ED282156}" sibTransId="{4C67389E-4D7D-42D9-95BE-6A0BED634CB9}"/>
    <dgm:cxn modelId="{CD01CDA9-9A7E-4C91-93D6-027AB04DE091}" type="presOf" srcId="{1C8BDD30-60C9-42FF-8949-B19273CCDF06}" destId="{A3DC7D3C-597F-4A18-AC38-FBA905FC5F03}" srcOrd="0" destOrd="0" presId="urn:microsoft.com/office/officeart/2008/layout/PictureGrid"/>
    <dgm:cxn modelId="{8F14000B-FECF-4FC9-8F86-1D4B196D735B}" type="presOf" srcId="{0D15BFC1-B372-47A0-8CFC-16F761A33A9C}" destId="{AD36FAA4-27E3-4E7A-A963-5EFB66081CB8}" srcOrd="0" destOrd="0" presId="urn:microsoft.com/office/officeart/2008/layout/PictureGrid"/>
    <dgm:cxn modelId="{BF222AD1-A69F-4539-9987-52ADDA4CCC2A}" type="presOf" srcId="{B5C8CA29-D037-4DD6-A762-2703F558EEDE}" destId="{DA20A79A-6CE7-430E-93E9-33E71507E15A}" srcOrd="0" destOrd="0" presId="urn:microsoft.com/office/officeart/2008/layout/PictureGrid"/>
    <dgm:cxn modelId="{9804CAB4-BC73-4136-A033-A3E9392D8394}" type="presOf" srcId="{3F554E93-1E2D-437A-8C06-7BF2867510B0}" destId="{F90D41CC-C7F6-4593-8862-47ED792DA0BD}" srcOrd="0" destOrd="0" presId="urn:microsoft.com/office/officeart/2008/layout/PictureGrid"/>
    <dgm:cxn modelId="{276B9F48-516E-4287-BA16-24DB98406D70}" type="presOf" srcId="{09A0077D-0DF0-42C2-A9B9-44FD213ADCE3}" destId="{54109C52-FC32-49A4-BB1E-8004A3827321}" srcOrd="0" destOrd="0" presId="urn:microsoft.com/office/officeart/2008/layout/PictureGrid"/>
    <dgm:cxn modelId="{92A163EE-FD5A-46A4-B02B-6CD5AF04C299}" type="presParOf" srcId="{A3DC7D3C-597F-4A18-AC38-FBA905FC5F03}" destId="{03784781-D620-4055-85A1-53F434B4BFC0}" srcOrd="0" destOrd="0" presId="urn:microsoft.com/office/officeart/2008/layout/PictureGrid"/>
    <dgm:cxn modelId="{CB72D9D4-16BA-4E23-AF9E-D862C7086838}" type="presParOf" srcId="{03784781-D620-4055-85A1-53F434B4BFC0}" destId="{54109C52-FC32-49A4-BB1E-8004A3827321}" srcOrd="0" destOrd="0" presId="urn:microsoft.com/office/officeart/2008/layout/PictureGrid"/>
    <dgm:cxn modelId="{37FDE3B6-5F5A-4C74-9F6B-43374F9B9AA7}" type="presParOf" srcId="{03784781-D620-4055-85A1-53F434B4BFC0}" destId="{5B5751CC-7A01-4CD7-A5F9-3211B7137475}" srcOrd="1" destOrd="0" presId="urn:microsoft.com/office/officeart/2008/layout/PictureGrid"/>
    <dgm:cxn modelId="{5E9786CC-FC63-4A8A-A0B0-3869F335E6BD}" type="presParOf" srcId="{A3DC7D3C-597F-4A18-AC38-FBA905FC5F03}" destId="{1A8B6034-095F-430B-A09E-99D148F2B0B7}" srcOrd="1" destOrd="0" presId="urn:microsoft.com/office/officeart/2008/layout/PictureGrid"/>
    <dgm:cxn modelId="{0C5835D1-426B-47E1-9C89-CA8B105FBEF8}" type="presParOf" srcId="{A3DC7D3C-597F-4A18-AC38-FBA905FC5F03}" destId="{FD70622D-37C4-4965-9817-4E226925D66C}" srcOrd="2" destOrd="0" presId="urn:microsoft.com/office/officeart/2008/layout/PictureGrid"/>
    <dgm:cxn modelId="{5F71DF64-570F-478D-BD1B-43DC9CD618D7}" type="presParOf" srcId="{FD70622D-37C4-4965-9817-4E226925D66C}" destId="{F90D41CC-C7F6-4593-8862-47ED792DA0BD}" srcOrd="0" destOrd="0" presId="urn:microsoft.com/office/officeart/2008/layout/PictureGrid"/>
    <dgm:cxn modelId="{4375C96C-2CA1-418A-9D12-318F5A458510}" type="presParOf" srcId="{FD70622D-37C4-4965-9817-4E226925D66C}" destId="{D5107235-02BD-4A76-8A5F-D81CEDFF8B00}" srcOrd="1" destOrd="0" presId="urn:microsoft.com/office/officeart/2008/layout/PictureGrid"/>
    <dgm:cxn modelId="{A779F8DE-7613-43BA-9AB0-9CFBA9935F9E}" type="presParOf" srcId="{A3DC7D3C-597F-4A18-AC38-FBA905FC5F03}" destId="{39845251-EE52-40DA-BD3C-36753BAC1E62}" srcOrd="3" destOrd="0" presId="urn:microsoft.com/office/officeart/2008/layout/PictureGrid"/>
    <dgm:cxn modelId="{D56DFB5A-E323-4B5B-ACA7-2D30EFF7776A}" type="presParOf" srcId="{A3DC7D3C-597F-4A18-AC38-FBA905FC5F03}" destId="{37DC17AA-8BAB-4334-9B75-B0AB8949C465}" srcOrd="4" destOrd="0" presId="urn:microsoft.com/office/officeart/2008/layout/PictureGrid"/>
    <dgm:cxn modelId="{3EE3603D-F22D-4A0C-8098-D916B60C2AB1}" type="presParOf" srcId="{37DC17AA-8BAB-4334-9B75-B0AB8949C465}" destId="{AD36FAA4-27E3-4E7A-A963-5EFB66081CB8}" srcOrd="0" destOrd="0" presId="urn:microsoft.com/office/officeart/2008/layout/PictureGrid"/>
    <dgm:cxn modelId="{77BE55DD-5A48-436C-A665-8C77E1289B11}" type="presParOf" srcId="{37DC17AA-8BAB-4334-9B75-B0AB8949C465}" destId="{75A63C4A-0A9E-4D74-BA42-061DFC1C543C}" srcOrd="1" destOrd="0" presId="urn:microsoft.com/office/officeart/2008/layout/PictureGrid"/>
    <dgm:cxn modelId="{11530221-88A5-4C8E-98A1-108CA7A017B3}" type="presParOf" srcId="{A3DC7D3C-597F-4A18-AC38-FBA905FC5F03}" destId="{1CDF2FC0-A921-48E2-92C2-4C649EC627C9}" srcOrd="5" destOrd="0" presId="urn:microsoft.com/office/officeart/2008/layout/PictureGrid"/>
    <dgm:cxn modelId="{9FF2E4DC-1A22-44F9-B3A2-E8FB38779885}" type="presParOf" srcId="{A3DC7D3C-597F-4A18-AC38-FBA905FC5F03}" destId="{6C096846-4441-47EB-ACAD-802F932D259C}" srcOrd="6" destOrd="0" presId="urn:microsoft.com/office/officeart/2008/layout/PictureGrid"/>
    <dgm:cxn modelId="{05B955EC-909C-402E-B41C-B9FCC8FC101C}" type="presParOf" srcId="{6C096846-4441-47EB-ACAD-802F932D259C}" destId="{DA20A79A-6CE7-430E-93E9-33E71507E15A}" srcOrd="0" destOrd="0" presId="urn:microsoft.com/office/officeart/2008/layout/PictureGrid"/>
    <dgm:cxn modelId="{D8A9A905-B0A4-431D-A0EE-B3CB84560713}" type="presParOf" srcId="{6C096846-4441-47EB-ACAD-802F932D259C}" destId="{722F6EED-9A18-4EA3-8750-DC55B3389879}"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BC158-CE22-4C00-A9AE-112F715E6566}" type="datetimeFigureOut">
              <a:rPr lang="en-US" smtClean="0"/>
              <a:t>2/5/2015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0034E7-8A42-4E91-BFBA-ABBBFC0EE0F9}" type="slidenum">
              <a:rPr lang="en-US" smtClean="0"/>
              <a:t>‹#›</a:t>
            </a:fld>
            <a:endParaRPr lang="en-US"/>
          </a:p>
        </p:txBody>
      </p:sp>
    </p:spTree>
    <p:extLst>
      <p:ext uri="{BB962C8B-B14F-4D97-AF65-F5344CB8AC3E}">
        <p14:creationId xmlns:p14="http://schemas.microsoft.com/office/powerpoint/2010/main" val="2560826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ature.com/neuro/journal/v16/n8/full/nn.3447.html#supplementary-informatio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Rayleigh_scattering" TargetMode="External"/><Relationship Id="rId3" Type="http://schemas.openxmlformats.org/officeDocument/2006/relationships/hyperlink" Target="https://en.wikipedia.org/wiki/Photons" TargetMode="External"/><Relationship Id="rId7" Type="http://schemas.openxmlformats.org/officeDocument/2006/relationships/hyperlink" Target="https://en.wikipedia.org/wiki/Elastic_scatterin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Molecule" TargetMode="External"/><Relationship Id="rId11" Type="http://schemas.openxmlformats.org/officeDocument/2006/relationships/hyperlink" Target="https://en.wikipedia.org/wiki/Raman_scattering#cite_note-4" TargetMode="External"/><Relationship Id="rId5" Type="http://schemas.openxmlformats.org/officeDocument/2006/relationships/hyperlink" Target="https://en.wikipedia.org/wiki/Atom" TargetMode="External"/><Relationship Id="rId10" Type="http://schemas.openxmlformats.org/officeDocument/2006/relationships/hyperlink" Target="https://en.wikipedia.org/wiki/Wavelength" TargetMode="External"/><Relationship Id="rId4" Type="http://schemas.openxmlformats.org/officeDocument/2006/relationships/hyperlink" Target="https://en.wikipedia.org/wiki/Scattering" TargetMode="External"/><Relationship Id="rId9" Type="http://schemas.openxmlformats.org/officeDocument/2006/relationships/hyperlink" Target="https://en.wikipedia.org/wiki/Frequenc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http://www.dailymail.co.uk/sciencetech/article-2690424/Scientists-discover-new-black-British-researchers-devise-material-dark-looks-like-black-hole.html</a:t>
            </a:r>
          </a:p>
          <a:p>
            <a:endParaRPr lang="en-US" dirty="0" smtClean="0"/>
          </a:p>
          <a:p>
            <a:r>
              <a:rPr lang="en-US" dirty="0" smtClean="0"/>
              <a:t>http://www.iflscience.com/technology/new-super-black-material-absorbs-99965-light</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a:t>
            </a:fld>
            <a:endParaRPr lang="en-US"/>
          </a:p>
        </p:txBody>
      </p:sp>
    </p:spTree>
    <p:extLst>
      <p:ext uri="{BB962C8B-B14F-4D97-AF65-F5344CB8AC3E}">
        <p14:creationId xmlns:p14="http://schemas.microsoft.com/office/powerpoint/2010/main" val="4020384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http://www.olympusmicro.com/primer/techniques/dic/dicphasecomparison.html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19</a:t>
            </a:fld>
            <a:endParaRPr lang="en-US"/>
          </a:p>
        </p:txBody>
      </p:sp>
    </p:spTree>
    <p:extLst>
      <p:ext uri="{BB962C8B-B14F-4D97-AF65-F5344CB8AC3E}">
        <p14:creationId xmlns:p14="http://schemas.microsoft.com/office/powerpoint/2010/main" val="581923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2: a) Low transparency through absorbing pigments; b) Low transparency due to effective scattering at surfaces with changing refractive index; c) High transparency after equalization of refractive indices.</a:t>
            </a:r>
          </a:p>
          <a:p>
            <a:endParaRPr lang="en-US" dirty="0" smtClean="0"/>
          </a:p>
          <a:p>
            <a:r>
              <a:rPr lang="en-US" dirty="0" smtClean="0"/>
              <a:t>http://www.leica-microsystems.com/science-lab/clearing-procedures-for-deep-tissue-imaging/</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20</a:t>
            </a:fld>
            <a:endParaRPr lang="en-US"/>
          </a:p>
        </p:txBody>
      </p:sp>
    </p:spTree>
    <p:extLst>
      <p:ext uri="{BB962C8B-B14F-4D97-AF65-F5344CB8AC3E}">
        <p14:creationId xmlns:p14="http://schemas.microsoft.com/office/powerpoint/2010/main" val="1924329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Shultze</a:t>
            </a:r>
            <a:r>
              <a:rPr lang="en-US" dirty="0" smtClean="0"/>
              <a:t> in 1897 first did clearing with KOH</a:t>
            </a:r>
          </a:p>
          <a:p>
            <a:endParaRPr lang="en-US" dirty="0" smtClean="0"/>
          </a:p>
          <a:p>
            <a:r>
              <a:rPr lang="en-US" dirty="0" smtClean="0"/>
              <a:t>http://www.leica-microsystems.com/science-lab/clearing-procedures-for-deep-tissue-imaging/#c135933</a:t>
            </a:r>
          </a:p>
          <a:p>
            <a:endParaRPr lang="en-US" dirty="0" smtClean="0"/>
          </a:p>
          <a:p>
            <a:r>
              <a:rPr lang="en-US" dirty="0" smtClean="0"/>
              <a:t>http://translate.google.com/translate?hl=en&amp;sl=de&amp;tl=en&amp;u=http%3A%2F%2Fde.wikipedia.org%2Fwiki%2FWerner_Spalteholz</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21</a:t>
            </a:fld>
            <a:endParaRPr lang="en-US"/>
          </a:p>
        </p:txBody>
      </p:sp>
    </p:spTree>
    <p:extLst>
      <p:ext uri="{BB962C8B-B14F-4D97-AF65-F5344CB8AC3E}">
        <p14:creationId xmlns:p14="http://schemas.microsoft.com/office/powerpoint/2010/main" val="242853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http://www.nikonsmallworld.com/people/image/dorit-hockman/1</a:t>
            </a:r>
          </a:p>
          <a:p>
            <a:endParaRPr lang="en-US" dirty="0" smtClean="0"/>
          </a:p>
          <a:p>
            <a:r>
              <a:rPr lang="en-US" dirty="0" smtClean="0"/>
              <a:t> </a:t>
            </a:r>
            <a:r>
              <a:rPr lang="en-US" dirty="0" err="1" smtClean="0"/>
              <a:t>Chamaeleo</a:t>
            </a:r>
            <a:r>
              <a:rPr lang="en-US" dirty="0" smtClean="0"/>
              <a:t> </a:t>
            </a:r>
            <a:r>
              <a:rPr lang="en-US" dirty="0" err="1" smtClean="0"/>
              <a:t>calyptratus</a:t>
            </a:r>
            <a:r>
              <a:rPr lang="en-US" dirty="0" smtClean="0"/>
              <a:t> (veiled chameleon) embryo showing cartilage (blue) and bone (red)</a:t>
            </a:r>
          </a:p>
          <a:p>
            <a:r>
              <a:rPr lang="en-US" dirty="0" smtClean="0"/>
              <a:t>    - see: Bone </a:t>
            </a:r>
          </a:p>
          <a:p>
            <a:r>
              <a:rPr lang="en-US" dirty="0" smtClean="0"/>
              <a:t>Technique:</a:t>
            </a:r>
          </a:p>
          <a:p>
            <a:endParaRPr lang="en-US" dirty="0" smtClean="0"/>
          </a:p>
          <a:p>
            <a:r>
              <a:rPr lang="en-US" dirty="0" smtClean="0"/>
              <a:t>    </a:t>
            </a:r>
            <a:r>
              <a:rPr lang="en-US" dirty="0" err="1" smtClean="0"/>
              <a:t>Brightfield</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22</a:t>
            </a:fld>
            <a:endParaRPr lang="en-US"/>
          </a:p>
        </p:txBody>
      </p:sp>
    </p:spTree>
    <p:extLst>
      <p:ext uri="{BB962C8B-B14F-4D97-AF65-F5344CB8AC3E}">
        <p14:creationId xmlns:p14="http://schemas.microsoft.com/office/powerpoint/2010/main" val="2071642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http://randommization.com/2014/01/03/dyed-fish-show-anatomy/</a:t>
            </a:r>
          </a:p>
          <a:p>
            <a:endParaRPr lang="en-US" dirty="0" smtClean="0"/>
          </a:p>
          <a:p>
            <a:r>
              <a:rPr lang="en-US" dirty="0" smtClean="0"/>
              <a:t>http://bestiarumosteo.blogspot.com/2014/02/clearing-and-staining_27.html</a:t>
            </a:r>
          </a:p>
          <a:p>
            <a:endParaRPr lang="en-US" dirty="0" smtClean="0"/>
          </a:p>
          <a:p>
            <a:r>
              <a:rPr lang="en-US" dirty="0" smtClean="0"/>
              <a:t>http://archive.org/stream/clearingstaining04davis/clearingstaining04davis_djvu.txt</a:t>
            </a:r>
          </a:p>
        </p:txBody>
      </p:sp>
      <p:sp>
        <p:nvSpPr>
          <p:cNvPr id="4" name="Slide Number Placeholder 3"/>
          <p:cNvSpPr>
            <a:spLocks noGrp="1"/>
          </p:cNvSpPr>
          <p:nvPr>
            <p:ph type="sldNum" sz="quarter" idx="10"/>
          </p:nvPr>
        </p:nvSpPr>
        <p:spPr/>
        <p:txBody>
          <a:bodyPr/>
          <a:lstStyle/>
          <a:p>
            <a:fld id="{950034E7-8A42-4E91-BFBA-ABBBFC0EE0F9}" type="slidenum">
              <a:rPr lang="en-US" smtClean="0"/>
              <a:t>23</a:t>
            </a:fld>
            <a:endParaRPr lang="en-US"/>
          </a:p>
        </p:txBody>
      </p:sp>
    </p:spTree>
    <p:extLst>
      <p:ext uri="{BB962C8B-B14F-4D97-AF65-F5344CB8AC3E}">
        <p14:creationId xmlns:p14="http://schemas.microsoft.com/office/powerpoint/2010/main" val="726934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http://randommization.com/2014/01/03/dyed-fish-show-anatomy/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Marks, S.B., Collazo, A., 1998. Direct development in </a:t>
            </a:r>
            <a:r>
              <a:rPr lang="en-US" sz="1200" kern="1200" dirty="0" err="1" smtClean="0">
                <a:solidFill>
                  <a:schemeClr val="tx1"/>
                </a:solidFill>
                <a:latin typeface="+mn-lt"/>
                <a:ea typeface="+mn-ea"/>
                <a:cs typeface="+mn-cs"/>
              </a:rPr>
              <a:t>Desmognathus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aeneus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Caudata</a:t>
            </a:r>
            <a:r>
              <a:rPr lang="en-US" sz="1200" kern="1200" dirty="0" smtClean="0">
                <a:solidFill>
                  <a:schemeClr val="tx1"/>
                </a:solidFill>
                <a:latin typeface="+mn-lt"/>
                <a:ea typeface="+mn-ea"/>
                <a:cs typeface="+mn-cs"/>
              </a:rPr>
              <a:t> : </a:t>
            </a:r>
            <a:r>
              <a:rPr lang="en-US" sz="1200" kern="1200" dirty="0" err="1" smtClean="0">
                <a:solidFill>
                  <a:schemeClr val="tx1"/>
                </a:solidFill>
                <a:latin typeface="+mn-lt"/>
                <a:ea typeface="+mn-ea"/>
                <a:cs typeface="+mn-cs"/>
              </a:rPr>
              <a:t>Plethodontidae</a:t>
            </a:r>
            <a:r>
              <a:rPr lang="en-US" sz="1200" kern="1200" dirty="0" smtClean="0">
                <a:solidFill>
                  <a:schemeClr val="tx1"/>
                </a:solidFill>
                <a:latin typeface="+mn-lt"/>
                <a:ea typeface="+mn-ea"/>
                <a:cs typeface="+mn-cs"/>
              </a:rPr>
              <a:t>): A staging table. </a:t>
            </a:r>
            <a:r>
              <a:rPr lang="en-US" sz="1200" kern="1200" dirty="0" err="1" smtClean="0">
                <a:solidFill>
                  <a:schemeClr val="tx1"/>
                </a:solidFill>
                <a:latin typeface="+mn-lt"/>
                <a:ea typeface="+mn-ea"/>
                <a:cs typeface="+mn-cs"/>
              </a:rPr>
              <a:t>Copeia</a:t>
            </a:r>
            <a:r>
              <a:rPr lang="en-US" sz="1200" kern="1200" dirty="0" smtClean="0">
                <a:solidFill>
                  <a:schemeClr val="tx1"/>
                </a:solidFill>
                <a:latin typeface="+mn-lt"/>
                <a:ea typeface="+mn-ea"/>
                <a:cs typeface="+mn-cs"/>
              </a:rPr>
              <a:t>, 637-648.</a:t>
            </a:r>
          </a:p>
          <a:p>
            <a:endParaRPr lang="en-US" dirty="0" smtClean="0"/>
          </a:p>
          <a:p>
            <a:endParaRPr lang="en-US" dirty="0" smtClean="0"/>
          </a:p>
          <a:p>
            <a:r>
              <a:rPr lang="en-US" dirty="0" smtClean="0"/>
              <a:t>http://archive.org/stream/clearingstaining04davis/clearingstaining04davis_djvu.txt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24</a:t>
            </a:fld>
            <a:endParaRPr lang="en-US"/>
          </a:p>
        </p:txBody>
      </p:sp>
    </p:spTree>
    <p:extLst>
      <p:ext uri="{BB962C8B-B14F-4D97-AF65-F5344CB8AC3E}">
        <p14:creationId xmlns:p14="http://schemas.microsoft.com/office/powerpoint/2010/main" val="3001067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http://zookeys.pensoft.net/articles.php?id=3018&amp;display_type=list&amp;element_type=1</a:t>
            </a:r>
          </a:p>
          <a:p>
            <a:r>
              <a:rPr lang="en-US" b="1" dirty="0" smtClean="0"/>
              <a:t>New</a:t>
            </a:r>
            <a:r>
              <a:rPr lang="en-US" b="1" baseline="0" dirty="0" smtClean="0"/>
              <a:t> moth species</a:t>
            </a:r>
            <a:endParaRPr lang="en-US" b="1" dirty="0" smtClean="0"/>
          </a:p>
          <a:p>
            <a:endParaRPr lang="en-US" b="1" dirty="0" smtClean="0"/>
          </a:p>
          <a:p>
            <a:r>
              <a:rPr lang="en-US" b="1" dirty="0" smtClean="0"/>
              <a:t>Smaller figures of spider. Figure 1.</a:t>
            </a:r>
            <a:r>
              <a:rPr lang="en-US" dirty="0" smtClean="0"/>
              <a:t> </a:t>
            </a:r>
            <a:r>
              <a:rPr lang="en-US" i="1" dirty="0" smtClean="0"/>
              <a:t>Unicorn </a:t>
            </a:r>
            <a:r>
              <a:rPr lang="en-US" i="1" dirty="0" err="1" smtClean="0"/>
              <a:t>catleyi</a:t>
            </a:r>
            <a:r>
              <a:rPr lang="en-US" dirty="0" smtClean="0"/>
              <a:t>, female genitalia. (A) Epigastric region in ventral view; (B) internal genitalia cleared in a clove oil in dorsal view; (C) digested genitalia in lactic acid; (D) anterior elements of the genitalia; (E) posterior </a:t>
            </a:r>
            <a:r>
              <a:rPr lang="en-US" dirty="0" err="1" smtClean="0"/>
              <a:t>receptaculum</a:t>
            </a:r>
            <a:r>
              <a:rPr lang="en-US" dirty="0" smtClean="0"/>
              <a:t>. Arrowheads point to the embolus tip, black arrows point to the gland ducts of the posterior </a:t>
            </a:r>
            <a:r>
              <a:rPr lang="en-US" dirty="0" err="1" smtClean="0"/>
              <a:t>receptaculum</a:t>
            </a:r>
            <a:r>
              <a:rPr lang="en-US" dirty="0" smtClean="0"/>
              <a:t>, black dots delineate the margins of the posterior </a:t>
            </a:r>
            <a:r>
              <a:rPr lang="en-US" dirty="0" err="1" smtClean="0"/>
              <a:t>receptaculum</a:t>
            </a:r>
            <a:r>
              <a:rPr lang="en-US" dirty="0" smtClean="0"/>
              <a:t>. AMP, anterior median plate; PMP, posterior median plate. </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25</a:t>
            </a:fld>
            <a:endParaRPr lang="en-US"/>
          </a:p>
        </p:txBody>
      </p:sp>
    </p:spTree>
    <p:extLst>
      <p:ext uri="{BB962C8B-B14F-4D97-AF65-F5344CB8AC3E}">
        <p14:creationId xmlns:p14="http://schemas.microsoft.com/office/powerpoint/2010/main" val="2527452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http://www.leica-microsystems.com/science-lab/clearing-procedures-for-deep-tissue-imaging/</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27</a:t>
            </a:fld>
            <a:endParaRPr lang="en-US"/>
          </a:p>
        </p:txBody>
      </p:sp>
    </p:spTree>
    <p:extLst>
      <p:ext uri="{BB962C8B-B14F-4D97-AF65-F5344CB8AC3E}">
        <p14:creationId xmlns:p14="http://schemas.microsoft.com/office/powerpoint/2010/main" val="273754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Xenopus</a:t>
            </a:r>
            <a:r>
              <a:rPr lang="en-US" dirty="0" smtClean="0"/>
              <a:t> embryos not</a:t>
            </a:r>
            <a:r>
              <a:rPr lang="en-US" baseline="0" dirty="0" smtClean="0"/>
              <a:t> very transparent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Hemmatibrivanlou</a:t>
            </a:r>
            <a:r>
              <a:rPr lang="en-US" sz="1200" kern="1200" dirty="0" smtClean="0">
                <a:solidFill>
                  <a:schemeClr val="tx1"/>
                </a:solidFill>
                <a:latin typeface="+mn-lt"/>
                <a:ea typeface="+mn-ea"/>
                <a:cs typeface="+mn-cs"/>
              </a:rPr>
              <a:t>, A., Frank, D., </a:t>
            </a:r>
            <a:r>
              <a:rPr lang="en-US" sz="1200" kern="1200" dirty="0" err="1" smtClean="0">
                <a:solidFill>
                  <a:schemeClr val="tx1"/>
                </a:solidFill>
                <a:latin typeface="+mn-lt"/>
                <a:ea typeface="+mn-ea"/>
                <a:cs typeface="+mn-cs"/>
              </a:rPr>
              <a:t>Bolce</a:t>
            </a:r>
            <a:r>
              <a:rPr lang="en-US" sz="1200" kern="1200" dirty="0" smtClean="0">
                <a:solidFill>
                  <a:schemeClr val="tx1"/>
                </a:solidFill>
                <a:latin typeface="+mn-lt"/>
                <a:ea typeface="+mn-ea"/>
                <a:cs typeface="+mn-cs"/>
              </a:rPr>
              <a:t>, M.E., Brown, B.D., </a:t>
            </a:r>
            <a:r>
              <a:rPr lang="en-US" sz="1200" kern="1200" dirty="0" err="1" smtClean="0">
                <a:solidFill>
                  <a:schemeClr val="tx1"/>
                </a:solidFill>
                <a:latin typeface="+mn-lt"/>
                <a:ea typeface="+mn-ea"/>
                <a:cs typeface="+mn-cs"/>
              </a:rPr>
              <a:t>Sive</a:t>
            </a:r>
            <a:r>
              <a:rPr lang="en-US" sz="1200" kern="1200" dirty="0" smtClean="0">
                <a:solidFill>
                  <a:schemeClr val="tx1"/>
                </a:solidFill>
                <a:latin typeface="+mn-lt"/>
                <a:ea typeface="+mn-ea"/>
                <a:cs typeface="+mn-cs"/>
              </a:rPr>
              <a:t>, H.L., Harland, R.M., 1990. Localization of Specific Messenger-</a:t>
            </a:r>
            <a:r>
              <a:rPr lang="en-US" sz="1200" kern="1200" dirty="0" err="1" smtClean="0">
                <a:solidFill>
                  <a:schemeClr val="tx1"/>
                </a:solidFill>
                <a:latin typeface="+mn-lt"/>
                <a:ea typeface="+mn-ea"/>
                <a:cs typeface="+mn-cs"/>
              </a:rPr>
              <a:t>Rnas</a:t>
            </a:r>
            <a:r>
              <a:rPr lang="en-US" sz="1200" kern="1200" dirty="0" smtClean="0">
                <a:solidFill>
                  <a:schemeClr val="tx1"/>
                </a:solidFill>
                <a:latin typeface="+mn-lt"/>
                <a:ea typeface="+mn-ea"/>
                <a:cs typeface="+mn-cs"/>
              </a:rPr>
              <a:t> in </a:t>
            </a:r>
            <a:r>
              <a:rPr lang="en-US" sz="1200" kern="1200" dirty="0" err="1" smtClean="0">
                <a:solidFill>
                  <a:schemeClr val="tx1"/>
                </a:solidFill>
                <a:latin typeface="+mn-lt"/>
                <a:ea typeface="+mn-ea"/>
                <a:cs typeface="+mn-cs"/>
              </a:rPr>
              <a:t>Xenopus</a:t>
            </a:r>
            <a:r>
              <a:rPr lang="en-US" sz="1200" kern="1200" dirty="0" smtClean="0">
                <a:solidFill>
                  <a:schemeClr val="tx1"/>
                </a:solidFill>
                <a:latin typeface="+mn-lt"/>
                <a:ea typeface="+mn-ea"/>
                <a:cs typeface="+mn-cs"/>
              </a:rPr>
              <a:t> Embryos By Whole-Mount </a:t>
            </a:r>
            <a:r>
              <a:rPr lang="en-US" sz="1200" kern="1200" dirty="0" err="1" smtClean="0">
                <a:solidFill>
                  <a:schemeClr val="tx1"/>
                </a:solidFill>
                <a:latin typeface="+mn-lt"/>
                <a:ea typeface="+mn-ea"/>
                <a:cs typeface="+mn-cs"/>
              </a:rPr>
              <a:t>Insitu</a:t>
            </a:r>
            <a:r>
              <a:rPr lang="en-US" sz="1200" kern="1200" dirty="0" smtClean="0">
                <a:solidFill>
                  <a:schemeClr val="tx1"/>
                </a:solidFill>
                <a:latin typeface="+mn-lt"/>
                <a:ea typeface="+mn-ea"/>
                <a:cs typeface="+mn-cs"/>
              </a:rPr>
              <a:t> Hybridization. Development 110, 325-Continues.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Hemmati-Brivanlou</a:t>
            </a:r>
            <a:r>
              <a:rPr lang="en-US" sz="1200" kern="1200" dirty="0" smtClean="0">
                <a:solidFill>
                  <a:schemeClr val="tx1"/>
                </a:solidFill>
                <a:latin typeface="+mn-lt"/>
                <a:ea typeface="+mn-ea"/>
                <a:cs typeface="+mn-cs"/>
              </a:rPr>
              <a:t>, A., Frank, D., </a:t>
            </a:r>
            <a:r>
              <a:rPr lang="en-US" sz="1200" kern="1200" dirty="0" err="1" smtClean="0">
                <a:solidFill>
                  <a:schemeClr val="tx1"/>
                </a:solidFill>
                <a:latin typeface="+mn-lt"/>
                <a:ea typeface="+mn-ea"/>
                <a:cs typeface="+mn-cs"/>
              </a:rPr>
              <a:t>Bolce</a:t>
            </a:r>
            <a:r>
              <a:rPr lang="en-US" sz="1200" kern="1200" dirty="0" smtClean="0">
                <a:solidFill>
                  <a:schemeClr val="tx1"/>
                </a:solidFill>
                <a:latin typeface="+mn-lt"/>
                <a:ea typeface="+mn-ea"/>
                <a:cs typeface="+mn-cs"/>
              </a:rPr>
              <a:t>, M.E., Brown, B.D., </a:t>
            </a:r>
            <a:r>
              <a:rPr lang="en-US" sz="1200" kern="1200" dirty="0" err="1" smtClean="0">
                <a:solidFill>
                  <a:schemeClr val="tx1"/>
                </a:solidFill>
                <a:latin typeface="+mn-lt"/>
                <a:ea typeface="+mn-ea"/>
                <a:cs typeface="+mn-cs"/>
              </a:rPr>
              <a:t>Sive</a:t>
            </a:r>
            <a:r>
              <a:rPr lang="en-US" sz="1200" kern="1200" dirty="0" smtClean="0">
                <a:solidFill>
                  <a:schemeClr val="tx1"/>
                </a:solidFill>
                <a:latin typeface="+mn-lt"/>
                <a:ea typeface="+mn-ea"/>
                <a:cs typeface="+mn-cs"/>
              </a:rPr>
              <a:t>, H.L., Harland, R.M., 1990. Localization of specific mRNAs in </a:t>
            </a:r>
            <a:r>
              <a:rPr lang="en-US" sz="1200" i="1" kern="1200" dirty="0" err="1" smtClean="0">
                <a:solidFill>
                  <a:schemeClr val="tx1"/>
                </a:solidFill>
                <a:latin typeface="+mn-lt"/>
                <a:ea typeface="+mn-ea"/>
                <a:cs typeface="+mn-cs"/>
              </a:rPr>
              <a:t>Xenopus</a:t>
            </a:r>
            <a:r>
              <a:rPr lang="en-US" sz="1200" i="1" kern="1200" dirty="0" smtClean="0">
                <a:solidFill>
                  <a:schemeClr val="tx1"/>
                </a:solidFill>
                <a:latin typeface="+mn-lt"/>
                <a:ea typeface="+mn-ea"/>
                <a:cs typeface="+mn-cs"/>
              </a:rPr>
              <a:t> embryos by whole-mount in situ hybridization. Development 110, 325-330.</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28</a:t>
            </a:fld>
            <a:endParaRPr lang="en-US"/>
          </a:p>
        </p:txBody>
      </p:sp>
    </p:spTree>
    <p:extLst>
      <p:ext uri="{BB962C8B-B14F-4D97-AF65-F5344CB8AC3E}">
        <p14:creationId xmlns:p14="http://schemas.microsoft.com/office/powerpoint/2010/main" val="2189180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http://www.nature.com/neuro/journal/v16/n8/full/nn.3447.html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29</a:t>
            </a:fld>
            <a:endParaRPr lang="en-US"/>
          </a:p>
        </p:txBody>
      </p:sp>
    </p:spTree>
    <p:extLst>
      <p:ext uri="{BB962C8B-B14F-4D97-AF65-F5344CB8AC3E}">
        <p14:creationId xmlns:p14="http://schemas.microsoft.com/office/powerpoint/2010/main" val="274469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http://missionscience.nasa.gov/ems/03_behaviors.html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4</a:t>
            </a:fld>
            <a:endParaRPr lang="en-US"/>
          </a:p>
        </p:txBody>
      </p:sp>
    </p:spTree>
    <p:extLst>
      <p:ext uri="{BB962C8B-B14F-4D97-AF65-F5344CB8AC3E}">
        <p14:creationId xmlns:p14="http://schemas.microsoft.com/office/powerpoint/2010/main" val="387567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SeeDB</a:t>
            </a:r>
            <a:r>
              <a:rPr lang="en-US" dirty="0" smtClean="0"/>
              <a:t> (See Deep Brain)</a:t>
            </a:r>
          </a:p>
          <a:p>
            <a:endParaRPr lang="en-US" dirty="0" smtClean="0"/>
          </a:p>
          <a:p>
            <a:r>
              <a:rPr lang="en-US" dirty="0" smtClean="0"/>
              <a:t>(</a:t>
            </a:r>
            <a:r>
              <a:rPr lang="en-US" b="1" dirty="0" smtClean="0"/>
              <a:t>a</a:t>
            </a:r>
            <a:r>
              <a:rPr lang="en-US" dirty="0" smtClean="0"/>
              <a:t>) Whole embryos (E12) were cleared with </a:t>
            </a:r>
            <a:r>
              <a:rPr lang="en-US" dirty="0" err="1" smtClean="0"/>
              <a:t>SeeDB</a:t>
            </a:r>
            <a:r>
              <a:rPr lang="en-US" dirty="0" smtClean="0"/>
              <a:t> using a 3-d clearing protocol (</a:t>
            </a:r>
            <a:r>
              <a:rPr lang="en-US" b="1" dirty="0" smtClean="0"/>
              <a:t>g</a:t>
            </a:r>
            <a:r>
              <a:rPr lang="en-US" dirty="0" smtClean="0"/>
              <a:t>, bottom). (</a:t>
            </a:r>
            <a:r>
              <a:rPr lang="en-US" b="1" dirty="0" smtClean="0"/>
              <a:t>b</a:t>
            </a:r>
            <a:r>
              <a:rPr lang="en-US" dirty="0" smtClean="0"/>
              <a:t>) Neonatal (P3) whole-brain samples cleared with </a:t>
            </a:r>
            <a:r>
              <a:rPr lang="en-US" dirty="0" err="1" smtClean="0"/>
              <a:t>SeeDB</a:t>
            </a:r>
            <a:r>
              <a:rPr lang="en-US" dirty="0" smtClean="0"/>
              <a:t> (using an optimized protocol for neonatal brain, </a:t>
            </a:r>
            <a:r>
              <a:rPr lang="en-US" dirty="0" err="1" smtClean="0"/>
              <a:t>SeeDBp</a:t>
            </a:r>
            <a:r>
              <a:rPr lang="en-US" dirty="0" smtClean="0"/>
              <a:t>; </a:t>
            </a:r>
            <a:r>
              <a:rPr lang="en-US" dirty="0" smtClean="0">
                <a:hlinkClick r:id="rId3"/>
              </a:rPr>
              <a:t>Supplementary Fig. 4</a:t>
            </a:r>
            <a:r>
              <a:rPr lang="en-US" dirty="0" smtClean="0"/>
              <a:t>). </a:t>
            </a:r>
            <a:r>
              <a:rPr lang="en-US" dirty="0" err="1" smtClean="0"/>
              <a:t>SeeDB</a:t>
            </a:r>
            <a:r>
              <a:rPr lang="en-US" dirty="0" smtClean="0"/>
              <a:t>-treated samples kept their original morphology, whereas those treated with Sca</a:t>
            </a:r>
            <a:r>
              <a:rPr lang="en-US" i="1" dirty="0" smtClean="0"/>
              <a:t>l</a:t>
            </a:r>
            <a:r>
              <a:rPr lang="en-US" dirty="0" smtClean="0"/>
              <a:t>eA2 often fell apart during incubation because Sca</a:t>
            </a:r>
            <a:r>
              <a:rPr lang="en-US" i="1" dirty="0" smtClean="0"/>
              <a:t>l</a:t>
            </a:r>
            <a:r>
              <a:rPr lang="en-US" dirty="0" smtClean="0"/>
              <a:t>eA2 causes tissue sample fragility (data not shown). (</a:t>
            </a:r>
            <a:r>
              <a:rPr lang="en-US" b="1" dirty="0" smtClean="0"/>
              <a:t>c</a:t>
            </a:r>
            <a:r>
              <a:rPr lang="en-US" dirty="0" smtClean="0"/>
              <a:t>) Adult hemi-brain samples (P70) cleared with SeeDB37. The images presented in </a:t>
            </a:r>
            <a:r>
              <a:rPr lang="en-US" b="1" dirty="0" smtClean="0"/>
              <a:t>a</a:t>
            </a:r>
            <a:r>
              <a:rPr lang="en-US" dirty="0" smtClean="0"/>
              <a:t>–</a:t>
            </a:r>
            <a:r>
              <a:rPr lang="en-US" b="1" dirty="0" smtClean="0"/>
              <a:t>c</a:t>
            </a:r>
            <a:r>
              <a:rPr lang="en-US" dirty="0" smtClean="0"/>
              <a:t> are transmission images. (</a:t>
            </a:r>
            <a:r>
              <a:rPr lang="en-US" b="1" dirty="0" smtClean="0"/>
              <a:t>d</a:t>
            </a:r>
            <a:r>
              <a:rPr lang="en-US" dirty="0" smtClean="0"/>
              <a:t>) Transmittance curves of various clearing agents (mean ± </a:t>
            </a:r>
            <a:r>
              <a:rPr lang="en-US" dirty="0" err="1" smtClean="0"/>
              <a:t>s.e.m</a:t>
            </a:r>
            <a:r>
              <a:rPr lang="en-US" dirty="0" smtClean="0"/>
              <a:t>., </a:t>
            </a:r>
            <a:r>
              <a:rPr lang="en-US" i="1" dirty="0" smtClean="0"/>
              <a:t>n</a:t>
            </a:r>
            <a:r>
              <a:rPr lang="en-US" dirty="0" smtClean="0"/>
              <a:t> = 3 measurements). (</a:t>
            </a:r>
            <a:r>
              <a:rPr lang="en-US" b="1" dirty="0" smtClean="0"/>
              <a:t>e</a:t>
            </a:r>
            <a:r>
              <a:rPr lang="en-US" dirty="0" smtClean="0"/>
              <a:t>) Transmittance curves of mouse brain samples cleared with various clearing agents. Myelinated structures in adult brain cause non-homogeneous scattering; we used P21 mouse hemi-forebrain samples because they showed more homogeneous scattering. Transmittance was measured along the medial-lateral axis (the thickest part), which was 5.13 ± 0.19 mm (mean ± </a:t>
            </a:r>
            <a:r>
              <a:rPr lang="en-US" dirty="0" err="1" smtClean="0"/>
              <a:t>s.d.</a:t>
            </a:r>
            <a:r>
              <a:rPr lang="en-US" dirty="0" smtClean="0"/>
              <a:t>, </a:t>
            </a:r>
            <a:r>
              <a:rPr lang="en-US" i="1" dirty="0" smtClean="0"/>
              <a:t>n</a:t>
            </a:r>
            <a:r>
              <a:rPr lang="en-US" dirty="0" smtClean="0"/>
              <a:t> = 3 hemi-forebrains) before clearing. Data are presented as the mean ± </a:t>
            </a:r>
            <a:r>
              <a:rPr lang="en-US" dirty="0" err="1" smtClean="0"/>
              <a:t>s.e.m</a:t>
            </a:r>
            <a:r>
              <a:rPr lang="en-US" dirty="0" smtClean="0"/>
              <a:t>. (</a:t>
            </a:r>
            <a:r>
              <a:rPr lang="en-US" i="1" dirty="0" smtClean="0"/>
              <a:t>n</a:t>
            </a:r>
            <a:r>
              <a:rPr lang="en-US" dirty="0" smtClean="0"/>
              <a:t> = 3 hemi-forebrains each). (</a:t>
            </a:r>
            <a:r>
              <a:rPr lang="en-US" b="1" dirty="0" smtClean="0"/>
              <a:t>f</a:t>
            </a:r>
            <a:r>
              <a:rPr lang="en-US" dirty="0" smtClean="0"/>
              <a:t>) Adult brain slices (P66, 1.5 mm thick) cleared with various clearing agents (transmission images). Note that white matter was fully cleared with </a:t>
            </a:r>
            <a:r>
              <a:rPr lang="en-US" dirty="0" err="1" smtClean="0"/>
              <a:t>SeeDB</a:t>
            </a:r>
            <a:r>
              <a:rPr lang="en-US" dirty="0" smtClean="0"/>
              <a:t>, but not with Sca</a:t>
            </a:r>
            <a:r>
              <a:rPr lang="en-US" i="1" dirty="0" smtClean="0"/>
              <a:t>l</a:t>
            </a:r>
            <a:r>
              <a:rPr lang="en-US" dirty="0" smtClean="0"/>
              <a:t>eA2 or Sca</a:t>
            </a:r>
            <a:r>
              <a:rPr lang="en-US" i="1" dirty="0" smtClean="0"/>
              <a:t>l</a:t>
            </a:r>
            <a:r>
              <a:rPr lang="en-US" dirty="0" smtClean="0"/>
              <a:t>eU2. (</a:t>
            </a:r>
            <a:r>
              <a:rPr lang="en-US" b="1" dirty="0" smtClean="0"/>
              <a:t>g</a:t>
            </a:r>
            <a:r>
              <a:rPr lang="en-US" dirty="0" smtClean="0"/>
              <a:t>) Sample expansion and shrinkage during the optical clearing. Hemi-forebrain samples (P21) were cleared with </a:t>
            </a:r>
            <a:r>
              <a:rPr lang="en-US" dirty="0" err="1" smtClean="0"/>
              <a:t>SeeDB</a:t>
            </a:r>
            <a:r>
              <a:rPr lang="en-US" dirty="0" smtClean="0"/>
              <a:t>, Sca</a:t>
            </a:r>
            <a:r>
              <a:rPr lang="en-US" i="1" dirty="0" smtClean="0"/>
              <a:t>l</a:t>
            </a:r>
            <a:r>
              <a:rPr lang="en-US" dirty="0" smtClean="0"/>
              <a:t>eA2, Sca</a:t>
            </a:r>
            <a:r>
              <a:rPr lang="en-US" i="1" dirty="0" smtClean="0"/>
              <a:t>l</a:t>
            </a:r>
            <a:r>
              <a:rPr lang="en-US" dirty="0" smtClean="0"/>
              <a:t>eU2, sucrose or BABB according to the timeline shown at the bottom. Optical clearing using Sca</a:t>
            </a:r>
            <a:r>
              <a:rPr lang="en-US" i="1" dirty="0" smtClean="0"/>
              <a:t>l</a:t>
            </a:r>
            <a:r>
              <a:rPr lang="en-US" dirty="0" smtClean="0"/>
              <a:t>eA2 caused ~150% sample expansion per dimension. BABB caused ~50% linear sample shrinkage. In contrast, optical clearing with </a:t>
            </a:r>
            <a:r>
              <a:rPr lang="en-US" dirty="0" err="1" smtClean="0"/>
              <a:t>SeeDB</a:t>
            </a:r>
            <a:r>
              <a:rPr lang="en-US" dirty="0" smtClean="0"/>
              <a:t> did not cause obvious changes in sample volumes. Error bars indicate </a:t>
            </a:r>
            <a:r>
              <a:rPr lang="en-US" dirty="0" err="1" smtClean="0"/>
              <a:t>s.e.m</a:t>
            </a:r>
            <a:r>
              <a:rPr lang="en-US" dirty="0" smtClean="0"/>
              <a:t>. (</a:t>
            </a:r>
            <a:r>
              <a:rPr lang="en-US" i="1" dirty="0" smtClean="0"/>
              <a:t>n</a:t>
            </a:r>
            <a:r>
              <a:rPr lang="en-US" dirty="0" smtClean="0"/>
              <a:t> = 3 hemi-forebrains each). Grids are 2.6 × 3.2 mm (</a:t>
            </a:r>
            <a:r>
              <a:rPr lang="en-US" b="1" dirty="0" smtClean="0"/>
              <a:t>a</a:t>
            </a:r>
            <a:r>
              <a:rPr lang="en-US" dirty="0" smtClean="0"/>
              <a:t>–</a:t>
            </a:r>
            <a:r>
              <a:rPr lang="en-US" b="1" dirty="0" smtClean="0"/>
              <a:t>c</a:t>
            </a:r>
            <a:r>
              <a:rPr lang="en-US" dirty="0" smtClean="0"/>
              <a:t>) and 1 × 1 mm (</a:t>
            </a:r>
            <a:r>
              <a:rPr lang="en-US" b="1" dirty="0" smtClean="0"/>
              <a:t>f</a:t>
            </a:r>
            <a:r>
              <a:rPr lang="en-US" dirty="0" smtClean="0"/>
              <a:t>).</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30</a:t>
            </a:fld>
            <a:endParaRPr lang="en-US"/>
          </a:p>
        </p:txBody>
      </p:sp>
    </p:spTree>
    <p:extLst>
      <p:ext uri="{BB962C8B-B14F-4D97-AF65-F5344CB8AC3E}">
        <p14:creationId xmlns:p14="http://schemas.microsoft.com/office/powerpoint/2010/main" val="522964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http://www.nature.com/neuro/journal/v14/n11/full/nn.2928.html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31</a:t>
            </a:fld>
            <a:endParaRPr lang="en-US"/>
          </a:p>
        </p:txBody>
      </p:sp>
    </p:spTree>
    <p:extLst>
      <p:ext uri="{BB962C8B-B14F-4D97-AF65-F5344CB8AC3E}">
        <p14:creationId xmlns:p14="http://schemas.microsoft.com/office/powerpoint/2010/main" val="848411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32</a:t>
            </a:fld>
            <a:endParaRPr lang="en-US"/>
          </a:p>
        </p:txBody>
      </p:sp>
    </p:spTree>
    <p:extLst>
      <p:ext uri="{BB962C8B-B14F-4D97-AF65-F5344CB8AC3E}">
        <p14:creationId xmlns:p14="http://schemas.microsoft.com/office/powerpoint/2010/main" val="1009543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http://dev.biologists.org/content/140/6/1364.full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33</a:t>
            </a:fld>
            <a:endParaRPr lang="en-US"/>
          </a:p>
        </p:txBody>
      </p:sp>
    </p:spTree>
    <p:extLst>
      <p:ext uri="{BB962C8B-B14F-4D97-AF65-F5344CB8AC3E}">
        <p14:creationId xmlns:p14="http://schemas.microsoft.com/office/powerpoint/2010/main" val="678495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http://dev.biologists.org/content/140/6/1364.full</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34</a:t>
            </a:fld>
            <a:endParaRPr lang="en-US"/>
          </a:p>
        </p:txBody>
      </p:sp>
    </p:spTree>
    <p:extLst>
      <p:ext uri="{BB962C8B-B14F-4D97-AF65-F5344CB8AC3E}">
        <p14:creationId xmlns:p14="http://schemas.microsoft.com/office/powerpoint/2010/main" val="1585619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3: a) Biological tissue with membranes (thick black lines) supporting the spatial distribution of proteins (colored). b) After perfusion with polymer components, the proteins are pinned to a hydrogel (thin blue lines) with crosslinks (blue dots). c) After removal of the membranes, the tissue is transparent and even permeable to macromolecules, e.g. antibodies and </a:t>
            </a:r>
            <a:r>
              <a:rPr lang="en-US" dirty="0" err="1" smtClean="0"/>
              <a:t>fluorochromes</a:t>
            </a:r>
            <a:r>
              <a:rPr lang="en-US" dirty="0" smtClean="0"/>
              <a:t>. The proteins and other biomolecules are fixed to their in-vivo coordinates.</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35</a:t>
            </a:fld>
            <a:endParaRPr lang="en-US"/>
          </a:p>
        </p:txBody>
      </p:sp>
    </p:spTree>
    <p:extLst>
      <p:ext uri="{BB962C8B-B14F-4D97-AF65-F5344CB8AC3E}">
        <p14:creationId xmlns:p14="http://schemas.microsoft.com/office/powerpoint/2010/main" val="1204497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62333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44460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045853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2639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http://hyperphysics.phy-astr.gsu.edu/hbase/hframe.html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a:t>
            </a:fld>
            <a:endParaRPr lang="en-US"/>
          </a:p>
        </p:txBody>
      </p:sp>
    </p:spTree>
    <p:extLst>
      <p:ext uri="{BB962C8B-B14F-4D97-AF65-F5344CB8AC3E}">
        <p14:creationId xmlns:p14="http://schemas.microsoft.com/office/powerpoint/2010/main" val="450916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25429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123385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87528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31249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478462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80674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"Deformable mirror correction" by 2pem - Own work. Licensed under CC BY-SA 3.0 via Wikimedia Commons - https://commons.wikimedia.org/wiki/File:Deformable_mirror_correction.svg#mediaviewer/File:Deformable_mirror_correction.svg</a:t>
            </a:r>
          </a:p>
          <a:p>
            <a:endParaRPr lang="en-US" dirty="0" smtClean="0"/>
          </a:p>
          <a:p>
            <a:r>
              <a:rPr lang="en-US" dirty="0" smtClean="0"/>
              <a:t>"Laser Towards Milky Ways Centre" by ESO/Yuri </a:t>
            </a:r>
            <a:r>
              <a:rPr lang="en-US" dirty="0" err="1" smtClean="0"/>
              <a:t>Beletsky</a:t>
            </a:r>
            <a:r>
              <a:rPr lang="en-US" dirty="0" smtClean="0"/>
              <a:t> (</a:t>
            </a:r>
            <a:r>
              <a:rPr lang="en-US" dirty="0" err="1" smtClean="0"/>
              <a:t>ybialets</a:t>
            </a:r>
            <a:r>
              <a:rPr lang="en-US" dirty="0" smtClean="0"/>
              <a:t> at eso.org) - no fallback page found for </a:t>
            </a:r>
            <a:r>
              <a:rPr lang="en-US" dirty="0" err="1" smtClean="0"/>
              <a:t>autotranslate</a:t>
            </a:r>
            <a:r>
              <a:rPr lang="en-US" dirty="0" smtClean="0"/>
              <a:t> (base=ESO-source/i18n, </a:t>
            </a:r>
            <a:r>
              <a:rPr lang="en-US" dirty="0" err="1" smtClean="0"/>
              <a:t>lang</a:t>
            </a:r>
            <a:r>
              <a:rPr lang="en-US" dirty="0" smtClean="0"/>
              <a:t>=</a:t>
            </a:r>
            <a:r>
              <a:rPr lang="en-US" dirty="0" err="1" smtClean="0"/>
              <a:t>en</a:t>
            </a:r>
            <a:r>
              <a:rPr lang="en-US" dirty="0" smtClean="0"/>
              <a:t>)This tag does not indicate the copyright status of the attached work. A normal copyright tag is still required. See </a:t>
            </a:r>
            <a:r>
              <a:rPr lang="en-US" dirty="0" err="1" smtClean="0"/>
              <a:t>Commons:Licensing</a:t>
            </a:r>
            <a:r>
              <a:rPr lang="en-US" dirty="0" smtClean="0"/>
              <a:t> for more information.. Licensed under CC BY 4.0 via Wikimedia Commons - https://commons.wikimedia.org/wiki/File:Laser_Towards_Milky_Ways_Centre.jpg#mediaviewer/File:Laser_Towards_Milky_Ways_Centre.jpg</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47</a:t>
            </a:fld>
            <a:endParaRPr lang="en-US"/>
          </a:p>
        </p:txBody>
      </p:sp>
    </p:spTree>
    <p:extLst>
      <p:ext uri="{BB962C8B-B14F-4D97-AF65-F5344CB8AC3E}">
        <p14:creationId xmlns:p14="http://schemas.microsoft.com/office/powerpoint/2010/main" val="2086181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Laser Strike at the Galactic Center" by Yuri </a:t>
            </a:r>
            <a:r>
              <a:rPr lang="en-US" dirty="0" err="1" smtClean="0"/>
              <a:t>Beletsky</a:t>
            </a:r>
            <a:r>
              <a:rPr lang="en-US" dirty="0" smtClean="0"/>
              <a:t> - NASA Astronomy Picture of the Day. Licensed under CC BY 4.0 via Wikimedia Commons - http://commons.wikimedia.org/wiki/File:A_Laser_Strike_at_the_Galactic_Center.jpg#mediaviewer/File:A_Laser_Strike_at_the_Galactic_Center.jpg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http://www.npr.org/2013/06/24/190986008/for-sharpest-views-scope-the-sky-with-quick-change-mirrors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48</a:t>
            </a:fld>
            <a:endParaRPr lang="en-US"/>
          </a:p>
        </p:txBody>
      </p:sp>
    </p:spTree>
    <p:extLst>
      <p:ext uri="{BB962C8B-B14F-4D97-AF65-F5344CB8AC3E}">
        <p14:creationId xmlns:p14="http://schemas.microsoft.com/office/powerpoint/2010/main" val="3799865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http://lyot.org/background/adaptive_optics.html</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49</a:t>
            </a:fld>
            <a:endParaRPr lang="en-US"/>
          </a:p>
        </p:txBody>
      </p:sp>
    </p:spTree>
    <p:extLst>
      <p:ext uri="{BB962C8B-B14F-4D97-AF65-F5344CB8AC3E}">
        <p14:creationId xmlns:p14="http://schemas.microsoft.com/office/powerpoint/2010/main" val="2701888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1" dirty="0" smtClean="0"/>
              <a:t>a</a:t>
            </a:r>
            <a:r>
              <a:rPr lang="en-US" dirty="0" smtClean="0"/>
              <a:t>) An ideal microscope converts a planar </a:t>
            </a:r>
            <a:r>
              <a:rPr lang="en-US" dirty="0" err="1" smtClean="0"/>
              <a:t>wavefront</a:t>
            </a:r>
            <a:r>
              <a:rPr lang="en-US" dirty="0" smtClean="0"/>
              <a:t> (top red line) to a converging spherical one (bottom red semicircle) in a sample of the design optical properties. Propagation vectors or 'rays' (blue), defined by the direction normal to the </a:t>
            </a:r>
            <a:r>
              <a:rPr lang="en-US" dirty="0" err="1" smtClean="0"/>
              <a:t>wavefront</a:t>
            </a:r>
            <a:r>
              <a:rPr lang="en-US" dirty="0" smtClean="0"/>
              <a:t>, converge at a common point and, being in phase, constructively interfere there to create an optimal focus. Green sinusoidal curves denote the phase variation along each ray. (</a:t>
            </a:r>
            <a:r>
              <a:rPr lang="en-US" b="1" dirty="0" smtClean="0"/>
              <a:t>b</a:t>
            </a:r>
            <a:r>
              <a:rPr lang="en-US" dirty="0" smtClean="0"/>
              <a:t>) </a:t>
            </a:r>
            <a:r>
              <a:rPr lang="en-US" dirty="0" err="1" smtClean="0"/>
              <a:t>Inhomogeneities</a:t>
            </a:r>
            <a:r>
              <a:rPr lang="en-US" dirty="0" smtClean="0"/>
              <a:t> (orange) in the refractive index of the sample change the directions and phases of the rays, leading to a distorted </a:t>
            </a:r>
            <a:r>
              <a:rPr lang="en-US" dirty="0" err="1" smtClean="0"/>
              <a:t>wavefront</a:t>
            </a:r>
            <a:r>
              <a:rPr lang="en-US" dirty="0" smtClean="0"/>
              <a:t> and an enlarged focal volume with lower peak intensity. (</a:t>
            </a:r>
            <a:r>
              <a:rPr lang="en-US" b="1" dirty="0" smtClean="0"/>
              <a:t>c</a:t>
            </a:r>
            <a:r>
              <a:rPr lang="en-US" dirty="0" smtClean="0"/>
              <a:t>) Controlling the input </a:t>
            </a:r>
            <a:r>
              <a:rPr lang="en-US" dirty="0" err="1" smtClean="0"/>
              <a:t>wavefront</a:t>
            </a:r>
            <a:r>
              <a:rPr lang="en-US" dirty="0" smtClean="0"/>
              <a:t> using an active optical element (not shown) can cancel these aberrations, recovering a diffraction-limited focus.</a:t>
            </a:r>
          </a:p>
          <a:p>
            <a:endParaRPr lang="en-US" dirty="0" smtClean="0"/>
          </a:p>
          <a:p>
            <a:r>
              <a:rPr lang="en-US" dirty="0" smtClean="0"/>
              <a:t>http://www.nature.com/nmeth/journal/v7/n2/full/nmeth.1411.html</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51</a:t>
            </a:fld>
            <a:endParaRPr lang="en-US"/>
          </a:p>
        </p:txBody>
      </p:sp>
    </p:spTree>
    <p:extLst>
      <p:ext uri="{BB962C8B-B14F-4D97-AF65-F5344CB8AC3E}">
        <p14:creationId xmlns:p14="http://schemas.microsoft.com/office/powerpoint/2010/main" val="92316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http://www.microscopyu.com/articles/polarized/polarizedlightintro.html</a:t>
            </a:r>
          </a:p>
          <a:p>
            <a:endParaRPr lang="en-US" dirty="0" smtClean="0"/>
          </a:p>
          <a:p>
            <a:r>
              <a:rPr lang="en-US" dirty="0" smtClean="0"/>
              <a:t>https://en.wikipedia.org/wiki/Rayleigh_sky_model</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6</a:t>
            </a:fld>
            <a:endParaRPr lang="en-US"/>
          </a:p>
        </p:txBody>
      </p:sp>
    </p:spTree>
    <p:extLst>
      <p:ext uri="{BB962C8B-B14F-4D97-AF65-F5344CB8AC3E}">
        <p14:creationId xmlns:p14="http://schemas.microsoft.com/office/powerpoint/2010/main" val="2387203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(a) Schematic of focusing by a high-NA objective lens. Planar </a:t>
            </a:r>
            <a:r>
              <a:rPr lang="en-GB" altLang="en-US" dirty="0" err="1">
                <a:latin typeface="Arial" panose="020B0604020202020204" pitchFamily="34" charset="0"/>
                <a:ea typeface="msgothic" charset="0"/>
                <a:cs typeface="msgothic" charset="0"/>
              </a:rPr>
              <a:t>wavefronts</a:t>
            </a:r>
            <a:r>
              <a:rPr lang="en-GB" altLang="en-US" dirty="0">
                <a:latin typeface="Arial" panose="020B0604020202020204" pitchFamily="34" charset="0"/>
                <a:ea typeface="msgothic" charset="0"/>
                <a:cs typeface="msgothic" charset="0"/>
              </a:rPr>
              <a:t> in the pupil are converted into convergent spherical </a:t>
            </a:r>
            <a:r>
              <a:rPr lang="en-GB" altLang="en-US" dirty="0" err="1">
                <a:latin typeface="Arial" panose="020B0604020202020204" pitchFamily="34" charset="0"/>
                <a:ea typeface="msgothic" charset="0"/>
                <a:cs typeface="msgothic" charset="0"/>
              </a:rPr>
              <a:t>wavefronts</a:t>
            </a:r>
            <a:r>
              <a:rPr lang="en-GB" altLang="en-US" dirty="0">
                <a:latin typeface="Arial" panose="020B0604020202020204" pitchFamily="34" charset="0"/>
                <a:ea typeface="msgothic" charset="0"/>
                <a:cs typeface="msgothic" charset="0"/>
              </a:rPr>
              <a:t> in the focus. (b) The effects of focusing through a refractive index mismatch, where refraction at the interface distorts the </a:t>
            </a:r>
            <a:r>
              <a:rPr lang="en-GB" altLang="en-US" dirty="0" err="1">
                <a:latin typeface="Arial" panose="020B0604020202020204" pitchFamily="34" charset="0"/>
                <a:ea typeface="msgothic" charset="0"/>
                <a:cs typeface="msgothic" charset="0"/>
              </a:rPr>
              <a:t>wavefronts</a:t>
            </a:r>
            <a:r>
              <a:rPr lang="en-GB" altLang="en-US" dirty="0">
                <a:latin typeface="Arial" panose="020B0604020202020204" pitchFamily="34" charset="0"/>
                <a:ea typeface="msgothic" charset="0"/>
                <a:cs typeface="msgothic" charset="0"/>
              </a:rPr>
              <a:t>. (c) Focusing through a complex specimen, where refractive index variations introduce aberrations. (d) The principle of aberration correction—a conjugate phase introduced in the pupil is cancelled out by the specimen-induced aberrations.</a:t>
            </a:r>
          </a:p>
        </p:txBody>
      </p:sp>
    </p:spTree>
    <p:extLst>
      <p:ext uri="{BB962C8B-B14F-4D97-AF65-F5344CB8AC3E}">
        <p14:creationId xmlns:p14="http://schemas.microsoft.com/office/powerpoint/2010/main" val="2312146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http://www.opticsinfobase.org/oe/fulltext.cfm?uri=oe-15-13-8176&amp;id=138521</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53</a:t>
            </a:fld>
            <a:endParaRPr lang="en-US"/>
          </a:p>
        </p:txBody>
      </p:sp>
    </p:spTree>
    <p:extLst>
      <p:ext uri="{BB962C8B-B14F-4D97-AF65-F5344CB8AC3E}">
        <p14:creationId xmlns:p14="http://schemas.microsoft.com/office/powerpoint/2010/main" val="2112491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a</a:t>
            </a:r>
            <a:r>
              <a:rPr lang="en-US" dirty="0" smtClean="0"/>
              <a:t>–</a:t>
            </a:r>
            <a:r>
              <a:rPr lang="en-US" b="1" dirty="0" smtClean="0"/>
              <a:t>c</a:t>
            </a:r>
            <a:r>
              <a:rPr lang="en-US" dirty="0" smtClean="0"/>
              <a:t>) Experiment schematic is shown on the right in </a:t>
            </a:r>
            <a:r>
              <a:rPr lang="en-US" b="1" dirty="0" smtClean="0"/>
              <a:t>c</a:t>
            </a:r>
            <a:r>
              <a:rPr lang="en-US" dirty="0" smtClean="0"/>
              <a:t>. Lateral (</a:t>
            </a:r>
            <a:r>
              <a:rPr lang="en-US" i="1" dirty="0" smtClean="0"/>
              <a:t>x-y</a:t>
            </a:r>
            <a:r>
              <a:rPr lang="en-US" dirty="0" smtClean="0"/>
              <a:t>) and axial (</a:t>
            </a:r>
            <a:r>
              <a:rPr lang="en-US" i="1" dirty="0" smtClean="0"/>
              <a:t>x-z</a:t>
            </a:r>
            <a:r>
              <a:rPr lang="en-US" dirty="0" smtClean="0"/>
              <a:t> and </a:t>
            </a:r>
            <a:r>
              <a:rPr lang="en-US" i="1" dirty="0" smtClean="0"/>
              <a:t>y-z</a:t>
            </a:r>
            <a:r>
              <a:rPr lang="en-US" dirty="0" smtClean="0"/>
              <a:t>) images of a single bead under a brain slice, with only system correction applied (</a:t>
            </a:r>
            <a:r>
              <a:rPr lang="en-US" b="1" dirty="0" smtClean="0"/>
              <a:t>a</a:t>
            </a:r>
            <a:r>
              <a:rPr lang="en-US" dirty="0" smtClean="0"/>
              <a:t>), with a fourfold increase in display gain (</a:t>
            </a:r>
            <a:r>
              <a:rPr lang="en-US" b="1" dirty="0" smtClean="0"/>
              <a:t>b</a:t>
            </a:r>
            <a:r>
              <a:rPr lang="en-US" dirty="0" smtClean="0"/>
              <a:t>) and after full AO correction (</a:t>
            </a:r>
            <a:r>
              <a:rPr lang="en-US" b="1" dirty="0" smtClean="0"/>
              <a:t>c</a:t>
            </a:r>
            <a:r>
              <a:rPr lang="en-US" dirty="0" smtClean="0"/>
              <a:t>). (</a:t>
            </a:r>
            <a:r>
              <a:rPr lang="en-US" b="1" dirty="0" smtClean="0"/>
              <a:t>d</a:t>
            </a:r>
            <a:r>
              <a:rPr lang="en-US" dirty="0" smtClean="0"/>
              <a:t>) Lateral intensity profiles along the orange and blue lines in </a:t>
            </a:r>
            <a:r>
              <a:rPr lang="en-US" b="1" dirty="0" smtClean="0"/>
              <a:t>a</a:t>
            </a:r>
            <a:r>
              <a:rPr lang="en-US" dirty="0" smtClean="0"/>
              <a:t> and </a:t>
            </a:r>
            <a:r>
              <a:rPr lang="en-US" b="1" dirty="0" smtClean="0"/>
              <a:t>c</a:t>
            </a:r>
            <a:r>
              <a:rPr lang="en-US" dirty="0" smtClean="0"/>
              <a:t>. (</a:t>
            </a:r>
            <a:r>
              <a:rPr lang="en-US" b="1" dirty="0" smtClean="0"/>
              <a:t>e</a:t>
            </a:r>
            <a:r>
              <a:rPr lang="en-US" dirty="0" smtClean="0"/>
              <a:t>) The final corrective </a:t>
            </a:r>
            <a:r>
              <a:rPr lang="en-US" dirty="0" err="1" smtClean="0"/>
              <a:t>wavefront</a:t>
            </a:r>
            <a:r>
              <a:rPr lang="en-US" dirty="0" smtClean="0"/>
              <a:t>, after subtraction of system aberrations, using 12 independent </a:t>
            </a:r>
            <a:r>
              <a:rPr lang="en-US" dirty="0" err="1" smtClean="0"/>
              <a:t>subregions</a:t>
            </a:r>
            <a:r>
              <a:rPr lang="en-US" dirty="0" smtClean="0"/>
              <a:t> and direct phase measurement. (</a:t>
            </a:r>
            <a:r>
              <a:rPr lang="en-US" b="1" dirty="0" err="1" smtClean="0"/>
              <a:t>f</a:t>
            </a:r>
            <a:r>
              <a:rPr lang="en-US" dirty="0" err="1" smtClean="0"/>
              <a:t>,</a:t>
            </a:r>
            <a:r>
              <a:rPr lang="en-US" b="1" dirty="0" err="1" smtClean="0"/>
              <a:t>g</a:t>
            </a:r>
            <a:r>
              <a:rPr lang="en-US" dirty="0" smtClean="0"/>
              <a:t>) Lateral (</a:t>
            </a:r>
            <a:r>
              <a:rPr lang="en-US" i="1" dirty="0" smtClean="0"/>
              <a:t>x-y</a:t>
            </a:r>
            <a:r>
              <a:rPr lang="en-US" dirty="0" smtClean="0"/>
              <a:t>) and axial (la</a:t>
            </a:r>
            <a:r>
              <a:rPr lang="en-US" i="1" dirty="0" smtClean="0"/>
              <a:t>-z</a:t>
            </a:r>
            <a:r>
              <a:rPr lang="en-US" dirty="0" smtClean="0"/>
              <a:t>) images of a pair of 1-μm beads with only system correction applied. Display gain is increased fourfold in </a:t>
            </a:r>
            <a:r>
              <a:rPr lang="en-US" b="1" dirty="0" smtClean="0"/>
              <a:t>g</a:t>
            </a:r>
            <a:r>
              <a:rPr lang="en-US" dirty="0" smtClean="0"/>
              <a:t> relative to that in </a:t>
            </a:r>
            <a:r>
              <a:rPr lang="en-US" b="1" dirty="0" smtClean="0"/>
              <a:t>f</a:t>
            </a:r>
            <a:r>
              <a:rPr lang="en-US" dirty="0" smtClean="0"/>
              <a:t>. (</a:t>
            </a:r>
            <a:r>
              <a:rPr lang="en-US" b="1" dirty="0" smtClean="0"/>
              <a:t>h</a:t>
            </a:r>
            <a:r>
              <a:rPr lang="en-US" dirty="0" smtClean="0"/>
              <a:t>) Images of the same bead pair after full AO correction. (</a:t>
            </a:r>
            <a:r>
              <a:rPr lang="en-US" b="1" dirty="0" err="1" smtClean="0"/>
              <a:t>i</a:t>
            </a:r>
            <a:r>
              <a:rPr lang="en-US" dirty="0" smtClean="0"/>
              <a:t>) Lateral intensity profiles along the orange and blue lines in </a:t>
            </a:r>
            <a:r>
              <a:rPr lang="en-US" b="1" dirty="0" smtClean="0"/>
              <a:t>f</a:t>
            </a:r>
            <a:r>
              <a:rPr lang="en-US" dirty="0" smtClean="0"/>
              <a:t> and </a:t>
            </a:r>
            <a:r>
              <a:rPr lang="en-US" b="1" dirty="0" smtClean="0"/>
              <a:t>h</a:t>
            </a:r>
            <a:r>
              <a:rPr lang="en-US" dirty="0" smtClean="0"/>
              <a:t>. (</a:t>
            </a:r>
            <a:r>
              <a:rPr lang="en-US" b="1" dirty="0" smtClean="0"/>
              <a:t>j</a:t>
            </a:r>
            <a:r>
              <a:rPr lang="en-US" dirty="0" smtClean="0"/>
              <a:t>) The final corrective </a:t>
            </a:r>
            <a:r>
              <a:rPr lang="en-US" dirty="0" err="1" smtClean="0"/>
              <a:t>wavefront</a:t>
            </a:r>
            <a:r>
              <a:rPr lang="en-US" dirty="0" smtClean="0"/>
              <a:t>, in units of excitation light wavelength (850 nm), using the overlapping mask algorithm with 72 masks, each covering 1/9 of the rear pupil area, leading to 81 </a:t>
            </a:r>
            <a:r>
              <a:rPr lang="en-US" dirty="0" err="1" smtClean="0"/>
              <a:t>subregions</a:t>
            </a:r>
            <a:r>
              <a:rPr lang="en-US" dirty="0" smtClean="0"/>
              <a:t> of unique phase. Scale bars, 2 </a:t>
            </a:r>
            <a:r>
              <a:rPr lang="en-US" dirty="0" err="1" smtClean="0"/>
              <a:t>μm</a:t>
            </a:r>
            <a:r>
              <a:rPr lang="en-US" dirty="0" smtClean="0"/>
              <a:t>.</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56</a:t>
            </a:fld>
            <a:endParaRPr lang="en-US"/>
          </a:p>
        </p:txBody>
      </p:sp>
    </p:spTree>
    <p:extLst>
      <p:ext uri="{BB962C8B-B14F-4D97-AF65-F5344CB8AC3E}">
        <p14:creationId xmlns:p14="http://schemas.microsoft.com/office/powerpoint/2010/main" val="4209482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Raman spectroscopy</a:t>
            </a:r>
            <a:r>
              <a:rPr lang="en-US" baseline="0" dirty="0" smtClean="0"/>
              <a:t> valuable for microscopy, produces polarized light with useful information.</a:t>
            </a:r>
          </a:p>
          <a:p>
            <a:endParaRPr lang="en-US" baseline="0" dirty="0" smtClean="0"/>
          </a:p>
          <a:p>
            <a:r>
              <a:rPr lang="en-US" dirty="0" smtClean="0"/>
              <a:t>https://en.wikipedia.org/wiki/Raman_spectroscopy#Microspectroscopy</a:t>
            </a:r>
          </a:p>
          <a:p>
            <a:endParaRPr lang="en-US" dirty="0" smtClean="0"/>
          </a:p>
          <a:p>
            <a:r>
              <a:rPr lang="en-US" dirty="0" smtClean="0"/>
              <a:t>When </a:t>
            </a:r>
            <a:r>
              <a:rPr lang="en-US" dirty="0" smtClean="0">
                <a:hlinkClick r:id="rId3" tooltip="Photons"/>
              </a:rPr>
              <a:t>photons</a:t>
            </a:r>
            <a:r>
              <a:rPr lang="en-US" dirty="0" smtClean="0"/>
              <a:t> are </a:t>
            </a:r>
            <a:r>
              <a:rPr lang="en-US" dirty="0" smtClean="0">
                <a:hlinkClick r:id="rId4" tooltip="Scattering"/>
              </a:rPr>
              <a:t>scattered</a:t>
            </a:r>
            <a:r>
              <a:rPr lang="en-US" dirty="0" smtClean="0"/>
              <a:t> from an </a:t>
            </a:r>
            <a:r>
              <a:rPr lang="en-US" dirty="0" smtClean="0">
                <a:hlinkClick r:id="rId5" tooltip="Atom"/>
              </a:rPr>
              <a:t>atom</a:t>
            </a:r>
            <a:r>
              <a:rPr lang="en-US" dirty="0" smtClean="0"/>
              <a:t> or </a:t>
            </a:r>
            <a:r>
              <a:rPr lang="en-US" dirty="0" smtClean="0">
                <a:hlinkClick r:id="rId6" tooltip="Molecule"/>
              </a:rPr>
              <a:t>molecule</a:t>
            </a:r>
            <a:r>
              <a:rPr lang="en-US" dirty="0" smtClean="0"/>
              <a:t>, most </a:t>
            </a:r>
            <a:r>
              <a:rPr lang="en-US" dirty="0" smtClean="0">
                <a:hlinkClick r:id="rId3" tooltip="Photons"/>
              </a:rPr>
              <a:t>photons</a:t>
            </a:r>
            <a:r>
              <a:rPr lang="en-US" dirty="0" smtClean="0"/>
              <a:t> are </a:t>
            </a:r>
            <a:r>
              <a:rPr lang="en-US" dirty="0" smtClean="0">
                <a:hlinkClick r:id="rId7" tooltip="Elastic scattering"/>
              </a:rPr>
              <a:t>elastically scattered</a:t>
            </a:r>
            <a:r>
              <a:rPr lang="en-US" dirty="0" smtClean="0"/>
              <a:t> (</a:t>
            </a:r>
            <a:r>
              <a:rPr lang="en-US" dirty="0" smtClean="0">
                <a:hlinkClick r:id="rId8" tooltip="Rayleigh scattering"/>
              </a:rPr>
              <a:t>Rayleigh scattering</a:t>
            </a:r>
            <a:r>
              <a:rPr lang="en-US" dirty="0" smtClean="0"/>
              <a:t>), such that the scattered photons have the same energy (</a:t>
            </a:r>
            <a:r>
              <a:rPr lang="en-US" dirty="0" smtClean="0">
                <a:hlinkClick r:id="rId9" tooltip="Frequency"/>
              </a:rPr>
              <a:t>frequency</a:t>
            </a:r>
            <a:r>
              <a:rPr lang="en-US" dirty="0" smtClean="0"/>
              <a:t> and </a:t>
            </a:r>
            <a:r>
              <a:rPr lang="en-US" dirty="0" smtClean="0">
                <a:hlinkClick r:id="rId10" tooltip="Wavelength"/>
              </a:rPr>
              <a:t>wavelength</a:t>
            </a:r>
            <a:r>
              <a:rPr lang="en-US" dirty="0" smtClean="0"/>
              <a:t>) as the incident photons. A small fraction of the scattered photons (approximately 1 in 10 million) are scattered by an excitation, with the scattered photons having a frequency different from, and usually lower than, that of the incident photons.</a:t>
            </a:r>
            <a:r>
              <a:rPr lang="en-US" baseline="30000" dirty="0" smtClean="0">
                <a:hlinkClick r:id="rId11"/>
              </a:rPr>
              <a:t>[4]</a:t>
            </a:r>
            <a:endParaRPr lang="en-US" baseline="30000" dirty="0" smtClean="0"/>
          </a:p>
          <a:p>
            <a:endParaRPr lang="en-US" baseline="30000" dirty="0" smtClean="0"/>
          </a:p>
          <a:p>
            <a:r>
              <a:rPr lang="en-US" dirty="0" smtClean="0"/>
              <a:t>http://www.thephysicsmill.com/2014/03/23/sky-blue-lord-rayleigh-sir-raman-scattering/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7</a:t>
            </a:fld>
            <a:endParaRPr lang="en-US"/>
          </a:p>
        </p:txBody>
      </p:sp>
    </p:spTree>
    <p:extLst>
      <p:ext uri="{BB962C8B-B14F-4D97-AF65-F5344CB8AC3E}">
        <p14:creationId xmlns:p14="http://schemas.microsoft.com/office/powerpoint/2010/main" val="179703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http://www.olympusmicro.com/primer/techniques/dic/dicphasecomparison.html</a:t>
            </a:r>
          </a:p>
          <a:p>
            <a:endParaRPr lang="en-US" dirty="0" smtClean="0"/>
          </a:p>
          <a:p>
            <a:r>
              <a:rPr lang="en-US" dirty="0" smtClean="0"/>
              <a:t>http://umanitoba.ca/faculties/medicine/units/cacs/sam/8479.html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11</a:t>
            </a:fld>
            <a:endParaRPr lang="en-US"/>
          </a:p>
        </p:txBody>
      </p:sp>
    </p:spTree>
    <p:extLst>
      <p:ext uri="{BB962C8B-B14F-4D97-AF65-F5344CB8AC3E}">
        <p14:creationId xmlns:p14="http://schemas.microsoft.com/office/powerpoint/2010/main" val="3619525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2: a) Low transparency through absorbing pigments; b) Low transparency due to effective scattering at surfaces with changing refractive index; c) High transparency after equalization of refractive indices.</a:t>
            </a:r>
          </a:p>
          <a:p>
            <a:endParaRPr lang="en-US" dirty="0" smtClean="0"/>
          </a:p>
          <a:p>
            <a:r>
              <a:rPr lang="en-US" dirty="0" smtClean="0"/>
              <a:t>http://www.leica-microsystems.com/science-lab/clearing-procedures-for-deep-tissue-imaging/</a:t>
            </a:r>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13</a:t>
            </a:fld>
            <a:endParaRPr lang="en-US"/>
          </a:p>
        </p:txBody>
      </p:sp>
    </p:spTree>
    <p:extLst>
      <p:ext uri="{BB962C8B-B14F-4D97-AF65-F5344CB8AC3E}">
        <p14:creationId xmlns:p14="http://schemas.microsoft.com/office/powerpoint/2010/main" val="1636075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20x objective zoomed 2x for 40x equivalent</a:t>
            </a:r>
            <a:r>
              <a:rPr lang="en-US" baseline="0" dirty="0" smtClean="0"/>
              <a:t> image</a:t>
            </a:r>
            <a:endParaRPr lang="en-US" dirty="0"/>
          </a:p>
        </p:txBody>
      </p:sp>
      <p:sp>
        <p:nvSpPr>
          <p:cNvPr id="4" name="Slide Number Placeholder 3"/>
          <p:cNvSpPr>
            <a:spLocks noGrp="1"/>
          </p:cNvSpPr>
          <p:nvPr>
            <p:ph type="sldNum" sz="quarter" idx="10"/>
          </p:nvPr>
        </p:nvSpPr>
        <p:spPr/>
        <p:txBody>
          <a:bodyPr/>
          <a:lstStyle/>
          <a:p>
            <a:fld id="{110068B7-C334-40D3-8CBB-6226EC3F70D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7387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scattering</a:t>
            </a:r>
            <a:r>
              <a:rPr lang="en-US" baseline="0" dirty="0" smtClean="0"/>
              <a:t> most </a:t>
            </a:r>
            <a:r>
              <a:rPr lang="en-US" dirty="0" smtClean="0"/>
              <a:t>precise way to measure</a:t>
            </a:r>
            <a:r>
              <a:rPr lang="en-US" baseline="0" dirty="0" smtClean="0"/>
              <a:t> molecular weight of macromolecules</a:t>
            </a:r>
            <a:endParaRPr lang="en-US" dirty="0" smtClean="0"/>
          </a:p>
          <a:p>
            <a:endParaRPr lang="en-US" dirty="0" smtClean="0"/>
          </a:p>
          <a:p>
            <a:r>
              <a:rPr lang="en-US" dirty="0" smtClean="0"/>
              <a:t>http://www.polyanalytik.com/gpc-light-scattering.php</a:t>
            </a:r>
          </a:p>
          <a:p>
            <a:endParaRPr lang="en-US" dirty="0"/>
          </a:p>
        </p:txBody>
      </p:sp>
      <p:sp>
        <p:nvSpPr>
          <p:cNvPr id="4" name="Slide Number Placeholder 3"/>
          <p:cNvSpPr>
            <a:spLocks noGrp="1"/>
          </p:cNvSpPr>
          <p:nvPr>
            <p:ph type="sldNum" sz="quarter" idx="10"/>
          </p:nvPr>
        </p:nvSpPr>
        <p:spPr/>
        <p:txBody>
          <a:bodyPr/>
          <a:lstStyle/>
          <a:p>
            <a:fld id="{950034E7-8A42-4E91-BFBA-ABBBFC0EE0F9}" type="slidenum">
              <a:rPr lang="en-US" smtClean="0"/>
              <a:t>18</a:t>
            </a:fld>
            <a:endParaRPr lang="en-US"/>
          </a:p>
        </p:txBody>
      </p:sp>
    </p:spTree>
    <p:extLst>
      <p:ext uri="{BB962C8B-B14F-4D97-AF65-F5344CB8AC3E}">
        <p14:creationId xmlns:p14="http://schemas.microsoft.com/office/powerpoint/2010/main" val="418363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56994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690232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639113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368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938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34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93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523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334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779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42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D3583D-8E89-45ED-8690-AC93452E8C4B}" type="datetimeFigureOut">
              <a:rPr lang="en-US" smtClean="0"/>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546823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468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345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1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74035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8639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6659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30545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16163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4885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33323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D3583D-8E89-45ED-8690-AC93452E8C4B}" type="datetimeFigureOut">
              <a:rPr lang="en-US" smtClean="0"/>
              <a:t>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733842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1239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74253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8195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451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5F2D74-D049-40BA-9A56-53674387DAC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6152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446493-A420-420E-BB6B-E5D88A57F18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8882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5F85D9-27B6-469C-BFDB-7ED3DD58A44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12920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15C9545-B76B-456C-8B00-9F21D21594A3}"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90333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0CA8DB-BB38-4480-AD24-B05460CD52A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76483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079650-0B78-4A47-A00A-4333150E29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0406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D3583D-8E89-45ED-8690-AC93452E8C4B}" type="datetimeFigureOut">
              <a:rPr lang="en-US" smtClean="0"/>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639221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2D7830B-B030-41E0-9E23-318D86A3F17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85690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12101D-A1AE-4EA4-99B1-B26264AE0D9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98017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1DA7DD-475E-4D0E-8E83-D7B3CA2995C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89606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590DCA-3C08-479D-B863-7301BA5943E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6490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8B1871E-3CAE-4EB2-8149-4D368FC126C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54632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288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293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336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845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60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D3583D-8E89-45ED-8690-AC93452E8C4B}" type="datetimeFigureOut">
              <a:rPr lang="en-US" smtClean="0"/>
              <a:t>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17909249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828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9460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950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3803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234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1837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7386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0"/>
            <a:ext cx="6400799"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78548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346249"/>
          </a:xfrm>
        </p:spPr>
        <p:txBody>
          <a:bodyPr lIns="0" tIns="0" rIns="0" bIns="0"/>
          <a:lstStyle>
            <a:lvl1pPr>
              <a:defRPr sz="22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01640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sz="half" idx="2"/>
          </p:nvPr>
        </p:nvSpPr>
        <p:spPr>
          <a:xfrm>
            <a:off x="366117" y="2057671"/>
            <a:ext cx="346739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4" name="Holder 4"/>
          <p:cNvSpPr>
            <a:spLocks noGrp="1"/>
          </p:cNvSpPr>
          <p:nvPr>
            <p:ph sz="half" idx="3"/>
          </p:nvPr>
        </p:nvSpPr>
        <p:spPr>
          <a:xfrm>
            <a:off x="4866680" y="1548679"/>
            <a:ext cx="286776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720073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6396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D3583D-8E89-45ED-8690-AC93452E8C4B}" type="datetimeFigureOut">
              <a:rPr lang="en-US" smtClean="0"/>
              <a:t>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2181026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259681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7386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0"/>
            <a:ext cx="6400799"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0503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346249"/>
          </a:xfrm>
        </p:spPr>
        <p:txBody>
          <a:bodyPr lIns="0" tIns="0" rIns="0" bIns="0"/>
          <a:lstStyle>
            <a:lvl1pPr>
              <a:defRPr sz="22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07222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sz="half" idx="2"/>
          </p:nvPr>
        </p:nvSpPr>
        <p:spPr>
          <a:xfrm>
            <a:off x="366117" y="2057671"/>
            <a:ext cx="346739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4" name="Holder 4"/>
          <p:cNvSpPr>
            <a:spLocks noGrp="1"/>
          </p:cNvSpPr>
          <p:nvPr>
            <p:ph sz="half" idx="3"/>
          </p:nvPr>
        </p:nvSpPr>
        <p:spPr>
          <a:xfrm>
            <a:off x="4866680" y="1548679"/>
            <a:ext cx="2867768" cy="259623"/>
          </a:xfrm>
          <a:prstGeom prst="rect">
            <a:avLst/>
          </a:prstGeom>
        </p:spPr>
        <p:txBody>
          <a:bodyPr wrap="square" lIns="0" tIns="0" rIns="0" bIns="0">
            <a:spAutoFit/>
          </a:bodyPr>
          <a:lstStyle>
            <a:lvl1pPr>
              <a:defRPr sz="1687" b="0"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45291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23527" y="430483"/>
            <a:ext cx="8496944" cy="519373"/>
          </a:xfrm>
        </p:spPr>
        <p:txBody>
          <a:bodyPr lIns="0" tIns="0" rIns="0" bIns="0"/>
          <a:lstStyle>
            <a:lvl1pPr>
              <a:defRPr sz="3375"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79502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966520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D3583D-8E89-45ED-8690-AC93452E8C4B}" type="datetimeFigureOut">
              <a:rPr lang="en-US" smtClean="0"/>
              <a:t>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179534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3583D-8E89-45ED-8690-AC93452E8C4B}" type="datetimeFigureOut">
              <a:rPr lang="en-US" smtClean="0"/>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3743688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3583D-8E89-45ED-8690-AC93452E8C4B}" type="datetimeFigureOut">
              <a:rPr lang="en-US" smtClean="0"/>
              <a:t>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2C7C2D-DF69-4A3A-923B-984E81086B63}" type="slidenum">
              <a:rPr lang="en-US" smtClean="0"/>
              <a:t>‹#›</a:t>
            </a:fld>
            <a:endParaRPr lang="en-US"/>
          </a:p>
        </p:txBody>
      </p:sp>
    </p:spTree>
    <p:extLst>
      <p:ext uri="{BB962C8B-B14F-4D97-AF65-F5344CB8AC3E}">
        <p14:creationId xmlns:p14="http://schemas.microsoft.com/office/powerpoint/2010/main" val="290084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6.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3583D-8E89-45ED-8690-AC93452E8C4B}" type="datetimeFigureOut">
              <a:rPr lang="en-US" smtClean="0"/>
              <a:t>2/5/2015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7C2D-DF69-4A3A-923B-984E81086B63}" type="slidenum">
              <a:rPr lang="en-US" smtClean="0"/>
              <a:t>‹#›</a:t>
            </a:fld>
            <a:endParaRPr lang="en-US"/>
          </a:p>
        </p:txBody>
      </p:sp>
    </p:spTree>
    <p:extLst>
      <p:ext uri="{BB962C8B-B14F-4D97-AF65-F5344CB8AC3E}">
        <p14:creationId xmlns:p14="http://schemas.microsoft.com/office/powerpoint/2010/main" val="182981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937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2F323-94A7-4B4C-91C8-FE3CD11F0E34}" type="datetimeFigureOut">
              <a:rPr lang="en-US" smtClean="0">
                <a:solidFill>
                  <a:prstClr val="white">
                    <a:tint val="75000"/>
                  </a:prstClr>
                </a:solidFill>
              </a:rPr>
              <a:pPr/>
              <a:t>2/5/2015</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1942937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pPr eaLnBrk="0" fontAlgn="base" hangingPunct="0">
              <a:spcBef>
                <a:spcPct val="0"/>
              </a:spcBef>
              <a:spcAft>
                <a:spcPct val="0"/>
              </a:spcAft>
              <a:defRPr/>
            </a:pPr>
            <a:endParaRPr lang="en-US" dirty="0">
              <a:solidFill>
                <a:prstClr val="black">
                  <a:tint val="75000"/>
                </a:prstClr>
              </a:solidFill>
              <a:ea typeface="MS PGothic" panose="020B0600070205080204" pitchFamily="34" charset="-128"/>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pPr eaLnBrk="0" fontAlgn="base" hangingPunct="0">
              <a:spcBef>
                <a:spcPct val="0"/>
              </a:spcBef>
              <a:spcAft>
                <a:spcPct val="0"/>
              </a:spcAft>
              <a:defRPr/>
            </a:pPr>
            <a:endParaRPr lang="en-US" dirty="0">
              <a:solidFill>
                <a:prstClr val="black">
                  <a:tint val="75000"/>
                </a:prstClr>
              </a:solidFill>
              <a:ea typeface="MS PGothic" panose="020B0600070205080204" pitchFamily="34" charset="-128"/>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F8E72EF0-7AC4-4587-97D0-44299F1D9154}" type="slidenum">
              <a:rPr lang="en-US" altLang="en-US" smtClean="0">
                <a:solidFill>
                  <a:prstClr val="black">
                    <a:tint val="75000"/>
                  </a:prstClr>
                </a:solidFill>
                <a:latin typeface="Comic Sans MS" panose="030F0702030302020204" pitchFamily="66" charset="0"/>
                <a:ea typeface="MS PGothic" panose="020B0600070205080204" pitchFamily="34" charset="-128"/>
              </a:rPr>
              <a:pPr eaLnBrk="0" fontAlgn="base" hangingPunct="0">
                <a:spcBef>
                  <a:spcPct val="0"/>
                </a:spcBef>
                <a:spcAft>
                  <a:spcPct val="0"/>
                </a:spcAft>
              </a:pPr>
              <a:t>‹#›</a:t>
            </a:fld>
            <a:endParaRPr lang="en-US" altLang="en-US" dirty="0">
              <a:solidFill>
                <a:prstClr val="black">
                  <a:tint val="75000"/>
                </a:prstClr>
              </a:solidFill>
              <a:latin typeface="Comic Sans MS" panose="030F0702030302020204" pitchFamily="66" charset="0"/>
              <a:ea typeface="MS PGothic" panose="020B0600070205080204" pitchFamily="34" charset="-128"/>
            </a:endParaRPr>
          </a:p>
        </p:txBody>
      </p:sp>
    </p:spTree>
    <p:extLst>
      <p:ext uri="{BB962C8B-B14F-4D97-AF65-F5344CB8AC3E}">
        <p14:creationId xmlns:p14="http://schemas.microsoft.com/office/powerpoint/2010/main" val="35323470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2F323-94A7-4B4C-91C8-FE3CD11F0E34}" type="datetimeFigureOut">
              <a:rPr lang="en-US" smtClean="0">
                <a:solidFill>
                  <a:prstClr val="black">
                    <a:tint val="75000"/>
                  </a:prstClr>
                </a:solidFill>
              </a:rPr>
              <a:pPr/>
              <a:t>2/5/2015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98B33-4432-475F-864F-1B3C62F3BB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41956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3004800" h="9753600">
                <a:moveTo>
                  <a:pt x="0" y="0"/>
                </a:moveTo>
                <a:lnTo>
                  <a:pt x="13004800" y="0"/>
                </a:lnTo>
                <a:lnTo>
                  <a:pt x="13004800" y="9753600"/>
                </a:lnTo>
                <a:lnTo>
                  <a:pt x="0" y="9753600"/>
                </a:lnTo>
                <a:lnTo>
                  <a:pt x="0" y="0"/>
                </a:lnTo>
                <a:close/>
              </a:path>
            </a:pathLst>
          </a:custGeom>
          <a:solidFill>
            <a:srgbClr val="000000"/>
          </a:solidFill>
        </p:spPr>
        <p:txBody>
          <a:bodyPr wrap="square" lIns="0" tIns="0" rIns="0" bIns="0" rtlCol="0"/>
          <a:lstStyle/>
          <a:p>
            <a:endParaRPr sz="1266" smtClean="0">
              <a:solidFill>
                <a:prstClr val="black"/>
              </a:solidFill>
            </a:endParaRPr>
          </a:p>
        </p:txBody>
      </p:sp>
      <p:sp>
        <p:nvSpPr>
          <p:cNvPr id="2" name="Holder 2"/>
          <p:cNvSpPr>
            <a:spLocks noGrp="1"/>
          </p:cNvSpPr>
          <p:nvPr>
            <p:ph type="title"/>
          </p:nvPr>
        </p:nvSpPr>
        <p:spPr>
          <a:xfrm>
            <a:off x="323527" y="430483"/>
            <a:ext cx="8496944" cy="741164"/>
          </a:xfrm>
          <a:prstGeom prst="rect">
            <a:avLst/>
          </a:prstGeom>
        </p:spPr>
        <p:txBody>
          <a:bodyPr wrap="square" lIns="0" tIns="0" rIns="0" bIns="0">
            <a:spAutoFit/>
          </a:bodyPr>
          <a:lstStyle>
            <a:lvl1pPr>
              <a:defRPr sz="4800"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492443"/>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1" y="6377940"/>
            <a:ext cx="2926079"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9232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defRPr>
          <a:latin typeface="+mj-lt"/>
          <a:ea typeface="+mj-ea"/>
          <a:cs typeface="+mj-cs"/>
        </a:defRPr>
      </a:lvl1pPr>
    </p:titleStyle>
    <p:body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13004800" h="9753600">
                <a:moveTo>
                  <a:pt x="0" y="0"/>
                </a:moveTo>
                <a:lnTo>
                  <a:pt x="13004800" y="0"/>
                </a:lnTo>
                <a:lnTo>
                  <a:pt x="13004800" y="9753600"/>
                </a:lnTo>
                <a:lnTo>
                  <a:pt x="0" y="9753600"/>
                </a:lnTo>
                <a:lnTo>
                  <a:pt x="0" y="0"/>
                </a:lnTo>
                <a:close/>
              </a:path>
            </a:pathLst>
          </a:custGeom>
          <a:solidFill>
            <a:srgbClr val="000000"/>
          </a:solidFill>
        </p:spPr>
        <p:txBody>
          <a:bodyPr wrap="square" lIns="0" tIns="0" rIns="0" bIns="0" rtlCol="0"/>
          <a:lstStyle/>
          <a:p>
            <a:endParaRPr sz="1266" smtClean="0">
              <a:solidFill>
                <a:prstClr val="black"/>
              </a:solidFill>
            </a:endParaRPr>
          </a:p>
        </p:txBody>
      </p:sp>
      <p:sp>
        <p:nvSpPr>
          <p:cNvPr id="2" name="Holder 2"/>
          <p:cNvSpPr>
            <a:spLocks noGrp="1"/>
          </p:cNvSpPr>
          <p:nvPr>
            <p:ph type="title"/>
          </p:nvPr>
        </p:nvSpPr>
        <p:spPr>
          <a:xfrm>
            <a:off x="323527" y="430483"/>
            <a:ext cx="8496944" cy="741164"/>
          </a:xfrm>
          <a:prstGeom prst="rect">
            <a:avLst/>
          </a:prstGeom>
        </p:spPr>
        <p:txBody>
          <a:bodyPr wrap="square" lIns="0" tIns="0" rIns="0" bIns="0">
            <a:spAutoFit/>
          </a:bodyPr>
          <a:lstStyle>
            <a:lvl1pPr>
              <a:defRPr sz="4800" b="0" i="0">
                <a:solidFill>
                  <a:schemeClr val="tx1"/>
                </a:solidFill>
                <a:latin typeface="Tahoma"/>
                <a:cs typeface="Tahoma"/>
              </a:defRPr>
            </a:lvl1pPr>
          </a:lstStyle>
          <a:p>
            <a:endParaRPr/>
          </a:p>
        </p:txBody>
      </p:sp>
      <p:sp>
        <p:nvSpPr>
          <p:cNvPr id="3" name="Holder 3"/>
          <p:cNvSpPr>
            <a:spLocks noGrp="1"/>
          </p:cNvSpPr>
          <p:nvPr>
            <p:ph type="body" idx="1"/>
          </p:nvPr>
        </p:nvSpPr>
        <p:spPr>
          <a:xfrm>
            <a:off x="959942" y="1407086"/>
            <a:ext cx="7224117" cy="492443"/>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1" y="6377940"/>
            <a:ext cx="2926079"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2/5/2015</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41066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txStyles>
    <p:titleStyle>
      <a:lvl1pPr>
        <a:defRPr>
          <a:latin typeface="+mj-lt"/>
          <a:ea typeface="+mj-ea"/>
          <a:cs typeface="+mj-cs"/>
        </a:defRPr>
      </a:lvl1pPr>
    </p:titleStyle>
    <p:body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Layout" Target="../diagrams/layout1.xml"/><Relationship Id="rId7" Type="http://schemas.openxmlformats.org/officeDocument/2006/relationships/image" Target="../media/image1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9.emf"/><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57.xml"/><Relationship Id="rId5" Type="http://schemas.openxmlformats.org/officeDocument/2006/relationships/image" Target="../media/image49.jpg"/><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5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30.xml"/><Relationship Id="rId16" Type="http://schemas.openxmlformats.org/officeDocument/2006/relationships/image" Target="../media/image71.png"/><Relationship Id="rId1" Type="http://schemas.openxmlformats.org/officeDocument/2006/relationships/slideLayout" Target="../slideLayouts/slideLayout57.xml"/><Relationship Id="rId6" Type="http://schemas.openxmlformats.org/officeDocument/2006/relationships/image" Target="../media/image61.png"/><Relationship Id="rId11" Type="http://schemas.openxmlformats.org/officeDocument/2006/relationships/image" Target="../media/image66.jp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jpg"/><Relationship Id="rId9" Type="http://schemas.openxmlformats.org/officeDocument/2006/relationships/image" Target="../media/image64.png"/><Relationship Id="rId14" Type="http://schemas.openxmlformats.org/officeDocument/2006/relationships/image" Target="../media/image69.jp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dx.doi.org/10.1016/j.cell.2014.07.017" TargetMode="External"/><Relationship Id="rId2" Type="http://schemas.openxmlformats.org/officeDocument/2006/relationships/notesSlide" Target="../notesSlides/notesSlide31.xml"/><Relationship Id="rId1" Type="http://schemas.openxmlformats.org/officeDocument/2006/relationships/slideLayout" Target="../slideLayouts/slideLayout62.xml"/><Relationship Id="rId6" Type="http://schemas.openxmlformats.org/officeDocument/2006/relationships/hyperlink" Target="mailto:viviana@caltech.edu" TargetMode="External"/><Relationship Id="rId5" Type="http://schemas.openxmlformats.org/officeDocument/2006/relationships/image" Target="../media/image74.png"/><Relationship Id="rId4" Type="http://schemas.openxmlformats.org/officeDocument/2006/relationships/image" Target="../media/image73.jp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62.xml"/><Relationship Id="rId6" Type="http://schemas.openxmlformats.org/officeDocument/2006/relationships/image" Target="../media/image78.png"/><Relationship Id="rId11" Type="http://schemas.openxmlformats.org/officeDocument/2006/relationships/image" Target="../media/image83.jp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91.jpg"/></Relationships>
</file>

<file path=ppt/slides/_rels/slide49.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gif"/></Relationships>
</file>

<file path=ppt/slides/_rels/slide50.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3" name="Subtitle 2"/>
          <p:cNvSpPr>
            <a:spLocks noGrp="1"/>
          </p:cNvSpPr>
          <p:nvPr>
            <p:ph type="subTitle" idx="1"/>
          </p:nvPr>
        </p:nvSpPr>
        <p:spPr/>
        <p:txBody>
          <a:bodyPr/>
          <a:lstStyle/>
          <a:p>
            <a:r>
              <a:rPr lang="en-US" dirty="0" smtClean="0"/>
              <a:t>Lecture 10:</a:t>
            </a:r>
          </a:p>
          <a:p>
            <a:r>
              <a:rPr lang="en-US" dirty="0" smtClean="0"/>
              <a:t>Scattering, clearing and adaptive optics</a:t>
            </a:r>
            <a:endParaRPr lang="en-US" dirty="0"/>
          </a:p>
        </p:txBody>
      </p:sp>
    </p:spTree>
    <p:extLst>
      <p:ext uri="{BB962C8B-B14F-4D97-AF65-F5344CB8AC3E}">
        <p14:creationId xmlns:p14="http://schemas.microsoft.com/office/powerpoint/2010/main" val="524558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 light microscopy, how do we deal with scattering and absorption?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83762572"/>
              </p:ext>
            </p:extLst>
          </p:nvPr>
        </p:nvGraphicFramePr>
        <p:xfrm>
          <a:off x="628650" y="1825625"/>
          <a:ext cx="449199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2181872"/>
            <a:ext cx="3242584" cy="172972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886960" y="1870584"/>
            <a:ext cx="2717165" cy="2472298"/>
            <a:chOff x="2337781" y="40129"/>
            <a:chExt cx="2717165" cy="2472298"/>
          </a:xfrm>
        </p:grpSpPr>
        <p:sp>
          <p:nvSpPr>
            <p:cNvPr id="7" name="Rectangle 6"/>
            <p:cNvSpPr/>
            <p:nvPr/>
          </p:nvSpPr>
          <p:spPr>
            <a:xfrm>
              <a:off x="2337781" y="40129"/>
              <a:ext cx="1736591" cy="2604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Rectangle 7"/>
            <p:cNvSpPr/>
            <p:nvPr/>
          </p:nvSpPr>
          <p:spPr>
            <a:xfrm>
              <a:off x="2337781" y="40129"/>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kern="1200" dirty="0" smtClean="0"/>
                <a:t>Longer wavelengths</a:t>
              </a:r>
              <a:endParaRPr lang="en-US" sz="1400" kern="1200" dirty="0"/>
            </a:p>
          </p:txBody>
        </p:sp>
        <p:sp>
          <p:nvSpPr>
            <p:cNvPr id="10" name="Rectangle 9"/>
            <p:cNvSpPr/>
            <p:nvPr/>
          </p:nvSpPr>
          <p:spPr>
            <a:xfrm>
              <a:off x="3318355" y="2251939"/>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dirty="0" smtClean="0"/>
                <a:t>Only image surface</a:t>
              </a:r>
              <a:endParaRPr lang="en-US" sz="1400" kern="1200" dirty="0"/>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6960" y="4402783"/>
            <a:ext cx="3524250" cy="1924050"/>
          </a:xfrm>
          <a:prstGeom prst="rect">
            <a:avLst/>
          </a:prstGeom>
        </p:spPr>
      </p:pic>
      <p:sp>
        <p:nvSpPr>
          <p:cNvPr id="11" name="Rectangle 10"/>
          <p:cNvSpPr/>
          <p:nvPr/>
        </p:nvSpPr>
        <p:spPr>
          <a:xfrm>
            <a:off x="7772400" y="6075680"/>
            <a:ext cx="638810" cy="251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218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prstClr val="black"/>
                </a:solidFill>
              </a:rPr>
              <a:t>For light microscopy, how do we deal with scattering and absorption?</a:t>
            </a:r>
            <a:endParaRPr lang="en-US" dirty="0"/>
          </a:p>
        </p:txBody>
      </p:sp>
      <p:sp>
        <p:nvSpPr>
          <p:cNvPr id="3" name="Content Placeholder 2"/>
          <p:cNvSpPr>
            <a:spLocks noGrp="1"/>
          </p:cNvSpPr>
          <p:nvPr>
            <p:ph idx="1"/>
          </p:nvPr>
        </p:nvSpPr>
        <p:spPr/>
        <p:txBody>
          <a:bodyPr/>
          <a:lstStyle/>
          <a:p>
            <a:r>
              <a:rPr lang="en-US" dirty="0" smtClean="0"/>
              <a:t>Cell culture transparent</a:t>
            </a:r>
            <a:endParaRPr lang="en-US" dirty="0"/>
          </a:p>
        </p:txBody>
      </p:sp>
      <p:sp>
        <p:nvSpPr>
          <p:cNvPr id="7" name="Rectangle 6"/>
          <p:cNvSpPr/>
          <p:nvPr/>
        </p:nvSpPr>
        <p:spPr>
          <a:xfrm>
            <a:off x="5375943" y="1906905"/>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dirty="0" smtClean="0"/>
              <a:t>MRI</a:t>
            </a:r>
            <a:endParaRPr lang="en-US" sz="1400" kern="1200" dirty="0"/>
          </a:p>
        </p:txBody>
      </p:sp>
      <p:sp>
        <p:nvSpPr>
          <p:cNvPr id="8" name="Rectangle 7"/>
          <p:cNvSpPr/>
          <p:nvPr/>
        </p:nvSpPr>
        <p:spPr>
          <a:xfrm>
            <a:off x="5375943" y="5842473"/>
            <a:ext cx="1736591" cy="2604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53340" rIns="53340" bIns="0" numCol="1" spcCol="1270" anchor="b" anchorCtr="0">
            <a:noAutofit/>
          </a:bodyPr>
          <a:lstStyle/>
          <a:p>
            <a:pPr lvl="0" algn="l" defTabSz="622300">
              <a:lnSpc>
                <a:spcPct val="90000"/>
              </a:lnSpc>
              <a:spcBef>
                <a:spcPct val="0"/>
              </a:spcBef>
              <a:spcAft>
                <a:spcPct val="35000"/>
              </a:spcAft>
            </a:pPr>
            <a:r>
              <a:rPr lang="en-US" sz="1400" dirty="0" smtClean="0"/>
              <a:t>Ultrasound</a:t>
            </a:r>
            <a:endParaRPr lang="en-US" sz="1400" kern="12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943" y="2167393"/>
            <a:ext cx="2583636" cy="170807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943" y="4067844"/>
            <a:ext cx="2583636" cy="1785666"/>
          </a:xfrm>
          <a:prstGeom prst="rect">
            <a:avLst/>
          </a:prstGeom>
        </p:spPr>
      </p:pic>
      <p:pic>
        <p:nvPicPr>
          <p:cNvPr id="9" name="Content Placeholder 4"/>
          <p:cNvPicPr>
            <a:picLocks noChangeAspect="1"/>
          </p:cNvPicPr>
          <p:nvPr/>
        </p:nvPicPr>
        <p:blipFill rotWithShape="1">
          <a:blip r:embed="rId5">
            <a:extLst>
              <a:ext uri="{28A0092B-C50C-407E-A947-70E740481C1C}">
                <a14:useLocalDpi xmlns:a14="http://schemas.microsoft.com/office/drawing/2010/main" val="0"/>
              </a:ext>
            </a:extLst>
          </a:blip>
          <a:srcRect t="51932" r="33769" b="6491"/>
          <a:stretch/>
        </p:blipFill>
        <p:spPr>
          <a:xfrm>
            <a:off x="836929" y="2995091"/>
            <a:ext cx="4285267" cy="2145506"/>
          </a:xfrm>
          <a:prstGeom prst="rect">
            <a:avLst/>
          </a:prstGeom>
        </p:spPr>
      </p:pic>
    </p:spTree>
    <p:extLst>
      <p:ext uri="{BB962C8B-B14F-4D97-AF65-F5344CB8AC3E}">
        <p14:creationId xmlns:p14="http://schemas.microsoft.com/office/powerpoint/2010/main" val="929801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light microscopy, how do we deal with scattering and absorption?</a:t>
            </a:r>
            <a:endParaRPr lang="en-US" dirty="0"/>
          </a:p>
        </p:txBody>
      </p:sp>
      <p:sp>
        <p:nvSpPr>
          <p:cNvPr id="5" name="Content Placeholder 4"/>
          <p:cNvSpPr>
            <a:spLocks noGrp="1"/>
          </p:cNvSpPr>
          <p:nvPr>
            <p:ph idx="1"/>
          </p:nvPr>
        </p:nvSpPr>
        <p:spPr/>
        <p:txBody>
          <a:bodyPr>
            <a:normAutofit lnSpcReduction="10000"/>
          </a:bodyPr>
          <a:lstStyle/>
          <a:p>
            <a:pPr marL="514350" indent="-514350">
              <a:buFont typeface="+mj-lt"/>
              <a:buAutoNum type="arabicPeriod"/>
            </a:pPr>
            <a:r>
              <a:rPr lang="en-US" dirty="0" smtClean="0"/>
              <a:t>Histology: Fixing and sectioning</a:t>
            </a:r>
          </a:p>
          <a:p>
            <a:pPr marL="514350" indent="-514350">
              <a:buFont typeface="+mj-lt"/>
              <a:buAutoNum type="arabicPeriod"/>
            </a:pPr>
            <a:r>
              <a:rPr lang="en-US" dirty="0" smtClean="0"/>
              <a:t>Only look at the surface of samples</a:t>
            </a:r>
          </a:p>
          <a:p>
            <a:pPr marL="514350" indent="-514350">
              <a:buFont typeface="+mj-lt"/>
              <a:buAutoNum type="arabicPeriod"/>
            </a:pPr>
            <a:r>
              <a:rPr lang="en-US" dirty="0" smtClean="0"/>
              <a:t>Only look at transparent samples</a:t>
            </a:r>
          </a:p>
          <a:p>
            <a:pPr marL="514350" indent="-514350">
              <a:buFont typeface="+mj-lt"/>
              <a:buAutoNum type="arabicPeriod"/>
            </a:pPr>
            <a:r>
              <a:rPr lang="en-US" dirty="0" smtClean="0">
                <a:solidFill>
                  <a:schemeClr val="accent1"/>
                </a:solidFill>
              </a:rPr>
              <a:t>Clearing: make our samples transparent</a:t>
            </a:r>
          </a:p>
          <a:p>
            <a:pPr marL="514350" indent="-514350">
              <a:buFont typeface="+mj-lt"/>
              <a:buAutoNum type="arabicPeriod"/>
            </a:pPr>
            <a:r>
              <a:rPr lang="en-US" dirty="0" smtClean="0"/>
              <a:t>Use longer wavelengths, better penetration but not without its problems</a:t>
            </a:r>
          </a:p>
          <a:p>
            <a:pPr marL="514350" indent="-514350">
              <a:buFont typeface="+mj-lt"/>
              <a:buAutoNum type="arabicPeriod"/>
            </a:pPr>
            <a:r>
              <a:rPr lang="en-US" dirty="0" smtClean="0"/>
              <a:t>Use a different imaging modality, ultrasound or MRI</a:t>
            </a:r>
          </a:p>
          <a:p>
            <a:pPr marL="514350" indent="-514350">
              <a:buFont typeface="+mj-lt"/>
              <a:buAutoNum type="arabicPeriod"/>
            </a:pPr>
            <a:r>
              <a:rPr lang="en-US" dirty="0" smtClean="0">
                <a:solidFill>
                  <a:schemeClr val="accent1"/>
                </a:solidFill>
              </a:rPr>
              <a:t>Adaptive optics: stick with visible light but fix problem</a:t>
            </a:r>
          </a:p>
          <a:p>
            <a:pPr marL="514350" indent="-514350">
              <a:buFont typeface="+mj-lt"/>
              <a:buAutoNum type="arabicPeriod"/>
            </a:pPr>
            <a:endParaRPr lang="en-US" dirty="0"/>
          </a:p>
        </p:txBody>
      </p:sp>
    </p:spTree>
    <p:extLst>
      <p:ext uri="{BB962C8B-B14F-4D97-AF65-F5344CB8AC3E}">
        <p14:creationId xmlns:p14="http://schemas.microsoft.com/office/powerpoint/2010/main" val="17686193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smtClean="0"/>
              <a:t>Obstacles to transparency</a:t>
            </a:r>
            <a:endParaRPr lang="en-US" dirty="0"/>
          </a:p>
        </p:txBody>
      </p:sp>
      <p:sp>
        <p:nvSpPr>
          <p:cNvPr id="6" name="Content Placeholder 5"/>
          <p:cNvSpPr>
            <a:spLocks noGrp="1"/>
          </p:cNvSpPr>
          <p:nvPr>
            <p:ph idx="1"/>
          </p:nvPr>
        </p:nvSpPr>
        <p:spPr/>
        <p:txBody>
          <a:bodyPr/>
          <a:lstStyle/>
          <a:p>
            <a:r>
              <a:rPr lang="en-US" dirty="0" smtClean="0"/>
              <a:t>Absorption and scattering</a:t>
            </a:r>
          </a:p>
          <a:p>
            <a:r>
              <a:rPr lang="en-US" dirty="0" smtClean="0"/>
              <a:t>Differences in refractive index</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 y="3065145"/>
            <a:ext cx="7429500" cy="2495550"/>
          </a:xfrm>
          <a:prstGeom prst="rect">
            <a:avLst/>
          </a:prstGeom>
        </p:spPr>
      </p:pic>
    </p:spTree>
    <p:extLst>
      <p:ext uri="{BB962C8B-B14F-4D97-AF65-F5344CB8AC3E}">
        <p14:creationId xmlns:p14="http://schemas.microsoft.com/office/powerpoint/2010/main" val="1747533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3505200" y="2438400"/>
            <a:ext cx="2438400" cy="2971800"/>
          </a:xfrm>
          <a:prstGeom prst="rect">
            <a:avLst/>
          </a:prstGeom>
          <a:solidFill>
            <a:srgbClr val="00FF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ltLang="en-US" sz="1400">
              <a:solidFill>
                <a:prstClr val="black"/>
              </a:solidFill>
              <a:latin typeface="Comic Sans MS" panose="030F0702030302020204" pitchFamily="66" charset="0"/>
              <a:ea typeface="MS PGothic" panose="020B0600070205080204" pitchFamily="34" charset="-128"/>
            </a:endParaRPr>
          </a:p>
        </p:txBody>
      </p:sp>
      <p:sp>
        <p:nvSpPr>
          <p:cNvPr id="86019" name="Line 3"/>
          <p:cNvSpPr>
            <a:spLocks noChangeShapeType="1"/>
          </p:cNvSpPr>
          <p:nvPr/>
        </p:nvSpPr>
        <p:spPr bwMode="auto">
          <a:xfrm>
            <a:off x="1371600" y="3810000"/>
            <a:ext cx="65532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0" name="Rectangle 4"/>
          <p:cNvSpPr>
            <a:spLocks noChangeArrowheads="1"/>
          </p:cNvSpPr>
          <p:nvPr/>
        </p:nvSpPr>
        <p:spPr bwMode="auto">
          <a:xfrm>
            <a:off x="1552575" y="4833938"/>
            <a:ext cx="4778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prstClr val="black"/>
                </a:solidFill>
                <a:latin typeface="Comic Sans MS" panose="030F0702030302020204" pitchFamily="66" charset="0"/>
                <a:ea typeface="MS PGothic" panose="020B0600070205080204" pitchFamily="34" charset="-128"/>
              </a:rPr>
              <a:t>n</a:t>
            </a:r>
            <a:r>
              <a:rPr lang="en-US" altLang="en-US" sz="2800" baseline="-25000">
                <a:solidFill>
                  <a:prstClr val="black"/>
                </a:solidFill>
                <a:latin typeface="Comic Sans MS" panose="030F0702030302020204" pitchFamily="66" charset="0"/>
                <a:ea typeface="MS PGothic" panose="020B0600070205080204" pitchFamily="34" charset="-128"/>
              </a:rPr>
              <a:t>1</a:t>
            </a:r>
          </a:p>
        </p:txBody>
      </p:sp>
      <p:sp>
        <p:nvSpPr>
          <p:cNvPr id="86021" name="Rectangle 5"/>
          <p:cNvSpPr>
            <a:spLocks noChangeArrowheads="1"/>
          </p:cNvSpPr>
          <p:nvPr/>
        </p:nvSpPr>
        <p:spPr bwMode="auto">
          <a:xfrm>
            <a:off x="2590800" y="3352800"/>
            <a:ext cx="43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prstClr val="black"/>
                </a:solidFill>
                <a:latin typeface="Symbol" panose="05050102010706020507" pitchFamily="18" charset="2"/>
                <a:ea typeface="MS PGothic" panose="020B0600070205080204" pitchFamily="34" charset="-128"/>
                <a:sym typeface="Symbol" panose="05050102010706020507" pitchFamily="18" charset="2"/>
              </a:rPr>
              <a:t></a:t>
            </a:r>
            <a:r>
              <a:rPr lang="en-US" altLang="en-US" sz="1400" dirty="0" smtClean="0">
                <a:solidFill>
                  <a:prstClr val="black"/>
                </a:solidFill>
                <a:latin typeface="Comic Sans MS" panose="030F0702030302020204" pitchFamily="66" charset="0"/>
                <a:ea typeface="MS PGothic" panose="020B0600070205080204" pitchFamily="34" charset="-128"/>
              </a:rPr>
              <a:t>1</a:t>
            </a:r>
            <a:endParaRPr lang="en-US" altLang="en-US" sz="1400" dirty="0">
              <a:solidFill>
                <a:prstClr val="black"/>
              </a:solidFill>
              <a:latin typeface="Comic Sans MS" panose="030F0702030302020204" pitchFamily="66" charset="0"/>
              <a:ea typeface="MS PGothic" panose="020B0600070205080204" pitchFamily="34" charset="-128"/>
            </a:endParaRPr>
          </a:p>
        </p:txBody>
      </p:sp>
      <p:sp>
        <p:nvSpPr>
          <p:cNvPr id="86022" name="Rectangle 6"/>
          <p:cNvSpPr>
            <a:spLocks noChangeArrowheads="1"/>
          </p:cNvSpPr>
          <p:nvPr/>
        </p:nvSpPr>
        <p:spPr bwMode="auto">
          <a:xfrm>
            <a:off x="5027613" y="3733800"/>
            <a:ext cx="458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prstClr val="black"/>
                </a:solidFill>
                <a:latin typeface="Symbol" panose="05050102010706020507" pitchFamily="18" charset="2"/>
                <a:ea typeface="MS PGothic" panose="020B0600070205080204" pitchFamily="34" charset="-128"/>
                <a:sym typeface="Symbol" panose="05050102010706020507" pitchFamily="18" charset="2"/>
              </a:rPr>
              <a:t></a:t>
            </a:r>
            <a:r>
              <a:rPr lang="en-US" altLang="en-US" sz="1400" dirty="0" smtClean="0">
                <a:solidFill>
                  <a:prstClr val="black"/>
                </a:solidFill>
                <a:latin typeface="Comic Sans MS" panose="030F0702030302020204" pitchFamily="66" charset="0"/>
                <a:ea typeface="MS PGothic" panose="020B0600070205080204" pitchFamily="34" charset="-128"/>
              </a:rPr>
              <a:t>2</a:t>
            </a:r>
            <a:endParaRPr lang="en-US" altLang="en-US" sz="1400" dirty="0">
              <a:solidFill>
                <a:prstClr val="black"/>
              </a:solidFill>
              <a:latin typeface="Comic Sans MS" panose="030F0702030302020204" pitchFamily="66" charset="0"/>
              <a:ea typeface="MS PGothic" panose="020B0600070205080204" pitchFamily="34" charset="-128"/>
            </a:endParaRPr>
          </a:p>
        </p:txBody>
      </p:sp>
      <p:sp>
        <p:nvSpPr>
          <p:cNvPr id="86023" name="Rectangle 7"/>
          <p:cNvSpPr>
            <a:spLocks noChangeArrowheads="1"/>
          </p:cNvSpPr>
          <p:nvPr/>
        </p:nvSpPr>
        <p:spPr bwMode="auto">
          <a:xfrm>
            <a:off x="3832225" y="4833938"/>
            <a:ext cx="5175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prstClr val="black"/>
                </a:solidFill>
                <a:latin typeface="Comic Sans MS" panose="030F0702030302020204" pitchFamily="66" charset="0"/>
                <a:ea typeface="MS PGothic" panose="020B0600070205080204" pitchFamily="34" charset="-128"/>
              </a:rPr>
              <a:t>n</a:t>
            </a:r>
            <a:r>
              <a:rPr lang="en-US" altLang="en-US" sz="2800" baseline="-25000">
                <a:solidFill>
                  <a:prstClr val="black"/>
                </a:solidFill>
                <a:latin typeface="Comic Sans MS" panose="030F0702030302020204" pitchFamily="66" charset="0"/>
                <a:ea typeface="MS PGothic" panose="020B0600070205080204" pitchFamily="34" charset="-128"/>
              </a:rPr>
              <a:t>2</a:t>
            </a:r>
          </a:p>
        </p:txBody>
      </p:sp>
      <p:sp>
        <p:nvSpPr>
          <p:cNvPr id="86024" name="Line 8"/>
          <p:cNvSpPr>
            <a:spLocks noChangeShapeType="1"/>
          </p:cNvSpPr>
          <p:nvPr/>
        </p:nvSpPr>
        <p:spPr bwMode="auto">
          <a:xfrm>
            <a:off x="1752600" y="2514600"/>
            <a:ext cx="17526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5" name="Line 9"/>
          <p:cNvSpPr>
            <a:spLocks noChangeShapeType="1"/>
          </p:cNvSpPr>
          <p:nvPr/>
        </p:nvSpPr>
        <p:spPr bwMode="auto">
          <a:xfrm>
            <a:off x="3505200" y="3810000"/>
            <a:ext cx="24384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6" name="Arc 10"/>
          <p:cNvSpPr>
            <a:spLocks/>
          </p:cNvSpPr>
          <p:nvPr/>
        </p:nvSpPr>
        <p:spPr bwMode="auto">
          <a:xfrm flipH="1">
            <a:off x="2438400" y="3200400"/>
            <a:ext cx="228600" cy="609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7" name="Arc 11"/>
          <p:cNvSpPr>
            <a:spLocks/>
          </p:cNvSpPr>
          <p:nvPr/>
        </p:nvSpPr>
        <p:spPr bwMode="auto">
          <a:xfrm>
            <a:off x="5334000" y="3811588"/>
            <a:ext cx="152400" cy="379412"/>
          </a:xfrm>
          <a:custGeom>
            <a:avLst/>
            <a:gdLst>
              <a:gd name="G0" fmla="+- 0 0 0"/>
              <a:gd name="G1" fmla="+- 11599 0 0"/>
              <a:gd name="G2" fmla="+- 21600 0 0"/>
              <a:gd name="T0" fmla="*/ 18221 w 21600"/>
              <a:gd name="T1" fmla="*/ 0 h 31330"/>
              <a:gd name="T2" fmla="*/ 8787 w 21600"/>
              <a:gd name="T3" fmla="*/ 31330 h 31330"/>
              <a:gd name="T4" fmla="*/ 0 w 21600"/>
              <a:gd name="T5" fmla="*/ 11599 h 31330"/>
            </a:gdLst>
            <a:ahLst/>
            <a:cxnLst>
              <a:cxn ang="0">
                <a:pos x="T0" y="T1"/>
              </a:cxn>
              <a:cxn ang="0">
                <a:pos x="T2" y="T3"/>
              </a:cxn>
              <a:cxn ang="0">
                <a:pos x="T4" y="T5"/>
              </a:cxn>
            </a:cxnLst>
            <a:rect l="0" t="0" r="r" b="b"/>
            <a:pathLst>
              <a:path w="21600" h="31330" fill="none" extrusionOk="0">
                <a:moveTo>
                  <a:pt x="18221" y="-1"/>
                </a:moveTo>
                <a:cubicBezTo>
                  <a:pt x="20427" y="3466"/>
                  <a:pt x="21600" y="7489"/>
                  <a:pt x="21600" y="11599"/>
                </a:cubicBezTo>
                <a:cubicBezTo>
                  <a:pt x="21600" y="20129"/>
                  <a:pt x="16579" y="27860"/>
                  <a:pt x="8787" y="31330"/>
                </a:cubicBezTo>
              </a:path>
              <a:path w="21600" h="31330" stroke="0" extrusionOk="0">
                <a:moveTo>
                  <a:pt x="18221" y="-1"/>
                </a:moveTo>
                <a:cubicBezTo>
                  <a:pt x="20427" y="3466"/>
                  <a:pt x="21600" y="7489"/>
                  <a:pt x="21600" y="11599"/>
                </a:cubicBezTo>
                <a:cubicBezTo>
                  <a:pt x="21600" y="20129"/>
                  <a:pt x="16579" y="27860"/>
                  <a:pt x="8787" y="31330"/>
                </a:cubicBezTo>
                <a:lnTo>
                  <a:pt x="0" y="11599"/>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28" name="Rectangle 12"/>
          <p:cNvSpPr>
            <a:spLocks noChangeArrowheads="1"/>
          </p:cNvSpPr>
          <p:nvPr/>
        </p:nvSpPr>
        <p:spPr bwMode="auto">
          <a:xfrm>
            <a:off x="6248400" y="4862513"/>
            <a:ext cx="4778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800">
                <a:solidFill>
                  <a:prstClr val="black"/>
                </a:solidFill>
                <a:latin typeface="Comic Sans MS" panose="030F0702030302020204" pitchFamily="66" charset="0"/>
                <a:ea typeface="MS PGothic" panose="020B0600070205080204" pitchFamily="34" charset="-128"/>
              </a:rPr>
              <a:t>n</a:t>
            </a:r>
            <a:r>
              <a:rPr lang="en-US" altLang="en-US" sz="2800" baseline="-25000">
                <a:solidFill>
                  <a:prstClr val="black"/>
                </a:solidFill>
                <a:latin typeface="Comic Sans MS" panose="030F0702030302020204" pitchFamily="66" charset="0"/>
                <a:ea typeface="MS PGothic" panose="020B0600070205080204" pitchFamily="34" charset="-128"/>
              </a:rPr>
              <a:t>1</a:t>
            </a:r>
          </a:p>
        </p:txBody>
      </p:sp>
      <p:sp>
        <p:nvSpPr>
          <p:cNvPr id="86035" name="Line 19"/>
          <p:cNvSpPr>
            <a:spLocks noChangeShapeType="1"/>
          </p:cNvSpPr>
          <p:nvPr/>
        </p:nvSpPr>
        <p:spPr bwMode="auto">
          <a:xfrm>
            <a:off x="5943600" y="4343400"/>
            <a:ext cx="17526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37" name="Rectangle 21"/>
          <p:cNvSpPr>
            <a:spLocks noChangeArrowheads="1"/>
          </p:cNvSpPr>
          <p:nvPr/>
        </p:nvSpPr>
        <p:spPr bwMode="auto">
          <a:xfrm>
            <a:off x="6503988" y="4305300"/>
            <a:ext cx="430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dirty="0" smtClean="0">
                <a:solidFill>
                  <a:prstClr val="black"/>
                </a:solidFill>
                <a:latin typeface="Symbol" panose="05050102010706020507" pitchFamily="18" charset="2"/>
                <a:ea typeface="MS PGothic" panose="020B0600070205080204" pitchFamily="34" charset="-128"/>
                <a:sym typeface="Symbol" panose="05050102010706020507" pitchFamily="18" charset="2"/>
              </a:rPr>
              <a:t></a:t>
            </a:r>
            <a:r>
              <a:rPr lang="en-US" altLang="en-US" sz="1400" dirty="0" smtClean="0">
                <a:solidFill>
                  <a:prstClr val="black"/>
                </a:solidFill>
                <a:latin typeface="Comic Sans MS" panose="030F0702030302020204" pitchFamily="66" charset="0"/>
                <a:ea typeface="MS PGothic" panose="020B0600070205080204" pitchFamily="34" charset="-128"/>
              </a:rPr>
              <a:t>1</a:t>
            </a:r>
            <a:endParaRPr lang="en-US" altLang="en-US" sz="1400" dirty="0">
              <a:solidFill>
                <a:prstClr val="black"/>
              </a:solidFill>
              <a:latin typeface="Comic Sans MS" panose="030F0702030302020204" pitchFamily="66" charset="0"/>
              <a:ea typeface="MS PGothic" panose="020B0600070205080204" pitchFamily="34" charset="-128"/>
            </a:endParaRPr>
          </a:p>
        </p:txBody>
      </p:sp>
      <p:sp>
        <p:nvSpPr>
          <p:cNvPr id="86039" name="Arc 23"/>
          <p:cNvSpPr>
            <a:spLocks/>
          </p:cNvSpPr>
          <p:nvPr/>
        </p:nvSpPr>
        <p:spPr bwMode="auto">
          <a:xfrm flipV="1">
            <a:off x="6781800" y="4343400"/>
            <a:ext cx="228600" cy="609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86040" name="Line 24"/>
          <p:cNvSpPr>
            <a:spLocks noChangeShapeType="1"/>
          </p:cNvSpPr>
          <p:nvPr/>
        </p:nvSpPr>
        <p:spPr bwMode="auto">
          <a:xfrm>
            <a:off x="5638800" y="4343400"/>
            <a:ext cx="2286000" cy="0"/>
          </a:xfrm>
          <a:prstGeom prst="line">
            <a:avLst/>
          </a:prstGeom>
          <a:noFill/>
          <a:ln w="952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prstClr val="black"/>
              </a:solidFill>
              <a:latin typeface="Comic Sans MS" panose="030F0702030302020204" pitchFamily="66" charset="0"/>
              <a:ea typeface="MS PGothic" panose="020B0600070205080204" pitchFamily="34" charset="-128"/>
            </a:endParaRPr>
          </a:p>
        </p:txBody>
      </p:sp>
      <p:sp>
        <p:nvSpPr>
          <p:cNvPr id="18" name="Text Box 4"/>
          <p:cNvSpPr txBox="1">
            <a:spLocks noChangeArrowheads="1"/>
          </p:cNvSpPr>
          <p:nvPr/>
        </p:nvSpPr>
        <p:spPr bwMode="auto">
          <a:xfrm>
            <a:off x="1295400" y="309880"/>
            <a:ext cx="6553200" cy="280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eaLnBrk="0" fontAlgn="base" hangingPunct="0">
              <a:spcBef>
                <a:spcPct val="50000"/>
              </a:spcBef>
              <a:spcAft>
                <a:spcPct val="0"/>
              </a:spcAft>
            </a:pPr>
            <a:r>
              <a:rPr lang="en-US" altLang="en-US" sz="2800" dirty="0" smtClean="0">
                <a:solidFill>
                  <a:prstClr val="black"/>
                </a:solidFill>
              </a:rPr>
              <a:t>Refraction</a:t>
            </a:r>
            <a:r>
              <a:rPr lang="en-US" altLang="en-US" dirty="0" smtClean="0">
                <a:solidFill>
                  <a:prstClr val="black"/>
                </a:solidFill>
              </a:rPr>
              <a:t> </a:t>
            </a:r>
            <a:r>
              <a:rPr lang="en-US" altLang="en-US" dirty="0">
                <a:solidFill>
                  <a:prstClr val="black"/>
                </a:solidFill>
              </a:rPr>
              <a:t>- </a:t>
            </a:r>
            <a:r>
              <a:rPr lang="en-US" altLang="en-US" dirty="0" smtClean="0">
                <a:solidFill>
                  <a:prstClr val="black"/>
                </a:solidFill>
              </a:rPr>
              <a:t>the </a:t>
            </a:r>
            <a:r>
              <a:rPr lang="en-US" altLang="en-US" dirty="0">
                <a:solidFill>
                  <a:prstClr val="black"/>
                </a:solidFill>
              </a:rPr>
              <a:t>bending of light as it passes from one material to another.</a:t>
            </a:r>
          </a:p>
          <a:p>
            <a:pPr eaLnBrk="0" fontAlgn="base" hangingPunct="0">
              <a:spcBef>
                <a:spcPct val="50000"/>
              </a:spcBef>
              <a:spcAft>
                <a:spcPct val="0"/>
              </a:spcAft>
            </a:pPr>
            <a:r>
              <a:rPr lang="en-US" altLang="en-US" dirty="0">
                <a:solidFill>
                  <a:prstClr val="black"/>
                </a:solidFill>
              </a:rPr>
              <a:t>Snell</a:t>
            </a:r>
            <a:r>
              <a:rPr lang="ja-JP" altLang="en-US" dirty="0">
                <a:solidFill>
                  <a:prstClr val="black"/>
                </a:solidFill>
              </a:rPr>
              <a:t>’</a:t>
            </a:r>
            <a:r>
              <a:rPr lang="en-US" altLang="ja-JP" dirty="0">
                <a:solidFill>
                  <a:prstClr val="black"/>
                </a:solidFill>
              </a:rPr>
              <a:t>s </a:t>
            </a:r>
            <a:r>
              <a:rPr lang="en-US" altLang="ja-JP" dirty="0" smtClean="0">
                <a:solidFill>
                  <a:prstClr val="black"/>
                </a:solidFill>
              </a:rPr>
              <a:t>Law: </a:t>
            </a:r>
            <a:r>
              <a:rPr lang="en-US" altLang="en-US" sz="3200" dirty="0" smtClean="0">
                <a:solidFill>
                  <a:prstClr val="black"/>
                </a:solidFill>
                <a:latin typeface="Symbol" panose="05050102010706020507" pitchFamily="18" charset="2"/>
              </a:rPr>
              <a:t>h</a:t>
            </a:r>
            <a:r>
              <a:rPr lang="en-US" altLang="en-US" sz="1400" dirty="0" smtClean="0">
                <a:solidFill>
                  <a:prstClr val="black"/>
                </a:solidFill>
              </a:rPr>
              <a:t>1</a:t>
            </a:r>
            <a:r>
              <a:rPr lang="en-US" altLang="en-US" dirty="0" smtClean="0">
                <a:solidFill>
                  <a:prstClr val="black"/>
                </a:solidFill>
              </a:rPr>
              <a:t> </a:t>
            </a:r>
            <a:r>
              <a:rPr lang="en-US" altLang="en-US" dirty="0">
                <a:solidFill>
                  <a:prstClr val="black"/>
                </a:solidFill>
              </a:rPr>
              <a:t>sin </a:t>
            </a:r>
            <a:r>
              <a:rPr lang="en-US" altLang="en-US" dirty="0">
                <a:solidFill>
                  <a:prstClr val="black"/>
                </a:solidFill>
                <a:latin typeface="Symbol" panose="05050102010706020507" pitchFamily="18" charset="2"/>
              </a:rPr>
              <a:t>q</a:t>
            </a:r>
            <a:r>
              <a:rPr lang="en-US" altLang="en-US" sz="1400" dirty="0">
                <a:solidFill>
                  <a:prstClr val="black"/>
                </a:solidFill>
              </a:rPr>
              <a:t>1</a:t>
            </a:r>
            <a:r>
              <a:rPr lang="en-US" altLang="en-US" dirty="0">
                <a:solidFill>
                  <a:prstClr val="black"/>
                </a:solidFill>
              </a:rPr>
              <a:t> =  </a:t>
            </a:r>
            <a:r>
              <a:rPr lang="en-US" altLang="en-US" sz="3200" dirty="0">
                <a:solidFill>
                  <a:prstClr val="black"/>
                </a:solidFill>
                <a:latin typeface="Symbol" panose="05050102010706020507" pitchFamily="18" charset="2"/>
              </a:rPr>
              <a:t>h</a:t>
            </a:r>
            <a:r>
              <a:rPr lang="en-US" altLang="en-US" sz="1400" dirty="0">
                <a:solidFill>
                  <a:prstClr val="black"/>
                </a:solidFill>
              </a:rPr>
              <a:t>2</a:t>
            </a:r>
            <a:r>
              <a:rPr lang="en-US" altLang="en-US" dirty="0">
                <a:solidFill>
                  <a:prstClr val="black"/>
                </a:solidFill>
              </a:rPr>
              <a:t> sin </a:t>
            </a:r>
            <a:r>
              <a:rPr lang="en-US" altLang="en-US" dirty="0">
                <a:solidFill>
                  <a:prstClr val="black"/>
                </a:solidFill>
                <a:latin typeface="Symbol" panose="05050102010706020507" pitchFamily="18" charset="2"/>
              </a:rPr>
              <a:t>q</a:t>
            </a:r>
            <a:r>
              <a:rPr lang="en-US" altLang="en-US" sz="1400" dirty="0">
                <a:solidFill>
                  <a:prstClr val="black"/>
                </a:solidFill>
              </a:rPr>
              <a:t>2</a:t>
            </a:r>
            <a:endParaRPr lang="en-US" altLang="en-US" dirty="0">
              <a:solidFill>
                <a:prstClr val="black"/>
              </a:solidFill>
            </a:endParaRPr>
          </a:p>
          <a:p>
            <a:pPr eaLnBrk="0" fontAlgn="base" hangingPunct="0">
              <a:lnSpc>
                <a:spcPct val="30000"/>
              </a:lnSpc>
              <a:spcBef>
                <a:spcPct val="50000"/>
              </a:spcBef>
              <a:spcAft>
                <a:spcPct val="0"/>
              </a:spcAft>
            </a:pPr>
            <a:endParaRPr lang="en-US" altLang="en-US" dirty="0">
              <a:solidFill>
                <a:prstClr val="black"/>
              </a:solidFill>
            </a:endParaRPr>
          </a:p>
          <a:p>
            <a:pPr eaLnBrk="0" fontAlgn="base" hangingPunct="0">
              <a:spcBef>
                <a:spcPct val="50000"/>
              </a:spcBef>
              <a:spcAft>
                <a:spcPct val="0"/>
              </a:spcAft>
            </a:pPr>
            <a:endParaRPr lang="en-US" altLang="en-US" dirty="0">
              <a:solidFill>
                <a:prstClr val="black"/>
              </a:solidFill>
            </a:endParaRPr>
          </a:p>
          <a:p>
            <a:pPr eaLnBrk="0" fontAlgn="base" hangingPunct="0">
              <a:spcBef>
                <a:spcPct val="50000"/>
              </a:spcBef>
              <a:spcAft>
                <a:spcPct val="0"/>
              </a:spcAft>
            </a:pPr>
            <a:endParaRPr lang="en-US" altLang="en-US" sz="1400" dirty="0">
              <a:solidFill>
                <a:prstClr val="black"/>
              </a:solidFill>
            </a:endParaRPr>
          </a:p>
        </p:txBody>
      </p:sp>
    </p:spTree>
    <p:extLst>
      <p:ext uri="{BB962C8B-B14F-4D97-AF65-F5344CB8AC3E}">
        <p14:creationId xmlns:p14="http://schemas.microsoft.com/office/powerpoint/2010/main" val="3970041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Scattering worsens as go deeper into tissues</a:t>
            </a:r>
            <a:endParaRPr lang="en-US" dirty="0"/>
          </a:p>
        </p:txBody>
      </p:sp>
      <p:sp>
        <p:nvSpPr>
          <p:cNvPr id="3" name="Content Placeholder 2"/>
          <p:cNvSpPr>
            <a:spLocks noGrp="1"/>
          </p:cNvSpPr>
          <p:nvPr>
            <p:ph idx="1"/>
          </p:nvPr>
        </p:nvSpPr>
        <p:spPr/>
        <p:txBody>
          <a:bodyPr>
            <a:normAutofit/>
          </a:bodyPr>
          <a:lstStyle/>
          <a:p>
            <a:r>
              <a:rPr lang="en-US" sz="2400" dirty="0" smtClean="0"/>
              <a:t>Causes distortions along Z-axis even with optical sectioning as seen with </a:t>
            </a:r>
            <a:r>
              <a:rPr lang="en-US" sz="2400" dirty="0"/>
              <a:t>C</a:t>
            </a:r>
            <a:r>
              <a:rPr lang="en-US" sz="2400" dirty="0" smtClean="0"/>
              <a:t>onfocal microscopy</a:t>
            </a:r>
          </a:p>
          <a:p>
            <a:r>
              <a:rPr lang="en-US" sz="2400" dirty="0" smtClean="0"/>
              <a:t>Matching </a:t>
            </a:r>
            <a:r>
              <a:rPr lang="en-US" sz="2400" dirty="0"/>
              <a:t>refractive index </a:t>
            </a:r>
            <a:r>
              <a:rPr lang="en-US" sz="2400" dirty="0" smtClean="0"/>
              <a:t>(</a:t>
            </a:r>
            <a:r>
              <a:rPr lang="en-US" altLang="en-US" sz="2400" dirty="0" smtClean="0">
                <a:latin typeface="Symbol" panose="05050102010706020507" pitchFamily="18" charset="2"/>
              </a:rPr>
              <a:t>h) </a:t>
            </a:r>
            <a:r>
              <a:rPr lang="en-US" altLang="en-US" sz="2400" dirty="0" smtClean="0"/>
              <a:t>of objective to the media containing specimen helps </a:t>
            </a:r>
            <a:r>
              <a:rPr lang="en-US" sz="2400" dirty="0" smtClean="0"/>
              <a:t>to </a:t>
            </a:r>
            <a:r>
              <a:rPr lang="en-US" sz="2400" dirty="0"/>
              <a:t>avoid </a:t>
            </a:r>
            <a:r>
              <a:rPr lang="en-US" sz="2400" dirty="0" smtClean="0"/>
              <a:t>Z-axis </a:t>
            </a:r>
            <a:r>
              <a:rPr lang="en-US" sz="2400" dirty="0"/>
              <a:t>artifacts</a:t>
            </a:r>
          </a:p>
        </p:txBody>
      </p:sp>
      <p:sp>
        <p:nvSpPr>
          <p:cNvPr id="5" name="Text Box 3"/>
          <p:cNvSpPr txBox="1">
            <a:spLocks noChangeArrowheads="1"/>
          </p:cNvSpPr>
          <p:nvPr/>
        </p:nvSpPr>
        <p:spPr bwMode="auto">
          <a:xfrm>
            <a:off x="899536" y="3614681"/>
            <a:ext cx="6781800" cy="287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spcBef>
                <a:spcPct val="50000"/>
              </a:spcBef>
            </a:pPr>
            <a:r>
              <a:rPr lang="en-US" altLang="en-US" dirty="0">
                <a:solidFill>
                  <a:prstClr val="black"/>
                </a:solidFill>
                <a:latin typeface="Symbol" panose="05050102010706020507" pitchFamily="18" charset="2"/>
              </a:rPr>
              <a:t>h</a:t>
            </a:r>
            <a:r>
              <a:rPr lang="en-US" altLang="en-US" sz="1600" dirty="0">
                <a:solidFill>
                  <a:prstClr val="black"/>
                </a:solidFill>
              </a:rPr>
              <a:t> </a:t>
            </a:r>
            <a:r>
              <a:rPr lang="en-US" altLang="en-US" sz="1600" dirty="0">
                <a:solidFill>
                  <a:prstClr val="black"/>
                </a:solidFill>
                <a:latin typeface="Calibri" panose="020F0502020204030204" pitchFamily="34" charset="0"/>
              </a:rPr>
              <a:t>= speed of light in vacuum /speed in medium</a:t>
            </a:r>
          </a:p>
          <a:p>
            <a:pPr>
              <a:lnSpc>
                <a:spcPct val="140000"/>
              </a:lnSpc>
            </a:pPr>
            <a:r>
              <a:rPr lang="en-US" altLang="en-US" sz="1600" dirty="0">
                <a:solidFill>
                  <a:prstClr val="black"/>
                </a:solidFill>
                <a:latin typeface="Calibri" panose="020F0502020204030204" pitchFamily="34" charset="0"/>
              </a:rPr>
              <a:t>	Material               </a:t>
            </a:r>
            <a:r>
              <a:rPr lang="en-US" altLang="en-US" sz="1600" dirty="0" smtClean="0">
                <a:solidFill>
                  <a:prstClr val="black"/>
                </a:solidFill>
                <a:latin typeface="Calibri" panose="020F0502020204030204" pitchFamily="34" charset="0"/>
              </a:rPr>
              <a:t>	         Refractive </a:t>
            </a:r>
            <a:r>
              <a:rPr lang="en-US" altLang="en-US" sz="1600" dirty="0">
                <a:solidFill>
                  <a:prstClr val="black"/>
                </a:solidFill>
                <a:latin typeface="Calibri" panose="020F0502020204030204" pitchFamily="34" charset="0"/>
              </a:rPr>
              <a:t>Index </a:t>
            </a:r>
          </a:p>
          <a:p>
            <a:pPr>
              <a:lnSpc>
                <a:spcPct val="140000"/>
              </a:lnSpc>
            </a:pPr>
            <a:r>
              <a:rPr lang="en-US" altLang="en-US" sz="1600" dirty="0">
                <a:solidFill>
                  <a:prstClr val="black"/>
                </a:solidFill>
                <a:latin typeface="Calibri" panose="020F0502020204030204" pitchFamily="34" charset="0"/>
              </a:rPr>
              <a:t>	  Air			1.0003 </a:t>
            </a:r>
          </a:p>
          <a:p>
            <a:pPr>
              <a:lnSpc>
                <a:spcPct val="140000"/>
              </a:lnSpc>
            </a:pPr>
            <a:r>
              <a:rPr lang="en-US" altLang="en-US" sz="1600" dirty="0">
                <a:solidFill>
                  <a:prstClr val="black"/>
                </a:solidFill>
                <a:latin typeface="Calibri" panose="020F0502020204030204" pitchFamily="34" charset="0"/>
              </a:rPr>
              <a:t>	  Water 		</a:t>
            </a:r>
            <a:r>
              <a:rPr lang="en-US" altLang="en-US" sz="1600" dirty="0" smtClean="0">
                <a:solidFill>
                  <a:prstClr val="black"/>
                </a:solidFill>
                <a:latin typeface="Calibri" panose="020F0502020204030204" pitchFamily="34" charset="0"/>
              </a:rPr>
              <a:t>	1.33 </a:t>
            </a:r>
          </a:p>
          <a:p>
            <a:pPr>
              <a:lnSpc>
                <a:spcPct val="140000"/>
              </a:lnSpc>
            </a:pPr>
            <a:r>
              <a:rPr lang="en-US" altLang="en-US" sz="1600" dirty="0" smtClean="0">
                <a:solidFill>
                  <a:prstClr val="black"/>
                </a:solidFill>
                <a:latin typeface="Calibri" panose="020F0502020204030204" pitchFamily="34" charset="0"/>
              </a:rPr>
              <a:t>	  Glycerin 			1.47 </a:t>
            </a:r>
          </a:p>
          <a:p>
            <a:pPr>
              <a:lnSpc>
                <a:spcPct val="140000"/>
              </a:lnSpc>
            </a:pPr>
            <a:r>
              <a:rPr lang="en-US" altLang="en-US" sz="1600" dirty="0">
                <a:solidFill>
                  <a:prstClr val="black"/>
                </a:solidFill>
                <a:latin typeface="Calibri" panose="020F0502020204030204" pitchFamily="34" charset="0"/>
              </a:rPr>
              <a:t>	  Immersion Oil 	</a:t>
            </a:r>
            <a:r>
              <a:rPr lang="en-US" altLang="en-US" sz="1600" dirty="0" smtClean="0">
                <a:solidFill>
                  <a:prstClr val="black"/>
                </a:solidFill>
                <a:latin typeface="Calibri" panose="020F0502020204030204" pitchFamily="34" charset="0"/>
              </a:rPr>
              <a:t>	1.518 </a:t>
            </a:r>
            <a:endParaRPr lang="en-US" altLang="en-US" sz="1600" dirty="0">
              <a:solidFill>
                <a:prstClr val="black"/>
              </a:solidFill>
              <a:latin typeface="Calibri" panose="020F0502020204030204" pitchFamily="34" charset="0"/>
            </a:endParaRPr>
          </a:p>
          <a:p>
            <a:pPr>
              <a:lnSpc>
                <a:spcPct val="140000"/>
              </a:lnSpc>
            </a:pPr>
            <a:r>
              <a:rPr lang="en-US" altLang="en-US" sz="1600" dirty="0">
                <a:solidFill>
                  <a:prstClr val="black"/>
                </a:solidFill>
                <a:latin typeface="Calibri" panose="020F0502020204030204" pitchFamily="34" charset="0"/>
              </a:rPr>
              <a:t>	  Glass 			1.52 </a:t>
            </a:r>
          </a:p>
          <a:p>
            <a:pPr>
              <a:lnSpc>
                <a:spcPct val="140000"/>
              </a:lnSpc>
            </a:pPr>
            <a:r>
              <a:rPr lang="en-US" altLang="en-US" sz="1600" dirty="0">
                <a:solidFill>
                  <a:prstClr val="black"/>
                </a:solidFill>
                <a:latin typeface="Calibri" panose="020F0502020204030204" pitchFamily="34" charset="0"/>
              </a:rPr>
              <a:t>	  Diamond  		</a:t>
            </a:r>
            <a:r>
              <a:rPr lang="en-US" altLang="en-US" sz="1600" dirty="0" smtClean="0">
                <a:solidFill>
                  <a:prstClr val="black"/>
                </a:solidFill>
                <a:latin typeface="Calibri" panose="020F0502020204030204" pitchFamily="34" charset="0"/>
              </a:rPr>
              <a:t>2.42 </a:t>
            </a:r>
            <a:endParaRPr lang="en-US" altLang="en-US" sz="1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29039477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n-US" sz="2800" dirty="0"/>
              <a:t>Matching refractive index (</a:t>
            </a:r>
            <a:r>
              <a:rPr lang="en-US" altLang="en-US" sz="2800" dirty="0">
                <a:latin typeface="Symbol" panose="05050102010706020507" pitchFamily="18" charset="2"/>
              </a:rPr>
              <a:t>h</a:t>
            </a:r>
            <a:r>
              <a:rPr lang="en-US" altLang="en-US" sz="2800" dirty="0"/>
              <a:t>) </a:t>
            </a:r>
            <a:r>
              <a:rPr lang="en-US" altLang="en-US" sz="2800" dirty="0" smtClean="0"/>
              <a:t>and increasing numerical aperture (N.A.) </a:t>
            </a:r>
            <a:r>
              <a:rPr lang="en-US" sz="2800" dirty="0" smtClean="0"/>
              <a:t>to </a:t>
            </a:r>
            <a:r>
              <a:rPr lang="en-US" sz="2800" dirty="0"/>
              <a:t>avoid Z-axis </a:t>
            </a:r>
            <a:r>
              <a:rPr lang="en-US" sz="2800" dirty="0" smtClean="0"/>
              <a:t>distortions</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203" y="1785205"/>
            <a:ext cx="4750594" cy="4750594"/>
          </a:xfrm>
          <a:prstGeom prst="rect">
            <a:avLst/>
          </a:prstGeom>
        </p:spPr>
      </p:pic>
      <p:sp>
        <p:nvSpPr>
          <p:cNvPr id="9" name="TextBox 8"/>
          <p:cNvSpPr txBox="1"/>
          <p:nvPr/>
        </p:nvSpPr>
        <p:spPr>
          <a:xfrm>
            <a:off x="5315579" y="2183054"/>
            <a:ext cx="899157" cy="646331"/>
          </a:xfrm>
          <a:prstGeom prst="rect">
            <a:avLst/>
          </a:prstGeom>
          <a:noFill/>
        </p:spPr>
        <p:txBody>
          <a:bodyPr wrap="none" rtlCol="0">
            <a:spAutoFit/>
          </a:bodyPr>
          <a:lstStyle/>
          <a:p>
            <a:r>
              <a:rPr lang="en-US" dirty="0" smtClean="0">
                <a:solidFill>
                  <a:prstClr val="white"/>
                </a:solidFill>
              </a:rPr>
              <a:t>20x Dry</a:t>
            </a:r>
          </a:p>
          <a:p>
            <a:r>
              <a:rPr lang="en-US" dirty="0" smtClean="0">
                <a:solidFill>
                  <a:prstClr val="white"/>
                </a:solidFill>
              </a:rPr>
              <a:t>0.8 NA</a:t>
            </a:r>
            <a:endParaRPr lang="en-US" dirty="0">
              <a:solidFill>
                <a:prstClr val="white"/>
              </a:solidFill>
            </a:endParaRPr>
          </a:p>
        </p:txBody>
      </p:sp>
    </p:spTree>
    <p:extLst>
      <p:ext uri="{BB962C8B-B14F-4D97-AF65-F5344CB8AC3E}">
        <p14:creationId xmlns:p14="http://schemas.microsoft.com/office/powerpoint/2010/main" val="179844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203" y="1213705"/>
            <a:ext cx="5322094" cy="5322094"/>
          </a:xfrm>
          <a:prstGeom prst="rect">
            <a:avLst/>
          </a:prstGeom>
        </p:spPr>
      </p:pic>
      <p:sp>
        <p:nvSpPr>
          <p:cNvPr id="6" name="TextBox 5"/>
          <p:cNvSpPr txBox="1"/>
          <p:nvPr/>
        </p:nvSpPr>
        <p:spPr>
          <a:xfrm>
            <a:off x="5315579" y="2183054"/>
            <a:ext cx="829073" cy="646331"/>
          </a:xfrm>
          <a:prstGeom prst="rect">
            <a:avLst/>
          </a:prstGeom>
          <a:noFill/>
        </p:spPr>
        <p:txBody>
          <a:bodyPr wrap="none" rtlCol="0">
            <a:spAutoFit/>
          </a:bodyPr>
          <a:lstStyle/>
          <a:p>
            <a:r>
              <a:rPr lang="en-US" dirty="0" smtClean="0">
                <a:solidFill>
                  <a:prstClr val="white"/>
                </a:solidFill>
              </a:rPr>
              <a:t>40x Oil</a:t>
            </a:r>
          </a:p>
          <a:p>
            <a:r>
              <a:rPr lang="en-US" dirty="0" smtClean="0">
                <a:solidFill>
                  <a:prstClr val="white"/>
                </a:solidFill>
              </a:rPr>
              <a:t>1.3 NA</a:t>
            </a:r>
            <a:endParaRPr lang="en-US" dirty="0">
              <a:solidFill>
                <a:prstClr val="white"/>
              </a:solidFill>
            </a:endParaRPr>
          </a:p>
        </p:txBody>
      </p:sp>
      <p:sp>
        <p:nvSpPr>
          <p:cNvPr id="8" name="Title 3"/>
          <p:cNvSpPr>
            <a:spLocks noGrp="1"/>
          </p:cNvSpPr>
          <p:nvPr>
            <p:ph type="title"/>
          </p:nvPr>
        </p:nvSpPr>
        <p:spPr>
          <a:xfrm>
            <a:off x="628650" y="365126"/>
            <a:ext cx="7886700" cy="1325563"/>
          </a:xfrm>
        </p:spPr>
        <p:txBody>
          <a:bodyPr anchor="t">
            <a:normAutofit/>
          </a:bodyPr>
          <a:lstStyle/>
          <a:p>
            <a:r>
              <a:rPr lang="en-US" sz="2800" dirty="0"/>
              <a:t>Matching refractive index (</a:t>
            </a:r>
            <a:r>
              <a:rPr lang="en-US" altLang="en-US" sz="2800" dirty="0">
                <a:latin typeface="Symbol" panose="05050102010706020507" pitchFamily="18" charset="2"/>
              </a:rPr>
              <a:t>h</a:t>
            </a:r>
            <a:r>
              <a:rPr lang="en-US" altLang="en-US" sz="2800" dirty="0"/>
              <a:t>) </a:t>
            </a:r>
            <a:r>
              <a:rPr lang="en-US" altLang="en-US" sz="2800" dirty="0" smtClean="0"/>
              <a:t>and increasing numerical aperture (N.A.) </a:t>
            </a:r>
            <a:r>
              <a:rPr lang="en-US" sz="2800" dirty="0" smtClean="0"/>
              <a:t>to </a:t>
            </a:r>
            <a:r>
              <a:rPr lang="en-US" sz="2800" dirty="0"/>
              <a:t>avoid Z-axis </a:t>
            </a:r>
            <a:r>
              <a:rPr lang="en-US" sz="2800" dirty="0" smtClean="0"/>
              <a:t>distortions</a:t>
            </a:r>
            <a:endParaRPr lang="en-US" sz="2800" dirty="0"/>
          </a:p>
        </p:txBody>
      </p:sp>
    </p:spTree>
    <p:extLst>
      <p:ext uri="{BB962C8B-B14F-4D97-AF65-F5344CB8AC3E}">
        <p14:creationId xmlns:p14="http://schemas.microsoft.com/office/powerpoint/2010/main" val="1821227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But objective can correct for only a few changes in refractive index</a:t>
            </a:r>
            <a:endParaRPr lang="en-US" sz="4000" dirty="0"/>
          </a:p>
        </p:txBody>
      </p:sp>
      <p:sp>
        <p:nvSpPr>
          <p:cNvPr id="3" name="Content Placeholder 2"/>
          <p:cNvSpPr>
            <a:spLocks noGrp="1"/>
          </p:cNvSpPr>
          <p:nvPr>
            <p:ph idx="1"/>
          </p:nvPr>
        </p:nvSpPr>
        <p:spPr/>
        <p:txBody>
          <a:bodyPr/>
          <a:lstStyle/>
          <a:p>
            <a:r>
              <a:rPr lang="en-US" dirty="0" smtClean="0"/>
              <a:t>Biological samples, especially thick ones, can have a wealth of different refractive indices</a:t>
            </a:r>
          </a:p>
          <a:p>
            <a:r>
              <a:rPr lang="en-US" dirty="0" smtClean="0"/>
              <a:t>Macromolecular samples great at scattering light</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9787"/>
          <a:stretch/>
        </p:blipFill>
        <p:spPr>
          <a:xfrm>
            <a:off x="899536" y="3752533"/>
            <a:ext cx="7143750" cy="1550988"/>
          </a:xfrm>
          <a:prstGeom prst="rect">
            <a:avLst/>
          </a:prstGeom>
        </p:spPr>
      </p:pic>
    </p:spTree>
    <p:extLst>
      <p:ext uri="{BB962C8B-B14F-4D97-AF65-F5344CB8AC3E}">
        <p14:creationId xmlns:p14="http://schemas.microsoft.com/office/powerpoint/2010/main" val="3538726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Kohler illumination can help minimize scattering</a:t>
            </a:r>
            <a:endParaRPr lang="en-US" dirty="0"/>
          </a:p>
        </p:txBody>
      </p:sp>
      <p:sp>
        <p:nvSpPr>
          <p:cNvPr id="5" name="Content Placeholder 4"/>
          <p:cNvSpPr>
            <a:spLocks noGrp="1"/>
          </p:cNvSpPr>
          <p:nvPr>
            <p:ph sz="half" idx="1"/>
          </p:nvPr>
        </p:nvSpPr>
        <p:spPr/>
        <p:txBody>
          <a:bodyPr/>
          <a:lstStyle/>
          <a:p>
            <a:r>
              <a:rPr lang="en-US" dirty="0" smtClean="0"/>
              <a:t>Important for DIC (</a:t>
            </a:r>
            <a:r>
              <a:rPr lang="en-US" dirty="0" err="1" smtClean="0"/>
              <a:t>Nomarski</a:t>
            </a:r>
            <a:r>
              <a:rPr lang="en-US" dirty="0" smtClean="0"/>
              <a:t>) microscopy and maximizing resolution</a:t>
            </a:r>
          </a:p>
          <a:p>
            <a:r>
              <a:rPr lang="en-US" dirty="0" smtClean="0"/>
              <a:t>Aperture only crucial if your sample fills the whole field of view.</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912974"/>
            <a:ext cx="3886200" cy="2815200"/>
          </a:xfr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8419" r="49600" b="9695"/>
          <a:stretch/>
        </p:blipFill>
        <p:spPr>
          <a:xfrm>
            <a:off x="6921562" y="4848859"/>
            <a:ext cx="1593788" cy="1544320"/>
          </a:xfrm>
          <a:prstGeom prst="rect">
            <a:avLst/>
          </a:prstGeom>
        </p:spPr>
      </p:pic>
      <p:pic>
        <p:nvPicPr>
          <p:cNvPr id="9" name="Content Placeholder 4"/>
          <p:cNvPicPr>
            <a:picLocks noChangeAspect="1"/>
          </p:cNvPicPr>
          <p:nvPr/>
        </p:nvPicPr>
        <p:blipFill rotWithShape="1">
          <a:blip r:embed="rId5">
            <a:extLst>
              <a:ext uri="{28A0092B-C50C-407E-A947-70E740481C1C}">
                <a14:useLocalDpi xmlns:a14="http://schemas.microsoft.com/office/drawing/2010/main" val="0"/>
              </a:ext>
            </a:extLst>
          </a:blip>
          <a:srcRect t="51932" r="33769" b="6491"/>
          <a:stretch/>
        </p:blipFill>
        <p:spPr>
          <a:xfrm>
            <a:off x="918209" y="4889499"/>
            <a:ext cx="2840991" cy="1422400"/>
          </a:xfrm>
          <a:prstGeom prst="rect">
            <a:avLst/>
          </a:prstGeom>
        </p:spPr>
      </p:pic>
      <p:sp>
        <p:nvSpPr>
          <p:cNvPr id="11" name="TextBox 10"/>
          <p:cNvSpPr txBox="1"/>
          <p:nvPr/>
        </p:nvSpPr>
        <p:spPr>
          <a:xfrm>
            <a:off x="4629150" y="4848859"/>
            <a:ext cx="1985010" cy="1754326"/>
          </a:xfrm>
          <a:prstGeom prst="rect">
            <a:avLst/>
          </a:prstGeom>
          <a:noFill/>
        </p:spPr>
        <p:txBody>
          <a:bodyPr wrap="square" rtlCol="0">
            <a:spAutoFit/>
          </a:bodyPr>
          <a:lstStyle/>
          <a:p>
            <a:r>
              <a:rPr lang="en-US" dirty="0" smtClean="0"/>
              <a:t>Condenser aperture must be opened to just within field of view. Can you tell why?</a:t>
            </a:r>
            <a:endParaRPr lang="en-US" dirty="0"/>
          </a:p>
        </p:txBody>
      </p:sp>
    </p:spTree>
    <p:extLst>
      <p:ext uri="{BB962C8B-B14F-4D97-AF65-F5344CB8AC3E}">
        <p14:creationId xmlns:p14="http://schemas.microsoft.com/office/powerpoint/2010/main" val="1302061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10: Scattering, clearing and adaptive optics</a:t>
            </a:r>
            <a:endParaRPr lang="en-US" dirty="0"/>
          </a:p>
        </p:txBody>
      </p:sp>
      <p:sp>
        <p:nvSpPr>
          <p:cNvPr id="3" name="Content Placeholder 2"/>
          <p:cNvSpPr>
            <a:spLocks noGrp="1"/>
          </p:cNvSpPr>
          <p:nvPr>
            <p:ph idx="1"/>
          </p:nvPr>
        </p:nvSpPr>
        <p:spPr/>
        <p:txBody>
          <a:bodyPr/>
          <a:lstStyle/>
          <a:p>
            <a:r>
              <a:rPr lang="en-US" dirty="0" smtClean="0"/>
              <a:t>Scattering and absorption of light</a:t>
            </a:r>
          </a:p>
          <a:p>
            <a:r>
              <a:rPr lang="en-US" dirty="0" smtClean="0"/>
              <a:t>How to deal with scattering and absorption</a:t>
            </a:r>
          </a:p>
          <a:p>
            <a:r>
              <a:rPr lang="en-US" dirty="0" smtClean="0"/>
              <a:t>Obstacles to transparency</a:t>
            </a:r>
          </a:p>
          <a:p>
            <a:r>
              <a:rPr lang="en-US" dirty="0" smtClean="0"/>
              <a:t>Techniques for making samples transparent</a:t>
            </a:r>
          </a:p>
          <a:p>
            <a:r>
              <a:rPr lang="en-US" dirty="0" smtClean="0"/>
              <a:t>History of clearing</a:t>
            </a:r>
          </a:p>
          <a:p>
            <a:r>
              <a:rPr lang="en-US" dirty="0" smtClean="0"/>
              <a:t>Modern approaches: CLARITY and beyond</a:t>
            </a:r>
          </a:p>
          <a:p>
            <a:r>
              <a:rPr lang="en-US" dirty="0" smtClean="0"/>
              <a:t>Adaptive optics</a:t>
            </a:r>
          </a:p>
          <a:p>
            <a:endParaRPr lang="en-US" dirty="0"/>
          </a:p>
        </p:txBody>
      </p:sp>
    </p:spTree>
    <p:extLst>
      <p:ext uri="{BB962C8B-B14F-4D97-AF65-F5344CB8AC3E}">
        <p14:creationId xmlns:p14="http://schemas.microsoft.com/office/powerpoint/2010/main" val="688725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smtClean="0"/>
              <a:t>Obstacles to transparency</a:t>
            </a:r>
            <a:endParaRPr lang="en-US" dirty="0"/>
          </a:p>
        </p:txBody>
      </p:sp>
      <p:sp>
        <p:nvSpPr>
          <p:cNvPr id="6" name="Content Placeholder 5"/>
          <p:cNvSpPr>
            <a:spLocks noGrp="1"/>
          </p:cNvSpPr>
          <p:nvPr>
            <p:ph idx="1"/>
          </p:nvPr>
        </p:nvSpPr>
        <p:spPr/>
        <p:txBody>
          <a:bodyPr/>
          <a:lstStyle/>
          <a:p>
            <a:r>
              <a:rPr lang="en-US" dirty="0" smtClean="0"/>
              <a:t>Absorption by pigments</a:t>
            </a:r>
          </a:p>
          <a:p>
            <a:r>
              <a:rPr lang="en-US" dirty="0" smtClean="0"/>
              <a:t>Differences in refractive index</a:t>
            </a:r>
          </a:p>
          <a:p>
            <a:r>
              <a:rPr lang="en-US" dirty="0" smtClean="0"/>
              <a:t>Which is the more challenging problem?</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 y="3681413"/>
            <a:ext cx="7429500" cy="2495550"/>
          </a:xfrm>
          <a:prstGeom prst="rect">
            <a:avLst/>
          </a:prstGeom>
        </p:spPr>
      </p:pic>
    </p:spTree>
    <p:extLst>
      <p:ext uri="{BB962C8B-B14F-4D97-AF65-F5344CB8AC3E}">
        <p14:creationId xmlns:p14="http://schemas.microsoft.com/office/powerpoint/2010/main" val="2408073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Clearing tissues goes back to 1914</a:t>
            </a:r>
            <a:endParaRPr lang="en-US" dirty="0"/>
          </a:p>
        </p:txBody>
      </p:sp>
      <p:sp>
        <p:nvSpPr>
          <p:cNvPr id="4" name="Content Placeholder 3"/>
          <p:cNvSpPr>
            <a:spLocks noGrp="1"/>
          </p:cNvSpPr>
          <p:nvPr>
            <p:ph sz="half" idx="1"/>
          </p:nvPr>
        </p:nvSpPr>
        <p:spPr/>
        <p:txBody>
          <a:bodyPr/>
          <a:lstStyle/>
          <a:p>
            <a:r>
              <a:rPr lang="en-US" dirty="0" smtClean="0"/>
              <a:t>Werner </a:t>
            </a:r>
            <a:r>
              <a:rPr lang="en-US" dirty="0" err="1" smtClean="0"/>
              <a:t>Spalteholz</a:t>
            </a:r>
            <a:r>
              <a:rPr lang="en-US" dirty="0" smtClean="0"/>
              <a:t> was German anatomist who developed first clearing protocol</a:t>
            </a:r>
          </a:p>
          <a:p>
            <a:r>
              <a:rPr lang="en-US" dirty="0"/>
              <a:t>T</a:t>
            </a:r>
            <a:r>
              <a:rPr lang="en-US" dirty="0" smtClean="0"/>
              <a:t>reatment </a:t>
            </a:r>
            <a:r>
              <a:rPr lang="en-US" dirty="0"/>
              <a:t>with benzyl alcohol and methyl salicylate</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67119" y="1829594"/>
            <a:ext cx="1919605" cy="2752641"/>
          </a:xfrm>
        </p:spPr>
      </p:pic>
      <p:sp>
        <p:nvSpPr>
          <p:cNvPr id="7" name="TextBox 6"/>
          <p:cNvSpPr txBox="1"/>
          <p:nvPr/>
        </p:nvSpPr>
        <p:spPr>
          <a:xfrm>
            <a:off x="6117659" y="4721140"/>
            <a:ext cx="1969065" cy="646331"/>
          </a:xfrm>
          <a:prstGeom prst="rect">
            <a:avLst/>
          </a:prstGeom>
          <a:noFill/>
        </p:spPr>
        <p:txBody>
          <a:bodyPr wrap="none" rtlCol="0">
            <a:spAutoFit/>
          </a:bodyPr>
          <a:lstStyle/>
          <a:p>
            <a:pPr algn="ctr"/>
            <a:r>
              <a:rPr lang="en-US" dirty="0"/>
              <a:t>Werner </a:t>
            </a:r>
            <a:r>
              <a:rPr lang="en-US" dirty="0" err="1"/>
              <a:t>Spalteholz</a:t>
            </a:r>
            <a:r>
              <a:rPr lang="en-US" dirty="0"/>
              <a:t> </a:t>
            </a:r>
            <a:endParaRPr lang="en-US" dirty="0" smtClean="0"/>
          </a:p>
          <a:p>
            <a:pPr algn="ctr"/>
            <a:r>
              <a:rPr lang="en-US" dirty="0" smtClean="0"/>
              <a:t>(</a:t>
            </a:r>
            <a:r>
              <a:rPr lang="en-US" dirty="0"/>
              <a:t>1861-1940)</a:t>
            </a:r>
          </a:p>
        </p:txBody>
      </p:sp>
    </p:spTree>
    <p:extLst>
      <p:ext uri="{BB962C8B-B14F-4D97-AF65-F5344CB8AC3E}">
        <p14:creationId xmlns:p14="http://schemas.microsoft.com/office/powerpoint/2010/main" val="2327026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Cleared and stained specimens</a:t>
            </a:r>
            <a:endParaRPr lang="en-US" dirty="0"/>
          </a:p>
        </p:txBody>
      </p:sp>
      <p:sp>
        <p:nvSpPr>
          <p:cNvPr id="3" name="Content Placeholder 2"/>
          <p:cNvSpPr>
            <a:spLocks noGrp="1"/>
          </p:cNvSpPr>
          <p:nvPr>
            <p:ph sz="half" idx="1"/>
          </p:nvPr>
        </p:nvSpPr>
        <p:spPr/>
        <p:txBody>
          <a:bodyPr>
            <a:normAutofit/>
          </a:bodyPr>
          <a:lstStyle/>
          <a:p>
            <a:r>
              <a:rPr lang="en-US" dirty="0" smtClean="0"/>
              <a:t>Alizarin red labels bone, </a:t>
            </a:r>
            <a:r>
              <a:rPr lang="en-US" dirty="0" err="1" smtClean="0"/>
              <a:t>alcian</a:t>
            </a:r>
            <a:r>
              <a:rPr lang="en-US" dirty="0" smtClean="0"/>
              <a:t> blue labels cartilage</a:t>
            </a:r>
          </a:p>
          <a:p>
            <a:r>
              <a:rPr lang="en-US" dirty="0" smtClean="0"/>
              <a:t>Popular skeletal preparation</a:t>
            </a:r>
          </a:p>
          <a:p>
            <a:r>
              <a:rPr lang="en-US" dirty="0" smtClean="0"/>
              <a:t>Long used by Anatomists and </a:t>
            </a:r>
            <a:r>
              <a:rPr lang="en-US" dirty="0" err="1" smtClean="0"/>
              <a:t>Systematists</a:t>
            </a:r>
            <a:endParaRPr lang="en-US" dirty="0" smtClean="0"/>
          </a:p>
          <a:p>
            <a:r>
              <a:rPr lang="en-US" dirty="0"/>
              <a:t>6th </a:t>
            </a:r>
            <a:r>
              <a:rPr lang="en-US" dirty="0" smtClean="0"/>
              <a:t>Place in 2013 Nikon Photo </a:t>
            </a:r>
            <a:r>
              <a:rPr lang="en-US" dirty="0"/>
              <a:t>Competition</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0326" y="1825625"/>
            <a:ext cx="3623848" cy="4351338"/>
          </a:xfrm>
        </p:spPr>
      </p:pic>
      <p:sp>
        <p:nvSpPr>
          <p:cNvPr id="4" name="TextBox 3"/>
          <p:cNvSpPr txBox="1"/>
          <p:nvPr/>
        </p:nvSpPr>
        <p:spPr>
          <a:xfrm>
            <a:off x="6787262" y="5942567"/>
            <a:ext cx="1596912" cy="369332"/>
          </a:xfrm>
          <a:prstGeom prst="rect">
            <a:avLst/>
          </a:prstGeom>
          <a:noFill/>
        </p:spPr>
        <p:txBody>
          <a:bodyPr wrap="none" rtlCol="0">
            <a:spAutoFit/>
          </a:bodyPr>
          <a:lstStyle/>
          <a:p>
            <a:r>
              <a:rPr lang="en-US" dirty="0" err="1" smtClean="0"/>
              <a:t>Dorit</a:t>
            </a:r>
            <a:r>
              <a:rPr lang="en-US" dirty="0" smtClean="0"/>
              <a:t> </a:t>
            </a:r>
            <a:r>
              <a:rPr lang="en-US" dirty="0" err="1" smtClean="0"/>
              <a:t>Hockman</a:t>
            </a:r>
            <a:endParaRPr lang="en-US" dirty="0"/>
          </a:p>
        </p:txBody>
      </p:sp>
    </p:spTree>
    <p:extLst>
      <p:ext uri="{BB962C8B-B14F-4D97-AF65-F5344CB8AC3E}">
        <p14:creationId xmlns:p14="http://schemas.microsoft.com/office/powerpoint/2010/main" val="3964693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Cleared and stained specimens</a:t>
            </a:r>
          </a:p>
        </p:txBody>
      </p:sp>
      <p:sp>
        <p:nvSpPr>
          <p:cNvPr id="3" name="Content Placeholder 2"/>
          <p:cNvSpPr>
            <a:spLocks noGrp="1"/>
          </p:cNvSpPr>
          <p:nvPr>
            <p:ph sz="half" idx="1"/>
          </p:nvPr>
        </p:nvSpPr>
        <p:spPr/>
        <p:txBody>
          <a:bodyPr>
            <a:normAutofit/>
          </a:bodyPr>
          <a:lstStyle/>
          <a:p>
            <a:r>
              <a:rPr lang="en-US" sz="2400" dirty="0" smtClean="0"/>
              <a:t>Technique goes back to at least the 1930’s</a:t>
            </a:r>
          </a:p>
          <a:p>
            <a:r>
              <a:rPr lang="en-US" sz="2400" dirty="0" smtClean="0"/>
              <a:t>Modern protocol </a:t>
            </a:r>
            <a:r>
              <a:rPr lang="en-US" sz="2400" dirty="0"/>
              <a:t>from </a:t>
            </a:r>
            <a:r>
              <a:rPr lang="en-US" sz="2400" dirty="0" err="1"/>
              <a:t>Dingerkus</a:t>
            </a:r>
            <a:r>
              <a:rPr lang="en-US" sz="2400" dirty="0"/>
              <a:t> and </a:t>
            </a:r>
            <a:r>
              <a:rPr lang="en-US" sz="2400" dirty="0" err="1"/>
              <a:t>Uhler</a:t>
            </a:r>
            <a:r>
              <a:rPr lang="en-US" sz="2400" dirty="0"/>
              <a:t> (1977)</a:t>
            </a:r>
            <a:endParaRPr lang="en-US" sz="2400" dirty="0" smtClean="0"/>
          </a:p>
          <a:p>
            <a:r>
              <a:rPr lang="en-US" sz="2400" dirty="0" smtClean="0"/>
              <a:t>Important because allowed study of intact internal skeleton</a:t>
            </a:r>
          </a:p>
          <a:p>
            <a:endParaRPr lang="en-US" sz="24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0333" y="1514824"/>
            <a:ext cx="3875017" cy="2486470"/>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167" y="4447031"/>
            <a:ext cx="3858348" cy="18648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0527" y="4215627"/>
            <a:ext cx="3294627" cy="2185436"/>
          </a:xfrm>
          <a:prstGeom prst="rect">
            <a:avLst/>
          </a:prstGeom>
        </p:spPr>
      </p:pic>
    </p:spTree>
    <p:extLst>
      <p:ext uri="{BB962C8B-B14F-4D97-AF65-F5344CB8AC3E}">
        <p14:creationId xmlns:p14="http://schemas.microsoft.com/office/powerpoint/2010/main" val="528820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Cleared and stained specimens</a:t>
            </a:r>
          </a:p>
        </p:txBody>
      </p:sp>
      <p:sp>
        <p:nvSpPr>
          <p:cNvPr id="3" name="Content Placeholder 2"/>
          <p:cNvSpPr>
            <a:spLocks noGrp="1"/>
          </p:cNvSpPr>
          <p:nvPr>
            <p:ph sz="half" idx="1"/>
          </p:nvPr>
        </p:nvSpPr>
        <p:spPr/>
        <p:txBody>
          <a:bodyPr>
            <a:normAutofit/>
          </a:bodyPr>
          <a:lstStyle/>
          <a:p>
            <a:r>
              <a:rPr lang="en-US" sz="1600" dirty="0" smtClean="0"/>
              <a:t>Make animals transparent with strong alkali solution (KOH) and glycerin</a:t>
            </a:r>
          </a:p>
          <a:p>
            <a:r>
              <a:rPr lang="en-US" sz="1600" dirty="0" smtClean="0"/>
              <a:t>Remove </a:t>
            </a:r>
            <a:r>
              <a:rPr lang="en-US" sz="1600" dirty="0"/>
              <a:t>pigment with </a:t>
            </a:r>
            <a:r>
              <a:rPr lang="en-US" sz="1600" dirty="0" smtClean="0"/>
              <a:t>hydrogen </a:t>
            </a:r>
            <a:r>
              <a:rPr lang="en-US" sz="1600" dirty="0"/>
              <a:t>peroxide, ultra-violet light, or other bleaching </a:t>
            </a:r>
            <a:r>
              <a:rPr lang="en-US" sz="1600" dirty="0" smtClean="0"/>
              <a:t>agents</a:t>
            </a:r>
          </a:p>
          <a:p>
            <a:r>
              <a:rPr lang="en-US" sz="1600" dirty="0" smtClean="0"/>
              <a:t>Embryos and larva fast but adults can take weeks</a:t>
            </a:r>
            <a:endParaRPr lang="en-US" sz="1600"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93920" y="1825624"/>
            <a:ext cx="4077002" cy="2140426"/>
          </a:xfrm>
        </p:spPr>
      </p:pic>
      <p:pic>
        <p:nvPicPr>
          <p:cNvPr id="6" name="Picture 5"/>
          <p:cNvPicPr>
            <a:picLocks noChangeAspect="1"/>
          </p:cNvPicPr>
          <p:nvPr/>
        </p:nvPicPr>
        <p:blipFill>
          <a:blip r:embed="rId4"/>
          <a:stretch>
            <a:fillRect/>
          </a:stretch>
        </p:blipFill>
        <p:spPr>
          <a:xfrm>
            <a:off x="628650" y="3889102"/>
            <a:ext cx="3818419" cy="242279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1082" y="3880002"/>
            <a:ext cx="3799840" cy="2431897"/>
          </a:xfrm>
          <a:prstGeom prst="rect">
            <a:avLst/>
          </a:prstGeom>
        </p:spPr>
      </p:pic>
    </p:spTree>
    <p:extLst>
      <p:ext uri="{BB962C8B-B14F-4D97-AF65-F5344CB8AC3E}">
        <p14:creationId xmlns:p14="http://schemas.microsoft.com/office/powerpoint/2010/main" val="605506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Arthropods can be cleared with clove oil</a:t>
            </a:r>
            <a:endParaRPr lang="en-US" dirty="0"/>
          </a:p>
        </p:txBody>
      </p:sp>
      <p:sp>
        <p:nvSpPr>
          <p:cNvPr id="3" name="Content Placeholder 2"/>
          <p:cNvSpPr>
            <a:spLocks noGrp="1"/>
          </p:cNvSpPr>
          <p:nvPr>
            <p:ph sz="half" idx="1"/>
          </p:nvPr>
        </p:nvSpPr>
        <p:spPr/>
        <p:txBody>
          <a:bodyPr>
            <a:normAutofit/>
          </a:bodyPr>
          <a:lstStyle/>
          <a:p>
            <a:r>
              <a:rPr lang="en-US" dirty="0" smtClean="0"/>
              <a:t>Prepared with KOH and clove oil, imaged in Canadian balsam</a:t>
            </a:r>
          </a:p>
          <a:p>
            <a:r>
              <a:rPr lang="en-US" dirty="0" smtClean="0"/>
              <a:t>Used to study genitalia of arthropods for systematics</a:t>
            </a:r>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9739" y="1825625"/>
            <a:ext cx="3185022" cy="4351338"/>
          </a:xfr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5723" b="62295"/>
          <a:stretch/>
        </p:blipFill>
        <p:spPr>
          <a:xfrm>
            <a:off x="3157151" y="4887552"/>
            <a:ext cx="1357699" cy="128941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022" y="4887552"/>
            <a:ext cx="2596130" cy="1289411"/>
          </a:xfrm>
          <a:prstGeom prst="rect">
            <a:avLst/>
          </a:prstGeom>
        </p:spPr>
      </p:pic>
    </p:spTree>
    <p:extLst>
      <p:ext uri="{BB962C8B-B14F-4D97-AF65-F5344CB8AC3E}">
        <p14:creationId xmlns:p14="http://schemas.microsoft.com/office/powerpoint/2010/main" val="2818984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Clearing techniques</a:t>
            </a:r>
            <a:endParaRPr lang="en-US" dirty="0"/>
          </a:p>
        </p:txBody>
      </p:sp>
      <p:sp>
        <p:nvSpPr>
          <p:cNvPr id="3" name="Content Placeholder 2"/>
          <p:cNvSpPr>
            <a:spLocks noGrp="1"/>
          </p:cNvSpPr>
          <p:nvPr>
            <p:ph idx="1"/>
          </p:nvPr>
        </p:nvSpPr>
        <p:spPr/>
        <p:txBody>
          <a:bodyPr>
            <a:normAutofit/>
          </a:bodyPr>
          <a:lstStyle/>
          <a:p>
            <a:r>
              <a:rPr lang="en-US" sz="2400" dirty="0" smtClean="0"/>
              <a:t>Major </a:t>
            </a:r>
            <a:r>
              <a:rPr lang="en-US" sz="2400" dirty="0"/>
              <a:t>task of clearing methods is to "equalize" the refractive index without destroying </a:t>
            </a:r>
            <a:r>
              <a:rPr lang="en-US" sz="2400" dirty="0" smtClean="0"/>
              <a:t>3D structure </a:t>
            </a:r>
            <a:r>
              <a:rPr lang="en-US" sz="2400" dirty="0"/>
              <a:t>and without degradation of possibly present </a:t>
            </a:r>
            <a:r>
              <a:rPr lang="en-US" sz="2400" dirty="0" err="1"/>
              <a:t>fluorochromes</a:t>
            </a:r>
            <a:r>
              <a:rPr lang="en-US" sz="2400" dirty="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30" y="3681413"/>
            <a:ext cx="7429500" cy="2495550"/>
          </a:xfrm>
          <a:prstGeom prst="rect">
            <a:avLst/>
          </a:prstGeom>
        </p:spPr>
      </p:pic>
    </p:spTree>
    <p:extLst>
      <p:ext uri="{BB962C8B-B14F-4D97-AF65-F5344CB8AC3E}">
        <p14:creationId xmlns:p14="http://schemas.microsoft.com/office/powerpoint/2010/main" val="1125325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reduce refractive index differences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Remove water </a:t>
            </a:r>
            <a:r>
              <a:rPr lang="en-US" dirty="0"/>
              <a:t>and replace it </a:t>
            </a:r>
            <a:r>
              <a:rPr lang="en-US" dirty="0" smtClean="0"/>
              <a:t>with </a:t>
            </a:r>
            <a:r>
              <a:rPr lang="en-US" dirty="0"/>
              <a:t>an organic compound that has a higher refractive </a:t>
            </a:r>
            <a:r>
              <a:rPr lang="en-US" dirty="0" smtClean="0"/>
              <a:t>index</a:t>
            </a:r>
          </a:p>
          <a:p>
            <a:pPr marL="514350" indent="-514350">
              <a:buFont typeface="+mj-lt"/>
              <a:buAutoNum type="arabicPeriod"/>
            </a:pPr>
            <a:r>
              <a:rPr lang="en-US" dirty="0" smtClean="0"/>
              <a:t>Increase refractive </a:t>
            </a:r>
            <a:r>
              <a:rPr lang="en-US" dirty="0"/>
              <a:t>index of </a:t>
            </a:r>
            <a:r>
              <a:rPr lang="en-US" dirty="0" smtClean="0"/>
              <a:t>aqueous </a:t>
            </a:r>
            <a:r>
              <a:rPr lang="en-US" dirty="0"/>
              <a:t>phases by adding water-soluble compounds, such as glucose, fructose </a:t>
            </a:r>
            <a:r>
              <a:rPr lang="en-US" dirty="0" smtClean="0"/>
              <a:t>or urea.</a:t>
            </a:r>
          </a:p>
          <a:p>
            <a:pPr marL="514350" indent="-514350">
              <a:buFont typeface="+mj-lt"/>
              <a:buAutoNum type="arabicPeriod"/>
            </a:pPr>
            <a:r>
              <a:rPr lang="en-US" dirty="0" smtClean="0"/>
              <a:t>Replace water with polar </a:t>
            </a:r>
            <a:r>
              <a:rPr lang="en-US" dirty="0"/>
              <a:t>solvents with higher refractive index</a:t>
            </a:r>
          </a:p>
        </p:txBody>
      </p:sp>
    </p:spTree>
    <p:extLst>
      <p:ext uri="{BB962C8B-B14F-4D97-AF65-F5344CB8AC3E}">
        <p14:creationId xmlns:p14="http://schemas.microsoft.com/office/powerpoint/2010/main" val="1366975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dirty="0"/>
              <a:t>Remove </a:t>
            </a:r>
            <a:r>
              <a:rPr lang="en-US" sz="3200" dirty="0" smtClean="0"/>
              <a:t>water </a:t>
            </a:r>
            <a:r>
              <a:rPr lang="en-US" sz="3200" dirty="0"/>
              <a:t>and replace it with an organic compound that has a higher refractive index</a:t>
            </a:r>
            <a:br>
              <a:rPr lang="en-US" sz="3200" dirty="0"/>
            </a:br>
            <a:endParaRPr lang="en-US" sz="3200" dirty="0"/>
          </a:p>
        </p:txBody>
      </p:sp>
      <p:sp>
        <p:nvSpPr>
          <p:cNvPr id="5" name="Content Placeholder 4"/>
          <p:cNvSpPr>
            <a:spLocks noGrp="1"/>
          </p:cNvSpPr>
          <p:nvPr>
            <p:ph sz="half" idx="1"/>
          </p:nvPr>
        </p:nvSpPr>
        <p:spPr/>
        <p:txBody>
          <a:bodyPr/>
          <a:lstStyle/>
          <a:p>
            <a:r>
              <a:rPr lang="en-US" dirty="0" smtClean="0"/>
              <a:t>Benzyl alcohol and </a:t>
            </a:r>
            <a:r>
              <a:rPr lang="en-US" dirty="0" err="1"/>
              <a:t>benzylbenzoate</a:t>
            </a:r>
            <a:r>
              <a:rPr lang="en-US" dirty="0"/>
              <a:t> </a:t>
            </a:r>
            <a:r>
              <a:rPr lang="en-US" dirty="0" smtClean="0"/>
              <a:t>(BABB)</a:t>
            </a:r>
          </a:p>
          <a:p>
            <a:r>
              <a:rPr lang="en-US" dirty="0" err="1"/>
              <a:t>D</a:t>
            </a:r>
            <a:r>
              <a:rPr lang="en-US" dirty="0" err="1" smtClean="0"/>
              <a:t>ibenzyl</a:t>
            </a:r>
            <a:r>
              <a:rPr lang="en-US" dirty="0" smtClean="0"/>
              <a:t> </a:t>
            </a:r>
            <a:r>
              <a:rPr lang="en-US" dirty="0"/>
              <a:t>ether (DBE</a:t>
            </a:r>
            <a:r>
              <a:rPr lang="en-US" dirty="0" smtClean="0"/>
              <a:t>)</a:t>
            </a:r>
          </a:p>
          <a:p>
            <a:r>
              <a:rPr lang="en-US" dirty="0"/>
              <a:t>Dehydrate with ethanol or </a:t>
            </a:r>
            <a:r>
              <a:rPr lang="en-US" dirty="0" err="1"/>
              <a:t>tetrahydrofuran</a:t>
            </a:r>
            <a:endParaRPr lang="en-US" dirty="0"/>
          </a:p>
        </p:txBody>
      </p:sp>
      <p:pic>
        <p:nvPicPr>
          <p:cNvPr id="2" name="IP-ExtendedFocusImageFrog0002_t01">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629150" y="1825625"/>
            <a:ext cx="3886200" cy="2911475"/>
          </a:xfr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0304" y="4872036"/>
            <a:ext cx="2411949" cy="1707896"/>
          </a:xfrm>
          <a:prstGeom prst="rect">
            <a:avLst/>
          </a:prstGeom>
        </p:spPr>
      </p:pic>
      <p:pic>
        <p:nvPicPr>
          <p:cNvPr id="7" name="Picture 6"/>
          <p:cNvPicPr>
            <a:picLocks noChangeAspect="1"/>
          </p:cNvPicPr>
          <p:nvPr/>
        </p:nvPicPr>
        <p:blipFill>
          <a:blip r:embed="rId7"/>
          <a:stretch>
            <a:fillRect/>
          </a:stretch>
        </p:blipFill>
        <p:spPr>
          <a:xfrm>
            <a:off x="1264650" y="4199556"/>
            <a:ext cx="2141400" cy="2502567"/>
          </a:xfrm>
          <a:prstGeom prst="rect">
            <a:avLst/>
          </a:prstGeom>
        </p:spPr>
      </p:pic>
    </p:spTree>
    <p:extLst>
      <p:ext uri="{BB962C8B-B14F-4D97-AF65-F5344CB8AC3E}">
        <p14:creationId xmlns:p14="http://schemas.microsoft.com/office/powerpoint/2010/main" val="284580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solidFill>
                  <a:prstClr val="black"/>
                </a:solidFill>
              </a:rPr>
              <a:t>Remove water and replace it with an organic compound that has a higher refractive index</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79746033"/>
              </p:ext>
            </p:extLst>
          </p:nvPr>
        </p:nvGraphicFramePr>
        <p:xfrm>
          <a:off x="628650" y="1825625"/>
          <a:ext cx="7886700" cy="2595880"/>
        </p:xfrm>
        <a:graphic>
          <a:graphicData uri="http://schemas.openxmlformats.org/drawingml/2006/table">
            <a:tbl>
              <a:tblPr firstRow="1" bandRow="1">
                <a:tableStyleId>{5C22544A-7EE6-4342-B048-85BDC9FD1C3A}</a:tableStyleId>
              </a:tblPr>
              <a:tblGrid>
                <a:gridCol w="3943350"/>
                <a:gridCol w="3943350"/>
              </a:tblGrid>
              <a:tr h="370840">
                <a:tc>
                  <a:txBody>
                    <a:bodyPr/>
                    <a:lstStyle/>
                    <a:p>
                      <a:r>
                        <a:rPr lang="en-US" dirty="0" smtClean="0"/>
                        <a:t>Solvent</a:t>
                      </a:r>
                      <a:endParaRPr lang="en-US" dirty="0"/>
                    </a:p>
                  </a:txBody>
                  <a:tcPr/>
                </a:tc>
                <a:tc>
                  <a:txBody>
                    <a:bodyPr/>
                    <a:lstStyle/>
                    <a:p>
                      <a:r>
                        <a:rPr lang="en-US" dirty="0" smtClean="0"/>
                        <a:t>Refractive Index (</a:t>
                      </a:r>
                      <a:r>
                        <a:rPr lang="el-GR" dirty="0" smtClean="0"/>
                        <a:t>η</a:t>
                      </a:r>
                      <a:r>
                        <a:rPr lang="en-US" dirty="0" smtClean="0"/>
                        <a:t>)</a:t>
                      </a:r>
                      <a:endParaRPr lang="en-US" dirty="0"/>
                    </a:p>
                  </a:txBody>
                  <a:tcPr/>
                </a:tc>
              </a:tr>
              <a:tr h="370840">
                <a:tc>
                  <a:txBody>
                    <a:bodyPr/>
                    <a:lstStyle/>
                    <a:p>
                      <a:r>
                        <a:rPr lang="en-US" dirty="0" smtClean="0"/>
                        <a:t>Water</a:t>
                      </a:r>
                      <a:endParaRPr lang="en-US" dirty="0"/>
                    </a:p>
                  </a:txBody>
                  <a:tcPr/>
                </a:tc>
                <a:tc>
                  <a:txBody>
                    <a:bodyPr/>
                    <a:lstStyle/>
                    <a:p>
                      <a:r>
                        <a:rPr lang="en-US" dirty="0" smtClean="0"/>
                        <a:t>1.33</a:t>
                      </a:r>
                      <a:endParaRPr lang="en-US" dirty="0"/>
                    </a:p>
                  </a:txBody>
                  <a:tcPr/>
                </a:tc>
              </a:tr>
              <a:tr h="370840">
                <a:tc>
                  <a:txBody>
                    <a:bodyPr/>
                    <a:lstStyle/>
                    <a:p>
                      <a:r>
                        <a:rPr lang="en-US" dirty="0" smtClean="0"/>
                        <a:t>BABB</a:t>
                      </a:r>
                      <a:endParaRPr lang="en-US" dirty="0"/>
                    </a:p>
                  </a:txBody>
                  <a:tcPr/>
                </a:tc>
                <a:tc>
                  <a:txBody>
                    <a:bodyPr/>
                    <a:lstStyle/>
                    <a:p>
                      <a:r>
                        <a:rPr lang="en-US" dirty="0" smtClean="0"/>
                        <a:t>1.56</a:t>
                      </a:r>
                      <a:endParaRPr lang="en-US" dirty="0"/>
                    </a:p>
                  </a:txBody>
                  <a:tcPr/>
                </a:tc>
              </a:tr>
              <a:tr h="370840">
                <a:tc>
                  <a:txBody>
                    <a:bodyPr/>
                    <a:lstStyle/>
                    <a:p>
                      <a:r>
                        <a:rPr lang="en-US" dirty="0" smtClean="0"/>
                        <a:t>Methyl salicylate</a:t>
                      </a:r>
                      <a:endParaRPr lang="en-US" dirty="0"/>
                    </a:p>
                  </a:txBody>
                  <a:tcPr/>
                </a:tc>
                <a:tc>
                  <a:txBody>
                    <a:bodyPr/>
                    <a:lstStyle/>
                    <a:p>
                      <a:r>
                        <a:rPr lang="en-US" dirty="0" smtClean="0"/>
                        <a:t>1.52</a:t>
                      </a:r>
                      <a:endParaRPr lang="en-US" dirty="0"/>
                    </a:p>
                  </a:txBody>
                  <a:tcPr/>
                </a:tc>
              </a:tr>
              <a:tr h="370840">
                <a:tc>
                  <a:txBody>
                    <a:bodyPr/>
                    <a:lstStyle/>
                    <a:p>
                      <a:r>
                        <a:rPr lang="en-US" dirty="0" err="1" smtClean="0"/>
                        <a:t>Dibenzyl</a:t>
                      </a:r>
                      <a:r>
                        <a:rPr lang="en-US" baseline="0" dirty="0" smtClean="0"/>
                        <a:t> ether</a:t>
                      </a:r>
                      <a:endParaRPr lang="en-US" dirty="0"/>
                    </a:p>
                  </a:txBody>
                  <a:tcPr/>
                </a:tc>
                <a:tc>
                  <a:txBody>
                    <a:bodyPr/>
                    <a:lstStyle/>
                    <a:p>
                      <a:r>
                        <a:rPr lang="en-US" dirty="0" smtClean="0"/>
                        <a:t>1.56</a:t>
                      </a:r>
                      <a:endParaRPr lang="en-US" dirty="0"/>
                    </a:p>
                  </a:txBody>
                  <a:tcPr/>
                </a:tc>
              </a:tr>
              <a:tr h="370840">
                <a:tc>
                  <a:txBody>
                    <a:bodyPr/>
                    <a:lstStyle/>
                    <a:p>
                      <a:r>
                        <a:rPr lang="en-US" dirty="0" smtClean="0"/>
                        <a:t>2,2’-thiodiethanol</a:t>
                      </a:r>
                      <a:endParaRPr lang="en-US" dirty="0"/>
                    </a:p>
                  </a:txBody>
                  <a:tcPr/>
                </a:tc>
                <a:tc>
                  <a:txBody>
                    <a:bodyPr/>
                    <a:lstStyle/>
                    <a:p>
                      <a:r>
                        <a:rPr lang="en-US" dirty="0" smtClean="0"/>
                        <a:t>1.52</a:t>
                      </a:r>
                      <a:endParaRPr lang="en-US" dirty="0"/>
                    </a:p>
                  </a:txBody>
                  <a:tcPr/>
                </a:tc>
              </a:tr>
              <a:tr h="370840">
                <a:tc>
                  <a:txBody>
                    <a:bodyPr/>
                    <a:lstStyle/>
                    <a:p>
                      <a:r>
                        <a:rPr lang="en-US" dirty="0" smtClean="0"/>
                        <a:t>Glycerol</a:t>
                      </a:r>
                      <a:endParaRPr lang="en-US" dirty="0"/>
                    </a:p>
                  </a:txBody>
                  <a:tcPr/>
                </a:tc>
                <a:tc>
                  <a:txBody>
                    <a:bodyPr/>
                    <a:lstStyle/>
                    <a:p>
                      <a:r>
                        <a:rPr lang="en-US" dirty="0" smtClean="0"/>
                        <a:t>1.47</a:t>
                      </a:r>
                      <a:endParaRPr lang="en-US" dirty="0"/>
                    </a:p>
                  </a:txBody>
                  <a:tcPr/>
                </a:tc>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300" y="4704080"/>
            <a:ext cx="3073400" cy="1536700"/>
          </a:xfrm>
          <a:prstGeom prst="rect">
            <a:avLst/>
          </a:prstGeom>
        </p:spPr>
      </p:pic>
    </p:spTree>
    <p:extLst>
      <p:ext uri="{BB962C8B-B14F-4D97-AF65-F5344CB8AC3E}">
        <p14:creationId xmlns:p14="http://schemas.microsoft.com/office/powerpoint/2010/main" val="3903663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Opaque materials can either scatter or absorb light</a:t>
            </a:r>
            <a:endParaRPr lang="en-US" sz="4000" dirty="0"/>
          </a:p>
        </p:txBody>
      </p:sp>
      <p:sp>
        <p:nvSpPr>
          <p:cNvPr id="4" name="Content Placeholder 3"/>
          <p:cNvSpPr>
            <a:spLocks noGrp="1"/>
          </p:cNvSpPr>
          <p:nvPr>
            <p:ph sz="half" idx="1"/>
          </p:nvPr>
        </p:nvSpPr>
        <p:spPr/>
        <p:txBody>
          <a:bodyPr/>
          <a:lstStyle/>
          <a:p>
            <a:r>
              <a:rPr lang="en-US" dirty="0" smtClean="0"/>
              <a:t>Scattering</a:t>
            </a:r>
          </a:p>
          <a:p>
            <a:pPr lvl="1"/>
            <a:r>
              <a:rPr lang="en-US" dirty="0" smtClean="0"/>
              <a:t>Milky</a:t>
            </a:r>
          </a:p>
          <a:p>
            <a:pPr lvl="1"/>
            <a:r>
              <a:rPr lang="en-US" dirty="0" smtClean="0"/>
              <a:t>Common for many biological materials we want to image</a:t>
            </a:r>
            <a:endParaRPr lang="en-US" dirty="0"/>
          </a:p>
        </p:txBody>
      </p:sp>
      <p:sp>
        <p:nvSpPr>
          <p:cNvPr id="5" name="Content Placeholder 4"/>
          <p:cNvSpPr>
            <a:spLocks noGrp="1"/>
          </p:cNvSpPr>
          <p:nvPr>
            <p:ph sz="half" idx="2"/>
          </p:nvPr>
        </p:nvSpPr>
        <p:spPr/>
        <p:txBody>
          <a:bodyPr/>
          <a:lstStyle/>
          <a:p>
            <a:r>
              <a:rPr lang="en-US" dirty="0" smtClean="0"/>
              <a:t>Absorption</a:t>
            </a:r>
          </a:p>
          <a:p>
            <a:pPr lvl="1"/>
            <a:r>
              <a:rPr lang="en-US" dirty="0" smtClean="0"/>
              <a:t>Black</a:t>
            </a:r>
          </a:p>
          <a:p>
            <a:pPr lvl="1"/>
            <a:r>
              <a:rPr lang="en-US" dirty="0" smtClean="0"/>
              <a:t>Pigment containing cells one of few biological examples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3813" y="4253402"/>
            <a:ext cx="2230899" cy="17206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613" y="4253402"/>
            <a:ext cx="1969161" cy="2397760"/>
          </a:xfrm>
          <a:prstGeom prst="rect">
            <a:avLst/>
          </a:prstGeom>
        </p:spPr>
      </p:pic>
      <p:sp>
        <p:nvSpPr>
          <p:cNvPr id="8" name="TextBox 7"/>
          <p:cNvSpPr txBox="1"/>
          <p:nvPr/>
        </p:nvSpPr>
        <p:spPr>
          <a:xfrm>
            <a:off x="4738126" y="6281830"/>
            <a:ext cx="3668248" cy="369332"/>
          </a:xfrm>
          <a:prstGeom prst="rect">
            <a:avLst/>
          </a:prstGeom>
          <a:noFill/>
        </p:spPr>
        <p:txBody>
          <a:bodyPr wrap="none" rtlCol="0">
            <a:spAutoFit/>
          </a:bodyPr>
          <a:lstStyle/>
          <a:p>
            <a:r>
              <a:rPr lang="en-US" dirty="0" err="1"/>
              <a:t>Vanta</a:t>
            </a:r>
            <a:r>
              <a:rPr lang="en-US" dirty="0"/>
              <a:t> black absorbs 99.965</a:t>
            </a:r>
            <a:r>
              <a:rPr lang="en-US" dirty="0" smtClean="0"/>
              <a:t>% of light </a:t>
            </a:r>
            <a:endParaRPr lang="en-US" dirty="0"/>
          </a:p>
        </p:txBody>
      </p:sp>
    </p:spTree>
    <p:extLst>
      <p:ext uri="{BB962C8B-B14F-4D97-AF65-F5344CB8AC3E}">
        <p14:creationId xmlns:p14="http://schemas.microsoft.com/office/powerpoint/2010/main" val="41218568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Increase refractive index of aqueous phases by adding water-soluble compounds</a:t>
            </a:r>
          </a:p>
        </p:txBody>
      </p:sp>
      <p:sp>
        <p:nvSpPr>
          <p:cNvPr id="3" name="Content Placeholder 2"/>
          <p:cNvSpPr>
            <a:spLocks noGrp="1"/>
          </p:cNvSpPr>
          <p:nvPr>
            <p:ph sz="half" idx="1"/>
          </p:nvPr>
        </p:nvSpPr>
        <p:spPr/>
        <p:txBody>
          <a:bodyPr/>
          <a:lstStyle/>
          <a:p>
            <a:r>
              <a:rPr lang="en-US" dirty="0" smtClean="0"/>
              <a:t>Sucrose</a:t>
            </a:r>
          </a:p>
          <a:p>
            <a:r>
              <a:rPr lang="en-US" dirty="0" smtClean="0"/>
              <a:t>Fructose </a:t>
            </a:r>
            <a:r>
              <a:rPr lang="en-US" dirty="0"/>
              <a:t>(</a:t>
            </a:r>
            <a:r>
              <a:rPr lang="en-US" dirty="0" err="1" smtClean="0"/>
              <a:t>SeeDB</a:t>
            </a:r>
            <a:r>
              <a:rPr lang="en-US" dirty="0" smtClean="0"/>
              <a:t>)</a:t>
            </a:r>
          </a:p>
          <a:p>
            <a:pPr lvl="1"/>
            <a:r>
              <a:rPr lang="en-US" dirty="0" smtClean="0"/>
              <a:t>Reaches </a:t>
            </a:r>
            <a:r>
              <a:rPr lang="en-US" dirty="0"/>
              <a:t>1.490 at 25 °C </a:t>
            </a:r>
            <a:r>
              <a:rPr lang="en-US" dirty="0" smtClean="0"/>
              <a:t>and </a:t>
            </a:r>
            <a:r>
              <a:rPr lang="en-US" dirty="0"/>
              <a:t>1.502 at 37 °C</a:t>
            </a:r>
            <a:endParaRPr lang="en-US" dirty="0" smtClean="0"/>
          </a:p>
          <a:p>
            <a:r>
              <a:rPr lang="en-US" dirty="0" smtClean="0"/>
              <a:t>Urea </a:t>
            </a:r>
            <a:r>
              <a:rPr lang="en-US" dirty="0"/>
              <a:t>(</a:t>
            </a:r>
            <a:r>
              <a:rPr lang="en-US" dirty="0" err="1" smtClean="0"/>
              <a:t>Sca</a:t>
            </a:r>
            <a:r>
              <a:rPr lang="en-US" dirty="0" smtClean="0"/>
              <a:t>/e)</a:t>
            </a:r>
          </a:p>
          <a:p>
            <a:pPr lvl="1"/>
            <a:r>
              <a:rPr lang="en-US" dirty="0" smtClean="0"/>
              <a:t>Refractive indices 1.382</a:t>
            </a:r>
            <a:r>
              <a:rPr lang="en-US" dirty="0"/>
              <a:t>, 1.387 and 1.380 at 589, 486 and 656 nm</a:t>
            </a:r>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39619"/>
          <a:stretch/>
        </p:blipFill>
        <p:spPr>
          <a:xfrm>
            <a:off x="4740386" y="1825625"/>
            <a:ext cx="3672094" cy="4474343"/>
          </a:xfrm>
        </p:spPr>
      </p:pic>
    </p:spTree>
    <p:extLst>
      <p:ext uri="{BB962C8B-B14F-4D97-AF65-F5344CB8AC3E}">
        <p14:creationId xmlns:p14="http://schemas.microsoft.com/office/powerpoint/2010/main" val="3063757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Increase refractive index of aqueous phases by adding water-soluble compounds</a:t>
            </a:r>
            <a:endParaRPr lang="en-US" dirty="0"/>
          </a:p>
        </p:txBody>
      </p:sp>
      <p:sp>
        <p:nvSpPr>
          <p:cNvPr id="3" name="Content Placeholder 2"/>
          <p:cNvSpPr>
            <a:spLocks noGrp="1"/>
          </p:cNvSpPr>
          <p:nvPr>
            <p:ph idx="1"/>
          </p:nvPr>
        </p:nvSpPr>
        <p:spPr/>
        <p:txBody>
          <a:bodyPr/>
          <a:lstStyle/>
          <a:p>
            <a:r>
              <a:rPr lang="en-US" dirty="0" smtClean="0"/>
              <a:t>ScaleA2</a:t>
            </a:r>
            <a:r>
              <a:rPr lang="en-US" dirty="0"/>
              <a:t>, </a:t>
            </a:r>
            <a:r>
              <a:rPr lang="en-US" dirty="0" smtClean="0"/>
              <a:t>composed </a:t>
            </a:r>
            <a:r>
              <a:rPr lang="en-US" dirty="0"/>
              <a:t>of 4 M urea, 10% </a:t>
            </a:r>
            <a:r>
              <a:rPr lang="en-US" dirty="0" smtClean="0"/>
              <a:t>glycerol </a:t>
            </a:r>
            <a:r>
              <a:rPr lang="en-US" dirty="0"/>
              <a:t>and 0.1% </a:t>
            </a:r>
            <a:r>
              <a:rPr lang="en-US" dirty="0" smtClean="0"/>
              <a:t>Triton </a:t>
            </a:r>
            <a:r>
              <a:rPr lang="en-US" dirty="0"/>
              <a:t>X-100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475" y="2909765"/>
            <a:ext cx="7106285" cy="3500559"/>
          </a:xfrm>
          <a:prstGeom prst="rect">
            <a:avLst/>
          </a:prstGeom>
        </p:spPr>
      </p:pic>
    </p:spTree>
    <p:extLst>
      <p:ext uri="{BB962C8B-B14F-4D97-AF65-F5344CB8AC3E}">
        <p14:creationId xmlns:p14="http://schemas.microsoft.com/office/powerpoint/2010/main" val="35648851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Increase refractive index of aqueous phases by adding water-soluble compounds</a:t>
            </a:r>
            <a:endParaRPr lang="en-US" dirty="0"/>
          </a:p>
        </p:txBody>
      </p:sp>
      <p:sp>
        <p:nvSpPr>
          <p:cNvPr id="3" name="Content Placeholder 2"/>
          <p:cNvSpPr>
            <a:spLocks noGrp="1"/>
          </p:cNvSpPr>
          <p:nvPr>
            <p:ph sz="half" idx="1"/>
          </p:nvPr>
        </p:nvSpPr>
        <p:spPr/>
        <p:txBody>
          <a:bodyPr/>
          <a:lstStyle/>
          <a:p>
            <a:r>
              <a:rPr lang="en-US" dirty="0" smtClean="0"/>
              <a:t>Advantages</a:t>
            </a:r>
          </a:p>
          <a:p>
            <a:pPr lvl="1"/>
            <a:r>
              <a:rPr lang="en-US" dirty="0" smtClean="0"/>
              <a:t>Does not shrink tissue</a:t>
            </a:r>
          </a:p>
          <a:p>
            <a:pPr lvl="1"/>
            <a:r>
              <a:rPr lang="en-US" dirty="0" smtClean="0"/>
              <a:t>Preserves fluorescence</a:t>
            </a:r>
            <a:endParaRPr lang="en-US"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9445"/>
          <a:stretch/>
        </p:blipFill>
        <p:spPr>
          <a:xfrm>
            <a:off x="5364480" y="1690689"/>
            <a:ext cx="2550160" cy="4626314"/>
          </a:xfr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889" t="60007" r="22444"/>
          <a:stretch/>
        </p:blipFill>
        <p:spPr>
          <a:xfrm>
            <a:off x="548640" y="4261566"/>
            <a:ext cx="4815840" cy="2416093"/>
          </a:xfrm>
          <a:prstGeom prst="rect">
            <a:avLst/>
          </a:prstGeom>
        </p:spPr>
      </p:pic>
      <p:sp>
        <p:nvSpPr>
          <p:cNvPr id="7" name="Rectangle 6"/>
          <p:cNvSpPr/>
          <p:nvPr/>
        </p:nvSpPr>
        <p:spPr>
          <a:xfrm>
            <a:off x="5364480" y="1690689"/>
            <a:ext cx="264160" cy="260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50113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Replace water with polar solvents with higher refractive index</a:t>
            </a:r>
            <a:br>
              <a:rPr lang="en-US" sz="3200" dirty="0"/>
            </a:br>
            <a:endParaRPr lang="en-US" sz="3200" dirty="0"/>
          </a:p>
        </p:txBody>
      </p:sp>
      <p:sp>
        <p:nvSpPr>
          <p:cNvPr id="3" name="Content Placeholder 2"/>
          <p:cNvSpPr>
            <a:spLocks noGrp="1"/>
          </p:cNvSpPr>
          <p:nvPr>
            <p:ph sz="half" idx="1"/>
          </p:nvPr>
        </p:nvSpPr>
        <p:spPr/>
        <p:txBody>
          <a:bodyPr/>
          <a:lstStyle/>
          <a:p>
            <a:r>
              <a:rPr lang="en-US" dirty="0" err="1"/>
              <a:t>ClearT</a:t>
            </a:r>
            <a:r>
              <a:rPr lang="en-US" dirty="0"/>
              <a:t> </a:t>
            </a:r>
            <a:r>
              <a:rPr lang="en-US" dirty="0" smtClean="0"/>
              <a:t>uses </a:t>
            </a:r>
            <a:r>
              <a:rPr lang="en-US" dirty="0"/>
              <a:t>incubation with </a:t>
            </a:r>
            <a:r>
              <a:rPr lang="en-US" dirty="0" err="1"/>
              <a:t>Formamide</a:t>
            </a:r>
            <a:r>
              <a:rPr lang="en-US" dirty="0"/>
              <a:t> </a:t>
            </a:r>
            <a:r>
              <a:rPr lang="en-US" dirty="0" smtClean="0"/>
              <a:t>(</a:t>
            </a:r>
            <a:r>
              <a:rPr lang="el-GR" dirty="0" smtClean="0"/>
              <a:t>η</a:t>
            </a:r>
            <a:r>
              <a:rPr lang="en-US" dirty="0" smtClean="0"/>
              <a:t> </a:t>
            </a:r>
            <a:r>
              <a:rPr lang="en-US" dirty="0"/>
              <a:t>= 1.45</a:t>
            </a:r>
            <a:r>
              <a:rPr lang="en-US" dirty="0" smtClean="0"/>
              <a:t>)</a:t>
            </a:r>
          </a:p>
          <a:p>
            <a:r>
              <a:rPr lang="en-US" dirty="0" smtClean="0"/>
              <a:t>Another variant ClearT</a:t>
            </a:r>
            <a:r>
              <a:rPr lang="en-US" baseline="30000" dirty="0" smtClean="0"/>
              <a:t>2</a:t>
            </a:r>
            <a:r>
              <a:rPr lang="en-US" dirty="0" smtClean="0"/>
              <a:t> adds Polyethylene glycol to preserve GFP fluorescence</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1390" y="1929578"/>
            <a:ext cx="3886200" cy="3391592"/>
          </a:xfrm>
        </p:spPr>
      </p:pic>
    </p:spTree>
    <p:extLst>
      <p:ext uri="{BB962C8B-B14F-4D97-AF65-F5344CB8AC3E}">
        <p14:creationId xmlns:p14="http://schemas.microsoft.com/office/powerpoint/2010/main" val="25701872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Replace water with polar solvents with higher refractive index</a:t>
            </a:r>
            <a:endParaRPr lang="en-US" dirty="0"/>
          </a:p>
        </p:txBody>
      </p:sp>
      <p:sp>
        <p:nvSpPr>
          <p:cNvPr id="3" name="Content Placeholder 2"/>
          <p:cNvSpPr>
            <a:spLocks noGrp="1"/>
          </p:cNvSpPr>
          <p:nvPr>
            <p:ph sz="half" idx="1"/>
          </p:nvPr>
        </p:nvSpPr>
        <p:spPr/>
        <p:txBody>
          <a:bodyPr/>
          <a:lstStyle/>
          <a:p>
            <a:r>
              <a:rPr lang="en-US" dirty="0" smtClean="0"/>
              <a:t>Advantages</a:t>
            </a:r>
          </a:p>
          <a:p>
            <a:pPr lvl="1"/>
            <a:r>
              <a:rPr lang="en-US" dirty="0" smtClean="0"/>
              <a:t>Preserves lipids because no detergent</a:t>
            </a:r>
          </a:p>
          <a:p>
            <a:pPr lvl="1"/>
            <a:r>
              <a:rPr lang="en-US" dirty="0"/>
              <a:t>So lipophilic </a:t>
            </a:r>
            <a:r>
              <a:rPr lang="en-US" dirty="0" err="1"/>
              <a:t>carbocyanine</a:t>
            </a:r>
            <a:r>
              <a:rPr lang="en-US" dirty="0"/>
              <a:t> </a:t>
            </a:r>
            <a:r>
              <a:rPr lang="en-US" dirty="0" smtClean="0"/>
              <a:t>dyes (</a:t>
            </a:r>
            <a:r>
              <a:rPr lang="en-US" dirty="0" err="1" smtClean="0"/>
              <a:t>DiI</a:t>
            </a:r>
            <a:r>
              <a:rPr lang="en-US" dirty="0" smtClean="0"/>
              <a:t>) are retained</a:t>
            </a:r>
          </a:p>
          <a:p>
            <a:pPr lvl="1"/>
            <a:r>
              <a:rPr lang="en-US" dirty="0" smtClean="0"/>
              <a:t>Does not change tissue volume</a:t>
            </a:r>
          </a:p>
          <a:p>
            <a:pPr lvl="1"/>
            <a:r>
              <a:rPr lang="en-US" dirty="0" smtClean="0"/>
              <a:t>Fast</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4153942" cy="4087856"/>
          </a:xfrm>
        </p:spPr>
      </p:pic>
    </p:spTree>
    <p:extLst>
      <p:ext uri="{BB962C8B-B14F-4D97-AF65-F5344CB8AC3E}">
        <p14:creationId xmlns:p14="http://schemas.microsoft.com/office/powerpoint/2010/main" val="24677769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CLARITY is one of the newest clearing protocols</a:t>
            </a:r>
            <a:endParaRPr lang="en-US" dirty="0"/>
          </a:p>
        </p:txBody>
      </p:sp>
      <p:sp>
        <p:nvSpPr>
          <p:cNvPr id="3" name="Content Placeholder 2"/>
          <p:cNvSpPr>
            <a:spLocks noGrp="1"/>
          </p:cNvSpPr>
          <p:nvPr>
            <p:ph idx="1"/>
          </p:nvPr>
        </p:nvSpPr>
        <p:spPr/>
        <p:txBody>
          <a:bodyPr/>
          <a:lstStyle/>
          <a:p>
            <a:r>
              <a:rPr lang="en-US" dirty="0" smtClean="0"/>
              <a:t>Make tissues transparent without destroying proteins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3260407"/>
            <a:ext cx="7429500" cy="2105025"/>
          </a:xfrm>
          <a:prstGeom prst="rect">
            <a:avLst/>
          </a:prstGeom>
        </p:spPr>
      </p:pic>
    </p:spTree>
    <p:extLst>
      <p:ext uri="{BB962C8B-B14F-4D97-AF65-F5344CB8AC3E}">
        <p14:creationId xmlns:p14="http://schemas.microsoft.com/office/powerpoint/2010/main" val="42328522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57562" y="3045023"/>
            <a:ext cx="2357438" cy="2553891"/>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p:nvPr/>
        </p:nvSpPr>
        <p:spPr>
          <a:xfrm>
            <a:off x="830461" y="3045023"/>
            <a:ext cx="2357438" cy="2553891"/>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4" name="object 4"/>
          <p:cNvSpPr/>
          <p:nvPr/>
        </p:nvSpPr>
        <p:spPr>
          <a:xfrm>
            <a:off x="5805926" y="3048764"/>
            <a:ext cx="2498683" cy="2559079"/>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5" name="object 5"/>
          <p:cNvSpPr txBox="1"/>
          <p:nvPr/>
        </p:nvSpPr>
        <p:spPr>
          <a:xfrm>
            <a:off x="7383996" y="5088983"/>
            <a:ext cx="611684" cy="454420"/>
          </a:xfrm>
          <a:prstGeom prst="rect">
            <a:avLst/>
          </a:prstGeom>
        </p:spPr>
        <p:txBody>
          <a:bodyPr vert="horz" wrap="square" lIns="0" tIns="0" rIns="0" bIns="0" rtlCol="0">
            <a:spAutoFit/>
          </a:bodyPr>
          <a:lstStyle/>
          <a:p>
            <a:pPr marL="8929"/>
            <a:r>
              <a:rPr sz="2953" dirty="0">
                <a:solidFill>
                  <a:srgbClr val="00F900"/>
                </a:solidFill>
                <a:latin typeface="Gill Sans MT"/>
                <a:cs typeface="Gill Sans MT"/>
              </a:rPr>
              <a:t>Y</a:t>
            </a:r>
            <a:r>
              <a:rPr sz="2953" spc="-4" dirty="0">
                <a:solidFill>
                  <a:srgbClr val="00F900"/>
                </a:solidFill>
                <a:latin typeface="Gill Sans MT"/>
                <a:cs typeface="Gill Sans MT"/>
              </a:rPr>
              <a:t>F</a:t>
            </a:r>
            <a:r>
              <a:rPr sz="2953" spc="-18" dirty="0">
                <a:solidFill>
                  <a:srgbClr val="00F900"/>
                </a:solidFill>
                <a:latin typeface="Gill Sans MT"/>
                <a:cs typeface="Gill Sans MT"/>
              </a:rPr>
              <a:t>P</a:t>
            </a:r>
            <a:endParaRPr sz="2953">
              <a:solidFill>
                <a:prstClr val="black"/>
              </a:solidFill>
              <a:latin typeface="Gill Sans MT"/>
              <a:cs typeface="Gill Sans MT"/>
            </a:endParaRPr>
          </a:p>
        </p:txBody>
      </p:sp>
      <p:sp>
        <p:nvSpPr>
          <p:cNvPr id="6" name="object 6"/>
          <p:cNvSpPr/>
          <p:nvPr/>
        </p:nvSpPr>
        <p:spPr>
          <a:xfrm>
            <a:off x="525972" y="979006"/>
            <a:ext cx="6578947" cy="0"/>
          </a:xfrm>
          <a:custGeom>
            <a:avLst/>
            <a:gdLst/>
            <a:ahLst/>
            <a:cxnLst/>
            <a:rect l="l" t="t" r="r" b="b"/>
            <a:pathLst>
              <a:path w="9356725">
                <a:moveTo>
                  <a:pt x="0" y="0"/>
                </a:moveTo>
                <a:lnTo>
                  <a:pt x="9356416" y="0"/>
                </a:lnTo>
              </a:path>
            </a:pathLst>
          </a:custGeom>
          <a:ln w="4353">
            <a:solidFill>
              <a:srgbClr val="231F20"/>
            </a:solidFill>
          </a:ln>
        </p:spPr>
        <p:txBody>
          <a:bodyPr wrap="square" lIns="0" tIns="0" rIns="0" bIns="0" rtlCol="0"/>
          <a:lstStyle/>
          <a:p>
            <a:endParaRPr sz="1266">
              <a:solidFill>
                <a:prstClr val="black"/>
              </a:solidFill>
            </a:endParaRPr>
          </a:p>
        </p:txBody>
      </p:sp>
      <p:sp>
        <p:nvSpPr>
          <p:cNvPr id="7" name="object 7"/>
          <p:cNvSpPr/>
          <p:nvPr/>
        </p:nvSpPr>
        <p:spPr>
          <a:xfrm>
            <a:off x="525972" y="948279"/>
            <a:ext cx="6578947" cy="0"/>
          </a:xfrm>
          <a:custGeom>
            <a:avLst/>
            <a:gdLst/>
            <a:ahLst/>
            <a:cxnLst/>
            <a:rect l="l" t="t" r="r" b="b"/>
            <a:pathLst>
              <a:path w="9356725">
                <a:moveTo>
                  <a:pt x="0" y="0"/>
                </a:moveTo>
                <a:lnTo>
                  <a:pt x="9356416" y="0"/>
                </a:lnTo>
              </a:path>
            </a:pathLst>
          </a:custGeom>
          <a:ln w="5387">
            <a:solidFill>
              <a:srgbClr val="231F20"/>
            </a:solidFill>
          </a:ln>
        </p:spPr>
        <p:txBody>
          <a:bodyPr wrap="square" lIns="0" tIns="0" rIns="0" bIns="0" rtlCol="0"/>
          <a:lstStyle/>
          <a:p>
            <a:endParaRPr sz="1266">
              <a:solidFill>
                <a:prstClr val="black"/>
              </a:solidFill>
            </a:endParaRPr>
          </a:p>
        </p:txBody>
      </p:sp>
      <p:sp>
        <p:nvSpPr>
          <p:cNvPr id="8" name="object 8"/>
          <p:cNvSpPr txBox="1"/>
          <p:nvPr/>
        </p:nvSpPr>
        <p:spPr>
          <a:xfrm>
            <a:off x="517038" y="397737"/>
            <a:ext cx="6596807" cy="584327"/>
          </a:xfrm>
          <a:prstGeom prst="rect">
            <a:avLst/>
          </a:prstGeom>
        </p:spPr>
        <p:txBody>
          <a:bodyPr vert="horz" wrap="square" lIns="0" tIns="0" rIns="0" bIns="0" rtlCol="0">
            <a:spAutoFit/>
          </a:bodyPr>
          <a:lstStyle/>
          <a:p>
            <a:pPr marL="8929">
              <a:tabLst>
                <a:tab pos="6587196" algn="l"/>
              </a:tabLst>
            </a:pPr>
            <a:r>
              <a:rPr sz="3797" u="sng" spc="-102" dirty="0">
                <a:solidFill>
                  <a:srgbClr val="034EA2"/>
                </a:solidFill>
                <a:latin typeface="Bookman Old Style"/>
                <a:cs typeface="Bookman Old Style"/>
              </a:rPr>
              <a:t>A</a:t>
            </a:r>
            <a:r>
              <a:rPr sz="3797" u="sng" spc="-489" dirty="0">
                <a:solidFill>
                  <a:srgbClr val="034EA2"/>
                </a:solidFill>
                <a:latin typeface="Bookman Old Style"/>
                <a:cs typeface="Bookman Old Style"/>
              </a:rPr>
              <a:t>R</a:t>
            </a:r>
            <a:r>
              <a:rPr sz="3797" u="sng" spc="-383" dirty="0">
                <a:solidFill>
                  <a:srgbClr val="034EA2"/>
                </a:solidFill>
                <a:latin typeface="Bookman Old Style"/>
                <a:cs typeface="Bookman Old Style"/>
              </a:rPr>
              <a:t>TICLE</a:t>
            </a:r>
            <a:r>
              <a:rPr sz="3797" u="sng" spc="-355" dirty="0">
                <a:solidFill>
                  <a:srgbClr val="034EA2"/>
                </a:solidFill>
                <a:latin typeface="Bookman Old Style"/>
                <a:cs typeface="Bookman Old Style"/>
              </a:rPr>
              <a:t> </a:t>
            </a:r>
            <a:r>
              <a:rPr sz="3797" u="sng" dirty="0">
                <a:solidFill>
                  <a:srgbClr val="034EA2"/>
                </a:solidFill>
                <a:latin typeface="Bookman Old Style"/>
                <a:cs typeface="Bookman Old Style"/>
              </a:rPr>
              <a:t>	</a:t>
            </a:r>
            <a:endParaRPr sz="3797">
              <a:solidFill>
                <a:prstClr val="black"/>
              </a:solidFill>
              <a:latin typeface="Bookman Old Style"/>
              <a:cs typeface="Bookman Old Style"/>
            </a:endParaRPr>
          </a:p>
        </p:txBody>
      </p:sp>
      <p:sp>
        <p:nvSpPr>
          <p:cNvPr id="9" name="object 9"/>
          <p:cNvSpPr txBox="1"/>
          <p:nvPr/>
        </p:nvSpPr>
        <p:spPr>
          <a:xfrm>
            <a:off x="5986062" y="798082"/>
            <a:ext cx="1128713" cy="108171"/>
          </a:xfrm>
          <a:prstGeom prst="rect">
            <a:avLst/>
          </a:prstGeom>
        </p:spPr>
        <p:txBody>
          <a:bodyPr vert="horz" wrap="square" lIns="0" tIns="0" rIns="0" bIns="0" rtlCol="0">
            <a:spAutoFit/>
          </a:bodyPr>
          <a:lstStyle/>
          <a:p>
            <a:pPr marL="8929"/>
            <a:r>
              <a:rPr sz="703" spc="-7" dirty="0">
                <a:solidFill>
                  <a:srgbClr val="231F20"/>
                </a:solidFill>
                <a:latin typeface="Lucida Sans"/>
                <a:cs typeface="Lucida Sans"/>
              </a:rPr>
              <a:t>doi</a:t>
            </a:r>
            <a:r>
              <a:rPr sz="703" spc="-18" dirty="0">
                <a:solidFill>
                  <a:srgbClr val="231F20"/>
                </a:solidFill>
                <a:latin typeface="Lucida Sans"/>
                <a:cs typeface="Lucida Sans"/>
              </a:rPr>
              <a:t>:</a:t>
            </a:r>
            <a:r>
              <a:rPr sz="703" spc="-14" dirty="0">
                <a:solidFill>
                  <a:srgbClr val="231F20"/>
                </a:solidFill>
                <a:latin typeface="Lucida Sans"/>
                <a:cs typeface="Lucida Sans"/>
              </a:rPr>
              <a:t>10.10</a:t>
            </a:r>
            <a:r>
              <a:rPr sz="703" spc="-32" dirty="0">
                <a:solidFill>
                  <a:srgbClr val="231F20"/>
                </a:solidFill>
                <a:latin typeface="Lucida Sans"/>
                <a:cs typeface="Lucida Sans"/>
              </a:rPr>
              <a:t>3</a:t>
            </a:r>
            <a:r>
              <a:rPr sz="703" spc="-11" dirty="0">
                <a:solidFill>
                  <a:srgbClr val="231F20"/>
                </a:solidFill>
                <a:latin typeface="Lucida Sans"/>
                <a:cs typeface="Lucida Sans"/>
              </a:rPr>
              <a:t>8/na</a:t>
            </a:r>
            <a:r>
              <a:rPr sz="703" spc="-21" dirty="0">
                <a:solidFill>
                  <a:srgbClr val="231F20"/>
                </a:solidFill>
                <a:latin typeface="Lucida Sans"/>
                <a:cs typeface="Lucida Sans"/>
              </a:rPr>
              <a:t>t</a:t>
            </a:r>
            <a:r>
              <a:rPr sz="703" spc="-14" dirty="0">
                <a:solidFill>
                  <a:srgbClr val="231F20"/>
                </a:solidFill>
                <a:latin typeface="Lucida Sans"/>
                <a:cs typeface="Lucida Sans"/>
              </a:rPr>
              <a:t>ur</a:t>
            </a:r>
            <a:r>
              <a:rPr sz="703" spc="-28" dirty="0">
                <a:solidFill>
                  <a:srgbClr val="231F20"/>
                </a:solidFill>
                <a:latin typeface="Lucida Sans"/>
                <a:cs typeface="Lucida Sans"/>
              </a:rPr>
              <a:t>e</a:t>
            </a:r>
            <a:r>
              <a:rPr sz="703" spc="-11" dirty="0">
                <a:solidFill>
                  <a:srgbClr val="231F20"/>
                </a:solidFill>
                <a:latin typeface="Lucida Sans"/>
                <a:cs typeface="Lucida Sans"/>
              </a:rPr>
              <a:t>12107</a:t>
            </a:r>
            <a:endParaRPr sz="703">
              <a:solidFill>
                <a:prstClr val="black"/>
              </a:solidFill>
              <a:latin typeface="Lucida Sans"/>
              <a:cs typeface="Lucida Sans"/>
            </a:endParaRPr>
          </a:p>
        </p:txBody>
      </p:sp>
      <p:sp>
        <p:nvSpPr>
          <p:cNvPr id="10" name="object 10"/>
          <p:cNvSpPr txBox="1"/>
          <p:nvPr/>
        </p:nvSpPr>
        <p:spPr>
          <a:xfrm>
            <a:off x="516981" y="1303544"/>
            <a:ext cx="6595914" cy="1256754"/>
          </a:xfrm>
          <a:prstGeom prst="rect">
            <a:avLst/>
          </a:prstGeom>
        </p:spPr>
        <p:txBody>
          <a:bodyPr vert="horz" wrap="square" lIns="0" tIns="0" rIns="0" bIns="0" rtlCol="0">
            <a:spAutoFit/>
          </a:bodyPr>
          <a:lstStyle/>
          <a:p>
            <a:pPr marL="8929" marR="3572">
              <a:lnSpc>
                <a:spcPts val="2897"/>
              </a:lnSpc>
            </a:pPr>
            <a:r>
              <a:rPr sz="2777" spc="49" dirty="0">
                <a:solidFill>
                  <a:srgbClr val="231F20"/>
                </a:solidFill>
                <a:latin typeface="Book Antiqua"/>
                <a:cs typeface="Book Antiqua"/>
              </a:rPr>
              <a:t>Structu</a:t>
            </a:r>
            <a:r>
              <a:rPr sz="2777" spc="53" dirty="0">
                <a:solidFill>
                  <a:srgbClr val="231F20"/>
                </a:solidFill>
                <a:latin typeface="Book Antiqua"/>
                <a:cs typeface="Book Antiqua"/>
              </a:rPr>
              <a:t>r</a:t>
            </a:r>
            <a:r>
              <a:rPr sz="2777" spc="-14" dirty="0">
                <a:solidFill>
                  <a:srgbClr val="231F20"/>
                </a:solidFill>
                <a:latin typeface="Book Antiqua"/>
                <a:cs typeface="Book Antiqua"/>
              </a:rPr>
              <a:t>a</a:t>
            </a:r>
            <a:r>
              <a:rPr sz="2777" dirty="0">
                <a:solidFill>
                  <a:srgbClr val="231F20"/>
                </a:solidFill>
                <a:latin typeface="Book Antiqua"/>
                <a:cs typeface="Book Antiqua"/>
              </a:rPr>
              <a:t>l</a:t>
            </a:r>
            <a:r>
              <a:rPr sz="2777" spc="-112" dirty="0">
                <a:solidFill>
                  <a:srgbClr val="231F20"/>
                </a:solidFill>
                <a:latin typeface="Book Antiqua"/>
                <a:cs typeface="Book Antiqua"/>
              </a:rPr>
              <a:t> </a:t>
            </a:r>
            <a:r>
              <a:rPr sz="2777" dirty="0">
                <a:solidFill>
                  <a:srgbClr val="231F20"/>
                </a:solidFill>
                <a:latin typeface="Book Antiqua"/>
                <a:cs typeface="Book Antiqua"/>
              </a:rPr>
              <a:t>an</a:t>
            </a:r>
            <a:r>
              <a:rPr sz="2777" spc="14" dirty="0">
                <a:solidFill>
                  <a:srgbClr val="231F20"/>
                </a:solidFill>
                <a:latin typeface="Book Antiqua"/>
                <a:cs typeface="Book Antiqua"/>
              </a:rPr>
              <a:t>d</a:t>
            </a:r>
            <a:r>
              <a:rPr sz="2777" spc="-109" dirty="0">
                <a:solidFill>
                  <a:srgbClr val="231F20"/>
                </a:solidFill>
                <a:latin typeface="Book Antiqua"/>
                <a:cs typeface="Book Antiqua"/>
              </a:rPr>
              <a:t> </a:t>
            </a:r>
            <a:r>
              <a:rPr sz="2777" spc="84" dirty="0">
                <a:solidFill>
                  <a:srgbClr val="231F20"/>
                </a:solidFill>
                <a:latin typeface="Book Antiqua"/>
                <a:cs typeface="Book Antiqua"/>
              </a:rPr>
              <a:t>m</a:t>
            </a:r>
            <a:r>
              <a:rPr sz="2777" spc="35" dirty="0">
                <a:solidFill>
                  <a:srgbClr val="231F20"/>
                </a:solidFill>
                <a:latin typeface="Book Antiqua"/>
                <a:cs typeface="Book Antiqua"/>
              </a:rPr>
              <a:t>olecula</a:t>
            </a:r>
            <a:r>
              <a:rPr sz="2777" spc="42" dirty="0">
                <a:solidFill>
                  <a:srgbClr val="231F20"/>
                </a:solidFill>
                <a:latin typeface="Book Antiqua"/>
                <a:cs typeface="Book Antiqua"/>
              </a:rPr>
              <a:t>r</a:t>
            </a:r>
            <a:r>
              <a:rPr sz="2777" spc="-109" dirty="0">
                <a:solidFill>
                  <a:srgbClr val="231F20"/>
                </a:solidFill>
                <a:latin typeface="Book Antiqua"/>
                <a:cs typeface="Book Antiqua"/>
              </a:rPr>
              <a:t> </a:t>
            </a:r>
            <a:r>
              <a:rPr sz="2777" spc="63" dirty="0">
                <a:solidFill>
                  <a:srgbClr val="231F20"/>
                </a:solidFill>
                <a:latin typeface="Book Antiqua"/>
                <a:cs typeface="Book Antiqua"/>
              </a:rPr>
              <a:t>inter</a:t>
            </a:r>
            <a:r>
              <a:rPr sz="2777" spc="53" dirty="0">
                <a:solidFill>
                  <a:srgbClr val="231F20"/>
                </a:solidFill>
                <a:latin typeface="Book Antiqua"/>
                <a:cs typeface="Book Antiqua"/>
              </a:rPr>
              <a:t>r</a:t>
            </a:r>
            <a:r>
              <a:rPr sz="2777" spc="11" dirty="0">
                <a:solidFill>
                  <a:srgbClr val="231F20"/>
                </a:solidFill>
                <a:latin typeface="Book Antiqua"/>
                <a:cs typeface="Book Antiqua"/>
              </a:rPr>
              <a:t>ogatio</a:t>
            </a:r>
            <a:r>
              <a:rPr sz="2777" spc="32" dirty="0">
                <a:solidFill>
                  <a:srgbClr val="231F20"/>
                </a:solidFill>
                <a:latin typeface="Book Antiqua"/>
                <a:cs typeface="Book Antiqua"/>
              </a:rPr>
              <a:t>n</a:t>
            </a:r>
            <a:r>
              <a:rPr sz="2777" spc="-120" dirty="0">
                <a:solidFill>
                  <a:srgbClr val="231F20"/>
                </a:solidFill>
                <a:latin typeface="Book Antiqua"/>
                <a:cs typeface="Book Antiqua"/>
              </a:rPr>
              <a:t> </a:t>
            </a:r>
            <a:r>
              <a:rPr sz="2777" spc="-4" dirty="0">
                <a:solidFill>
                  <a:srgbClr val="231F20"/>
                </a:solidFill>
                <a:latin typeface="Book Antiqua"/>
                <a:cs typeface="Book Antiqua"/>
              </a:rPr>
              <a:t>o</a:t>
            </a:r>
            <a:r>
              <a:rPr sz="2777" dirty="0">
                <a:solidFill>
                  <a:srgbClr val="231F20"/>
                </a:solidFill>
                <a:latin typeface="Book Antiqua"/>
                <a:cs typeface="Book Antiqua"/>
              </a:rPr>
              <a:t>f </a:t>
            </a:r>
            <a:r>
              <a:rPr sz="2777" spc="67" dirty="0">
                <a:solidFill>
                  <a:srgbClr val="231F20"/>
                </a:solidFill>
                <a:latin typeface="Book Antiqua"/>
                <a:cs typeface="Book Antiqua"/>
              </a:rPr>
              <a:t>intac</a:t>
            </a:r>
            <a:r>
              <a:rPr sz="2777" spc="63" dirty="0">
                <a:solidFill>
                  <a:srgbClr val="231F20"/>
                </a:solidFill>
                <a:latin typeface="Book Antiqua"/>
                <a:cs typeface="Book Antiqua"/>
              </a:rPr>
              <a:t>t</a:t>
            </a:r>
            <a:r>
              <a:rPr sz="2777" spc="21" dirty="0">
                <a:solidFill>
                  <a:srgbClr val="231F20"/>
                </a:solidFill>
                <a:latin typeface="Book Antiqua"/>
                <a:cs typeface="Book Antiqua"/>
              </a:rPr>
              <a:t> </a:t>
            </a:r>
            <a:r>
              <a:rPr sz="2777" spc="11" dirty="0">
                <a:solidFill>
                  <a:srgbClr val="231F20"/>
                </a:solidFill>
                <a:latin typeface="Book Antiqua"/>
                <a:cs typeface="Book Antiqua"/>
              </a:rPr>
              <a:t>biologica</a:t>
            </a:r>
            <a:r>
              <a:rPr sz="2777" spc="14" dirty="0">
                <a:solidFill>
                  <a:srgbClr val="231F20"/>
                </a:solidFill>
                <a:latin typeface="Book Antiqua"/>
                <a:cs typeface="Book Antiqua"/>
              </a:rPr>
              <a:t>l</a:t>
            </a:r>
            <a:r>
              <a:rPr sz="2777" spc="21" dirty="0">
                <a:solidFill>
                  <a:srgbClr val="231F20"/>
                </a:solidFill>
                <a:latin typeface="Book Antiqua"/>
                <a:cs typeface="Book Antiqua"/>
              </a:rPr>
              <a:t> </a:t>
            </a:r>
            <a:r>
              <a:rPr sz="2777" spc="39" dirty="0">
                <a:solidFill>
                  <a:srgbClr val="231F20"/>
                </a:solidFill>
                <a:latin typeface="Book Antiqua"/>
                <a:cs typeface="Book Antiqua"/>
              </a:rPr>
              <a:t>systems</a:t>
            </a:r>
            <a:endParaRPr sz="2777">
              <a:solidFill>
                <a:prstClr val="black"/>
              </a:solidFill>
              <a:latin typeface="Book Antiqua"/>
              <a:cs typeface="Book Antiqua"/>
            </a:endParaRPr>
          </a:p>
          <a:p>
            <a:pPr marL="8929">
              <a:lnSpc>
                <a:spcPts val="1055"/>
              </a:lnSpc>
              <a:spcBef>
                <a:spcPts val="893"/>
              </a:spcBef>
            </a:pPr>
            <a:r>
              <a:rPr sz="879" spc="11" dirty="0">
                <a:solidFill>
                  <a:srgbClr val="231F20"/>
                </a:solidFill>
                <a:latin typeface="Bookman Old Style"/>
                <a:cs typeface="Bookman Old Style"/>
              </a:rPr>
              <a:t>Kw</a:t>
            </a:r>
            <a:r>
              <a:rPr sz="879" spc="-11" dirty="0">
                <a:solidFill>
                  <a:srgbClr val="231F20"/>
                </a:solidFill>
                <a:latin typeface="Bookman Old Style"/>
                <a:cs typeface="Bookman Old Style"/>
              </a:rPr>
              <a:t>a</a:t>
            </a:r>
            <a:r>
              <a:rPr sz="879" spc="-18" dirty="0">
                <a:solidFill>
                  <a:srgbClr val="231F20"/>
                </a:solidFill>
                <a:latin typeface="Bookman Old Style"/>
                <a:cs typeface="Bookman Old Style"/>
              </a:rPr>
              <a:t>ng</a:t>
            </a:r>
            <a:r>
              <a:rPr sz="879" spc="-28" dirty="0">
                <a:solidFill>
                  <a:srgbClr val="231F20"/>
                </a:solidFill>
                <a:latin typeface="Bookman Old Style"/>
                <a:cs typeface="Bookman Old Style"/>
              </a:rPr>
              <a:t>h</a:t>
            </a:r>
            <a:r>
              <a:rPr sz="879" spc="-56" dirty="0">
                <a:solidFill>
                  <a:srgbClr val="231F20"/>
                </a:solidFill>
                <a:latin typeface="Bookman Old Style"/>
                <a:cs typeface="Bookman Old Style"/>
              </a:rPr>
              <a:t>un </a:t>
            </a:r>
            <a:r>
              <a:rPr sz="879" spc="-53" dirty="0">
                <a:solidFill>
                  <a:srgbClr val="231F20"/>
                </a:solidFill>
                <a:latin typeface="Bookman Old Style"/>
                <a:cs typeface="Bookman Old Style"/>
              </a:rPr>
              <a:t>C</a:t>
            </a:r>
            <a:r>
              <a:rPr sz="879" spc="-63" dirty="0">
                <a:solidFill>
                  <a:srgbClr val="231F20"/>
                </a:solidFill>
                <a:latin typeface="Bookman Old Style"/>
                <a:cs typeface="Bookman Old Style"/>
              </a:rPr>
              <a:t>h</a:t>
            </a:r>
            <a:r>
              <a:rPr sz="879" spc="-39" dirty="0">
                <a:solidFill>
                  <a:srgbClr val="231F20"/>
                </a:solidFill>
                <a:latin typeface="Bookman Old Style"/>
                <a:cs typeface="Bookman Old Style"/>
              </a:rPr>
              <a:t>un</a:t>
            </a:r>
            <a:r>
              <a:rPr sz="879" spc="-46" dirty="0">
                <a:solidFill>
                  <a:srgbClr val="231F20"/>
                </a:solidFill>
                <a:latin typeface="Bookman Old Style"/>
                <a:cs typeface="Bookman Old Style"/>
              </a:rPr>
              <a:t>g</a:t>
            </a:r>
            <a:r>
              <a:rPr sz="896" spc="-42" baseline="35947" dirty="0">
                <a:solidFill>
                  <a:srgbClr val="231F20"/>
                </a:solidFill>
                <a:latin typeface="Bookman Old Style"/>
                <a:cs typeface="Bookman Old Style"/>
              </a:rPr>
              <a:t>1,</a:t>
            </a:r>
            <a:r>
              <a:rPr sz="896" spc="-79" baseline="35947"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63" dirty="0">
                <a:solidFill>
                  <a:srgbClr val="231F20"/>
                </a:solidFill>
                <a:latin typeface="Bookman Old Style"/>
                <a:cs typeface="Bookman Old Style"/>
              </a:rPr>
              <a:t>Jen</a:t>
            </a:r>
            <a:r>
              <a:rPr sz="879" spc="-74" dirty="0">
                <a:solidFill>
                  <a:srgbClr val="231F20"/>
                </a:solidFill>
                <a:latin typeface="Bookman Old Style"/>
                <a:cs typeface="Bookman Old Style"/>
              </a:rPr>
              <a:t>e</a:t>
            </a:r>
            <a:r>
              <a:rPr sz="879" spc="-7" dirty="0">
                <a:solidFill>
                  <a:srgbClr val="231F20"/>
                </a:solidFill>
                <a:latin typeface="Bookman Old Style"/>
                <a:cs typeface="Bookman Old Style"/>
              </a:rPr>
              <a:t>lle</a:t>
            </a:r>
            <a:r>
              <a:rPr sz="879" spc="-60" dirty="0">
                <a:solidFill>
                  <a:srgbClr val="231F20"/>
                </a:solidFill>
                <a:latin typeface="Bookman Old Style"/>
                <a:cs typeface="Bookman Old Style"/>
              </a:rPr>
              <a:t> W</a:t>
            </a:r>
            <a:r>
              <a:rPr sz="879" spc="-28" dirty="0">
                <a:solidFill>
                  <a:srgbClr val="231F20"/>
                </a:solidFill>
                <a:latin typeface="Bookman Old Style"/>
                <a:cs typeface="Bookman Old Style"/>
              </a:rPr>
              <a:t>al</a:t>
            </a:r>
            <a:r>
              <a:rPr sz="879" spc="-35" dirty="0">
                <a:solidFill>
                  <a:srgbClr val="231F20"/>
                </a:solidFill>
                <a:latin typeface="Bookman Old Style"/>
                <a:cs typeface="Bookman Old Style"/>
              </a:rPr>
              <a:t>l</a:t>
            </a:r>
            <a:r>
              <a:rPr sz="879" spc="-32" dirty="0">
                <a:solidFill>
                  <a:srgbClr val="231F20"/>
                </a:solidFill>
                <a:latin typeface="Bookman Old Style"/>
                <a:cs typeface="Bookman Old Style"/>
              </a:rPr>
              <a:t>ac</a:t>
            </a:r>
            <a:r>
              <a:rPr sz="879" spc="-42" dirty="0">
                <a:solidFill>
                  <a:srgbClr val="231F20"/>
                </a:solidFill>
                <a:latin typeface="Bookman Old Style"/>
                <a:cs typeface="Bookman Old Style"/>
              </a:rPr>
              <a:t>e</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74" dirty="0">
                <a:solidFill>
                  <a:srgbClr val="231F20"/>
                </a:solidFill>
                <a:latin typeface="Bookman Old Style"/>
                <a:cs typeface="Bookman Old Style"/>
              </a:rPr>
              <a:t>Su</a:t>
            </a:r>
            <a:r>
              <a:rPr sz="879" spc="-84" dirty="0">
                <a:solidFill>
                  <a:srgbClr val="231F20"/>
                </a:solidFill>
                <a:latin typeface="Bookman Old Style"/>
                <a:cs typeface="Bookman Old Style"/>
              </a:rPr>
              <a:t>n</a:t>
            </a:r>
            <a:r>
              <a:rPr sz="879" spc="77" dirty="0">
                <a:solidFill>
                  <a:srgbClr val="231F20"/>
                </a:solidFill>
                <a:latin typeface="Bookman Old Style"/>
                <a:cs typeface="Bookman Old Style"/>
              </a:rPr>
              <a:t>g-</a:t>
            </a:r>
            <a:r>
              <a:rPr sz="879" spc="-67" dirty="0">
                <a:solidFill>
                  <a:srgbClr val="231F20"/>
                </a:solidFill>
                <a:latin typeface="Bookman Old Style"/>
                <a:cs typeface="Bookman Old Style"/>
              </a:rPr>
              <a:t>Y</a:t>
            </a:r>
            <a:r>
              <a:rPr sz="879" spc="-18" dirty="0">
                <a:solidFill>
                  <a:srgbClr val="231F20"/>
                </a:solidFill>
                <a:latin typeface="Bookman Old Style"/>
                <a:cs typeface="Bookman Old Style"/>
              </a:rPr>
              <a:t>on</a:t>
            </a:r>
            <a:r>
              <a:rPr sz="879" spc="-56" dirty="0">
                <a:solidFill>
                  <a:srgbClr val="231F20"/>
                </a:solidFill>
                <a:latin typeface="Bookman Old Style"/>
                <a:cs typeface="Bookman Old Style"/>
              </a:rPr>
              <a:t> </a:t>
            </a:r>
            <a:r>
              <a:rPr sz="879" spc="4" dirty="0">
                <a:solidFill>
                  <a:srgbClr val="231F20"/>
                </a:solidFill>
                <a:latin typeface="Bookman Old Style"/>
                <a:cs typeface="Bookman Old Style"/>
              </a:rPr>
              <a:t>Ki</a:t>
            </a:r>
            <a:r>
              <a:rPr sz="879" spc="-7" dirty="0">
                <a:solidFill>
                  <a:srgbClr val="231F20"/>
                </a:solidFill>
                <a:latin typeface="Bookman Old Style"/>
                <a:cs typeface="Bookman Old Style"/>
              </a:rPr>
              <a:t>m</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88" dirty="0">
                <a:solidFill>
                  <a:srgbClr val="231F20"/>
                </a:solidFill>
                <a:latin typeface="Bookman Old Style"/>
                <a:cs typeface="Bookman Old Style"/>
              </a:rPr>
              <a:t>S</a:t>
            </a:r>
            <a:r>
              <a:rPr sz="879" spc="-91" dirty="0">
                <a:solidFill>
                  <a:srgbClr val="231F20"/>
                </a:solidFill>
                <a:latin typeface="Bookman Old Style"/>
                <a:cs typeface="Bookman Old Style"/>
              </a:rPr>
              <a:t>a</a:t>
            </a:r>
            <a:r>
              <a:rPr sz="879" spc="-25" dirty="0">
                <a:solidFill>
                  <a:srgbClr val="231F20"/>
                </a:solidFill>
                <a:latin typeface="Bookman Old Style"/>
                <a:cs typeface="Bookman Old Style"/>
              </a:rPr>
              <a:t>nd</a:t>
            </a:r>
            <a:r>
              <a:rPr sz="879" spc="-39" dirty="0">
                <a:solidFill>
                  <a:srgbClr val="231F20"/>
                </a:solidFill>
                <a:latin typeface="Bookman Old Style"/>
                <a:cs typeface="Bookman Old Style"/>
              </a:rPr>
              <a:t>h</a:t>
            </a:r>
            <a:r>
              <a:rPr sz="879" spc="-11" dirty="0">
                <a:solidFill>
                  <a:srgbClr val="231F20"/>
                </a:solidFill>
                <a:latin typeface="Bookman Old Style"/>
                <a:cs typeface="Bookman Old Style"/>
              </a:rPr>
              <a:t>iya</a:t>
            </a:r>
            <a:r>
              <a:rPr sz="879" spc="-60" dirty="0">
                <a:solidFill>
                  <a:srgbClr val="231F20"/>
                </a:solidFill>
                <a:latin typeface="Bookman Old Style"/>
                <a:cs typeface="Bookman Old Style"/>
              </a:rPr>
              <a:t> </a:t>
            </a:r>
            <a:r>
              <a:rPr sz="879" spc="4" dirty="0">
                <a:solidFill>
                  <a:srgbClr val="231F20"/>
                </a:solidFill>
                <a:latin typeface="Bookman Old Style"/>
                <a:cs typeface="Bookman Old Style"/>
              </a:rPr>
              <a:t>K</a:t>
            </a:r>
            <a:r>
              <a:rPr sz="879" spc="-42" dirty="0">
                <a:solidFill>
                  <a:srgbClr val="231F20"/>
                </a:solidFill>
                <a:latin typeface="Bookman Old Style"/>
                <a:cs typeface="Bookman Old Style"/>
              </a:rPr>
              <a:t>a</a:t>
            </a:r>
            <a:r>
              <a:rPr sz="879" spc="-35" dirty="0">
                <a:solidFill>
                  <a:srgbClr val="231F20"/>
                </a:solidFill>
                <a:latin typeface="Bookman Old Style"/>
                <a:cs typeface="Bookman Old Style"/>
              </a:rPr>
              <a:t>l</a:t>
            </a:r>
            <a:r>
              <a:rPr sz="879" spc="-32" dirty="0">
                <a:solidFill>
                  <a:srgbClr val="231F20"/>
                </a:solidFill>
                <a:latin typeface="Bookman Old Style"/>
                <a:cs typeface="Bookman Old Style"/>
              </a:rPr>
              <a:t>yan</a:t>
            </a:r>
            <a:r>
              <a:rPr sz="879" spc="-49" dirty="0">
                <a:solidFill>
                  <a:srgbClr val="231F20"/>
                </a:solidFill>
                <a:latin typeface="Bookman Old Style"/>
                <a:cs typeface="Bookman Old Style"/>
              </a:rPr>
              <a:t>a</a:t>
            </a:r>
            <a:r>
              <a:rPr sz="879" spc="-60" dirty="0">
                <a:solidFill>
                  <a:srgbClr val="231F20"/>
                </a:solidFill>
                <a:latin typeface="Bookman Old Style"/>
                <a:cs typeface="Bookman Old Style"/>
              </a:rPr>
              <a:t>su</a:t>
            </a:r>
            <a:r>
              <a:rPr sz="879" spc="-80" dirty="0">
                <a:solidFill>
                  <a:srgbClr val="231F20"/>
                </a:solidFill>
                <a:latin typeface="Bookman Old Style"/>
                <a:cs typeface="Bookman Old Style"/>
              </a:rPr>
              <a:t>n</a:t>
            </a:r>
            <a:r>
              <a:rPr sz="879" spc="-32" dirty="0">
                <a:solidFill>
                  <a:srgbClr val="231F20"/>
                </a:solidFill>
                <a:latin typeface="Bookman Old Style"/>
                <a:cs typeface="Bookman Old Style"/>
              </a:rPr>
              <a:t>da</a:t>
            </a:r>
            <a:r>
              <a:rPr sz="879" spc="-70" dirty="0">
                <a:solidFill>
                  <a:srgbClr val="231F20"/>
                </a:solidFill>
                <a:latin typeface="Bookman Old Style"/>
                <a:cs typeface="Bookman Old Style"/>
              </a:rPr>
              <a:t>r</a:t>
            </a:r>
            <a:r>
              <a:rPr sz="879" spc="-28" dirty="0">
                <a:solidFill>
                  <a:srgbClr val="231F20"/>
                </a:solidFill>
                <a:latin typeface="Bookman Old Style"/>
                <a:cs typeface="Bookman Old Style"/>
              </a:rPr>
              <a:t>a</a:t>
            </a:r>
            <a:r>
              <a:rPr sz="879" spc="-53" dirty="0">
                <a:solidFill>
                  <a:srgbClr val="231F20"/>
                </a:solidFill>
                <a:latin typeface="Bookman Old Style"/>
                <a:cs typeface="Bookman Old Style"/>
              </a:rPr>
              <a:t>m</a:t>
            </a:r>
            <a:r>
              <a:rPr sz="896" spc="-58" baseline="35947"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18" dirty="0">
                <a:solidFill>
                  <a:srgbClr val="231F20"/>
                </a:solidFill>
                <a:latin typeface="Bookman Old Style"/>
                <a:cs typeface="Bookman Old Style"/>
              </a:rPr>
              <a:t>Aa</a:t>
            </a:r>
            <a:r>
              <a:rPr sz="879" spc="-53" dirty="0">
                <a:solidFill>
                  <a:srgbClr val="231F20"/>
                </a:solidFill>
                <a:latin typeface="Bookman Old Style"/>
                <a:cs typeface="Bookman Old Style"/>
              </a:rPr>
              <a:t>r</a:t>
            </a:r>
            <a:r>
              <a:rPr sz="879" spc="-18" dirty="0">
                <a:solidFill>
                  <a:srgbClr val="231F20"/>
                </a:solidFill>
                <a:latin typeface="Bookman Old Style"/>
                <a:cs typeface="Bookman Old Style"/>
              </a:rPr>
              <a:t>on</a:t>
            </a:r>
            <a:r>
              <a:rPr sz="879" spc="-56" dirty="0">
                <a:solidFill>
                  <a:srgbClr val="231F20"/>
                </a:solidFill>
                <a:latin typeface="Bookman Old Style"/>
                <a:cs typeface="Bookman Old Style"/>
              </a:rPr>
              <a:t> </a:t>
            </a:r>
            <a:r>
              <a:rPr sz="879" spc="-53" dirty="0">
                <a:solidFill>
                  <a:srgbClr val="231F20"/>
                </a:solidFill>
                <a:latin typeface="Bookman Old Style"/>
                <a:cs typeface="Bookman Old Style"/>
              </a:rPr>
              <a:t>S.</a:t>
            </a:r>
            <a:r>
              <a:rPr sz="879" spc="-56" dirty="0">
                <a:solidFill>
                  <a:srgbClr val="231F20"/>
                </a:solidFill>
                <a:latin typeface="Bookman Old Style"/>
                <a:cs typeface="Bookman Old Style"/>
              </a:rPr>
              <a:t> </a:t>
            </a:r>
            <a:r>
              <a:rPr sz="879" dirty="0">
                <a:solidFill>
                  <a:srgbClr val="231F20"/>
                </a:solidFill>
                <a:latin typeface="Bookman Old Style"/>
                <a:cs typeface="Bookman Old Style"/>
              </a:rPr>
              <a:t>A</a:t>
            </a:r>
            <a:r>
              <a:rPr sz="879" spc="-14" dirty="0">
                <a:solidFill>
                  <a:srgbClr val="231F20"/>
                </a:solidFill>
                <a:latin typeface="Bookman Old Style"/>
                <a:cs typeface="Bookman Old Style"/>
              </a:rPr>
              <a:t>n</a:t>
            </a:r>
            <a:r>
              <a:rPr sz="879" spc="-32" dirty="0">
                <a:solidFill>
                  <a:srgbClr val="231F20"/>
                </a:solidFill>
                <a:latin typeface="Bookman Old Style"/>
                <a:cs typeface="Bookman Old Style"/>
              </a:rPr>
              <a:t>dal</a:t>
            </a:r>
            <a:r>
              <a:rPr sz="879" spc="-35" dirty="0">
                <a:solidFill>
                  <a:srgbClr val="231F20"/>
                </a:solidFill>
                <a:latin typeface="Bookman Old Style"/>
                <a:cs typeface="Bookman Old Style"/>
              </a:rPr>
              <a:t>ma</a:t>
            </a:r>
            <a:r>
              <a:rPr sz="879" spc="-46" dirty="0">
                <a:solidFill>
                  <a:srgbClr val="231F20"/>
                </a:solidFill>
                <a:latin typeface="Bookman Old Style"/>
                <a:cs typeface="Bookman Old Style"/>
              </a:rPr>
              <a:t>n</a:t>
            </a:r>
            <a:r>
              <a:rPr sz="896" spc="-42" baseline="35947" dirty="0">
                <a:solidFill>
                  <a:srgbClr val="231F20"/>
                </a:solidFill>
                <a:latin typeface="Bookman Old Style"/>
                <a:cs typeface="Bookman Old Style"/>
              </a:rPr>
              <a:t>1,</a:t>
            </a:r>
            <a:r>
              <a:rPr sz="896" spc="-79" baseline="35947" dirty="0">
                <a:solidFill>
                  <a:srgbClr val="231F20"/>
                </a:solidFill>
                <a:latin typeface="Bookman Old Style"/>
                <a:cs typeface="Bookman Old Style"/>
              </a:rPr>
              <a:t>2</a:t>
            </a:r>
            <a:r>
              <a:rPr sz="879" spc="14" dirty="0">
                <a:solidFill>
                  <a:srgbClr val="231F20"/>
                </a:solidFill>
                <a:latin typeface="Bookman Old Style"/>
                <a:cs typeface="Bookman Old Style"/>
              </a:rPr>
              <a:t>,</a:t>
            </a:r>
            <a:endParaRPr sz="879">
              <a:solidFill>
                <a:prstClr val="black"/>
              </a:solidFill>
              <a:latin typeface="Bookman Old Style"/>
              <a:cs typeface="Bookman Old Style"/>
            </a:endParaRPr>
          </a:p>
          <a:p>
            <a:pPr marL="8929" marR="557193">
              <a:lnSpc>
                <a:spcPts val="1048"/>
              </a:lnSpc>
              <a:spcBef>
                <a:spcPts val="39"/>
              </a:spcBef>
            </a:pPr>
            <a:r>
              <a:rPr sz="879" spc="-25" dirty="0">
                <a:solidFill>
                  <a:srgbClr val="231F20"/>
                </a:solidFill>
                <a:latin typeface="Bookman Old Style"/>
                <a:cs typeface="Bookman Old Style"/>
              </a:rPr>
              <a:t>T</a:t>
            </a:r>
            <a:r>
              <a:rPr sz="879" spc="-39" dirty="0">
                <a:solidFill>
                  <a:srgbClr val="231F20"/>
                </a:solidFill>
                <a:latin typeface="Bookman Old Style"/>
                <a:cs typeface="Bookman Old Style"/>
              </a:rPr>
              <a:t>h</a:t>
            </a:r>
            <a:r>
              <a:rPr sz="879" spc="-28" dirty="0">
                <a:solidFill>
                  <a:srgbClr val="231F20"/>
                </a:solidFill>
                <a:latin typeface="Bookman Old Style"/>
                <a:cs typeface="Bookman Old Style"/>
              </a:rPr>
              <a:t>om</a:t>
            </a:r>
            <a:r>
              <a:rPr sz="879" spc="-35" dirty="0">
                <a:solidFill>
                  <a:srgbClr val="231F20"/>
                </a:solidFill>
                <a:latin typeface="Bookman Old Style"/>
                <a:cs typeface="Bookman Old Style"/>
              </a:rPr>
              <a:t>a</a:t>
            </a:r>
            <a:r>
              <a:rPr sz="879" spc="-74" dirty="0">
                <a:solidFill>
                  <a:srgbClr val="231F20"/>
                </a:solidFill>
                <a:latin typeface="Bookman Old Style"/>
                <a:cs typeface="Bookman Old Style"/>
              </a:rPr>
              <a:t>s</a:t>
            </a:r>
            <a:r>
              <a:rPr sz="879" spc="-53" dirty="0">
                <a:solidFill>
                  <a:srgbClr val="231F20"/>
                </a:solidFill>
                <a:latin typeface="Bookman Old Style"/>
                <a:cs typeface="Bookman Old Style"/>
              </a:rPr>
              <a:t> </a:t>
            </a:r>
            <a:r>
              <a:rPr sz="879" spc="-102" dirty="0">
                <a:solidFill>
                  <a:srgbClr val="231F20"/>
                </a:solidFill>
                <a:latin typeface="Bookman Old Style"/>
                <a:cs typeface="Bookman Old Style"/>
              </a:rPr>
              <a:t>J.</a:t>
            </a:r>
            <a:r>
              <a:rPr sz="879" spc="-56" dirty="0">
                <a:solidFill>
                  <a:srgbClr val="231F20"/>
                </a:solidFill>
                <a:latin typeface="Bookman Old Style"/>
                <a:cs typeface="Bookman Old Style"/>
              </a:rPr>
              <a:t> </a:t>
            </a:r>
            <a:r>
              <a:rPr sz="879" spc="-63" dirty="0">
                <a:solidFill>
                  <a:srgbClr val="231F20"/>
                </a:solidFill>
                <a:latin typeface="Bookman Old Style"/>
                <a:cs typeface="Bookman Old Style"/>
              </a:rPr>
              <a:t>Da</a:t>
            </a:r>
            <a:r>
              <a:rPr sz="879" spc="-11" dirty="0">
                <a:solidFill>
                  <a:srgbClr val="231F20"/>
                </a:solidFill>
                <a:latin typeface="Bookman Old Style"/>
                <a:cs typeface="Bookman Old Style"/>
              </a:rPr>
              <a:t>vid</a:t>
            </a:r>
            <a:r>
              <a:rPr sz="879" spc="-28" dirty="0">
                <a:solidFill>
                  <a:srgbClr val="231F20"/>
                </a:solidFill>
                <a:latin typeface="Bookman Old Style"/>
                <a:cs typeface="Bookman Old Style"/>
              </a:rPr>
              <a:t>s</a:t>
            </a:r>
            <a:r>
              <a:rPr sz="879" spc="-18" dirty="0">
                <a:solidFill>
                  <a:srgbClr val="231F20"/>
                </a:solidFill>
                <a:latin typeface="Bookman Old Style"/>
                <a:cs typeface="Bookman Old Style"/>
              </a:rPr>
              <a:t>o</a:t>
            </a:r>
            <a:r>
              <a:rPr sz="879" spc="-28" dirty="0">
                <a:solidFill>
                  <a:srgbClr val="231F20"/>
                </a:solidFill>
                <a:latin typeface="Bookman Old Style"/>
                <a:cs typeface="Bookman Old Style"/>
              </a:rPr>
              <a:t>n</a:t>
            </a:r>
            <a:r>
              <a:rPr sz="896" spc="-42" baseline="39215" dirty="0">
                <a:solidFill>
                  <a:srgbClr val="231F20"/>
                </a:solidFill>
                <a:latin typeface="Bookman Old Style"/>
                <a:cs typeface="Bookman Old Style"/>
              </a:rPr>
              <a:t>1,</a:t>
            </a:r>
            <a:r>
              <a:rPr sz="896" spc="-79" baseline="39215"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112" dirty="0">
                <a:solidFill>
                  <a:srgbClr val="231F20"/>
                </a:solidFill>
                <a:latin typeface="Bookman Old Style"/>
                <a:cs typeface="Bookman Old Style"/>
              </a:rPr>
              <a:t>Ju</a:t>
            </a:r>
            <a:r>
              <a:rPr sz="879" spc="-63" dirty="0">
                <a:solidFill>
                  <a:srgbClr val="231F20"/>
                </a:solidFill>
                <a:latin typeface="Bookman Old Style"/>
                <a:cs typeface="Bookman Old Style"/>
              </a:rPr>
              <a:t>l</a:t>
            </a:r>
            <a:r>
              <a:rPr sz="879" spc="-11" dirty="0">
                <a:solidFill>
                  <a:srgbClr val="231F20"/>
                </a:solidFill>
                <a:latin typeface="Bookman Old Style"/>
                <a:cs typeface="Bookman Old Style"/>
              </a:rPr>
              <a:t>ie</a:t>
            </a:r>
            <a:r>
              <a:rPr sz="879" spc="-56" dirty="0">
                <a:solidFill>
                  <a:srgbClr val="231F20"/>
                </a:solidFill>
                <a:latin typeface="Bookman Old Style"/>
                <a:cs typeface="Bookman Old Style"/>
              </a:rPr>
              <a:t> </a:t>
            </a:r>
            <a:r>
              <a:rPr sz="879" spc="-102" dirty="0">
                <a:solidFill>
                  <a:srgbClr val="231F20"/>
                </a:solidFill>
                <a:latin typeface="Bookman Old Style"/>
                <a:cs typeface="Bookman Old Style"/>
              </a:rPr>
              <a:t>J.</a:t>
            </a:r>
            <a:r>
              <a:rPr sz="879" spc="-60" dirty="0">
                <a:solidFill>
                  <a:srgbClr val="231F20"/>
                </a:solidFill>
                <a:latin typeface="Bookman Old Style"/>
                <a:cs typeface="Bookman Old Style"/>
              </a:rPr>
              <a:t> </a:t>
            </a:r>
            <a:r>
              <a:rPr sz="879" spc="-14" dirty="0">
                <a:solidFill>
                  <a:srgbClr val="231F20"/>
                </a:solidFill>
                <a:latin typeface="Bookman Old Style"/>
                <a:cs typeface="Bookman Old Style"/>
              </a:rPr>
              <a:t>Mi</a:t>
            </a:r>
            <a:r>
              <a:rPr sz="879" spc="-25" dirty="0">
                <a:solidFill>
                  <a:srgbClr val="231F20"/>
                </a:solidFill>
                <a:latin typeface="Bookman Old Style"/>
                <a:cs typeface="Bookman Old Style"/>
              </a:rPr>
              <a:t>r</a:t>
            </a:r>
            <a:r>
              <a:rPr sz="879" spc="-28" dirty="0">
                <a:solidFill>
                  <a:srgbClr val="231F20"/>
                </a:solidFill>
                <a:latin typeface="Bookman Old Style"/>
                <a:cs typeface="Bookman Old Style"/>
              </a:rPr>
              <a:t>za</a:t>
            </a:r>
            <a:r>
              <a:rPr sz="879" spc="-49" dirty="0">
                <a:solidFill>
                  <a:srgbClr val="231F20"/>
                </a:solidFill>
                <a:latin typeface="Bookman Old Style"/>
                <a:cs typeface="Bookman Old Style"/>
              </a:rPr>
              <a:t>b</a:t>
            </a:r>
            <a:r>
              <a:rPr sz="879" dirty="0">
                <a:solidFill>
                  <a:srgbClr val="231F20"/>
                </a:solidFill>
                <a:latin typeface="Bookman Old Style"/>
                <a:cs typeface="Bookman Old Style"/>
              </a:rPr>
              <a:t>e</a:t>
            </a:r>
            <a:r>
              <a:rPr sz="879" spc="-32" dirty="0">
                <a:solidFill>
                  <a:srgbClr val="231F20"/>
                </a:solidFill>
                <a:latin typeface="Bookman Old Style"/>
                <a:cs typeface="Bookman Old Style"/>
              </a:rPr>
              <a:t>k</a:t>
            </a:r>
            <a:r>
              <a:rPr sz="879" spc="28" dirty="0">
                <a:solidFill>
                  <a:srgbClr val="231F20"/>
                </a:solidFill>
                <a:latin typeface="Bookman Old Style"/>
                <a:cs typeface="Bookman Old Style"/>
              </a:rPr>
              <a:t>o</a:t>
            </a:r>
            <a:r>
              <a:rPr sz="879" spc="18" dirty="0">
                <a:solidFill>
                  <a:srgbClr val="231F20"/>
                </a:solidFill>
                <a:latin typeface="Bookman Old Style"/>
                <a:cs typeface="Bookman Old Style"/>
              </a:rPr>
              <a:t>v</a:t>
            </a:r>
            <a:r>
              <a:rPr sz="896" spc="-158" baseline="39215"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49" dirty="0">
                <a:solidFill>
                  <a:srgbClr val="231F20"/>
                </a:solidFill>
                <a:latin typeface="Bookman Old Style"/>
                <a:cs typeface="Bookman Old Style"/>
              </a:rPr>
              <a:t> </a:t>
            </a:r>
            <a:r>
              <a:rPr sz="879" spc="4" dirty="0">
                <a:solidFill>
                  <a:srgbClr val="231F20"/>
                </a:solidFill>
                <a:latin typeface="Bookman Old Style"/>
                <a:cs typeface="Bookman Old Style"/>
              </a:rPr>
              <a:t>K</a:t>
            </a:r>
            <a:r>
              <a:rPr sz="879" spc="-11" dirty="0">
                <a:solidFill>
                  <a:srgbClr val="231F20"/>
                </a:solidFill>
                <a:latin typeface="Bookman Old Style"/>
                <a:cs typeface="Bookman Old Style"/>
              </a:rPr>
              <a:t>e</a:t>
            </a:r>
            <a:r>
              <a:rPr sz="879" spc="7" dirty="0">
                <a:solidFill>
                  <a:srgbClr val="231F20"/>
                </a:solidFill>
                <a:latin typeface="Bookman Old Style"/>
                <a:cs typeface="Bookman Old Style"/>
              </a:rPr>
              <a:t>lly</a:t>
            </a:r>
            <a:r>
              <a:rPr sz="879" spc="-56" dirty="0">
                <a:solidFill>
                  <a:srgbClr val="231F20"/>
                </a:solidFill>
                <a:latin typeface="Bookman Old Style"/>
                <a:cs typeface="Bookman Old Style"/>
              </a:rPr>
              <a:t> </a:t>
            </a:r>
            <a:r>
              <a:rPr sz="879" spc="11" dirty="0">
                <a:solidFill>
                  <a:srgbClr val="231F20"/>
                </a:solidFill>
                <a:latin typeface="Bookman Old Style"/>
                <a:cs typeface="Bookman Old Style"/>
              </a:rPr>
              <a:t>A.</a:t>
            </a:r>
            <a:r>
              <a:rPr sz="879" spc="-60" dirty="0">
                <a:solidFill>
                  <a:srgbClr val="231F20"/>
                </a:solidFill>
                <a:latin typeface="Bookman Old Style"/>
                <a:cs typeface="Bookman Old Style"/>
              </a:rPr>
              <a:t> </a:t>
            </a:r>
            <a:r>
              <a:rPr sz="879" spc="-39" dirty="0">
                <a:solidFill>
                  <a:srgbClr val="231F20"/>
                </a:solidFill>
                <a:latin typeface="Bookman Old Style"/>
                <a:cs typeface="Bookman Old Style"/>
              </a:rPr>
              <a:t>Za</a:t>
            </a:r>
            <a:r>
              <a:rPr sz="879" spc="-35" dirty="0">
                <a:solidFill>
                  <a:srgbClr val="231F20"/>
                </a:solidFill>
                <a:latin typeface="Bookman Old Style"/>
                <a:cs typeface="Bookman Old Style"/>
              </a:rPr>
              <a:t>l</a:t>
            </a:r>
            <a:r>
              <a:rPr sz="879" spc="-25" dirty="0">
                <a:solidFill>
                  <a:srgbClr val="231F20"/>
                </a:solidFill>
                <a:latin typeface="Bookman Old Style"/>
                <a:cs typeface="Bookman Old Style"/>
              </a:rPr>
              <a:t>oc</a:t>
            </a:r>
            <a:r>
              <a:rPr sz="879" spc="-49" dirty="0">
                <a:solidFill>
                  <a:srgbClr val="231F20"/>
                </a:solidFill>
                <a:latin typeface="Bookman Old Style"/>
                <a:cs typeface="Bookman Old Style"/>
              </a:rPr>
              <a:t>u</a:t>
            </a:r>
            <a:r>
              <a:rPr sz="879" spc="-11" dirty="0">
                <a:solidFill>
                  <a:srgbClr val="231F20"/>
                </a:solidFill>
                <a:latin typeface="Bookman Old Style"/>
                <a:cs typeface="Bookman Old Style"/>
              </a:rPr>
              <a:t>sk</a:t>
            </a:r>
            <a:r>
              <a:rPr sz="879" spc="-25" dirty="0">
                <a:solidFill>
                  <a:srgbClr val="231F20"/>
                </a:solidFill>
                <a:latin typeface="Bookman Old Style"/>
                <a:cs typeface="Bookman Old Style"/>
              </a:rPr>
              <a:t>y</a:t>
            </a:r>
            <a:r>
              <a:rPr sz="896" spc="-42" baseline="39215" dirty="0">
                <a:solidFill>
                  <a:srgbClr val="231F20"/>
                </a:solidFill>
                <a:latin typeface="Bookman Old Style"/>
                <a:cs typeface="Bookman Old Style"/>
              </a:rPr>
              <a:t>1,</a:t>
            </a:r>
            <a:r>
              <a:rPr sz="896" spc="-79" baseline="39215" dirty="0">
                <a:solidFill>
                  <a:srgbClr val="231F20"/>
                </a:solidFill>
                <a:latin typeface="Bookman Old Style"/>
                <a:cs typeface="Bookman Old Style"/>
              </a:rPr>
              <a:t>2</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88" dirty="0">
                <a:solidFill>
                  <a:srgbClr val="231F20"/>
                </a:solidFill>
                <a:latin typeface="Bookman Old Style"/>
                <a:cs typeface="Bookman Old Style"/>
              </a:rPr>
              <a:t>Jo</a:t>
            </a:r>
            <a:r>
              <a:rPr sz="879" spc="-102" dirty="0">
                <a:solidFill>
                  <a:srgbClr val="231F20"/>
                </a:solidFill>
                <a:latin typeface="Bookman Old Style"/>
                <a:cs typeface="Bookman Old Style"/>
              </a:rPr>
              <a:t>a</a:t>
            </a:r>
            <a:r>
              <a:rPr sz="879" spc="-42" dirty="0">
                <a:solidFill>
                  <a:srgbClr val="231F20"/>
                </a:solidFill>
                <a:latin typeface="Bookman Old Style"/>
                <a:cs typeface="Bookman Old Style"/>
              </a:rPr>
              <a:t>nna</a:t>
            </a:r>
            <a:r>
              <a:rPr sz="879" spc="-63" dirty="0">
                <a:solidFill>
                  <a:srgbClr val="231F20"/>
                </a:solidFill>
                <a:latin typeface="Bookman Old Style"/>
                <a:cs typeface="Bookman Old Style"/>
              </a:rPr>
              <a:t> </a:t>
            </a:r>
            <a:r>
              <a:rPr sz="879" spc="-42" dirty="0">
                <a:solidFill>
                  <a:srgbClr val="231F20"/>
                </a:solidFill>
                <a:latin typeface="Bookman Old Style"/>
                <a:cs typeface="Bookman Old Style"/>
              </a:rPr>
              <a:t>Ma</a:t>
            </a:r>
            <a:r>
              <a:rPr sz="879" spc="-35" dirty="0">
                <a:solidFill>
                  <a:srgbClr val="231F20"/>
                </a:solidFill>
                <a:latin typeface="Bookman Old Style"/>
                <a:cs typeface="Bookman Old Style"/>
              </a:rPr>
              <a:t>t</a:t>
            </a:r>
            <a:r>
              <a:rPr sz="879" spc="-25" dirty="0">
                <a:solidFill>
                  <a:srgbClr val="231F20"/>
                </a:solidFill>
                <a:latin typeface="Bookman Old Style"/>
                <a:cs typeface="Bookman Old Style"/>
              </a:rPr>
              <a:t>ti</a:t>
            </a:r>
            <a:r>
              <a:rPr sz="879" spc="-53" dirty="0">
                <a:solidFill>
                  <a:srgbClr val="231F20"/>
                </a:solidFill>
                <a:latin typeface="Bookman Old Style"/>
                <a:cs typeface="Bookman Old Style"/>
              </a:rPr>
              <a:t>s</a:t>
            </a:r>
            <a:r>
              <a:rPr sz="896" spc="-158" baseline="39215"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49" dirty="0">
                <a:solidFill>
                  <a:srgbClr val="231F20"/>
                </a:solidFill>
                <a:latin typeface="Bookman Old Style"/>
                <a:cs typeface="Bookman Old Style"/>
              </a:rPr>
              <a:t> </a:t>
            </a:r>
            <a:r>
              <a:rPr sz="879" spc="18" dirty="0">
                <a:solidFill>
                  <a:srgbClr val="231F20"/>
                </a:solidFill>
                <a:latin typeface="Bookman Old Style"/>
                <a:cs typeface="Bookman Old Style"/>
              </a:rPr>
              <a:t>A</a:t>
            </a:r>
            <a:r>
              <a:rPr sz="879" spc="-7" dirty="0">
                <a:solidFill>
                  <a:srgbClr val="231F20"/>
                </a:solidFill>
                <a:latin typeface="Bookman Old Style"/>
                <a:cs typeface="Bookman Old Style"/>
              </a:rPr>
              <a:t>l</a:t>
            </a:r>
            <a:r>
              <a:rPr sz="879" spc="-35" dirty="0">
                <a:solidFill>
                  <a:srgbClr val="231F20"/>
                </a:solidFill>
                <a:latin typeface="Bookman Old Style"/>
                <a:cs typeface="Bookman Old Style"/>
              </a:rPr>
              <a:t>eks</a:t>
            </a:r>
            <a:r>
              <a:rPr sz="879" spc="-56" dirty="0">
                <a:solidFill>
                  <a:srgbClr val="231F20"/>
                </a:solidFill>
                <a:latin typeface="Bookman Old Style"/>
                <a:cs typeface="Bookman Old Style"/>
              </a:rPr>
              <a:t>a</a:t>
            </a:r>
            <a:r>
              <a:rPr sz="879" spc="-18" dirty="0">
                <a:solidFill>
                  <a:srgbClr val="231F20"/>
                </a:solidFill>
                <a:latin typeface="Bookman Old Style"/>
                <a:cs typeface="Bookman Old Style"/>
              </a:rPr>
              <a:t>nd</a:t>
            </a:r>
            <a:r>
              <a:rPr sz="879" spc="-60" dirty="0">
                <a:solidFill>
                  <a:srgbClr val="231F20"/>
                </a:solidFill>
                <a:latin typeface="Bookman Old Style"/>
                <a:cs typeface="Bookman Old Style"/>
              </a:rPr>
              <a:t>r</a:t>
            </a:r>
            <a:r>
              <a:rPr sz="879" spc="-63" dirty="0">
                <a:solidFill>
                  <a:srgbClr val="231F20"/>
                </a:solidFill>
                <a:latin typeface="Bookman Old Style"/>
                <a:cs typeface="Bookman Old Style"/>
              </a:rPr>
              <a:t>a</a:t>
            </a:r>
            <a:r>
              <a:rPr sz="879" spc="-49" dirty="0">
                <a:solidFill>
                  <a:srgbClr val="231F20"/>
                </a:solidFill>
                <a:latin typeface="Bookman Old Style"/>
                <a:cs typeface="Bookman Old Style"/>
              </a:rPr>
              <a:t> </a:t>
            </a:r>
            <a:r>
              <a:rPr sz="879" spc="7" dirty="0">
                <a:solidFill>
                  <a:srgbClr val="231F20"/>
                </a:solidFill>
                <a:latin typeface="Bookman Old Style"/>
                <a:cs typeface="Bookman Old Style"/>
              </a:rPr>
              <a:t>K.</a:t>
            </a:r>
            <a:r>
              <a:rPr sz="879" spc="-60" dirty="0">
                <a:solidFill>
                  <a:srgbClr val="231F20"/>
                </a:solidFill>
                <a:latin typeface="Bookman Old Style"/>
                <a:cs typeface="Bookman Old Style"/>
              </a:rPr>
              <a:t> </a:t>
            </a:r>
            <a:r>
              <a:rPr sz="879" spc="-28" dirty="0">
                <a:solidFill>
                  <a:srgbClr val="231F20"/>
                </a:solidFill>
                <a:latin typeface="Bookman Old Style"/>
                <a:cs typeface="Bookman Old Style"/>
              </a:rPr>
              <a:t>D</a:t>
            </a:r>
            <a:r>
              <a:rPr sz="879" spc="-35" dirty="0">
                <a:solidFill>
                  <a:srgbClr val="231F20"/>
                </a:solidFill>
                <a:latin typeface="Bookman Old Style"/>
                <a:cs typeface="Bookman Old Style"/>
              </a:rPr>
              <a:t>e</a:t>
            </a:r>
            <a:r>
              <a:rPr sz="879" spc="-32" dirty="0">
                <a:solidFill>
                  <a:srgbClr val="231F20"/>
                </a:solidFill>
                <a:latin typeface="Bookman Old Style"/>
                <a:cs typeface="Bookman Old Style"/>
              </a:rPr>
              <a:t>nis</a:t>
            </a:r>
            <a:r>
              <a:rPr sz="879" spc="-39" dirty="0">
                <a:solidFill>
                  <a:srgbClr val="231F20"/>
                </a:solidFill>
                <a:latin typeface="Bookman Old Style"/>
                <a:cs typeface="Bookman Old Style"/>
              </a:rPr>
              <a:t>i</a:t>
            </a:r>
            <a:r>
              <a:rPr sz="879" spc="-35" dirty="0">
                <a:solidFill>
                  <a:srgbClr val="231F20"/>
                </a:solidFill>
                <a:latin typeface="Bookman Old Style"/>
                <a:cs typeface="Bookman Old Style"/>
              </a:rPr>
              <a:t>n</a:t>
            </a:r>
            <a:r>
              <a:rPr sz="896" spc="-158" baseline="39215"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74" dirty="0">
                <a:solidFill>
                  <a:srgbClr val="231F20"/>
                </a:solidFill>
                <a:latin typeface="Bookman Old Style"/>
                <a:cs typeface="Bookman Old Style"/>
              </a:rPr>
              <a:t>Sa</a:t>
            </a:r>
            <a:r>
              <a:rPr sz="879" spc="-49" dirty="0">
                <a:solidFill>
                  <a:srgbClr val="231F20"/>
                </a:solidFill>
                <a:latin typeface="Bookman Old Style"/>
                <a:cs typeface="Bookman Old Style"/>
              </a:rPr>
              <a:t>l</a:t>
            </a:r>
            <a:r>
              <a:rPr sz="879" spc="18" dirty="0">
                <a:solidFill>
                  <a:srgbClr val="231F20"/>
                </a:solidFill>
                <a:latin typeface="Bookman Old Style"/>
                <a:cs typeface="Bookman Old Style"/>
              </a:rPr>
              <a:t>ly</a:t>
            </a:r>
            <a:r>
              <a:rPr sz="879" spc="-56" dirty="0">
                <a:solidFill>
                  <a:srgbClr val="231F20"/>
                </a:solidFill>
                <a:latin typeface="Bookman Old Style"/>
                <a:cs typeface="Bookman Old Style"/>
              </a:rPr>
              <a:t> </a:t>
            </a:r>
            <a:r>
              <a:rPr sz="879" spc="-39" dirty="0">
                <a:solidFill>
                  <a:srgbClr val="231F20"/>
                </a:solidFill>
                <a:latin typeface="Bookman Old Style"/>
                <a:cs typeface="Bookman Old Style"/>
              </a:rPr>
              <a:t>P</a:t>
            </a:r>
            <a:r>
              <a:rPr sz="879" spc="-28" dirty="0">
                <a:solidFill>
                  <a:srgbClr val="231F20"/>
                </a:solidFill>
                <a:latin typeface="Bookman Old Style"/>
                <a:cs typeface="Bookman Old Style"/>
              </a:rPr>
              <a:t>a</a:t>
            </a:r>
            <a:r>
              <a:rPr sz="879" spc="-35" dirty="0">
                <a:solidFill>
                  <a:srgbClr val="231F20"/>
                </a:solidFill>
                <a:latin typeface="Bookman Old Style"/>
                <a:cs typeface="Bookman Old Style"/>
              </a:rPr>
              <a:t>k</a:t>
            </a:r>
            <a:r>
              <a:rPr sz="896" spc="-147" baseline="39215" dirty="0">
                <a:solidFill>
                  <a:srgbClr val="231F20"/>
                </a:solidFill>
                <a:latin typeface="Bookman Old Style"/>
                <a:cs typeface="Bookman Old Style"/>
              </a:rPr>
              <a:t>1</a:t>
            </a:r>
            <a:r>
              <a:rPr sz="879" spc="14" dirty="0">
                <a:solidFill>
                  <a:srgbClr val="231F20"/>
                </a:solidFill>
                <a:latin typeface="Bookman Old Style"/>
                <a:cs typeface="Bookman Old Style"/>
              </a:rPr>
              <a:t>, </a:t>
            </a:r>
            <a:r>
              <a:rPr sz="879" spc="-32" dirty="0">
                <a:solidFill>
                  <a:srgbClr val="231F20"/>
                </a:solidFill>
                <a:latin typeface="Bookman Old Style"/>
                <a:cs typeface="Bookman Old Style"/>
              </a:rPr>
              <a:t>H</a:t>
            </a:r>
            <a:r>
              <a:rPr sz="879" spc="-46" dirty="0">
                <a:solidFill>
                  <a:srgbClr val="231F20"/>
                </a:solidFill>
                <a:latin typeface="Bookman Old Style"/>
                <a:cs typeface="Bookman Old Style"/>
              </a:rPr>
              <a:t>ann</a:t>
            </a:r>
            <a:r>
              <a:rPr sz="879" spc="-56" dirty="0">
                <a:solidFill>
                  <a:srgbClr val="231F20"/>
                </a:solidFill>
                <a:latin typeface="Bookman Old Style"/>
                <a:cs typeface="Bookman Old Style"/>
              </a:rPr>
              <a:t>a</a:t>
            </a:r>
            <a:r>
              <a:rPr sz="879" spc="-32" dirty="0">
                <a:solidFill>
                  <a:srgbClr val="231F20"/>
                </a:solidFill>
                <a:latin typeface="Bookman Old Style"/>
                <a:cs typeface="Bookman Old Style"/>
              </a:rPr>
              <a:t>h</a:t>
            </a:r>
            <a:r>
              <a:rPr sz="879" spc="-56" dirty="0">
                <a:solidFill>
                  <a:srgbClr val="231F20"/>
                </a:solidFill>
                <a:latin typeface="Bookman Old Style"/>
                <a:cs typeface="Bookman Old Style"/>
              </a:rPr>
              <a:t> </a:t>
            </a:r>
            <a:r>
              <a:rPr sz="879" spc="-46" dirty="0">
                <a:solidFill>
                  <a:srgbClr val="231F20"/>
                </a:solidFill>
                <a:latin typeface="Bookman Old Style"/>
                <a:cs typeface="Bookman Old Style"/>
              </a:rPr>
              <a:t>Ber</a:t>
            </a:r>
            <a:r>
              <a:rPr sz="879" spc="-42" dirty="0">
                <a:solidFill>
                  <a:srgbClr val="231F20"/>
                </a:solidFill>
                <a:latin typeface="Bookman Old Style"/>
                <a:cs typeface="Bookman Old Style"/>
              </a:rPr>
              <a:t>nst</a:t>
            </a:r>
            <a:r>
              <a:rPr sz="879" spc="-14" dirty="0">
                <a:solidFill>
                  <a:srgbClr val="231F20"/>
                </a:solidFill>
                <a:latin typeface="Bookman Old Style"/>
                <a:cs typeface="Bookman Old Style"/>
              </a:rPr>
              <a:t>ei</a:t>
            </a:r>
            <a:r>
              <a:rPr sz="879" spc="-32" dirty="0">
                <a:solidFill>
                  <a:srgbClr val="231F20"/>
                </a:solidFill>
                <a:latin typeface="Bookman Old Style"/>
                <a:cs typeface="Bookman Old Style"/>
              </a:rPr>
              <a:t>n</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63" dirty="0">
                <a:solidFill>
                  <a:srgbClr val="231F20"/>
                </a:solidFill>
                <a:latin typeface="Bookman Old Style"/>
                <a:cs typeface="Bookman Old Style"/>
              </a:rPr>
              <a:t>Ch</a:t>
            </a:r>
            <a:r>
              <a:rPr sz="879" spc="-67" dirty="0">
                <a:solidFill>
                  <a:srgbClr val="231F20"/>
                </a:solidFill>
                <a:latin typeface="Bookman Old Style"/>
                <a:cs typeface="Bookman Old Style"/>
              </a:rPr>
              <a:t>a</a:t>
            </a:r>
            <a:r>
              <a:rPr sz="879" spc="-42" dirty="0">
                <a:solidFill>
                  <a:srgbClr val="231F20"/>
                </a:solidFill>
                <a:latin typeface="Bookman Old Style"/>
                <a:cs typeface="Bookman Old Style"/>
              </a:rPr>
              <a:t>ru</a:t>
            </a:r>
            <a:r>
              <a:rPr sz="879" spc="-60" dirty="0">
                <a:solidFill>
                  <a:srgbClr val="231F20"/>
                </a:solidFill>
                <a:latin typeface="Bookman Old Style"/>
                <a:cs typeface="Bookman Old Style"/>
              </a:rPr>
              <a:t> </a:t>
            </a:r>
            <a:r>
              <a:rPr sz="879" spc="-53" dirty="0">
                <a:solidFill>
                  <a:srgbClr val="231F20"/>
                </a:solidFill>
                <a:latin typeface="Bookman Old Style"/>
                <a:cs typeface="Bookman Old Style"/>
              </a:rPr>
              <a:t>R</a:t>
            </a:r>
            <a:r>
              <a:rPr sz="879" spc="-49" dirty="0">
                <a:solidFill>
                  <a:srgbClr val="231F20"/>
                </a:solidFill>
                <a:latin typeface="Bookman Old Style"/>
                <a:cs typeface="Bookman Old Style"/>
              </a:rPr>
              <a:t>am</a:t>
            </a:r>
            <a:r>
              <a:rPr sz="879" spc="-53" dirty="0">
                <a:solidFill>
                  <a:srgbClr val="231F20"/>
                </a:solidFill>
                <a:latin typeface="Bookman Old Style"/>
                <a:cs typeface="Bookman Old Style"/>
              </a:rPr>
              <a:t>a</a:t>
            </a:r>
            <a:r>
              <a:rPr sz="879" dirty="0">
                <a:solidFill>
                  <a:srgbClr val="231F20"/>
                </a:solidFill>
                <a:latin typeface="Bookman Old Style"/>
                <a:cs typeface="Bookman Old Style"/>
              </a:rPr>
              <a:t>kr</a:t>
            </a:r>
            <a:r>
              <a:rPr sz="879" spc="-18" dirty="0">
                <a:solidFill>
                  <a:srgbClr val="231F20"/>
                </a:solidFill>
                <a:latin typeface="Bookman Old Style"/>
                <a:cs typeface="Bookman Old Style"/>
              </a:rPr>
              <a:t>i</a:t>
            </a:r>
            <a:r>
              <a:rPr sz="879" spc="-49" dirty="0">
                <a:solidFill>
                  <a:srgbClr val="231F20"/>
                </a:solidFill>
                <a:latin typeface="Bookman Old Style"/>
                <a:cs typeface="Bookman Old Style"/>
              </a:rPr>
              <a:t>shn</a:t>
            </a:r>
            <a:r>
              <a:rPr sz="879" spc="-67" dirty="0">
                <a:solidFill>
                  <a:srgbClr val="231F20"/>
                </a:solidFill>
                <a:latin typeface="Bookman Old Style"/>
                <a:cs typeface="Bookman Old Style"/>
              </a:rPr>
              <a:t>a</a:t>
            </a:r>
            <a:r>
              <a:rPr sz="879" spc="-39" dirty="0">
                <a:solidFill>
                  <a:srgbClr val="231F20"/>
                </a:solidFill>
                <a:latin typeface="Bookman Old Style"/>
                <a:cs typeface="Bookman Old Style"/>
              </a:rPr>
              <a:t>n</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dirty="0">
                <a:solidFill>
                  <a:srgbClr val="231F20"/>
                </a:solidFill>
                <a:latin typeface="Bookman Old Style"/>
                <a:cs typeface="Bookman Old Style"/>
              </a:rPr>
              <a:t>Lo</a:t>
            </a:r>
            <a:r>
              <a:rPr sz="879" spc="-14" dirty="0">
                <a:solidFill>
                  <a:srgbClr val="231F20"/>
                </a:solidFill>
                <a:latin typeface="Bookman Old Style"/>
                <a:cs typeface="Bookman Old Style"/>
              </a:rPr>
              <a:t>g</a:t>
            </a:r>
            <a:r>
              <a:rPr sz="879" spc="-46" dirty="0">
                <a:solidFill>
                  <a:srgbClr val="231F20"/>
                </a:solidFill>
                <a:latin typeface="Bookman Old Style"/>
                <a:cs typeface="Bookman Old Style"/>
              </a:rPr>
              <a:t>an</a:t>
            </a:r>
            <a:r>
              <a:rPr sz="879" spc="-56" dirty="0">
                <a:solidFill>
                  <a:srgbClr val="231F20"/>
                </a:solidFill>
                <a:latin typeface="Bookman Old Style"/>
                <a:cs typeface="Bookman Old Style"/>
              </a:rPr>
              <a:t> </a:t>
            </a:r>
            <a:r>
              <a:rPr sz="879" spc="-49" dirty="0">
                <a:solidFill>
                  <a:srgbClr val="231F20"/>
                </a:solidFill>
                <a:latin typeface="Bookman Old Style"/>
                <a:cs typeface="Bookman Old Style"/>
              </a:rPr>
              <a:t>G</a:t>
            </a:r>
            <a:r>
              <a:rPr sz="879" spc="-67" dirty="0">
                <a:solidFill>
                  <a:srgbClr val="231F20"/>
                </a:solidFill>
                <a:latin typeface="Bookman Old Style"/>
                <a:cs typeface="Bookman Old Style"/>
              </a:rPr>
              <a:t>r</a:t>
            </a:r>
            <a:r>
              <a:rPr sz="879" spc="-28" dirty="0">
                <a:solidFill>
                  <a:srgbClr val="231F20"/>
                </a:solidFill>
                <a:latin typeface="Bookman Old Style"/>
                <a:cs typeface="Bookman Old Style"/>
              </a:rPr>
              <a:t>ose</a:t>
            </a:r>
            <a:r>
              <a:rPr sz="879" spc="-53" dirty="0">
                <a:solidFill>
                  <a:srgbClr val="231F20"/>
                </a:solidFill>
                <a:latin typeface="Bookman Old Style"/>
                <a:cs typeface="Bookman Old Style"/>
              </a:rPr>
              <a:t>n</a:t>
            </a:r>
            <a:r>
              <a:rPr sz="879" spc="-7" dirty="0">
                <a:solidFill>
                  <a:srgbClr val="231F20"/>
                </a:solidFill>
                <a:latin typeface="Bookman Old Style"/>
                <a:cs typeface="Bookman Old Style"/>
              </a:rPr>
              <a:t>ic</a:t>
            </a:r>
            <a:r>
              <a:rPr sz="879" spc="-21" dirty="0">
                <a:solidFill>
                  <a:srgbClr val="231F20"/>
                </a:solidFill>
                <a:latin typeface="Bookman Old Style"/>
                <a:cs typeface="Bookman Old Style"/>
              </a:rPr>
              <a:t>k</a:t>
            </a:r>
            <a:r>
              <a:rPr sz="896" spc="-147" baseline="35947" dirty="0">
                <a:solidFill>
                  <a:srgbClr val="231F20"/>
                </a:solidFill>
                <a:latin typeface="Bookman Old Style"/>
                <a:cs typeface="Bookman Old Style"/>
              </a:rPr>
              <a:t>1</a:t>
            </a:r>
            <a:r>
              <a:rPr sz="879" spc="14" dirty="0">
                <a:solidFill>
                  <a:srgbClr val="231F20"/>
                </a:solidFill>
                <a:latin typeface="Bookman Old Style"/>
                <a:cs typeface="Bookman Old Style"/>
              </a:rPr>
              <a:t>,</a:t>
            </a:r>
            <a:r>
              <a:rPr sz="879" spc="-53" dirty="0">
                <a:solidFill>
                  <a:srgbClr val="231F20"/>
                </a:solidFill>
                <a:latin typeface="Bookman Old Style"/>
                <a:cs typeface="Bookman Old Style"/>
              </a:rPr>
              <a:t> </a:t>
            </a:r>
            <a:r>
              <a:rPr sz="879" spc="-56" dirty="0">
                <a:solidFill>
                  <a:srgbClr val="231F20"/>
                </a:solidFill>
                <a:latin typeface="Bookman Old Style"/>
                <a:cs typeface="Bookman Old Style"/>
              </a:rPr>
              <a:t>V</a:t>
            </a:r>
            <a:r>
              <a:rPr sz="879" spc="18" dirty="0">
                <a:solidFill>
                  <a:srgbClr val="231F20"/>
                </a:solidFill>
                <a:latin typeface="Bookman Old Style"/>
                <a:cs typeface="Bookman Old Style"/>
              </a:rPr>
              <a:t>iv</a:t>
            </a:r>
            <a:r>
              <a:rPr sz="879" spc="-7" dirty="0">
                <a:solidFill>
                  <a:srgbClr val="231F20"/>
                </a:solidFill>
                <a:latin typeface="Bookman Old Style"/>
                <a:cs typeface="Bookman Old Style"/>
              </a:rPr>
              <a:t>i</a:t>
            </a:r>
            <a:r>
              <a:rPr sz="879" spc="-56" dirty="0">
                <a:solidFill>
                  <a:srgbClr val="231F20"/>
                </a:solidFill>
                <a:latin typeface="Bookman Old Style"/>
                <a:cs typeface="Bookman Old Style"/>
              </a:rPr>
              <a:t>ana</a:t>
            </a:r>
            <a:r>
              <a:rPr sz="879" spc="-63" dirty="0">
                <a:solidFill>
                  <a:srgbClr val="231F20"/>
                </a:solidFill>
                <a:latin typeface="Bookman Old Style"/>
                <a:cs typeface="Bookman Old Style"/>
              </a:rPr>
              <a:t> </a:t>
            </a:r>
            <a:r>
              <a:rPr sz="879" spc="-49" dirty="0">
                <a:solidFill>
                  <a:srgbClr val="231F20"/>
                </a:solidFill>
                <a:latin typeface="Bookman Old Style"/>
                <a:cs typeface="Bookman Old Style"/>
              </a:rPr>
              <a:t>G</a:t>
            </a:r>
            <a:r>
              <a:rPr sz="879" spc="-67" dirty="0">
                <a:solidFill>
                  <a:srgbClr val="231F20"/>
                </a:solidFill>
                <a:latin typeface="Bookman Old Style"/>
                <a:cs typeface="Bookman Old Style"/>
              </a:rPr>
              <a:t>r</a:t>
            </a:r>
            <a:r>
              <a:rPr sz="879" spc="-32" dirty="0">
                <a:solidFill>
                  <a:srgbClr val="231F20"/>
                </a:solidFill>
                <a:latin typeface="Bookman Old Style"/>
                <a:cs typeface="Bookman Old Style"/>
              </a:rPr>
              <a:t>adi</a:t>
            </a:r>
            <a:r>
              <a:rPr sz="879" spc="-49" dirty="0">
                <a:solidFill>
                  <a:srgbClr val="231F20"/>
                </a:solidFill>
                <a:latin typeface="Bookman Old Style"/>
                <a:cs typeface="Bookman Old Style"/>
              </a:rPr>
              <a:t>n</a:t>
            </a:r>
            <a:r>
              <a:rPr sz="879" spc="-56" dirty="0">
                <a:solidFill>
                  <a:srgbClr val="231F20"/>
                </a:solidFill>
                <a:latin typeface="Bookman Old Style"/>
                <a:cs typeface="Bookman Old Style"/>
              </a:rPr>
              <a:t>a</a:t>
            </a:r>
            <a:r>
              <a:rPr sz="879" spc="-32" dirty="0">
                <a:solidFill>
                  <a:srgbClr val="231F20"/>
                </a:solidFill>
                <a:latin typeface="Bookman Old Style"/>
                <a:cs typeface="Bookman Old Style"/>
              </a:rPr>
              <a:t>r</a:t>
            </a:r>
            <a:r>
              <a:rPr sz="879" spc="-56" dirty="0">
                <a:solidFill>
                  <a:srgbClr val="231F20"/>
                </a:solidFill>
                <a:latin typeface="Bookman Old Style"/>
                <a:cs typeface="Bookman Old Style"/>
              </a:rPr>
              <a:t>u</a:t>
            </a:r>
            <a:r>
              <a:rPr sz="896" spc="-53" baseline="35947" dirty="0">
                <a:solidFill>
                  <a:srgbClr val="231F20"/>
                </a:solidFill>
                <a:latin typeface="Bookman Old Style"/>
                <a:cs typeface="Bookman Old Style"/>
              </a:rPr>
              <a:t>2</a:t>
            </a:r>
            <a:r>
              <a:rPr sz="896" spc="47" baseline="35947" dirty="0">
                <a:solidFill>
                  <a:srgbClr val="231F20"/>
                </a:solidFill>
                <a:latin typeface="Bookman Old Style"/>
                <a:cs typeface="Bookman Old Style"/>
              </a:rPr>
              <a:t> </a:t>
            </a:r>
            <a:r>
              <a:rPr sz="879" dirty="0">
                <a:solidFill>
                  <a:srgbClr val="231F20"/>
                </a:solidFill>
                <a:latin typeface="Bookman Old Style"/>
                <a:cs typeface="Bookman Old Style"/>
              </a:rPr>
              <a:t>&amp;</a:t>
            </a:r>
            <a:r>
              <a:rPr sz="879" spc="-53" dirty="0">
                <a:solidFill>
                  <a:srgbClr val="231F20"/>
                </a:solidFill>
                <a:latin typeface="Bookman Old Style"/>
                <a:cs typeface="Bookman Old Style"/>
              </a:rPr>
              <a:t> </a:t>
            </a:r>
            <a:r>
              <a:rPr sz="879" spc="4" dirty="0">
                <a:solidFill>
                  <a:srgbClr val="231F20"/>
                </a:solidFill>
                <a:latin typeface="Bookman Old Style"/>
                <a:cs typeface="Bookman Old Style"/>
              </a:rPr>
              <a:t>K</a:t>
            </a:r>
            <a:r>
              <a:rPr sz="879" spc="-39" dirty="0">
                <a:solidFill>
                  <a:srgbClr val="231F20"/>
                </a:solidFill>
                <a:latin typeface="Bookman Old Style"/>
                <a:cs typeface="Bookman Old Style"/>
              </a:rPr>
              <a:t>a</a:t>
            </a:r>
            <a:r>
              <a:rPr sz="879" spc="-56" dirty="0">
                <a:solidFill>
                  <a:srgbClr val="231F20"/>
                </a:solidFill>
                <a:latin typeface="Bookman Old Style"/>
                <a:cs typeface="Bookman Old Style"/>
              </a:rPr>
              <a:t>r</a:t>
            </a:r>
            <a:r>
              <a:rPr sz="879" spc="-4" dirty="0">
                <a:solidFill>
                  <a:srgbClr val="231F20"/>
                </a:solidFill>
                <a:latin typeface="Bookman Old Style"/>
                <a:cs typeface="Bookman Old Style"/>
              </a:rPr>
              <a:t>l</a:t>
            </a:r>
            <a:r>
              <a:rPr sz="879" spc="-56" dirty="0">
                <a:solidFill>
                  <a:srgbClr val="231F20"/>
                </a:solidFill>
                <a:latin typeface="Bookman Old Style"/>
                <a:cs typeface="Bookman Old Style"/>
              </a:rPr>
              <a:t> </a:t>
            </a:r>
            <a:r>
              <a:rPr sz="879" spc="-25" dirty="0">
                <a:solidFill>
                  <a:srgbClr val="231F20"/>
                </a:solidFill>
                <a:latin typeface="Bookman Old Style"/>
                <a:cs typeface="Bookman Old Style"/>
              </a:rPr>
              <a:t>Dei</a:t>
            </a:r>
            <a:r>
              <a:rPr sz="879" spc="-56" dirty="0">
                <a:solidFill>
                  <a:srgbClr val="231F20"/>
                </a:solidFill>
                <a:latin typeface="Bookman Old Style"/>
                <a:cs typeface="Bookman Old Style"/>
              </a:rPr>
              <a:t>ss</a:t>
            </a:r>
            <a:r>
              <a:rPr sz="879" spc="-70" dirty="0">
                <a:solidFill>
                  <a:srgbClr val="231F20"/>
                </a:solidFill>
                <a:latin typeface="Bookman Old Style"/>
                <a:cs typeface="Bookman Old Style"/>
              </a:rPr>
              <a:t>e</a:t>
            </a:r>
            <a:r>
              <a:rPr sz="879" spc="-39" dirty="0">
                <a:solidFill>
                  <a:srgbClr val="231F20"/>
                </a:solidFill>
                <a:latin typeface="Bookman Old Style"/>
                <a:cs typeface="Bookman Old Style"/>
              </a:rPr>
              <a:t>r</a:t>
            </a:r>
            <a:r>
              <a:rPr sz="879" spc="-14" dirty="0">
                <a:solidFill>
                  <a:srgbClr val="231F20"/>
                </a:solidFill>
                <a:latin typeface="Bookman Old Style"/>
                <a:cs typeface="Bookman Old Style"/>
              </a:rPr>
              <a:t>ot</a:t>
            </a:r>
            <a:r>
              <a:rPr sz="879" spc="-35" dirty="0">
                <a:solidFill>
                  <a:srgbClr val="231F20"/>
                </a:solidFill>
                <a:latin typeface="Bookman Old Style"/>
                <a:cs typeface="Bookman Old Style"/>
              </a:rPr>
              <a:t>h</a:t>
            </a:r>
            <a:r>
              <a:rPr sz="896" spc="-26" baseline="35947" dirty="0">
                <a:solidFill>
                  <a:srgbClr val="231F20"/>
                </a:solidFill>
                <a:latin typeface="Bookman Old Style"/>
                <a:cs typeface="Bookman Old Style"/>
              </a:rPr>
              <a:t>1,2</a:t>
            </a:r>
            <a:r>
              <a:rPr sz="896" spc="-42" baseline="35947" dirty="0">
                <a:solidFill>
                  <a:srgbClr val="231F20"/>
                </a:solidFill>
                <a:latin typeface="Bookman Old Style"/>
                <a:cs typeface="Bookman Old Style"/>
              </a:rPr>
              <a:t>,</a:t>
            </a:r>
            <a:r>
              <a:rPr sz="896" spc="11" baseline="35947" dirty="0">
                <a:solidFill>
                  <a:srgbClr val="231F20"/>
                </a:solidFill>
                <a:latin typeface="Bookman Old Style"/>
                <a:cs typeface="Bookman Old Style"/>
              </a:rPr>
              <a:t>3,4</a:t>
            </a:r>
            <a:endParaRPr sz="896" baseline="35947">
              <a:solidFill>
                <a:prstClr val="black"/>
              </a:solidFill>
              <a:latin typeface="Bookman Old Style"/>
              <a:cs typeface="Bookman Old Style"/>
            </a:endParaRPr>
          </a:p>
        </p:txBody>
      </p:sp>
      <p:sp>
        <p:nvSpPr>
          <p:cNvPr id="11" name="object 11"/>
          <p:cNvSpPr txBox="1"/>
          <p:nvPr/>
        </p:nvSpPr>
        <p:spPr>
          <a:xfrm>
            <a:off x="6417542" y="6401857"/>
            <a:ext cx="2481114" cy="292068"/>
          </a:xfrm>
          <a:prstGeom prst="rect">
            <a:avLst/>
          </a:prstGeom>
        </p:spPr>
        <p:txBody>
          <a:bodyPr vert="horz" wrap="square" lIns="0" tIns="0" rIns="0" bIns="0" rtlCol="0">
            <a:spAutoFit/>
          </a:bodyPr>
          <a:lstStyle/>
          <a:p>
            <a:pPr marL="8929"/>
            <a:r>
              <a:rPr sz="1898" spc="-11" dirty="0">
                <a:solidFill>
                  <a:srgbClr val="606060"/>
                </a:solidFill>
                <a:latin typeface="Gill Sans MT"/>
                <a:cs typeface="Gill Sans MT"/>
              </a:rPr>
              <a:t>Chung</a:t>
            </a:r>
            <a:r>
              <a:rPr sz="1898" spc="-4" dirty="0">
                <a:solidFill>
                  <a:srgbClr val="606060"/>
                </a:solidFill>
                <a:latin typeface="Gill Sans MT"/>
                <a:cs typeface="Gill Sans MT"/>
              </a:rPr>
              <a:t> </a:t>
            </a:r>
            <a:r>
              <a:rPr sz="1898" i="1" spc="-7" dirty="0">
                <a:solidFill>
                  <a:srgbClr val="606060"/>
                </a:solidFill>
                <a:latin typeface="Gill Sans MT"/>
                <a:cs typeface="Gill Sans MT"/>
              </a:rPr>
              <a:t>et</a:t>
            </a:r>
            <a:r>
              <a:rPr sz="1898" i="1" spc="-4" dirty="0">
                <a:solidFill>
                  <a:srgbClr val="606060"/>
                </a:solidFill>
                <a:latin typeface="Gill Sans MT"/>
                <a:cs typeface="Gill Sans MT"/>
              </a:rPr>
              <a:t> a</a:t>
            </a:r>
            <a:r>
              <a:rPr sz="1898" i="1" dirty="0">
                <a:solidFill>
                  <a:srgbClr val="606060"/>
                </a:solidFill>
                <a:latin typeface="Gill Sans MT"/>
                <a:cs typeface="Gill Sans MT"/>
              </a:rPr>
              <a:t>l.</a:t>
            </a:r>
            <a:r>
              <a:rPr sz="1898" i="1" spc="-4" dirty="0">
                <a:solidFill>
                  <a:srgbClr val="606060"/>
                </a:solidFill>
                <a:latin typeface="Gill Sans MT"/>
                <a:cs typeface="Gill Sans MT"/>
              </a:rPr>
              <a:t> </a:t>
            </a:r>
            <a:r>
              <a:rPr sz="1898" spc="-14" dirty="0">
                <a:solidFill>
                  <a:srgbClr val="606060"/>
                </a:solidFill>
                <a:latin typeface="Gill Sans MT"/>
                <a:cs typeface="Gill Sans MT"/>
              </a:rPr>
              <a:t>Na</a:t>
            </a:r>
            <a:r>
              <a:rPr sz="1898" dirty="0">
                <a:solidFill>
                  <a:srgbClr val="606060"/>
                </a:solidFill>
                <a:latin typeface="Gill Sans MT"/>
                <a:cs typeface="Gill Sans MT"/>
              </a:rPr>
              <a:t>tu</a:t>
            </a:r>
            <a:r>
              <a:rPr sz="1898" spc="-39" dirty="0">
                <a:solidFill>
                  <a:srgbClr val="606060"/>
                </a:solidFill>
                <a:latin typeface="Gill Sans MT"/>
                <a:cs typeface="Gill Sans MT"/>
              </a:rPr>
              <a:t>r</a:t>
            </a:r>
            <a:r>
              <a:rPr sz="1898" dirty="0">
                <a:solidFill>
                  <a:srgbClr val="606060"/>
                </a:solidFill>
                <a:latin typeface="Gill Sans MT"/>
                <a:cs typeface="Gill Sans MT"/>
              </a:rPr>
              <a:t>e</a:t>
            </a:r>
            <a:r>
              <a:rPr sz="1898" spc="-4" dirty="0">
                <a:solidFill>
                  <a:srgbClr val="606060"/>
                </a:solidFill>
                <a:latin typeface="Gill Sans MT"/>
                <a:cs typeface="Gill Sans MT"/>
              </a:rPr>
              <a:t> </a:t>
            </a:r>
            <a:r>
              <a:rPr sz="1898" dirty="0">
                <a:solidFill>
                  <a:srgbClr val="606060"/>
                </a:solidFill>
                <a:latin typeface="Gill Sans MT"/>
                <a:cs typeface="Gill Sans MT"/>
              </a:rPr>
              <a:t>2013</a:t>
            </a:r>
            <a:endParaRPr sz="1898">
              <a:solidFill>
                <a:prstClr val="black"/>
              </a:solidFill>
              <a:latin typeface="Gill Sans MT"/>
              <a:cs typeface="Gill Sans MT"/>
            </a:endParaRPr>
          </a:p>
        </p:txBody>
      </p:sp>
    </p:spTree>
    <p:extLst>
      <p:ext uri="{BB962C8B-B14F-4D97-AF65-F5344CB8AC3E}">
        <p14:creationId xmlns:p14="http://schemas.microsoft.com/office/powerpoint/2010/main" val="26381423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14875" y="1777008"/>
            <a:ext cx="2839641" cy="4429125"/>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p:nvPr/>
        </p:nvSpPr>
        <p:spPr>
          <a:xfrm>
            <a:off x="6676851" y="6077499"/>
            <a:ext cx="596949" cy="0"/>
          </a:xfrm>
          <a:custGeom>
            <a:avLst/>
            <a:gdLst/>
            <a:ahLst/>
            <a:cxnLst/>
            <a:rect l="l" t="t" r="r" b="b"/>
            <a:pathLst>
              <a:path w="848995">
                <a:moveTo>
                  <a:pt x="0" y="0"/>
                </a:moveTo>
                <a:lnTo>
                  <a:pt x="848480" y="0"/>
                </a:lnTo>
              </a:path>
            </a:pathLst>
          </a:custGeom>
          <a:ln w="3175">
            <a:solidFill>
              <a:srgbClr val="FFFFFF"/>
            </a:solidFill>
          </a:ln>
        </p:spPr>
        <p:txBody>
          <a:bodyPr wrap="square" lIns="0" tIns="0" rIns="0" bIns="0" rtlCol="0"/>
          <a:lstStyle/>
          <a:p>
            <a:endParaRPr sz="1266">
              <a:solidFill>
                <a:prstClr val="black"/>
              </a:solidFill>
            </a:endParaRPr>
          </a:p>
        </p:txBody>
      </p:sp>
      <p:sp>
        <p:nvSpPr>
          <p:cNvPr id="4" name="object 4"/>
          <p:cNvSpPr/>
          <p:nvPr/>
        </p:nvSpPr>
        <p:spPr>
          <a:xfrm>
            <a:off x="6676851" y="6033943"/>
            <a:ext cx="596949" cy="87511"/>
          </a:xfrm>
          <a:custGeom>
            <a:avLst/>
            <a:gdLst/>
            <a:ahLst/>
            <a:cxnLst/>
            <a:rect l="l" t="t" r="r" b="b"/>
            <a:pathLst>
              <a:path w="848995" h="124459">
                <a:moveTo>
                  <a:pt x="0" y="123891"/>
                </a:moveTo>
                <a:lnTo>
                  <a:pt x="848481" y="123891"/>
                </a:lnTo>
                <a:lnTo>
                  <a:pt x="848481" y="0"/>
                </a:lnTo>
                <a:lnTo>
                  <a:pt x="0" y="0"/>
                </a:lnTo>
                <a:lnTo>
                  <a:pt x="0" y="123891"/>
                </a:lnTo>
                <a:close/>
              </a:path>
            </a:pathLst>
          </a:custGeom>
          <a:solidFill>
            <a:srgbClr val="FFFFFF"/>
          </a:solidFill>
        </p:spPr>
        <p:txBody>
          <a:bodyPr wrap="square" lIns="0" tIns="0" rIns="0" bIns="0" rtlCol="0"/>
          <a:lstStyle/>
          <a:p>
            <a:endParaRPr sz="1266">
              <a:solidFill>
                <a:prstClr val="black"/>
              </a:solidFill>
            </a:endParaRPr>
          </a:p>
        </p:txBody>
      </p:sp>
      <p:sp>
        <p:nvSpPr>
          <p:cNvPr id="5" name="object 5"/>
          <p:cNvSpPr txBox="1"/>
          <p:nvPr/>
        </p:nvSpPr>
        <p:spPr>
          <a:xfrm>
            <a:off x="4800028" y="1846288"/>
            <a:ext cx="1500188" cy="351635"/>
          </a:xfrm>
          <a:prstGeom prst="rect">
            <a:avLst/>
          </a:prstGeom>
        </p:spPr>
        <p:txBody>
          <a:bodyPr vert="horz" wrap="square" lIns="0" tIns="0" rIns="0" bIns="0" rtlCol="0">
            <a:spAutoFit/>
          </a:bodyPr>
          <a:lstStyle/>
          <a:p>
            <a:pPr marL="8929"/>
            <a:r>
              <a:rPr sz="2285" spc="-84" dirty="0">
                <a:solidFill>
                  <a:srgbClr val="FFFFFF"/>
                </a:solidFill>
                <a:latin typeface="Arial"/>
                <a:cs typeface="Arial"/>
              </a:rPr>
              <a:t>Thy1</a:t>
            </a:r>
            <a:r>
              <a:rPr sz="2285" spc="-130" dirty="0">
                <a:solidFill>
                  <a:srgbClr val="FFFFFF"/>
                </a:solidFill>
                <a:latin typeface="Arial"/>
                <a:cs typeface="Arial"/>
              </a:rPr>
              <a:t>–</a:t>
            </a:r>
            <a:r>
              <a:rPr sz="2285" spc="-53" dirty="0">
                <a:solidFill>
                  <a:srgbClr val="FFFFFF"/>
                </a:solidFill>
                <a:latin typeface="Arial"/>
                <a:cs typeface="Arial"/>
              </a:rPr>
              <a:t>e</a:t>
            </a:r>
            <a:r>
              <a:rPr sz="2285" spc="-46" dirty="0">
                <a:solidFill>
                  <a:srgbClr val="FFFFFF"/>
                </a:solidFill>
                <a:latin typeface="Arial"/>
                <a:cs typeface="Arial"/>
              </a:rPr>
              <a:t>Y</a:t>
            </a:r>
            <a:r>
              <a:rPr sz="2285" spc="-84" dirty="0">
                <a:solidFill>
                  <a:srgbClr val="FFFFFF"/>
                </a:solidFill>
                <a:latin typeface="Arial"/>
                <a:cs typeface="Arial"/>
              </a:rPr>
              <a:t>F</a:t>
            </a:r>
            <a:r>
              <a:rPr sz="2285" spc="-46" dirty="0">
                <a:solidFill>
                  <a:srgbClr val="FFFFFF"/>
                </a:solidFill>
                <a:latin typeface="Arial"/>
                <a:cs typeface="Arial"/>
              </a:rPr>
              <a:t>P</a:t>
            </a:r>
            <a:endParaRPr sz="2285">
              <a:solidFill>
                <a:prstClr val="black"/>
              </a:solidFill>
              <a:latin typeface="Arial"/>
              <a:cs typeface="Arial"/>
            </a:endParaRPr>
          </a:p>
        </p:txBody>
      </p:sp>
      <p:sp>
        <p:nvSpPr>
          <p:cNvPr id="6" name="object 6"/>
          <p:cNvSpPr/>
          <p:nvPr/>
        </p:nvSpPr>
        <p:spPr>
          <a:xfrm>
            <a:off x="1906398" y="1848445"/>
            <a:ext cx="2710250" cy="4277320"/>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7" name="object 7"/>
          <p:cNvSpPr/>
          <p:nvPr/>
        </p:nvSpPr>
        <p:spPr>
          <a:xfrm>
            <a:off x="1877257" y="2359519"/>
            <a:ext cx="263426" cy="0"/>
          </a:xfrm>
          <a:custGeom>
            <a:avLst/>
            <a:gdLst/>
            <a:ahLst/>
            <a:cxnLst/>
            <a:rect l="l" t="t" r="r" b="b"/>
            <a:pathLst>
              <a:path w="374650">
                <a:moveTo>
                  <a:pt x="0" y="0"/>
                </a:moveTo>
                <a:lnTo>
                  <a:pt x="374337" y="0"/>
                </a:lnTo>
              </a:path>
            </a:pathLst>
          </a:custGeom>
          <a:ln w="3175">
            <a:solidFill>
              <a:srgbClr val="231F20"/>
            </a:solidFill>
          </a:ln>
        </p:spPr>
        <p:txBody>
          <a:bodyPr wrap="square" lIns="0" tIns="0" rIns="0" bIns="0" rtlCol="0"/>
          <a:lstStyle/>
          <a:p>
            <a:endParaRPr sz="1266">
              <a:solidFill>
                <a:prstClr val="black"/>
              </a:solidFill>
            </a:endParaRPr>
          </a:p>
        </p:txBody>
      </p:sp>
      <p:sp>
        <p:nvSpPr>
          <p:cNvPr id="8" name="object 8"/>
          <p:cNvSpPr/>
          <p:nvPr/>
        </p:nvSpPr>
        <p:spPr>
          <a:xfrm>
            <a:off x="1877258" y="2359519"/>
            <a:ext cx="263426" cy="0"/>
          </a:xfrm>
          <a:custGeom>
            <a:avLst/>
            <a:gdLst/>
            <a:ahLst/>
            <a:cxnLst/>
            <a:rect l="l" t="t" r="r" b="b"/>
            <a:pathLst>
              <a:path w="374650">
                <a:moveTo>
                  <a:pt x="374336" y="0"/>
                </a:moveTo>
                <a:lnTo>
                  <a:pt x="0" y="0"/>
                </a:lnTo>
              </a:path>
            </a:pathLst>
          </a:custGeom>
          <a:ln w="27100">
            <a:solidFill>
              <a:srgbClr val="231F20"/>
            </a:solidFill>
          </a:ln>
        </p:spPr>
        <p:txBody>
          <a:bodyPr wrap="square" lIns="0" tIns="0" rIns="0" bIns="0" rtlCol="0"/>
          <a:lstStyle/>
          <a:p>
            <a:endParaRPr sz="1266">
              <a:solidFill>
                <a:prstClr val="black"/>
              </a:solidFill>
            </a:endParaRPr>
          </a:p>
        </p:txBody>
      </p:sp>
      <p:sp>
        <p:nvSpPr>
          <p:cNvPr id="9" name="object 9"/>
          <p:cNvSpPr/>
          <p:nvPr/>
        </p:nvSpPr>
        <p:spPr>
          <a:xfrm>
            <a:off x="1877257" y="3044882"/>
            <a:ext cx="263426" cy="0"/>
          </a:xfrm>
          <a:custGeom>
            <a:avLst/>
            <a:gdLst/>
            <a:ahLst/>
            <a:cxnLst/>
            <a:rect l="l" t="t" r="r" b="b"/>
            <a:pathLst>
              <a:path w="374650">
                <a:moveTo>
                  <a:pt x="0" y="0"/>
                </a:moveTo>
                <a:lnTo>
                  <a:pt x="374337" y="0"/>
                </a:lnTo>
              </a:path>
            </a:pathLst>
          </a:custGeom>
          <a:ln w="3175">
            <a:solidFill>
              <a:srgbClr val="231F20"/>
            </a:solidFill>
          </a:ln>
        </p:spPr>
        <p:txBody>
          <a:bodyPr wrap="square" lIns="0" tIns="0" rIns="0" bIns="0" rtlCol="0"/>
          <a:lstStyle/>
          <a:p>
            <a:endParaRPr sz="1266">
              <a:solidFill>
                <a:prstClr val="black"/>
              </a:solidFill>
            </a:endParaRPr>
          </a:p>
        </p:txBody>
      </p:sp>
      <p:sp>
        <p:nvSpPr>
          <p:cNvPr id="10" name="object 10"/>
          <p:cNvSpPr/>
          <p:nvPr/>
        </p:nvSpPr>
        <p:spPr>
          <a:xfrm>
            <a:off x="1877258" y="3044882"/>
            <a:ext cx="263426" cy="0"/>
          </a:xfrm>
          <a:custGeom>
            <a:avLst/>
            <a:gdLst/>
            <a:ahLst/>
            <a:cxnLst/>
            <a:rect l="l" t="t" r="r" b="b"/>
            <a:pathLst>
              <a:path w="374650">
                <a:moveTo>
                  <a:pt x="374336" y="0"/>
                </a:moveTo>
                <a:lnTo>
                  <a:pt x="0" y="0"/>
                </a:lnTo>
              </a:path>
            </a:pathLst>
          </a:custGeom>
          <a:ln w="27100">
            <a:solidFill>
              <a:srgbClr val="231F20"/>
            </a:solidFill>
          </a:ln>
        </p:spPr>
        <p:txBody>
          <a:bodyPr wrap="square" lIns="0" tIns="0" rIns="0" bIns="0" rtlCol="0"/>
          <a:lstStyle/>
          <a:p>
            <a:endParaRPr sz="1266">
              <a:solidFill>
                <a:prstClr val="black"/>
              </a:solidFill>
            </a:endParaRPr>
          </a:p>
        </p:txBody>
      </p:sp>
      <p:sp>
        <p:nvSpPr>
          <p:cNvPr id="11" name="object 11"/>
          <p:cNvSpPr/>
          <p:nvPr/>
        </p:nvSpPr>
        <p:spPr>
          <a:xfrm>
            <a:off x="1877257" y="3489796"/>
            <a:ext cx="263426" cy="0"/>
          </a:xfrm>
          <a:custGeom>
            <a:avLst/>
            <a:gdLst/>
            <a:ahLst/>
            <a:cxnLst/>
            <a:rect l="l" t="t" r="r" b="b"/>
            <a:pathLst>
              <a:path w="374650">
                <a:moveTo>
                  <a:pt x="0" y="0"/>
                </a:moveTo>
                <a:lnTo>
                  <a:pt x="374337" y="0"/>
                </a:lnTo>
              </a:path>
            </a:pathLst>
          </a:custGeom>
          <a:ln w="3175">
            <a:solidFill>
              <a:srgbClr val="231F20"/>
            </a:solidFill>
          </a:ln>
        </p:spPr>
        <p:txBody>
          <a:bodyPr wrap="square" lIns="0" tIns="0" rIns="0" bIns="0" rtlCol="0"/>
          <a:lstStyle/>
          <a:p>
            <a:endParaRPr sz="1266">
              <a:solidFill>
                <a:prstClr val="black"/>
              </a:solidFill>
            </a:endParaRPr>
          </a:p>
        </p:txBody>
      </p:sp>
      <p:sp>
        <p:nvSpPr>
          <p:cNvPr id="12" name="object 12"/>
          <p:cNvSpPr/>
          <p:nvPr/>
        </p:nvSpPr>
        <p:spPr>
          <a:xfrm>
            <a:off x="1877258" y="3489796"/>
            <a:ext cx="263426" cy="0"/>
          </a:xfrm>
          <a:custGeom>
            <a:avLst/>
            <a:gdLst/>
            <a:ahLst/>
            <a:cxnLst/>
            <a:rect l="l" t="t" r="r" b="b"/>
            <a:pathLst>
              <a:path w="374650">
                <a:moveTo>
                  <a:pt x="374336" y="0"/>
                </a:moveTo>
                <a:lnTo>
                  <a:pt x="0" y="0"/>
                </a:lnTo>
              </a:path>
            </a:pathLst>
          </a:custGeom>
          <a:ln w="27100">
            <a:solidFill>
              <a:srgbClr val="231F20"/>
            </a:solidFill>
          </a:ln>
        </p:spPr>
        <p:txBody>
          <a:bodyPr wrap="square" lIns="0" tIns="0" rIns="0" bIns="0" rtlCol="0"/>
          <a:lstStyle/>
          <a:p>
            <a:endParaRPr sz="1266">
              <a:solidFill>
                <a:prstClr val="black"/>
              </a:solidFill>
            </a:endParaRPr>
          </a:p>
        </p:txBody>
      </p:sp>
      <p:sp>
        <p:nvSpPr>
          <p:cNvPr id="13" name="object 13"/>
          <p:cNvSpPr/>
          <p:nvPr/>
        </p:nvSpPr>
        <p:spPr>
          <a:xfrm>
            <a:off x="1877257" y="4455875"/>
            <a:ext cx="263426" cy="0"/>
          </a:xfrm>
          <a:custGeom>
            <a:avLst/>
            <a:gdLst/>
            <a:ahLst/>
            <a:cxnLst/>
            <a:rect l="l" t="t" r="r" b="b"/>
            <a:pathLst>
              <a:path w="374650">
                <a:moveTo>
                  <a:pt x="0" y="0"/>
                </a:moveTo>
                <a:lnTo>
                  <a:pt x="374337" y="0"/>
                </a:lnTo>
              </a:path>
            </a:pathLst>
          </a:custGeom>
          <a:ln w="3175">
            <a:solidFill>
              <a:srgbClr val="231F20"/>
            </a:solidFill>
          </a:ln>
        </p:spPr>
        <p:txBody>
          <a:bodyPr wrap="square" lIns="0" tIns="0" rIns="0" bIns="0" rtlCol="0"/>
          <a:lstStyle/>
          <a:p>
            <a:endParaRPr sz="1266">
              <a:solidFill>
                <a:prstClr val="black"/>
              </a:solidFill>
            </a:endParaRPr>
          </a:p>
        </p:txBody>
      </p:sp>
      <p:sp>
        <p:nvSpPr>
          <p:cNvPr id="14" name="object 14"/>
          <p:cNvSpPr/>
          <p:nvPr/>
        </p:nvSpPr>
        <p:spPr>
          <a:xfrm>
            <a:off x="1877258" y="4455875"/>
            <a:ext cx="263426" cy="0"/>
          </a:xfrm>
          <a:custGeom>
            <a:avLst/>
            <a:gdLst/>
            <a:ahLst/>
            <a:cxnLst/>
            <a:rect l="l" t="t" r="r" b="b"/>
            <a:pathLst>
              <a:path w="374650">
                <a:moveTo>
                  <a:pt x="374336" y="0"/>
                </a:moveTo>
                <a:lnTo>
                  <a:pt x="0" y="0"/>
                </a:lnTo>
              </a:path>
            </a:pathLst>
          </a:custGeom>
          <a:ln w="27100">
            <a:solidFill>
              <a:srgbClr val="231F20"/>
            </a:solidFill>
          </a:ln>
        </p:spPr>
        <p:txBody>
          <a:bodyPr wrap="square" lIns="0" tIns="0" rIns="0" bIns="0" rtlCol="0"/>
          <a:lstStyle/>
          <a:p>
            <a:endParaRPr sz="1266">
              <a:solidFill>
                <a:prstClr val="black"/>
              </a:solidFill>
            </a:endParaRPr>
          </a:p>
        </p:txBody>
      </p:sp>
      <p:sp>
        <p:nvSpPr>
          <p:cNvPr id="15" name="object 15"/>
          <p:cNvSpPr/>
          <p:nvPr/>
        </p:nvSpPr>
        <p:spPr>
          <a:xfrm>
            <a:off x="1877257" y="5511573"/>
            <a:ext cx="263426" cy="0"/>
          </a:xfrm>
          <a:custGeom>
            <a:avLst/>
            <a:gdLst/>
            <a:ahLst/>
            <a:cxnLst/>
            <a:rect l="l" t="t" r="r" b="b"/>
            <a:pathLst>
              <a:path w="374650">
                <a:moveTo>
                  <a:pt x="0" y="0"/>
                </a:moveTo>
                <a:lnTo>
                  <a:pt x="374337" y="0"/>
                </a:lnTo>
              </a:path>
            </a:pathLst>
          </a:custGeom>
          <a:ln w="3175">
            <a:solidFill>
              <a:srgbClr val="231F20"/>
            </a:solidFill>
          </a:ln>
        </p:spPr>
        <p:txBody>
          <a:bodyPr wrap="square" lIns="0" tIns="0" rIns="0" bIns="0" rtlCol="0"/>
          <a:lstStyle/>
          <a:p>
            <a:endParaRPr sz="1266">
              <a:solidFill>
                <a:prstClr val="black"/>
              </a:solidFill>
            </a:endParaRPr>
          </a:p>
        </p:txBody>
      </p:sp>
      <p:sp>
        <p:nvSpPr>
          <p:cNvPr id="16" name="object 16"/>
          <p:cNvSpPr/>
          <p:nvPr/>
        </p:nvSpPr>
        <p:spPr>
          <a:xfrm>
            <a:off x="1877258" y="5511573"/>
            <a:ext cx="263426" cy="0"/>
          </a:xfrm>
          <a:custGeom>
            <a:avLst/>
            <a:gdLst/>
            <a:ahLst/>
            <a:cxnLst/>
            <a:rect l="l" t="t" r="r" b="b"/>
            <a:pathLst>
              <a:path w="374650">
                <a:moveTo>
                  <a:pt x="374336" y="0"/>
                </a:moveTo>
                <a:lnTo>
                  <a:pt x="0" y="0"/>
                </a:lnTo>
              </a:path>
            </a:pathLst>
          </a:custGeom>
          <a:ln w="27100">
            <a:solidFill>
              <a:srgbClr val="231F20"/>
            </a:solidFill>
          </a:ln>
        </p:spPr>
        <p:txBody>
          <a:bodyPr wrap="square" lIns="0" tIns="0" rIns="0" bIns="0" rtlCol="0"/>
          <a:lstStyle/>
          <a:p>
            <a:endParaRPr sz="1266">
              <a:solidFill>
                <a:prstClr val="black"/>
              </a:solidFill>
            </a:endParaRPr>
          </a:p>
        </p:txBody>
      </p:sp>
      <p:sp>
        <p:nvSpPr>
          <p:cNvPr id="17" name="object 17"/>
          <p:cNvSpPr/>
          <p:nvPr/>
        </p:nvSpPr>
        <p:spPr>
          <a:xfrm>
            <a:off x="3404425" y="5949467"/>
            <a:ext cx="386655" cy="111175"/>
          </a:xfrm>
          <a:custGeom>
            <a:avLst/>
            <a:gdLst/>
            <a:ahLst/>
            <a:cxnLst/>
            <a:rect l="l" t="t" r="r" b="b"/>
            <a:pathLst>
              <a:path w="549910" h="158115">
                <a:moveTo>
                  <a:pt x="0" y="0"/>
                </a:moveTo>
                <a:lnTo>
                  <a:pt x="549299" y="157845"/>
                </a:lnTo>
              </a:path>
            </a:pathLst>
          </a:custGeom>
          <a:ln w="72297">
            <a:solidFill>
              <a:srgbClr val="231F20"/>
            </a:solidFill>
          </a:ln>
        </p:spPr>
        <p:txBody>
          <a:bodyPr wrap="square" lIns="0" tIns="0" rIns="0" bIns="0" rtlCol="0"/>
          <a:lstStyle/>
          <a:p>
            <a:endParaRPr sz="1266">
              <a:solidFill>
                <a:prstClr val="black"/>
              </a:solidFill>
            </a:endParaRPr>
          </a:p>
        </p:txBody>
      </p:sp>
      <p:sp>
        <p:nvSpPr>
          <p:cNvPr id="18" name="object 18"/>
          <p:cNvSpPr txBox="1"/>
          <p:nvPr/>
        </p:nvSpPr>
        <p:spPr>
          <a:xfrm>
            <a:off x="4800119" y="5871386"/>
            <a:ext cx="4098727" cy="842282"/>
          </a:xfrm>
          <a:prstGeom prst="rect">
            <a:avLst/>
          </a:prstGeom>
        </p:spPr>
        <p:txBody>
          <a:bodyPr vert="horz" wrap="square" lIns="0" tIns="0" rIns="0" bIns="0" rtlCol="0">
            <a:spAutoFit/>
          </a:bodyPr>
          <a:lstStyle/>
          <a:p>
            <a:pPr marL="8929"/>
            <a:r>
              <a:rPr sz="2742" spc="11" dirty="0">
                <a:solidFill>
                  <a:srgbClr val="FFFFFF"/>
                </a:solidFill>
                <a:latin typeface="Arial"/>
                <a:cs typeface="Arial"/>
              </a:rPr>
              <a:t>Section</a:t>
            </a:r>
            <a:endParaRPr sz="2742">
              <a:solidFill>
                <a:prstClr val="black"/>
              </a:solidFill>
              <a:latin typeface="Arial"/>
              <a:cs typeface="Arial"/>
            </a:endParaRPr>
          </a:p>
          <a:p>
            <a:pPr marL="1626038">
              <a:spcBef>
                <a:spcPts val="1005"/>
              </a:spcBef>
            </a:pPr>
            <a:r>
              <a:rPr sz="1898" spc="-11" dirty="0">
                <a:solidFill>
                  <a:srgbClr val="FFFFFF"/>
                </a:solidFill>
                <a:latin typeface="Gill Sans MT"/>
                <a:cs typeface="Gill Sans MT"/>
              </a:rPr>
              <a:t>Chung</a:t>
            </a:r>
            <a:r>
              <a:rPr sz="1898" spc="-4" dirty="0">
                <a:solidFill>
                  <a:srgbClr val="FFFFFF"/>
                </a:solidFill>
                <a:latin typeface="Gill Sans MT"/>
                <a:cs typeface="Gill Sans MT"/>
              </a:rPr>
              <a:t> </a:t>
            </a:r>
            <a:r>
              <a:rPr sz="1898" i="1" spc="-7" dirty="0">
                <a:solidFill>
                  <a:srgbClr val="FFFFFF"/>
                </a:solidFill>
                <a:latin typeface="Gill Sans MT"/>
                <a:cs typeface="Gill Sans MT"/>
              </a:rPr>
              <a:t>et</a:t>
            </a:r>
            <a:r>
              <a:rPr sz="1898" i="1" spc="-4" dirty="0">
                <a:solidFill>
                  <a:srgbClr val="FFFFFF"/>
                </a:solidFill>
                <a:latin typeface="Gill Sans MT"/>
                <a:cs typeface="Gill Sans MT"/>
              </a:rPr>
              <a:t> a</a:t>
            </a:r>
            <a:r>
              <a:rPr sz="1898" i="1" dirty="0">
                <a:solidFill>
                  <a:srgbClr val="FFFFFF"/>
                </a:solidFill>
                <a:latin typeface="Gill Sans MT"/>
                <a:cs typeface="Gill Sans MT"/>
              </a:rPr>
              <a:t>l.</a:t>
            </a:r>
            <a:r>
              <a:rPr sz="1898" i="1" spc="-4" dirty="0">
                <a:solidFill>
                  <a:srgbClr val="FFFFFF"/>
                </a:solidFill>
                <a:latin typeface="Gill Sans MT"/>
                <a:cs typeface="Gill Sans MT"/>
              </a:rPr>
              <a:t> </a:t>
            </a:r>
            <a:r>
              <a:rPr sz="1898" spc="-14" dirty="0">
                <a:solidFill>
                  <a:srgbClr val="FFFFFF"/>
                </a:solidFill>
                <a:latin typeface="Gill Sans MT"/>
                <a:cs typeface="Gill Sans MT"/>
              </a:rPr>
              <a:t>Na</a:t>
            </a:r>
            <a:r>
              <a:rPr sz="1898" dirty="0">
                <a:solidFill>
                  <a:srgbClr val="FFFFFF"/>
                </a:solidFill>
                <a:latin typeface="Gill Sans MT"/>
                <a:cs typeface="Gill Sans MT"/>
              </a:rPr>
              <a:t>tu</a:t>
            </a:r>
            <a:r>
              <a:rPr sz="1898" spc="-39" dirty="0">
                <a:solidFill>
                  <a:srgbClr val="FFFFFF"/>
                </a:solidFill>
                <a:latin typeface="Gill Sans MT"/>
                <a:cs typeface="Gill Sans MT"/>
              </a:rPr>
              <a:t>r</a:t>
            </a:r>
            <a:r>
              <a:rPr sz="1898" dirty="0">
                <a:solidFill>
                  <a:srgbClr val="FFFFFF"/>
                </a:solidFill>
                <a:latin typeface="Gill Sans MT"/>
                <a:cs typeface="Gill Sans MT"/>
              </a:rPr>
              <a:t>e</a:t>
            </a:r>
            <a:r>
              <a:rPr sz="1898" spc="-4" dirty="0">
                <a:solidFill>
                  <a:srgbClr val="FFFFFF"/>
                </a:solidFill>
                <a:latin typeface="Gill Sans MT"/>
                <a:cs typeface="Gill Sans MT"/>
              </a:rPr>
              <a:t> </a:t>
            </a:r>
            <a:r>
              <a:rPr sz="1898" dirty="0">
                <a:solidFill>
                  <a:srgbClr val="FFFFFF"/>
                </a:solidFill>
                <a:latin typeface="Gill Sans MT"/>
                <a:cs typeface="Gill Sans MT"/>
              </a:rPr>
              <a:t>2013</a:t>
            </a:r>
            <a:endParaRPr sz="1898">
              <a:solidFill>
                <a:prstClr val="black"/>
              </a:solidFill>
              <a:latin typeface="Gill Sans MT"/>
              <a:cs typeface="Gill Sans MT"/>
            </a:endParaRPr>
          </a:p>
        </p:txBody>
      </p:sp>
      <p:sp>
        <p:nvSpPr>
          <p:cNvPr id="19" name="object 19"/>
          <p:cNvSpPr txBox="1"/>
          <p:nvPr/>
        </p:nvSpPr>
        <p:spPr>
          <a:xfrm>
            <a:off x="1855006" y="1858342"/>
            <a:ext cx="112514" cy="292068"/>
          </a:xfrm>
          <a:prstGeom prst="rect">
            <a:avLst/>
          </a:prstGeom>
        </p:spPr>
        <p:txBody>
          <a:bodyPr vert="horz" wrap="square" lIns="0" tIns="0" rIns="0" bIns="0" rtlCol="0">
            <a:spAutoFit/>
          </a:bodyPr>
          <a:lstStyle/>
          <a:p>
            <a:pPr marL="8929"/>
            <a:r>
              <a:rPr sz="1898" b="1" spc="105" dirty="0">
                <a:solidFill>
                  <a:srgbClr val="231F20"/>
                </a:solidFill>
                <a:latin typeface="Arial"/>
                <a:cs typeface="Arial"/>
              </a:rPr>
              <a:t>f</a:t>
            </a:r>
            <a:endParaRPr sz="1898">
              <a:solidFill>
                <a:prstClr val="black"/>
              </a:solidFill>
              <a:latin typeface="Arial"/>
              <a:cs typeface="Arial"/>
            </a:endParaRPr>
          </a:p>
        </p:txBody>
      </p:sp>
      <p:sp>
        <p:nvSpPr>
          <p:cNvPr id="20" name="object 20"/>
          <p:cNvSpPr txBox="1"/>
          <p:nvPr/>
        </p:nvSpPr>
        <p:spPr>
          <a:xfrm>
            <a:off x="1862056" y="2418899"/>
            <a:ext cx="305981" cy="588019"/>
          </a:xfrm>
          <a:prstGeom prst="rect">
            <a:avLst/>
          </a:prstGeom>
        </p:spPr>
        <p:txBody>
          <a:bodyPr vert="vert270" wrap="square" lIns="0" tIns="0" rIns="0" bIns="0" rtlCol="0">
            <a:spAutoFit/>
          </a:bodyPr>
          <a:lstStyle/>
          <a:p>
            <a:pPr marL="8929" marR="3572" indent="24556">
              <a:lnSpc>
                <a:spcPct val="101499"/>
              </a:lnSpc>
            </a:pPr>
            <a:r>
              <a:rPr sz="984" spc="-4" dirty="0">
                <a:solidFill>
                  <a:srgbClr val="231F20"/>
                </a:solidFill>
                <a:latin typeface="Arial"/>
                <a:cs typeface="Arial"/>
              </a:rPr>
              <a:t>Cerebral </a:t>
            </a:r>
            <a:r>
              <a:rPr sz="984" dirty="0">
                <a:solidFill>
                  <a:srgbClr val="231F20"/>
                </a:solidFill>
                <a:latin typeface="Arial"/>
                <a:cs typeface="Arial"/>
              </a:rPr>
              <a:t>neocortex</a:t>
            </a:r>
            <a:endParaRPr sz="984">
              <a:solidFill>
                <a:prstClr val="black"/>
              </a:solidFill>
              <a:latin typeface="Arial"/>
              <a:cs typeface="Arial"/>
            </a:endParaRPr>
          </a:p>
        </p:txBody>
      </p:sp>
      <p:sp>
        <p:nvSpPr>
          <p:cNvPr id="21" name="object 21"/>
          <p:cNvSpPr txBox="1"/>
          <p:nvPr/>
        </p:nvSpPr>
        <p:spPr>
          <a:xfrm>
            <a:off x="1938158" y="3070432"/>
            <a:ext cx="151452" cy="394692"/>
          </a:xfrm>
          <a:prstGeom prst="rect">
            <a:avLst/>
          </a:prstGeom>
        </p:spPr>
        <p:txBody>
          <a:bodyPr vert="vert270" wrap="square" lIns="0" tIns="0" rIns="0" bIns="0" rtlCol="0">
            <a:spAutoFit/>
          </a:bodyPr>
          <a:lstStyle/>
          <a:p>
            <a:pPr marL="8929"/>
            <a:r>
              <a:rPr sz="984" dirty="0">
                <a:solidFill>
                  <a:srgbClr val="231F20"/>
                </a:solidFill>
                <a:latin typeface="Arial"/>
                <a:cs typeface="Arial"/>
              </a:rPr>
              <a:t>Alveus</a:t>
            </a:r>
            <a:endParaRPr sz="984">
              <a:solidFill>
                <a:prstClr val="black"/>
              </a:solidFill>
              <a:latin typeface="Arial"/>
              <a:cs typeface="Arial"/>
            </a:endParaRPr>
          </a:p>
        </p:txBody>
      </p:sp>
      <p:sp>
        <p:nvSpPr>
          <p:cNvPr id="22" name="object 22"/>
          <p:cNvSpPr txBox="1"/>
          <p:nvPr/>
        </p:nvSpPr>
        <p:spPr>
          <a:xfrm>
            <a:off x="1938158" y="3574594"/>
            <a:ext cx="151452" cy="816620"/>
          </a:xfrm>
          <a:prstGeom prst="rect">
            <a:avLst/>
          </a:prstGeom>
        </p:spPr>
        <p:txBody>
          <a:bodyPr vert="vert270" wrap="square" lIns="0" tIns="0" rIns="0" bIns="0" rtlCol="0">
            <a:spAutoFit/>
          </a:bodyPr>
          <a:lstStyle/>
          <a:p>
            <a:pPr marL="8929"/>
            <a:r>
              <a:rPr sz="984" dirty="0">
                <a:solidFill>
                  <a:srgbClr val="231F20"/>
                </a:solidFill>
                <a:latin typeface="Arial"/>
                <a:cs typeface="Arial"/>
              </a:rPr>
              <a:t>Hippocampus</a:t>
            </a:r>
            <a:endParaRPr sz="984">
              <a:solidFill>
                <a:prstClr val="black"/>
              </a:solidFill>
              <a:latin typeface="Arial"/>
              <a:cs typeface="Arial"/>
            </a:endParaRPr>
          </a:p>
        </p:txBody>
      </p:sp>
      <p:sp>
        <p:nvSpPr>
          <p:cNvPr id="23" name="object 23"/>
          <p:cNvSpPr txBox="1"/>
          <p:nvPr/>
        </p:nvSpPr>
        <p:spPr>
          <a:xfrm>
            <a:off x="1938158" y="4695450"/>
            <a:ext cx="151452" cy="569268"/>
          </a:xfrm>
          <a:prstGeom prst="rect">
            <a:avLst/>
          </a:prstGeom>
        </p:spPr>
        <p:txBody>
          <a:bodyPr vert="vert270" wrap="square" lIns="0" tIns="0" rIns="0" bIns="0" rtlCol="0">
            <a:spAutoFit/>
          </a:bodyPr>
          <a:lstStyle/>
          <a:p>
            <a:pPr marL="8929"/>
            <a:r>
              <a:rPr sz="984" dirty="0">
                <a:solidFill>
                  <a:srgbClr val="231F20"/>
                </a:solidFill>
                <a:latin typeface="Arial"/>
                <a:cs typeface="Arial"/>
              </a:rPr>
              <a:t>Thalamus</a:t>
            </a:r>
            <a:endParaRPr sz="984">
              <a:solidFill>
                <a:prstClr val="black"/>
              </a:solidFill>
              <a:latin typeface="Arial"/>
              <a:cs typeface="Arial"/>
            </a:endParaRPr>
          </a:p>
        </p:txBody>
      </p:sp>
    </p:spTree>
    <p:extLst>
      <p:ext uri="{BB962C8B-B14F-4D97-AF65-F5344CB8AC3E}">
        <p14:creationId xmlns:p14="http://schemas.microsoft.com/office/powerpoint/2010/main" val="32491211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13004800" h="9753600">
                <a:moveTo>
                  <a:pt x="0" y="0"/>
                </a:moveTo>
                <a:lnTo>
                  <a:pt x="13004800" y="0"/>
                </a:lnTo>
                <a:lnTo>
                  <a:pt x="13004800" y="9753600"/>
                </a:lnTo>
                <a:lnTo>
                  <a:pt x="0" y="9753600"/>
                </a:lnTo>
                <a:lnTo>
                  <a:pt x="0" y="0"/>
                </a:lnTo>
                <a:close/>
              </a:path>
            </a:pathLst>
          </a:custGeom>
          <a:solidFill>
            <a:srgbClr val="000000"/>
          </a:solidFill>
        </p:spPr>
        <p:txBody>
          <a:bodyPr wrap="square" lIns="0" tIns="0" rIns="0" bIns="0" rtlCol="0"/>
          <a:lstStyle/>
          <a:p>
            <a:endParaRPr sz="1266">
              <a:solidFill>
                <a:prstClr val="black"/>
              </a:solidFil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604965"/>
            <a:r>
              <a:rPr spc="98" dirty="0">
                <a:solidFill>
                  <a:srgbClr val="FFFFFF"/>
                </a:solidFill>
              </a:rPr>
              <a:t>Compatible</a:t>
            </a:r>
            <a:r>
              <a:rPr spc="-120" dirty="0">
                <a:solidFill>
                  <a:srgbClr val="FFFFFF"/>
                </a:solidFill>
              </a:rPr>
              <a:t> </a:t>
            </a:r>
            <a:r>
              <a:rPr spc="-18" dirty="0">
                <a:solidFill>
                  <a:srgbClr val="FFFFFF"/>
                </a:solidFill>
              </a:rPr>
              <a:t>with</a:t>
            </a:r>
            <a:r>
              <a:rPr spc="-120" dirty="0">
                <a:solidFill>
                  <a:srgbClr val="FFFFFF"/>
                </a:solidFill>
              </a:rPr>
              <a:t> </a:t>
            </a:r>
            <a:r>
              <a:rPr spc="14" dirty="0">
                <a:solidFill>
                  <a:srgbClr val="FFFFFF"/>
                </a:solidFill>
              </a:rPr>
              <a:t>immunostaining</a:t>
            </a:r>
          </a:p>
        </p:txBody>
      </p:sp>
      <p:sp>
        <p:nvSpPr>
          <p:cNvPr id="4" name="object 4"/>
          <p:cNvSpPr/>
          <p:nvPr/>
        </p:nvSpPr>
        <p:spPr>
          <a:xfrm>
            <a:off x="178594" y="1160859"/>
            <a:ext cx="5072063" cy="2955727"/>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5" name="object 5"/>
          <p:cNvSpPr txBox="1"/>
          <p:nvPr/>
        </p:nvSpPr>
        <p:spPr>
          <a:xfrm>
            <a:off x="4782180" y="3553659"/>
            <a:ext cx="448270" cy="577081"/>
          </a:xfrm>
          <a:prstGeom prst="rect">
            <a:avLst/>
          </a:prstGeom>
        </p:spPr>
        <p:txBody>
          <a:bodyPr vert="horz" wrap="square" lIns="0" tIns="0" rIns="0" bIns="0" rtlCol="0">
            <a:spAutoFit/>
          </a:bodyPr>
          <a:lstStyle/>
          <a:p>
            <a:pPr marL="8929" marR="3572">
              <a:lnSpc>
                <a:spcPts val="1512"/>
              </a:lnSpc>
            </a:pPr>
            <a:r>
              <a:rPr sz="1266" spc="-14" dirty="0">
                <a:solidFill>
                  <a:srgbClr val="66BC45"/>
                </a:solidFill>
                <a:latin typeface="Arial"/>
                <a:cs typeface="Arial"/>
              </a:rPr>
              <a:t>eYFP </a:t>
            </a:r>
            <a:r>
              <a:rPr sz="1266" spc="-35" dirty="0">
                <a:solidFill>
                  <a:srgbClr val="EE342B"/>
                </a:solidFill>
                <a:latin typeface="Arial"/>
                <a:cs typeface="Arial"/>
              </a:rPr>
              <a:t>PV</a:t>
            </a:r>
            <a:r>
              <a:rPr sz="1266" spc="-14" dirty="0">
                <a:solidFill>
                  <a:srgbClr val="EE342B"/>
                </a:solidFill>
                <a:latin typeface="Arial"/>
                <a:cs typeface="Arial"/>
              </a:rPr>
              <a:t> </a:t>
            </a:r>
            <a:r>
              <a:rPr sz="1266" spc="-18" dirty="0">
                <a:solidFill>
                  <a:srgbClr val="4881C2"/>
                </a:solidFill>
                <a:latin typeface="Arial"/>
                <a:cs typeface="Arial"/>
              </a:rPr>
              <a:t>GFAP</a:t>
            </a:r>
            <a:endParaRPr sz="1266">
              <a:solidFill>
                <a:prstClr val="black"/>
              </a:solidFill>
              <a:latin typeface="Arial"/>
              <a:cs typeface="Arial"/>
            </a:endParaRPr>
          </a:p>
        </p:txBody>
      </p:sp>
      <p:sp>
        <p:nvSpPr>
          <p:cNvPr id="6" name="object 6"/>
          <p:cNvSpPr/>
          <p:nvPr/>
        </p:nvSpPr>
        <p:spPr>
          <a:xfrm>
            <a:off x="247701" y="4040745"/>
            <a:ext cx="277267" cy="0"/>
          </a:xfrm>
          <a:custGeom>
            <a:avLst/>
            <a:gdLst/>
            <a:ahLst/>
            <a:cxnLst/>
            <a:rect l="l" t="t" r="r" b="b"/>
            <a:pathLst>
              <a:path w="394334">
                <a:moveTo>
                  <a:pt x="0" y="0"/>
                </a:moveTo>
                <a:lnTo>
                  <a:pt x="394084" y="0"/>
                </a:lnTo>
              </a:path>
            </a:pathLst>
          </a:custGeom>
          <a:ln w="58232">
            <a:solidFill>
              <a:srgbClr val="FFFFFF"/>
            </a:solidFill>
          </a:ln>
        </p:spPr>
        <p:txBody>
          <a:bodyPr wrap="square" lIns="0" tIns="0" rIns="0" bIns="0" rtlCol="0"/>
          <a:lstStyle/>
          <a:p>
            <a:endParaRPr sz="1266">
              <a:solidFill>
                <a:prstClr val="black"/>
              </a:solidFill>
            </a:endParaRPr>
          </a:p>
        </p:txBody>
      </p:sp>
      <p:sp>
        <p:nvSpPr>
          <p:cNvPr id="7" name="object 7"/>
          <p:cNvSpPr txBox="1"/>
          <p:nvPr/>
        </p:nvSpPr>
        <p:spPr>
          <a:xfrm>
            <a:off x="4586486" y="1534076"/>
            <a:ext cx="508992" cy="194797"/>
          </a:xfrm>
          <a:prstGeom prst="rect">
            <a:avLst/>
          </a:prstGeom>
        </p:spPr>
        <p:txBody>
          <a:bodyPr vert="horz" wrap="square" lIns="0" tIns="0" rIns="0" bIns="0" rtlCol="0">
            <a:spAutoFit/>
          </a:bodyPr>
          <a:lstStyle/>
          <a:p>
            <a:pPr marL="8929"/>
            <a:r>
              <a:rPr sz="1266" spc="18" dirty="0">
                <a:solidFill>
                  <a:srgbClr val="FFFFFF"/>
                </a:solidFill>
                <a:latin typeface="Arial"/>
                <a:cs typeface="Arial"/>
              </a:rPr>
              <a:t>Cortex</a:t>
            </a:r>
            <a:endParaRPr sz="1266">
              <a:solidFill>
                <a:prstClr val="black"/>
              </a:solidFill>
              <a:latin typeface="Arial"/>
              <a:cs typeface="Arial"/>
            </a:endParaRPr>
          </a:p>
        </p:txBody>
      </p:sp>
      <p:sp>
        <p:nvSpPr>
          <p:cNvPr id="8" name="object 8"/>
          <p:cNvSpPr txBox="1"/>
          <p:nvPr/>
        </p:nvSpPr>
        <p:spPr>
          <a:xfrm>
            <a:off x="2908634" y="1706886"/>
            <a:ext cx="224135"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alv</a:t>
            </a:r>
            <a:endParaRPr sz="1266">
              <a:solidFill>
                <a:prstClr val="black"/>
              </a:solidFill>
              <a:latin typeface="Arial"/>
              <a:cs typeface="Arial"/>
            </a:endParaRPr>
          </a:p>
        </p:txBody>
      </p:sp>
      <p:sp>
        <p:nvSpPr>
          <p:cNvPr id="9" name="object 9"/>
          <p:cNvSpPr txBox="1"/>
          <p:nvPr/>
        </p:nvSpPr>
        <p:spPr>
          <a:xfrm>
            <a:off x="1662785" y="3116643"/>
            <a:ext cx="257621" cy="194797"/>
          </a:xfrm>
          <a:prstGeom prst="rect">
            <a:avLst/>
          </a:prstGeom>
        </p:spPr>
        <p:txBody>
          <a:bodyPr vert="horz" wrap="square" lIns="0" tIns="0" rIns="0" bIns="0" rtlCol="0">
            <a:spAutoFit/>
          </a:bodyPr>
          <a:lstStyle/>
          <a:p>
            <a:pPr marL="8929"/>
            <a:r>
              <a:rPr sz="1266" spc="-11" dirty="0">
                <a:solidFill>
                  <a:srgbClr val="FFFFFF"/>
                </a:solidFill>
                <a:latin typeface="Arial"/>
                <a:cs typeface="Arial"/>
              </a:rPr>
              <a:t>DG</a:t>
            </a:r>
            <a:endParaRPr sz="1266">
              <a:solidFill>
                <a:prstClr val="black"/>
              </a:solidFill>
              <a:latin typeface="Arial"/>
              <a:cs typeface="Arial"/>
            </a:endParaRPr>
          </a:p>
        </p:txBody>
      </p:sp>
      <p:sp>
        <p:nvSpPr>
          <p:cNvPr id="10" name="object 10"/>
          <p:cNvSpPr txBox="1"/>
          <p:nvPr/>
        </p:nvSpPr>
        <p:spPr>
          <a:xfrm>
            <a:off x="2967218" y="3116643"/>
            <a:ext cx="333524"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CA3</a:t>
            </a:r>
            <a:endParaRPr sz="1266">
              <a:solidFill>
                <a:prstClr val="black"/>
              </a:solidFill>
              <a:latin typeface="Arial"/>
              <a:cs typeface="Arial"/>
            </a:endParaRPr>
          </a:p>
        </p:txBody>
      </p:sp>
      <p:sp>
        <p:nvSpPr>
          <p:cNvPr id="11" name="object 11"/>
          <p:cNvSpPr txBox="1"/>
          <p:nvPr/>
        </p:nvSpPr>
        <p:spPr>
          <a:xfrm>
            <a:off x="3011666" y="2539111"/>
            <a:ext cx="333524"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CA1</a:t>
            </a:r>
            <a:endParaRPr sz="1266">
              <a:solidFill>
                <a:prstClr val="black"/>
              </a:solidFill>
              <a:latin typeface="Arial"/>
              <a:cs typeface="Arial"/>
            </a:endParaRPr>
          </a:p>
        </p:txBody>
      </p:sp>
      <p:sp>
        <p:nvSpPr>
          <p:cNvPr id="12" name="object 12"/>
          <p:cNvSpPr txBox="1"/>
          <p:nvPr/>
        </p:nvSpPr>
        <p:spPr>
          <a:xfrm>
            <a:off x="206187" y="1178787"/>
            <a:ext cx="961281" cy="194797"/>
          </a:xfrm>
          <a:prstGeom prst="rect">
            <a:avLst/>
          </a:prstGeom>
        </p:spPr>
        <p:txBody>
          <a:bodyPr vert="horz" wrap="square" lIns="0" tIns="0" rIns="0" bIns="0" rtlCol="0">
            <a:spAutoFit/>
          </a:bodyPr>
          <a:lstStyle/>
          <a:p>
            <a:pPr marL="8929"/>
            <a:r>
              <a:rPr sz="1266" dirty="0">
                <a:solidFill>
                  <a:srgbClr val="FFFFFF"/>
                </a:solidFill>
                <a:latin typeface="Arial"/>
                <a:cs typeface="Arial"/>
              </a:rPr>
              <a:t>3D</a:t>
            </a:r>
            <a:r>
              <a:rPr sz="1266" spc="4" dirty="0">
                <a:solidFill>
                  <a:srgbClr val="FFFFFF"/>
                </a:solidFill>
                <a:latin typeface="Arial"/>
                <a:cs typeface="Arial"/>
              </a:rPr>
              <a:t> </a:t>
            </a:r>
            <a:r>
              <a:rPr sz="1266" spc="-21" dirty="0">
                <a:solidFill>
                  <a:srgbClr val="FFFFFF"/>
                </a:solidFill>
                <a:latin typeface="Arial"/>
                <a:cs typeface="Arial"/>
              </a:rPr>
              <a:t>r</a:t>
            </a:r>
            <a:r>
              <a:rPr sz="1266" spc="11" dirty="0">
                <a:solidFill>
                  <a:srgbClr val="FFFFFF"/>
                </a:solidFill>
                <a:latin typeface="Arial"/>
                <a:cs typeface="Arial"/>
              </a:rPr>
              <a:t>endering</a:t>
            </a:r>
            <a:endParaRPr sz="1266">
              <a:solidFill>
                <a:prstClr val="black"/>
              </a:solidFill>
              <a:latin typeface="Arial"/>
              <a:cs typeface="Arial"/>
            </a:endParaRPr>
          </a:p>
        </p:txBody>
      </p:sp>
      <p:sp>
        <p:nvSpPr>
          <p:cNvPr id="13" name="object 13"/>
          <p:cNvSpPr/>
          <p:nvPr/>
        </p:nvSpPr>
        <p:spPr>
          <a:xfrm>
            <a:off x="812601" y="4723805"/>
            <a:ext cx="7479643" cy="1303734"/>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14" name="object 14"/>
          <p:cNvSpPr/>
          <p:nvPr/>
        </p:nvSpPr>
        <p:spPr>
          <a:xfrm>
            <a:off x="8286028" y="4768782"/>
            <a:ext cx="0" cy="1259086"/>
          </a:xfrm>
          <a:custGeom>
            <a:avLst/>
            <a:gdLst/>
            <a:ahLst/>
            <a:cxnLst/>
            <a:rect l="l" t="t" r="r" b="b"/>
            <a:pathLst>
              <a:path h="1790700">
                <a:moveTo>
                  <a:pt x="0" y="0"/>
                </a:moveTo>
                <a:lnTo>
                  <a:pt x="0" y="1790232"/>
                </a:lnTo>
              </a:path>
            </a:pathLst>
          </a:custGeom>
          <a:ln w="18950">
            <a:solidFill>
              <a:srgbClr val="FFFFFF"/>
            </a:solidFill>
          </a:ln>
        </p:spPr>
        <p:txBody>
          <a:bodyPr wrap="square" lIns="0" tIns="0" rIns="0" bIns="0" rtlCol="0"/>
          <a:lstStyle/>
          <a:p>
            <a:endParaRPr sz="1266">
              <a:solidFill>
                <a:prstClr val="black"/>
              </a:solidFill>
            </a:endParaRPr>
          </a:p>
        </p:txBody>
      </p:sp>
      <p:sp>
        <p:nvSpPr>
          <p:cNvPr id="15" name="object 15"/>
          <p:cNvSpPr/>
          <p:nvPr/>
        </p:nvSpPr>
        <p:spPr>
          <a:xfrm>
            <a:off x="5953927" y="6007927"/>
            <a:ext cx="2338684" cy="0"/>
          </a:xfrm>
          <a:custGeom>
            <a:avLst/>
            <a:gdLst/>
            <a:ahLst/>
            <a:cxnLst/>
            <a:rect l="l" t="t" r="r" b="b"/>
            <a:pathLst>
              <a:path w="3326129">
                <a:moveTo>
                  <a:pt x="0" y="0"/>
                </a:moveTo>
                <a:lnTo>
                  <a:pt x="3325608" y="0"/>
                </a:lnTo>
              </a:path>
            </a:pathLst>
          </a:custGeom>
          <a:ln w="57054">
            <a:solidFill>
              <a:srgbClr val="FFFFFF"/>
            </a:solidFill>
          </a:ln>
        </p:spPr>
        <p:txBody>
          <a:bodyPr wrap="square" lIns="0" tIns="0" rIns="0" bIns="0" rtlCol="0"/>
          <a:lstStyle/>
          <a:p>
            <a:endParaRPr sz="1266">
              <a:solidFill>
                <a:prstClr val="black"/>
              </a:solidFill>
            </a:endParaRPr>
          </a:p>
        </p:txBody>
      </p:sp>
      <p:sp>
        <p:nvSpPr>
          <p:cNvPr id="16" name="object 16"/>
          <p:cNvSpPr/>
          <p:nvPr/>
        </p:nvSpPr>
        <p:spPr>
          <a:xfrm>
            <a:off x="5721214" y="4851511"/>
            <a:ext cx="107603" cy="1176039"/>
          </a:xfrm>
          <a:custGeom>
            <a:avLst/>
            <a:gdLst/>
            <a:ahLst/>
            <a:cxnLst/>
            <a:rect l="l" t="t" r="r" b="b"/>
            <a:pathLst>
              <a:path w="153034" h="1672590">
                <a:moveTo>
                  <a:pt x="0" y="1672573"/>
                </a:moveTo>
                <a:lnTo>
                  <a:pt x="152698" y="1672573"/>
                </a:lnTo>
                <a:lnTo>
                  <a:pt x="152698" y="0"/>
                </a:lnTo>
                <a:lnTo>
                  <a:pt x="0" y="0"/>
                </a:lnTo>
                <a:lnTo>
                  <a:pt x="0" y="1672573"/>
                </a:lnTo>
                <a:close/>
              </a:path>
            </a:pathLst>
          </a:custGeom>
          <a:solidFill>
            <a:srgbClr val="FFFFFF"/>
          </a:solidFill>
        </p:spPr>
        <p:txBody>
          <a:bodyPr wrap="square" lIns="0" tIns="0" rIns="0" bIns="0" rtlCol="0"/>
          <a:lstStyle/>
          <a:p>
            <a:endParaRPr sz="1266">
              <a:solidFill>
                <a:prstClr val="black"/>
              </a:solidFill>
            </a:endParaRPr>
          </a:p>
        </p:txBody>
      </p:sp>
      <p:sp>
        <p:nvSpPr>
          <p:cNvPr id="17" name="object 17"/>
          <p:cNvSpPr/>
          <p:nvPr/>
        </p:nvSpPr>
        <p:spPr>
          <a:xfrm>
            <a:off x="3324983" y="4851511"/>
            <a:ext cx="79474" cy="1176039"/>
          </a:xfrm>
          <a:custGeom>
            <a:avLst/>
            <a:gdLst/>
            <a:ahLst/>
            <a:cxnLst/>
            <a:rect l="l" t="t" r="r" b="b"/>
            <a:pathLst>
              <a:path w="113029" h="1672590">
                <a:moveTo>
                  <a:pt x="0" y="1672573"/>
                </a:moveTo>
                <a:lnTo>
                  <a:pt x="112464" y="1672573"/>
                </a:lnTo>
                <a:lnTo>
                  <a:pt x="112464" y="0"/>
                </a:lnTo>
                <a:lnTo>
                  <a:pt x="0" y="0"/>
                </a:lnTo>
                <a:lnTo>
                  <a:pt x="0" y="1672573"/>
                </a:lnTo>
                <a:close/>
              </a:path>
            </a:pathLst>
          </a:custGeom>
          <a:solidFill>
            <a:srgbClr val="FFFFFF"/>
          </a:solidFill>
        </p:spPr>
        <p:txBody>
          <a:bodyPr wrap="square" lIns="0" tIns="0" rIns="0" bIns="0" rtlCol="0"/>
          <a:lstStyle/>
          <a:p>
            <a:endParaRPr sz="1266">
              <a:solidFill>
                <a:prstClr val="black"/>
              </a:solidFill>
            </a:endParaRPr>
          </a:p>
        </p:txBody>
      </p:sp>
      <p:sp>
        <p:nvSpPr>
          <p:cNvPr id="18" name="object 18"/>
          <p:cNvSpPr/>
          <p:nvPr/>
        </p:nvSpPr>
        <p:spPr>
          <a:xfrm>
            <a:off x="812602" y="6013221"/>
            <a:ext cx="7479953" cy="0"/>
          </a:xfrm>
          <a:custGeom>
            <a:avLst/>
            <a:gdLst/>
            <a:ahLst/>
            <a:cxnLst/>
            <a:rect l="l" t="t" r="r" b="b"/>
            <a:pathLst>
              <a:path w="10638155">
                <a:moveTo>
                  <a:pt x="0" y="0"/>
                </a:moveTo>
                <a:lnTo>
                  <a:pt x="10637714" y="0"/>
                </a:lnTo>
              </a:path>
            </a:pathLst>
          </a:custGeom>
          <a:ln w="41998">
            <a:solidFill>
              <a:srgbClr val="FFFFFF"/>
            </a:solidFill>
          </a:ln>
        </p:spPr>
        <p:txBody>
          <a:bodyPr wrap="square" lIns="0" tIns="0" rIns="0" bIns="0" rtlCol="0"/>
          <a:lstStyle/>
          <a:p>
            <a:endParaRPr sz="1266">
              <a:solidFill>
                <a:prstClr val="black"/>
              </a:solidFill>
            </a:endParaRPr>
          </a:p>
        </p:txBody>
      </p:sp>
      <p:sp>
        <p:nvSpPr>
          <p:cNvPr id="19" name="object 19"/>
          <p:cNvSpPr txBox="1"/>
          <p:nvPr/>
        </p:nvSpPr>
        <p:spPr>
          <a:xfrm>
            <a:off x="2893643" y="5664389"/>
            <a:ext cx="175915" cy="179536"/>
          </a:xfrm>
          <a:prstGeom prst="rect">
            <a:avLst/>
          </a:prstGeom>
        </p:spPr>
        <p:txBody>
          <a:bodyPr vert="horz" wrap="square" lIns="0" tIns="0" rIns="0" bIns="0" rtlCol="0">
            <a:spAutoFit/>
          </a:bodyPr>
          <a:lstStyle/>
          <a:p>
            <a:pPr>
              <a:lnSpc>
                <a:spcPts val="1420"/>
              </a:lnSpc>
            </a:pPr>
            <a:r>
              <a:rPr sz="1195" spc="56" dirty="0">
                <a:solidFill>
                  <a:srgbClr val="231F20"/>
                </a:solidFill>
                <a:latin typeface="Arial"/>
                <a:cs typeface="Arial"/>
              </a:rPr>
              <a:t>cp</a:t>
            </a:r>
            <a:endParaRPr sz="1195">
              <a:solidFill>
                <a:prstClr val="black"/>
              </a:solidFill>
              <a:latin typeface="Arial"/>
              <a:cs typeface="Arial"/>
            </a:endParaRPr>
          </a:p>
        </p:txBody>
      </p:sp>
      <p:sp>
        <p:nvSpPr>
          <p:cNvPr id="20" name="object 20"/>
          <p:cNvSpPr/>
          <p:nvPr/>
        </p:nvSpPr>
        <p:spPr>
          <a:xfrm>
            <a:off x="2847944" y="5922444"/>
            <a:ext cx="205383" cy="0"/>
          </a:xfrm>
          <a:custGeom>
            <a:avLst/>
            <a:gdLst/>
            <a:ahLst/>
            <a:cxnLst/>
            <a:rect l="l" t="t" r="r" b="b"/>
            <a:pathLst>
              <a:path w="292100">
                <a:moveTo>
                  <a:pt x="0" y="0"/>
                </a:moveTo>
                <a:lnTo>
                  <a:pt x="292072" y="0"/>
                </a:lnTo>
              </a:path>
            </a:pathLst>
          </a:custGeom>
          <a:ln w="55186">
            <a:solidFill>
              <a:srgbClr val="FFFFFF"/>
            </a:solidFill>
          </a:ln>
        </p:spPr>
        <p:txBody>
          <a:bodyPr wrap="square" lIns="0" tIns="0" rIns="0" bIns="0" rtlCol="0"/>
          <a:lstStyle/>
          <a:p>
            <a:endParaRPr sz="1266">
              <a:solidFill>
                <a:prstClr val="black"/>
              </a:solidFill>
            </a:endParaRPr>
          </a:p>
        </p:txBody>
      </p:sp>
      <p:sp>
        <p:nvSpPr>
          <p:cNvPr id="21" name="object 21"/>
          <p:cNvSpPr txBox="1"/>
          <p:nvPr/>
        </p:nvSpPr>
        <p:spPr>
          <a:xfrm>
            <a:off x="5987291" y="5795740"/>
            <a:ext cx="876002" cy="179536"/>
          </a:xfrm>
          <a:prstGeom prst="rect">
            <a:avLst/>
          </a:prstGeom>
        </p:spPr>
        <p:txBody>
          <a:bodyPr vert="horz" wrap="square" lIns="0" tIns="0" rIns="0" bIns="0" rtlCol="0">
            <a:spAutoFit/>
          </a:bodyPr>
          <a:lstStyle/>
          <a:p>
            <a:pPr>
              <a:lnSpc>
                <a:spcPts val="1420"/>
              </a:lnSpc>
              <a:tabLst>
                <a:tab pos="466560" algn="l"/>
              </a:tabLst>
            </a:pPr>
            <a:r>
              <a:rPr sz="1195" spc="-18" dirty="0">
                <a:solidFill>
                  <a:srgbClr val="66BC45"/>
                </a:solidFill>
                <a:latin typeface="Arial"/>
                <a:cs typeface="Arial"/>
              </a:rPr>
              <a:t>eYFP	</a:t>
            </a:r>
            <a:r>
              <a:rPr sz="1195" spc="-18" dirty="0">
                <a:solidFill>
                  <a:srgbClr val="4881C2"/>
                </a:solidFill>
                <a:latin typeface="Arial"/>
                <a:cs typeface="Arial"/>
              </a:rPr>
              <a:t>GFAP</a:t>
            </a:r>
            <a:endParaRPr sz="1195">
              <a:solidFill>
                <a:prstClr val="black"/>
              </a:solidFill>
              <a:latin typeface="Arial"/>
              <a:cs typeface="Arial"/>
            </a:endParaRPr>
          </a:p>
        </p:txBody>
      </p:sp>
      <p:sp>
        <p:nvSpPr>
          <p:cNvPr id="22" name="object 22"/>
          <p:cNvSpPr/>
          <p:nvPr/>
        </p:nvSpPr>
        <p:spPr>
          <a:xfrm>
            <a:off x="8263773" y="6021887"/>
            <a:ext cx="28575" cy="5804"/>
          </a:xfrm>
          <a:custGeom>
            <a:avLst/>
            <a:gdLst/>
            <a:ahLst/>
            <a:cxnLst/>
            <a:rect l="l" t="t" r="r" b="b"/>
            <a:pathLst>
              <a:path w="40640" h="8254">
                <a:moveTo>
                  <a:pt x="0" y="4019"/>
                </a:moveTo>
                <a:lnTo>
                  <a:pt x="40492" y="4019"/>
                </a:lnTo>
              </a:path>
            </a:pathLst>
          </a:custGeom>
          <a:ln w="9308">
            <a:solidFill>
              <a:srgbClr val="FFFFFF"/>
            </a:solidFill>
          </a:ln>
        </p:spPr>
        <p:txBody>
          <a:bodyPr wrap="square" lIns="0" tIns="0" rIns="0" bIns="0" rtlCol="0"/>
          <a:lstStyle/>
          <a:p>
            <a:endParaRPr sz="1266">
              <a:solidFill>
                <a:prstClr val="black"/>
              </a:solidFill>
            </a:endParaRPr>
          </a:p>
        </p:txBody>
      </p:sp>
      <p:sp>
        <p:nvSpPr>
          <p:cNvPr id="23" name="object 23"/>
          <p:cNvSpPr/>
          <p:nvPr/>
        </p:nvSpPr>
        <p:spPr>
          <a:xfrm>
            <a:off x="3156429" y="6018981"/>
            <a:ext cx="251371" cy="0"/>
          </a:xfrm>
          <a:custGeom>
            <a:avLst/>
            <a:gdLst/>
            <a:ahLst/>
            <a:cxnLst/>
            <a:rect l="l" t="t" r="r" b="b"/>
            <a:pathLst>
              <a:path w="357504">
                <a:moveTo>
                  <a:pt x="0" y="0"/>
                </a:moveTo>
                <a:lnTo>
                  <a:pt x="357317" y="0"/>
                </a:lnTo>
              </a:path>
            </a:pathLst>
          </a:custGeom>
          <a:ln w="25610">
            <a:solidFill>
              <a:srgbClr val="FFFFFF"/>
            </a:solidFill>
          </a:ln>
        </p:spPr>
        <p:txBody>
          <a:bodyPr wrap="square" lIns="0" tIns="0" rIns="0" bIns="0" rtlCol="0"/>
          <a:lstStyle/>
          <a:p>
            <a:endParaRPr sz="1266">
              <a:solidFill>
                <a:prstClr val="black"/>
              </a:solidFill>
            </a:endParaRPr>
          </a:p>
        </p:txBody>
      </p:sp>
      <p:sp>
        <p:nvSpPr>
          <p:cNvPr id="24" name="object 24"/>
          <p:cNvSpPr/>
          <p:nvPr/>
        </p:nvSpPr>
        <p:spPr>
          <a:xfrm>
            <a:off x="3156429" y="6010427"/>
            <a:ext cx="251371" cy="17413"/>
          </a:xfrm>
          <a:custGeom>
            <a:avLst/>
            <a:gdLst/>
            <a:ahLst/>
            <a:cxnLst/>
            <a:rect l="l" t="t" r="r" b="b"/>
            <a:pathLst>
              <a:path w="357504" h="24765">
                <a:moveTo>
                  <a:pt x="0" y="24336"/>
                </a:moveTo>
                <a:lnTo>
                  <a:pt x="0" y="0"/>
                </a:lnTo>
                <a:lnTo>
                  <a:pt x="357317" y="0"/>
                </a:lnTo>
                <a:lnTo>
                  <a:pt x="357317" y="24336"/>
                </a:lnTo>
              </a:path>
            </a:pathLst>
          </a:custGeom>
          <a:ln w="4602">
            <a:solidFill>
              <a:srgbClr val="FFFFFF"/>
            </a:solidFill>
          </a:ln>
        </p:spPr>
        <p:txBody>
          <a:bodyPr wrap="square" lIns="0" tIns="0" rIns="0" bIns="0" rtlCol="0"/>
          <a:lstStyle/>
          <a:p>
            <a:endParaRPr sz="1266">
              <a:solidFill>
                <a:prstClr val="black"/>
              </a:solidFill>
            </a:endParaRPr>
          </a:p>
        </p:txBody>
      </p:sp>
      <p:sp>
        <p:nvSpPr>
          <p:cNvPr id="25" name="object 25"/>
          <p:cNvSpPr/>
          <p:nvPr/>
        </p:nvSpPr>
        <p:spPr>
          <a:xfrm>
            <a:off x="826802" y="4723805"/>
            <a:ext cx="0" cy="1303734"/>
          </a:xfrm>
          <a:custGeom>
            <a:avLst/>
            <a:gdLst/>
            <a:ahLst/>
            <a:cxnLst/>
            <a:rect l="l" t="t" r="r" b="b"/>
            <a:pathLst>
              <a:path h="1854200">
                <a:moveTo>
                  <a:pt x="0" y="0"/>
                </a:moveTo>
                <a:lnTo>
                  <a:pt x="0" y="1854200"/>
                </a:lnTo>
              </a:path>
            </a:pathLst>
          </a:custGeom>
          <a:ln w="41663">
            <a:solidFill>
              <a:srgbClr val="FFFFFF"/>
            </a:solidFill>
          </a:ln>
        </p:spPr>
        <p:txBody>
          <a:bodyPr wrap="square" lIns="0" tIns="0" rIns="0" bIns="0" rtlCol="0"/>
          <a:lstStyle/>
          <a:p>
            <a:endParaRPr sz="1266">
              <a:solidFill>
                <a:prstClr val="black"/>
              </a:solidFill>
            </a:endParaRPr>
          </a:p>
        </p:txBody>
      </p:sp>
      <p:sp>
        <p:nvSpPr>
          <p:cNvPr id="26" name="object 26"/>
          <p:cNvSpPr txBox="1"/>
          <p:nvPr/>
        </p:nvSpPr>
        <p:spPr>
          <a:xfrm>
            <a:off x="3454295" y="5795740"/>
            <a:ext cx="1211758" cy="179536"/>
          </a:xfrm>
          <a:prstGeom prst="rect">
            <a:avLst/>
          </a:prstGeom>
        </p:spPr>
        <p:txBody>
          <a:bodyPr vert="horz" wrap="square" lIns="0" tIns="0" rIns="0" bIns="0" rtlCol="0">
            <a:spAutoFit/>
          </a:bodyPr>
          <a:lstStyle/>
          <a:p>
            <a:pPr>
              <a:lnSpc>
                <a:spcPts val="1420"/>
              </a:lnSpc>
            </a:pPr>
            <a:r>
              <a:rPr sz="1195" spc="-18" dirty="0">
                <a:solidFill>
                  <a:srgbClr val="66BC45"/>
                </a:solidFill>
                <a:latin typeface="Arial"/>
                <a:cs typeface="Arial"/>
              </a:rPr>
              <a:t>eYFP  </a:t>
            </a:r>
            <a:r>
              <a:rPr sz="1195" spc="-11" dirty="0">
                <a:solidFill>
                  <a:srgbClr val="EE342B"/>
                </a:solidFill>
                <a:latin typeface="Arial"/>
                <a:cs typeface="Arial"/>
              </a:rPr>
              <a:t>TH</a:t>
            </a:r>
            <a:r>
              <a:rPr sz="1195" spc="7" dirty="0">
                <a:solidFill>
                  <a:srgbClr val="EE342B"/>
                </a:solidFill>
                <a:latin typeface="Arial"/>
                <a:cs typeface="Arial"/>
              </a:rPr>
              <a:t> </a:t>
            </a:r>
            <a:r>
              <a:rPr sz="1195" spc="-7" dirty="0">
                <a:solidFill>
                  <a:srgbClr val="EE342B"/>
                </a:solidFill>
                <a:latin typeface="Arial"/>
                <a:cs typeface="Arial"/>
              </a:rPr>
              <a:t>(eluted)</a:t>
            </a:r>
            <a:endParaRPr sz="1195">
              <a:solidFill>
                <a:prstClr val="black"/>
              </a:solidFill>
              <a:latin typeface="Arial"/>
              <a:cs typeface="Arial"/>
            </a:endParaRPr>
          </a:p>
        </p:txBody>
      </p:sp>
      <p:sp>
        <p:nvSpPr>
          <p:cNvPr id="27" name="object 27"/>
          <p:cNvSpPr/>
          <p:nvPr/>
        </p:nvSpPr>
        <p:spPr>
          <a:xfrm>
            <a:off x="835121" y="4752915"/>
            <a:ext cx="7457182" cy="0"/>
          </a:xfrm>
          <a:custGeom>
            <a:avLst/>
            <a:gdLst/>
            <a:ahLst/>
            <a:cxnLst/>
            <a:rect l="l" t="t" r="r" b="b"/>
            <a:pathLst>
              <a:path w="10605770">
                <a:moveTo>
                  <a:pt x="0" y="0"/>
                </a:moveTo>
                <a:lnTo>
                  <a:pt x="10605687" y="0"/>
                </a:lnTo>
              </a:path>
            </a:pathLst>
          </a:custGeom>
          <a:ln w="82803">
            <a:solidFill>
              <a:srgbClr val="FFFFFF"/>
            </a:solidFill>
          </a:ln>
        </p:spPr>
        <p:txBody>
          <a:bodyPr wrap="square" lIns="0" tIns="0" rIns="0" bIns="0" rtlCol="0"/>
          <a:lstStyle/>
          <a:p>
            <a:endParaRPr sz="1266">
              <a:solidFill>
                <a:prstClr val="black"/>
              </a:solidFill>
            </a:endParaRPr>
          </a:p>
        </p:txBody>
      </p:sp>
      <p:sp>
        <p:nvSpPr>
          <p:cNvPr id="28" name="object 28"/>
          <p:cNvSpPr txBox="1"/>
          <p:nvPr/>
        </p:nvSpPr>
        <p:spPr>
          <a:xfrm>
            <a:off x="2444312" y="4745314"/>
            <a:ext cx="1688157" cy="294953"/>
          </a:xfrm>
          <a:prstGeom prst="rect">
            <a:avLst/>
          </a:prstGeom>
        </p:spPr>
        <p:txBody>
          <a:bodyPr vert="horz" wrap="square" lIns="0" tIns="0" rIns="0" bIns="0" rtlCol="0">
            <a:spAutoFit/>
          </a:bodyPr>
          <a:lstStyle/>
          <a:p>
            <a:pPr>
              <a:lnSpc>
                <a:spcPts val="2270"/>
              </a:lnSpc>
              <a:tabLst>
                <a:tab pos="792482" algn="l"/>
              </a:tabLst>
            </a:pPr>
            <a:r>
              <a:rPr sz="1195" spc="25" dirty="0">
                <a:solidFill>
                  <a:srgbClr val="FFFFFF"/>
                </a:solidFill>
                <a:latin typeface="Arial"/>
                <a:cs typeface="Arial"/>
              </a:rPr>
              <a:t>1st</a:t>
            </a:r>
            <a:r>
              <a:rPr sz="1195" spc="7" dirty="0">
                <a:solidFill>
                  <a:srgbClr val="FFFFFF"/>
                </a:solidFill>
                <a:latin typeface="Arial"/>
                <a:cs typeface="Arial"/>
              </a:rPr>
              <a:t> </a:t>
            </a:r>
            <a:r>
              <a:rPr sz="1195" spc="21" dirty="0">
                <a:solidFill>
                  <a:srgbClr val="FFFFFF"/>
                </a:solidFill>
                <a:latin typeface="Arial"/>
                <a:cs typeface="Arial"/>
              </a:rPr>
              <a:t>round</a:t>
            </a:r>
            <a:r>
              <a:rPr sz="1195" dirty="0">
                <a:solidFill>
                  <a:srgbClr val="FFFFFF"/>
                </a:solidFill>
                <a:latin typeface="Arial"/>
                <a:cs typeface="Arial"/>
              </a:rPr>
              <a:t>	</a:t>
            </a:r>
            <a:r>
              <a:rPr sz="1898" b="1" spc="137" dirty="0">
                <a:solidFill>
                  <a:srgbClr val="231F20"/>
                </a:solidFill>
                <a:latin typeface="Arial"/>
                <a:cs typeface="Arial"/>
              </a:rPr>
              <a:t>e</a:t>
            </a:r>
            <a:r>
              <a:rPr sz="1898" b="1" spc="-197" dirty="0">
                <a:solidFill>
                  <a:srgbClr val="231F20"/>
                </a:solidFill>
                <a:latin typeface="Arial"/>
                <a:cs typeface="Arial"/>
              </a:rPr>
              <a:t> </a:t>
            </a:r>
            <a:r>
              <a:rPr sz="1195" dirty="0">
                <a:solidFill>
                  <a:srgbClr val="FFFFFF"/>
                </a:solidFill>
                <a:latin typeface="Arial"/>
                <a:cs typeface="Arial"/>
              </a:rPr>
              <a:t>P</a:t>
            </a:r>
            <a:r>
              <a:rPr sz="1195" spc="-25" dirty="0">
                <a:solidFill>
                  <a:srgbClr val="FFFFFF"/>
                </a:solidFill>
                <a:latin typeface="Arial"/>
                <a:cs typeface="Arial"/>
              </a:rPr>
              <a:t>r</a:t>
            </a:r>
            <a:r>
              <a:rPr sz="1195" spc="25" dirty="0">
                <a:solidFill>
                  <a:srgbClr val="FFFFFF"/>
                </a:solidFill>
                <a:latin typeface="Arial"/>
                <a:cs typeface="Arial"/>
              </a:rPr>
              <a:t>ojection</a:t>
            </a:r>
            <a:endParaRPr sz="1195">
              <a:solidFill>
                <a:prstClr val="black"/>
              </a:solidFill>
              <a:latin typeface="Arial"/>
              <a:cs typeface="Arial"/>
            </a:endParaRPr>
          </a:p>
        </p:txBody>
      </p:sp>
      <p:sp>
        <p:nvSpPr>
          <p:cNvPr id="29" name="object 29"/>
          <p:cNvSpPr txBox="1"/>
          <p:nvPr/>
        </p:nvSpPr>
        <p:spPr>
          <a:xfrm>
            <a:off x="4842773" y="4745314"/>
            <a:ext cx="1854696" cy="294953"/>
          </a:xfrm>
          <a:prstGeom prst="rect">
            <a:avLst/>
          </a:prstGeom>
        </p:spPr>
        <p:txBody>
          <a:bodyPr vert="horz" wrap="square" lIns="0" tIns="0" rIns="0" bIns="0" rtlCol="0">
            <a:spAutoFit/>
          </a:bodyPr>
          <a:lstStyle/>
          <a:p>
            <a:pPr>
              <a:lnSpc>
                <a:spcPts val="2270"/>
              </a:lnSpc>
              <a:tabLst>
                <a:tab pos="942941" algn="l"/>
                <a:tab pos="1154121" algn="l"/>
              </a:tabLst>
            </a:pPr>
            <a:r>
              <a:rPr sz="1195" spc="14" dirty="0">
                <a:solidFill>
                  <a:srgbClr val="FFFFFF"/>
                </a:solidFill>
                <a:latin typeface="Arial"/>
                <a:cs typeface="Arial"/>
              </a:rPr>
              <a:t>After</a:t>
            </a:r>
            <a:r>
              <a:rPr sz="1195" spc="7" dirty="0">
                <a:solidFill>
                  <a:srgbClr val="FFFFFF"/>
                </a:solidFill>
                <a:latin typeface="Arial"/>
                <a:cs typeface="Arial"/>
              </a:rPr>
              <a:t> </a:t>
            </a:r>
            <a:r>
              <a:rPr sz="1195" spc="-14" dirty="0">
                <a:solidFill>
                  <a:srgbClr val="FFFFFF"/>
                </a:solidFill>
                <a:latin typeface="Arial"/>
                <a:cs typeface="Arial"/>
              </a:rPr>
              <a:t>e</a:t>
            </a:r>
            <a:r>
              <a:rPr sz="1195" spc="7" dirty="0">
                <a:solidFill>
                  <a:srgbClr val="FFFFFF"/>
                </a:solidFill>
                <a:latin typeface="Arial"/>
                <a:cs typeface="Arial"/>
              </a:rPr>
              <a:t>lu</a:t>
            </a:r>
            <a:r>
              <a:rPr sz="1195" spc="53" dirty="0">
                <a:solidFill>
                  <a:srgbClr val="FFFFFF"/>
                </a:solidFill>
                <a:latin typeface="Arial"/>
                <a:cs typeface="Arial"/>
              </a:rPr>
              <a:t>t</a:t>
            </a:r>
            <a:r>
              <a:rPr sz="1195" spc="4" dirty="0">
                <a:solidFill>
                  <a:srgbClr val="FFFFFF"/>
                </a:solidFill>
                <a:latin typeface="Arial"/>
                <a:cs typeface="Arial"/>
              </a:rPr>
              <a:t>i</a:t>
            </a:r>
            <a:r>
              <a:rPr sz="1195" spc="28" dirty="0">
                <a:solidFill>
                  <a:srgbClr val="FFFFFF"/>
                </a:solidFill>
                <a:latin typeface="Arial"/>
                <a:cs typeface="Arial"/>
              </a:rPr>
              <a:t>o</a:t>
            </a:r>
            <a:r>
              <a:rPr sz="1195" spc="11" dirty="0">
                <a:solidFill>
                  <a:srgbClr val="FFFFFF"/>
                </a:solidFill>
                <a:latin typeface="Arial"/>
                <a:cs typeface="Arial"/>
              </a:rPr>
              <a:t>n</a:t>
            </a:r>
            <a:r>
              <a:rPr sz="1195" dirty="0">
                <a:solidFill>
                  <a:srgbClr val="FFFFFF"/>
                </a:solidFill>
                <a:latin typeface="Arial"/>
                <a:cs typeface="Arial"/>
              </a:rPr>
              <a:t>	</a:t>
            </a:r>
            <a:r>
              <a:rPr sz="1898" b="1" spc="105" dirty="0">
                <a:solidFill>
                  <a:srgbClr val="231F20"/>
                </a:solidFill>
                <a:latin typeface="Arial"/>
                <a:cs typeface="Arial"/>
              </a:rPr>
              <a:t>f</a:t>
            </a:r>
            <a:r>
              <a:rPr sz="1898" b="1" dirty="0">
                <a:solidFill>
                  <a:srgbClr val="231F20"/>
                </a:solidFill>
                <a:latin typeface="Arial"/>
                <a:cs typeface="Arial"/>
              </a:rPr>
              <a:t>	</a:t>
            </a:r>
            <a:r>
              <a:rPr sz="1195" dirty="0">
                <a:solidFill>
                  <a:srgbClr val="FFFFFF"/>
                </a:solidFill>
                <a:latin typeface="Arial"/>
                <a:cs typeface="Arial"/>
              </a:rPr>
              <a:t>P</a:t>
            </a:r>
            <a:r>
              <a:rPr sz="1195" spc="-25" dirty="0">
                <a:solidFill>
                  <a:srgbClr val="FFFFFF"/>
                </a:solidFill>
                <a:latin typeface="Arial"/>
                <a:cs typeface="Arial"/>
              </a:rPr>
              <a:t>r</a:t>
            </a:r>
            <a:r>
              <a:rPr sz="1195" spc="25" dirty="0">
                <a:solidFill>
                  <a:srgbClr val="FFFFFF"/>
                </a:solidFill>
                <a:latin typeface="Arial"/>
                <a:cs typeface="Arial"/>
              </a:rPr>
              <a:t>ojection</a:t>
            </a:r>
            <a:endParaRPr sz="1195">
              <a:solidFill>
                <a:prstClr val="black"/>
              </a:solidFill>
              <a:latin typeface="Arial"/>
              <a:cs typeface="Arial"/>
            </a:endParaRPr>
          </a:p>
        </p:txBody>
      </p:sp>
      <p:sp>
        <p:nvSpPr>
          <p:cNvPr id="30" name="object 30"/>
          <p:cNvSpPr txBox="1"/>
          <p:nvPr/>
        </p:nvSpPr>
        <p:spPr>
          <a:xfrm>
            <a:off x="7509304" y="4813230"/>
            <a:ext cx="714821" cy="179536"/>
          </a:xfrm>
          <a:prstGeom prst="rect">
            <a:avLst/>
          </a:prstGeom>
        </p:spPr>
        <p:txBody>
          <a:bodyPr vert="horz" wrap="square" lIns="0" tIns="0" rIns="0" bIns="0" rtlCol="0">
            <a:spAutoFit/>
          </a:bodyPr>
          <a:lstStyle/>
          <a:p>
            <a:pPr>
              <a:lnSpc>
                <a:spcPts val="1420"/>
              </a:lnSpc>
            </a:pPr>
            <a:r>
              <a:rPr sz="1195" spc="25" dirty="0">
                <a:solidFill>
                  <a:srgbClr val="FFFFFF"/>
                </a:solidFill>
                <a:latin typeface="Arial"/>
                <a:cs typeface="Arial"/>
              </a:rPr>
              <a:t>2nd</a:t>
            </a:r>
            <a:r>
              <a:rPr sz="1195" spc="7" dirty="0">
                <a:solidFill>
                  <a:srgbClr val="FFFFFF"/>
                </a:solidFill>
                <a:latin typeface="Arial"/>
                <a:cs typeface="Arial"/>
              </a:rPr>
              <a:t> </a:t>
            </a:r>
            <a:r>
              <a:rPr sz="1195" spc="21" dirty="0">
                <a:solidFill>
                  <a:srgbClr val="FFFFFF"/>
                </a:solidFill>
                <a:latin typeface="Arial"/>
                <a:cs typeface="Arial"/>
              </a:rPr>
              <a:t>round</a:t>
            </a:r>
            <a:endParaRPr sz="1195">
              <a:solidFill>
                <a:prstClr val="black"/>
              </a:solidFill>
              <a:latin typeface="Arial"/>
              <a:cs typeface="Arial"/>
            </a:endParaRPr>
          </a:p>
        </p:txBody>
      </p:sp>
      <p:sp>
        <p:nvSpPr>
          <p:cNvPr id="31" name="object 31"/>
          <p:cNvSpPr txBox="1"/>
          <p:nvPr/>
        </p:nvSpPr>
        <p:spPr>
          <a:xfrm>
            <a:off x="2366487" y="5485649"/>
            <a:ext cx="319682" cy="179536"/>
          </a:xfrm>
          <a:prstGeom prst="rect">
            <a:avLst/>
          </a:prstGeom>
        </p:spPr>
        <p:txBody>
          <a:bodyPr vert="horz" wrap="square" lIns="0" tIns="0" rIns="0" bIns="0" rtlCol="0">
            <a:spAutoFit/>
          </a:bodyPr>
          <a:lstStyle/>
          <a:p>
            <a:pPr>
              <a:lnSpc>
                <a:spcPts val="1420"/>
              </a:lnSpc>
            </a:pPr>
            <a:r>
              <a:rPr sz="1195" spc="-14" dirty="0">
                <a:solidFill>
                  <a:srgbClr val="FFFFFF"/>
                </a:solidFill>
                <a:latin typeface="Arial"/>
                <a:cs typeface="Arial"/>
              </a:rPr>
              <a:t>SNR</a:t>
            </a:r>
            <a:endParaRPr sz="1195">
              <a:solidFill>
                <a:prstClr val="black"/>
              </a:solidFill>
              <a:latin typeface="Arial"/>
              <a:cs typeface="Arial"/>
            </a:endParaRPr>
          </a:p>
        </p:txBody>
      </p:sp>
      <p:sp>
        <p:nvSpPr>
          <p:cNvPr id="32" name="object 32"/>
          <p:cNvSpPr txBox="1"/>
          <p:nvPr/>
        </p:nvSpPr>
        <p:spPr>
          <a:xfrm>
            <a:off x="872739" y="5795740"/>
            <a:ext cx="634008" cy="179536"/>
          </a:xfrm>
          <a:prstGeom prst="rect">
            <a:avLst/>
          </a:prstGeom>
        </p:spPr>
        <p:txBody>
          <a:bodyPr vert="horz" wrap="square" lIns="0" tIns="0" rIns="0" bIns="0" rtlCol="0">
            <a:spAutoFit/>
          </a:bodyPr>
          <a:lstStyle/>
          <a:p>
            <a:pPr>
              <a:lnSpc>
                <a:spcPts val="1420"/>
              </a:lnSpc>
            </a:pPr>
            <a:r>
              <a:rPr sz="1195" spc="-18" dirty="0">
                <a:solidFill>
                  <a:srgbClr val="66BC45"/>
                </a:solidFill>
                <a:latin typeface="Arial"/>
                <a:cs typeface="Arial"/>
              </a:rPr>
              <a:t>eYFP</a:t>
            </a:r>
            <a:r>
              <a:rPr sz="1195" spc="120" dirty="0">
                <a:solidFill>
                  <a:srgbClr val="66BC45"/>
                </a:solidFill>
                <a:latin typeface="Arial"/>
                <a:cs typeface="Arial"/>
              </a:rPr>
              <a:t> </a:t>
            </a:r>
            <a:r>
              <a:rPr sz="1195" spc="-11" dirty="0">
                <a:solidFill>
                  <a:srgbClr val="EE342B"/>
                </a:solidFill>
                <a:latin typeface="Arial"/>
                <a:cs typeface="Arial"/>
              </a:rPr>
              <a:t>TH</a:t>
            </a:r>
            <a:endParaRPr sz="1195">
              <a:solidFill>
                <a:prstClr val="black"/>
              </a:solidFill>
              <a:latin typeface="Arial"/>
              <a:cs typeface="Arial"/>
            </a:endParaRPr>
          </a:p>
        </p:txBody>
      </p:sp>
      <p:sp>
        <p:nvSpPr>
          <p:cNvPr id="33" name="object 33"/>
          <p:cNvSpPr txBox="1"/>
          <p:nvPr/>
        </p:nvSpPr>
        <p:spPr>
          <a:xfrm>
            <a:off x="859798" y="4813230"/>
            <a:ext cx="700088" cy="179536"/>
          </a:xfrm>
          <a:prstGeom prst="rect">
            <a:avLst/>
          </a:prstGeom>
        </p:spPr>
        <p:txBody>
          <a:bodyPr vert="horz" wrap="square" lIns="0" tIns="0" rIns="0" bIns="0" rtlCol="0">
            <a:spAutoFit/>
          </a:bodyPr>
          <a:lstStyle/>
          <a:p>
            <a:pPr>
              <a:lnSpc>
                <a:spcPts val="1420"/>
              </a:lnSpc>
            </a:pPr>
            <a:r>
              <a:rPr sz="1195" dirty="0">
                <a:solidFill>
                  <a:srgbClr val="FFFFFF"/>
                </a:solidFill>
                <a:latin typeface="Arial"/>
                <a:cs typeface="Arial"/>
              </a:rPr>
              <a:t>P</a:t>
            </a:r>
            <a:r>
              <a:rPr sz="1195" spc="-25" dirty="0">
                <a:solidFill>
                  <a:srgbClr val="FFFFFF"/>
                </a:solidFill>
                <a:latin typeface="Arial"/>
                <a:cs typeface="Arial"/>
              </a:rPr>
              <a:t>r</a:t>
            </a:r>
            <a:r>
              <a:rPr sz="1195" spc="25" dirty="0">
                <a:solidFill>
                  <a:srgbClr val="FFFFFF"/>
                </a:solidFill>
                <a:latin typeface="Arial"/>
                <a:cs typeface="Arial"/>
              </a:rPr>
              <a:t>ojection</a:t>
            </a:r>
            <a:endParaRPr sz="1195">
              <a:solidFill>
                <a:prstClr val="black"/>
              </a:solidFill>
              <a:latin typeface="Arial"/>
              <a:cs typeface="Arial"/>
            </a:endParaRPr>
          </a:p>
        </p:txBody>
      </p:sp>
      <p:sp>
        <p:nvSpPr>
          <p:cNvPr id="34" name="object 34"/>
          <p:cNvSpPr/>
          <p:nvPr/>
        </p:nvSpPr>
        <p:spPr>
          <a:xfrm>
            <a:off x="5554266" y="1009055"/>
            <a:ext cx="3312914" cy="3259336"/>
          </a:xfrm>
          <a:custGeom>
            <a:avLst/>
            <a:gdLst/>
            <a:ahLst/>
            <a:cxnLst/>
            <a:rect l="l" t="t" r="r" b="b"/>
            <a:pathLst>
              <a:path w="4711700" h="4635500">
                <a:moveTo>
                  <a:pt x="4521200" y="0"/>
                </a:moveTo>
                <a:lnTo>
                  <a:pt x="190500" y="0"/>
                </a:lnTo>
                <a:lnTo>
                  <a:pt x="174875" y="631"/>
                </a:lnTo>
                <a:lnTo>
                  <a:pt x="130287" y="9711"/>
                </a:lnTo>
                <a:lnTo>
                  <a:pt x="90152" y="28541"/>
                </a:lnTo>
                <a:lnTo>
                  <a:pt x="55796" y="55796"/>
                </a:lnTo>
                <a:lnTo>
                  <a:pt x="28541" y="90152"/>
                </a:lnTo>
                <a:lnTo>
                  <a:pt x="9711" y="130287"/>
                </a:lnTo>
                <a:lnTo>
                  <a:pt x="631" y="174875"/>
                </a:lnTo>
                <a:lnTo>
                  <a:pt x="0" y="190500"/>
                </a:lnTo>
                <a:lnTo>
                  <a:pt x="0" y="4445000"/>
                </a:lnTo>
                <a:lnTo>
                  <a:pt x="5536" y="4490779"/>
                </a:lnTo>
                <a:lnTo>
                  <a:pt x="21263" y="4532545"/>
                </a:lnTo>
                <a:lnTo>
                  <a:pt x="45857" y="4568975"/>
                </a:lnTo>
                <a:lnTo>
                  <a:pt x="77994" y="4598744"/>
                </a:lnTo>
                <a:lnTo>
                  <a:pt x="116349" y="4620529"/>
                </a:lnTo>
                <a:lnTo>
                  <a:pt x="159600" y="4633006"/>
                </a:lnTo>
                <a:lnTo>
                  <a:pt x="190500" y="4635500"/>
                </a:lnTo>
                <a:lnTo>
                  <a:pt x="4521200" y="4635500"/>
                </a:lnTo>
                <a:lnTo>
                  <a:pt x="4566979" y="4629963"/>
                </a:lnTo>
                <a:lnTo>
                  <a:pt x="4608746" y="4614236"/>
                </a:lnTo>
                <a:lnTo>
                  <a:pt x="4645175" y="4589642"/>
                </a:lnTo>
                <a:lnTo>
                  <a:pt x="4674945" y="4557506"/>
                </a:lnTo>
                <a:lnTo>
                  <a:pt x="4696729" y="4519150"/>
                </a:lnTo>
                <a:lnTo>
                  <a:pt x="4709206" y="4475899"/>
                </a:lnTo>
                <a:lnTo>
                  <a:pt x="4711700" y="4445000"/>
                </a:lnTo>
                <a:lnTo>
                  <a:pt x="4711700" y="190500"/>
                </a:lnTo>
                <a:lnTo>
                  <a:pt x="4706163" y="144720"/>
                </a:lnTo>
                <a:lnTo>
                  <a:pt x="4690436" y="102954"/>
                </a:lnTo>
                <a:lnTo>
                  <a:pt x="4665843" y="66524"/>
                </a:lnTo>
                <a:lnTo>
                  <a:pt x="4633706" y="36755"/>
                </a:lnTo>
                <a:lnTo>
                  <a:pt x="4595351" y="14970"/>
                </a:lnTo>
                <a:lnTo>
                  <a:pt x="4552100" y="2493"/>
                </a:lnTo>
                <a:lnTo>
                  <a:pt x="4521200" y="0"/>
                </a:lnTo>
                <a:close/>
              </a:path>
            </a:pathLst>
          </a:custGeom>
          <a:solidFill>
            <a:srgbClr val="FFFFFF"/>
          </a:solidFill>
        </p:spPr>
        <p:txBody>
          <a:bodyPr wrap="square" lIns="0" tIns="0" rIns="0" bIns="0" rtlCol="0"/>
          <a:lstStyle/>
          <a:p>
            <a:endParaRPr sz="1266">
              <a:solidFill>
                <a:prstClr val="black"/>
              </a:solidFill>
            </a:endParaRPr>
          </a:p>
        </p:txBody>
      </p:sp>
      <p:sp>
        <p:nvSpPr>
          <p:cNvPr id="35" name="object 35"/>
          <p:cNvSpPr/>
          <p:nvPr/>
        </p:nvSpPr>
        <p:spPr>
          <a:xfrm>
            <a:off x="5554266" y="1009055"/>
            <a:ext cx="3312914" cy="3259336"/>
          </a:xfrm>
          <a:custGeom>
            <a:avLst/>
            <a:gdLst/>
            <a:ahLst/>
            <a:cxnLst/>
            <a:rect l="l" t="t" r="r" b="b"/>
            <a:pathLst>
              <a:path w="4711700" h="4635500">
                <a:moveTo>
                  <a:pt x="0" y="4445000"/>
                </a:moveTo>
                <a:lnTo>
                  <a:pt x="0" y="190500"/>
                </a:lnTo>
                <a:lnTo>
                  <a:pt x="631" y="174875"/>
                </a:lnTo>
                <a:lnTo>
                  <a:pt x="9711" y="130287"/>
                </a:lnTo>
                <a:lnTo>
                  <a:pt x="28541" y="90152"/>
                </a:lnTo>
                <a:lnTo>
                  <a:pt x="55796" y="55796"/>
                </a:lnTo>
                <a:lnTo>
                  <a:pt x="90152" y="28541"/>
                </a:lnTo>
                <a:lnTo>
                  <a:pt x="130287" y="9711"/>
                </a:lnTo>
                <a:lnTo>
                  <a:pt x="174875" y="631"/>
                </a:lnTo>
                <a:lnTo>
                  <a:pt x="190500" y="0"/>
                </a:lnTo>
                <a:lnTo>
                  <a:pt x="4521200" y="0"/>
                </a:lnTo>
                <a:lnTo>
                  <a:pt x="4566979" y="5536"/>
                </a:lnTo>
                <a:lnTo>
                  <a:pt x="4608745" y="21263"/>
                </a:lnTo>
                <a:lnTo>
                  <a:pt x="4645175" y="45856"/>
                </a:lnTo>
                <a:lnTo>
                  <a:pt x="4674944" y="77993"/>
                </a:lnTo>
                <a:lnTo>
                  <a:pt x="4696729" y="116348"/>
                </a:lnTo>
                <a:lnTo>
                  <a:pt x="4709206" y="159599"/>
                </a:lnTo>
                <a:lnTo>
                  <a:pt x="4711700" y="190500"/>
                </a:lnTo>
                <a:lnTo>
                  <a:pt x="4711700" y="4445000"/>
                </a:lnTo>
                <a:lnTo>
                  <a:pt x="4706163" y="4490779"/>
                </a:lnTo>
                <a:lnTo>
                  <a:pt x="4690436" y="4532545"/>
                </a:lnTo>
                <a:lnTo>
                  <a:pt x="4665843" y="4568975"/>
                </a:lnTo>
                <a:lnTo>
                  <a:pt x="4633706" y="4598744"/>
                </a:lnTo>
                <a:lnTo>
                  <a:pt x="4595351" y="4620529"/>
                </a:lnTo>
                <a:lnTo>
                  <a:pt x="4552100" y="4633006"/>
                </a:lnTo>
                <a:lnTo>
                  <a:pt x="4521200" y="4635500"/>
                </a:lnTo>
                <a:lnTo>
                  <a:pt x="190500" y="4635500"/>
                </a:lnTo>
                <a:lnTo>
                  <a:pt x="144720" y="4629963"/>
                </a:lnTo>
                <a:lnTo>
                  <a:pt x="102954" y="4614236"/>
                </a:lnTo>
                <a:lnTo>
                  <a:pt x="66525" y="4589642"/>
                </a:lnTo>
                <a:lnTo>
                  <a:pt x="36755" y="4557506"/>
                </a:lnTo>
                <a:lnTo>
                  <a:pt x="14970" y="4519150"/>
                </a:lnTo>
                <a:lnTo>
                  <a:pt x="2493" y="4475899"/>
                </a:lnTo>
                <a:lnTo>
                  <a:pt x="0" y="4445000"/>
                </a:lnTo>
                <a:close/>
              </a:path>
            </a:pathLst>
          </a:custGeom>
          <a:ln w="25400">
            <a:solidFill>
              <a:srgbClr val="000000"/>
            </a:solidFill>
          </a:ln>
        </p:spPr>
        <p:txBody>
          <a:bodyPr wrap="square" lIns="0" tIns="0" rIns="0" bIns="0" rtlCol="0"/>
          <a:lstStyle/>
          <a:p>
            <a:endParaRPr sz="1266">
              <a:solidFill>
                <a:prstClr val="black"/>
              </a:solidFill>
            </a:endParaRPr>
          </a:p>
        </p:txBody>
      </p:sp>
      <p:sp>
        <p:nvSpPr>
          <p:cNvPr id="36" name="object 36"/>
          <p:cNvSpPr/>
          <p:nvPr/>
        </p:nvSpPr>
        <p:spPr>
          <a:xfrm>
            <a:off x="6245162" y="2087504"/>
            <a:ext cx="1793528" cy="1791742"/>
          </a:xfrm>
          <a:custGeom>
            <a:avLst/>
            <a:gdLst/>
            <a:ahLst/>
            <a:cxnLst/>
            <a:rect l="l" t="t" r="r" b="b"/>
            <a:pathLst>
              <a:path w="2550795" h="2548254">
                <a:moveTo>
                  <a:pt x="2550275" y="1273935"/>
                </a:moveTo>
                <a:lnTo>
                  <a:pt x="2546048" y="1378415"/>
                </a:lnTo>
                <a:lnTo>
                  <a:pt x="2533586" y="1480569"/>
                </a:lnTo>
                <a:lnTo>
                  <a:pt x="2513216" y="1580069"/>
                </a:lnTo>
                <a:lnTo>
                  <a:pt x="2485268" y="1676587"/>
                </a:lnTo>
                <a:lnTo>
                  <a:pt x="2450068" y="1769796"/>
                </a:lnTo>
                <a:lnTo>
                  <a:pt x="2407946" y="1859367"/>
                </a:lnTo>
                <a:lnTo>
                  <a:pt x="2359230" y="1944973"/>
                </a:lnTo>
                <a:lnTo>
                  <a:pt x="2304247" y="2026286"/>
                </a:lnTo>
                <a:lnTo>
                  <a:pt x="2243327" y="2102978"/>
                </a:lnTo>
                <a:lnTo>
                  <a:pt x="2176796" y="2174721"/>
                </a:lnTo>
                <a:lnTo>
                  <a:pt x="2104983" y="2241187"/>
                </a:lnTo>
                <a:lnTo>
                  <a:pt x="2028217" y="2302049"/>
                </a:lnTo>
                <a:lnTo>
                  <a:pt x="1946825" y="2356978"/>
                </a:lnTo>
                <a:lnTo>
                  <a:pt x="1861137" y="2405648"/>
                </a:lnTo>
                <a:lnTo>
                  <a:pt x="1771478" y="2447729"/>
                </a:lnTo>
                <a:lnTo>
                  <a:pt x="1678179" y="2482894"/>
                </a:lnTo>
                <a:lnTo>
                  <a:pt x="1581568" y="2510815"/>
                </a:lnTo>
                <a:lnTo>
                  <a:pt x="1481971" y="2531165"/>
                </a:lnTo>
                <a:lnTo>
                  <a:pt x="1379718" y="2543616"/>
                </a:lnTo>
                <a:lnTo>
                  <a:pt x="1275137" y="2547838"/>
                </a:lnTo>
                <a:lnTo>
                  <a:pt x="1170556" y="2543616"/>
                </a:lnTo>
                <a:lnTo>
                  <a:pt x="1068303" y="2531165"/>
                </a:lnTo>
                <a:lnTo>
                  <a:pt x="968707" y="2510815"/>
                </a:lnTo>
                <a:lnTo>
                  <a:pt x="872095" y="2482894"/>
                </a:lnTo>
                <a:lnTo>
                  <a:pt x="778796" y="2447729"/>
                </a:lnTo>
                <a:lnTo>
                  <a:pt x="689138" y="2405648"/>
                </a:lnTo>
                <a:lnTo>
                  <a:pt x="603449" y="2356978"/>
                </a:lnTo>
                <a:lnTo>
                  <a:pt x="522057" y="2302049"/>
                </a:lnTo>
                <a:lnTo>
                  <a:pt x="445291" y="2241187"/>
                </a:lnTo>
                <a:lnTo>
                  <a:pt x="373479" y="2174721"/>
                </a:lnTo>
                <a:lnTo>
                  <a:pt x="306948" y="2102978"/>
                </a:lnTo>
                <a:lnTo>
                  <a:pt x="246027" y="2026286"/>
                </a:lnTo>
                <a:lnTo>
                  <a:pt x="191044" y="1944973"/>
                </a:lnTo>
                <a:lnTo>
                  <a:pt x="142328" y="1859367"/>
                </a:lnTo>
                <a:lnTo>
                  <a:pt x="100206" y="1769796"/>
                </a:lnTo>
                <a:lnTo>
                  <a:pt x="65007" y="1676587"/>
                </a:lnTo>
                <a:lnTo>
                  <a:pt x="37058" y="1580069"/>
                </a:lnTo>
                <a:lnTo>
                  <a:pt x="16689" y="1480569"/>
                </a:lnTo>
                <a:lnTo>
                  <a:pt x="4227" y="1378415"/>
                </a:lnTo>
                <a:lnTo>
                  <a:pt x="0" y="1273935"/>
                </a:lnTo>
                <a:lnTo>
                  <a:pt x="4227" y="1169455"/>
                </a:lnTo>
                <a:lnTo>
                  <a:pt x="16689" y="1067301"/>
                </a:lnTo>
                <a:lnTo>
                  <a:pt x="37058" y="967800"/>
                </a:lnTo>
                <a:lnTo>
                  <a:pt x="65007" y="871280"/>
                </a:lnTo>
                <a:lnTo>
                  <a:pt x="100206" y="778070"/>
                </a:lnTo>
                <a:lnTo>
                  <a:pt x="142328" y="688497"/>
                </a:lnTo>
                <a:lnTo>
                  <a:pt x="191044" y="602888"/>
                </a:lnTo>
                <a:lnTo>
                  <a:pt x="246027" y="521573"/>
                </a:lnTo>
                <a:lnTo>
                  <a:pt x="306948" y="444879"/>
                </a:lnTo>
                <a:lnTo>
                  <a:pt x="373479" y="373133"/>
                </a:lnTo>
                <a:lnTo>
                  <a:pt x="445291" y="306665"/>
                </a:lnTo>
                <a:lnTo>
                  <a:pt x="522057" y="245800"/>
                </a:lnTo>
                <a:lnTo>
                  <a:pt x="603449" y="190869"/>
                </a:lnTo>
                <a:lnTo>
                  <a:pt x="689138" y="142197"/>
                </a:lnTo>
                <a:lnTo>
                  <a:pt x="778796" y="100114"/>
                </a:lnTo>
                <a:lnTo>
                  <a:pt x="872095" y="64947"/>
                </a:lnTo>
                <a:lnTo>
                  <a:pt x="968707" y="37025"/>
                </a:lnTo>
                <a:lnTo>
                  <a:pt x="1068303" y="16674"/>
                </a:lnTo>
                <a:lnTo>
                  <a:pt x="1170556" y="4223"/>
                </a:lnTo>
                <a:lnTo>
                  <a:pt x="1275137" y="0"/>
                </a:lnTo>
                <a:lnTo>
                  <a:pt x="1379718" y="4223"/>
                </a:lnTo>
                <a:lnTo>
                  <a:pt x="1481971" y="16674"/>
                </a:lnTo>
                <a:lnTo>
                  <a:pt x="1581568" y="37025"/>
                </a:lnTo>
                <a:lnTo>
                  <a:pt x="1678179" y="64947"/>
                </a:lnTo>
                <a:lnTo>
                  <a:pt x="1771478" y="100114"/>
                </a:lnTo>
                <a:lnTo>
                  <a:pt x="1861137" y="142197"/>
                </a:lnTo>
                <a:lnTo>
                  <a:pt x="1946825" y="190869"/>
                </a:lnTo>
                <a:lnTo>
                  <a:pt x="2028217" y="245800"/>
                </a:lnTo>
                <a:lnTo>
                  <a:pt x="2104983" y="306665"/>
                </a:lnTo>
                <a:lnTo>
                  <a:pt x="2176796" y="373133"/>
                </a:lnTo>
                <a:lnTo>
                  <a:pt x="2243327" y="444879"/>
                </a:lnTo>
                <a:lnTo>
                  <a:pt x="2304247" y="521573"/>
                </a:lnTo>
                <a:lnTo>
                  <a:pt x="2359230" y="602888"/>
                </a:lnTo>
                <a:lnTo>
                  <a:pt x="2407946" y="688497"/>
                </a:lnTo>
                <a:lnTo>
                  <a:pt x="2450068" y="778070"/>
                </a:lnTo>
                <a:lnTo>
                  <a:pt x="2485268" y="871280"/>
                </a:lnTo>
                <a:lnTo>
                  <a:pt x="2513216" y="967800"/>
                </a:lnTo>
                <a:lnTo>
                  <a:pt x="2533586" y="1067301"/>
                </a:lnTo>
                <a:lnTo>
                  <a:pt x="2546048" y="1169455"/>
                </a:lnTo>
                <a:lnTo>
                  <a:pt x="2550275" y="1273935"/>
                </a:lnTo>
                <a:close/>
              </a:path>
            </a:pathLst>
          </a:custGeom>
          <a:ln w="79649">
            <a:solidFill>
              <a:srgbClr val="334CA0"/>
            </a:solidFill>
          </a:ln>
        </p:spPr>
        <p:txBody>
          <a:bodyPr wrap="square" lIns="0" tIns="0" rIns="0" bIns="0" rtlCol="0"/>
          <a:lstStyle/>
          <a:p>
            <a:endParaRPr sz="1266">
              <a:solidFill>
                <a:prstClr val="black"/>
              </a:solidFill>
            </a:endParaRPr>
          </a:p>
        </p:txBody>
      </p:sp>
      <p:sp>
        <p:nvSpPr>
          <p:cNvPr id="37" name="object 37"/>
          <p:cNvSpPr/>
          <p:nvPr/>
        </p:nvSpPr>
        <p:spPr>
          <a:xfrm>
            <a:off x="7498867" y="3134867"/>
            <a:ext cx="1034370" cy="623476"/>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38" name="object 38"/>
          <p:cNvSpPr txBox="1"/>
          <p:nvPr/>
        </p:nvSpPr>
        <p:spPr>
          <a:xfrm>
            <a:off x="5613473" y="3880690"/>
            <a:ext cx="867966" cy="353174"/>
          </a:xfrm>
          <a:prstGeom prst="rect">
            <a:avLst/>
          </a:prstGeom>
        </p:spPr>
        <p:txBody>
          <a:bodyPr vert="horz" wrap="square" lIns="0" tIns="0" rIns="0" bIns="0" rtlCol="0">
            <a:spAutoFit/>
          </a:bodyPr>
          <a:lstStyle/>
          <a:p>
            <a:pPr marL="175909" marR="3572" indent="-167426">
              <a:lnSpc>
                <a:spcPct val="101899"/>
              </a:lnSpc>
            </a:pPr>
            <a:r>
              <a:rPr sz="1125" spc="11" dirty="0">
                <a:solidFill>
                  <a:srgbClr val="231F20"/>
                </a:solidFill>
                <a:latin typeface="Arial"/>
                <a:cs typeface="Arial"/>
              </a:rPr>
              <a:t>Whole-tissue </a:t>
            </a:r>
            <a:r>
              <a:rPr sz="1125" spc="14" dirty="0">
                <a:solidFill>
                  <a:srgbClr val="231F20"/>
                </a:solidFill>
                <a:latin typeface="Arial"/>
                <a:cs typeface="Arial"/>
              </a:rPr>
              <a:t>imaging</a:t>
            </a:r>
            <a:endParaRPr sz="1125">
              <a:solidFill>
                <a:prstClr val="black"/>
              </a:solidFill>
              <a:latin typeface="Arial"/>
              <a:cs typeface="Arial"/>
            </a:endParaRPr>
          </a:p>
        </p:txBody>
      </p:sp>
      <p:sp>
        <p:nvSpPr>
          <p:cNvPr id="39" name="object 39"/>
          <p:cNvSpPr/>
          <p:nvPr/>
        </p:nvSpPr>
        <p:spPr>
          <a:xfrm>
            <a:off x="6683698" y="1958787"/>
            <a:ext cx="888401" cy="708462"/>
          </a:xfrm>
          <a:prstGeom prst="rect">
            <a:avLst/>
          </a:prstGeom>
          <a:blipFill>
            <a:blip r:embed="rId6" cstate="print"/>
            <a:stretch>
              <a:fillRect/>
            </a:stretch>
          </a:blipFill>
        </p:spPr>
        <p:txBody>
          <a:bodyPr wrap="square" lIns="0" tIns="0" rIns="0" bIns="0" rtlCol="0"/>
          <a:lstStyle/>
          <a:p>
            <a:endParaRPr sz="1266">
              <a:solidFill>
                <a:prstClr val="black"/>
              </a:solidFill>
            </a:endParaRPr>
          </a:p>
        </p:txBody>
      </p:sp>
      <p:sp>
        <p:nvSpPr>
          <p:cNvPr id="40" name="object 40"/>
          <p:cNvSpPr/>
          <p:nvPr/>
        </p:nvSpPr>
        <p:spPr>
          <a:xfrm>
            <a:off x="5747113" y="2915200"/>
            <a:ext cx="822252" cy="867125"/>
          </a:xfrm>
          <a:prstGeom prst="rect">
            <a:avLst/>
          </a:prstGeom>
          <a:blipFill>
            <a:blip r:embed="rId7" cstate="print"/>
            <a:stretch>
              <a:fillRect/>
            </a:stretch>
          </a:blipFill>
        </p:spPr>
        <p:txBody>
          <a:bodyPr wrap="square" lIns="0" tIns="0" rIns="0" bIns="0" rtlCol="0"/>
          <a:lstStyle/>
          <a:p>
            <a:endParaRPr sz="1266">
              <a:solidFill>
                <a:prstClr val="black"/>
              </a:solidFill>
            </a:endParaRPr>
          </a:p>
        </p:txBody>
      </p:sp>
      <p:sp>
        <p:nvSpPr>
          <p:cNvPr id="41" name="object 41"/>
          <p:cNvSpPr/>
          <p:nvPr/>
        </p:nvSpPr>
        <p:spPr>
          <a:xfrm>
            <a:off x="5876885" y="1101925"/>
            <a:ext cx="528638" cy="528191"/>
          </a:xfrm>
          <a:custGeom>
            <a:avLst/>
            <a:gdLst/>
            <a:ahLst/>
            <a:cxnLst/>
            <a:rect l="l" t="t" r="r" b="b"/>
            <a:pathLst>
              <a:path w="751840" h="751205">
                <a:moveTo>
                  <a:pt x="118049" y="0"/>
                </a:moveTo>
                <a:lnTo>
                  <a:pt x="0" y="117934"/>
                </a:lnTo>
                <a:lnTo>
                  <a:pt x="461617" y="579103"/>
                </a:lnTo>
                <a:lnTo>
                  <a:pt x="402526" y="638103"/>
                </a:lnTo>
                <a:lnTo>
                  <a:pt x="751465" y="750737"/>
                </a:lnTo>
                <a:lnTo>
                  <a:pt x="657814" y="461168"/>
                </a:lnTo>
                <a:lnTo>
                  <a:pt x="579666" y="461168"/>
                </a:lnTo>
                <a:lnTo>
                  <a:pt x="118049" y="0"/>
                </a:lnTo>
                <a:close/>
              </a:path>
              <a:path w="751840" h="751205">
                <a:moveTo>
                  <a:pt x="638722" y="402135"/>
                </a:moveTo>
                <a:lnTo>
                  <a:pt x="579666" y="461168"/>
                </a:lnTo>
                <a:lnTo>
                  <a:pt x="657814" y="461168"/>
                </a:lnTo>
                <a:lnTo>
                  <a:pt x="638722" y="402135"/>
                </a:lnTo>
                <a:close/>
              </a:path>
            </a:pathLst>
          </a:custGeom>
          <a:solidFill>
            <a:srgbClr val="334CA0"/>
          </a:solidFill>
        </p:spPr>
        <p:txBody>
          <a:bodyPr wrap="square" lIns="0" tIns="0" rIns="0" bIns="0" rtlCol="0"/>
          <a:lstStyle/>
          <a:p>
            <a:endParaRPr sz="1266">
              <a:solidFill>
                <a:prstClr val="black"/>
              </a:solidFill>
            </a:endParaRPr>
          </a:p>
        </p:txBody>
      </p:sp>
      <p:sp>
        <p:nvSpPr>
          <p:cNvPr id="42" name="object 42"/>
          <p:cNvSpPr txBox="1"/>
          <p:nvPr/>
        </p:nvSpPr>
        <p:spPr>
          <a:xfrm>
            <a:off x="7484088" y="3880690"/>
            <a:ext cx="1326952" cy="353174"/>
          </a:xfrm>
          <a:prstGeom prst="rect">
            <a:avLst/>
          </a:prstGeom>
        </p:spPr>
        <p:txBody>
          <a:bodyPr vert="horz" wrap="square" lIns="0" tIns="0" rIns="0" bIns="0" rtlCol="0">
            <a:spAutoFit/>
          </a:bodyPr>
          <a:lstStyle/>
          <a:p>
            <a:pPr marL="100455" marR="3572" indent="-91973">
              <a:lnSpc>
                <a:spcPct val="101899"/>
              </a:lnSpc>
            </a:pPr>
            <a:r>
              <a:rPr sz="1125" spc="14" dirty="0">
                <a:solidFill>
                  <a:srgbClr val="231F20"/>
                </a:solidFill>
                <a:latin typeface="Arial"/>
                <a:cs typeface="Arial"/>
              </a:rPr>
              <a:t>Detergent-mediated </a:t>
            </a:r>
            <a:r>
              <a:rPr sz="1125" spc="21" dirty="0">
                <a:solidFill>
                  <a:srgbClr val="231F20"/>
                </a:solidFill>
                <a:latin typeface="Arial"/>
                <a:cs typeface="Arial"/>
              </a:rPr>
              <a:t>antibody</a:t>
            </a:r>
            <a:r>
              <a:rPr sz="1125" spc="4" dirty="0">
                <a:solidFill>
                  <a:srgbClr val="231F20"/>
                </a:solidFill>
                <a:latin typeface="Arial"/>
                <a:cs typeface="Arial"/>
              </a:rPr>
              <a:t> removal</a:t>
            </a:r>
            <a:endParaRPr sz="1125">
              <a:solidFill>
                <a:prstClr val="black"/>
              </a:solidFill>
              <a:latin typeface="Arial"/>
              <a:cs typeface="Arial"/>
            </a:endParaRPr>
          </a:p>
        </p:txBody>
      </p:sp>
      <p:sp>
        <p:nvSpPr>
          <p:cNvPr id="43" name="object 43"/>
          <p:cNvSpPr txBox="1"/>
          <p:nvPr/>
        </p:nvSpPr>
        <p:spPr>
          <a:xfrm>
            <a:off x="6638908" y="1581220"/>
            <a:ext cx="1051917" cy="353174"/>
          </a:xfrm>
          <a:prstGeom prst="rect">
            <a:avLst/>
          </a:prstGeom>
        </p:spPr>
        <p:txBody>
          <a:bodyPr vert="horz" wrap="square" lIns="0" tIns="0" rIns="0" bIns="0" rtlCol="0">
            <a:spAutoFit/>
          </a:bodyPr>
          <a:lstStyle/>
          <a:p>
            <a:pPr marL="8929" marR="3572" indent="91526">
              <a:lnSpc>
                <a:spcPct val="101899"/>
              </a:lnSpc>
            </a:pPr>
            <a:r>
              <a:rPr sz="1125" spc="11" dirty="0">
                <a:solidFill>
                  <a:srgbClr val="231F20"/>
                </a:solidFill>
                <a:latin typeface="Arial"/>
                <a:cs typeface="Arial"/>
              </a:rPr>
              <a:t>Whole-tissue </a:t>
            </a:r>
            <a:r>
              <a:rPr sz="1125" spc="14" dirty="0">
                <a:solidFill>
                  <a:srgbClr val="231F20"/>
                </a:solidFill>
                <a:latin typeface="Arial"/>
                <a:cs typeface="Arial"/>
              </a:rPr>
              <a:t>immunostaining</a:t>
            </a:r>
            <a:endParaRPr sz="1125">
              <a:solidFill>
                <a:prstClr val="black"/>
              </a:solidFill>
              <a:latin typeface="Arial"/>
              <a:cs typeface="Arial"/>
            </a:endParaRPr>
          </a:p>
        </p:txBody>
      </p:sp>
      <p:sp>
        <p:nvSpPr>
          <p:cNvPr id="44" name="object 44"/>
          <p:cNvSpPr/>
          <p:nvPr/>
        </p:nvSpPr>
        <p:spPr>
          <a:xfrm>
            <a:off x="6209268" y="2564066"/>
            <a:ext cx="243334" cy="182612"/>
          </a:xfrm>
          <a:custGeom>
            <a:avLst/>
            <a:gdLst/>
            <a:ahLst/>
            <a:cxnLst/>
            <a:rect l="l" t="t" r="r" b="b"/>
            <a:pathLst>
              <a:path w="346075" h="259714">
                <a:moveTo>
                  <a:pt x="0" y="0"/>
                </a:moveTo>
                <a:lnTo>
                  <a:pt x="86081" y="259673"/>
                </a:lnTo>
                <a:lnTo>
                  <a:pt x="346039" y="173741"/>
                </a:lnTo>
                <a:lnTo>
                  <a:pt x="0" y="0"/>
                </a:lnTo>
                <a:close/>
              </a:path>
            </a:pathLst>
          </a:custGeom>
          <a:solidFill>
            <a:srgbClr val="2F4DA1"/>
          </a:solidFill>
        </p:spPr>
        <p:txBody>
          <a:bodyPr wrap="square" lIns="0" tIns="0" rIns="0" bIns="0" rtlCol="0"/>
          <a:lstStyle/>
          <a:p>
            <a:endParaRPr sz="1266">
              <a:solidFill>
                <a:prstClr val="black"/>
              </a:solidFill>
            </a:endParaRPr>
          </a:p>
        </p:txBody>
      </p:sp>
      <p:sp>
        <p:nvSpPr>
          <p:cNvPr id="45" name="object 45"/>
          <p:cNvSpPr/>
          <p:nvPr/>
        </p:nvSpPr>
        <p:spPr>
          <a:xfrm>
            <a:off x="7127701" y="3742555"/>
            <a:ext cx="136178" cy="272355"/>
          </a:xfrm>
          <a:custGeom>
            <a:avLst/>
            <a:gdLst/>
            <a:ahLst/>
            <a:cxnLst/>
            <a:rect l="l" t="t" r="r" b="b"/>
            <a:pathLst>
              <a:path w="193675" h="387350">
                <a:moveTo>
                  <a:pt x="0" y="0"/>
                </a:moveTo>
                <a:lnTo>
                  <a:pt x="0" y="386925"/>
                </a:lnTo>
                <a:lnTo>
                  <a:pt x="193583" y="193461"/>
                </a:lnTo>
                <a:lnTo>
                  <a:pt x="0" y="0"/>
                </a:lnTo>
                <a:close/>
              </a:path>
            </a:pathLst>
          </a:custGeom>
          <a:solidFill>
            <a:srgbClr val="2F4DA1"/>
          </a:solidFill>
        </p:spPr>
        <p:txBody>
          <a:bodyPr wrap="square" lIns="0" tIns="0" rIns="0" bIns="0" rtlCol="0"/>
          <a:lstStyle/>
          <a:p>
            <a:endParaRPr sz="1266">
              <a:solidFill>
                <a:prstClr val="black"/>
              </a:solidFill>
            </a:endParaRPr>
          </a:p>
        </p:txBody>
      </p:sp>
      <p:sp>
        <p:nvSpPr>
          <p:cNvPr id="46" name="object 46"/>
          <p:cNvSpPr/>
          <p:nvPr/>
        </p:nvSpPr>
        <p:spPr>
          <a:xfrm>
            <a:off x="7873385" y="2553973"/>
            <a:ext cx="237976" cy="185291"/>
          </a:xfrm>
          <a:custGeom>
            <a:avLst/>
            <a:gdLst/>
            <a:ahLst/>
            <a:cxnLst/>
            <a:rect l="l" t="t" r="r" b="b"/>
            <a:pathLst>
              <a:path w="338454" h="263525">
                <a:moveTo>
                  <a:pt x="74446" y="0"/>
                </a:moveTo>
                <a:lnTo>
                  <a:pt x="0" y="263229"/>
                </a:lnTo>
                <a:lnTo>
                  <a:pt x="337963" y="74245"/>
                </a:lnTo>
                <a:lnTo>
                  <a:pt x="74446" y="0"/>
                </a:lnTo>
                <a:close/>
              </a:path>
            </a:pathLst>
          </a:custGeom>
          <a:solidFill>
            <a:srgbClr val="2F4DA1"/>
          </a:solidFill>
        </p:spPr>
        <p:txBody>
          <a:bodyPr wrap="square" lIns="0" tIns="0" rIns="0" bIns="0" rtlCol="0"/>
          <a:lstStyle/>
          <a:p>
            <a:endParaRPr sz="1266">
              <a:solidFill>
                <a:prstClr val="black"/>
              </a:solidFill>
            </a:endParaRPr>
          </a:p>
        </p:txBody>
      </p:sp>
      <p:sp>
        <p:nvSpPr>
          <p:cNvPr id="47" name="object 47"/>
          <p:cNvSpPr txBox="1"/>
          <p:nvPr/>
        </p:nvSpPr>
        <p:spPr>
          <a:xfrm>
            <a:off x="6982435" y="2680978"/>
            <a:ext cx="665262" cy="162352"/>
          </a:xfrm>
          <a:prstGeom prst="rect">
            <a:avLst/>
          </a:prstGeom>
        </p:spPr>
        <p:txBody>
          <a:bodyPr vert="horz" wrap="square" lIns="0" tIns="0" rIns="0" bIns="0" rtlCol="0">
            <a:spAutoFit/>
          </a:bodyPr>
          <a:lstStyle/>
          <a:p>
            <a:pPr marL="8929"/>
            <a:r>
              <a:rPr sz="1055" spc="14" dirty="0">
                <a:solidFill>
                  <a:srgbClr val="231F20"/>
                </a:solidFill>
                <a:latin typeface="Arial"/>
                <a:cs typeface="Arial"/>
              </a:rPr>
              <a:t>Antibodies</a:t>
            </a:r>
            <a:endParaRPr sz="1055">
              <a:solidFill>
                <a:prstClr val="black"/>
              </a:solidFill>
              <a:latin typeface="Arial"/>
              <a:cs typeface="Arial"/>
            </a:endParaRPr>
          </a:p>
        </p:txBody>
      </p:sp>
      <p:sp>
        <p:nvSpPr>
          <p:cNvPr id="48" name="object 48"/>
          <p:cNvSpPr/>
          <p:nvPr/>
        </p:nvSpPr>
        <p:spPr>
          <a:xfrm>
            <a:off x="5929580" y="1306660"/>
            <a:ext cx="400943" cy="1264444"/>
          </a:xfrm>
          <a:custGeom>
            <a:avLst/>
            <a:gdLst/>
            <a:ahLst/>
            <a:cxnLst/>
            <a:rect l="l" t="t" r="r" b="b"/>
            <a:pathLst>
              <a:path w="570229" h="1798320">
                <a:moveTo>
                  <a:pt x="570238" y="1798286"/>
                </a:moveTo>
                <a:lnTo>
                  <a:pt x="484462" y="1707796"/>
                </a:lnTo>
                <a:lnTo>
                  <a:pt x="405343" y="1614599"/>
                </a:lnTo>
                <a:lnTo>
                  <a:pt x="332971" y="1519158"/>
                </a:lnTo>
                <a:lnTo>
                  <a:pt x="267436" y="1421934"/>
                </a:lnTo>
                <a:lnTo>
                  <a:pt x="208827" y="1323387"/>
                </a:lnTo>
                <a:lnTo>
                  <a:pt x="157234" y="1223979"/>
                </a:lnTo>
                <a:lnTo>
                  <a:pt x="112745" y="1124170"/>
                </a:lnTo>
                <a:lnTo>
                  <a:pt x="75450" y="1024422"/>
                </a:lnTo>
                <a:lnTo>
                  <a:pt x="45438" y="925196"/>
                </a:lnTo>
                <a:lnTo>
                  <a:pt x="22800" y="826952"/>
                </a:lnTo>
                <a:lnTo>
                  <a:pt x="7624" y="730153"/>
                </a:lnTo>
                <a:lnTo>
                  <a:pt x="0" y="635258"/>
                </a:lnTo>
                <a:lnTo>
                  <a:pt x="16" y="542729"/>
                </a:lnTo>
                <a:lnTo>
                  <a:pt x="7764" y="453027"/>
                </a:lnTo>
                <a:lnTo>
                  <a:pt x="23331" y="366613"/>
                </a:lnTo>
                <a:lnTo>
                  <a:pt x="46808" y="283948"/>
                </a:lnTo>
                <a:lnTo>
                  <a:pt x="78283" y="205493"/>
                </a:lnTo>
                <a:lnTo>
                  <a:pt x="117847" y="131709"/>
                </a:lnTo>
                <a:lnTo>
                  <a:pt x="165588" y="63058"/>
                </a:lnTo>
                <a:lnTo>
                  <a:pt x="221596" y="0"/>
                </a:lnTo>
              </a:path>
            </a:pathLst>
          </a:custGeom>
          <a:ln w="79680">
            <a:solidFill>
              <a:srgbClr val="2F4DA1"/>
            </a:solidFill>
          </a:ln>
        </p:spPr>
        <p:txBody>
          <a:bodyPr wrap="square" lIns="0" tIns="0" rIns="0" bIns="0" rtlCol="0"/>
          <a:lstStyle/>
          <a:p>
            <a:endParaRPr sz="1266">
              <a:solidFill>
                <a:prstClr val="black"/>
              </a:solidFill>
            </a:endParaRPr>
          </a:p>
        </p:txBody>
      </p:sp>
      <p:sp>
        <p:nvSpPr>
          <p:cNvPr id="49" name="object 49"/>
          <p:cNvSpPr txBox="1"/>
          <p:nvPr/>
        </p:nvSpPr>
        <p:spPr>
          <a:xfrm>
            <a:off x="6417542" y="6401857"/>
            <a:ext cx="2481114" cy="292068"/>
          </a:xfrm>
          <a:prstGeom prst="rect">
            <a:avLst/>
          </a:prstGeom>
        </p:spPr>
        <p:txBody>
          <a:bodyPr vert="horz" wrap="square" lIns="0" tIns="0" rIns="0" bIns="0" rtlCol="0">
            <a:spAutoFit/>
          </a:bodyPr>
          <a:lstStyle/>
          <a:p>
            <a:pPr marL="8929"/>
            <a:r>
              <a:rPr sz="1898" spc="-11" dirty="0">
                <a:solidFill>
                  <a:srgbClr val="FFFFFF"/>
                </a:solidFill>
                <a:latin typeface="Gill Sans MT"/>
                <a:cs typeface="Gill Sans MT"/>
              </a:rPr>
              <a:t>Chung</a:t>
            </a:r>
            <a:r>
              <a:rPr sz="1898" spc="-4" dirty="0">
                <a:solidFill>
                  <a:srgbClr val="FFFFFF"/>
                </a:solidFill>
                <a:latin typeface="Gill Sans MT"/>
                <a:cs typeface="Gill Sans MT"/>
              </a:rPr>
              <a:t> </a:t>
            </a:r>
            <a:r>
              <a:rPr sz="1898" i="1" spc="-7" dirty="0">
                <a:solidFill>
                  <a:srgbClr val="FFFFFF"/>
                </a:solidFill>
                <a:latin typeface="Gill Sans MT"/>
                <a:cs typeface="Gill Sans MT"/>
              </a:rPr>
              <a:t>et</a:t>
            </a:r>
            <a:r>
              <a:rPr sz="1898" i="1" spc="-4" dirty="0">
                <a:solidFill>
                  <a:srgbClr val="FFFFFF"/>
                </a:solidFill>
                <a:latin typeface="Gill Sans MT"/>
                <a:cs typeface="Gill Sans MT"/>
              </a:rPr>
              <a:t> a</a:t>
            </a:r>
            <a:r>
              <a:rPr sz="1898" i="1" dirty="0">
                <a:solidFill>
                  <a:srgbClr val="FFFFFF"/>
                </a:solidFill>
                <a:latin typeface="Gill Sans MT"/>
                <a:cs typeface="Gill Sans MT"/>
              </a:rPr>
              <a:t>l.</a:t>
            </a:r>
            <a:r>
              <a:rPr sz="1898" i="1" spc="-4" dirty="0">
                <a:solidFill>
                  <a:srgbClr val="FFFFFF"/>
                </a:solidFill>
                <a:latin typeface="Gill Sans MT"/>
                <a:cs typeface="Gill Sans MT"/>
              </a:rPr>
              <a:t> </a:t>
            </a:r>
            <a:r>
              <a:rPr sz="1898" spc="-14" dirty="0">
                <a:solidFill>
                  <a:srgbClr val="FFFFFF"/>
                </a:solidFill>
                <a:latin typeface="Gill Sans MT"/>
                <a:cs typeface="Gill Sans MT"/>
              </a:rPr>
              <a:t>Na</a:t>
            </a:r>
            <a:r>
              <a:rPr sz="1898" dirty="0">
                <a:solidFill>
                  <a:srgbClr val="FFFFFF"/>
                </a:solidFill>
                <a:latin typeface="Gill Sans MT"/>
                <a:cs typeface="Gill Sans MT"/>
              </a:rPr>
              <a:t>tu</a:t>
            </a:r>
            <a:r>
              <a:rPr sz="1898" spc="-39" dirty="0">
                <a:solidFill>
                  <a:srgbClr val="FFFFFF"/>
                </a:solidFill>
                <a:latin typeface="Gill Sans MT"/>
                <a:cs typeface="Gill Sans MT"/>
              </a:rPr>
              <a:t>r</a:t>
            </a:r>
            <a:r>
              <a:rPr sz="1898" dirty="0">
                <a:solidFill>
                  <a:srgbClr val="FFFFFF"/>
                </a:solidFill>
                <a:latin typeface="Gill Sans MT"/>
                <a:cs typeface="Gill Sans MT"/>
              </a:rPr>
              <a:t>e</a:t>
            </a:r>
            <a:r>
              <a:rPr sz="1898" spc="-4" dirty="0">
                <a:solidFill>
                  <a:srgbClr val="FFFFFF"/>
                </a:solidFill>
                <a:latin typeface="Gill Sans MT"/>
                <a:cs typeface="Gill Sans MT"/>
              </a:rPr>
              <a:t> </a:t>
            </a:r>
            <a:r>
              <a:rPr sz="1898" dirty="0">
                <a:solidFill>
                  <a:srgbClr val="FFFFFF"/>
                </a:solidFill>
                <a:latin typeface="Gill Sans MT"/>
                <a:cs typeface="Gill Sans MT"/>
              </a:rPr>
              <a:t>2013</a:t>
            </a:r>
            <a:endParaRPr sz="1898">
              <a:solidFill>
                <a:prstClr val="black"/>
              </a:solidFill>
              <a:latin typeface="Gill Sans MT"/>
              <a:cs typeface="Gill Sans MT"/>
            </a:endParaRPr>
          </a:p>
        </p:txBody>
      </p:sp>
    </p:spTree>
    <p:extLst>
      <p:ext uri="{BB962C8B-B14F-4D97-AF65-F5344CB8AC3E}">
        <p14:creationId xmlns:p14="http://schemas.microsoft.com/office/powerpoint/2010/main" val="8588803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0116" y="512939"/>
            <a:ext cx="7096575" cy="6345061"/>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txBox="1"/>
          <p:nvPr/>
        </p:nvSpPr>
        <p:spPr>
          <a:xfrm>
            <a:off x="919758" y="347015"/>
            <a:ext cx="6603950" cy="1791837"/>
          </a:xfrm>
          <a:prstGeom prst="rect">
            <a:avLst/>
          </a:prstGeom>
        </p:spPr>
        <p:txBody>
          <a:bodyPr vert="horz" wrap="square" lIns="0" tIns="0" rIns="0" bIns="0" rtlCol="0">
            <a:spAutoFit/>
          </a:bodyPr>
          <a:lstStyle/>
          <a:p>
            <a:pPr marL="8929" marR="3572" algn="just">
              <a:lnSpc>
                <a:spcPct val="114599"/>
              </a:lnSpc>
            </a:pPr>
            <a:r>
              <a:rPr sz="3375" spc="28" dirty="0">
                <a:solidFill>
                  <a:srgbClr val="FFFFFF"/>
                </a:solidFill>
                <a:latin typeface="Tahoma"/>
                <a:cs typeface="Tahoma"/>
              </a:rPr>
              <a:t>Motivation:</a:t>
            </a:r>
            <a:r>
              <a:rPr sz="3375" spc="-120" dirty="0">
                <a:solidFill>
                  <a:srgbClr val="FFFFFF"/>
                </a:solidFill>
                <a:latin typeface="Tahoma"/>
                <a:cs typeface="Tahoma"/>
              </a:rPr>
              <a:t> </a:t>
            </a:r>
            <a:r>
              <a:rPr sz="3375" dirty="0">
                <a:solidFill>
                  <a:srgbClr val="FFFFFF"/>
                </a:solidFill>
                <a:latin typeface="Tahoma"/>
                <a:cs typeface="Tahoma"/>
              </a:rPr>
              <a:t>ci</a:t>
            </a:r>
            <a:r>
              <a:rPr sz="3375" spc="-63" dirty="0">
                <a:solidFill>
                  <a:srgbClr val="FFFFFF"/>
                </a:solidFill>
                <a:latin typeface="Tahoma"/>
                <a:cs typeface="Tahoma"/>
              </a:rPr>
              <a:t>r</a:t>
            </a:r>
            <a:r>
              <a:rPr sz="3375" spc="11" dirty="0">
                <a:solidFill>
                  <a:srgbClr val="FFFFFF"/>
                </a:solidFill>
                <a:latin typeface="Tahoma"/>
                <a:cs typeface="Tahoma"/>
              </a:rPr>
              <a:t>cuit</a:t>
            </a:r>
            <a:r>
              <a:rPr sz="3375" spc="-120" dirty="0">
                <a:solidFill>
                  <a:srgbClr val="FFFFFF"/>
                </a:solidFill>
                <a:latin typeface="Tahoma"/>
                <a:cs typeface="Tahoma"/>
              </a:rPr>
              <a:t> </a:t>
            </a:r>
            <a:r>
              <a:rPr sz="3375" spc="14" dirty="0">
                <a:solidFill>
                  <a:srgbClr val="FFFFFF"/>
                </a:solidFill>
                <a:latin typeface="Tahoma"/>
                <a:cs typeface="Tahoma"/>
              </a:rPr>
              <a:t>studies</a:t>
            </a:r>
            <a:r>
              <a:rPr sz="3375" spc="-120" dirty="0">
                <a:solidFill>
                  <a:srgbClr val="FFFFFF"/>
                </a:solidFill>
                <a:latin typeface="Tahoma"/>
                <a:cs typeface="Tahoma"/>
              </a:rPr>
              <a:t> </a:t>
            </a:r>
            <a:r>
              <a:rPr sz="3375" spc="-112" dirty="0">
                <a:solidFill>
                  <a:srgbClr val="FFFFFF"/>
                </a:solidFill>
                <a:latin typeface="Tahoma"/>
                <a:cs typeface="Tahoma"/>
              </a:rPr>
              <a:t>-</a:t>
            </a:r>
            <a:r>
              <a:rPr sz="3375" spc="-120" dirty="0">
                <a:solidFill>
                  <a:srgbClr val="FFFFFF"/>
                </a:solidFill>
                <a:latin typeface="Tahoma"/>
                <a:cs typeface="Tahoma"/>
              </a:rPr>
              <a:t> </a:t>
            </a:r>
            <a:r>
              <a:rPr sz="3375" spc="14" dirty="0">
                <a:solidFill>
                  <a:srgbClr val="FFFFFF"/>
                </a:solidFill>
                <a:latin typeface="Tahoma"/>
                <a:cs typeface="Tahoma"/>
              </a:rPr>
              <a:t>tracing</a:t>
            </a:r>
            <a:r>
              <a:rPr sz="3375" spc="11" dirty="0">
                <a:solidFill>
                  <a:srgbClr val="FFFFFF"/>
                </a:solidFill>
                <a:latin typeface="Tahoma"/>
                <a:cs typeface="Tahoma"/>
              </a:rPr>
              <a:t> </a:t>
            </a:r>
            <a:r>
              <a:rPr sz="3375" spc="32" dirty="0">
                <a:solidFill>
                  <a:srgbClr val="FFFFFF"/>
                </a:solidFill>
                <a:latin typeface="Tahoma"/>
                <a:cs typeface="Tahoma"/>
              </a:rPr>
              <a:t>long-range</a:t>
            </a:r>
            <a:r>
              <a:rPr sz="3375" spc="-120" dirty="0">
                <a:solidFill>
                  <a:srgbClr val="FFFFFF"/>
                </a:solidFill>
                <a:latin typeface="Tahoma"/>
                <a:cs typeface="Tahoma"/>
              </a:rPr>
              <a:t> </a:t>
            </a:r>
            <a:r>
              <a:rPr sz="3375" spc="14" dirty="0">
                <a:solidFill>
                  <a:srgbClr val="FFFFFF"/>
                </a:solidFill>
                <a:latin typeface="Tahoma"/>
                <a:cs typeface="Tahoma"/>
              </a:rPr>
              <a:t>axonal</a:t>
            </a:r>
            <a:r>
              <a:rPr sz="3375" spc="-120" dirty="0">
                <a:solidFill>
                  <a:srgbClr val="FFFFFF"/>
                </a:solidFill>
                <a:latin typeface="Tahoma"/>
                <a:cs typeface="Tahoma"/>
              </a:rPr>
              <a:t> </a:t>
            </a:r>
            <a:r>
              <a:rPr sz="3375" spc="53" dirty="0">
                <a:solidFill>
                  <a:srgbClr val="FFFFFF"/>
                </a:solidFill>
                <a:latin typeface="Tahoma"/>
                <a:cs typeface="Tahoma"/>
              </a:rPr>
              <a:t>p</a:t>
            </a:r>
            <a:r>
              <a:rPr sz="3375" spc="-28" dirty="0">
                <a:solidFill>
                  <a:srgbClr val="FFFFFF"/>
                </a:solidFill>
                <a:latin typeface="Tahoma"/>
                <a:cs typeface="Tahoma"/>
              </a:rPr>
              <a:t>r</a:t>
            </a:r>
            <a:r>
              <a:rPr sz="3375" spc="28" dirty="0">
                <a:solidFill>
                  <a:srgbClr val="FFFFFF"/>
                </a:solidFill>
                <a:latin typeface="Tahoma"/>
                <a:cs typeface="Tahoma"/>
              </a:rPr>
              <a:t>ojections</a:t>
            </a:r>
            <a:r>
              <a:rPr sz="3375" spc="-120" dirty="0">
                <a:solidFill>
                  <a:srgbClr val="FFFFFF"/>
                </a:solidFill>
                <a:latin typeface="Tahoma"/>
                <a:cs typeface="Tahoma"/>
              </a:rPr>
              <a:t> </a:t>
            </a:r>
            <a:r>
              <a:rPr sz="3375" spc="53" dirty="0">
                <a:solidFill>
                  <a:srgbClr val="FFFFFF"/>
                </a:solidFill>
                <a:latin typeface="Tahoma"/>
                <a:cs typeface="Tahoma"/>
              </a:rPr>
              <a:t>and</a:t>
            </a:r>
            <a:r>
              <a:rPr sz="3375" spc="39" dirty="0">
                <a:solidFill>
                  <a:srgbClr val="FFFFFF"/>
                </a:solidFill>
                <a:latin typeface="Tahoma"/>
                <a:cs typeface="Tahoma"/>
              </a:rPr>
              <a:t> single</a:t>
            </a:r>
            <a:r>
              <a:rPr sz="3375" spc="-120" dirty="0">
                <a:solidFill>
                  <a:srgbClr val="FFFFFF"/>
                </a:solidFill>
                <a:latin typeface="Tahoma"/>
                <a:cs typeface="Tahoma"/>
              </a:rPr>
              <a:t> </a:t>
            </a:r>
            <a:r>
              <a:rPr sz="3375" spc="60" dirty="0">
                <a:solidFill>
                  <a:srgbClr val="FFFFFF"/>
                </a:solidFill>
                <a:latin typeface="Tahoma"/>
                <a:cs typeface="Tahoma"/>
              </a:rPr>
              <a:t>cell</a:t>
            </a:r>
            <a:r>
              <a:rPr sz="3375" spc="-120" dirty="0">
                <a:solidFill>
                  <a:srgbClr val="FFFFFF"/>
                </a:solidFill>
                <a:latin typeface="Tahoma"/>
                <a:cs typeface="Tahoma"/>
              </a:rPr>
              <a:t> </a:t>
            </a:r>
            <a:r>
              <a:rPr sz="3375" spc="67" dirty="0">
                <a:solidFill>
                  <a:srgbClr val="FFFFFF"/>
                </a:solidFill>
                <a:latin typeface="Tahoma"/>
                <a:cs typeface="Tahoma"/>
              </a:rPr>
              <a:t>phenotyping</a:t>
            </a:r>
            <a:endParaRPr sz="3375">
              <a:solidFill>
                <a:prstClr val="black"/>
              </a:solidFill>
              <a:latin typeface="Tahoma"/>
              <a:cs typeface="Tahoma"/>
            </a:endParaRPr>
          </a:p>
        </p:txBody>
      </p:sp>
      <p:sp>
        <p:nvSpPr>
          <p:cNvPr id="4" name="object 4"/>
          <p:cNvSpPr txBox="1"/>
          <p:nvPr/>
        </p:nvSpPr>
        <p:spPr>
          <a:xfrm>
            <a:off x="6652463" y="6406322"/>
            <a:ext cx="2011412" cy="292068"/>
          </a:xfrm>
          <a:prstGeom prst="rect">
            <a:avLst/>
          </a:prstGeom>
        </p:spPr>
        <p:txBody>
          <a:bodyPr vert="horz" wrap="square" lIns="0" tIns="0" rIns="0" bIns="0" rtlCol="0">
            <a:spAutoFit/>
          </a:bodyPr>
          <a:lstStyle/>
          <a:p>
            <a:pPr marL="8929"/>
            <a:r>
              <a:rPr sz="1898" dirty="0">
                <a:solidFill>
                  <a:srgbClr val="FFFFFF"/>
                </a:solidFill>
                <a:latin typeface="Gill Sans MT"/>
                <a:cs typeface="Gill Sans MT"/>
              </a:rPr>
              <a:t>A</a:t>
            </a:r>
            <a:r>
              <a:rPr sz="1898" spc="-4" dirty="0">
                <a:solidFill>
                  <a:srgbClr val="FFFFFF"/>
                </a:solidFill>
                <a:latin typeface="Gill Sans MT"/>
                <a:cs typeface="Gill Sans MT"/>
              </a:rPr>
              <a:t>ll</a:t>
            </a:r>
            <a:r>
              <a:rPr sz="1898" dirty="0">
                <a:solidFill>
                  <a:srgbClr val="FFFFFF"/>
                </a:solidFill>
                <a:latin typeface="Gill Sans MT"/>
                <a:cs typeface="Gill Sans MT"/>
              </a:rPr>
              <a:t>en</a:t>
            </a:r>
            <a:r>
              <a:rPr sz="1898" spc="-4" dirty="0">
                <a:solidFill>
                  <a:srgbClr val="FFFFFF"/>
                </a:solidFill>
                <a:latin typeface="Gill Sans MT"/>
                <a:cs typeface="Gill Sans MT"/>
              </a:rPr>
              <a:t> </a:t>
            </a:r>
            <a:r>
              <a:rPr sz="1898" spc="-11" dirty="0">
                <a:solidFill>
                  <a:srgbClr val="FFFFFF"/>
                </a:solidFill>
                <a:latin typeface="Gill Sans MT"/>
                <a:cs typeface="Gill Sans MT"/>
              </a:rPr>
              <a:t>Bra</a:t>
            </a:r>
            <a:r>
              <a:rPr sz="1898" spc="-4" dirty="0">
                <a:solidFill>
                  <a:srgbClr val="FFFFFF"/>
                </a:solidFill>
                <a:latin typeface="Gill Sans MT"/>
                <a:cs typeface="Gill Sans MT"/>
              </a:rPr>
              <a:t>i</a:t>
            </a:r>
            <a:r>
              <a:rPr sz="1898" dirty="0">
                <a:solidFill>
                  <a:srgbClr val="FFFFFF"/>
                </a:solidFill>
                <a:latin typeface="Gill Sans MT"/>
                <a:cs typeface="Gill Sans MT"/>
              </a:rPr>
              <a:t>n</a:t>
            </a:r>
            <a:r>
              <a:rPr sz="1898" spc="-4" dirty="0">
                <a:solidFill>
                  <a:srgbClr val="FFFFFF"/>
                </a:solidFill>
                <a:latin typeface="Gill Sans MT"/>
                <a:cs typeface="Gill Sans MT"/>
              </a:rPr>
              <a:t> </a:t>
            </a:r>
            <a:r>
              <a:rPr sz="1898" dirty="0">
                <a:solidFill>
                  <a:srgbClr val="FFFFFF"/>
                </a:solidFill>
                <a:latin typeface="Gill Sans MT"/>
                <a:cs typeface="Gill Sans MT"/>
              </a:rPr>
              <a:t>Exp</a:t>
            </a:r>
            <a:r>
              <a:rPr sz="1898" spc="-4" dirty="0">
                <a:solidFill>
                  <a:srgbClr val="FFFFFF"/>
                </a:solidFill>
                <a:latin typeface="Gill Sans MT"/>
                <a:cs typeface="Gill Sans MT"/>
              </a:rPr>
              <a:t>l</a:t>
            </a:r>
            <a:r>
              <a:rPr sz="1898" spc="-11" dirty="0">
                <a:solidFill>
                  <a:srgbClr val="FFFFFF"/>
                </a:solidFill>
                <a:latin typeface="Gill Sans MT"/>
                <a:cs typeface="Gill Sans MT"/>
              </a:rPr>
              <a:t>o</a:t>
            </a:r>
            <a:r>
              <a:rPr sz="1898" spc="-49" dirty="0">
                <a:solidFill>
                  <a:srgbClr val="FFFFFF"/>
                </a:solidFill>
                <a:latin typeface="Gill Sans MT"/>
                <a:cs typeface="Gill Sans MT"/>
              </a:rPr>
              <a:t>r</a:t>
            </a:r>
            <a:r>
              <a:rPr sz="1898" dirty="0">
                <a:solidFill>
                  <a:srgbClr val="FFFFFF"/>
                </a:solidFill>
                <a:latin typeface="Gill Sans MT"/>
                <a:cs typeface="Gill Sans MT"/>
              </a:rPr>
              <a:t>er</a:t>
            </a:r>
            <a:endParaRPr sz="1898">
              <a:solidFill>
                <a:prstClr val="black"/>
              </a:solidFill>
              <a:latin typeface="Gill Sans MT"/>
              <a:cs typeface="Gill Sans MT"/>
            </a:endParaRPr>
          </a:p>
        </p:txBody>
      </p:sp>
    </p:spTree>
    <p:extLst>
      <p:ext uri="{BB962C8B-B14F-4D97-AF65-F5344CB8AC3E}">
        <p14:creationId xmlns:p14="http://schemas.microsoft.com/office/powerpoint/2010/main" val="4237903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Scattering and Absorption of Light</a:t>
            </a:r>
            <a:endParaRPr lang="en-US" sz="4000" dirty="0"/>
          </a:p>
        </p:txBody>
      </p:sp>
      <p:sp>
        <p:nvSpPr>
          <p:cNvPr id="3" name="Content Placeholder 2"/>
          <p:cNvSpPr>
            <a:spLocks noGrp="1"/>
          </p:cNvSpPr>
          <p:nvPr>
            <p:ph sz="half" idx="1"/>
          </p:nvPr>
        </p:nvSpPr>
        <p:spPr/>
        <p:txBody>
          <a:bodyPr/>
          <a:lstStyle/>
          <a:p>
            <a:r>
              <a:rPr lang="en-US" dirty="0" smtClean="0"/>
              <a:t>Scattering</a:t>
            </a:r>
          </a:p>
          <a:p>
            <a:pPr lvl="1"/>
            <a:r>
              <a:rPr lang="en-US" dirty="0" smtClean="0"/>
              <a:t>Physical process causing light to deviate from a straight path</a:t>
            </a:r>
            <a:endParaRPr lang="en-US" dirty="0"/>
          </a:p>
        </p:txBody>
      </p:sp>
      <p:sp>
        <p:nvSpPr>
          <p:cNvPr id="4" name="Content Placeholder 3"/>
          <p:cNvSpPr>
            <a:spLocks noGrp="1"/>
          </p:cNvSpPr>
          <p:nvPr>
            <p:ph sz="half" idx="2"/>
          </p:nvPr>
        </p:nvSpPr>
        <p:spPr/>
        <p:txBody>
          <a:bodyPr/>
          <a:lstStyle/>
          <a:p>
            <a:r>
              <a:rPr lang="en-US" dirty="0" smtClean="0"/>
              <a:t>Absorption</a:t>
            </a:r>
          </a:p>
          <a:p>
            <a:pPr lvl="1"/>
            <a:r>
              <a:rPr lang="en-US" dirty="0" smtClean="0"/>
              <a:t>Photons of light transfer their energy to material they hit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25" y="4001294"/>
            <a:ext cx="2495550" cy="17907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985" y="4001294"/>
            <a:ext cx="2495550" cy="1790700"/>
          </a:xfrm>
          <a:prstGeom prst="rect">
            <a:avLst/>
          </a:prstGeom>
        </p:spPr>
      </p:pic>
    </p:spTree>
    <p:extLst>
      <p:ext uri="{BB962C8B-B14F-4D97-AF65-F5344CB8AC3E}">
        <p14:creationId xmlns:p14="http://schemas.microsoft.com/office/powerpoint/2010/main" val="31665921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480" y="302684"/>
            <a:ext cx="5974414" cy="714614"/>
          </a:xfrm>
          <a:prstGeom prst="rect">
            <a:avLst/>
          </a:prstGeom>
        </p:spPr>
        <p:txBody>
          <a:bodyPr vert="horz" wrap="square" lIns="0" tIns="193353" rIns="0" bIns="0" rtlCol="0">
            <a:spAutoFit/>
          </a:bodyPr>
          <a:lstStyle/>
          <a:p>
            <a:pPr>
              <a:lnSpc>
                <a:spcPct val="100000"/>
              </a:lnSpc>
            </a:pPr>
            <a:r>
              <a:rPr spc="18" dirty="0"/>
              <a:t>CLARIT</a:t>
            </a:r>
            <a:r>
              <a:rPr spc="-334" dirty="0"/>
              <a:t>Y</a:t>
            </a:r>
            <a:r>
              <a:rPr spc="-264" dirty="0"/>
              <a:t>:</a:t>
            </a:r>
            <a:r>
              <a:rPr spc="-120" dirty="0"/>
              <a:t> </a:t>
            </a:r>
            <a:r>
              <a:rPr spc="14" dirty="0"/>
              <a:t>the</a:t>
            </a:r>
            <a:r>
              <a:rPr spc="-120" dirty="0"/>
              <a:t> </a:t>
            </a:r>
            <a:r>
              <a:rPr spc="14" dirty="0"/>
              <a:t>basics</a:t>
            </a:r>
          </a:p>
        </p:txBody>
      </p:sp>
      <p:sp>
        <p:nvSpPr>
          <p:cNvPr id="3" name="object 3"/>
          <p:cNvSpPr/>
          <p:nvPr/>
        </p:nvSpPr>
        <p:spPr>
          <a:xfrm>
            <a:off x="2805790" y="3297914"/>
            <a:ext cx="1269850" cy="549183"/>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4" name="object 4"/>
          <p:cNvSpPr/>
          <p:nvPr/>
        </p:nvSpPr>
        <p:spPr>
          <a:xfrm>
            <a:off x="3092278" y="1518565"/>
            <a:ext cx="443711" cy="367143"/>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5" name="object 5"/>
          <p:cNvSpPr/>
          <p:nvPr/>
        </p:nvSpPr>
        <p:spPr>
          <a:xfrm>
            <a:off x="3017419" y="3468012"/>
            <a:ext cx="10716" cy="32147"/>
          </a:xfrm>
          <a:custGeom>
            <a:avLst/>
            <a:gdLst/>
            <a:ahLst/>
            <a:cxnLst/>
            <a:rect l="l" t="t" r="r" b="b"/>
            <a:pathLst>
              <a:path w="15239" h="45720">
                <a:moveTo>
                  <a:pt x="1671" y="0"/>
                </a:moveTo>
                <a:lnTo>
                  <a:pt x="0" y="44767"/>
                </a:lnTo>
                <a:lnTo>
                  <a:pt x="13047" y="45252"/>
                </a:lnTo>
                <a:lnTo>
                  <a:pt x="14692" y="509"/>
                </a:lnTo>
                <a:lnTo>
                  <a:pt x="1671" y="0"/>
                </a:lnTo>
                <a:close/>
              </a:path>
            </a:pathLst>
          </a:custGeom>
          <a:solidFill>
            <a:srgbClr val="22ABE2"/>
          </a:solidFill>
        </p:spPr>
        <p:txBody>
          <a:bodyPr wrap="square" lIns="0" tIns="0" rIns="0" bIns="0" rtlCol="0"/>
          <a:lstStyle/>
          <a:p>
            <a:endParaRPr sz="1266">
              <a:solidFill>
                <a:prstClr val="black"/>
              </a:solidFill>
            </a:endParaRPr>
          </a:p>
        </p:txBody>
      </p:sp>
      <p:sp>
        <p:nvSpPr>
          <p:cNvPr id="6" name="object 6"/>
          <p:cNvSpPr/>
          <p:nvPr/>
        </p:nvSpPr>
        <p:spPr>
          <a:xfrm>
            <a:off x="3017419" y="3373981"/>
            <a:ext cx="10716" cy="31254"/>
          </a:xfrm>
          <a:custGeom>
            <a:avLst/>
            <a:gdLst/>
            <a:ahLst/>
            <a:cxnLst/>
            <a:rect l="l" t="t" r="r" b="b"/>
            <a:pathLst>
              <a:path w="15239" h="44450">
                <a:moveTo>
                  <a:pt x="13047" y="0"/>
                </a:moveTo>
                <a:lnTo>
                  <a:pt x="0" y="485"/>
                </a:lnTo>
                <a:lnTo>
                  <a:pt x="1671" y="43957"/>
                </a:lnTo>
                <a:lnTo>
                  <a:pt x="14692" y="43445"/>
                </a:lnTo>
                <a:lnTo>
                  <a:pt x="13047" y="0"/>
                </a:lnTo>
                <a:close/>
              </a:path>
            </a:pathLst>
          </a:custGeom>
          <a:solidFill>
            <a:srgbClr val="231F20"/>
          </a:solidFill>
        </p:spPr>
        <p:txBody>
          <a:bodyPr wrap="square" lIns="0" tIns="0" rIns="0" bIns="0" rtlCol="0"/>
          <a:lstStyle/>
          <a:p>
            <a:endParaRPr sz="1266">
              <a:solidFill>
                <a:prstClr val="black"/>
              </a:solidFill>
            </a:endParaRPr>
          </a:p>
        </p:txBody>
      </p:sp>
      <p:sp>
        <p:nvSpPr>
          <p:cNvPr id="7" name="object 7"/>
          <p:cNvSpPr/>
          <p:nvPr/>
        </p:nvSpPr>
        <p:spPr>
          <a:xfrm>
            <a:off x="3288363" y="3328801"/>
            <a:ext cx="23664" cy="45988"/>
          </a:xfrm>
          <a:custGeom>
            <a:avLst/>
            <a:gdLst/>
            <a:ahLst/>
            <a:cxnLst/>
            <a:rect l="l" t="t" r="r" b="b"/>
            <a:pathLst>
              <a:path w="33654" h="65404">
                <a:moveTo>
                  <a:pt x="12348" y="0"/>
                </a:moveTo>
                <a:lnTo>
                  <a:pt x="0" y="4286"/>
                </a:lnTo>
                <a:lnTo>
                  <a:pt x="21137" y="64876"/>
                </a:lnTo>
                <a:lnTo>
                  <a:pt x="33484" y="60563"/>
                </a:lnTo>
                <a:lnTo>
                  <a:pt x="12348" y="0"/>
                </a:lnTo>
                <a:close/>
              </a:path>
            </a:pathLst>
          </a:custGeom>
          <a:solidFill>
            <a:srgbClr val="231F20"/>
          </a:solidFill>
        </p:spPr>
        <p:txBody>
          <a:bodyPr wrap="square" lIns="0" tIns="0" rIns="0" bIns="0" rtlCol="0"/>
          <a:lstStyle/>
          <a:p>
            <a:endParaRPr sz="1266">
              <a:solidFill>
                <a:prstClr val="black"/>
              </a:solidFill>
            </a:endParaRPr>
          </a:p>
        </p:txBody>
      </p:sp>
      <p:sp>
        <p:nvSpPr>
          <p:cNvPr id="8" name="object 8"/>
          <p:cNvSpPr/>
          <p:nvPr/>
        </p:nvSpPr>
        <p:spPr>
          <a:xfrm>
            <a:off x="2981492" y="3395998"/>
            <a:ext cx="71884" cy="73223"/>
          </a:xfrm>
          <a:custGeom>
            <a:avLst/>
            <a:gdLst/>
            <a:ahLst/>
            <a:cxnLst/>
            <a:rect l="l" t="t" r="r" b="b"/>
            <a:pathLst>
              <a:path w="102235" h="104139">
                <a:moveTo>
                  <a:pt x="55541" y="0"/>
                </a:moveTo>
                <a:lnTo>
                  <a:pt x="13130" y="18609"/>
                </a:lnTo>
                <a:lnTo>
                  <a:pt x="0" y="51523"/>
                </a:lnTo>
                <a:lnTo>
                  <a:pt x="1247" y="62686"/>
                </a:lnTo>
                <a:lnTo>
                  <a:pt x="32839" y="101155"/>
                </a:lnTo>
                <a:lnTo>
                  <a:pt x="44513" y="103824"/>
                </a:lnTo>
                <a:lnTo>
                  <a:pt x="56318" y="103665"/>
                </a:lnTo>
                <a:lnTo>
                  <a:pt x="95257" y="77462"/>
                </a:lnTo>
                <a:lnTo>
                  <a:pt x="102117" y="51086"/>
                </a:lnTo>
                <a:lnTo>
                  <a:pt x="100476" y="40145"/>
                </a:lnTo>
                <a:lnTo>
                  <a:pt x="66897" y="1975"/>
                </a:lnTo>
                <a:lnTo>
                  <a:pt x="55541" y="0"/>
                </a:lnTo>
                <a:close/>
              </a:path>
            </a:pathLst>
          </a:custGeom>
          <a:solidFill>
            <a:srgbClr val="231F20"/>
          </a:solidFill>
        </p:spPr>
        <p:txBody>
          <a:bodyPr wrap="square" lIns="0" tIns="0" rIns="0" bIns="0" rtlCol="0"/>
          <a:lstStyle/>
          <a:p>
            <a:endParaRPr sz="1266">
              <a:solidFill>
                <a:prstClr val="black"/>
              </a:solidFill>
            </a:endParaRPr>
          </a:p>
        </p:txBody>
      </p:sp>
      <p:sp>
        <p:nvSpPr>
          <p:cNvPr id="9" name="object 9"/>
          <p:cNvSpPr/>
          <p:nvPr/>
        </p:nvSpPr>
        <p:spPr>
          <a:xfrm>
            <a:off x="2981493" y="3395997"/>
            <a:ext cx="71884" cy="73223"/>
          </a:xfrm>
          <a:custGeom>
            <a:avLst/>
            <a:gdLst/>
            <a:ahLst/>
            <a:cxnLst/>
            <a:rect l="l" t="t" r="r" b="b"/>
            <a:pathLst>
              <a:path w="102235" h="104139">
                <a:moveTo>
                  <a:pt x="95256" y="77463"/>
                </a:moveTo>
                <a:lnTo>
                  <a:pt x="56317" y="103665"/>
                </a:lnTo>
                <a:lnTo>
                  <a:pt x="44512" y="103825"/>
                </a:lnTo>
                <a:lnTo>
                  <a:pt x="32839" y="101155"/>
                </a:lnTo>
                <a:lnTo>
                  <a:pt x="5125" y="73549"/>
                </a:lnTo>
                <a:lnTo>
                  <a:pt x="0" y="51524"/>
                </a:lnTo>
                <a:lnTo>
                  <a:pt x="1351" y="40376"/>
                </a:lnTo>
                <a:lnTo>
                  <a:pt x="32936" y="4134"/>
                </a:lnTo>
                <a:lnTo>
                  <a:pt x="55539" y="0"/>
                </a:lnTo>
                <a:lnTo>
                  <a:pt x="66895" y="1975"/>
                </a:lnTo>
                <a:lnTo>
                  <a:pt x="96193" y="29481"/>
                </a:lnTo>
                <a:lnTo>
                  <a:pt x="102116" y="51086"/>
                </a:lnTo>
                <a:lnTo>
                  <a:pt x="101178" y="62019"/>
                </a:lnTo>
                <a:lnTo>
                  <a:pt x="97722" y="72660"/>
                </a:lnTo>
              </a:path>
            </a:pathLst>
          </a:custGeom>
          <a:ln w="13046">
            <a:solidFill>
              <a:srgbClr val="231F20"/>
            </a:solidFill>
          </a:ln>
        </p:spPr>
        <p:txBody>
          <a:bodyPr wrap="square" lIns="0" tIns="0" rIns="0" bIns="0" rtlCol="0"/>
          <a:lstStyle/>
          <a:p>
            <a:endParaRPr sz="1266">
              <a:solidFill>
                <a:prstClr val="black"/>
              </a:solidFill>
            </a:endParaRPr>
          </a:p>
        </p:txBody>
      </p:sp>
      <p:sp>
        <p:nvSpPr>
          <p:cNvPr id="10" name="object 10"/>
          <p:cNvSpPr/>
          <p:nvPr/>
        </p:nvSpPr>
        <p:spPr>
          <a:xfrm>
            <a:off x="3219277" y="3493255"/>
            <a:ext cx="0" cy="45541"/>
          </a:xfrm>
          <a:custGeom>
            <a:avLst/>
            <a:gdLst/>
            <a:ahLst/>
            <a:cxnLst/>
            <a:rect l="l" t="t" r="r" b="b"/>
            <a:pathLst>
              <a:path h="64770">
                <a:moveTo>
                  <a:pt x="0" y="0"/>
                </a:moveTo>
                <a:lnTo>
                  <a:pt x="0" y="64330"/>
                </a:lnTo>
              </a:path>
            </a:pathLst>
          </a:custGeom>
          <a:ln w="15154">
            <a:solidFill>
              <a:srgbClr val="231F20"/>
            </a:solidFill>
          </a:ln>
        </p:spPr>
        <p:txBody>
          <a:bodyPr wrap="square" lIns="0" tIns="0" rIns="0" bIns="0" rtlCol="0"/>
          <a:lstStyle/>
          <a:p>
            <a:endParaRPr sz="1266">
              <a:solidFill>
                <a:prstClr val="black"/>
              </a:solidFill>
            </a:endParaRPr>
          </a:p>
        </p:txBody>
      </p:sp>
      <p:sp>
        <p:nvSpPr>
          <p:cNvPr id="11" name="object 11"/>
          <p:cNvSpPr/>
          <p:nvPr/>
        </p:nvSpPr>
        <p:spPr>
          <a:xfrm>
            <a:off x="3017145" y="3639457"/>
            <a:ext cx="0" cy="45541"/>
          </a:xfrm>
          <a:custGeom>
            <a:avLst/>
            <a:gdLst/>
            <a:ahLst/>
            <a:cxnLst/>
            <a:rect l="l" t="t" r="r" b="b"/>
            <a:pathLst>
              <a:path h="64770">
                <a:moveTo>
                  <a:pt x="0" y="0"/>
                </a:moveTo>
                <a:lnTo>
                  <a:pt x="0" y="64361"/>
                </a:lnTo>
              </a:path>
            </a:pathLst>
          </a:custGeom>
          <a:ln w="15154">
            <a:solidFill>
              <a:srgbClr val="231F20"/>
            </a:solidFill>
          </a:ln>
        </p:spPr>
        <p:txBody>
          <a:bodyPr wrap="square" lIns="0" tIns="0" rIns="0" bIns="0" rtlCol="0"/>
          <a:lstStyle/>
          <a:p>
            <a:endParaRPr sz="1266">
              <a:solidFill>
                <a:prstClr val="black"/>
              </a:solidFill>
            </a:endParaRPr>
          </a:p>
        </p:txBody>
      </p:sp>
      <p:sp>
        <p:nvSpPr>
          <p:cNvPr id="12" name="object 12"/>
          <p:cNvSpPr/>
          <p:nvPr/>
        </p:nvSpPr>
        <p:spPr>
          <a:xfrm>
            <a:off x="3414887" y="3647644"/>
            <a:ext cx="0" cy="71884"/>
          </a:xfrm>
          <a:custGeom>
            <a:avLst/>
            <a:gdLst/>
            <a:ahLst/>
            <a:cxnLst/>
            <a:rect l="l" t="t" r="r" b="b"/>
            <a:pathLst>
              <a:path h="102235">
                <a:moveTo>
                  <a:pt x="0" y="0"/>
                </a:moveTo>
                <a:lnTo>
                  <a:pt x="0" y="102064"/>
                </a:lnTo>
              </a:path>
            </a:pathLst>
          </a:custGeom>
          <a:ln w="14831">
            <a:solidFill>
              <a:srgbClr val="25A9E1"/>
            </a:solidFill>
          </a:ln>
        </p:spPr>
        <p:txBody>
          <a:bodyPr wrap="square" lIns="0" tIns="0" rIns="0" bIns="0" rtlCol="0"/>
          <a:lstStyle/>
          <a:p>
            <a:endParaRPr sz="1266">
              <a:solidFill>
                <a:prstClr val="black"/>
              </a:solidFill>
            </a:endParaRPr>
          </a:p>
        </p:txBody>
      </p:sp>
      <p:sp>
        <p:nvSpPr>
          <p:cNvPr id="13" name="object 13"/>
          <p:cNvSpPr/>
          <p:nvPr/>
        </p:nvSpPr>
        <p:spPr>
          <a:xfrm>
            <a:off x="2788028" y="2418006"/>
            <a:ext cx="27682" cy="9376"/>
          </a:xfrm>
          <a:custGeom>
            <a:avLst/>
            <a:gdLst/>
            <a:ahLst/>
            <a:cxnLst/>
            <a:rect l="l" t="t" r="r" b="b"/>
            <a:pathLst>
              <a:path w="39370" h="13335">
                <a:moveTo>
                  <a:pt x="0" y="6522"/>
                </a:moveTo>
                <a:lnTo>
                  <a:pt x="39118"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4" name="object 14"/>
          <p:cNvSpPr/>
          <p:nvPr/>
        </p:nvSpPr>
        <p:spPr>
          <a:xfrm>
            <a:off x="2733016" y="2418006"/>
            <a:ext cx="27682" cy="9376"/>
          </a:xfrm>
          <a:custGeom>
            <a:avLst/>
            <a:gdLst/>
            <a:ahLst/>
            <a:cxnLst/>
            <a:rect l="l" t="t" r="r" b="b"/>
            <a:pathLst>
              <a:path w="39370" h="13335">
                <a:moveTo>
                  <a:pt x="0" y="6522"/>
                </a:moveTo>
                <a:lnTo>
                  <a:pt x="39119"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5" name="object 15"/>
          <p:cNvSpPr/>
          <p:nvPr/>
        </p:nvSpPr>
        <p:spPr>
          <a:xfrm>
            <a:off x="2678005" y="2418006"/>
            <a:ext cx="27682" cy="9376"/>
          </a:xfrm>
          <a:custGeom>
            <a:avLst/>
            <a:gdLst/>
            <a:ahLst/>
            <a:cxnLst/>
            <a:rect l="l" t="t" r="r" b="b"/>
            <a:pathLst>
              <a:path w="39370" h="13335">
                <a:moveTo>
                  <a:pt x="0" y="6522"/>
                </a:moveTo>
                <a:lnTo>
                  <a:pt x="39119"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6" name="object 16"/>
          <p:cNvSpPr/>
          <p:nvPr/>
        </p:nvSpPr>
        <p:spPr>
          <a:xfrm>
            <a:off x="631728" y="1581774"/>
            <a:ext cx="2202588" cy="890828"/>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17" name="object 17"/>
          <p:cNvSpPr/>
          <p:nvPr/>
        </p:nvSpPr>
        <p:spPr>
          <a:xfrm>
            <a:off x="2072897" y="2418006"/>
            <a:ext cx="27682" cy="9376"/>
          </a:xfrm>
          <a:custGeom>
            <a:avLst/>
            <a:gdLst/>
            <a:ahLst/>
            <a:cxnLst/>
            <a:rect l="l" t="t" r="r" b="b"/>
            <a:pathLst>
              <a:path w="39369" h="13335">
                <a:moveTo>
                  <a:pt x="0" y="6522"/>
                </a:moveTo>
                <a:lnTo>
                  <a:pt x="39121"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8" name="object 18"/>
          <p:cNvSpPr/>
          <p:nvPr/>
        </p:nvSpPr>
        <p:spPr>
          <a:xfrm>
            <a:off x="2017887" y="2418006"/>
            <a:ext cx="27682" cy="9376"/>
          </a:xfrm>
          <a:custGeom>
            <a:avLst/>
            <a:gdLst/>
            <a:ahLst/>
            <a:cxnLst/>
            <a:rect l="l" t="t" r="r" b="b"/>
            <a:pathLst>
              <a:path w="39369" h="13335">
                <a:moveTo>
                  <a:pt x="0" y="6522"/>
                </a:moveTo>
                <a:lnTo>
                  <a:pt x="39118" y="6522"/>
                </a:lnTo>
              </a:path>
            </a:pathLst>
          </a:custGeom>
          <a:ln w="14315">
            <a:solidFill>
              <a:srgbClr val="EE3531"/>
            </a:solidFill>
          </a:ln>
        </p:spPr>
        <p:txBody>
          <a:bodyPr wrap="square" lIns="0" tIns="0" rIns="0" bIns="0" rtlCol="0"/>
          <a:lstStyle/>
          <a:p>
            <a:endParaRPr sz="1266">
              <a:solidFill>
                <a:prstClr val="black"/>
              </a:solidFill>
            </a:endParaRPr>
          </a:p>
        </p:txBody>
      </p:sp>
      <p:sp>
        <p:nvSpPr>
          <p:cNvPr id="19" name="object 19"/>
          <p:cNvSpPr/>
          <p:nvPr/>
        </p:nvSpPr>
        <p:spPr>
          <a:xfrm>
            <a:off x="2810947" y="2374308"/>
            <a:ext cx="9376" cy="27682"/>
          </a:xfrm>
          <a:custGeom>
            <a:avLst/>
            <a:gdLst/>
            <a:ahLst/>
            <a:cxnLst/>
            <a:rect l="l" t="t" r="r" b="b"/>
            <a:pathLst>
              <a:path w="13335" h="39370">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0" name="object 20"/>
          <p:cNvSpPr/>
          <p:nvPr/>
        </p:nvSpPr>
        <p:spPr>
          <a:xfrm>
            <a:off x="2810947" y="2319312"/>
            <a:ext cx="9376" cy="27682"/>
          </a:xfrm>
          <a:custGeom>
            <a:avLst/>
            <a:gdLst/>
            <a:ahLst/>
            <a:cxnLst/>
            <a:rect l="l" t="t" r="r" b="b"/>
            <a:pathLst>
              <a:path w="13335" h="39370">
                <a:moveTo>
                  <a:pt x="0" y="19555"/>
                </a:moveTo>
                <a:lnTo>
                  <a:pt x="13047" y="19555"/>
                </a:lnTo>
              </a:path>
            </a:pathLst>
          </a:custGeom>
          <a:ln w="40380">
            <a:solidFill>
              <a:srgbClr val="EE3531"/>
            </a:solidFill>
          </a:ln>
        </p:spPr>
        <p:txBody>
          <a:bodyPr wrap="square" lIns="0" tIns="0" rIns="0" bIns="0" rtlCol="0"/>
          <a:lstStyle/>
          <a:p>
            <a:endParaRPr sz="1266">
              <a:solidFill>
                <a:prstClr val="black"/>
              </a:solidFill>
            </a:endParaRPr>
          </a:p>
        </p:txBody>
      </p:sp>
      <p:sp>
        <p:nvSpPr>
          <p:cNvPr id="21" name="object 21"/>
          <p:cNvSpPr/>
          <p:nvPr/>
        </p:nvSpPr>
        <p:spPr>
          <a:xfrm>
            <a:off x="2810947" y="2264302"/>
            <a:ext cx="9376" cy="27682"/>
          </a:xfrm>
          <a:custGeom>
            <a:avLst/>
            <a:gdLst/>
            <a:ahLst/>
            <a:cxnLst/>
            <a:rect l="l" t="t" r="r" b="b"/>
            <a:pathLst>
              <a:path w="13335" h="39370">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2" name="object 22"/>
          <p:cNvSpPr/>
          <p:nvPr/>
        </p:nvSpPr>
        <p:spPr>
          <a:xfrm>
            <a:off x="2810947" y="2209326"/>
            <a:ext cx="9376" cy="27682"/>
          </a:xfrm>
          <a:custGeom>
            <a:avLst/>
            <a:gdLst/>
            <a:ahLst/>
            <a:cxnLst/>
            <a:rect l="l" t="t" r="r" b="b"/>
            <a:pathLst>
              <a:path w="13335" h="39369">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3" name="object 23"/>
          <p:cNvSpPr/>
          <p:nvPr/>
        </p:nvSpPr>
        <p:spPr>
          <a:xfrm>
            <a:off x="2810947" y="2154330"/>
            <a:ext cx="9376" cy="27682"/>
          </a:xfrm>
          <a:custGeom>
            <a:avLst/>
            <a:gdLst/>
            <a:ahLst/>
            <a:cxnLst/>
            <a:rect l="l" t="t" r="r" b="b"/>
            <a:pathLst>
              <a:path w="13335" h="39369">
                <a:moveTo>
                  <a:pt x="0" y="19555"/>
                </a:moveTo>
                <a:lnTo>
                  <a:pt x="13047" y="19555"/>
                </a:lnTo>
              </a:path>
            </a:pathLst>
          </a:custGeom>
          <a:ln w="40380">
            <a:solidFill>
              <a:srgbClr val="EE3531"/>
            </a:solidFill>
          </a:ln>
        </p:spPr>
        <p:txBody>
          <a:bodyPr wrap="square" lIns="0" tIns="0" rIns="0" bIns="0" rtlCol="0"/>
          <a:lstStyle/>
          <a:p>
            <a:endParaRPr sz="1266">
              <a:solidFill>
                <a:prstClr val="black"/>
              </a:solidFill>
            </a:endParaRPr>
          </a:p>
        </p:txBody>
      </p:sp>
      <p:sp>
        <p:nvSpPr>
          <p:cNvPr id="24" name="object 24"/>
          <p:cNvSpPr/>
          <p:nvPr/>
        </p:nvSpPr>
        <p:spPr>
          <a:xfrm>
            <a:off x="2810947" y="2099338"/>
            <a:ext cx="9376" cy="27682"/>
          </a:xfrm>
          <a:custGeom>
            <a:avLst/>
            <a:gdLst/>
            <a:ahLst/>
            <a:cxnLst/>
            <a:rect l="l" t="t" r="r" b="b"/>
            <a:pathLst>
              <a:path w="13335" h="39369">
                <a:moveTo>
                  <a:pt x="0" y="19551"/>
                </a:moveTo>
                <a:lnTo>
                  <a:pt x="13047" y="19551"/>
                </a:lnTo>
              </a:path>
            </a:pathLst>
          </a:custGeom>
          <a:ln w="40373">
            <a:solidFill>
              <a:srgbClr val="EE3531"/>
            </a:solidFill>
          </a:ln>
        </p:spPr>
        <p:txBody>
          <a:bodyPr wrap="square" lIns="0" tIns="0" rIns="0" bIns="0" rtlCol="0"/>
          <a:lstStyle/>
          <a:p>
            <a:endParaRPr sz="1266">
              <a:solidFill>
                <a:prstClr val="black"/>
              </a:solidFill>
            </a:endParaRPr>
          </a:p>
        </p:txBody>
      </p:sp>
      <p:sp>
        <p:nvSpPr>
          <p:cNvPr id="25" name="object 25"/>
          <p:cNvSpPr/>
          <p:nvPr/>
        </p:nvSpPr>
        <p:spPr>
          <a:xfrm>
            <a:off x="2810947" y="2044363"/>
            <a:ext cx="9376" cy="27682"/>
          </a:xfrm>
          <a:custGeom>
            <a:avLst/>
            <a:gdLst/>
            <a:ahLst/>
            <a:cxnLst/>
            <a:rect l="l" t="t" r="r" b="b"/>
            <a:pathLst>
              <a:path w="13335" h="39369">
                <a:moveTo>
                  <a:pt x="0" y="19552"/>
                </a:moveTo>
                <a:lnTo>
                  <a:pt x="13047" y="19552"/>
                </a:lnTo>
              </a:path>
            </a:pathLst>
          </a:custGeom>
          <a:ln w="40374">
            <a:solidFill>
              <a:srgbClr val="EE3531"/>
            </a:solidFill>
          </a:ln>
        </p:spPr>
        <p:txBody>
          <a:bodyPr wrap="square" lIns="0" tIns="0" rIns="0" bIns="0" rtlCol="0"/>
          <a:lstStyle/>
          <a:p>
            <a:endParaRPr sz="1266">
              <a:solidFill>
                <a:prstClr val="black"/>
              </a:solidFill>
            </a:endParaRPr>
          </a:p>
        </p:txBody>
      </p:sp>
      <p:sp>
        <p:nvSpPr>
          <p:cNvPr id="26" name="object 26"/>
          <p:cNvSpPr/>
          <p:nvPr/>
        </p:nvSpPr>
        <p:spPr>
          <a:xfrm>
            <a:off x="2810947" y="1714398"/>
            <a:ext cx="9376" cy="27682"/>
          </a:xfrm>
          <a:custGeom>
            <a:avLst/>
            <a:gdLst/>
            <a:ahLst/>
            <a:cxnLst/>
            <a:rect l="l" t="t" r="r" b="b"/>
            <a:pathLst>
              <a:path w="13335" h="39369">
                <a:moveTo>
                  <a:pt x="0" y="19553"/>
                </a:moveTo>
                <a:lnTo>
                  <a:pt x="13047" y="19553"/>
                </a:lnTo>
              </a:path>
            </a:pathLst>
          </a:custGeom>
          <a:ln w="40377">
            <a:solidFill>
              <a:srgbClr val="EE3531"/>
            </a:solidFill>
          </a:ln>
        </p:spPr>
        <p:txBody>
          <a:bodyPr wrap="square" lIns="0" tIns="0" rIns="0" bIns="0" rtlCol="0"/>
          <a:lstStyle/>
          <a:p>
            <a:endParaRPr sz="1266">
              <a:solidFill>
                <a:prstClr val="black"/>
              </a:solidFill>
            </a:endParaRPr>
          </a:p>
        </p:txBody>
      </p:sp>
      <p:sp>
        <p:nvSpPr>
          <p:cNvPr id="27" name="object 27"/>
          <p:cNvSpPr/>
          <p:nvPr/>
        </p:nvSpPr>
        <p:spPr>
          <a:xfrm>
            <a:off x="2810947" y="1659402"/>
            <a:ext cx="9376" cy="27682"/>
          </a:xfrm>
          <a:custGeom>
            <a:avLst/>
            <a:gdLst/>
            <a:ahLst/>
            <a:cxnLst/>
            <a:rect l="l" t="t" r="r" b="b"/>
            <a:pathLst>
              <a:path w="13335" h="39369">
                <a:moveTo>
                  <a:pt x="0" y="19554"/>
                </a:moveTo>
                <a:lnTo>
                  <a:pt x="13047" y="19554"/>
                </a:lnTo>
              </a:path>
            </a:pathLst>
          </a:custGeom>
          <a:ln w="40379">
            <a:solidFill>
              <a:srgbClr val="EE3531"/>
            </a:solidFill>
          </a:ln>
        </p:spPr>
        <p:txBody>
          <a:bodyPr wrap="square" lIns="0" tIns="0" rIns="0" bIns="0" rtlCol="0"/>
          <a:lstStyle/>
          <a:p>
            <a:endParaRPr sz="1266">
              <a:solidFill>
                <a:prstClr val="black"/>
              </a:solidFill>
            </a:endParaRPr>
          </a:p>
        </p:txBody>
      </p:sp>
      <p:sp>
        <p:nvSpPr>
          <p:cNvPr id="28" name="object 28"/>
          <p:cNvSpPr/>
          <p:nvPr/>
        </p:nvSpPr>
        <p:spPr>
          <a:xfrm>
            <a:off x="2810947" y="1604410"/>
            <a:ext cx="9376" cy="27682"/>
          </a:xfrm>
          <a:custGeom>
            <a:avLst/>
            <a:gdLst/>
            <a:ahLst/>
            <a:cxnLst/>
            <a:rect l="l" t="t" r="r" b="b"/>
            <a:pathLst>
              <a:path w="13335" h="39369">
                <a:moveTo>
                  <a:pt x="0" y="19552"/>
                </a:moveTo>
                <a:lnTo>
                  <a:pt x="13047" y="19552"/>
                </a:lnTo>
              </a:path>
            </a:pathLst>
          </a:custGeom>
          <a:ln w="40375">
            <a:solidFill>
              <a:srgbClr val="EE3531"/>
            </a:solidFill>
          </a:ln>
        </p:spPr>
        <p:txBody>
          <a:bodyPr wrap="square" lIns="0" tIns="0" rIns="0" bIns="0" rtlCol="0"/>
          <a:lstStyle/>
          <a:p>
            <a:endParaRPr sz="1266">
              <a:solidFill>
                <a:prstClr val="black"/>
              </a:solidFill>
            </a:endParaRPr>
          </a:p>
        </p:txBody>
      </p:sp>
      <p:sp>
        <p:nvSpPr>
          <p:cNvPr id="29" name="object 29"/>
          <p:cNvSpPr/>
          <p:nvPr/>
        </p:nvSpPr>
        <p:spPr>
          <a:xfrm>
            <a:off x="2773527" y="1586805"/>
            <a:ext cx="27682" cy="9376"/>
          </a:xfrm>
          <a:custGeom>
            <a:avLst/>
            <a:gdLst/>
            <a:ahLst/>
            <a:cxnLst/>
            <a:rect l="l" t="t" r="r" b="b"/>
            <a:pathLst>
              <a:path w="39370" h="13335">
                <a:moveTo>
                  <a:pt x="0" y="6520"/>
                </a:moveTo>
                <a:lnTo>
                  <a:pt x="39145"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0" name="object 30"/>
          <p:cNvSpPr/>
          <p:nvPr/>
        </p:nvSpPr>
        <p:spPr>
          <a:xfrm>
            <a:off x="2718515"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1" name="object 31"/>
          <p:cNvSpPr/>
          <p:nvPr/>
        </p:nvSpPr>
        <p:spPr>
          <a:xfrm>
            <a:off x="2663523"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2" name="object 32"/>
          <p:cNvSpPr/>
          <p:nvPr/>
        </p:nvSpPr>
        <p:spPr>
          <a:xfrm>
            <a:off x="2608512" y="1586805"/>
            <a:ext cx="27682" cy="9376"/>
          </a:xfrm>
          <a:custGeom>
            <a:avLst/>
            <a:gdLst/>
            <a:ahLst/>
            <a:cxnLst/>
            <a:rect l="l" t="t" r="r" b="b"/>
            <a:pathLst>
              <a:path w="39370" h="13335">
                <a:moveTo>
                  <a:pt x="0" y="6520"/>
                </a:moveTo>
                <a:lnTo>
                  <a:pt x="39091"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3" name="object 33"/>
          <p:cNvSpPr/>
          <p:nvPr/>
        </p:nvSpPr>
        <p:spPr>
          <a:xfrm>
            <a:off x="2553481" y="1586805"/>
            <a:ext cx="27682" cy="9376"/>
          </a:xfrm>
          <a:custGeom>
            <a:avLst/>
            <a:gdLst/>
            <a:ahLst/>
            <a:cxnLst/>
            <a:rect l="l" t="t" r="r" b="b"/>
            <a:pathLst>
              <a:path w="39370" h="13335">
                <a:moveTo>
                  <a:pt x="0" y="6520"/>
                </a:moveTo>
                <a:lnTo>
                  <a:pt x="39146"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4" name="object 34"/>
          <p:cNvSpPr/>
          <p:nvPr/>
        </p:nvSpPr>
        <p:spPr>
          <a:xfrm>
            <a:off x="2498488" y="1586805"/>
            <a:ext cx="27682" cy="9376"/>
          </a:xfrm>
          <a:custGeom>
            <a:avLst/>
            <a:gdLst/>
            <a:ahLst/>
            <a:cxnLst/>
            <a:rect l="l" t="t" r="r" b="b"/>
            <a:pathLst>
              <a:path w="39370" h="13335">
                <a:moveTo>
                  <a:pt x="0" y="6520"/>
                </a:moveTo>
                <a:lnTo>
                  <a:pt x="39119"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5" name="object 35"/>
          <p:cNvSpPr/>
          <p:nvPr/>
        </p:nvSpPr>
        <p:spPr>
          <a:xfrm>
            <a:off x="2443476" y="1586805"/>
            <a:ext cx="27682" cy="9376"/>
          </a:xfrm>
          <a:custGeom>
            <a:avLst/>
            <a:gdLst/>
            <a:ahLst/>
            <a:cxnLst/>
            <a:rect l="l" t="t" r="r" b="b"/>
            <a:pathLst>
              <a:path w="39370" h="13335">
                <a:moveTo>
                  <a:pt x="0" y="6520"/>
                </a:moveTo>
                <a:lnTo>
                  <a:pt x="39119"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6" name="object 36"/>
          <p:cNvSpPr/>
          <p:nvPr/>
        </p:nvSpPr>
        <p:spPr>
          <a:xfrm>
            <a:off x="2388465" y="1586805"/>
            <a:ext cx="27682" cy="9376"/>
          </a:xfrm>
          <a:custGeom>
            <a:avLst/>
            <a:gdLst/>
            <a:ahLst/>
            <a:cxnLst/>
            <a:rect l="l" t="t" r="r" b="b"/>
            <a:pathLst>
              <a:path w="39370" h="13335">
                <a:moveTo>
                  <a:pt x="0" y="6520"/>
                </a:moveTo>
                <a:lnTo>
                  <a:pt x="39119"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7" name="object 37"/>
          <p:cNvSpPr/>
          <p:nvPr/>
        </p:nvSpPr>
        <p:spPr>
          <a:xfrm>
            <a:off x="2333454"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8" name="object 38"/>
          <p:cNvSpPr/>
          <p:nvPr/>
        </p:nvSpPr>
        <p:spPr>
          <a:xfrm>
            <a:off x="2278443" y="1586805"/>
            <a:ext cx="27682" cy="9376"/>
          </a:xfrm>
          <a:custGeom>
            <a:avLst/>
            <a:gdLst/>
            <a:ahLst/>
            <a:cxnLst/>
            <a:rect l="l" t="t" r="r" b="b"/>
            <a:pathLst>
              <a:path w="39370"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39" name="object 39"/>
          <p:cNvSpPr/>
          <p:nvPr/>
        </p:nvSpPr>
        <p:spPr>
          <a:xfrm>
            <a:off x="2223431" y="1586805"/>
            <a:ext cx="27682" cy="9376"/>
          </a:xfrm>
          <a:custGeom>
            <a:avLst/>
            <a:gdLst/>
            <a:ahLst/>
            <a:cxnLst/>
            <a:rect l="l" t="t" r="r" b="b"/>
            <a:pathLst>
              <a:path w="39369" h="13335">
                <a:moveTo>
                  <a:pt x="0" y="6520"/>
                </a:moveTo>
                <a:lnTo>
                  <a:pt x="39118" y="6520"/>
                </a:lnTo>
              </a:path>
            </a:pathLst>
          </a:custGeom>
          <a:ln w="14310">
            <a:solidFill>
              <a:srgbClr val="EE3531"/>
            </a:solidFill>
          </a:ln>
        </p:spPr>
        <p:txBody>
          <a:bodyPr wrap="square" lIns="0" tIns="0" rIns="0" bIns="0" rtlCol="0"/>
          <a:lstStyle/>
          <a:p>
            <a:endParaRPr sz="1266">
              <a:solidFill>
                <a:prstClr val="black"/>
              </a:solidFill>
            </a:endParaRPr>
          </a:p>
        </p:txBody>
      </p:sp>
      <p:sp>
        <p:nvSpPr>
          <p:cNvPr id="40" name="object 40"/>
          <p:cNvSpPr/>
          <p:nvPr/>
        </p:nvSpPr>
        <p:spPr>
          <a:xfrm>
            <a:off x="620434" y="4820977"/>
            <a:ext cx="930537" cy="637985"/>
          </a:xfrm>
          <a:prstGeom prst="rect">
            <a:avLst/>
          </a:prstGeom>
          <a:blipFill>
            <a:blip r:embed="rId6" cstate="print"/>
            <a:stretch>
              <a:fillRect/>
            </a:stretch>
          </a:blipFill>
        </p:spPr>
        <p:txBody>
          <a:bodyPr wrap="square" lIns="0" tIns="0" rIns="0" bIns="0" rtlCol="0"/>
          <a:lstStyle/>
          <a:p>
            <a:endParaRPr sz="1266">
              <a:solidFill>
                <a:prstClr val="black"/>
              </a:solidFill>
            </a:endParaRPr>
          </a:p>
        </p:txBody>
      </p:sp>
      <p:sp>
        <p:nvSpPr>
          <p:cNvPr id="41" name="object 41"/>
          <p:cNvSpPr/>
          <p:nvPr/>
        </p:nvSpPr>
        <p:spPr>
          <a:xfrm>
            <a:off x="598826" y="3254385"/>
            <a:ext cx="873686" cy="679808"/>
          </a:xfrm>
          <a:prstGeom prst="rect">
            <a:avLst/>
          </a:prstGeom>
          <a:blipFill>
            <a:blip r:embed="rId7" cstate="print"/>
            <a:stretch>
              <a:fillRect/>
            </a:stretch>
          </a:blipFill>
        </p:spPr>
        <p:txBody>
          <a:bodyPr wrap="square" lIns="0" tIns="0" rIns="0" bIns="0" rtlCol="0"/>
          <a:lstStyle/>
          <a:p>
            <a:endParaRPr sz="1266">
              <a:solidFill>
                <a:prstClr val="black"/>
              </a:solidFill>
            </a:endParaRPr>
          </a:p>
        </p:txBody>
      </p:sp>
      <p:sp>
        <p:nvSpPr>
          <p:cNvPr id="42" name="object 42"/>
          <p:cNvSpPr/>
          <p:nvPr/>
        </p:nvSpPr>
        <p:spPr>
          <a:xfrm>
            <a:off x="286178" y="5027069"/>
            <a:ext cx="146893" cy="146000"/>
          </a:xfrm>
          <a:custGeom>
            <a:avLst/>
            <a:gdLst/>
            <a:ahLst/>
            <a:cxnLst/>
            <a:rect l="l" t="t" r="r" b="b"/>
            <a:pathLst>
              <a:path w="208915" h="207645">
                <a:moveTo>
                  <a:pt x="113349" y="0"/>
                </a:moveTo>
                <a:lnTo>
                  <a:pt x="68036" y="7783"/>
                </a:lnTo>
                <a:lnTo>
                  <a:pt x="32422" y="29522"/>
                </a:lnTo>
                <a:lnTo>
                  <a:pt x="8933" y="61943"/>
                </a:lnTo>
                <a:lnTo>
                  <a:pt x="0" y="101774"/>
                </a:lnTo>
                <a:lnTo>
                  <a:pt x="991" y="116735"/>
                </a:lnTo>
                <a:lnTo>
                  <a:pt x="14858" y="156961"/>
                </a:lnTo>
                <a:lnTo>
                  <a:pt x="42263" y="187579"/>
                </a:lnTo>
                <a:lnTo>
                  <a:pt x="79603" y="205215"/>
                </a:lnTo>
                <a:lnTo>
                  <a:pt x="93635" y="207626"/>
                </a:lnTo>
                <a:lnTo>
                  <a:pt x="109913" y="206834"/>
                </a:lnTo>
                <a:lnTo>
                  <a:pt x="125245" y="204274"/>
                </a:lnTo>
                <a:lnTo>
                  <a:pt x="139550" y="200062"/>
                </a:lnTo>
                <a:lnTo>
                  <a:pt x="152673" y="194350"/>
                </a:lnTo>
                <a:lnTo>
                  <a:pt x="116315" y="194350"/>
                </a:lnTo>
                <a:lnTo>
                  <a:pt x="99909" y="193937"/>
                </a:lnTo>
                <a:lnTo>
                  <a:pt x="61476" y="184106"/>
                </a:lnTo>
                <a:lnTo>
                  <a:pt x="26038" y="150175"/>
                </a:lnTo>
                <a:lnTo>
                  <a:pt x="13635" y="114411"/>
                </a:lnTo>
                <a:lnTo>
                  <a:pt x="14148" y="98327"/>
                </a:lnTo>
                <a:lnTo>
                  <a:pt x="24450" y="60237"/>
                </a:lnTo>
                <a:lnTo>
                  <a:pt x="58572" y="25203"/>
                </a:lnTo>
                <a:lnTo>
                  <a:pt x="94748" y="13132"/>
                </a:lnTo>
                <a:lnTo>
                  <a:pt x="155484" y="13132"/>
                </a:lnTo>
                <a:lnTo>
                  <a:pt x="153845" y="12100"/>
                </a:lnTo>
                <a:lnTo>
                  <a:pt x="141144" y="6302"/>
                </a:lnTo>
                <a:lnTo>
                  <a:pt x="127600" y="2222"/>
                </a:lnTo>
                <a:lnTo>
                  <a:pt x="113349" y="0"/>
                </a:lnTo>
                <a:close/>
              </a:path>
              <a:path w="208915" h="207645">
                <a:moveTo>
                  <a:pt x="202099" y="103890"/>
                </a:moveTo>
                <a:lnTo>
                  <a:pt x="195575" y="103890"/>
                </a:lnTo>
                <a:lnTo>
                  <a:pt x="194585" y="117387"/>
                </a:lnTo>
                <a:lnTo>
                  <a:pt x="191709" y="130260"/>
                </a:lnTo>
                <a:lnTo>
                  <a:pt x="173189" y="163764"/>
                </a:lnTo>
                <a:lnTo>
                  <a:pt x="140150" y="187500"/>
                </a:lnTo>
                <a:lnTo>
                  <a:pt x="116315" y="194350"/>
                </a:lnTo>
                <a:lnTo>
                  <a:pt x="152673" y="194350"/>
                </a:lnTo>
                <a:lnTo>
                  <a:pt x="184862" y="169078"/>
                </a:lnTo>
                <a:lnTo>
                  <a:pt x="204048" y="134311"/>
                </a:lnTo>
                <a:lnTo>
                  <a:pt x="208565" y="107421"/>
                </a:lnTo>
                <a:lnTo>
                  <a:pt x="202099" y="103890"/>
                </a:lnTo>
                <a:close/>
              </a:path>
              <a:path w="208915" h="207645">
                <a:moveTo>
                  <a:pt x="155484" y="13132"/>
                </a:moveTo>
                <a:lnTo>
                  <a:pt x="94748" y="13132"/>
                </a:lnTo>
                <a:lnTo>
                  <a:pt x="110630" y="13706"/>
                </a:lnTo>
                <a:lnTo>
                  <a:pt x="124789" y="15835"/>
                </a:lnTo>
                <a:lnTo>
                  <a:pt x="167101" y="37663"/>
                </a:lnTo>
                <a:lnTo>
                  <a:pt x="188989" y="70084"/>
                </a:lnTo>
                <a:lnTo>
                  <a:pt x="195143" y="94990"/>
                </a:lnTo>
                <a:lnTo>
                  <a:pt x="208623" y="103890"/>
                </a:lnTo>
                <a:lnTo>
                  <a:pt x="199892" y="62069"/>
                </a:lnTo>
                <a:lnTo>
                  <a:pt x="176166" y="28304"/>
                </a:lnTo>
                <a:lnTo>
                  <a:pt x="165564" y="19480"/>
                </a:lnTo>
                <a:lnTo>
                  <a:pt x="155484" y="13132"/>
                </a:lnTo>
                <a:close/>
              </a:path>
            </a:pathLst>
          </a:custGeom>
          <a:solidFill>
            <a:srgbClr val="231F20"/>
          </a:solidFill>
        </p:spPr>
        <p:txBody>
          <a:bodyPr wrap="square" lIns="0" tIns="0" rIns="0" bIns="0" rtlCol="0"/>
          <a:lstStyle/>
          <a:p>
            <a:endParaRPr sz="1266">
              <a:solidFill>
                <a:prstClr val="black"/>
              </a:solidFill>
            </a:endParaRPr>
          </a:p>
        </p:txBody>
      </p:sp>
      <p:sp>
        <p:nvSpPr>
          <p:cNvPr id="43" name="object 43"/>
          <p:cNvSpPr/>
          <p:nvPr/>
        </p:nvSpPr>
        <p:spPr>
          <a:xfrm>
            <a:off x="290770" y="5100117"/>
            <a:ext cx="137517" cy="0"/>
          </a:xfrm>
          <a:custGeom>
            <a:avLst/>
            <a:gdLst/>
            <a:ahLst/>
            <a:cxnLst/>
            <a:rect l="l" t="t" r="r" b="b"/>
            <a:pathLst>
              <a:path w="195579">
                <a:moveTo>
                  <a:pt x="0" y="0"/>
                </a:moveTo>
                <a:lnTo>
                  <a:pt x="195569" y="0"/>
                </a:lnTo>
              </a:path>
            </a:pathLst>
          </a:custGeom>
          <a:ln w="27305">
            <a:solidFill>
              <a:srgbClr val="231F20"/>
            </a:solidFill>
          </a:ln>
        </p:spPr>
        <p:txBody>
          <a:bodyPr wrap="square" lIns="0" tIns="0" rIns="0" bIns="0" rtlCol="0"/>
          <a:lstStyle/>
          <a:p>
            <a:endParaRPr sz="1266">
              <a:solidFill>
                <a:prstClr val="black"/>
              </a:solidFill>
            </a:endParaRPr>
          </a:p>
        </p:txBody>
      </p:sp>
      <p:sp>
        <p:nvSpPr>
          <p:cNvPr id="44" name="object 44"/>
          <p:cNvSpPr/>
          <p:nvPr/>
        </p:nvSpPr>
        <p:spPr>
          <a:xfrm>
            <a:off x="1615704" y="5027069"/>
            <a:ext cx="146893" cy="146000"/>
          </a:xfrm>
          <a:custGeom>
            <a:avLst/>
            <a:gdLst/>
            <a:ahLst/>
            <a:cxnLst/>
            <a:rect l="l" t="t" r="r" b="b"/>
            <a:pathLst>
              <a:path w="208914" h="207645">
                <a:moveTo>
                  <a:pt x="113345" y="0"/>
                </a:moveTo>
                <a:lnTo>
                  <a:pt x="68015" y="7783"/>
                </a:lnTo>
                <a:lnTo>
                  <a:pt x="32409" y="29522"/>
                </a:lnTo>
                <a:lnTo>
                  <a:pt x="8936" y="61945"/>
                </a:lnTo>
                <a:lnTo>
                  <a:pt x="0" y="101776"/>
                </a:lnTo>
                <a:lnTo>
                  <a:pt x="990" y="116737"/>
                </a:lnTo>
                <a:lnTo>
                  <a:pt x="14845" y="156962"/>
                </a:lnTo>
                <a:lnTo>
                  <a:pt x="42239" y="187580"/>
                </a:lnTo>
                <a:lnTo>
                  <a:pt x="79586" y="205216"/>
                </a:lnTo>
                <a:lnTo>
                  <a:pt x="93627" y="207626"/>
                </a:lnTo>
                <a:lnTo>
                  <a:pt x="109900" y="206835"/>
                </a:lnTo>
                <a:lnTo>
                  <a:pt x="125230" y="204274"/>
                </a:lnTo>
                <a:lnTo>
                  <a:pt x="139534" y="200063"/>
                </a:lnTo>
                <a:lnTo>
                  <a:pt x="152657" y="194351"/>
                </a:lnTo>
                <a:lnTo>
                  <a:pt x="116299" y="194351"/>
                </a:lnTo>
                <a:lnTo>
                  <a:pt x="99888" y="193937"/>
                </a:lnTo>
                <a:lnTo>
                  <a:pt x="61460" y="184102"/>
                </a:lnTo>
                <a:lnTo>
                  <a:pt x="26033" y="150180"/>
                </a:lnTo>
                <a:lnTo>
                  <a:pt x="13633" y="114402"/>
                </a:lnTo>
                <a:lnTo>
                  <a:pt x="14147" y="98321"/>
                </a:lnTo>
                <a:lnTo>
                  <a:pt x="24452" y="60232"/>
                </a:lnTo>
                <a:lnTo>
                  <a:pt x="58569" y="25200"/>
                </a:lnTo>
                <a:lnTo>
                  <a:pt x="94745" y="13131"/>
                </a:lnTo>
                <a:lnTo>
                  <a:pt x="155471" y="13131"/>
                </a:lnTo>
                <a:lnTo>
                  <a:pt x="153833" y="12100"/>
                </a:lnTo>
                <a:lnTo>
                  <a:pt x="141133" y="6302"/>
                </a:lnTo>
                <a:lnTo>
                  <a:pt x="127591" y="2222"/>
                </a:lnTo>
                <a:lnTo>
                  <a:pt x="113345" y="0"/>
                </a:lnTo>
                <a:close/>
              </a:path>
              <a:path w="208914" h="207645">
                <a:moveTo>
                  <a:pt x="202098" y="103890"/>
                </a:moveTo>
                <a:lnTo>
                  <a:pt x="195574" y="103890"/>
                </a:lnTo>
                <a:lnTo>
                  <a:pt x="194584" y="117383"/>
                </a:lnTo>
                <a:lnTo>
                  <a:pt x="191708" y="130250"/>
                </a:lnTo>
                <a:lnTo>
                  <a:pt x="173174" y="163751"/>
                </a:lnTo>
                <a:lnTo>
                  <a:pt x="140134" y="187499"/>
                </a:lnTo>
                <a:lnTo>
                  <a:pt x="116299" y="194351"/>
                </a:lnTo>
                <a:lnTo>
                  <a:pt x="152657" y="194351"/>
                </a:lnTo>
                <a:lnTo>
                  <a:pt x="184850" y="169081"/>
                </a:lnTo>
                <a:lnTo>
                  <a:pt x="204044" y="134316"/>
                </a:lnTo>
                <a:lnTo>
                  <a:pt x="208564" y="107428"/>
                </a:lnTo>
                <a:lnTo>
                  <a:pt x="202098" y="103890"/>
                </a:lnTo>
                <a:close/>
              </a:path>
              <a:path w="208914" h="207645">
                <a:moveTo>
                  <a:pt x="155471" y="13131"/>
                </a:moveTo>
                <a:lnTo>
                  <a:pt x="94745" y="13131"/>
                </a:lnTo>
                <a:lnTo>
                  <a:pt x="110624" y="13705"/>
                </a:lnTo>
                <a:lnTo>
                  <a:pt x="124783" y="15836"/>
                </a:lnTo>
                <a:lnTo>
                  <a:pt x="167091" y="37677"/>
                </a:lnTo>
                <a:lnTo>
                  <a:pt x="188989" y="70090"/>
                </a:lnTo>
                <a:lnTo>
                  <a:pt x="195143" y="94999"/>
                </a:lnTo>
                <a:lnTo>
                  <a:pt x="208623" y="103890"/>
                </a:lnTo>
                <a:lnTo>
                  <a:pt x="199888" y="62069"/>
                </a:lnTo>
                <a:lnTo>
                  <a:pt x="176156" y="28304"/>
                </a:lnTo>
                <a:lnTo>
                  <a:pt x="165553" y="19480"/>
                </a:lnTo>
                <a:lnTo>
                  <a:pt x="155471" y="13131"/>
                </a:lnTo>
                <a:close/>
              </a:path>
            </a:pathLst>
          </a:custGeom>
          <a:solidFill>
            <a:srgbClr val="EE3431"/>
          </a:solidFill>
        </p:spPr>
        <p:txBody>
          <a:bodyPr wrap="square" lIns="0" tIns="0" rIns="0" bIns="0" rtlCol="0"/>
          <a:lstStyle/>
          <a:p>
            <a:endParaRPr sz="1266">
              <a:solidFill>
                <a:prstClr val="black"/>
              </a:solidFill>
            </a:endParaRPr>
          </a:p>
        </p:txBody>
      </p:sp>
      <p:sp>
        <p:nvSpPr>
          <p:cNvPr id="45" name="object 45"/>
          <p:cNvSpPr/>
          <p:nvPr/>
        </p:nvSpPr>
        <p:spPr>
          <a:xfrm>
            <a:off x="1620277" y="5100117"/>
            <a:ext cx="137964" cy="0"/>
          </a:xfrm>
          <a:custGeom>
            <a:avLst/>
            <a:gdLst/>
            <a:ahLst/>
            <a:cxnLst/>
            <a:rect l="l" t="t" r="r" b="b"/>
            <a:pathLst>
              <a:path w="196214">
                <a:moveTo>
                  <a:pt x="0" y="0"/>
                </a:moveTo>
                <a:lnTo>
                  <a:pt x="195596" y="0"/>
                </a:lnTo>
              </a:path>
            </a:pathLst>
          </a:custGeom>
          <a:ln w="27305">
            <a:solidFill>
              <a:srgbClr val="EE3431"/>
            </a:solidFill>
          </a:ln>
        </p:spPr>
        <p:txBody>
          <a:bodyPr wrap="square" lIns="0" tIns="0" rIns="0" bIns="0" rtlCol="0"/>
          <a:lstStyle/>
          <a:p>
            <a:endParaRPr sz="1266">
              <a:solidFill>
                <a:prstClr val="black"/>
              </a:solidFill>
            </a:endParaRPr>
          </a:p>
        </p:txBody>
      </p:sp>
      <p:sp>
        <p:nvSpPr>
          <p:cNvPr id="46" name="object 46"/>
          <p:cNvSpPr/>
          <p:nvPr/>
        </p:nvSpPr>
        <p:spPr>
          <a:xfrm>
            <a:off x="1689040" y="5031384"/>
            <a:ext cx="0" cy="137517"/>
          </a:xfrm>
          <a:custGeom>
            <a:avLst/>
            <a:gdLst/>
            <a:ahLst/>
            <a:cxnLst/>
            <a:rect l="l" t="t" r="r" b="b"/>
            <a:pathLst>
              <a:path h="195579">
                <a:moveTo>
                  <a:pt x="0" y="0"/>
                </a:moveTo>
                <a:lnTo>
                  <a:pt x="0" y="195507"/>
                </a:lnTo>
              </a:path>
            </a:pathLst>
          </a:custGeom>
          <a:ln w="27340">
            <a:solidFill>
              <a:srgbClr val="EE3431"/>
            </a:solidFill>
          </a:ln>
        </p:spPr>
        <p:txBody>
          <a:bodyPr wrap="square" lIns="0" tIns="0" rIns="0" bIns="0" rtlCol="0"/>
          <a:lstStyle/>
          <a:p>
            <a:endParaRPr sz="1266">
              <a:solidFill>
                <a:prstClr val="black"/>
              </a:solidFill>
            </a:endParaRPr>
          </a:p>
        </p:txBody>
      </p:sp>
      <p:sp>
        <p:nvSpPr>
          <p:cNvPr id="47" name="object 47"/>
          <p:cNvSpPr/>
          <p:nvPr/>
        </p:nvSpPr>
        <p:spPr>
          <a:xfrm>
            <a:off x="2019456" y="5042004"/>
            <a:ext cx="146893" cy="146000"/>
          </a:xfrm>
          <a:custGeom>
            <a:avLst/>
            <a:gdLst/>
            <a:ahLst/>
            <a:cxnLst/>
            <a:rect l="l" t="t" r="r" b="b"/>
            <a:pathLst>
              <a:path w="208914" h="207645">
                <a:moveTo>
                  <a:pt x="113344" y="0"/>
                </a:moveTo>
                <a:lnTo>
                  <a:pt x="68017" y="7795"/>
                </a:lnTo>
                <a:lnTo>
                  <a:pt x="32403" y="29541"/>
                </a:lnTo>
                <a:lnTo>
                  <a:pt x="8923" y="61971"/>
                </a:lnTo>
                <a:lnTo>
                  <a:pt x="0" y="101821"/>
                </a:lnTo>
                <a:lnTo>
                  <a:pt x="991" y="116780"/>
                </a:lnTo>
                <a:lnTo>
                  <a:pt x="14857" y="157004"/>
                </a:lnTo>
                <a:lnTo>
                  <a:pt x="42264" y="187619"/>
                </a:lnTo>
                <a:lnTo>
                  <a:pt x="79610" y="205248"/>
                </a:lnTo>
                <a:lnTo>
                  <a:pt x="93646" y="207655"/>
                </a:lnTo>
                <a:lnTo>
                  <a:pt x="109918" y="206862"/>
                </a:lnTo>
                <a:lnTo>
                  <a:pt x="125247" y="204299"/>
                </a:lnTo>
                <a:lnTo>
                  <a:pt x="139548" y="200086"/>
                </a:lnTo>
                <a:lnTo>
                  <a:pt x="152718" y="194350"/>
                </a:lnTo>
                <a:lnTo>
                  <a:pt x="116296" y="194350"/>
                </a:lnTo>
                <a:lnTo>
                  <a:pt x="99882" y="193937"/>
                </a:lnTo>
                <a:lnTo>
                  <a:pt x="61442" y="184116"/>
                </a:lnTo>
                <a:lnTo>
                  <a:pt x="26016" y="150189"/>
                </a:lnTo>
                <a:lnTo>
                  <a:pt x="13632" y="114416"/>
                </a:lnTo>
                <a:lnTo>
                  <a:pt x="14145" y="98336"/>
                </a:lnTo>
                <a:lnTo>
                  <a:pt x="24445" y="60250"/>
                </a:lnTo>
                <a:lnTo>
                  <a:pt x="58566" y="25205"/>
                </a:lnTo>
                <a:lnTo>
                  <a:pt x="94754" y="13152"/>
                </a:lnTo>
                <a:lnTo>
                  <a:pt x="155494" y="13152"/>
                </a:lnTo>
                <a:lnTo>
                  <a:pt x="153832" y="12106"/>
                </a:lnTo>
                <a:lnTo>
                  <a:pt x="141134" y="6306"/>
                </a:lnTo>
                <a:lnTo>
                  <a:pt x="127592" y="2225"/>
                </a:lnTo>
                <a:lnTo>
                  <a:pt x="113344" y="0"/>
                </a:lnTo>
                <a:close/>
              </a:path>
              <a:path w="208914" h="207645">
                <a:moveTo>
                  <a:pt x="202101" y="103915"/>
                </a:moveTo>
                <a:lnTo>
                  <a:pt x="195577" y="103915"/>
                </a:lnTo>
                <a:lnTo>
                  <a:pt x="194587" y="117408"/>
                </a:lnTo>
                <a:lnTo>
                  <a:pt x="191711" y="130275"/>
                </a:lnTo>
                <a:lnTo>
                  <a:pt x="173177" y="163776"/>
                </a:lnTo>
                <a:lnTo>
                  <a:pt x="140140" y="187509"/>
                </a:lnTo>
                <a:lnTo>
                  <a:pt x="116296" y="194350"/>
                </a:lnTo>
                <a:lnTo>
                  <a:pt x="152742" y="194339"/>
                </a:lnTo>
                <a:lnTo>
                  <a:pt x="184851" y="169090"/>
                </a:lnTo>
                <a:lnTo>
                  <a:pt x="204031" y="134312"/>
                </a:lnTo>
                <a:lnTo>
                  <a:pt x="208540" y="107414"/>
                </a:lnTo>
                <a:lnTo>
                  <a:pt x="202101" y="103915"/>
                </a:lnTo>
                <a:close/>
              </a:path>
              <a:path w="208914" h="207645">
                <a:moveTo>
                  <a:pt x="155494" y="13152"/>
                </a:moveTo>
                <a:lnTo>
                  <a:pt x="94754" y="13152"/>
                </a:lnTo>
                <a:lnTo>
                  <a:pt x="110630" y="13726"/>
                </a:lnTo>
                <a:lnTo>
                  <a:pt x="124784" y="15855"/>
                </a:lnTo>
                <a:lnTo>
                  <a:pt x="167095" y="37705"/>
                </a:lnTo>
                <a:lnTo>
                  <a:pt x="188992" y="70116"/>
                </a:lnTo>
                <a:lnTo>
                  <a:pt x="195146" y="95026"/>
                </a:lnTo>
                <a:lnTo>
                  <a:pt x="208598" y="103915"/>
                </a:lnTo>
                <a:lnTo>
                  <a:pt x="199869" y="62083"/>
                </a:lnTo>
                <a:lnTo>
                  <a:pt x="176148" y="28312"/>
                </a:lnTo>
                <a:lnTo>
                  <a:pt x="165549" y="19487"/>
                </a:lnTo>
                <a:lnTo>
                  <a:pt x="155494" y="13152"/>
                </a:lnTo>
                <a:close/>
              </a:path>
            </a:pathLst>
          </a:custGeom>
          <a:solidFill>
            <a:srgbClr val="231F20"/>
          </a:solidFill>
        </p:spPr>
        <p:txBody>
          <a:bodyPr wrap="square" lIns="0" tIns="0" rIns="0" bIns="0" rtlCol="0"/>
          <a:lstStyle/>
          <a:p>
            <a:endParaRPr sz="1266">
              <a:solidFill>
                <a:prstClr val="black"/>
              </a:solidFill>
            </a:endParaRPr>
          </a:p>
        </p:txBody>
      </p:sp>
      <p:sp>
        <p:nvSpPr>
          <p:cNvPr id="48" name="object 48"/>
          <p:cNvSpPr/>
          <p:nvPr/>
        </p:nvSpPr>
        <p:spPr>
          <a:xfrm>
            <a:off x="2024009" y="5115060"/>
            <a:ext cx="137964" cy="0"/>
          </a:xfrm>
          <a:custGeom>
            <a:avLst/>
            <a:gdLst/>
            <a:ahLst/>
            <a:cxnLst/>
            <a:rect l="l" t="t" r="r" b="b"/>
            <a:pathLst>
              <a:path w="196214">
                <a:moveTo>
                  <a:pt x="0" y="0"/>
                </a:moveTo>
                <a:lnTo>
                  <a:pt x="195596" y="0"/>
                </a:lnTo>
              </a:path>
            </a:pathLst>
          </a:custGeom>
          <a:ln w="27332">
            <a:solidFill>
              <a:srgbClr val="231F20"/>
            </a:solidFill>
          </a:ln>
        </p:spPr>
        <p:txBody>
          <a:bodyPr wrap="square" lIns="0" tIns="0" rIns="0" bIns="0" rtlCol="0"/>
          <a:lstStyle/>
          <a:p>
            <a:endParaRPr sz="1266">
              <a:solidFill>
                <a:prstClr val="black"/>
              </a:solidFill>
            </a:endParaRPr>
          </a:p>
        </p:txBody>
      </p:sp>
      <p:sp>
        <p:nvSpPr>
          <p:cNvPr id="49" name="object 49"/>
          <p:cNvSpPr/>
          <p:nvPr/>
        </p:nvSpPr>
        <p:spPr>
          <a:xfrm>
            <a:off x="4550022" y="5042006"/>
            <a:ext cx="146893" cy="146000"/>
          </a:xfrm>
          <a:custGeom>
            <a:avLst/>
            <a:gdLst/>
            <a:ahLst/>
            <a:cxnLst/>
            <a:rect l="l" t="t" r="r" b="b"/>
            <a:pathLst>
              <a:path w="208915" h="207645">
                <a:moveTo>
                  <a:pt x="113338" y="0"/>
                </a:moveTo>
                <a:lnTo>
                  <a:pt x="68012" y="7778"/>
                </a:lnTo>
                <a:lnTo>
                  <a:pt x="32405" y="29515"/>
                </a:lnTo>
                <a:lnTo>
                  <a:pt x="8929" y="61938"/>
                </a:lnTo>
                <a:lnTo>
                  <a:pt x="0" y="101778"/>
                </a:lnTo>
                <a:lnTo>
                  <a:pt x="990" y="116744"/>
                </a:lnTo>
                <a:lnTo>
                  <a:pt x="14845" y="156980"/>
                </a:lnTo>
                <a:lnTo>
                  <a:pt x="42237" y="187602"/>
                </a:lnTo>
                <a:lnTo>
                  <a:pt x="79575" y="205238"/>
                </a:lnTo>
                <a:lnTo>
                  <a:pt x="93611" y="207648"/>
                </a:lnTo>
                <a:lnTo>
                  <a:pt x="109880" y="206856"/>
                </a:lnTo>
                <a:lnTo>
                  <a:pt x="125207" y="204296"/>
                </a:lnTo>
                <a:lnTo>
                  <a:pt x="139509" y="200085"/>
                </a:lnTo>
                <a:lnTo>
                  <a:pt x="152693" y="194347"/>
                </a:lnTo>
                <a:lnTo>
                  <a:pt x="116277" y="194347"/>
                </a:lnTo>
                <a:lnTo>
                  <a:pt x="99864" y="193934"/>
                </a:lnTo>
                <a:lnTo>
                  <a:pt x="61442" y="184115"/>
                </a:lnTo>
                <a:lnTo>
                  <a:pt x="26011" y="150186"/>
                </a:lnTo>
                <a:lnTo>
                  <a:pt x="13630" y="114412"/>
                </a:lnTo>
                <a:lnTo>
                  <a:pt x="14143" y="98330"/>
                </a:lnTo>
                <a:lnTo>
                  <a:pt x="24439" y="60241"/>
                </a:lnTo>
                <a:lnTo>
                  <a:pt x="58562" y="25202"/>
                </a:lnTo>
                <a:lnTo>
                  <a:pt x="94734" y="13150"/>
                </a:lnTo>
                <a:lnTo>
                  <a:pt x="155462" y="13150"/>
                </a:lnTo>
                <a:lnTo>
                  <a:pt x="153818" y="12114"/>
                </a:lnTo>
                <a:lnTo>
                  <a:pt x="141121" y="6313"/>
                </a:lnTo>
                <a:lnTo>
                  <a:pt x="127582" y="2229"/>
                </a:lnTo>
                <a:lnTo>
                  <a:pt x="113338" y="0"/>
                </a:lnTo>
                <a:close/>
              </a:path>
              <a:path w="208915" h="207645">
                <a:moveTo>
                  <a:pt x="202099" y="103911"/>
                </a:moveTo>
                <a:lnTo>
                  <a:pt x="195547" y="103911"/>
                </a:lnTo>
                <a:lnTo>
                  <a:pt x="194559" y="117406"/>
                </a:lnTo>
                <a:lnTo>
                  <a:pt x="191688" y="130275"/>
                </a:lnTo>
                <a:lnTo>
                  <a:pt x="173167" y="163779"/>
                </a:lnTo>
                <a:lnTo>
                  <a:pt x="140122" y="187507"/>
                </a:lnTo>
                <a:lnTo>
                  <a:pt x="116277" y="194347"/>
                </a:lnTo>
                <a:lnTo>
                  <a:pt x="152704" y="194342"/>
                </a:lnTo>
                <a:lnTo>
                  <a:pt x="184825" y="169107"/>
                </a:lnTo>
                <a:lnTo>
                  <a:pt x="204029" y="134346"/>
                </a:lnTo>
                <a:lnTo>
                  <a:pt x="208562" y="107460"/>
                </a:lnTo>
                <a:lnTo>
                  <a:pt x="202099" y="103911"/>
                </a:lnTo>
                <a:close/>
              </a:path>
              <a:path w="208915" h="207645">
                <a:moveTo>
                  <a:pt x="155462" y="13150"/>
                </a:moveTo>
                <a:lnTo>
                  <a:pt x="94734" y="13150"/>
                </a:lnTo>
                <a:lnTo>
                  <a:pt x="110606" y="13723"/>
                </a:lnTo>
                <a:lnTo>
                  <a:pt x="124764" y="15850"/>
                </a:lnTo>
                <a:lnTo>
                  <a:pt x="167084" y="37691"/>
                </a:lnTo>
                <a:lnTo>
                  <a:pt x="188976" y="70106"/>
                </a:lnTo>
                <a:lnTo>
                  <a:pt x="195135" y="95011"/>
                </a:lnTo>
                <a:lnTo>
                  <a:pt x="208596" y="103911"/>
                </a:lnTo>
                <a:lnTo>
                  <a:pt x="199863" y="62083"/>
                </a:lnTo>
                <a:lnTo>
                  <a:pt x="176136" y="28319"/>
                </a:lnTo>
                <a:lnTo>
                  <a:pt x="165535" y="19495"/>
                </a:lnTo>
                <a:lnTo>
                  <a:pt x="155462" y="13150"/>
                </a:lnTo>
                <a:close/>
              </a:path>
            </a:pathLst>
          </a:custGeom>
          <a:solidFill>
            <a:srgbClr val="EE3431"/>
          </a:solidFill>
        </p:spPr>
        <p:txBody>
          <a:bodyPr wrap="square" lIns="0" tIns="0" rIns="0" bIns="0" rtlCol="0"/>
          <a:lstStyle/>
          <a:p>
            <a:endParaRPr sz="1266">
              <a:solidFill>
                <a:prstClr val="black"/>
              </a:solidFill>
            </a:endParaRPr>
          </a:p>
        </p:txBody>
      </p:sp>
      <p:sp>
        <p:nvSpPr>
          <p:cNvPr id="50" name="object 50"/>
          <p:cNvSpPr/>
          <p:nvPr/>
        </p:nvSpPr>
        <p:spPr>
          <a:xfrm>
            <a:off x="4554593" y="5115060"/>
            <a:ext cx="137964" cy="0"/>
          </a:xfrm>
          <a:custGeom>
            <a:avLst/>
            <a:gdLst/>
            <a:ahLst/>
            <a:cxnLst/>
            <a:rect l="l" t="t" r="r" b="b"/>
            <a:pathLst>
              <a:path w="196215">
                <a:moveTo>
                  <a:pt x="0" y="0"/>
                </a:moveTo>
                <a:lnTo>
                  <a:pt x="195596" y="0"/>
                </a:lnTo>
              </a:path>
            </a:pathLst>
          </a:custGeom>
          <a:ln w="27332">
            <a:solidFill>
              <a:srgbClr val="EE3431"/>
            </a:solidFill>
          </a:ln>
        </p:spPr>
        <p:txBody>
          <a:bodyPr wrap="square" lIns="0" tIns="0" rIns="0" bIns="0" rtlCol="0"/>
          <a:lstStyle/>
          <a:p>
            <a:endParaRPr sz="1266">
              <a:solidFill>
                <a:prstClr val="black"/>
              </a:solidFill>
            </a:endParaRPr>
          </a:p>
        </p:txBody>
      </p:sp>
      <p:sp>
        <p:nvSpPr>
          <p:cNvPr id="51" name="object 51"/>
          <p:cNvSpPr/>
          <p:nvPr/>
        </p:nvSpPr>
        <p:spPr>
          <a:xfrm>
            <a:off x="4623357" y="5046317"/>
            <a:ext cx="0" cy="137517"/>
          </a:xfrm>
          <a:custGeom>
            <a:avLst/>
            <a:gdLst/>
            <a:ahLst/>
            <a:cxnLst/>
            <a:rect l="l" t="t" r="r" b="b"/>
            <a:pathLst>
              <a:path h="195579">
                <a:moveTo>
                  <a:pt x="0" y="0"/>
                </a:moveTo>
                <a:lnTo>
                  <a:pt x="0" y="195534"/>
                </a:lnTo>
              </a:path>
            </a:pathLst>
          </a:custGeom>
          <a:ln w="27340">
            <a:solidFill>
              <a:srgbClr val="EE3431"/>
            </a:solidFill>
          </a:ln>
        </p:spPr>
        <p:txBody>
          <a:bodyPr wrap="square" lIns="0" tIns="0" rIns="0" bIns="0" rtlCol="0"/>
          <a:lstStyle/>
          <a:p>
            <a:endParaRPr sz="1266">
              <a:solidFill>
                <a:prstClr val="black"/>
              </a:solidFill>
            </a:endParaRPr>
          </a:p>
        </p:txBody>
      </p:sp>
      <p:sp>
        <p:nvSpPr>
          <p:cNvPr id="52" name="object 52"/>
          <p:cNvSpPr txBox="1"/>
          <p:nvPr/>
        </p:nvSpPr>
        <p:spPr>
          <a:xfrm>
            <a:off x="2167618" y="1573495"/>
            <a:ext cx="355848" cy="108171"/>
          </a:xfrm>
          <a:prstGeom prst="rect">
            <a:avLst/>
          </a:prstGeom>
        </p:spPr>
        <p:txBody>
          <a:bodyPr vert="horz" wrap="square" lIns="0" tIns="0" rIns="0" bIns="0" rtlCol="0">
            <a:spAutoFit/>
          </a:bodyPr>
          <a:lstStyle/>
          <a:p>
            <a:pPr marL="8929"/>
            <a:r>
              <a:rPr sz="703" spc="7" dirty="0">
                <a:solidFill>
                  <a:srgbClr val="231F20"/>
                </a:solidFill>
                <a:latin typeface="Arial"/>
                <a:cs typeface="Arial"/>
              </a:rPr>
              <a:t>Proteins</a:t>
            </a:r>
            <a:endParaRPr sz="703">
              <a:solidFill>
                <a:prstClr val="black"/>
              </a:solidFill>
              <a:latin typeface="Arial"/>
              <a:cs typeface="Arial"/>
            </a:endParaRPr>
          </a:p>
        </p:txBody>
      </p:sp>
      <p:sp>
        <p:nvSpPr>
          <p:cNvPr id="53" name="object 53"/>
          <p:cNvSpPr txBox="1"/>
          <p:nvPr/>
        </p:nvSpPr>
        <p:spPr>
          <a:xfrm>
            <a:off x="2498404" y="1642715"/>
            <a:ext cx="189309" cy="97399"/>
          </a:xfrm>
          <a:prstGeom prst="rect">
            <a:avLst/>
          </a:prstGeom>
        </p:spPr>
        <p:txBody>
          <a:bodyPr vert="horz" wrap="square" lIns="0" tIns="0" rIns="0" bIns="0" rtlCol="0">
            <a:spAutoFit/>
          </a:bodyPr>
          <a:lstStyle/>
          <a:p>
            <a:pPr marL="8929"/>
            <a:r>
              <a:rPr sz="633" dirty="0">
                <a:solidFill>
                  <a:srgbClr val="231F20"/>
                </a:solidFill>
                <a:latin typeface="Arial"/>
                <a:cs typeface="Arial"/>
              </a:rPr>
              <a:t>DNA</a:t>
            </a:r>
            <a:endParaRPr sz="633">
              <a:solidFill>
                <a:prstClr val="black"/>
              </a:solidFill>
              <a:latin typeface="Arial"/>
              <a:cs typeface="Arial"/>
            </a:endParaRPr>
          </a:p>
        </p:txBody>
      </p:sp>
      <p:sp>
        <p:nvSpPr>
          <p:cNvPr id="54" name="object 54"/>
          <p:cNvSpPr txBox="1"/>
          <p:nvPr/>
        </p:nvSpPr>
        <p:spPr>
          <a:xfrm>
            <a:off x="1778805" y="2455256"/>
            <a:ext cx="458093" cy="222882"/>
          </a:xfrm>
          <a:prstGeom prst="rect">
            <a:avLst/>
          </a:prstGeom>
        </p:spPr>
        <p:txBody>
          <a:bodyPr vert="horz" wrap="square" lIns="0" tIns="0" rIns="0" bIns="0" rtlCol="0">
            <a:spAutoFit/>
          </a:bodyPr>
          <a:lstStyle/>
          <a:p>
            <a:pPr marL="8929" marR="3572" indent="68756">
              <a:lnSpc>
                <a:spcPct val="102600"/>
              </a:lnSpc>
            </a:pPr>
            <a:r>
              <a:rPr sz="703" spc="4" dirty="0">
                <a:solidFill>
                  <a:srgbClr val="231F20"/>
                </a:solidFill>
                <a:latin typeface="Arial"/>
                <a:cs typeface="Arial"/>
              </a:rPr>
              <a:t>Plasma </a:t>
            </a:r>
            <a:r>
              <a:rPr sz="703" spc="7" dirty="0">
                <a:solidFill>
                  <a:srgbClr val="231F20"/>
                </a:solidFill>
                <a:latin typeface="Arial"/>
                <a:cs typeface="Arial"/>
              </a:rPr>
              <a:t>membrane</a:t>
            </a:r>
            <a:endParaRPr sz="703">
              <a:solidFill>
                <a:prstClr val="black"/>
              </a:solidFill>
              <a:latin typeface="Arial"/>
              <a:cs typeface="Arial"/>
            </a:endParaRPr>
          </a:p>
        </p:txBody>
      </p:sp>
      <p:sp>
        <p:nvSpPr>
          <p:cNvPr id="55" name="object 55"/>
          <p:cNvSpPr txBox="1"/>
          <p:nvPr/>
        </p:nvSpPr>
        <p:spPr>
          <a:xfrm>
            <a:off x="2741065" y="2024788"/>
            <a:ext cx="308074" cy="108171"/>
          </a:xfrm>
          <a:prstGeom prst="rect">
            <a:avLst/>
          </a:prstGeom>
        </p:spPr>
        <p:txBody>
          <a:bodyPr vert="horz" wrap="square" lIns="0" tIns="0" rIns="0" bIns="0" rtlCol="0">
            <a:spAutoFit/>
          </a:bodyPr>
          <a:lstStyle/>
          <a:p>
            <a:pPr marL="8929"/>
            <a:r>
              <a:rPr sz="703" spc="-4" dirty="0">
                <a:solidFill>
                  <a:srgbClr val="231F20"/>
                </a:solidFill>
                <a:latin typeface="Arial"/>
                <a:cs typeface="Arial"/>
              </a:rPr>
              <a:t>Vesicle</a:t>
            </a:r>
            <a:endParaRPr sz="703">
              <a:solidFill>
                <a:prstClr val="black"/>
              </a:solidFill>
              <a:latin typeface="Arial"/>
              <a:cs typeface="Arial"/>
            </a:endParaRPr>
          </a:p>
        </p:txBody>
      </p:sp>
      <p:sp>
        <p:nvSpPr>
          <p:cNvPr id="56" name="object 56"/>
          <p:cNvSpPr txBox="1"/>
          <p:nvPr/>
        </p:nvSpPr>
        <p:spPr>
          <a:xfrm>
            <a:off x="2698186" y="1732488"/>
            <a:ext cx="125016" cy="97399"/>
          </a:xfrm>
          <a:prstGeom prst="rect">
            <a:avLst/>
          </a:prstGeom>
        </p:spPr>
        <p:txBody>
          <a:bodyPr vert="horz" wrap="square" lIns="0" tIns="0" rIns="0" bIns="0" rtlCol="0">
            <a:spAutoFit/>
          </a:bodyPr>
          <a:lstStyle/>
          <a:p>
            <a:pPr marL="8929"/>
            <a:r>
              <a:rPr sz="633" spc="-25" dirty="0">
                <a:solidFill>
                  <a:srgbClr val="231F20"/>
                </a:solidFill>
                <a:latin typeface="Arial"/>
                <a:cs typeface="Arial"/>
              </a:rPr>
              <a:t>ER</a:t>
            </a:r>
            <a:endParaRPr sz="633">
              <a:solidFill>
                <a:prstClr val="black"/>
              </a:solidFill>
              <a:latin typeface="Arial"/>
              <a:cs typeface="Arial"/>
            </a:endParaRPr>
          </a:p>
        </p:txBody>
      </p:sp>
      <p:sp>
        <p:nvSpPr>
          <p:cNvPr id="57" name="object 57"/>
          <p:cNvSpPr txBox="1"/>
          <p:nvPr/>
        </p:nvSpPr>
        <p:spPr>
          <a:xfrm>
            <a:off x="1622546" y="4054815"/>
            <a:ext cx="389781" cy="108171"/>
          </a:xfrm>
          <a:prstGeom prst="rect">
            <a:avLst/>
          </a:prstGeom>
        </p:spPr>
        <p:txBody>
          <a:bodyPr vert="horz" wrap="square" lIns="0" tIns="0" rIns="0" bIns="0" rtlCol="0">
            <a:spAutoFit/>
          </a:bodyPr>
          <a:lstStyle/>
          <a:p>
            <a:pPr marL="8929"/>
            <a:r>
              <a:rPr sz="703" spc="14" dirty="0">
                <a:solidFill>
                  <a:srgbClr val="231F20"/>
                </a:solidFill>
                <a:latin typeface="Arial"/>
                <a:cs typeface="Arial"/>
              </a:rPr>
              <a:t>Hydrogel</a:t>
            </a:r>
            <a:endParaRPr sz="703">
              <a:solidFill>
                <a:prstClr val="black"/>
              </a:solidFill>
              <a:latin typeface="Arial"/>
              <a:cs typeface="Arial"/>
            </a:endParaRPr>
          </a:p>
        </p:txBody>
      </p:sp>
      <p:sp>
        <p:nvSpPr>
          <p:cNvPr id="58" name="object 58"/>
          <p:cNvSpPr txBox="1"/>
          <p:nvPr/>
        </p:nvSpPr>
        <p:spPr>
          <a:xfrm>
            <a:off x="3953584" y="1596156"/>
            <a:ext cx="98227" cy="316625"/>
          </a:xfrm>
          <a:prstGeom prst="rect">
            <a:avLst/>
          </a:prstGeom>
        </p:spPr>
        <p:txBody>
          <a:bodyPr vert="horz" wrap="square" lIns="0" tIns="0" rIns="0" bIns="0" rtlCol="0">
            <a:spAutoFit/>
          </a:bodyPr>
          <a:lstStyle/>
          <a:p>
            <a:pPr marL="8929" marR="3572" indent="9376">
              <a:lnSpc>
                <a:spcPct val="117100"/>
              </a:lnSpc>
            </a:pPr>
            <a:r>
              <a:rPr sz="879" spc="7" dirty="0">
                <a:solidFill>
                  <a:srgbClr val="EE3330"/>
                </a:solidFill>
                <a:latin typeface="Arial"/>
                <a:cs typeface="Arial"/>
              </a:rPr>
              <a:t>o </a:t>
            </a:r>
            <a:r>
              <a:rPr sz="879" spc="-7" dirty="0">
                <a:solidFill>
                  <a:srgbClr val="EE3330"/>
                </a:solidFill>
                <a:latin typeface="Arial"/>
                <a:cs typeface="Arial"/>
              </a:rPr>
              <a:t>C</a:t>
            </a:r>
            <a:endParaRPr sz="879">
              <a:solidFill>
                <a:prstClr val="black"/>
              </a:solidFill>
              <a:latin typeface="Arial"/>
              <a:cs typeface="Arial"/>
            </a:endParaRPr>
          </a:p>
        </p:txBody>
      </p:sp>
      <p:sp>
        <p:nvSpPr>
          <p:cNvPr id="59" name="object 59"/>
          <p:cNvSpPr/>
          <p:nvPr/>
        </p:nvSpPr>
        <p:spPr>
          <a:xfrm>
            <a:off x="3986204" y="1709829"/>
            <a:ext cx="0" cy="50899"/>
          </a:xfrm>
          <a:custGeom>
            <a:avLst/>
            <a:gdLst/>
            <a:ahLst/>
            <a:cxnLst/>
            <a:rect l="l" t="t" r="r" b="b"/>
            <a:pathLst>
              <a:path h="72389">
                <a:moveTo>
                  <a:pt x="0" y="0"/>
                </a:moveTo>
                <a:lnTo>
                  <a:pt x="0" y="72341"/>
                </a:lnTo>
              </a:path>
            </a:pathLst>
          </a:custGeom>
          <a:ln w="3175">
            <a:solidFill>
              <a:srgbClr val="EE3330"/>
            </a:solidFill>
          </a:ln>
        </p:spPr>
        <p:txBody>
          <a:bodyPr wrap="square" lIns="0" tIns="0" rIns="0" bIns="0" rtlCol="0"/>
          <a:lstStyle/>
          <a:p>
            <a:endParaRPr sz="1266">
              <a:solidFill>
                <a:prstClr val="black"/>
              </a:solidFill>
            </a:endParaRPr>
          </a:p>
        </p:txBody>
      </p:sp>
      <p:sp>
        <p:nvSpPr>
          <p:cNvPr id="60" name="object 60"/>
          <p:cNvSpPr/>
          <p:nvPr/>
        </p:nvSpPr>
        <p:spPr>
          <a:xfrm>
            <a:off x="3991749" y="1709848"/>
            <a:ext cx="0" cy="50899"/>
          </a:xfrm>
          <a:custGeom>
            <a:avLst/>
            <a:gdLst/>
            <a:ahLst/>
            <a:cxnLst/>
            <a:rect l="l" t="t" r="r" b="b"/>
            <a:pathLst>
              <a:path h="72389">
                <a:moveTo>
                  <a:pt x="0" y="0"/>
                </a:moveTo>
                <a:lnTo>
                  <a:pt x="0" y="72338"/>
                </a:lnTo>
              </a:path>
            </a:pathLst>
          </a:custGeom>
          <a:ln w="17041">
            <a:solidFill>
              <a:srgbClr val="EE3330"/>
            </a:solidFill>
          </a:ln>
        </p:spPr>
        <p:txBody>
          <a:bodyPr wrap="square" lIns="0" tIns="0" rIns="0" bIns="0" rtlCol="0"/>
          <a:lstStyle/>
          <a:p>
            <a:endParaRPr sz="1266">
              <a:solidFill>
                <a:prstClr val="black"/>
              </a:solidFill>
            </a:endParaRPr>
          </a:p>
        </p:txBody>
      </p:sp>
      <p:sp>
        <p:nvSpPr>
          <p:cNvPr id="61" name="object 61"/>
          <p:cNvSpPr/>
          <p:nvPr/>
        </p:nvSpPr>
        <p:spPr>
          <a:xfrm>
            <a:off x="4013821" y="1709848"/>
            <a:ext cx="0" cy="50899"/>
          </a:xfrm>
          <a:custGeom>
            <a:avLst/>
            <a:gdLst/>
            <a:ahLst/>
            <a:cxnLst/>
            <a:rect l="l" t="t" r="r" b="b"/>
            <a:pathLst>
              <a:path h="72389">
                <a:moveTo>
                  <a:pt x="0" y="0"/>
                </a:moveTo>
                <a:lnTo>
                  <a:pt x="0" y="72338"/>
                </a:lnTo>
              </a:path>
            </a:pathLst>
          </a:custGeom>
          <a:ln w="17014">
            <a:solidFill>
              <a:srgbClr val="EE3330"/>
            </a:solidFill>
          </a:ln>
        </p:spPr>
        <p:txBody>
          <a:bodyPr wrap="square" lIns="0" tIns="0" rIns="0" bIns="0" rtlCol="0"/>
          <a:lstStyle/>
          <a:p>
            <a:endParaRPr sz="1266">
              <a:solidFill>
                <a:prstClr val="black"/>
              </a:solidFill>
            </a:endParaRPr>
          </a:p>
        </p:txBody>
      </p:sp>
      <p:sp>
        <p:nvSpPr>
          <p:cNvPr id="62" name="object 62"/>
          <p:cNvSpPr/>
          <p:nvPr/>
        </p:nvSpPr>
        <p:spPr>
          <a:xfrm>
            <a:off x="3923857" y="1863650"/>
            <a:ext cx="41970" cy="31700"/>
          </a:xfrm>
          <a:custGeom>
            <a:avLst/>
            <a:gdLst/>
            <a:ahLst/>
            <a:cxnLst/>
            <a:rect l="l" t="t" r="r" b="b"/>
            <a:pathLst>
              <a:path w="59689" h="45085">
                <a:moveTo>
                  <a:pt x="50900" y="0"/>
                </a:moveTo>
                <a:lnTo>
                  <a:pt x="0" y="31238"/>
                </a:lnTo>
                <a:lnTo>
                  <a:pt x="8249" y="44659"/>
                </a:lnTo>
                <a:lnTo>
                  <a:pt x="59150" y="13451"/>
                </a:lnTo>
                <a:lnTo>
                  <a:pt x="50900" y="0"/>
                </a:lnTo>
                <a:close/>
              </a:path>
            </a:pathLst>
          </a:custGeom>
          <a:solidFill>
            <a:srgbClr val="EE3330"/>
          </a:solidFill>
        </p:spPr>
        <p:txBody>
          <a:bodyPr wrap="square" lIns="0" tIns="0" rIns="0" bIns="0" rtlCol="0"/>
          <a:lstStyle/>
          <a:p>
            <a:endParaRPr sz="1266">
              <a:solidFill>
                <a:prstClr val="black"/>
              </a:solidFill>
            </a:endParaRPr>
          </a:p>
        </p:txBody>
      </p:sp>
      <p:sp>
        <p:nvSpPr>
          <p:cNvPr id="63" name="object 63"/>
          <p:cNvSpPr/>
          <p:nvPr/>
        </p:nvSpPr>
        <p:spPr>
          <a:xfrm>
            <a:off x="4023966" y="1863650"/>
            <a:ext cx="41970" cy="31700"/>
          </a:xfrm>
          <a:custGeom>
            <a:avLst/>
            <a:gdLst/>
            <a:ahLst/>
            <a:cxnLst/>
            <a:rect l="l" t="t" r="r" b="b"/>
            <a:pathLst>
              <a:path w="59689" h="45085">
                <a:moveTo>
                  <a:pt x="8249" y="0"/>
                </a:moveTo>
                <a:lnTo>
                  <a:pt x="0" y="13451"/>
                </a:lnTo>
                <a:lnTo>
                  <a:pt x="50900" y="44690"/>
                </a:lnTo>
                <a:lnTo>
                  <a:pt x="59150" y="31238"/>
                </a:lnTo>
                <a:lnTo>
                  <a:pt x="8249" y="0"/>
                </a:lnTo>
                <a:close/>
              </a:path>
            </a:pathLst>
          </a:custGeom>
          <a:solidFill>
            <a:srgbClr val="EE3330"/>
          </a:solidFill>
        </p:spPr>
        <p:txBody>
          <a:bodyPr wrap="square" lIns="0" tIns="0" rIns="0" bIns="0" rtlCol="0"/>
          <a:lstStyle/>
          <a:p>
            <a:endParaRPr sz="1266">
              <a:solidFill>
                <a:prstClr val="black"/>
              </a:solidFill>
            </a:endParaRPr>
          </a:p>
        </p:txBody>
      </p:sp>
      <p:sp>
        <p:nvSpPr>
          <p:cNvPr id="64" name="object 64"/>
          <p:cNvSpPr/>
          <p:nvPr/>
        </p:nvSpPr>
        <p:spPr>
          <a:xfrm>
            <a:off x="4326566" y="1786464"/>
            <a:ext cx="89297" cy="58043"/>
          </a:xfrm>
          <a:custGeom>
            <a:avLst/>
            <a:gdLst/>
            <a:ahLst/>
            <a:cxnLst/>
            <a:rect l="l" t="t" r="r" b="b"/>
            <a:pathLst>
              <a:path w="127000" h="82550">
                <a:moveTo>
                  <a:pt x="7846" y="0"/>
                </a:moveTo>
                <a:lnTo>
                  <a:pt x="0" y="13691"/>
                </a:lnTo>
                <a:lnTo>
                  <a:pt x="119137" y="82233"/>
                </a:lnTo>
                <a:lnTo>
                  <a:pt x="127010" y="68541"/>
                </a:lnTo>
                <a:lnTo>
                  <a:pt x="7846" y="0"/>
                </a:lnTo>
                <a:close/>
              </a:path>
            </a:pathLst>
          </a:custGeom>
          <a:solidFill>
            <a:srgbClr val="16ABE3"/>
          </a:solidFill>
        </p:spPr>
        <p:txBody>
          <a:bodyPr wrap="square" lIns="0" tIns="0" rIns="0" bIns="0" rtlCol="0"/>
          <a:lstStyle/>
          <a:p>
            <a:endParaRPr sz="1266">
              <a:solidFill>
                <a:prstClr val="black"/>
              </a:solidFill>
            </a:endParaRPr>
          </a:p>
        </p:txBody>
      </p:sp>
      <p:sp>
        <p:nvSpPr>
          <p:cNvPr id="65" name="object 65"/>
          <p:cNvSpPr/>
          <p:nvPr/>
        </p:nvSpPr>
        <p:spPr>
          <a:xfrm>
            <a:off x="4314359" y="1801530"/>
            <a:ext cx="89297" cy="58043"/>
          </a:xfrm>
          <a:custGeom>
            <a:avLst/>
            <a:gdLst/>
            <a:ahLst/>
            <a:cxnLst/>
            <a:rect l="l" t="t" r="r" b="b"/>
            <a:pathLst>
              <a:path w="127000" h="82550">
                <a:moveTo>
                  <a:pt x="7899" y="0"/>
                </a:moveTo>
                <a:lnTo>
                  <a:pt x="0" y="13663"/>
                </a:lnTo>
                <a:lnTo>
                  <a:pt x="118544" y="82389"/>
                </a:lnTo>
                <a:lnTo>
                  <a:pt x="126470" y="68756"/>
                </a:lnTo>
                <a:lnTo>
                  <a:pt x="7899" y="0"/>
                </a:lnTo>
                <a:close/>
              </a:path>
            </a:pathLst>
          </a:custGeom>
          <a:solidFill>
            <a:srgbClr val="16ABE3"/>
          </a:solidFill>
        </p:spPr>
        <p:txBody>
          <a:bodyPr wrap="square" lIns="0" tIns="0" rIns="0" bIns="0" rtlCol="0"/>
          <a:lstStyle/>
          <a:p>
            <a:endParaRPr sz="1266">
              <a:solidFill>
                <a:prstClr val="black"/>
              </a:solidFill>
            </a:endParaRPr>
          </a:p>
        </p:txBody>
      </p:sp>
      <p:sp>
        <p:nvSpPr>
          <p:cNvPr id="66" name="object 66"/>
          <p:cNvSpPr/>
          <p:nvPr/>
        </p:nvSpPr>
        <p:spPr>
          <a:xfrm>
            <a:off x="4397198" y="1801892"/>
            <a:ext cx="67866" cy="54471"/>
          </a:xfrm>
          <a:custGeom>
            <a:avLst/>
            <a:gdLst/>
            <a:ahLst/>
            <a:cxnLst/>
            <a:rect l="l" t="t" r="r" b="b"/>
            <a:pathLst>
              <a:path w="96520" h="77469">
                <a:moveTo>
                  <a:pt x="87080" y="0"/>
                </a:moveTo>
                <a:lnTo>
                  <a:pt x="0" y="64361"/>
                </a:lnTo>
                <a:lnTo>
                  <a:pt x="9381" y="77055"/>
                </a:lnTo>
                <a:lnTo>
                  <a:pt x="96462" y="12666"/>
                </a:lnTo>
                <a:lnTo>
                  <a:pt x="87080" y="0"/>
                </a:lnTo>
                <a:close/>
              </a:path>
            </a:pathLst>
          </a:custGeom>
          <a:solidFill>
            <a:srgbClr val="16ABE3"/>
          </a:solidFill>
        </p:spPr>
        <p:txBody>
          <a:bodyPr wrap="square" lIns="0" tIns="0" rIns="0" bIns="0" rtlCol="0"/>
          <a:lstStyle/>
          <a:p>
            <a:endParaRPr sz="1266">
              <a:solidFill>
                <a:prstClr val="black"/>
              </a:solidFill>
            </a:endParaRPr>
          </a:p>
        </p:txBody>
      </p:sp>
      <p:sp>
        <p:nvSpPr>
          <p:cNvPr id="67" name="object 67"/>
          <p:cNvSpPr/>
          <p:nvPr/>
        </p:nvSpPr>
        <p:spPr>
          <a:xfrm>
            <a:off x="4461735" y="1727531"/>
            <a:ext cx="0" cy="79028"/>
          </a:xfrm>
          <a:custGeom>
            <a:avLst/>
            <a:gdLst/>
            <a:ahLst/>
            <a:cxnLst/>
            <a:rect l="l" t="t" r="r" b="b"/>
            <a:pathLst>
              <a:path h="112394">
                <a:moveTo>
                  <a:pt x="0" y="0"/>
                </a:moveTo>
                <a:lnTo>
                  <a:pt x="0" y="112092"/>
                </a:lnTo>
              </a:path>
            </a:pathLst>
          </a:custGeom>
          <a:ln w="17041">
            <a:solidFill>
              <a:srgbClr val="16ABE3"/>
            </a:solidFill>
          </a:ln>
        </p:spPr>
        <p:txBody>
          <a:bodyPr wrap="square" lIns="0" tIns="0" rIns="0" bIns="0" rtlCol="0"/>
          <a:lstStyle/>
          <a:p>
            <a:endParaRPr sz="1266">
              <a:solidFill>
                <a:prstClr val="black"/>
              </a:solidFill>
            </a:endParaRPr>
          </a:p>
        </p:txBody>
      </p:sp>
      <p:sp>
        <p:nvSpPr>
          <p:cNvPr id="68" name="object 68"/>
          <p:cNvSpPr/>
          <p:nvPr/>
        </p:nvSpPr>
        <p:spPr>
          <a:xfrm>
            <a:off x="4482151" y="1727531"/>
            <a:ext cx="0" cy="79028"/>
          </a:xfrm>
          <a:custGeom>
            <a:avLst/>
            <a:gdLst/>
            <a:ahLst/>
            <a:cxnLst/>
            <a:rect l="l" t="t" r="r" b="b"/>
            <a:pathLst>
              <a:path h="112394">
                <a:moveTo>
                  <a:pt x="0" y="0"/>
                </a:moveTo>
                <a:lnTo>
                  <a:pt x="0" y="112092"/>
                </a:lnTo>
              </a:path>
            </a:pathLst>
          </a:custGeom>
          <a:ln w="17041">
            <a:solidFill>
              <a:srgbClr val="16ABE3"/>
            </a:solidFill>
          </a:ln>
        </p:spPr>
        <p:txBody>
          <a:bodyPr wrap="square" lIns="0" tIns="0" rIns="0" bIns="0" rtlCol="0"/>
          <a:lstStyle/>
          <a:p>
            <a:endParaRPr sz="1266">
              <a:solidFill>
                <a:prstClr val="black"/>
              </a:solidFill>
            </a:endParaRPr>
          </a:p>
        </p:txBody>
      </p:sp>
      <p:sp>
        <p:nvSpPr>
          <p:cNvPr id="69" name="object 69"/>
          <p:cNvSpPr/>
          <p:nvPr/>
        </p:nvSpPr>
        <p:spPr>
          <a:xfrm>
            <a:off x="4478824" y="1801893"/>
            <a:ext cx="72330" cy="57596"/>
          </a:xfrm>
          <a:custGeom>
            <a:avLst/>
            <a:gdLst/>
            <a:ahLst/>
            <a:cxnLst/>
            <a:rect l="l" t="t" r="r" b="b"/>
            <a:pathLst>
              <a:path w="102870" h="81914">
                <a:moveTo>
                  <a:pt x="9409" y="0"/>
                </a:moveTo>
                <a:lnTo>
                  <a:pt x="0" y="12666"/>
                </a:lnTo>
                <a:lnTo>
                  <a:pt x="92932" y="81420"/>
                </a:lnTo>
                <a:lnTo>
                  <a:pt x="102315" y="68727"/>
                </a:lnTo>
                <a:lnTo>
                  <a:pt x="9409" y="0"/>
                </a:lnTo>
                <a:close/>
              </a:path>
            </a:pathLst>
          </a:custGeom>
          <a:solidFill>
            <a:srgbClr val="16ABE3"/>
          </a:solidFill>
        </p:spPr>
        <p:txBody>
          <a:bodyPr wrap="square" lIns="0" tIns="0" rIns="0" bIns="0" rtlCol="0"/>
          <a:lstStyle/>
          <a:p>
            <a:endParaRPr sz="1266">
              <a:solidFill>
                <a:prstClr val="black"/>
              </a:solidFill>
            </a:endParaRPr>
          </a:p>
        </p:txBody>
      </p:sp>
      <p:sp>
        <p:nvSpPr>
          <p:cNvPr id="70" name="object 70"/>
          <p:cNvSpPr/>
          <p:nvPr/>
        </p:nvSpPr>
        <p:spPr>
          <a:xfrm>
            <a:off x="3479444" y="1794938"/>
            <a:ext cx="60275" cy="47327"/>
          </a:xfrm>
          <a:custGeom>
            <a:avLst/>
            <a:gdLst/>
            <a:ahLst/>
            <a:cxnLst/>
            <a:rect l="l" t="t" r="r" b="b"/>
            <a:pathLst>
              <a:path w="85725" h="67310">
                <a:moveTo>
                  <a:pt x="9109" y="0"/>
                </a:moveTo>
                <a:lnTo>
                  <a:pt x="0" y="12879"/>
                </a:lnTo>
                <a:lnTo>
                  <a:pt x="76081" y="66782"/>
                </a:lnTo>
                <a:lnTo>
                  <a:pt x="85194" y="53903"/>
                </a:lnTo>
                <a:lnTo>
                  <a:pt x="9109" y="0"/>
                </a:lnTo>
                <a:close/>
              </a:path>
            </a:pathLst>
          </a:custGeom>
          <a:solidFill>
            <a:srgbClr val="334CA0"/>
          </a:solidFill>
        </p:spPr>
        <p:txBody>
          <a:bodyPr wrap="square" lIns="0" tIns="0" rIns="0" bIns="0" rtlCol="0"/>
          <a:lstStyle/>
          <a:p>
            <a:endParaRPr sz="1266">
              <a:solidFill>
                <a:prstClr val="black"/>
              </a:solidFill>
            </a:endParaRPr>
          </a:p>
        </p:txBody>
      </p:sp>
      <p:sp>
        <p:nvSpPr>
          <p:cNvPr id="71" name="object 71"/>
          <p:cNvSpPr txBox="1"/>
          <p:nvPr/>
        </p:nvSpPr>
        <p:spPr>
          <a:xfrm>
            <a:off x="3826811" y="1633254"/>
            <a:ext cx="436662" cy="363048"/>
          </a:xfrm>
          <a:prstGeom prst="rect">
            <a:avLst/>
          </a:prstGeom>
        </p:spPr>
        <p:txBody>
          <a:bodyPr vert="horz" wrap="square" lIns="0" tIns="0" rIns="0" bIns="0" rtlCol="0">
            <a:spAutoFit/>
          </a:bodyPr>
          <a:lstStyle/>
          <a:p>
            <a:pPr marR="3572" algn="r"/>
            <a:r>
              <a:rPr sz="1230" spc="14" dirty="0">
                <a:solidFill>
                  <a:srgbClr val="231F20"/>
                </a:solidFill>
                <a:latin typeface="Arial"/>
                <a:cs typeface="Arial"/>
              </a:rPr>
              <a:t>+</a:t>
            </a:r>
            <a:endParaRPr sz="1230">
              <a:solidFill>
                <a:prstClr val="black"/>
              </a:solidFill>
              <a:latin typeface="Arial"/>
              <a:cs typeface="Arial"/>
            </a:endParaRPr>
          </a:p>
          <a:p>
            <a:pPr marL="8929">
              <a:spcBef>
                <a:spcPts val="274"/>
              </a:spcBef>
              <a:tabLst>
                <a:tab pos="262523" algn="l"/>
              </a:tabLst>
            </a:pPr>
            <a:r>
              <a:rPr sz="879" spc="-7" dirty="0">
                <a:solidFill>
                  <a:srgbClr val="EE3330"/>
                </a:solidFill>
                <a:latin typeface="Arial"/>
                <a:cs typeface="Arial"/>
              </a:rPr>
              <a:t>H	H</a:t>
            </a:r>
            <a:endParaRPr sz="879">
              <a:solidFill>
                <a:prstClr val="black"/>
              </a:solidFill>
              <a:latin typeface="Arial"/>
              <a:cs typeface="Arial"/>
            </a:endParaRPr>
          </a:p>
        </p:txBody>
      </p:sp>
      <p:sp>
        <p:nvSpPr>
          <p:cNvPr id="72" name="object 72"/>
          <p:cNvSpPr txBox="1"/>
          <p:nvPr/>
        </p:nvSpPr>
        <p:spPr>
          <a:xfrm>
            <a:off x="4546424" y="1782357"/>
            <a:ext cx="178594" cy="135293"/>
          </a:xfrm>
          <a:prstGeom prst="rect">
            <a:avLst/>
          </a:prstGeom>
        </p:spPr>
        <p:txBody>
          <a:bodyPr vert="horz" wrap="square" lIns="0" tIns="0" rIns="0" bIns="0" rtlCol="0">
            <a:spAutoFit/>
          </a:bodyPr>
          <a:lstStyle/>
          <a:p>
            <a:pPr marL="8929"/>
            <a:r>
              <a:rPr sz="879" spc="-7" dirty="0">
                <a:solidFill>
                  <a:srgbClr val="22ABE2"/>
                </a:solidFill>
                <a:latin typeface="Arial"/>
                <a:cs typeface="Arial"/>
              </a:rPr>
              <a:t>NH</a:t>
            </a:r>
            <a:endParaRPr sz="879">
              <a:solidFill>
                <a:prstClr val="black"/>
              </a:solidFill>
              <a:latin typeface="Arial"/>
              <a:cs typeface="Arial"/>
            </a:endParaRPr>
          </a:p>
        </p:txBody>
      </p:sp>
      <p:sp>
        <p:nvSpPr>
          <p:cNvPr id="73" name="object 73"/>
          <p:cNvSpPr txBox="1"/>
          <p:nvPr/>
        </p:nvSpPr>
        <p:spPr>
          <a:xfrm>
            <a:off x="4707003" y="1845308"/>
            <a:ext cx="62061" cy="92013"/>
          </a:xfrm>
          <a:prstGeom prst="rect">
            <a:avLst/>
          </a:prstGeom>
        </p:spPr>
        <p:txBody>
          <a:bodyPr vert="horz" wrap="square" lIns="0" tIns="0" rIns="0" bIns="0" rtlCol="0">
            <a:spAutoFit/>
          </a:bodyPr>
          <a:lstStyle/>
          <a:p>
            <a:pPr marL="8929"/>
            <a:r>
              <a:rPr sz="598" spc="11" dirty="0">
                <a:solidFill>
                  <a:srgbClr val="22ABE2"/>
                </a:solidFill>
                <a:latin typeface="Arial"/>
                <a:cs typeface="Arial"/>
              </a:rPr>
              <a:t>2</a:t>
            </a:r>
            <a:endParaRPr sz="598">
              <a:solidFill>
                <a:prstClr val="black"/>
              </a:solidFill>
              <a:latin typeface="Arial"/>
              <a:cs typeface="Arial"/>
            </a:endParaRPr>
          </a:p>
        </p:txBody>
      </p:sp>
      <p:sp>
        <p:nvSpPr>
          <p:cNvPr id="74" name="object 74"/>
          <p:cNvSpPr txBox="1"/>
          <p:nvPr/>
        </p:nvSpPr>
        <p:spPr>
          <a:xfrm>
            <a:off x="4430544" y="1596157"/>
            <a:ext cx="81707" cy="135293"/>
          </a:xfrm>
          <a:prstGeom prst="rect">
            <a:avLst/>
          </a:prstGeom>
        </p:spPr>
        <p:txBody>
          <a:bodyPr vert="horz" wrap="square" lIns="0" tIns="0" rIns="0" bIns="0" rtlCol="0">
            <a:spAutoFit/>
          </a:bodyPr>
          <a:lstStyle/>
          <a:p>
            <a:pPr marL="8929"/>
            <a:r>
              <a:rPr sz="879" spc="7" dirty="0">
                <a:solidFill>
                  <a:srgbClr val="16ABE3"/>
                </a:solidFill>
                <a:latin typeface="Arial"/>
                <a:cs typeface="Arial"/>
              </a:rPr>
              <a:t>o</a:t>
            </a:r>
            <a:endParaRPr sz="879">
              <a:solidFill>
                <a:prstClr val="black"/>
              </a:solidFill>
              <a:latin typeface="Arial"/>
              <a:cs typeface="Arial"/>
            </a:endParaRPr>
          </a:p>
        </p:txBody>
      </p:sp>
      <p:sp>
        <p:nvSpPr>
          <p:cNvPr id="75" name="object 75"/>
          <p:cNvSpPr txBox="1"/>
          <p:nvPr/>
        </p:nvSpPr>
        <p:spPr>
          <a:xfrm>
            <a:off x="3771036" y="2433774"/>
            <a:ext cx="936278" cy="135293"/>
          </a:xfrm>
          <a:prstGeom prst="rect">
            <a:avLst/>
          </a:prstGeom>
        </p:spPr>
        <p:txBody>
          <a:bodyPr vert="horz" wrap="square" lIns="0" tIns="0" rIns="0" bIns="0" rtlCol="0">
            <a:spAutoFit/>
          </a:bodyPr>
          <a:lstStyle/>
          <a:p>
            <a:pPr marL="8929"/>
            <a:r>
              <a:rPr sz="879" spc="-7" dirty="0">
                <a:solidFill>
                  <a:srgbClr val="231F20"/>
                </a:solidFill>
                <a:latin typeface="Arial"/>
                <a:cs typeface="Arial"/>
              </a:rPr>
              <a:t>NH</a:t>
            </a:r>
            <a:r>
              <a:rPr sz="879" spc="-7" dirty="0">
                <a:solidFill>
                  <a:srgbClr val="EE3330"/>
                </a:solidFill>
                <a:latin typeface="Arial"/>
                <a:cs typeface="Arial"/>
              </a:rPr>
              <a:t>C</a:t>
            </a:r>
            <a:r>
              <a:rPr sz="879" spc="-11" dirty="0">
                <a:solidFill>
                  <a:srgbClr val="EE3330"/>
                </a:solidFill>
                <a:latin typeface="Arial"/>
                <a:cs typeface="Arial"/>
              </a:rPr>
              <a:t>H</a:t>
            </a:r>
            <a:r>
              <a:rPr sz="896" spc="15" baseline="-26143" dirty="0">
                <a:solidFill>
                  <a:srgbClr val="EE3330"/>
                </a:solidFill>
                <a:latin typeface="Arial"/>
                <a:cs typeface="Arial"/>
              </a:rPr>
              <a:t>2</a:t>
            </a:r>
            <a:r>
              <a:rPr sz="879" spc="-7" dirty="0">
                <a:solidFill>
                  <a:srgbClr val="22ABE2"/>
                </a:solidFill>
                <a:latin typeface="Arial"/>
                <a:cs typeface="Arial"/>
              </a:rPr>
              <a:t>NHCOC=C</a:t>
            </a:r>
            <a:endParaRPr sz="879">
              <a:solidFill>
                <a:prstClr val="black"/>
              </a:solidFill>
              <a:latin typeface="Arial"/>
              <a:cs typeface="Arial"/>
            </a:endParaRPr>
          </a:p>
        </p:txBody>
      </p:sp>
      <p:sp>
        <p:nvSpPr>
          <p:cNvPr id="76" name="object 76"/>
          <p:cNvSpPr txBox="1"/>
          <p:nvPr/>
        </p:nvSpPr>
        <p:spPr>
          <a:xfrm>
            <a:off x="3535882" y="1778821"/>
            <a:ext cx="178594" cy="135293"/>
          </a:xfrm>
          <a:prstGeom prst="rect">
            <a:avLst/>
          </a:prstGeom>
        </p:spPr>
        <p:txBody>
          <a:bodyPr vert="horz" wrap="square" lIns="0" tIns="0" rIns="0" bIns="0" rtlCol="0">
            <a:spAutoFit/>
          </a:bodyPr>
          <a:lstStyle/>
          <a:p>
            <a:pPr marL="8929"/>
            <a:r>
              <a:rPr sz="879" spc="-7" dirty="0">
                <a:solidFill>
                  <a:srgbClr val="231F20"/>
                </a:solidFill>
                <a:latin typeface="Arial"/>
                <a:cs typeface="Arial"/>
              </a:rPr>
              <a:t>NH</a:t>
            </a:r>
            <a:endParaRPr sz="879">
              <a:solidFill>
                <a:prstClr val="black"/>
              </a:solidFill>
              <a:latin typeface="Arial"/>
              <a:cs typeface="Arial"/>
            </a:endParaRPr>
          </a:p>
        </p:txBody>
      </p:sp>
      <p:sp>
        <p:nvSpPr>
          <p:cNvPr id="77" name="object 77"/>
          <p:cNvSpPr txBox="1"/>
          <p:nvPr/>
        </p:nvSpPr>
        <p:spPr>
          <a:xfrm>
            <a:off x="3696461" y="1633254"/>
            <a:ext cx="130820" cy="316305"/>
          </a:xfrm>
          <a:prstGeom prst="rect">
            <a:avLst/>
          </a:prstGeom>
        </p:spPr>
        <p:txBody>
          <a:bodyPr vert="horz" wrap="square" lIns="0" tIns="0" rIns="0" bIns="0" rtlCol="0">
            <a:spAutoFit/>
          </a:bodyPr>
          <a:lstStyle/>
          <a:p>
            <a:pPr marL="28128"/>
            <a:r>
              <a:rPr sz="1230" spc="14" dirty="0">
                <a:solidFill>
                  <a:srgbClr val="231F20"/>
                </a:solidFill>
                <a:latin typeface="Arial"/>
                <a:cs typeface="Arial"/>
              </a:rPr>
              <a:t>+</a:t>
            </a:r>
            <a:endParaRPr sz="1230">
              <a:solidFill>
                <a:prstClr val="black"/>
              </a:solidFill>
              <a:latin typeface="Arial"/>
              <a:cs typeface="Arial"/>
            </a:endParaRPr>
          </a:p>
          <a:p>
            <a:pPr marL="8929">
              <a:spcBef>
                <a:spcPts val="411"/>
              </a:spcBef>
            </a:pPr>
            <a:r>
              <a:rPr sz="492" spc="7" dirty="0">
                <a:solidFill>
                  <a:srgbClr val="231F20"/>
                </a:solidFill>
                <a:latin typeface="Arial"/>
                <a:cs typeface="Arial"/>
              </a:rPr>
              <a:t>2</a:t>
            </a:r>
            <a:endParaRPr sz="492">
              <a:solidFill>
                <a:prstClr val="black"/>
              </a:solidFill>
              <a:latin typeface="Arial"/>
              <a:cs typeface="Arial"/>
            </a:endParaRPr>
          </a:p>
        </p:txBody>
      </p:sp>
      <p:sp>
        <p:nvSpPr>
          <p:cNvPr id="78" name="object 78"/>
          <p:cNvSpPr/>
          <p:nvPr/>
        </p:nvSpPr>
        <p:spPr>
          <a:xfrm>
            <a:off x="3347943" y="3781276"/>
            <a:ext cx="128588" cy="0"/>
          </a:xfrm>
          <a:custGeom>
            <a:avLst/>
            <a:gdLst/>
            <a:ahLst/>
            <a:cxnLst/>
            <a:rect l="l" t="t" r="r" b="b"/>
            <a:pathLst>
              <a:path w="182879">
                <a:moveTo>
                  <a:pt x="0" y="0"/>
                </a:moveTo>
                <a:lnTo>
                  <a:pt x="182358" y="0"/>
                </a:lnTo>
              </a:path>
            </a:pathLst>
          </a:custGeom>
          <a:ln w="7620">
            <a:solidFill>
              <a:srgbClr val="EE3431"/>
            </a:solidFill>
          </a:ln>
        </p:spPr>
        <p:txBody>
          <a:bodyPr wrap="square" lIns="0" tIns="0" rIns="0" bIns="0" rtlCol="0"/>
          <a:lstStyle/>
          <a:p>
            <a:endParaRPr sz="1266">
              <a:solidFill>
                <a:prstClr val="black"/>
              </a:solidFill>
            </a:endParaRPr>
          </a:p>
        </p:txBody>
      </p:sp>
      <p:sp>
        <p:nvSpPr>
          <p:cNvPr id="79" name="object 79"/>
          <p:cNvSpPr/>
          <p:nvPr/>
        </p:nvSpPr>
        <p:spPr>
          <a:xfrm>
            <a:off x="3352521" y="3630811"/>
            <a:ext cx="0" cy="148233"/>
          </a:xfrm>
          <a:custGeom>
            <a:avLst/>
            <a:gdLst/>
            <a:ahLst/>
            <a:cxnLst/>
            <a:rect l="l" t="t" r="r" b="b"/>
            <a:pathLst>
              <a:path h="210820">
                <a:moveTo>
                  <a:pt x="0" y="0"/>
                </a:moveTo>
                <a:lnTo>
                  <a:pt x="0" y="210820"/>
                </a:lnTo>
              </a:path>
            </a:pathLst>
          </a:custGeom>
          <a:ln w="14291">
            <a:solidFill>
              <a:srgbClr val="EE3431"/>
            </a:solidFill>
          </a:ln>
        </p:spPr>
        <p:txBody>
          <a:bodyPr wrap="square" lIns="0" tIns="0" rIns="0" bIns="0" rtlCol="0"/>
          <a:lstStyle/>
          <a:p>
            <a:endParaRPr sz="1266">
              <a:solidFill>
                <a:prstClr val="black"/>
              </a:solidFill>
            </a:endParaRPr>
          </a:p>
        </p:txBody>
      </p:sp>
      <p:sp>
        <p:nvSpPr>
          <p:cNvPr id="80" name="object 80"/>
          <p:cNvSpPr/>
          <p:nvPr/>
        </p:nvSpPr>
        <p:spPr>
          <a:xfrm>
            <a:off x="3347943" y="3626346"/>
            <a:ext cx="128588" cy="0"/>
          </a:xfrm>
          <a:custGeom>
            <a:avLst/>
            <a:gdLst/>
            <a:ahLst/>
            <a:cxnLst/>
            <a:rect l="l" t="t" r="r" b="b"/>
            <a:pathLst>
              <a:path w="182879">
                <a:moveTo>
                  <a:pt x="0" y="0"/>
                </a:moveTo>
                <a:lnTo>
                  <a:pt x="182358" y="0"/>
                </a:lnTo>
              </a:path>
            </a:pathLst>
          </a:custGeom>
          <a:ln w="13970">
            <a:solidFill>
              <a:srgbClr val="EE3431"/>
            </a:solidFill>
          </a:ln>
        </p:spPr>
        <p:txBody>
          <a:bodyPr wrap="square" lIns="0" tIns="0" rIns="0" bIns="0" rtlCol="0"/>
          <a:lstStyle/>
          <a:p>
            <a:endParaRPr sz="1266">
              <a:solidFill>
                <a:prstClr val="black"/>
              </a:solidFill>
            </a:endParaRPr>
          </a:p>
        </p:txBody>
      </p:sp>
      <p:sp>
        <p:nvSpPr>
          <p:cNvPr id="81" name="object 81"/>
          <p:cNvSpPr/>
          <p:nvPr/>
        </p:nvSpPr>
        <p:spPr>
          <a:xfrm>
            <a:off x="3471576" y="3630811"/>
            <a:ext cx="0" cy="148233"/>
          </a:xfrm>
          <a:custGeom>
            <a:avLst/>
            <a:gdLst/>
            <a:ahLst/>
            <a:cxnLst/>
            <a:rect l="l" t="t" r="r" b="b"/>
            <a:pathLst>
              <a:path h="210820">
                <a:moveTo>
                  <a:pt x="0" y="0"/>
                </a:moveTo>
                <a:lnTo>
                  <a:pt x="0" y="210820"/>
                </a:lnTo>
              </a:path>
            </a:pathLst>
          </a:custGeom>
          <a:ln w="14317">
            <a:solidFill>
              <a:srgbClr val="EE3431"/>
            </a:solidFill>
          </a:ln>
        </p:spPr>
        <p:txBody>
          <a:bodyPr wrap="square" lIns="0" tIns="0" rIns="0" bIns="0" rtlCol="0"/>
          <a:lstStyle/>
          <a:p>
            <a:endParaRPr sz="1266">
              <a:solidFill>
                <a:prstClr val="black"/>
              </a:solidFill>
            </a:endParaRPr>
          </a:p>
        </p:txBody>
      </p:sp>
      <p:sp>
        <p:nvSpPr>
          <p:cNvPr id="82" name="object 82"/>
          <p:cNvSpPr txBox="1"/>
          <p:nvPr/>
        </p:nvSpPr>
        <p:spPr>
          <a:xfrm>
            <a:off x="2172755" y="4638146"/>
            <a:ext cx="513904" cy="108171"/>
          </a:xfrm>
          <a:prstGeom prst="rect">
            <a:avLst/>
          </a:prstGeom>
        </p:spPr>
        <p:txBody>
          <a:bodyPr vert="horz" wrap="square" lIns="0" tIns="0" rIns="0" bIns="0" rtlCol="0">
            <a:spAutoFit/>
          </a:bodyPr>
          <a:lstStyle/>
          <a:p>
            <a:pPr marL="8929"/>
            <a:r>
              <a:rPr sz="703" spc="-7" dirty="0">
                <a:solidFill>
                  <a:srgbClr val="231F20"/>
                </a:solidFill>
                <a:latin typeface="Arial"/>
                <a:cs typeface="Arial"/>
              </a:rPr>
              <a:t>SDS</a:t>
            </a:r>
            <a:r>
              <a:rPr sz="703" spc="4" dirty="0">
                <a:solidFill>
                  <a:srgbClr val="231F20"/>
                </a:solidFill>
                <a:latin typeface="Arial"/>
                <a:cs typeface="Arial"/>
              </a:rPr>
              <a:t> </a:t>
            </a:r>
            <a:r>
              <a:rPr sz="703" spc="7" dirty="0">
                <a:solidFill>
                  <a:srgbClr val="231F20"/>
                </a:solidFill>
                <a:latin typeface="Arial"/>
                <a:cs typeface="Arial"/>
              </a:rPr>
              <a:t>micelle</a:t>
            </a:r>
            <a:endParaRPr sz="703">
              <a:solidFill>
                <a:prstClr val="black"/>
              </a:solidFill>
              <a:latin typeface="Arial"/>
              <a:cs typeface="Arial"/>
            </a:endParaRPr>
          </a:p>
        </p:txBody>
      </p:sp>
      <p:sp>
        <p:nvSpPr>
          <p:cNvPr id="83" name="object 83"/>
          <p:cNvSpPr/>
          <p:nvPr/>
        </p:nvSpPr>
        <p:spPr>
          <a:xfrm>
            <a:off x="2435420" y="4759957"/>
            <a:ext cx="52685" cy="49113"/>
          </a:xfrm>
          <a:custGeom>
            <a:avLst/>
            <a:gdLst/>
            <a:ahLst/>
            <a:cxnLst/>
            <a:rect l="l" t="t" r="r" b="b"/>
            <a:pathLst>
              <a:path w="74929" h="69850">
                <a:moveTo>
                  <a:pt x="8761" y="0"/>
                </a:moveTo>
                <a:lnTo>
                  <a:pt x="0" y="9649"/>
                </a:lnTo>
                <a:lnTo>
                  <a:pt x="65891" y="69481"/>
                </a:lnTo>
                <a:lnTo>
                  <a:pt x="74653" y="59833"/>
                </a:lnTo>
                <a:lnTo>
                  <a:pt x="8761" y="0"/>
                </a:lnTo>
                <a:close/>
              </a:path>
            </a:pathLst>
          </a:custGeom>
          <a:solidFill>
            <a:srgbClr val="231F20"/>
          </a:solidFill>
        </p:spPr>
        <p:txBody>
          <a:bodyPr wrap="square" lIns="0" tIns="0" rIns="0" bIns="0" rtlCol="0"/>
          <a:lstStyle/>
          <a:p>
            <a:endParaRPr sz="1266">
              <a:solidFill>
                <a:prstClr val="black"/>
              </a:solidFill>
            </a:endParaRPr>
          </a:p>
        </p:txBody>
      </p:sp>
      <p:sp>
        <p:nvSpPr>
          <p:cNvPr id="84" name="object 84"/>
          <p:cNvSpPr/>
          <p:nvPr/>
        </p:nvSpPr>
        <p:spPr>
          <a:xfrm>
            <a:off x="2471987" y="4791528"/>
            <a:ext cx="23664" cy="25003"/>
          </a:xfrm>
          <a:custGeom>
            <a:avLst/>
            <a:gdLst/>
            <a:ahLst/>
            <a:cxnLst/>
            <a:rect l="l" t="t" r="r" b="b"/>
            <a:pathLst>
              <a:path w="33654" h="35559">
                <a:moveTo>
                  <a:pt x="31920" y="0"/>
                </a:moveTo>
                <a:lnTo>
                  <a:pt x="0" y="35145"/>
                </a:lnTo>
                <a:lnTo>
                  <a:pt x="33511" y="33529"/>
                </a:lnTo>
                <a:lnTo>
                  <a:pt x="31920" y="0"/>
                </a:lnTo>
                <a:close/>
              </a:path>
            </a:pathLst>
          </a:custGeom>
          <a:solidFill>
            <a:srgbClr val="231F20"/>
          </a:solidFill>
        </p:spPr>
        <p:txBody>
          <a:bodyPr wrap="square" lIns="0" tIns="0" rIns="0" bIns="0" rtlCol="0"/>
          <a:lstStyle/>
          <a:p>
            <a:endParaRPr sz="1266">
              <a:solidFill>
                <a:prstClr val="black"/>
              </a:solidFill>
            </a:endParaRPr>
          </a:p>
        </p:txBody>
      </p:sp>
      <p:sp>
        <p:nvSpPr>
          <p:cNvPr id="85" name="object 85"/>
          <p:cNvSpPr txBox="1"/>
          <p:nvPr/>
        </p:nvSpPr>
        <p:spPr>
          <a:xfrm>
            <a:off x="4079625" y="4471403"/>
            <a:ext cx="749647" cy="205184"/>
          </a:xfrm>
          <a:prstGeom prst="rect">
            <a:avLst/>
          </a:prstGeom>
        </p:spPr>
        <p:txBody>
          <a:bodyPr vert="horz" wrap="square" lIns="0" tIns="0" rIns="0" bIns="0" rtlCol="0">
            <a:spAutoFit/>
          </a:bodyPr>
          <a:lstStyle/>
          <a:p>
            <a:pPr marL="8929" marR="3572">
              <a:lnSpc>
                <a:spcPts val="780"/>
              </a:lnSpc>
            </a:pPr>
            <a:r>
              <a:rPr sz="703" spc="-32" dirty="0">
                <a:solidFill>
                  <a:srgbClr val="231F20"/>
                </a:solidFill>
                <a:latin typeface="Arial"/>
                <a:cs typeface="Arial"/>
              </a:rPr>
              <a:t>E</a:t>
            </a:r>
            <a:r>
              <a:rPr sz="703" spc="18" dirty="0">
                <a:solidFill>
                  <a:srgbClr val="231F20"/>
                </a:solidFill>
                <a:latin typeface="Arial"/>
                <a:cs typeface="Arial"/>
              </a:rPr>
              <a:t>x</a:t>
            </a:r>
            <a:r>
              <a:rPr sz="703" spc="25" dirty="0">
                <a:solidFill>
                  <a:srgbClr val="231F20"/>
                </a:solidFill>
                <a:latin typeface="Arial"/>
                <a:cs typeface="Arial"/>
              </a:rPr>
              <a:t>t</a:t>
            </a:r>
            <a:r>
              <a:rPr sz="703" dirty="0">
                <a:solidFill>
                  <a:srgbClr val="231F20"/>
                </a:solidFill>
                <a:latin typeface="Arial"/>
                <a:cs typeface="Arial"/>
              </a:rPr>
              <a:t>r</a:t>
            </a:r>
            <a:r>
              <a:rPr sz="703" spc="-11" dirty="0">
                <a:solidFill>
                  <a:srgbClr val="231F20"/>
                </a:solidFill>
                <a:latin typeface="Arial"/>
                <a:cs typeface="Arial"/>
              </a:rPr>
              <a:t>a</a:t>
            </a:r>
            <a:r>
              <a:rPr sz="703" spc="32" dirty="0">
                <a:solidFill>
                  <a:srgbClr val="231F20"/>
                </a:solidFill>
                <a:latin typeface="Arial"/>
                <a:cs typeface="Arial"/>
              </a:rPr>
              <a:t>c</a:t>
            </a:r>
            <a:r>
              <a:rPr sz="703" spc="25" dirty="0">
                <a:solidFill>
                  <a:srgbClr val="231F20"/>
                </a:solidFill>
                <a:latin typeface="Arial"/>
                <a:cs typeface="Arial"/>
              </a:rPr>
              <a:t>t</a:t>
            </a:r>
            <a:r>
              <a:rPr sz="703" spc="-11" dirty="0">
                <a:solidFill>
                  <a:srgbClr val="231F20"/>
                </a:solidFill>
                <a:latin typeface="Arial"/>
                <a:cs typeface="Arial"/>
              </a:rPr>
              <a:t>e</a:t>
            </a:r>
            <a:r>
              <a:rPr sz="703" spc="35" dirty="0">
                <a:solidFill>
                  <a:srgbClr val="231F20"/>
                </a:solidFill>
                <a:latin typeface="Arial"/>
                <a:cs typeface="Arial"/>
              </a:rPr>
              <a:t>d</a:t>
            </a:r>
            <a:r>
              <a:rPr sz="703" spc="4" dirty="0">
                <a:solidFill>
                  <a:srgbClr val="231F20"/>
                </a:solidFill>
                <a:latin typeface="Arial"/>
                <a:cs typeface="Arial"/>
              </a:rPr>
              <a:t> </a:t>
            </a:r>
            <a:r>
              <a:rPr sz="703" spc="-4" dirty="0">
                <a:solidFill>
                  <a:srgbClr val="231F20"/>
                </a:solidFill>
                <a:latin typeface="Arial"/>
                <a:cs typeface="Arial"/>
              </a:rPr>
              <a:t>li</a:t>
            </a:r>
            <a:r>
              <a:rPr sz="703" spc="32" dirty="0">
                <a:solidFill>
                  <a:srgbClr val="231F20"/>
                </a:solidFill>
                <a:latin typeface="Arial"/>
                <a:cs typeface="Arial"/>
              </a:rPr>
              <a:t>p</a:t>
            </a:r>
            <a:r>
              <a:rPr sz="703" spc="-4" dirty="0">
                <a:solidFill>
                  <a:srgbClr val="231F20"/>
                </a:solidFill>
                <a:latin typeface="Arial"/>
                <a:cs typeface="Arial"/>
              </a:rPr>
              <a:t>i</a:t>
            </a:r>
            <a:r>
              <a:rPr sz="703" spc="32" dirty="0">
                <a:solidFill>
                  <a:srgbClr val="231F20"/>
                </a:solidFill>
                <a:latin typeface="Arial"/>
                <a:cs typeface="Arial"/>
              </a:rPr>
              <a:t>d</a:t>
            </a:r>
            <a:r>
              <a:rPr sz="703" spc="7" dirty="0">
                <a:solidFill>
                  <a:srgbClr val="231F20"/>
                </a:solidFill>
                <a:latin typeface="Arial"/>
                <a:cs typeface="Arial"/>
              </a:rPr>
              <a:t>s</a:t>
            </a:r>
            <a:r>
              <a:rPr sz="703" spc="4" dirty="0">
                <a:solidFill>
                  <a:srgbClr val="231F20"/>
                </a:solidFill>
                <a:latin typeface="Arial"/>
                <a:cs typeface="Arial"/>
              </a:rPr>
              <a:t> </a:t>
            </a:r>
            <a:r>
              <a:rPr sz="703" spc="-4" dirty="0">
                <a:solidFill>
                  <a:srgbClr val="231F20"/>
                </a:solidFill>
                <a:latin typeface="Arial"/>
                <a:cs typeface="Arial"/>
              </a:rPr>
              <a:t>i</a:t>
            </a:r>
            <a:r>
              <a:rPr sz="703" spc="7" dirty="0">
                <a:solidFill>
                  <a:srgbClr val="231F20"/>
                </a:solidFill>
                <a:latin typeface="Arial"/>
                <a:cs typeface="Arial"/>
              </a:rPr>
              <a:t>n</a:t>
            </a:r>
            <a:r>
              <a:rPr sz="703" spc="4" dirty="0">
                <a:solidFill>
                  <a:srgbClr val="231F20"/>
                </a:solidFill>
                <a:latin typeface="Arial"/>
                <a:cs typeface="Arial"/>
              </a:rPr>
              <a:t> </a:t>
            </a:r>
            <a:r>
              <a:rPr sz="703" spc="-7" dirty="0">
                <a:solidFill>
                  <a:srgbClr val="231F20"/>
                </a:solidFill>
                <a:latin typeface="Arial"/>
                <a:cs typeface="Arial"/>
              </a:rPr>
              <a:t>SDS</a:t>
            </a:r>
            <a:r>
              <a:rPr sz="703" spc="4" dirty="0">
                <a:solidFill>
                  <a:srgbClr val="231F20"/>
                </a:solidFill>
                <a:latin typeface="Arial"/>
                <a:cs typeface="Arial"/>
              </a:rPr>
              <a:t> </a:t>
            </a:r>
            <a:r>
              <a:rPr sz="703" spc="7" dirty="0">
                <a:solidFill>
                  <a:srgbClr val="231F20"/>
                </a:solidFill>
                <a:latin typeface="Arial"/>
                <a:cs typeface="Arial"/>
              </a:rPr>
              <a:t>micelle</a:t>
            </a:r>
            <a:endParaRPr sz="703">
              <a:solidFill>
                <a:prstClr val="black"/>
              </a:solidFill>
              <a:latin typeface="Arial"/>
              <a:cs typeface="Arial"/>
            </a:endParaRPr>
          </a:p>
        </p:txBody>
      </p:sp>
      <p:sp>
        <p:nvSpPr>
          <p:cNvPr id="86" name="object 86"/>
          <p:cNvSpPr/>
          <p:nvPr/>
        </p:nvSpPr>
        <p:spPr>
          <a:xfrm>
            <a:off x="2720139" y="4777053"/>
            <a:ext cx="128588" cy="128588"/>
          </a:xfrm>
          <a:custGeom>
            <a:avLst/>
            <a:gdLst/>
            <a:ahLst/>
            <a:cxnLst/>
            <a:rect l="l" t="t" r="r" b="b"/>
            <a:pathLst>
              <a:path w="182879" h="182879">
                <a:moveTo>
                  <a:pt x="93573" y="0"/>
                </a:moveTo>
                <a:lnTo>
                  <a:pt x="51156" y="9620"/>
                </a:lnTo>
                <a:lnTo>
                  <a:pt x="19130" y="35399"/>
                </a:lnTo>
                <a:lnTo>
                  <a:pt x="1780" y="72702"/>
                </a:lnTo>
                <a:lnTo>
                  <a:pt x="0" y="86896"/>
                </a:lnTo>
                <a:lnTo>
                  <a:pt x="1076" y="102258"/>
                </a:lnTo>
                <a:lnTo>
                  <a:pt x="16238" y="142295"/>
                </a:lnTo>
                <a:lnTo>
                  <a:pt x="45797" y="170254"/>
                </a:lnTo>
                <a:lnTo>
                  <a:pt x="85253" y="182268"/>
                </a:lnTo>
                <a:lnTo>
                  <a:pt x="100898" y="181235"/>
                </a:lnTo>
                <a:lnTo>
                  <a:pt x="141466" y="166386"/>
                </a:lnTo>
                <a:lnTo>
                  <a:pt x="154631" y="155797"/>
                </a:lnTo>
                <a:lnTo>
                  <a:pt x="99837" y="155797"/>
                </a:lnTo>
                <a:lnTo>
                  <a:pt x="83786" y="155100"/>
                </a:lnTo>
                <a:lnTo>
                  <a:pt x="39910" y="130534"/>
                </a:lnTo>
                <a:lnTo>
                  <a:pt x="26144" y="95964"/>
                </a:lnTo>
                <a:lnTo>
                  <a:pt x="27205" y="81040"/>
                </a:lnTo>
                <a:lnTo>
                  <a:pt x="53301" y="38478"/>
                </a:lnTo>
                <a:lnTo>
                  <a:pt x="88997" y="26066"/>
                </a:lnTo>
                <a:lnTo>
                  <a:pt x="154895" y="26066"/>
                </a:lnTo>
                <a:lnTo>
                  <a:pt x="146160" y="18374"/>
                </a:lnTo>
                <a:lnTo>
                  <a:pt x="134517" y="10893"/>
                </a:lnTo>
                <a:lnTo>
                  <a:pt x="121752" y="5218"/>
                </a:lnTo>
                <a:lnTo>
                  <a:pt x="108044" y="1527"/>
                </a:lnTo>
                <a:lnTo>
                  <a:pt x="93573" y="0"/>
                </a:lnTo>
                <a:close/>
              </a:path>
              <a:path w="182879" h="182879">
                <a:moveTo>
                  <a:pt x="169399" y="91199"/>
                </a:moveTo>
                <a:lnTo>
                  <a:pt x="156350" y="91199"/>
                </a:lnTo>
                <a:lnTo>
                  <a:pt x="154985" y="104583"/>
                </a:lnTo>
                <a:lnTo>
                  <a:pt x="151067" y="116998"/>
                </a:lnTo>
                <a:lnTo>
                  <a:pt x="121750" y="147790"/>
                </a:lnTo>
                <a:lnTo>
                  <a:pt x="99837" y="155797"/>
                </a:lnTo>
                <a:lnTo>
                  <a:pt x="154631" y="155797"/>
                </a:lnTo>
                <a:lnTo>
                  <a:pt x="179999" y="112225"/>
                </a:lnTo>
                <a:lnTo>
                  <a:pt x="182165" y="98443"/>
                </a:lnTo>
                <a:lnTo>
                  <a:pt x="169399" y="91199"/>
                </a:lnTo>
                <a:close/>
              </a:path>
              <a:path w="182879" h="182879">
                <a:moveTo>
                  <a:pt x="154895" y="26066"/>
                </a:moveTo>
                <a:lnTo>
                  <a:pt x="88997" y="26066"/>
                </a:lnTo>
                <a:lnTo>
                  <a:pt x="103117" y="27309"/>
                </a:lnTo>
                <a:lnTo>
                  <a:pt x="115765" y="30930"/>
                </a:lnTo>
                <a:lnTo>
                  <a:pt x="151134" y="65703"/>
                </a:lnTo>
                <a:lnTo>
                  <a:pt x="156350" y="91119"/>
                </a:lnTo>
                <a:lnTo>
                  <a:pt x="182448" y="91199"/>
                </a:lnTo>
                <a:lnTo>
                  <a:pt x="172571" y="49870"/>
                </a:lnTo>
                <a:lnTo>
                  <a:pt x="156503" y="27483"/>
                </a:lnTo>
                <a:lnTo>
                  <a:pt x="154895" y="26066"/>
                </a:lnTo>
                <a:close/>
              </a:path>
            </a:pathLst>
          </a:custGeom>
          <a:solidFill>
            <a:srgbClr val="7C7E85"/>
          </a:solidFill>
        </p:spPr>
        <p:txBody>
          <a:bodyPr wrap="square" lIns="0" tIns="0" rIns="0" bIns="0" rtlCol="0"/>
          <a:lstStyle/>
          <a:p>
            <a:endParaRPr sz="1266">
              <a:solidFill>
                <a:prstClr val="black"/>
              </a:solidFill>
            </a:endParaRPr>
          </a:p>
        </p:txBody>
      </p:sp>
      <p:sp>
        <p:nvSpPr>
          <p:cNvPr id="87" name="object 87"/>
          <p:cNvSpPr/>
          <p:nvPr/>
        </p:nvSpPr>
        <p:spPr>
          <a:xfrm>
            <a:off x="2813695" y="4905384"/>
            <a:ext cx="28575" cy="9376"/>
          </a:xfrm>
          <a:custGeom>
            <a:avLst/>
            <a:gdLst/>
            <a:ahLst/>
            <a:cxnLst/>
            <a:rect l="l" t="t" r="r" b="b"/>
            <a:pathLst>
              <a:path w="40639" h="13334">
                <a:moveTo>
                  <a:pt x="0" y="6508"/>
                </a:moveTo>
                <a:lnTo>
                  <a:pt x="40224" y="6508"/>
                </a:lnTo>
              </a:path>
            </a:pathLst>
          </a:custGeom>
          <a:ln w="14287">
            <a:solidFill>
              <a:srgbClr val="231F20"/>
            </a:solidFill>
          </a:ln>
        </p:spPr>
        <p:txBody>
          <a:bodyPr wrap="square" lIns="0" tIns="0" rIns="0" bIns="0" rtlCol="0"/>
          <a:lstStyle/>
          <a:p>
            <a:endParaRPr sz="1266">
              <a:solidFill>
                <a:prstClr val="black"/>
              </a:solidFill>
            </a:endParaRPr>
          </a:p>
        </p:txBody>
      </p:sp>
      <p:sp>
        <p:nvSpPr>
          <p:cNvPr id="88" name="object 88"/>
          <p:cNvSpPr/>
          <p:nvPr/>
        </p:nvSpPr>
        <p:spPr>
          <a:xfrm>
            <a:off x="2857920" y="4855164"/>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89" name="object 89"/>
          <p:cNvSpPr/>
          <p:nvPr/>
        </p:nvSpPr>
        <p:spPr>
          <a:xfrm>
            <a:off x="2848745" y="4800170"/>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90" name="object 90"/>
          <p:cNvSpPr/>
          <p:nvPr/>
        </p:nvSpPr>
        <p:spPr>
          <a:xfrm>
            <a:off x="2803913" y="4760886"/>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91" name="object 91"/>
          <p:cNvSpPr/>
          <p:nvPr/>
        </p:nvSpPr>
        <p:spPr>
          <a:xfrm>
            <a:off x="2739689" y="4757097"/>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92" name="object 92"/>
          <p:cNvSpPr/>
          <p:nvPr/>
        </p:nvSpPr>
        <p:spPr>
          <a:xfrm>
            <a:off x="2711653" y="4775211"/>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3" name="object 93"/>
          <p:cNvSpPr/>
          <p:nvPr/>
        </p:nvSpPr>
        <p:spPr>
          <a:xfrm>
            <a:off x="2753812" y="4918440"/>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4" name="object 94"/>
          <p:cNvSpPr/>
          <p:nvPr/>
        </p:nvSpPr>
        <p:spPr>
          <a:xfrm>
            <a:off x="2703084" y="4890696"/>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5" name="object 95"/>
          <p:cNvSpPr/>
          <p:nvPr/>
        </p:nvSpPr>
        <p:spPr>
          <a:xfrm>
            <a:off x="2686289" y="4856946"/>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6" name="object 96"/>
          <p:cNvSpPr/>
          <p:nvPr/>
        </p:nvSpPr>
        <p:spPr>
          <a:xfrm>
            <a:off x="2687825" y="4811654"/>
            <a:ext cx="28575" cy="9376"/>
          </a:xfrm>
          <a:custGeom>
            <a:avLst/>
            <a:gdLst/>
            <a:ahLst/>
            <a:cxnLst/>
            <a:rect l="l" t="t" r="r" b="b"/>
            <a:pathLst>
              <a:path w="40639" h="13334">
                <a:moveTo>
                  <a:pt x="0" y="6535"/>
                </a:moveTo>
                <a:lnTo>
                  <a:pt x="40224" y="6535"/>
                </a:lnTo>
              </a:path>
            </a:pathLst>
          </a:custGeom>
          <a:ln w="14341">
            <a:solidFill>
              <a:srgbClr val="231F20"/>
            </a:solidFill>
          </a:ln>
        </p:spPr>
        <p:txBody>
          <a:bodyPr wrap="square" lIns="0" tIns="0" rIns="0" bIns="0" rtlCol="0"/>
          <a:lstStyle/>
          <a:p>
            <a:endParaRPr sz="1266">
              <a:solidFill>
                <a:prstClr val="black"/>
              </a:solidFill>
            </a:endParaRPr>
          </a:p>
        </p:txBody>
      </p:sp>
      <p:sp>
        <p:nvSpPr>
          <p:cNvPr id="97" name="object 97"/>
          <p:cNvSpPr/>
          <p:nvPr/>
        </p:nvSpPr>
        <p:spPr>
          <a:xfrm>
            <a:off x="2672087" y="5421255"/>
            <a:ext cx="128588" cy="128588"/>
          </a:xfrm>
          <a:custGeom>
            <a:avLst/>
            <a:gdLst/>
            <a:ahLst/>
            <a:cxnLst/>
            <a:rect l="l" t="t" r="r" b="b"/>
            <a:pathLst>
              <a:path w="182879" h="182879">
                <a:moveTo>
                  <a:pt x="93615" y="0"/>
                </a:moveTo>
                <a:lnTo>
                  <a:pt x="51196" y="9616"/>
                </a:lnTo>
                <a:lnTo>
                  <a:pt x="19159" y="35387"/>
                </a:lnTo>
                <a:lnTo>
                  <a:pt x="1789" y="72674"/>
                </a:lnTo>
                <a:lnTo>
                  <a:pt x="0" y="86861"/>
                </a:lnTo>
                <a:lnTo>
                  <a:pt x="1075" y="102231"/>
                </a:lnTo>
                <a:lnTo>
                  <a:pt x="16229" y="142283"/>
                </a:lnTo>
                <a:lnTo>
                  <a:pt x="45774" y="170253"/>
                </a:lnTo>
                <a:lnTo>
                  <a:pt x="85208" y="182289"/>
                </a:lnTo>
                <a:lnTo>
                  <a:pt x="100858" y="181257"/>
                </a:lnTo>
                <a:lnTo>
                  <a:pt x="141435" y="166422"/>
                </a:lnTo>
                <a:lnTo>
                  <a:pt x="154647" y="155797"/>
                </a:lnTo>
                <a:lnTo>
                  <a:pt x="99835" y="155797"/>
                </a:lnTo>
                <a:lnTo>
                  <a:pt x="83791" y="155098"/>
                </a:lnTo>
                <a:lnTo>
                  <a:pt x="39921" y="130529"/>
                </a:lnTo>
                <a:lnTo>
                  <a:pt x="26165" y="95946"/>
                </a:lnTo>
                <a:lnTo>
                  <a:pt x="27229" y="81038"/>
                </a:lnTo>
                <a:lnTo>
                  <a:pt x="53341" y="38488"/>
                </a:lnTo>
                <a:lnTo>
                  <a:pt x="89050" y="26090"/>
                </a:lnTo>
                <a:lnTo>
                  <a:pt x="154912" y="26090"/>
                </a:lnTo>
                <a:lnTo>
                  <a:pt x="146173" y="18388"/>
                </a:lnTo>
                <a:lnTo>
                  <a:pt x="134534" y="10903"/>
                </a:lnTo>
                <a:lnTo>
                  <a:pt x="121776" y="5224"/>
                </a:lnTo>
                <a:lnTo>
                  <a:pt x="108077" y="1530"/>
                </a:lnTo>
                <a:lnTo>
                  <a:pt x="93615" y="0"/>
                </a:lnTo>
                <a:close/>
              </a:path>
              <a:path w="182879" h="182879">
                <a:moveTo>
                  <a:pt x="169396" y="91224"/>
                </a:moveTo>
                <a:lnTo>
                  <a:pt x="156374" y="91224"/>
                </a:lnTo>
                <a:lnTo>
                  <a:pt x="155004" y="104602"/>
                </a:lnTo>
                <a:lnTo>
                  <a:pt x="151075" y="117021"/>
                </a:lnTo>
                <a:lnTo>
                  <a:pt x="121771" y="147788"/>
                </a:lnTo>
                <a:lnTo>
                  <a:pt x="99835" y="155797"/>
                </a:lnTo>
                <a:lnTo>
                  <a:pt x="154647" y="155797"/>
                </a:lnTo>
                <a:lnTo>
                  <a:pt x="180001" y="112297"/>
                </a:lnTo>
                <a:lnTo>
                  <a:pt x="182179" y="98524"/>
                </a:lnTo>
                <a:lnTo>
                  <a:pt x="169396" y="91224"/>
                </a:lnTo>
                <a:close/>
              </a:path>
              <a:path w="182879" h="182879">
                <a:moveTo>
                  <a:pt x="154912" y="26090"/>
                </a:moveTo>
                <a:lnTo>
                  <a:pt x="89050" y="26090"/>
                </a:lnTo>
                <a:lnTo>
                  <a:pt x="103158" y="27334"/>
                </a:lnTo>
                <a:lnTo>
                  <a:pt x="115797" y="30959"/>
                </a:lnTo>
                <a:lnTo>
                  <a:pt x="151154" y="65750"/>
                </a:lnTo>
                <a:lnTo>
                  <a:pt x="156374" y="91169"/>
                </a:lnTo>
                <a:lnTo>
                  <a:pt x="182471" y="91224"/>
                </a:lnTo>
                <a:lnTo>
                  <a:pt x="172580" y="49893"/>
                </a:lnTo>
                <a:lnTo>
                  <a:pt x="156512" y="27500"/>
                </a:lnTo>
                <a:lnTo>
                  <a:pt x="154912" y="26090"/>
                </a:lnTo>
                <a:close/>
              </a:path>
            </a:pathLst>
          </a:custGeom>
          <a:solidFill>
            <a:srgbClr val="7C7E85"/>
          </a:solidFill>
        </p:spPr>
        <p:txBody>
          <a:bodyPr wrap="square" lIns="0" tIns="0" rIns="0" bIns="0" rtlCol="0"/>
          <a:lstStyle/>
          <a:p>
            <a:endParaRPr sz="1266">
              <a:solidFill>
                <a:prstClr val="black"/>
              </a:solidFill>
            </a:endParaRPr>
          </a:p>
        </p:txBody>
      </p:sp>
      <p:sp>
        <p:nvSpPr>
          <p:cNvPr id="98" name="object 98"/>
          <p:cNvSpPr/>
          <p:nvPr/>
        </p:nvSpPr>
        <p:spPr>
          <a:xfrm>
            <a:off x="2765660" y="5549602"/>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99" name="object 99"/>
          <p:cNvSpPr/>
          <p:nvPr/>
        </p:nvSpPr>
        <p:spPr>
          <a:xfrm>
            <a:off x="2809866" y="5499384"/>
            <a:ext cx="28575" cy="9376"/>
          </a:xfrm>
          <a:custGeom>
            <a:avLst/>
            <a:gdLst/>
            <a:ahLst/>
            <a:cxnLst/>
            <a:rect l="l" t="t" r="r" b="b"/>
            <a:pathLst>
              <a:path w="40639" h="13334">
                <a:moveTo>
                  <a:pt x="0" y="6535"/>
                </a:moveTo>
                <a:lnTo>
                  <a:pt x="40197" y="6535"/>
                </a:lnTo>
              </a:path>
            </a:pathLst>
          </a:custGeom>
          <a:ln w="14341">
            <a:solidFill>
              <a:srgbClr val="231F20"/>
            </a:solidFill>
          </a:ln>
        </p:spPr>
        <p:txBody>
          <a:bodyPr wrap="square" lIns="0" tIns="0" rIns="0" bIns="0" rtlCol="0"/>
          <a:lstStyle/>
          <a:p>
            <a:endParaRPr sz="1266">
              <a:solidFill>
                <a:prstClr val="black"/>
              </a:solidFill>
            </a:endParaRPr>
          </a:p>
        </p:txBody>
      </p:sp>
      <p:sp>
        <p:nvSpPr>
          <p:cNvPr id="100" name="object 100"/>
          <p:cNvSpPr/>
          <p:nvPr/>
        </p:nvSpPr>
        <p:spPr>
          <a:xfrm>
            <a:off x="2800691" y="5444371"/>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01" name="object 101"/>
          <p:cNvSpPr/>
          <p:nvPr/>
        </p:nvSpPr>
        <p:spPr>
          <a:xfrm>
            <a:off x="2755878" y="5405106"/>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02" name="object 102"/>
          <p:cNvSpPr/>
          <p:nvPr/>
        </p:nvSpPr>
        <p:spPr>
          <a:xfrm>
            <a:off x="2691635" y="5401315"/>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3" name="object 103"/>
          <p:cNvSpPr/>
          <p:nvPr/>
        </p:nvSpPr>
        <p:spPr>
          <a:xfrm>
            <a:off x="2663599" y="5419432"/>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4" name="object 104"/>
          <p:cNvSpPr/>
          <p:nvPr/>
        </p:nvSpPr>
        <p:spPr>
          <a:xfrm>
            <a:off x="2724088" y="5562659"/>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05" name="object 105"/>
          <p:cNvSpPr/>
          <p:nvPr/>
        </p:nvSpPr>
        <p:spPr>
          <a:xfrm>
            <a:off x="2655011" y="5534916"/>
            <a:ext cx="28575" cy="9376"/>
          </a:xfrm>
          <a:custGeom>
            <a:avLst/>
            <a:gdLst/>
            <a:ahLst/>
            <a:cxnLst/>
            <a:rect l="l" t="t" r="r" b="b"/>
            <a:pathLst>
              <a:path w="40639" h="13334">
                <a:moveTo>
                  <a:pt x="0" y="6535"/>
                </a:moveTo>
                <a:lnTo>
                  <a:pt x="40224" y="6535"/>
                </a:lnTo>
              </a:path>
            </a:pathLst>
          </a:custGeom>
          <a:ln w="14341">
            <a:solidFill>
              <a:srgbClr val="231F20"/>
            </a:solidFill>
          </a:ln>
        </p:spPr>
        <p:txBody>
          <a:bodyPr wrap="square" lIns="0" tIns="0" rIns="0" bIns="0" rtlCol="0"/>
          <a:lstStyle/>
          <a:p>
            <a:endParaRPr sz="1266">
              <a:solidFill>
                <a:prstClr val="black"/>
              </a:solidFill>
            </a:endParaRPr>
          </a:p>
        </p:txBody>
      </p:sp>
      <p:sp>
        <p:nvSpPr>
          <p:cNvPr id="106" name="object 106"/>
          <p:cNvSpPr/>
          <p:nvPr/>
        </p:nvSpPr>
        <p:spPr>
          <a:xfrm>
            <a:off x="2638254" y="5501184"/>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7" name="object 107"/>
          <p:cNvSpPr/>
          <p:nvPr/>
        </p:nvSpPr>
        <p:spPr>
          <a:xfrm>
            <a:off x="2639789" y="5455893"/>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08" name="object 108"/>
          <p:cNvSpPr/>
          <p:nvPr/>
        </p:nvSpPr>
        <p:spPr>
          <a:xfrm>
            <a:off x="2681261" y="5002772"/>
            <a:ext cx="128588" cy="128588"/>
          </a:xfrm>
          <a:custGeom>
            <a:avLst/>
            <a:gdLst/>
            <a:ahLst/>
            <a:cxnLst/>
            <a:rect l="l" t="t" r="r" b="b"/>
            <a:pathLst>
              <a:path w="182879" h="182879">
                <a:moveTo>
                  <a:pt x="93592" y="0"/>
                </a:moveTo>
                <a:lnTo>
                  <a:pt x="51182" y="9616"/>
                </a:lnTo>
                <a:lnTo>
                  <a:pt x="19150" y="35388"/>
                </a:lnTo>
                <a:lnTo>
                  <a:pt x="1786" y="72687"/>
                </a:lnTo>
                <a:lnTo>
                  <a:pt x="0" y="86882"/>
                </a:lnTo>
                <a:lnTo>
                  <a:pt x="1076" y="102246"/>
                </a:lnTo>
                <a:lnTo>
                  <a:pt x="16241" y="142288"/>
                </a:lnTo>
                <a:lnTo>
                  <a:pt x="45800" y="170249"/>
                </a:lnTo>
                <a:lnTo>
                  <a:pt x="85243" y="182267"/>
                </a:lnTo>
                <a:lnTo>
                  <a:pt x="100891" y="181234"/>
                </a:lnTo>
                <a:lnTo>
                  <a:pt x="141466" y="166384"/>
                </a:lnTo>
                <a:lnTo>
                  <a:pt x="154630" y="155797"/>
                </a:lnTo>
                <a:lnTo>
                  <a:pt x="99816" y="155797"/>
                </a:lnTo>
                <a:lnTo>
                  <a:pt x="83766" y="155098"/>
                </a:lnTo>
                <a:lnTo>
                  <a:pt x="39912" y="130526"/>
                </a:lnTo>
                <a:lnTo>
                  <a:pt x="26140" y="95946"/>
                </a:lnTo>
                <a:lnTo>
                  <a:pt x="27207" y="81030"/>
                </a:lnTo>
                <a:lnTo>
                  <a:pt x="53337" y="38487"/>
                </a:lnTo>
                <a:lnTo>
                  <a:pt x="89031" y="26065"/>
                </a:lnTo>
                <a:lnTo>
                  <a:pt x="154886" y="26065"/>
                </a:lnTo>
                <a:lnTo>
                  <a:pt x="146167" y="18382"/>
                </a:lnTo>
                <a:lnTo>
                  <a:pt x="134527" y="10900"/>
                </a:lnTo>
                <a:lnTo>
                  <a:pt x="121765" y="5223"/>
                </a:lnTo>
                <a:lnTo>
                  <a:pt x="108060" y="1530"/>
                </a:lnTo>
                <a:lnTo>
                  <a:pt x="93592" y="0"/>
                </a:lnTo>
                <a:close/>
              </a:path>
              <a:path w="182879" h="182879">
                <a:moveTo>
                  <a:pt x="169423" y="91225"/>
                </a:moveTo>
                <a:lnTo>
                  <a:pt x="156348" y="91225"/>
                </a:lnTo>
                <a:lnTo>
                  <a:pt x="154982" y="104603"/>
                </a:lnTo>
                <a:lnTo>
                  <a:pt x="151059" y="117022"/>
                </a:lnTo>
                <a:lnTo>
                  <a:pt x="121751" y="147787"/>
                </a:lnTo>
                <a:lnTo>
                  <a:pt x="99816" y="155797"/>
                </a:lnTo>
                <a:lnTo>
                  <a:pt x="154630" y="155797"/>
                </a:lnTo>
                <a:lnTo>
                  <a:pt x="179999" y="112230"/>
                </a:lnTo>
                <a:lnTo>
                  <a:pt x="182163" y="98452"/>
                </a:lnTo>
                <a:lnTo>
                  <a:pt x="169423" y="91225"/>
                </a:lnTo>
                <a:close/>
              </a:path>
              <a:path w="182879" h="182879">
                <a:moveTo>
                  <a:pt x="154886" y="26065"/>
                </a:moveTo>
                <a:lnTo>
                  <a:pt x="89031" y="26065"/>
                </a:lnTo>
                <a:lnTo>
                  <a:pt x="103134" y="27313"/>
                </a:lnTo>
                <a:lnTo>
                  <a:pt x="115770" y="30946"/>
                </a:lnTo>
                <a:lnTo>
                  <a:pt x="151137" y="65730"/>
                </a:lnTo>
                <a:lnTo>
                  <a:pt x="156348" y="91167"/>
                </a:lnTo>
                <a:lnTo>
                  <a:pt x="182445" y="91225"/>
                </a:lnTo>
                <a:lnTo>
                  <a:pt x="172571" y="49884"/>
                </a:lnTo>
                <a:lnTo>
                  <a:pt x="156507" y="27493"/>
                </a:lnTo>
                <a:lnTo>
                  <a:pt x="154886" y="26065"/>
                </a:lnTo>
                <a:close/>
              </a:path>
            </a:pathLst>
          </a:custGeom>
          <a:solidFill>
            <a:srgbClr val="7C7E85"/>
          </a:solidFill>
        </p:spPr>
        <p:txBody>
          <a:bodyPr wrap="square" lIns="0" tIns="0" rIns="0" bIns="0" rtlCol="0"/>
          <a:lstStyle/>
          <a:p>
            <a:endParaRPr sz="1266">
              <a:solidFill>
                <a:prstClr val="black"/>
              </a:solidFill>
            </a:endParaRPr>
          </a:p>
        </p:txBody>
      </p:sp>
      <p:sp>
        <p:nvSpPr>
          <p:cNvPr id="109" name="object 109"/>
          <p:cNvSpPr/>
          <p:nvPr/>
        </p:nvSpPr>
        <p:spPr>
          <a:xfrm>
            <a:off x="2774834" y="5131101"/>
            <a:ext cx="28575" cy="9376"/>
          </a:xfrm>
          <a:custGeom>
            <a:avLst/>
            <a:gdLst/>
            <a:ahLst/>
            <a:cxnLst/>
            <a:rect l="l" t="t" r="r" b="b"/>
            <a:pathLst>
              <a:path w="40639" h="13334">
                <a:moveTo>
                  <a:pt x="0" y="6535"/>
                </a:moveTo>
                <a:lnTo>
                  <a:pt x="40197" y="6535"/>
                </a:lnTo>
              </a:path>
            </a:pathLst>
          </a:custGeom>
          <a:ln w="14341">
            <a:solidFill>
              <a:srgbClr val="231F20"/>
            </a:solidFill>
          </a:ln>
        </p:spPr>
        <p:txBody>
          <a:bodyPr wrap="square" lIns="0" tIns="0" rIns="0" bIns="0" rtlCol="0"/>
          <a:lstStyle/>
          <a:p>
            <a:endParaRPr sz="1266">
              <a:solidFill>
                <a:prstClr val="black"/>
              </a:solidFill>
            </a:endParaRPr>
          </a:p>
        </p:txBody>
      </p:sp>
      <p:sp>
        <p:nvSpPr>
          <p:cNvPr id="110" name="object 110"/>
          <p:cNvSpPr/>
          <p:nvPr/>
        </p:nvSpPr>
        <p:spPr>
          <a:xfrm>
            <a:off x="2819040" y="5080901"/>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1" name="object 111"/>
          <p:cNvSpPr/>
          <p:nvPr/>
        </p:nvSpPr>
        <p:spPr>
          <a:xfrm>
            <a:off x="2809866" y="5025888"/>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2" name="object 112"/>
          <p:cNvSpPr/>
          <p:nvPr/>
        </p:nvSpPr>
        <p:spPr>
          <a:xfrm>
            <a:off x="2765053" y="4986624"/>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13" name="object 113"/>
          <p:cNvSpPr/>
          <p:nvPr/>
        </p:nvSpPr>
        <p:spPr>
          <a:xfrm>
            <a:off x="2700791" y="4982834"/>
            <a:ext cx="28575" cy="9376"/>
          </a:xfrm>
          <a:custGeom>
            <a:avLst/>
            <a:gdLst/>
            <a:ahLst/>
            <a:cxnLst/>
            <a:rect l="l" t="t" r="r" b="b"/>
            <a:pathLst>
              <a:path w="40639" h="13334">
                <a:moveTo>
                  <a:pt x="0" y="6508"/>
                </a:moveTo>
                <a:lnTo>
                  <a:pt x="40224"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4" name="object 114"/>
          <p:cNvSpPr/>
          <p:nvPr/>
        </p:nvSpPr>
        <p:spPr>
          <a:xfrm>
            <a:off x="2672773" y="5000950"/>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5" name="object 115"/>
          <p:cNvSpPr/>
          <p:nvPr/>
        </p:nvSpPr>
        <p:spPr>
          <a:xfrm>
            <a:off x="2714932" y="5144178"/>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16" name="object 116"/>
          <p:cNvSpPr/>
          <p:nvPr/>
        </p:nvSpPr>
        <p:spPr>
          <a:xfrm>
            <a:off x="2664205" y="5116433"/>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7" name="object 117"/>
          <p:cNvSpPr/>
          <p:nvPr/>
        </p:nvSpPr>
        <p:spPr>
          <a:xfrm>
            <a:off x="2647429" y="5082702"/>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8" name="object 118"/>
          <p:cNvSpPr/>
          <p:nvPr/>
        </p:nvSpPr>
        <p:spPr>
          <a:xfrm>
            <a:off x="2648945" y="5037411"/>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19" name="object 119"/>
          <p:cNvSpPr/>
          <p:nvPr/>
        </p:nvSpPr>
        <p:spPr>
          <a:xfrm>
            <a:off x="2581307" y="5214581"/>
            <a:ext cx="128588" cy="128588"/>
          </a:xfrm>
          <a:custGeom>
            <a:avLst/>
            <a:gdLst/>
            <a:ahLst/>
            <a:cxnLst/>
            <a:rect l="l" t="t" r="r" b="b"/>
            <a:pathLst>
              <a:path w="182879" h="182879">
                <a:moveTo>
                  <a:pt x="93616" y="0"/>
                </a:moveTo>
                <a:lnTo>
                  <a:pt x="51200" y="9618"/>
                </a:lnTo>
                <a:lnTo>
                  <a:pt x="19168" y="35389"/>
                </a:lnTo>
                <a:lnTo>
                  <a:pt x="1795" y="72676"/>
                </a:lnTo>
                <a:lnTo>
                  <a:pt x="0" y="86863"/>
                </a:lnTo>
                <a:lnTo>
                  <a:pt x="1081" y="102231"/>
                </a:lnTo>
                <a:lnTo>
                  <a:pt x="16247" y="142286"/>
                </a:lnTo>
                <a:lnTo>
                  <a:pt x="45799" y="170263"/>
                </a:lnTo>
                <a:lnTo>
                  <a:pt x="85244" y="182293"/>
                </a:lnTo>
                <a:lnTo>
                  <a:pt x="100893" y="181260"/>
                </a:lnTo>
                <a:lnTo>
                  <a:pt x="141471" y="166411"/>
                </a:lnTo>
                <a:lnTo>
                  <a:pt x="154665" y="155796"/>
                </a:lnTo>
                <a:lnTo>
                  <a:pt x="99839" y="155796"/>
                </a:lnTo>
                <a:lnTo>
                  <a:pt x="83793" y="155097"/>
                </a:lnTo>
                <a:lnTo>
                  <a:pt x="39912" y="130543"/>
                </a:lnTo>
                <a:lnTo>
                  <a:pt x="26163" y="95967"/>
                </a:lnTo>
                <a:lnTo>
                  <a:pt x="27223" y="81039"/>
                </a:lnTo>
                <a:lnTo>
                  <a:pt x="53339" y="38506"/>
                </a:lnTo>
                <a:lnTo>
                  <a:pt x="89031" y="26092"/>
                </a:lnTo>
                <a:lnTo>
                  <a:pt x="154930" y="26092"/>
                </a:lnTo>
                <a:lnTo>
                  <a:pt x="146191" y="18391"/>
                </a:lnTo>
                <a:lnTo>
                  <a:pt x="134551" y="10905"/>
                </a:lnTo>
                <a:lnTo>
                  <a:pt x="121789" y="5226"/>
                </a:lnTo>
                <a:lnTo>
                  <a:pt x="108085" y="1531"/>
                </a:lnTo>
                <a:lnTo>
                  <a:pt x="93616" y="0"/>
                </a:lnTo>
                <a:close/>
              </a:path>
              <a:path w="182879" h="182879">
                <a:moveTo>
                  <a:pt x="169421" y="91227"/>
                </a:moveTo>
                <a:lnTo>
                  <a:pt x="156371" y="91227"/>
                </a:lnTo>
                <a:lnTo>
                  <a:pt x="155003" y="104609"/>
                </a:lnTo>
                <a:lnTo>
                  <a:pt x="151077" y="117024"/>
                </a:lnTo>
                <a:lnTo>
                  <a:pt x="121772" y="147787"/>
                </a:lnTo>
                <a:lnTo>
                  <a:pt x="99839" y="155796"/>
                </a:lnTo>
                <a:lnTo>
                  <a:pt x="154665" y="155796"/>
                </a:lnTo>
                <a:lnTo>
                  <a:pt x="180015" y="112265"/>
                </a:lnTo>
                <a:lnTo>
                  <a:pt x="182183" y="98492"/>
                </a:lnTo>
                <a:lnTo>
                  <a:pt x="169421" y="91227"/>
                </a:lnTo>
                <a:close/>
              </a:path>
              <a:path w="182879" h="182879">
                <a:moveTo>
                  <a:pt x="154930" y="26092"/>
                </a:moveTo>
                <a:lnTo>
                  <a:pt x="89031" y="26092"/>
                </a:lnTo>
                <a:lnTo>
                  <a:pt x="103144" y="27339"/>
                </a:lnTo>
                <a:lnTo>
                  <a:pt x="115785" y="30968"/>
                </a:lnTo>
                <a:lnTo>
                  <a:pt x="151147" y="65724"/>
                </a:lnTo>
                <a:lnTo>
                  <a:pt x="156371" y="91157"/>
                </a:lnTo>
                <a:lnTo>
                  <a:pt x="182469" y="91227"/>
                </a:lnTo>
                <a:lnTo>
                  <a:pt x="172595" y="49896"/>
                </a:lnTo>
                <a:lnTo>
                  <a:pt x="156531" y="27503"/>
                </a:lnTo>
                <a:lnTo>
                  <a:pt x="154930" y="26092"/>
                </a:lnTo>
                <a:close/>
              </a:path>
            </a:pathLst>
          </a:custGeom>
          <a:solidFill>
            <a:srgbClr val="7C7E85"/>
          </a:solidFill>
        </p:spPr>
        <p:txBody>
          <a:bodyPr wrap="square" lIns="0" tIns="0" rIns="0" bIns="0" rtlCol="0"/>
          <a:lstStyle/>
          <a:p>
            <a:endParaRPr sz="1266">
              <a:solidFill>
                <a:prstClr val="black"/>
              </a:solidFill>
            </a:endParaRPr>
          </a:p>
        </p:txBody>
      </p:sp>
      <p:sp>
        <p:nvSpPr>
          <p:cNvPr id="120" name="object 120"/>
          <p:cNvSpPr/>
          <p:nvPr/>
        </p:nvSpPr>
        <p:spPr>
          <a:xfrm>
            <a:off x="2674877" y="5342930"/>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21" name="object 121"/>
          <p:cNvSpPr/>
          <p:nvPr/>
        </p:nvSpPr>
        <p:spPr>
          <a:xfrm>
            <a:off x="2719084" y="5292711"/>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22" name="object 122"/>
          <p:cNvSpPr/>
          <p:nvPr/>
        </p:nvSpPr>
        <p:spPr>
          <a:xfrm>
            <a:off x="2709909" y="5237697"/>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3" name="object 123"/>
          <p:cNvSpPr/>
          <p:nvPr/>
        </p:nvSpPr>
        <p:spPr>
          <a:xfrm>
            <a:off x="2665096" y="5198414"/>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4" name="object 124"/>
          <p:cNvSpPr/>
          <p:nvPr/>
        </p:nvSpPr>
        <p:spPr>
          <a:xfrm>
            <a:off x="2600852" y="5194642"/>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5" name="object 125"/>
          <p:cNvSpPr/>
          <p:nvPr/>
        </p:nvSpPr>
        <p:spPr>
          <a:xfrm>
            <a:off x="2572816" y="5212759"/>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6" name="object 126"/>
          <p:cNvSpPr/>
          <p:nvPr/>
        </p:nvSpPr>
        <p:spPr>
          <a:xfrm>
            <a:off x="2614975" y="5355986"/>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7" name="object 127"/>
          <p:cNvSpPr/>
          <p:nvPr/>
        </p:nvSpPr>
        <p:spPr>
          <a:xfrm>
            <a:off x="2564248" y="5328242"/>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28" name="object 128"/>
          <p:cNvSpPr/>
          <p:nvPr/>
        </p:nvSpPr>
        <p:spPr>
          <a:xfrm>
            <a:off x="2547472" y="5294492"/>
            <a:ext cx="28575" cy="9376"/>
          </a:xfrm>
          <a:custGeom>
            <a:avLst/>
            <a:gdLst/>
            <a:ahLst/>
            <a:cxnLst/>
            <a:rect l="l" t="t" r="r" b="b"/>
            <a:pathLst>
              <a:path w="40639" h="13334">
                <a:moveTo>
                  <a:pt x="0" y="6522"/>
                </a:moveTo>
                <a:lnTo>
                  <a:pt x="40170"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29" name="object 129"/>
          <p:cNvSpPr/>
          <p:nvPr/>
        </p:nvSpPr>
        <p:spPr>
          <a:xfrm>
            <a:off x="2549007" y="5249201"/>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0" name="object 130"/>
          <p:cNvSpPr/>
          <p:nvPr/>
        </p:nvSpPr>
        <p:spPr>
          <a:xfrm>
            <a:off x="2475169" y="4863657"/>
            <a:ext cx="128588" cy="128588"/>
          </a:xfrm>
          <a:custGeom>
            <a:avLst/>
            <a:gdLst/>
            <a:ahLst/>
            <a:cxnLst/>
            <a:rect l="l" t="t" r="r" b="b"/>
            <a:pathLst>
              <a:path w="182879" h="182879">
                <a:moveTo>
                  <a:pt x="93611" y="0"/>
                </a:moveTo>
                <a:lnTo>
                  <a:pt x="51198" y="9618"/>
                </a:lnTo>
                <a:lnTo>
                  <a:pt x="19168" y="35390"/>
                </a:lnTo>
                <a:lnTo>
                  <a:pt x="1795" y="72678"/>
                </a:lnTo>
                <a:lnTo>
                  <a:pt x="0" y="86865"/>
                </a:lnTo>
                <a:lnTo>
                  <a:pt x="1082" y="102237"/>
                </a:lnTo>
                <a:lnTo>
                  <a:pt x="16257" y="142292"/>
                </a:lnTo>
                <a:lnTo>
                  <a:pt x="45819" y="170257"/>
                </a:lnTo>
                <a:lnTo>
                  <a:pt x="85267" y="182268"/>
                </a:lnTo>
                <a:lnTo>
                  <a:pt x="100908" y="181234"/>
                </a:lnTo>
                <a:lnTo>
                  <a:pt x="141478" y="166384"/>
                </a:lnTo>
                <a:lnTo>
                  <a:pt x="154645" y="155797"/>
                </a:lnTo>
                <a:lnTo>
                  <a:pt x="99825" y="155797"/>
                </a:lnTo>
                <a:lnTo>
                  <a:pt x="83790" y="155099"/>
                </a:lnTo>
                <a:lnTo>
                  <a:pt x="39904" y="130541"/>
                </a:lnTo>
                <a:lnTo>
                  <a:pt x="26137" y="95968"/>
                </a:lnTo>
                <a:lnTo>
                  <a:pt x="27200" y="81051"/>
                </a:lnTo>
                <a:lnTo>
                  <a:pt x="53319" y="38494"/>
                </a:lnTo>
                <a:lnTo>
                  <a:pt x="89011" y="26091"/>
                </a:lnTo>
                <a:lnTo>
                  <a:pt x="154917" y="26091"/>
                </a:lnTo>
                <a:lnTo>
                  <a:pt x="146184" y="18397"/>
                </a:lnTo>
                <a:lnTo>
                  <a:pt x="134543" y="10911"/>
                </a:lnTo>
                <a:lnTo>
                  <a:pt x="121781" y="5231"/>
                </a:lnTo>
                <a:lnTo>
                  <a:pt x="108078" y="1534"/>
                </a:lnTo>
                <a:lnTo>
                  <a:pt x="93611" y="0"/>
                </a:lnTo>
                <a:close/>
              </a:path>
              <a:path w="182879" h="182879">
                <a:moveTo>
                  <a:pt x="169394" y="91225"/>
                </a:moveTo>
                <a:lnTo>
                  <a:pt x="156373" y="91225"/>
                </a:lnTo>
                <a:lnTo>
                  <a:pt x="155003" y="104614"/>
                </a:lnTo>
                <a:lnTo>
                  <a:pt x="151074" y="117031"/>
                </a:lnTo>
                <a:lnTo>
                  <a:pt x="121763" y="147787"/>
                </a:lnTo>
                <a:lnTo>
                  <a:pt x="99825" y="155797"/>
                </a:lnTo>
                <a:lnTo>
                  <a:pt x="154645" y="155797"/>
                </a:lnTo>
                <a:lnTo>
                  <a:pt x="180022" y="112229"/>
                </a:lnTo>
                <a:lnTo>
                  <a:pt x="182187" y="98452"/>
                </a:lnTo>
                <a:lnTo>
                  <a:pt x="169394" y="91225"/>
                </a:lnTo>
                <a:close/>
              </a:path>
              <a:path w="182879" h="182879">
                <a:moveTo>
                  <a:pt x="154917" y="26091"/>
                </a:moveTo>
                <a:lnTo>
                  <a:pt x="89011" y="26091"/>
                </a:lnTo>
                <a:lnTo>
                  <a:pt x="103122" y="27334"/>
                </a:lnTo>
                <a:lnTo>
                  <a:pt x="115768" y="30952"/>
                </a:lnTo>
                <a:lnTo>
                  <a:pt x="151141" y="65714"/>
                </a:lnTo>
                <a:lnTo>
                  <a:pt x="156373" y="91120"/>
                </a:lnTo>
                <a:lnTo>
                  <a:pt x="182470" y="91225"/>
                </a:lnTo>
                <a:lnTo>
                  <a:pt x="172593" y="49900"/>
                </a:lnTo>
                <a:lnTo>
                  <a:pt x="156525" y="27509"/>
                </a:lnTo>
                <a:lnTo>
                  <a:pt x="154917" y="26091"/>
                </a:lnTo>
                <a:close/>
              </a:path>
            </a:pathLst>
          </a:custGeom>
          <a:solidFill>
            <a:srgbClr val="7C7E85"/>
          </a:solidFill>
        </p:spPr>
        <p:txBody>
          <a:bodyPr wrap="square" lIns="0" tIns="0" rIns="0" bIns="0" rtlCol="0"/>
          <a:lstStyle/>
          <a:p>
            <a:endParaRPr sz="1266">
              <a:solidFill>
                <a:prstClr val="black"/>
              </a:solidFill>
            </a:endParaRPr>
          </a:p>
        </p:txBody>
      </p:sp>
      <p:sp>
        <p:nvSpPr>
          <p:cNvPr id="131" name="object 131"/>
          <p:cNvSpPr/>
          <p:nvPr/>
        </p:nvSpPr>
        <p:spPr>
          <a:xfrm>
            <a:off x="2568741" y="4991986"/>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2" name="object 132"/>
          <p:cNvSpPr/>
          <p:nvPr/>
        </p:nvSpPr>
        <p:spPr>
          <a:xfrm>
            <a:off x="2612947" y="4941787"/>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33" name="object 133"/>
          <p:cNvSpPr/>
          <p:nvPr/>
        </p:nvSpPr>
        <p:spPr>
          <a:xfrm>
            <a:off x="2603772" y="4886774"/>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4" name="object 134"/>
          <p:cNvSpPr/>
          <p:nvPr/>
        </p:nvSpPr>
        <p:spPr>
          <a:xfrm>
            <a:off x="2558959" y="4847509"/>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35" name="object 135"/>
          <p:cNvSpPr/>
          <p:nvPr/>
        </p:nvSpPr>
        <p:spPr>
          <a:xfrm>
            <a:off x="2494716" y="4843718"/>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6" name="object 136"/>
          <p:cNvSpPr/>
          <p:nvPr/>
        </p:nvSpPr>
        <p:spPr>
          <a:xfrm>
            <a:off x="2466679" y="4861835"/>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7" name="object 137"/>
          <p:cNvSpPr/>
          <p:nvPr/>
        </p:nvSpPr>
        <p:spPr>
          <a:xfrm>
            <a:off x="2508839" y="5005062"/>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38" name="object 138"/>
          <p:cNvSpPr/>
          <p:nvPr/>
        </p:nvSpPr>
        <p:spPr>
          <a:xfrm>
            <a:off x="2458092" y="4977319"/>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39" name="object 139"/>
          <p:cNvSpPr/>
          <p:nvPr/>
        </p:nvSpPr>
        <p:spPr>
          <a:xfrm>
            <a:off x="2441315" y="4943569"/>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0" name="object 140"/>
          <p:cNvSpPr/>
          <p:nvPr/>
        </p:nvSpPr>
        <p:spPr>
          <a:xfrm>
            <a:off x="2442851" y="4898295"/>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41" name="object 141"/>
          <p:cNvSpPr/>
          <p:nvPr/>
        </p:nvSpPr>
        <p:spPr>
          <a:xfrm>
            <a:off x="3831531" y="4819185"/>
            <a:ext cx="494059" cy="390855"/>
          </a:xfrm>
          <a:prstGeom prst="rect">
            <a:avLst/>
          </a:prstGeom>
          <a:blipFill>
            <a:blip r:embed="rId8" cstate="print"/>
            <a:stretch>
              <a:fillRect/>
            </a:stretch>
          </a:blipFill>
        </p:spPr>
        <p:txBody>
          <a:bodyPr wrap="square" lIns="0" tIns="0" rIns="0" bIns="0" rtlCol="0"/>
          <a:lstStyle/>
          <a:p>
            <a:endParaRPr sz="1266">
              <a:solidFill>
                <a:prstClr val="black"/>
              </a:solidFill>
            </a:endParaRPr>
          </a:p>
        </p:txBody>
      </p:sp>
      <p:sp>
        <p:nvSpPr>
          <p:cNvPr id="142" name="object 142"/>
          <p:cNvSpPr/>
          <p:nvPr/>
        </p:nvSpPr>
        <p:spPr>
          <a:xfrm>
            <a:off x="3954206" y="4809892"/>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43" name="object 143"/>
          <p:cNvSpPr/>
          <p:nvPr/>
        </p:nvSpPr>
        <p:spPr>
          <a:xfrm>
            <a:off x="3889944" y="4806102"/>
            <a:ext cx="28575" cy="9376"/>
          </a:xfrm>
          <a:custGeom>
            <a:avLst/>
            <a:gdLst/>
            <a:ahLst/>
            <a:cxnLst/>
            <a:rect l="l" t="t" r="r" b="b"/>
            <a:pathLst>
              <a:path w="40639" h="13334">
                <a:moveTo>
                  <a:pt x="0" y="6522"/>
                </a:moveTo>
                <a:lnTo>
                  <a:pt x="40224"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4" name="object 144"/>
          <p:cNvSpPr/>
          <p:nvPr/>
        </p:nvSpPr>
        <p:spPr>
          <a:xfrm>
            <a:off x="4073063" y="5038264"/>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5" name="object 145"/>
          <p:cNvSpPr/>
          <p:nvPr/>
        </p:nvSpPr>
        <p:spPr>
          <a:xfrm>
            <a:off x="4008819" y="5034491"/>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6" name="object 146"/>
          <p:cNvSpPr/>
          <p:nvPr/>
        </p:nvSpPr>
        <p:spPr>
          <a:xfrm>
            <a:off x="3827380" y="5253851"/>
            <a:ext cx="402197" cy="312259"/>
          </a:xfrm>
          <a:prstGeom prst="rect">
            <a:avLst/>
          </a:prstGeom>
          <a:blipFill>
            <a:blip r:embed="rId9" cstate="print"/>
            <a:stretch>
              <a:fillRect/>
            </a:stretch>
          </a:blipFill>
        </p:spPr>
        <p:txBody>
          <a:bodyPr wrap="square" lIns="0" tIns="0" rIns="0" bIns="0" rtlCol="0"/>
          <a:lstStyle/>
          <a:p>
            <a:endParaRPr sz="1266">
              <a:solidFill>
                <a:prstClr val="black"/>
              </a:solidFill>
            </a:endParaRPr>
          </a:p>
        </p:txBody>
      </p:sp>
      <p:sp>
        <p:nvSpPr>
          <p:cNvPr id="147" name="object 147"/>
          <p:cNvSpPr/>
          <p:nvPr/>
        </p:nvSpPr>
        <p:spPr>
          <a:xfrm>
            <a:off x="3950035" y="5244558"/>
            <a:ext cx="28575" cy="9376"/>
          </a:xfrm>
          <a:custGeom>
            <a:avLst/>
            <a:gdLst/>
            <a:ahLst/>
            <a:cxnLst/>
            <a:rect l="l" t="t" r="r" b="b"/>
            <a:pathLst>
              <a:path w="40639" h="13334">
                <a:moveTo>
                  <a:pt x="0" y="6508"/>
                </a:moveTo>
                <a:lnTo>
                  <a:pt x="40197"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48" name="object 148"/>
          <p:cNvSpPr/>
          <p:nvPr/>
        </p:nvSpPr>
        <p:spPr>
          <a:xfrm>
            <a:off x="3885774" y="5240767"/>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49" name="object 149"/>
          <p:cNvSpPr/>
          <p:nvPr/>
        </p:nvSpPr>
        <p:spPr>
          <a:xfrm>
            <a:off x="4238305" y="4864507"/>
            <a:ext cx="28575" cy="9376"/>
          </a:xfrm>
          <a:custGeom>
            <a:avLst/>
            <a:gdLst/>
            <a:ahLst/>
            <a:cxnLst/>
            <a:rect l="l" t="t" r="r" b="b"/>
            <a:pathLst>
              <a:path w="40639" h="13334">
                <a:moveTo>
                  <a:pt x="0" y="6522"/>
                </a:moveTo>
                <a:lnTo>
                  <a:pt x="40197" y="6522"/>
                </a:lnTo>
              </a:path>
            </a:pathLst>
          </a:custGeom>
          <a:ln w="14314">
            <a:solidFill>
              <a:srgbClr val="231F20"/>
            </a:solidFill>
          </a:ln>
        </p:spPr>
        <p:txBody>
          <a:bodyPr wrap="square" lIns="0" tIns="0" rIns="0" bIns="0" rtlCol="0"/>
          <a:lstStyle/>
          <a:p>
            <a:endParaRPr sz="1266">
              <a:solidFill>
                <a:prstClr val="black"/>
              </a:solidFill>
            </a:endParaRPr>
          </a:p>
        </p:txBody>
      </p:sp>
      <p:sp>
        <p:nvSpPr>
          <p:cNvPr id="150" name="object 150"/>
          <p:cNvSpPr/>
          <p:nvPr/>
        </p:nvSpPr>
        <p:spPr>
          <a:xfrm>
            <a:off x="4174063" y="4860737"/>
            <a:ext cx="28575" cy="9376"/>
          </a:xfrm>
          <a:custGeom>
            <a:avLst/>
            <a:gdLst/>
            <a:ahLst/>
            <a:cxnLst/>
            <a:rect l="l" t="t" r="r" b="b"/>
            <a:pathLst>
              <a:path w="40639" h="13334">
                <a:moveTo>
                  <a:pt x="0" y="6508"/>
                </a:moveTo>
                <a:lnTo>
                  <a:pt x="40170" y="6508"/>
                </a:lnTo>
              </a:path>
            </a:pathLst>
          </a:custGeom>
          <a:ln w="14287">
            <a:solidFill>
              <a:srgbClr val="231F20"/>
            </a:solidFill>
          </a:ln>
        </p:spPr>
        <p:txBody>
          <a:bodyPr wrap="square" lIns="0" tIns="0" rIns="0" bIns="0" rtlCol="0"/>
          <a:lstStyle/>
          <a:p>
            <a:endParaRPr sz="1266">
              <a:solidFill>
                <a:prstClr val="black"/>
              </a:solidFill>
            </a:endParaRPr>
          </a:p>
        </p:txBody>
      </p:sp>
      <p:sp>
        <p:nvSpPr>
          <p:cNvPr id="151" name="object 151"/>
          <p:cNvSpPr/>
          <p:nvPr/>
        </p:nvSpPr>
        <p:spPr>
          <a:xfrm>
            <a:off x="2261609" y="4936802"/>
            <a:ext cx="105370" cy="66973"/>
          </a:xfrm>
          <a:custGeom>
            <a:avLst/>
            <a:gdLst/>
            <a:ahLst/>
            <a:cxnLst/>
            <a:rect l="l" t="t" r="r" b="b"/>
            <a:pathLst>
              <a:path w="149860" h="95250">
                <a:moveTo>
                  <a:pt x="99752" y="0"/>
                </a:moveTo>
                <a:lnTo>
                  <a:pt x="99752" y="23689"/>
                </a:lnTo>
                <a:lnTo>
                  <a:pt x="0" y="23689"/>
                </a:lnTo>
                <a:lnTo>
                  <a:pt x="0" y="71018"/>
                </a:lnTo>
                <a:lnTo>
                  <a:pt x="99752" y="71018"/>
                </a:lnTo>
                <a:lnTo>
                  <a:pt x="99752" y="94681"/>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2" name="object 152"/>
          <p:cNvSpPr/>
          <p:nvPr/>
        </p:nvSpPr>
        <p:spPr>
          <a:xfrm>
            <a:off x="2261609" y="5113344"/>
            <a:ext cx="105370" cy="66973"/>
          </a:xfrm>
          <a:custGeom>
            <a:avLst/>
            <a:gdLst/>
            <a:ahLst/>
            <a:cxnLst/>
            <a:rect l="l" t="t" r="r" b="b"/>
            <a:pathLst>
              <a:path w="149860" h="95250">
                <a:moveTo>
                  <a:pt x="99752" y="0"/>
                </a:moveTo>
                <a:lnTo>
                  <a:pt x="99752" y="23663"/>
                </a:lnTo>
                <a:lnTo>
                  <a:pt x="0" y="23663"/>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3" name="object 153"/>
          <p:cNvSpPr/>
          <p:nvPr/>
        </p:nvSpPr>
        <p:spPr>
          <a:xfrm>
            <a:off x="2261609" y="5289867"/>
            <a:ext cx="105370" cy="66973"/>
          </a:xfrm>
          <a:custGeom>
            <a:avLst/>
            <a:gdLst/>
            <a:ahLst/>
            <a:cxnLst/>
            <a:rect l="l" t="t" r="r" b="b"/>
            <a:pathLst>
              <a:path w="149860" h="95250">
                <a:moveTo>
                  <a:pt x="99752" y="0"/>
                </a:moveTo>
                <a:lnTo>
                  <a:pt x="99752" y="23691"/>
                </a:lnTo>
                <a:lnTo>
                  <a:pt x="0" y="23691"/>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4" name="object 154"/>
          <p:cNvSpPr/>
          <p:nvPr/>
        </p:nvSpPr>
        <p:spPr>
          <a:xfrm>
            <a:off x="4375341" y="4936802"/>
            <a:ext cx="105370" cy="66973"/>
          </a:xfrm>
          <a:custGeom>
            <a:avLst/>
            <a:gdLst/>
            <a:ahLst/>
            <a:cxnLst/>
            <a:rect l="l" t="t" r="r" b="b"/>
            <a:pathLst>
              <a:path w="149860" h="95250">
                <a:moveTo>
                  <a:pt x="99752" y="0"/>
                </a:moveTo>
                <a:lnTo>
                  <a:pt x="99752" y="23689"/>
                </a:lnTo>
                <a:lnTo>
                  <a:pt x="0" y="23689"/>
                </a:lnTo>
                <a:lnTo>
                  <a:pt x="0" y="71018"/>
                </a:lnTo>
                <a:lnTo>
                  <a:pt x="99752" y="71018"/>
                </a:lnTo>
                <a:lnTo>
                  <a:pt x="99752" y="94681"/>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5" name="object 155"/>
          <p:cNvSpPr/>
          <p:nvPr/>
        </p:nvSpPr>
        <p:spPr>
          <a:xfrm>
            <a:off x="4375341" y="5113344"/>
            <a:ext cx="105370" cy="66973"/>
          </a:xfrm>
          <a:custGeom>
            <a:avLst/>
            <a:gdLst/>
            <a:ahLst/>
            <a:cxnLst/>
            <a:rect l="l" t="t" r="r" b="b"/>
            <a:pathLst>
              <a:path w="149860" h="95250">
                <a:moveTo>
                  <a:pt x="99752" y="0"/>
                </a:moveTo>
                <a:lnTo>
                  <a:pt x="99752" y="23663"/>
                </a:lnTo>
                <a:lnTo>
                  <a:pt x="0" y="23663"/>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6" name="object 156"/>
          <p:cNvSpPr/>
          <p:nvPr/>
        </p:nvSpPr>
        <p:spPr>
          <a:xfrm>
            <a:off x="4375341" y="5289867"/>
            <a:ext cx="105370" cy="66973"/>
          </a:xfrm>
          <a:custGeom>
            <a:avLst/>
            <a:gdLst/>
            <a:ahLst/>
            <a:cxnLst/>
            <a:rect l="l" t="t" r="r" b="b"/>
            <a:pathLst>
              <a:path w="149860" h="95250">
                <a:moveTo>
                  <a:pt x="99752" y="0"/>
                </a:moveTo>
                <a:lnTo>
                  <a:pt x="99752" y="23691"/>
                </a:lnTo>
                <a:lnTo>
                  <a:pt x="0" y="23691"/>
                </a:lnTo>
                <a:lnTo>
                  <a:pt x="0" y="71018"/>
                </a:lnTo>
                <a:lnTo>
                  <a:pt x="99752" y="71018"/>
                </a:lnTo>
                <a:lnTo>
                  <a:pt x="99752" y="94708"/>
                </a:lnTo>
                <a:lnTo>
                  <a:pt x="149628" y="47354"/>
                </a:lnTo>
                <a:lnTo>
                  <a:pt x="99752" y="0"/>
                </a:lnTo>
                <a:close/>
              </a:path>
            </a:pathLst>
          </a:custGeom>
          <a:solidFill>
            <a:srgbClr val="231F20"/>
          </a:solidFill>
        </p:spPr>
        <p:txBody>
          <a:bodyPr wrap="square" lIns="0" tIns="0" rIns="0" bIns="0" rtlCol="0"/>
          <a:lstStyle/>
          <a:p>
            <a:endParaRPr sz="1266">
              <a:solidFill>
                <a:prstClr val="black"/>
              </a:solidFill>
            </a:endParaRPr>
          </a:p>
        </p:txBody>
      </p:sp>
      <p:sp>
        <p:nvSpPr>
          <p:cNvPr id="157" name="object 157"/>
          <p:cNvSpPr txBox="1"/>
          <p:nvPr/>
        </p:nvSpPr>
        <p:spPr>
          <a:xfrm>
            <a:off x="1201953" y="2885285"/>
            <a:ext cx="2371279" cy="140680"/>
          </a:xfrm>
          <a:prstGeom prst="rect">
            <a:avLst/>
          </a:prstGeom>
        </p:spPr>
        <p:txBody>
          <a:bodyPr vert="horz" wrap="square" lIns="0" tIns="0" rIns="0" bIns="0" rtlCol="0">
            <a:spAutoFit/>
          </a:bodyPr>
          <a:lstStyle/>
          <a:p>
            <a:pPr marL="8929"/>
            <a:r>
              <a:rPr sz="914" spc="18" dirty="0">
                <a:solidFill>
                  <a:srgbClr val="231F20"/>
                </a:solidFill>
                <a:latin typeface="Arial"/>
                <a:cs typeface="Arial"/>
              </a:rPr>
              <a:t>Step</a:t>
            </a:r>
            <a:r>
              <a:rPr sz="914" spc="4" dirty="0">
                <a:solidFill>
                  <a:srgbClr val="231F20"/>
                </a:solidFill>
                <a:latin typeface="Arial"/>
                <a:cs typeface="Arial"/>
              </a:rPr>
              <a:t> </a:t>
            </a:r>
            <a:r>
              <a:rPr sz="914" spc="7" dirty="0">
                <a:solidFill>
                  <a:srgbClr val="231F20"/>
                </a:solidFill>
                <a:latin typeface="Arial"/>
                <a:cs typeface="Arial"/>
              </a:rPr>
              <a:t>2:</a:t>
            </a:r>
            <a:r>
              <a:rPr sz="914" spc="4" dirty="0">
                <a:solidFill>
                  <a:srgbClr val="231F20"/>
                </a:solidFill>
                <a:latin typeface="Arial"/>
                <a:cs typeface="Arial"/>
              </a:rPr>
              <a:t> </a:t>
            </a:r>
            <a:r>
              <a:rPr sz="914" spc="7" dirty="0">
                <a:solidFill>
                  <a:srgbClr val="231F20"/>
                </a:solidFill>
                <a:latin typeface="Arial"/>
                <a:cs typeface="Arial"/>
              </a:rPr>
              <a:t>hydrogel–tissue</a:t>
            </a:r>
            <a:r>
              <a:rPr sz="914" spc="4" dirty="0">
                <a:solidFill>
                  <a:srgbClr val="231F20"/>
                </a:solidFill>
                <a:latin typeface="Arial"/>
                <a:cs typeface="Arial"/>
              </a:rPr>
              <a:t> </a:t>
            </a:r>
            <a:r>
              <a:rPr sz="914" spc="14" dirty="0">
                <a:solidFill>
                  <a:srgbClr val="231F20"/>
                </a:solidFill>
                <a:latin typeface="Arial"/>
                <a:cs typeface="Arial"/>
              </a:rPr>
              <a:t>hybridization</a:t>
            </a:r>
            <a:r>
              <a:rPr sz="914" spc="4" dirty="0">
                <a:solidFill>
                  <a:srgbClr val="231F20"/>
                </a:solidFill>
                <a:latin typeface="Arial"/>
                <a:cs typeface="Arial"/>
              </a:rPr>
              <a:t> </a:t>
            </a:r>
            <a:r>
              <a:rPr sz="914" spc="-7" dirty="0">
                <a:solidFill>
                  <a:srgbClr val="231F20"/>
                </a:solidFill>
                <a:latin typeface="Arial"/>
                <a:cs typeface="Arial"/>
              </a:rPr>
              <a:t>(day</a:t>
            </a:r>
            <a:r>
              <a:rPr sz="914" spc="4" dirty="0">
                <a:solidFill>
                  <a:srgbClr val="231F20"/>
                </a:solidFill>
                <a:latin typeface="Arial"/>
                <a:cs typeface="Arial"/>
              </a:rPr>
              <a:t> </a:t>
            </a:r>
            <a:r>
              <a:rPr sz="914" spc="-25" dirty="0">
                <a:solidFill>
                  <a:srgbClr val="231F20"/>
                </a:solidFill>
                <a:latin typeface="Arial"/>
                <a:cs typeface="Arial"/>
              </a:rPr>
              <a:t>3)</a:t>
            </a:r>
            <a:endParaRPr sz="914">
              <a:solidFill>
                <a:prstClr val="black"/>
              </a:solidFill>
              <a:latin typeface="Arial"/>
              <a:cs typeface="Arial"/>
            </a:endParaRPr>
          </a:p>
        </p:txBody>
      </p:sp>
      <p:sp>
        <p:nvSpPr>
          <p:cNvPr id="158" name="object 158"/>
          <p:cNvSpPr txBox="1"/>
          <p:nvPr/>
        </p:nvSpPr>
        <p:spPr>
          <a:xfrm>
            <a:off x="964172" y="4389205"/>
            <a:ext cx="2607469" cy="140680"/>
          </a:xfrm>
          <a:prstGeom prst="rect">
            <a:avLst/>
          </a:prstGeom>
        </p:spPr>
        <p:txBody>
          <a:bodyPr vert="horz" wrap="square" lIns="0" tIns="0" rIns="0" bIns="0" rtlCol="0">
            <a:spAutoFit/>
          </a:bodyPr>
          <a:lstStyle/>
          <a:p>
            <a:pPr marL="8929"/>
            <a:r>
              <a:rPr sz="914" spc="18" dirty="0">
                <a:solidFill>
                  <a:srgbClr val="231F20"/>
                </a:solidFill>
                <a:latin typeface="Arial"/>
                <a:cs typeface="Arial"/>
              </a:rPr>
              <a:t>Step</a:t>
            </a:r>
            <a:r>
              <a:rPr sz="914" spc="4" dirty="0">
                <a:solidFill>
                  <a:srgbClr val="231F20"/>
                </a:solidFill>
                <a:latin typeface="Arial"/>
                <a:cs typeface="Arial"/>
              </a:rPr>
              <a:t> </a:t>
            </a:r>
            <a:r>
              <a:rPr sz="914" spc="7" dirty="0">
                <a:solidFill>
                  <a:srgbClr val="231F20"/>
                </a:solidFill>
                <a:latin typeface="Arial"/>
                <a:cs typeface="Arial"/>
              </a:rPr>
              <a:t>3:</a:t>
            </a:r>
            <a:r>
              <a:rPr sz="914" spc="4" dirty="0">
                <a:solidFill>
                  <a:srgbClr val="231F20"/>
                </a:solidFill>
                <a:latin typeface="Arial"/>
                <a:cs typeface="Arial"/>
              </a:rPr>
              <a:t> </a:t>
            </a:r>
            <a:r>
              <a:rPr sz="914" spc="18" dirty="0">
                <a:solidFill>
                  <a:srgbClr val="231F20"/>
                </a:solidFill>
                <a:latin typeface="Arial"/>
                <a:cs typeface="Arial"/>
              </a:rPr>
              <a:t>electrophoretic</a:t>
            </a:r>
            <a:r>
              <a:rPr sz="914" spc="4" dirty="0">
                <a:solidFill>
                  <a:srgbClr val="231F20"/>
                </a:solidFill>
                <a:latin typeface="Arial"/>
                <a:cs typeface="Arial"/>
              </a:rPr>
              <a:t> </a:t>
            </a:r>
            <a:r>
              <a:rPr sz="914" spc="11" dirty="0">
                <a:solidFill>
                  <a:srgbClr val="231F20"/>
                </a:solidFill>
                <a:latin typeface="Arial"/>
                <a:cs typeface="Arial"/>
              </a:rPr>
              <a:t>tissue</a:t>
            </a:r>
            <a:r>
              <a:rPr sz="914" spc="4" dirty="0">
                <a:solidFill>
                  <a:srgbClr val="231F20"/>
                </a:solidFill>
                <a:latin typeface="Arial"/>
                <a:cs typeface="Arial"/>
              </a:rPr>
              <a:t> </a:t>
            </a:r>
            <a:r>
              <a:rPr sz="914" spc="11" dirty="0">
                <a:solidFill>
                  <a:srgbClr val="231F20"/>
                </a:solidFill>
                <a:latin typeface="Arial"/>
                <a:cs typeface="Arial"/>
              </a:rPr>
              <a:t>clearing</a:t>
            </a:r>
            <a:r>
              <a:rPr sz="914" spc="4" dirty="0">
                <a:solidFill>
                  <a:srgbClr val="231F20"/>
                </a:solidFill>
                <a:latin typeface="Arial"/>
                <a:cs typeface="Arial"/>
              </a:rPr>
              <a:t> </a:t>
            </a:r>
            <a:r>
              <a:rPr sz="914" dirty="0">
                <a:solidFill>
                  <a:srgbClr val="231F20"/>
                </a:solidFill>
                <a:latin typeface="Arial"/>
                <a:cs typeface="Arial"/>
              </a:rPr>
              <a:t>(days</a:t>
            </a:r>
            <a:r>
              <a:rPr sz="914" spc="4" dirty="0">
                <a:solidFill>
                  <a:srgbClr val="231F20"/>
                </a:solidFill>
                <a:latin typeface="Arial"/>
                <a:cs typeface="Arial"/>
              </a:rPr>
              <a:t> </a:t>
            </a:r>
            <a:r>
              <a:rPr sz="914" spc="-21" dirty="0">
                <a:solidFill>
                  <a:srgbClr val="231F20"/>
                </a:solidFill>
                <a:latin typeface="Arial"/>
                <a:cs typeface="Arial"/>
              </a:rPr>
              <a:t>5–9)</a:t>
            </a:r>
            <a:endParaRPr sz="914">
              <a:solidFill>
                <a:prstClr val="black"/>
              </a:solidFill>
              <a:latin typeface="Arial"/>
              <a:cs typeface="Arial"/>
            </a:endParaRPr>
          </a:p>
        </p:txBody>
      </p:sp>
      <p:sp>
        <p:nvSpPr>
          <p:cNvPr id="159" name="object 159"/>
          <p:cNvSpPr txBox="1"/>
          <p:nvPr/>
        </p:nvSpPr>
        <p:spPr>
          <a:xfrm>
            <a:off x="1029726" y="1325831"/>
            <a:ext cx="2462361" cy="141064"/>
          </a:xfrm>
          <a:prstGeom prst="rect">
            <a:avLst/>
          </a:prstGeom>
        </p:spPr>
        <p:txBody>
          <a:bodyPr vert="horz" wrap="square" lIns="0" tIns="0" rIns="0" bIns="0" rtlCol="0">
            <a:spAutoFit/>
          </a:bodyPr>
          <a:lstStyle/>
          <a:p>
            <a:pPr marL="8929">
              <a:lnSpc>
                <a:spcPts val="1086"/>
              </a:lnSpc>
            </a:pPr>
            <a:r>
              <a:rPr sz="914" spc="18" dirty="0">
                <a:solidFill>
                  <a:srgbClr val="231F20"/>
                </a:solidFill>
                <a:latin typeface="Arial"/>
                <a:cs typeface="Arial"/>
              </a:rPr>
              <a:t>Step</a:t>
            </a:r>
            <a:r>
              <a:rPr sz="914" spc="4" dirty="0">
                <a:solidFill>
                  <a:srgbClr val="231F20"/>
                </a:solidFill>
                <a:latin typeface="Arial"/>
                <a:cs typeface="Arial"/>
              </a:rPr>
              <a:t> </a:t>
            </a:r>
            <a:r>
              <a:rPr sz="914" spc="7" dirty="0">
                <a:solidFill>
                  <a:srgbClr val="231F20"/>
                </a:solidFill>
                <a:latin typeface="Arial"/>
                <a:cs typeface="Arial"/>
              </a:rPr>
              <a:t>1:</a:t>
            </a:r>
            <a:r>
              <a:rPr sz="914" spc="4" dirty="0">
                <a:solidFill>
                  <a:srgbClr val="231F20"/>
                </a:solidFill>
                <a:latin typeface="Arial"/>
                <a:cs typeface="Arial"/>
              </a:rPr>
              <a:t> </a:t>
            </a:r>
            <a:r>
              <a:rPr sz="914" spc="18" dirty="0">
                <a:solidFill>
                  <a:srgbClr val="231F20"/>
                </a:solidFill>
                <a:latin typeface="Arial"/>
                <a:cs typeface="Arial"/>
              </a:rPr>
              <a:t>hydrogel</a:t>
            </a:r>
            <a:r>
              <a:rPr sz="914" spc="4" dirty="0">
                <a:solidFill>
                  <a:srgbClr val="231F20"/>
                </a:solidFill>
                <a:latin typeface="Arial"/>
                <a:cs typeface="Arial"/>
              </a:rPr>
              <a:t> </a:t>
            </a:r>
            <a:r>
              <a:rPr sz="914" spc="21" dirty="0">
                <a:solidFill>
                  <a:srgbClr val="231F20"/>
                </a:solidFill>
                <a:latin typeface="Arial"/>
                <a:cs typeface="Arial"/>
              </a:rPr>
              <a:t>monomer</a:t>
            </a:r>
            <a:r>
              <a:rPr sz="914" spc="4" dirty="0">
                <a:solidFill>
                  <a:srgbClr val="231F20"/>
                </a:solidFill>
                <a:latin typeface="Arial"/>
                <a:cs typeface="Arial"/>
              </a:rPr>
              <a:t> </a:t>
            </a:r>
            <a:r>
              <a:rPr sz="914" spc="11" dirty="0">
                <a:solidFill>
                  <a:srgbClr val="231F20"/>
                </a:solidFill>
                <a:latin typeface="Arial"/>
                <a:cs typeface="Arial"/>
              </a:rPr>
              <a:t>infusion</a:t>
            </a:r>
            <a:r>
              <a:rPr sz="914" spc="4" dirty="0">
                <a:solidFill>
                  <a:srgbClr val="231F20"/>
                </a:solidFill>
                <a:latin typeface="Arial"/>
                <a:cs typeface="Arial"/>
              </a:rPr>
              <a:t> </a:t>
            </a:r>
            <a:r>
              <a:rPr sz="914" dirty="0">
                <a:solidFill>
                  <a:srgbClr val="231F20"/>
                </a:solidFill>
                <a:latin typeface="Arial"/>
                <a:cs typeface="Arial"/>
              </a:rPr>
              <a:t>(days</a:t>
            </a:r>
            <a:r>
              <a:rPr sz="914" spc="4" dirty="0">
                <a:solidFill>
                  <a:srgbClr val="231F20"/>
                </a:solidFill>
                <a:latin typeface="Arial"/>
                <a:cs typeface="Arial"/>
              </a:rPr>
              <a:t> </a:t>
            </a:r>
            <a:r>
              <a:rPr sz="914" spc="-21" dirty="0">
                <a:solidFill>
                  <a:srgbClr val="231F20"/>
                </a:solidFill>
                <a:latin typeface="Arial"/>
                <a:cs typeface="Arial"/>
              </a:rPr>
              <a:t>1–3)</a:t>
            </a:r>
            <a:endParaRPr sz="914" dirty="0">
              <a:solidFill>
                <a:prstClr val="black"/>
              </a:solidFill>
              <a:latin typeface="Arial"/>
              <a:cs typeface="Arial"/>
            </a:endParaRPr>
          </a:p>
        </p:txBody>
      </p:sp>
      <p:sp>
        <p:nvSpPr>
          <p:cNvPr id="160" name="object 160"/>
          <p:cNvSpPr/>
          <p:nvPr/>
        </p:nvSpPr>
        <p:spPr>
          <a:xfrm>
            <a:off x="2330326" y="2617405"/>
            <a:ext cx="192435" cy="231279"/>
          </a:xfrm>
          <a:custGeom>
            <a:avLst/>
            <a:gdLst/>
            <a:ahLst/>
            <a:cxnLst/>
            <a:rect l="l" t="t" r="r" b="b"/>
            <a:pathLst>
              <a:path w="273685" h="328929">
                <a:moveTo>
                  <a:pt x="273268" y="219171"/>
                </a:moveTo>
                <a:lnTo>
                  <a:pt x="0" y="219171"/>
                </a:lnTo>
                <a:lnTo>
                  <a:pt x="136634" y="328757"/>
                </a:lnTo>
                <a:lnTo>
                  <a:pt x="273268" y="219171"/>
                </a:lnTo>
                <a:close/>
              </a:path>
              <a:path w="273685" h="328929">
                <a:moveTo>
                  <a:pt x="204951" y="0"/>
                </a:moveTo>
                <a:lnTo>
                  <a:pt x="68343" y="0"/>
                </a:lnTo>
                <a:lnTo>
                  <a:pt x="68343" y="219171"/>
                </a:lnTo>
                <a:lnTo>
                  <a:pt x="204951" y="219171"/>
                </a:lnTo>
                <a:lnTo>
                  <a:pt x="204951" y="0"/>
                </a:lnTo>
                <a:close/>
              </a:path>
            </a:pathLst>
          </a:custGeom>
          <a:solidFill>
            <a:srgbClr val="334CA0"/>
          </a:solidFill>
        </p:spPr>
        <p:txBody>
          <a:bodyPr wrap="square" lIns="0" tIns="0" rIns="0" bIns="0" rtlCol="0"/>
          <a:lstStyle/>
          <a:p>
            <a:endParaRPr sz="1266">
              <a:solidFill>
                <a:prstClr val="black"/>
              </a:solidFill>
            </a:endParaRPr>
          </a:p>
        </p:txBody>
      </p:sp>
      <p:sp>
        <p:nvSpPr>
          <p:cNvPr id="161" name="object 161"/>
          <p:cNvSpPr/>
          <p:nvPr/>
        </p:nvSpPr>
        <p:spPr>
          <a:xfrm>
            <a:off x="2330326" y="4099857"/>
            <a:ext cx="192435" cy="221456"/>
          </a:xfrm>
          <a:custGeom>
            <a:avLst/>
            <a:gdLst/>
            <a:ahLst/>
            <a:cxnLst/>
            <a:rect l="l" t="t" r="r" b="b"/>
            <a:pathLst>
              <a:path w="273685" h="314960">
                <a:moveTo>
                  <a:pt x="273268" y="209793"/>
                </a:moveTo>
                <a:lnTo>
                  <a:pt x="0" y="209793"/>
                </a:lnTo>
                <a:lnTo>
                  <a:pt x="136634" y="314688"/>
                </a:lnTo>
                <a:lnTo>
                  <a:pt x="273268" y="209793"/>
                </a:lnTo>
                <a:close/>
              </a:path>
              <a:path w="273685" h="314960">
                <a:moveTo>
                  <a:pt x="204951" y="0"/>
                </a:moveTo>
                <a:lnTo>
                  <a:pt x="68371" y="0"/>
                </a:lnTo>
                <a:lnTo>
                  <a:pt x="68371" y="209793"/>
                </a:lnTo>
                <a:lnTo>
                  <a:pt x="204951" y="209793"/>
                </a:lnTo>
                <a:lnTo>
                  <a:pt x="204951" y="0"/>
                </a:lnTo>
                <a:close/>
              </a:path>
            </a:pathLst>
          </a:custGeom>
          <a:solidFill>
            <a:srgbClr val="334CA0"/>
          </a:solidFill>
        </p:spPr>
        <p:txBody>
          <a:bodyPr wrap="square" lIns="0" tIns="0" rIns="0" bIns="0" rtlCol="0"/>
          <a:lstStyle/>
          <a:p>
            <a:endParaRPr sz="1266">
              <a:solidFill>
                <a:prstClr val="black"/>
              </a:solidFill>
            </a:endParaRPr>
          </a:p>
        </p:txBody>
      </p:sp>
      <p:sp>
        <p:nvSpPr>
          <p:cNvPr id="162" name="object 162"/>
          <p:cNvSpPr/>
          <p:nvPr/>
        </p:nvSpPr>
        <p:spPr>
          <a:xfrm>
            <a:off x="2952979" y="4742795"/>
            <a:ext cx="842112" cy="841892"/>
          </a:xfrm>
          <a:prstGeom prst="rect">
            <a:avLst/>
          </a:prstGeom>
          <a:blipFill>
            <a:blip r:embed="rId10" cstate="print"/>
            <a:stretch>
              <a:fillRect/>
            </a:stretch>
          </a:blipFill>
        </p:spPr>
        <p:txBody>
          <a:bodyPr wrap="square" lIns="0" tIns="0" rIns="0" bIns="0" rtlCol="0"/>
          <a:lstStyle/>
          <a:p>
            <a:endParaRPr sz="1266">
              <a:solidFill>
                <a:prstClr val="black"/>
              </a:solidFill>
            </a:endParaRPr>
          </a:p>
        </p:txBody>
      </p:sp>
      <p:sp>
        <p:nvSpPr>
          <p:cNvPr id="163" name="object 163"/>
          <p:cNvSpPr/>
          <p:nvPr/>
        </p:nvSpPr>
        <p:spPr>
          <a:xfrm>
            <a:off x="3311281" y="2191571"/>
            <a:ext cx="443731" cy="367144"/>
          </a:xfrm>
          <a:prstGeom prst="rect">
            <a:avLst/>
          </a:prstGeom>
          <a:blipFill>
            <a:blip r:embed="rId11" cstate="print"/>
            <a:stretch>
              <a:fillRect/>
            </a:stretch>
          </a:blipFill>
        </p:spPr>
        <p:txBody>
          <a:bodyPr wrap="square" lIns="0" tIns="0" rIns="0" bIns="0" rtlCol="0"/>
          <a:lstStyle/>
          <a:p>
            <a:endParaRPr sz="1266">
              <a:solidFill>
                <a:prstClr val="black"/>
              </a:solidFill>
            </a:endParaRPr>
          </a:p>
        </p:txBody>
      </p:sp>
      <p:sp>
        <p:nvSpPr>
          <p:cNvPr id="164" name="object 164"/>
          <p:cNvSpPr/>
          <p:nvPr/>
        </p:nvSpPr>
        <p:spPr>
          <a:xfrm>
            <a:off x="3714597" y="2449920"/>
            <a:ext cx="60275" cy="47327"/>
          </a:xfrm>
          <a:custGeom>
            <a:avLst/>
            <a:gdLst/>
            <a:ahLst/>
            <a:cxnLst/>
            <a:rect l="l" t="t" r="r" b="b"/>
            <a:pathLst>
              <a:path w="85725" h="67310">
                <a:moveTo>
                  <a:pt x="9112" y="0"/>
                </a:moveTo>
                <a:lnTo>
                  <a:pt x="0" y="12853"/>
                </a:lnTo>
                <a:lnTo>
                  <a:pt x="76081" y="66756"/>
                </a:lnTo>
                <a:lnTo>
                  <a:pt x="85222" y="53877"/>
                </a:lnTo>
                <a:lnTo>
                  <a:pt x="9112" y="0"/>
                </a:lnTo>
                <a:close/>
              </a:path>
            </a:pathLst>
          </a:custGeom>
          <a:solidFill>
            <a:srgbClr val="334CA0"/>
          </a:solidFill>
        </p:spPr>
        <p:txBody>
          <a:bodyPr wrap="square" lIns="0" tIns="0" rIns="0" bIns="0" rtlCol="0"/>
          <a:lstStyle/>
          <a:p>
            <a:endParaRPr sz="1266">
              <a:solidFill>
                <a:prstClr val="black"/>
              </a:solidFill>
            </a:endParaRPr>
          </a:p>
        </p:txBody>
      </p:sp>
      <p:sp>
        <p:nvSpPr>
          <p:cNvPr id="165" name="object 165"/>
          <p:cNvSpPr/>
          <p:nvPr/>
        </p:nvSpPr>
        <p:spPr>
          <a:xfrm>
            <a:off x="1113477" y="3626855"/>
            <a:ext cx="825550" cy="332631"/>
          </a:xfrm>
          <a:custGeom>
            <a:avLst/>
            <a:gdLst/>
            <a:ahLst/>
            <a:cxnLst/>
            <a:rect l="l" t="t" r="r" b="b"/>
            <a:pathLst>
              <a:path w="1174114" h="473075">
                <a:moveTo>
                  <a:pt x="7898" y="0"/>
                </a:moveTo>
                <a:lnTo>
                  <a:pt x="0" y="12586"/>
                </a:lnTo>
                <a:lnTo>
                  <a:pt x="46640" y="31022"/>
                </a:lnTo>
                <a:lnTo>
                  <a:pt x="54540" y="18381"/>
                </a:lnTo>
                <a:lnTo>
                  <a:pt x="7898" y="0"/>
                </a:lnTo>
                <a:close/>
              </a:path>
              <a:path w="1174114" h="473075">
                <a:moveTo>
                  <a:pt x="101180" y="36813"/>
                </a:moveTo>
                <a:lnTo>
                  <a:pt x="93281" y="49429"/>
                </a:lnTo>
                <a:lnTo>
                  <a:pt x="139923" y="67835"/>
                </a:lnTo>
                <a:lnTo>
                  <a:pt x="147849" y="55224"/>
                </a:lnTo>
                <a:lnTo>
                  <a:pt x="101180" y="36813"/>
                </a:lnTo>
                <a:close/>
              </a:path>
              <a:path w="1174114" h="473075">
                <a:moveTo>
                  <a:pt x="194490" y="73632"/>
                </a:moveTo>
                <a:lnTo>
                  <a:pt x="186564" y="86245"/>
                </a:lnTo>
                <a:lnTo>
                  <a:pt x="233232" y="104679"/>
                </a:lnTo>
                <a:lnTo>
                  <a:pt x="241131" y="92067"/>
                </a:lnTo>
                <a:lnTo>
                  <a:pt x="194490" y="73632"/>
                </a:lnTo>
                <a:close/>
              </a:path>
              <a:path w="1174114" h="473075">
                <a:moveTo>
                  <a:pt x="287773" y="110474"/>
                </a:moveTo>
                <a:lnTo>
                  <a:pt x="279819" y="123117"/>
                </a:lnTo>
                <a:lnTo>
                  <a:pt x="326487" y="141495"/>
                </a:lnTo>
                <a:lnTo>
                  <a:pt x="334413" y="128882"/>
                </a:lnTo>
                <a:lnTo>
                  <a:pt x="287773" y="110474"/>
                </a:lnTo>
                <a:close/>
              </a:path>
              <a:path w="1174114" h="473075">
                <a:moveTo>
                  <a:pt x="381054" y="147318"/>
                </a:moveTo>
                <a:lnTo>
                  <a:pt x="373128" y="159904"/>
                </a:lnTo>
                <a:lnTo>
                  <a:pt x="419769" y="178339"/>
                </a:lnTo>
                <a:lnTo>
                  <a:pt x="427668" y="165751"/>
                </a:lnTo>
                <a:lnTo>
                  <a:pt x="381054" y="147318"/>
                </a:lnTo>
                <a:close/>
              </a:path>
              <a:path w="1174114" h="473075">
                <a:moveTo>
                  <a:pt x="474337" y="184161"/>
                </a:moveTo>
                <a:lnTo>
                  <a:pt x="466411" y="196747"/>
                </a:lnTo>
                <a:lnTo>
                  <a:pt x="513052" y="215182"/>
                </a:lnTo>
                <a:lnTo>
                  <a:pt x="520978" y="202542"/>
                </a:lnTo>
                <a:lnTo>
                  <a:pt x="474337" y="184161"/>
                </a:lnTo>
                <a:close/>
              </a:path>
              <a:path w="1174114" h="473075">
                <a:moveTo>
                  <a:pt x="567620" y="220976"/>
                </a:moveTo>
                <a:lnTo>
                  <a:pt x="559692" y="233589"/>
                </a:lnTo>
                <a:lnTo>
                  <a:pt x="606334" y="252026"/>
                </a:lnTo>
                <a:lnTo>
                  <a:pt x="614260" y="239383"/>
                </a:lnTo>
                <a:lnTo>
                  <a:pt x="567620" y="220976"/>
                </a:lnTo>
                <a:close/>
              </a:path>
              <a:path w="1174114" h="473075">
                <a:moveTo>
                  <a:pt x="660901" y="257818"/>
                </a:moveTo>
                <a:lnTo>
                  <a:pt x="653002" y="270405"/>
                </a:lnTo>
                <a:lnTo>
                  <a:pt x="699644" y="288841"/>
                </a:lnTo>
                <a:lnTo>
                  <a:pt x="707543" y="276227"/>
                </a:lnTo>
                <a:lnTo>
                  <a:pt x="660901" y="257818"/>
                </a:lnTo>
                <a:close/>
              </a:path>
              <a:path w="1174114" h="473075">
                <a:moveTo>
                  <a:pt x="754156" y="294636"/>
                </a:moveTo>
                <a:lnTo>
                  <a:pt x="746258" y="307276"/>
                </a:lnTo>
                <a:lnTo>
                  <a:pt x="792871" y="325657"/>
                </a:lnTo>
                <a:lnTo>
                  <a:pt x="800825" y="313070"/>
                </a:lnTo>
                <a:lnTo>
                  <a:pt x="754156" y="294636"/>
                </a:lnTo>
                <a:close/>
              </a:path>
              <a:path w="1174114" h="473075">
                <a:moveTo>
                  <a:pt x="847465" y="331505"/>
                </a:moveTo>
                <a:lnTo>
                  <a:pt x="839513" y="344091"/>
                </a:lnTo>
                <a:lnTo>
                  <a:pt x="886181" y="362501"/>
                </a:lnTo>
                <a:lnTo>
                  <a:pt x="894107" y="349887"/>
                </a:lnTo>
                <a:lnTo>
                  <a:pt x="847465" y="331505"/>
                </a:lnTo>
                <a:close/>
              </a:path>
              <a:path w="1174114" h="473075">
                <a:moveTo>
                  <a:pt x="940748" y="368322"/>
                </a:moveTo>
                <a:lnTo>
                  <a:pt x="932822" y="380908"/>
                </a:lnTo>
                <a:lnTo>
                  <a:pt x="979463" y="399343"/>
                </a:lnTo>
                <a:lnTo>
                  <a:pt x="987389" y="386730"/>
                </a:lnTo>
                <a:lnTo>
                  <a:pt x="940748" y="368322"/>
                </a:lnTo>
                <a:close/>
              </a:path>
              <a:path w="1174114" h="473075">
                <a:moveTo>
                  <a:pt x="1034031" y="405164"/>
                </a:moveTo>
                <a:lnTo>
                  <a:pt x="1026104" y="417751"/>
                </a:lnTo>
                <a:lnTo>
                  <a:pt x="1072772" y="436158"/>
                </a:lnTo>
                <a:lnTo>
                  <a:pt x="1080645" y="423572"/>
                </a:lnTo>
                <a:lnTo>
                  <a:pt x="1034031" y="405164"/>
                </a:lnTo>
                <a:close/>
              </a:path>
              <a:path w="1174114" h="473075">
                <a:moveTo>
                  <a:pt x="1127312" y="441980"/>
                </a:moveTo>
                <a:lnTo>
                  <a:pt x="1119413" y="454593"/>
                </a:lnTo>
                <a:lnTo>
                  <a:pt x="1166027" y="473029"/>
                </a:lnTo>
                <a:lnTo>
                  <a:pt x="1173954" y="460388"/>
                </a:lnTo>
                <a:lnTo>
                  <a:pt x="1127312" y="441980"/>
                </a:lnTo>
                <a:close/>
              </a:path>
            </a:pathLst>
          </a:custGeom>
          <a:solidFill>
            <a:srgbClr val="EE3531"/>
          </a:solidFill>
        </p:spPr>
        <p:txBody>
          <a:bodyPr wrap="square" lIns="0" tIns="0" rIns="0" bIns="0" rtlCol="0"/>
          <a:lstStyle/>
          <a:p>
            <a:endParaRPr sz="1266">
              <a:solidFill>
                <a:prstClr val="black"/>
              </a:solidFill>
            </a:endParaRPr>
          </a:p>
        </p:txBody>
      </p:sp>
      <p:sp>
        <p:nvSpPr>
          <p:cNvPr id="166" name="object 166"/>
          <p:cNvSpPr/>
          <p:nvPr/>
        </p:nvSpPr>
        <p:spPr>
          <a:xfrm>
            <a:off x="1106008" y="3142501"/>
            <a:ext cx="842963" cy="492919"/>
          </a:xfrm>
          <a:custGeom>
            <a:avLst/>
            <a:gdLst/>
            <a:ahLst/>
            <a:cxnLst/>
            <a:rect l="l" t="t" r="r" b="b"/>
            <a:pathLst>
              <a:path w="1198880" h="701039">
                <a:moveTo>
                  <a:pt x="43997" y="663605"/>
                </a:moveTo>
                <a:lnTo>
                  <a:pt x="0" y="689128"/>
                </a:lnTo>
                <a:lnTo>
                  <a:pt x="10622" y="700529"/>
                </a:lnTo>
                <a:lnTo>
                  <a:pt x="54621" y="675002"/>
                </a:lnTo>
                <a:lnTo>
                  <a:pt x="43997" y="663605"/>
                </a:lnTo>
                <a:close/>
              </a:path>
              <a:path w="1198880" h="701039">
                <a:moveTo>
                  <a:pt x="131969" y="612531"/>
                </a:moveTo>
                <a:lnTo>
                  <a:pt x="87998" y="638054"/>
                </a:lnTo>
                <a:lnTo>
                  <a:pt x="98620" y="649481"/>
                </a:lnTo>
                <a:lnTo>
                  <a:pt x="142591" y="623958"/>
                </a:lnTo>
                <a:lnTo>
                  <a:pt x="131969" y="612531"/>
                </a:lnTo>
                <a:close/>
              </a:path>
              <a:path w="1198880" h="701039">
                <a:moveTo>
                  <a:pt x="219941" y="561484"/>
                </a:moveTo>
                <a:lnTo>
                  <a:pt x="175941" y="587035"/>
                </a:lnTo>
                <a:lnTo>
                  <a:pt x="186564" y="598432"/>
                </a:lnTo>
                <a:lnTo>
                  <a:pt x="230563" y="572912"/>
                </a:lnTo>
                <a:lnTo>
                  <a:pt x="219941" y="561484"/>
                </a:lnTo>
                <a:close/>
              </a:path>
              <a:path w="1198880" h="701039">
                <a:moveTo>
                  <a:pt x="307911" y="510438"/>
                </a:moveTo>
                <a:lnTo>
                  <a:pt x="263940" y="535934"/>
                </a:lnTo>
                <a:lnTo>
                  <a:pt x="274562" y="547389"/>
                </a:lnTo>
                <a:lnTo>
                  <a:pt x="318533" y="521865"/>
                </a:lnTo>
                <a:lnTo>
                  <a:pt x="307911" y="510438"/>
                </a:lnTo>
                <a:close/>
              </a:path>
              <a:path w="1198880" h="701039">
                <a:moveTo>
                  <a:pt x="395883" y="459418"/>
                </a:moveTo>
                <a:lnTo>
                  <a:pt x="351910" y="484915"/>
                </a:lnTo>
                <a:lnTo>
                  <a:pt x="362506" y="496342"/>
                </a:lnTo>
                <a:lnTo>
                  <a:pt x="406505" y="470816"/>
                </a:lnTo>
                <a:lnTo>
                  <a:pt x="395883" y="459418"/>
                </a:lnTo>
                <a:close/>
              </a:path>
              <a:path w="1198880" h="701039">
                <a:moveTo>
                  <a:pt x="483881" y="408369"/>
                </a:moveTo>
                <a:lnTo>
                  <a:pt x="439882" y="433895"/>
                </a:lnTo>
                <a:lnTo>
                  <a:pt x="450504" y="445296"/>
                </a:lnTo>
                <a:lnTo>
                  <a:pt x="494475" y="419773"/>
                </a:lnTo>
                <a:lnTo>
                  <a:pt x="483881" y="408369"/>
                </a:lnTo>
                <a:close/>
              </a:path>
              <a:path w="1198880" h="701039">
                <a:moveTo>
                  <a:pt x="571851" y="357323"/>
                </a:moveTo>
                <a:lnTo>
                  <a:pt x="527852" y="382849"/>
                </a:lnTo>
                <a:lnTo>
                  <a:pt x="538474" y="394247"/>
                </a:lnTo>
                <a:lnTo>
                  <a:pt x="582447" y="368726"/>
                </a:lnTo>
                <a:lnTo>
                  <a:pt x="571851" y="357323"/>
                </a:lnTo>
                <a:close/>
              </a:path>
              <a:path w="1198880" h="701039">
                <a:moveTo>
                  <a:pt x="659823" y="306279"/>
                </a:moveTo>
                <a:lnTo>
                  <a:pt x="615850" y="331776"/>
                </a:lnTo>
                <a:lnTo>
                  <a:pt x="626473" y="343203"/>
                </a:lnTo>
                <a:lnTo>
                  <a:pt x="670419" y="317680"/>
                </a:lnTo>
                <a:lnTo>
                  <a:pt x="659823" y="306279"/>
                </a:lnTo>
                <a:close/>
              </a:path>
              <a:path w="1198880" h="701039">
                <a:moveTo>
                  <a:pt x="747795" y="255202"/>
                </a:moveTo>
                <a:lnTo>
                  <a:pt x="703822" y="280756"/>
                </a:lnTo>
                <a:lnTo>
                  <a:pt x="714418" y="292157"/>
                </a:lnTo>
                <a:lnTo>
                  <a:pt x="758416" y="266632"/>
                </a:lnTo>
                <a:lnTo>
                  <a:pt x="747795" y="255202"/>
                </a:lnTo>
                <a:close/>
              </a:path>
              <a:path w="1198880" h="701039">
                <a:moveTo>
                  <a:pt x="835792" y="204158"/>
                </a:moveTo>
                <a:lnTo>
                  <a:pt x="791792" y="229709"/>
                </a:lnTo>
                <a:lnTo>
                  <a:pt x="802388" y="241106"/>
                </a:lnTo>
                <a:lnTo>
                  <a:pt x="846387" y="215586"/>
                </a:lnTo>
                <a:lnTo>
                  <a:pt x="835792" y="204158"/>
                </a:lnTo>
                <a:close/>
              </a:path>
              <a:path w="1198880" h="701039">
                <a:moveTo>
                  <a:pt x="923737" y="153140"/>
                </a:moveTo>
                <a:lnTo>
                  <a:pt x="879764" y="178663"/>
                </a:lnTo>
                <a:lnTo>
                  <a:pt x="890386" y="190063"/>
                </a:lnTo>
                <a:lnTo>
                  <a:pt x="934385" y="164537"/>
                </a:lnTo>
                <a:lnTo>
                  <a:pt x="923737" y="153140"/>
                </a:lnTo>
                <a:close/>
              </a:path>
              <a:path w="1198880" h="701039">
                <a:moveTo>
                  <a:pt x="1011735" y="102092"/>
                </a:moveTo>
                <a:lnTo>
                  <a:pt x="967736" y="127613"/>
                </a:lnTo>
                <a:lnTo>
                  <a:pt x="978358" y="139016"/>
                </a:lnTo>
                <a:lnTo>
                  <a:pt x="1022357" y="113493"/>
                </a:lnTo>
                <a:lnTo>
                  <a:pt x="1011735" y="102092"/>
                </a:lnTo>
                <a:close/>
              </a:path>
              <a:path w="1198880" h="701039">
                <a:moveTo>
                  <a:pt x="1099705" y="51043"/>
                </a:moveTo>
                <a:lnTo>
                  <a:pt x="1055706" y="76569"/>
                </a:lnTo>
                <a:lnTo>
                  <a:pt x="1066302" y="87943"/>
                </a:lnTo>
                <a:lnTo>
                  <a:pt x="1110301" y="62447"/>
                </a:lnTo>
                <a:lnTo>
                  <a:pt x="1099705" y="51043"/>
                </a:lnTo>
                <a:close/>
              </a:path>
              <a:path w="1198880" h="701039">
                <a:moveTo>
                  <a:pt x="1187677" y="0"/>
                </a:moveTo>
                <a:lnTo>
                  <a:pt x="1143678" y="25523"/>
                </a:lnTo>
                <a:lnTo>
                  <a:pt x="1154300" y="36921"/>
                </a:lnTo>
                <a:lnTo>
                  <a:pt x="1198272" y="11400"/>
                </a:lnTo>
                <a:lnTo>
                  <a:pt x="1187677" y="0"/>
                </a:lnTo>
                <a:close/>
              </a:path>
            </a:pathLst>
          </a:custGeom>
          <a:solidFill>
            <a:srgbClr val="EE3531"/>
          </a:solidFill>
        </p:spPr>
        <p:txBody>
          <a:bodyPr wrap="square" lIns="0" tIns="0" rIns="0" bIns="0" rtlCol="0"/>
          <a:lstStyle/>
          <a:p>
            <a:endParaRPr sz="1266">
              <a:solidFill>
                <a:prstClr val="black"/>
              </a:solidFill>
            </a:endParaRPr>
          </a:p>
        </p:txBody>
      </p:sp>
      <p:sp>
        <p:nvSpPr>
          <p:cNvPr id="167" name="object 167"/>
          <p:cNvSpPr/>
          <p:nvPr/>
        </p:nvSpPr>
        <p:spPr>
          <a:xfrm>
            <a:off x="3485130" y="3792614"/>
            <a:ext cx="6251" cy="24557"/>
          </a:xfrm>
          <a:custGeom>
            <a:avLst/>
            <a:gdLst/>
            <a:ahLst/>
            <a:cxnLst/>
            <a:rect l="l" t="t" r="r" b="b"/>
            <a:pathLst>
              <a:path w="8889" h="34925">
                <a:moveTo>
                  <a:pt x="0" y="13987"/>
                </a:moveTo>
                <a:lnTo>
                  <a:pt x="7144" y="34471"/>
                </a:lnTo>
                <a:lnTo>
                  <a:pt x="8357" y="20483"/>
                </a:lnTo>
                <a:lnTo>
                  <a:pt x="1213" y="0"/>
                </a:lnTo>
                <a:lnTo>
                  <a:pt x="0" y="13987"/>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68" name="object 168"/>
          <p:cNvSpPr/>
          <p:nvPr/>
        </p:nvSpPr>
        <p:spPr>
          <a:xfrm>
            <a:off x="3495196" y="3821380"/>
            <a:ext cx="6251" cy="24557"/>
          </a:xfrm>
          <a:custGeom>
            <a:avLst/>
            <a:gdLst/>
            <a:ahLst/>
            <a:cxnLst/>
            <a:rect l="l" t="t" r="r" b="b"/>
            <a:pathLst>
              <a:path w="8889" h="34925">
                <a:moveTo>
                  <a:pt x="0" y="14014"/>
                </a:moveTo>
                <a:lnTo>
                  <a:pt x="7144" y="34471"/>
                </a:lnTo>
                <a:lnTo>
                  <a:pt x="8330"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69" name="object 169"/>
          <p:cNvSpPr/>
          <p:nvPr/>
        </p:nvSpPr>
        <p:spPr>
          <a:xfrm>
            <a:off x="3505224" y="3850147"/>
            <a:ext cx="6251" cy="24557"/>
          </a:xfrm>
          <a:custGeom>
            <a:avLst/>
            <a:gdLst/>
            <a:ahLst/>
            <a:cxnLst/>
            <a:rect l="l" t="t" r="r" b="b"/>
            <a:pathLst>
              <a:path w="8889" h="34925">
                <a:moveTo>
                  <a:pt x="0" y="14014"/>
                </a:moveTo>
                <a:lnTo>
                  <a:pt x="7171" y="34471"/>
                </a:lnTo>
                <a:lnTo>
                  <a:pt x="8384"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0" name="object 170"/>
          <p:cNvSpPr/>
          <p:nvPr/>
        </p:nvSpPr>
        <p:spPr>
          <a:xfrm>
            <a:off x="3515290" y="3878933"/>
            <a:ext cx="6251" cy="24557"/>
          </a:xfrm>
          <a:custGeom>
            <a:avLst/>
            <a:gdLst/>
            <a:ahLst/>
            <a:cxnLst/>
            <a:rect l="l" t="t" r="r" b="b"/>
            <a:pathLst>
              <a:path w="8889" h="34925">
                <a:moveTo>
                  <a:pt x="0" y="14014"/>
                </a:moveTo>
                <a:lnTo>
                  <a:pt x="7144" y="34417"/>
                </a:lnTo>
                <a:lnTo>
                  <a:pt x="8357" y="20428"/>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1" name="object 171"/>
          <p:cNvSpPr/>
          <p:nvPr/>
        </p:nvSpPr>
        <p:spPr>
          <a:xfrm>
            <a:off x="3525336" y="3907662"/>
            <a:ext cx="6251" cy="24557"/>
          </a:xfrm>
          <a:custGeom>
            <a:avLst/>
            <a:gdLst/>
            <a:ahLst/>
            <a:cxnLst/>
            <a:rect l="l" t="t" r="r" b="b"/>
            <a:pathLst>
              <a:path w="8889" h="34925">
                <a:moveTo>
                  <a:pt x="0" y="14041"/>
                </a:moveTo>
                <a:lnTo>
                  <a:pt x="7171" y="34471"/>
                </a:lnTo>
                <a:lnTo>
                  <a:pt x="8357" y="20483"/>
                </a:lnTo>
                <a:lnTo>
                  <a:pt x="1213" y="0"/>
                </a:lnTo>
                <a:lnTo>
                  <a:pt x="0" y="14041"/>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2" name="object 172"/>
          <p:cNvSpPr/>
          <p:nvPr/>
        </p:nvSpPr>
        <p:spPr>
          <a:xfrm>
            <a:off x="3535402" y="3936448"/>
            <a:ext cx="6251" cy="24557"/>
          </a:xfrm>
          <a:custGeom>
            <a:avLst/>
            <a:gdLst/>
            <a:ahLst/>
            <a:cxnLst/>
            <a:rect l="l" t="t" r="r" b="b"/>
            <a:pathLst>
              <a:path w="8889" h="34925">
                <a:moveTo>
                  <a:pt x="0" y="14014"/>
                </a:moveTo>
                <a:lnTo>
                  <a:pt x="7144" y="34471"/>
                </a:lnTo>
                <a:lnTo>
                  <a:pt x="8357"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3" name="object 173"/>
          <p:cNvSpPr/>
          <p:nvPr/>
        </p:nvSpPr>
        <p:spPr>
          <a:xfrm>
            <a:off x="3545450" y="3965215"/>
            <a:ext cx="6251" cy="24557"/>
          </a:xfrm>
          <a:custGeom>
            <a:avLst/>
            <a:gdLst/>
            <a:ahLst/>
            <a:cxnLst/>
            <a:rect l="l" t="t" r="r" b="b"/>
            <a:pathLst>
              <a:path w="8889" h="34925">
                <a:moveTo>
                  <a:pt x="0" y="14014"/>
                </a:moveTo>
                <a:lnTo>
                  <a:pt x="7144" y="34497"/>
                </a:lnTo>
                <a:lnTo>
                  <a:pt x="8357" y="20482"/>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4" name="object 174"/>
          <p:cNvSpPr/>
          <p:nvPr/>
        </p:nvSpPr>
        <p:spPr>
          <a:xfrm>
            <a:off x="3555497" y="3993982"/>
            <a:ext cx="6251" cy="24557"/>
          </a:xfrm>
          <a:custGeom>
            <a:avLst/>
            <a:gdLst/>
            <a:ahLst/>
            <a:cxnLst/>
            <a:rect l="l" t="t" r="r" b="b"/>
            <a:pathLst>
              <a:path w="8889" h="34925">
                <a:moveTo>
                  <a:pt x="0" y="14014"/>
                </a:moveTo>
                <a:lnTo>
                  <a:pt x="7144" y="34471"/>
                </a:lnTo>
                <a:lnTo>
                  <a:pt x="8384"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5" name="object 175"/>
          <p:cNvSpPr/>
          <p:nvPr/>
        </p:nvSpPr>
        <p:spPr>
          <a:xfrm>
            <a:off x="3565543" y="4022749"/>
            <a:ext cx="6251" cy="24557"/>
          </a:xfrm>
          <a:custGeom>
            <a:avLst/>
            <a:gdLst/>
            <a:ahLst/>
            <a:cxnLst/>
            <a:rect l="l" t="t" r="r" b="b"/>
            <a:pathLst>
              <a:path w="8889" h="34925">
                <a:moveTo>
                  <a:pt x="0" y="14014"/>
                </a:moveTo>
                <a:lnTo>
                  <a:pt x="7171" y="34471"/>
                </a:lnTo>
                <a:lnTo>
                  <a:pt x="8384"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6" name="object 176"/>
          <p:cNvSpPr/>
          <p:nvPr/>
        </p:nvSpPr>
        <p:spPr>
          <a:xfrm>
            <a:off x="3575609" y="4051515"/>
            <a:ext cx="6251" cy="24557"/>
          </a:xfrm>
          <a:custGeom>
            <a:avLst/>
            <a:gdLst/>
            <a:ahLst/>
            <a:cxnLst/>
            <a:rect l="l" t="t" r="r" b="b"/>
            <a:pathLst>
              <a:path w="8889" h="34925">
                <a:moveTo>
                  <a:pt x="0" y="14041"/>
                </a:moveTo>
                <a:lnTo>
                  <a:pt x="7144" y="34471"/>
                </a:lnTo>
                <a:lnTo>
                  <a:pt x="8357" y="20483"/>
                </a:lnTo>
                <a:lnTo>
                  <a:pt x="1213" y="0"/>
                </a:lnTo>
                <a:lnTo>
                  <a:pt x="0" y="14041"/>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7" name="object 177"/>
          <p:cNvSpPr/>
          <p:nvPr/>
        </p:nvSpPr>
        <p:spPr>
          <a:xfrm>
            <a:off x="3585674" y="4080300"/>
            <a:ext cx="6251" cy="24557"/>
          </a:xfrm>
          <a:custGeom>
            <a:avLst/>
            <a:gdLst/>
            <a:ahLst/>
            <a:cxnLst/>
            <a:rect l="l" t="t" r="r" b="b"/>
            <a:pathLst>
              <a:path w="8889" h="34925">
                <a:moveTo>
                  <a:pt x="0" y="13987"/>
                </a:moveTo>
                <a:lnTo>
                  <a:pt x="7117" y="34444"/>
                </a:lnTo>
                <a:lnTo>
                  <a:pt x="8357" y="20429"/>
                </a:lnTo>
                <a:lnTo>
                  <a:pt x="1213" y="0"/>
                </a:lnTo>
                <a:lnTo>
                  <a:pt x="0" y="13987"/>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8" name="object 178"/>
          <p:cNvSpPr/>
          <p:nvPr/>
        </p:nvSpPr>
        <p:spPr>
          <a:xfrm>
            <a:off x="3595702" y="4109048"/>
            <a:ext cx="6251" cy="24557"/>
          </a:xfrm>
          <a:custGeom>
            <a:avLst/>
            <a:gdLst/>
            <a:ahLst/>
            <a:cxnLst/>
            <a:rect l="l" t="t" r="r" b="b"/>
            <a:pathLst>
              <a:path w="8889" h="34925">
                <a:moveTo>
                  <a:pt x="0" y="14014"/>
                </a:moveTo>
                <a:lnTo>
                  <a:pt x="7144" y="34444"/>
                </a:lnTo>
                <a:lnTo>
                  <a:pt x="8357" y="20456"/>
                </a:lnTo>
                <a:lnTo>
                  <a:pt x="1213" y="0"/>
                </a:lnTo>
                <a:lnTo>
                  <a:pt x="0" y="14014"/>
                </a:lnTo>
                <a:close/>
              </a:path>
            </a:pathLst>
          </a:custGeom>
          <a:ln w="6524">
            <a:solidFill>
              <a:srgbClr val="EE3431"/>
            </a:solidFill>
          </a:ln>
        </p:spPr>
        <p:txBody>
          <a:bodyPr wrap="square" lIns="0" tIns="0" rIns="0" bIns="0" rtlCol="0"/>
          <a:lstStyle/>
          <a:p>
            <a:endParaRPr sz="1266">
              <a:solidFill>
                <a:prstClr val="black"/>
              </a:solidFill>
            </a:endParaRPr>
          </a:p>
        </p:txBody>
      </p:sp>
      <p:sp>
        <p:nvSpPr>
          <p:cNvPr id="179" name="object 179"/>
          <p:cNvSpPr/>
          <p:nvPr/>
        </p:nvSpPr>
        <p:spPr>
          <a:xfrm>
            <a:off x="3605769" y="4137816"/>
            <a:ext cx="6251" cy="24557"/>
          </a:xfrm>
          <a:custGeom>
            <a:avLst/>
            <a:gdLst/>
            <a:ahLst/>
            <a:cxnLst/>
            <a:rect l="l" t="t" r="r" b="b"/>
            <a:pathLst>
              <a:path w="8889" h="34925">
                <a:moveTo>
                  <a:pt x="0" y="14041"/>
                </a:moveTo>
                <a:lnTo>
                  <a:pt x="7144" y="34471"/>
                </a:lnTo>
                <a:lnTo>
                  <a:pt x="8357" y="20456"/>
                </a:lnTo>
                <a:lnTo>
                  <a:pt x="1213" y="0"/>
                </a:lnTo>
              </a:path>
            </a:pathLst>
          </a:custGeom>
          <a:ln w="6524">
            <a:solidFill>
              <a:srgbClr val="EE3431"/>
            </a:solidFill>
          </a:ln>
        </p:spPr>
        <p:txBody>
          <a:bodyPr wrap="square" lIns="0" tIns="0" rIns="0" bIns="0" rtlCol="0"/>
          <a:lstStyle/>
          <a:p>
            <a:endParaRPr sz="1266">
              <a:solidFill>
                <a:prstClr val="black"/>
              </a:solidFill>
            </a:endParaRPr>
          </a:p>
        </p:txBody>
      </p:sp>
      <p:sp>
        <p:nvSpPr>
          <p:cNvPr id="180" name="object 180"/>
          <p:cNvSpPr/>
          <p:nvPr/>
        </p:nvSpPr>
        <p:spPr>
          <a:xfrm>
            <a:off x="3478343" y="3600571"/>
            <a:ext cx="6251" cy="29468"/>
          </a:xfrm>
          <a:custGeom>
            <a:avLst/>
            <a:gdLst/>
            <a:ahLst/>
            <a:cxnLst/>
            <a:rect l="l" t="t" r="r" b="b"/>
            <a:pathLst>
              <a:path w="8889" h="41910">
                <a:moveTo>
                  <a:pt x="1725" y="41586"/>
                </a:moveTo>
                <a:lnTo>
                  <a:pt x="8869" y="12829"/>
                </a:lnTo>
                <a:lnTo>
                  <a:pt x="7144" y="0"/>
                </a:lnTo>
                <a:lnTo>
                  <a:pt x="0" y="28730"/>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1" name="object 181"/>
          <p:cNvSpPr/>
          <p:nvPr/>
        </p:nvSpPr>
        <p:spPr>
          <a:xfrm>
            <a:off x="3488372" y="3560131"/>
            <a:ext cx="6251" cy="29468"/>
          </a:xfrm>
          <a:custGeom>
            <a:avLst/>
            <a:gdLst/>
            <a:ahLst/>
            <a:cxnLst/>
            <a:rect l="l" t="t" r="r" b="b"/>
            <a:pathLst>
              <a:path w="8889" h="41910">
                <a:moveTo>
                  <a:pt x="1725" y="41613"/>
                </a:moveTo>
                <a:lnTo>
                  <a:pt x="8843" y="12855"/>
                </a:lnTo>
                <a:lnTo>
                  <a:pt x="7090" y="0"/>
                </a:lnTo>
                <a:lnTo>
                  <a:pt x="0" y="28757"/>
                </a:lnTo>
                <a:lnTo>
                  <a:pt x="1725"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2" name="object 182"/>
          <p:cNvSpPr/>
          <p:nvPr/>
        </p:nvSpPr>
        <p:spPr>
          <a:xfrm>
            <a:off x="3498381" y="3519709"/>
            <a:ext cx="6251" cy="29468"/>
          </a:xfrm>
          <a:custGeom>
            <a:avLst/>
            <a:gdLst/>
            <a:ahLst/>
            <a:cxnLst/>
            <a:rect l="l" t="t" r="r" b="b"/>
            <a:pathLst>
              <a:path w="8889" h="41910">
                <a:moveTo>
                  <a:pt x="1725" y="41613"/>
                </a:moveTo>
                <a:lnTo>
                  <a:pt x="8843" y="12882"/>
                </a:lnTo>
                <a:lnTo>
                  <a:pt x="7117" y="0"/>
                </a:lnTo>
                <a:lnTo>
                  <a:pt x="0" y="28757"/>
                </a:lnTo>
                <a:lnTo>
                  <a:pt x="1725"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3" name="object 183"/>
          <p:cNvSpPr/>
          <p:nvPr/>
        </p:nvSpPr>
        <p:spPr>
          <a:xfrm>
            <a:off x="3508389" y="3479306"/>
            <a:ext cx="6251" cy="29468"/>
          </a:xfrm>
          <a:custGeom>
            <a:avLst/>
            <a:gdLst/>
            <a:ahLst/>
            <a:cxnLst/>
            <a:rect l="l" t="t" r="r" b="b"/>
            <a:pathLst>
              <a:path w="8889" h="41910">
                <a:moveTo>
                  <a:pt x="1725" y="41586"/>
                </a:moveTo>
                <a:lnTo>
                  <a:pt x="8843" y="12856"/>
                </a:lnTo>
                <a:lnTo>
                  <a:pt x="7144" y="0"/>
                </a:lnTo>
                <a:lnTo>
                  <a:pt x="0" y="28730"/>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4" name="object 184"/>
          <p:cNvSpPr/>
          <p:nvPr/>
        </p:nvSpPr>
        <p:spPr>
          <a:xfrm>
            <a:off x="3518398" y="3438884"/>
            <a:ext cx="6251" cy="29468"/>
          </a:xfrm>
          <a:custGeom>
            <a:avLst/>
            <a:gdLst/>
            <a:ahLst/>
            <a:cxnLst/>
            <a:rect l="l" t="t" r="r" b="b"/>
            <a:pathLst>
              <a:path w="8889" h="41910">
                <a:moveTo>
                  <a:pt x="1725" y="41586"/>
                </a:moveTo>
                <a:lnTo>
                  <a:pt x="8843" y="12829"/>
                </a:lnTo>
                <a:lnTo>
                  <a:pt x="7144" y="0"/>
                </a:lnTo>
                <a:lnTo>
                  <a:pt x="0" y="28730"/>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5" name="object 185"/>
          <p:cNvSpPr/>
          <p:nvPr/>
        </p:nvSpPr>
        <p:spPr>
          <a:xfrm>
            <a:off x="3528425" y="3398446"/>
            <a:ext cx="6251" cy="29468"/>
          </a:xfrm>
          <a:custGeom>
            <a:avLst/>
            <a:gdLst/>
            <a:ahLst/>
            <a:cxnLst/>
            <a:rect l="l" t="t" r="r" b="b"/>
            <a:pathLst>
              <a:path w="8889" h="41910">
                <a:moveTo>
                  <a:pt x="1725" y="41640"/>
                </a:moveTo>
                <a:lnTo>
                  <a:pt x="8843" y="12882"/>
                </a:lnTo>
                <a:lnTo>
                  <a:pt x="7117" y="0"/>
                </a:lnTo>
                <a:lnTo>
                  <a:pt x="0" y="28784"/>
                </a:lnTo>
                <a:lnTo>
                  <a:pt x="1725" y="41640"/>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6" name="object 186"/>
          <p:cNvSpPr/>
          <p:nvPr/>
        </p:nvSpPr>
        <p:spPr>
          <a:xfrm>
            <a:off x="3538455" y="3358043"/>
            <a:ext cx="6251" cy="29468"/>
          </a:xfrm>
          <a:custGeom>
            <a:avLst/>
            <a:gdLst/>
            <a:ahLst/>
            <a:cxnLst/>
            <a:rect l="l" t="t" r="r" b="b"/>
            <a:pathLst>
              <a:path w="8889" h="41910">
                <a:moveTo>
                  <a:pt x="1698" y="41586"/>
                </a:moveTo>
                <a:lnTo>
                  <a:pt x="8843" y="12856"/>
                </a:lnTo>
                <a:lnTo>
                  <a:pt x="7090" y="0"/>
                </a:lnTo>
                <a:lnTo>
                  <a:pt x="0" y="28757"/>
                </a:lnTo>
                <a:lnTo>
                  <a:pt x="1698"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7" name="object 187"/>
          <p:cNvSpPr/>
          <p:nvPr/>
        </p:nvSpPr>
        <p:spPr>
          <a:xfrm>
            <a:off x="3548444" y="3317620"/>
            <a:ext cx="6251" cy="29468"/>
          </a:xfrm>
          <a:custGeom>
            <a:avLst/>
            <a:gdLst/>
            <a:ahLst/>
            <a:cxnLst/>
            <a:rect l="l" t="t" r="r" b="b"/>
            <a:pathLst>
              <a:path w="8889" h="41910">
                <a:moveTo>
                  <a:pt x="1752" y="41586"/>
                </a:moveTo>
                <a:lnTo>
                  <a:pt x="8843" y="12856"/>
                </a:lnTo>
                <a:lnTo>
                  <a:pt x="7117" y="0"/>
                </a:lnTo>
                <a:lnTo>
                  <a:pt x="0" y="28757"/>
                </a:lnTo>
                <a:lnTo>
                  <a:pt x="1752"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8" name="object 188"/>
          <p:cNvSpPr/>
          <p:nvPr/>
        </p:nvSpPr>
        <p:spPr>
          <a:xfrm>
            <a:off x="3558472" y="3277199"/>
            <a:ext cx="6251" cy="29468"/>
          </a:xfrm>
          <a:custGeom>
            <a:avLst/>
            <a:gdLst/>
            <a:ahLst/>
            <a:cxnLst/>
            <a:rect l="l" t="t" r="r" b="b"/>
            <a:pathLst>
              <a:path w="8889" h="41910">
                <a:moveTo>
                  <a:pt x="1725" y="41613"/>
                </a:moveTo>
                <a:lnTo>
                  <a:pt x="8816" y="12855"/>
                </a:lnTo>
                <a:lnTo>
                  <a:pt x="7117" y="0"/>
                </a:lnTo>
                <a:lnTo>
                  <a:pt x="0" y="28757"/>
                </a:lnTo>
                <a:lnTo>
                  <a:pt x="1725"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89" name="object 189"/>
          <p:cNvSpPr/>
          <p:nvPr/>
        </p:nvSpPr>
        <p:spPr>
          <a:xfrm>
            <a:off x="3568482" y="3236780"/>
            <a:ext cx="6251" cy="29468"/>
          </a:xfrm>
          <a:custGeom>
            <a:avLst/>
            <a:gdLst/>
            <a:ahLst/>
            <a:cxnLst/>
            <a:rect l="l" t="t" r="r" b="b"/>
            <a:pathLst>
              <a:path w="8889" h="41910">
                <a:moveTo>
                  <a:pt x="1725" y="41586"/>
                </a:moveTo>
                <a:lnTo>
                  <a:pt x="8843" y="12856"/>
                </a:lnTo>
                <a:lnTo>
                  <a:pt x="7117" y="0"/>
                </a:lnTo>
                <a:lnTo>
                  <a:pt x="0" y="28757"/>
                </a:lnTo>
                <a:lnTo>
                  <a:pt x="1725" y="41586"/>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0" name="object 190"/>
          <p:cNvSpPr/>
          <p:nvPr/>
        </p:nvSpPr>
        <p:spPr>
          <a:xfrm>
            <a:off x="3578490" y="3196378"/>
            <a:ext cx="6251" cy="29468"/>
          </a:xfrm>
          <a:custGeom>
            <a:avLst/>
            <a:gdLst/>
            <a:ahLst/>
            <a:cxnLst/>
            <a:rect l="l" t="t" r="r" b="b"/>
            <a:pathLst>
              <a:path w="8889" h="41910">
                <a:moveTo>
                  <a:pt x="1725" y="41559"/>
                </a:moveTo>
                <a:lnTo>
                  <a:pt x="8843" y="12829"/>
                </a:lnTo>
                <a:lnTo>
                  <a:pt x="7117" y="0"/>
                </a:lnTo>
                <a:lnTo>
                  <a:pt x="0" y="28703"/>
                </a:lnTo>
                <a:lnTo>
                  <a:pt x="1725" y="41559"/>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1" name="object 191"/>
          <p:cNvSpPr/>
          <p:nvPr/>
        </p:nvSpPr>
        <p:spPr>
          <a:xfrm>
            <a:off x="3588519" y="3155956"/>
            <a:ext cx="6251" cy="29468"/>
          </a:xfrm>
          <a:custGeom>
            <a:avLst/>
            <a:gdLst/>
            <a:ahLst/>
            <a:cxnLst/>
            <a:rect l="l" t="t" r="r" b="b"/>
            <a:pathLst>
              <a:path w="8889" h="41910">
                <a:moveTo>
                  <a:pt x="1698" y="41559"/>
                </a:moveTo>
                <a:lnTo>
                  <a:pt x="8816" y="12829"/>
                </a:lnTo>
                <a:lnTo>
                  <a:pt x="7117" y="0"/>
                </a:lnTo>
                <a:lnTo>
                  <a:pt x="0" y="28704"/>
                </a:lnTo>
                <a:lnTo>
                  <a:pt x="1698" y="41559"/>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2" name="object 192"/>
          <p:cNvSpPr/>
          <p:nvPr/>
        </p:nvSpPr>
        <p:spPr>
          <a:xfrm>
            <a:off x="3598528" y="3115497"/>
            <a:ext cx="6251" cy="29468"/>
          </a:xfrm>
          <a:custGeom>
            <a:avLst/>
            <a:gdLst/>
            <a:ahLst/>
            <a:cxnLst/>
            <a:rect l="l" t="t" r="r" b="b"/>
            <a:pathLst>
              <a:path w="8889" h="41910">
                <a:moveTo>
                  <a:pt x="1698" y="41613"/>
                </a:moveTo>
                <a:lnTo>
                  <a:pt x="8843" y="12883"/>
                </a:lnTo>
                <a:lnTo>
                  <a:pt x="7117" y="0"/>
                </a:lnTo>
                <a:lnTo>
                  <a:pt x="0" y="28757"/>
                </a:lnTo>
                <a:lnTo>
                  <a:pt x="1698" y="41613"/>
                </a:lnTo>
                <a:close/>
              </a:path>
            </a:pathLst>
          </a:custGeom>
          <a:ln w="6524">
            <a:solidFill>
              <a:srgbClr val="EE3531"/>
            </a:solidFill>
          </a:ln>
        </p:spPr>
        <p:txBody>
          <a:bodyPr wrap="square" lIns="0" tIns="0" rIns="0" bIns="0" rtlCol="0"/>
          <a:lstStyle/>
          <a:p>
            <a:endParaRPr sz="1266">
              <a:solidFill>
                <a:prstClr val="black"/>
              </a:solidFill>
            </a:endParaRPr>
          </a:p>
        </p:txBody>
      </p:sp>
      <p:sp>
        <p:nvSpPr>
          <p:cNvPr id="193" name="object 193"/>
          <p:cNvSpPr/>
          <p:nvPr/>
        </p:nvSpPr>
        <p:spPr>
          <a:xfrm>
            <a:off x="3608537" y="3075114"/>
            <a:ext cx="6251" cy="29468"/>
          </a:xfrm>
          <a:custGeom>
            <a:avLst/>
            <a:gdLst/>
            <a:ahLst/>
            <a:cxnLst/>
            <a:rect l="l" t="t" r="r" b="b"/>
            <a:pathLst>
              <a:path w="8889" h="41910">
                <a:moveTo>
                  <a:pt x="1725" y="41559"/>
                </a:moveTo>
                <a:lnTo>
                  <a:pt x="8843" y="12802"/>
                </a:lnTo>
                <a:lnTo>
                  <a:pt x="7117" y="0"/>
                </a:lnTo>
                <a:lnTo>
                  <a:pt x="0" y="28703"/>
                </a:lnTo>
              </a:path>
            </a:pathLst>
          </a:custGeom>
          <a:ln w="6524">
            <a:solidFill>
              <a:srgbClr val="EE3531"/>
            </a:solidFill>
          </a:ln>
        </p:spPr>
        <p:txBody>
          <a:bodyPr wrap="square" lIns="0" tIns="0" rIns="0" bIns="0" rtlCol="0"/>
          <a:lstStyle/>
          <a:p>
            <a:endParaRPr sz="1266">
              <a:solidFill>
                <a:prstClr val="black"/>
              </a:solidFill>
            </a:endParaRPr>
          </a:p>
        </p:txBody>
      </p:sp>
      <p:sp>
        <p:nvSpPr>
          <p:cNvPr id="194" name="object 194"/>
          <p:cNvSpPr/>
          <p:nvPr/>
        </p:nvSpPr>
        <p:spPr>
          <a:xfrm>
            <a:off x="3288549" y="3352961"/>
            <a:ext cx="71884" cy="73223"/>
          </a:xfrm>
          <a:custGeom>
            <a:avLst/>
            <a:gdLst/>
            <a:ahLst/>
            <a:cxnLst/>
            <a:rect l="l" t="t" r="r" b="b"/>
            <a:pathLst>
              <a:path w="102235" h="104139">
                <a:moveTo>
                  <a:pt x="55532" y="0"/>
                </a:moveTo>
                <a:lnTo>
                  <a:pt x="13118" y="18632"/>
                </a:lnTo>
                <a:lnTo>
                  <a:pt x="0" y="51545"/>
                </a:lnTo>
                <a:lnTo>
                  <a:pt x="1250" y="62708"/>
                </a:lnTo>
                <a:lnTo>
                  <a:pt x="32854" y="101185"/>
                </a:lnTo>
                <a:lnTo>
                  <a:pt x="44525" y="103848"/>
                </a:lnTo>
                <a:lnTo>
                  <a:pt x="56327" y="103681"/>
                </a:lnTo>
                <a:lnTo>
                  <a:pt x="95256" y="77460"/>
                </a:lnTo>
                <a:lnTo>
                  <a:pt x="102115" y="51080"/>
                </a:lnTo>
                <a:lnTo>
                  <a:pt x="100472" y="40140"/>
                </a:lnTo>
                <a:lnTo>
                  <a:pt x="66884" y="1970"/>
                </a:lnTo>
                <a:lnTo>
                  <a:pt x="55532" y="0"/>
                </a:lnTo>
                <a:close/>
              </a:path>
            </a:pathLst>
          </a:custGeom>
          <a:solidFill>
            <a:srgbClr val="231F20"/>
          </a:solidFill>
        </p:spPr>
        <p:txBody>
          <a:bodyPr wrap="square" lIns="0" tIns="0" rIns="0" bIns="0" rtlCol="0"/>
          <a:lstStyle/>
          <a:p>
            <a:endParaRPr sz="1266">
              <a:solidFill>
                <a:prstClr val="black"/>
              </a:solidFill>
            </a:endParaRPr>
          </a:p>
        </p:txBody>
      </p:sp>
      <p:sp>
        <p:nvSpPr>
          <p:cNvPr id="195" name="object 195"/>
          <p:cNvSpPr/>
          <p:nvPr/>
        </p:nvSpPr>
        <p:spPr>
          <a:xfrm>
            <a:off x="3288549" y="3352960"/>
            <a:ext cx="71884" cy="73223"/>
          </a:xfrm>
          <a:custGeom>
            <a:avLst/>
            <a:gdLst/>
            <a:ahLst/>
            <a:cxnLst/>
            <a:rect l="l" t="t" r="r" b="b"/>
            <a:pathLst>
              <a:path w="102235" h="104139">
                <a:moveTo>
                  <a:pt x="95256" y="77463"/>
                </a:moveTo>
                <a:lnTo>
                  <a:pt x="56325" y="103681"/>
                </a:lnTo>
                <a:lnTo>
                  <a:pt x="44523" y="103848"/>
                </a:lnTo>
                <a:lnTo>
                  <a:pt x="32851" y="101185"/>
                </a:lnTo>
                <a:lnTo>
                  <a:pt x="5129" y="73572"/>
                </a:lnTo>
                <a:lnTo>
                  <a:pt x="0" y="51545"/>
                </a:lnTo>
                <a:lnTo>
                  <a:pt x="1349" y="40400"/>
                </a:lnTo>
                <a:lnTo>
                  <a:pt x="32924" y="4143"/>
                </a:lnTo>
                <a:lnTo>
                  <a:pt x="55532" y="0"/>
                </a:lnTo>
                <a:lnTo>
                  <a:pt x="66885" y="1970"/>
                </a:lnTo>
                <a:lnTo>
                  <a:pt x="96189" y="29477"/>
                </a:lnTo>
                <a:lnTo>
                  <a:pt x="102115" y="51080"/>
                </a:lnTo>
                <a:lnTo>
                  <a:pt x="101179" y="62012"/>
                </a:lnTo>
                <a:lnTo>
                  <a:pt x="97725" y="72653"/>
                </a:lnTo>
              </a:path>
            </a:pathLst>
          </a:custGeom>
          <a:ln w="13046">
            <a:solidFill>
              <a:srgbClr val="231F20"/>
            </a:solidFill>
          </a:ln>
        </p:spPr>
        <p:txBody>
          <a:bodyPr wrap="square" lIns="0" tIns="0" rIns="0" bIns="0" rtlCol="0"/>
          <a:lstStyle/>
          <a:p>
            <a:endParaRPr sz="1266">
              <a:solidFill>
                <a:prstClr val="black"/>
              </a:solidFill>
            </a:endParaRPr>
          </a:p>
        </p:txBody>
      </p:sp>
      <p:sp>
        <p:nvSpPr>
          <p:cNvPr id="196" name="object 196"/>
          <p:cNvSpPr/>
          <p:nvPr/>
        </p:nvSpPr>
        <p:spPr>
          <a:xfrm>
            <a:off x="3188213" y="3522692"/>
            <a:ext cx="71884" cy="73223"/>
          </a:xfrm>
          <a:custGeom>
            <a:avLst/>
            <a:gdLst/>
            <a:ahLst/>
            <a:cxnLst/>
            <a:rect l="l" t="t" r="r" b="b"/>
            <a:pathLst>
              <a:path w="102235" h="104139">
                <a:moveTo>
                  <a:pt x="55527" y="0"/>
                </a:moveTo>
                <a:lnTo>
                  <a:pt x="13126" y="18627"/>
                </a:lnTo>
                <a:lnTo>
                  <a:pt x="0" y="51539"/>
                </a:lnTo>
                <a:lnTo>
                  <a:pt x="1249" y="62701"/>
                </a:lnTo>
                <a:lnTo>
                  <a:pt x="32862" y="101157"/>
                </a:lnTo>
                <a:lnTo>
                  <a:pt x="44532" y="103827"/>
                </a:lnTo>
                <a:lnTo>
                  <a:pt x="56333" y="103667"/>
                </a:lnTo>
                <a:lnTo>
                  <a:pt x="95254" y="77449"/>
                </a:lnTo>
                <a:lnTo>
                  <a:pt x="102114" y="51068"/>
                </a:lnTo>
                <a:lnTo>
                  <a:pt x="100471" y="40129"/>
                </a:lnTo>
                <a:lnTo>
                  <a:pt x="66875" y="1971"/>
                </a:lnTo>
                <a:lnTo>
                  <a:pt x="55527" y="0"/>
                </a:lnTo>
                <a:close/>
              </a:path>
            </a:pathLst>
          </a:custGeom>
          <a:solidFill>
            <a:srgbClr val="231F20"/>
          </a:solidFill>
        </p:spPr>
        <p:txBody>
          <a:bodyPr wrap="square" lIns="0" tIns="0" rIns="0" bIns="0" rtlCol="0"/>
          <a:lstStyle/>
          <a:p>
            <a:endParaRPr sz="1266">
              <a:solidFill>
                <a:prstClr val="black"/>
              </a:solidFill>
            </a:endParaRPr>
          </a:p>
        </p:txBody>
      </p:sp>
      <p:sp>
        <p:nvSpPr>
          <p:cNvPr id="197" name="object 197"/>
          <p:cNvSpPr/>
          <p:nvPr/>
        </p:nvSpPr>
        <p:spPr>
          <a:xfrm>
            <a:off x="3188212" y="3522692"/>
            <a:ext cx="71884" cy="73223"/>
          </a:xfrm>
          <a:custGeom>
            <a:avLst/>
            <a:gdLst/>
            <a:ahLst/>
            <a:cxnLst/>
            <a:rect l="l" t="t" r="r" b="b"/>
            <a:pathLst>
              <a:path w="102235" h="104139">
                <a:moveTo>
                  <a:pt x="95255" y="77449"/>
                </a:moveTo>
                <a:lnTo>
                  <a:pt x="56333" y="103668"/>
                </a:lnTo>
                <a:lnTo>
                  <a:pt x="44533" y="103828"/>
                </a:lnTo>
                <a:lnTo>
                  <a:pt x="32863" y="101157"/>
                </a:lnTo>
                <a:lnTo>
                  <a:pt x="5130" y="73562"/>
                </a:lnTo>
                <a:lnTo>
                  <a:pt x="0" y="51540"/>
                </a:lnTo>
                <a:lnTo>
                  <a:pt x="1349" y="40393"/>
                </a:lnTo>
                <a:lnTo>
                  <a:pt x="32930" y="4145"/>
                </a:lnTo>
                <a:lnTo>
                  <a:pt x="55527" y="0"/>
                </a:lnTo>
                <a:lnTo>
                  <a:pt x="66875" y="1971"/>
                </a:lnTo>
                <a:lnTo>
                  <a:pt x="96188" y="29468"/>
                </a:lnTo>
                <a:lnTo>
                  <a:pt x="102114" y="51070"/>
                </a:lnTo>
                <a:lnTo>
                  <a:pt x="101177" y="62002"/>
                </a:lnTo>
                <a:lnTo>
                  <a:pt x="97723" y="72643"/>
                </a:lnTo>
              </a:path>
            </a:pathLst>
          </a:custGeom>
          <a:ln w="13046">
            <a:solidFill>
              <a:srgbClr val="231F20"/>
            </a:solidFill>
          </a:ln>
        </p:spPr>
        <p:txBody>
          <a:bodyPr wrap="square" lIns="0" tIns="0" rIns="0" bIns="0" rtlCol="0"/>
          <a:lstStyle/>
          <a:p>
            <a:endParaRPr sz="1266">
              <a:solidFill>
                <a:prstClr val="black"/>
              </a:solidFill>
            </a:endParaRPr>
          </a:p>
        </p:txBody>
      </p:sp>
      <p:sp>
        <p:nvSpPr>
          <p:cNvPr id="198" name="object 198"/>
          <p:cNvSpPr/>
          <p:nvPr/>
        </p:nvSpPr>
        <p:spPr>
          <a:xfrm>
            <a:off x="2976303" y="3668789"/>
            <a:ext cx="71884" cy="73223"/>
          </a:xfrm>
          <a:custGeom>
            <a:avLst/>
            <a:gdLst/>
            <a:ahLst/>
            <a:cxnLst/>
            <a:rect l="l" t="t" r="r" b="b"/>
            <a:pathLst>
              <a:path w="102235" h="104139">
                <a:moveTo>
                  <a:pt x="55532" y="0"/>
                </a:moveTo>
                <a:lnTo>
                  <a:pt x="13118" y="18621"/>
                </a:lnTo>
                <a:lnTo>
                  <a:pt x="0" y="51534"/>
                </a:lnTo>
                <a:lnTo>
                  <a:pt x="1255" y="62695"/>
                </a:lnTo>
                <a:lnTo>
                  <a:pt x="32859" y="101155"/>
                </a:lnTo>
                <a:lnTo>
                  <a:pt x="44533" y="103824"/>
                </a:lnTo>
                <a:lnTo>
                  <a:pt x="56337" y="103665"/>
                </a:lnTo>
                <a:lnTo>
                  <a:pt x="95277" y="77463"/>
                </a:lnTo>
                <a:lnTo>
                  <a:pt x="102123" y="51087"/>
                </a:lnTo>
                <a:lnTo>
                  <a:pt x="100483" y="40141"/>
                </a:lnTo>
                <a:lnTo>
                  <a:pt x="66888" y="1968"/>
                </a:lnTo>
                <a:lnTo>
                  <a:pt x="55532" y="0"/>
                </a:lnTo>
                <a:close/>
              </a:path>
            </a:pathLst>
          </a:custGeom>
          <a:solidFill>
            <a:srgbClr val="231F20"/>
          </a:solidFill>
        </p:spPr>
        <p:txBody>
          <a:bodyPr wrap="square" lIns="0" tIns="0" rIns="0" bIns="0" rtlCol="0"/>
          <a:lstStyle/>
          <a:p>
            <a:endParaRPr sz="1266">
              <a:solidFill>
                <a:prstClr val="black"/>
              </a:solidFill>
            </a:endParaRPr>
          </a:p>
        </p:txBody>
      </p:sp>
      <p:sp>
        <p:nvSpPr>
          <p:cNvPr id="199" name="object 199"/>
          <p:cNvSpPr/>
          <p:nvPr/>
        </p:nvSpPr>
        <p:spPr>
          <a:xfrm>
            <a:off x="2976304" y="3668788"/>
            <a:ext cx="71884" cy="73223"/>
          </a:xfrm>
          <a:custGeom>
            <a:avLst/>
            <a:gdLst/>
            <a:ahLst/>
            <a:cxnLst/>
            <a:rect l="l" t="t" r="r" b="b"/>
            <a:pathLst>
              <a:path w="102235" h="104139">
                <a:moveTo>
                  <a:pt x="95276" y="77464"/>
                </a:moveTo>
                <a:lnTo>
                  <a:pt x="56338" y="103666"/>
                </a:lnTo>
                <a:lnTo>
                  <a:pt x="44533" y="103825"/>
                </a:lnTo>
                <a:lnTo>
                  <a:pt x="32860" y="101156"/>
                </a:lnTo>
                <a:lnTo>
                  <a:pt x="5138" y="73555"/>
                </a:lnTo>
                <a:lnTo>
                  <a:pt x="0" y="51534"/>
                </a:lnTo>
                <a:lnTo>
                  <a:pt x="1344" y="40388"/>
                </a:lnTo>
                <a:lnTo>
                  <a:pt x="32927" y="4142"/>
                </a:lnTo>
                <a:lnTo>
                  <a:pt x="55532" y="0"/>
                </a:lnTo>
                <a:lnTo>
                  <a:pt x="66888" y="1968"/>
                </a:lnTo>
                <a:lnTo>
                  <a:pt x="96202" y="29472"/>
                </a:lnTo>
                <a:lnTo>
                  <a:pt x="102123" y="51087"/>
                </a:lnTo>
                <a:lnTo>
                  <a:pt x="101186" y="62024"/>
                </a:lnTo>
                <a:lnTo>
                  <a:pt x="97735" y="72668"/>
                </a:lnTo>
              </a:path>
            </a:pathLst>
          </a:custGeom>
          <a:ln w="13046">
            <a:solidFill>
              <a:srgbClr val="231F20"/>
            </a:solidFill>
          </a:ln>
        </p:spPr>
        <p:txBody>
          <a:bodyPr wrap="square" lIns="0" tIns="0" rIns="0" bIns="0" rtlCol="0"/>
          <a:lstStyle/>
          <a:p>
            <a:endParaRPr sz="1266">
              <a:solidFill>
                <a:prstClr val="black"/>
              </a:solidFill>
            </a:endParaRPr>
          </a:p>
        </p:txBody>
      </p:sp>
      <p:sp>
        <p:nvSpPr>
          <p:cNvPr id="200" name="object 200"/>
          <p:cNvSpPr/>
          <p:nvPr/>
        </p:nvSpPr>
        <p:spPr>
          <a:xfrm>
            <a:off x="3379781" y="3670476"/>
            <a:ext cx="71884" cy="73223"/>
          </a:xfrm>
          <a:custGeom>
            <a:avLst/>
            <a:gdLst/>
            <a:ahLst/>
            <a:cxnLst/>
            <a:rect l="l" t="t" r="r" b="b"/>
            <a:pathLst>
              <a:path w="102235" h="104139">
                <a:moveTo>
                  <a:pt x="55543" y="0"/>
                </a:moveTo>
                <a:lnTo>
                  <a:pt x="13127" y="18625"/>
                </a:lnTo>
                <a:lnTo>
                  <a:pt x="0" y="51540"/>
                </a:lnTo>
                <a:lnTo>
                  <a:pt x="1256" y="62700"/>
                </a:lnTo>
                <a:lnTo>
                  <a:pt x="32847" y="101148"/>
                </a:lnTo>
                <a:lnTo>
                  <a:pt x="44515" y="103823"/>
                </a:lnTo>
                <a:lnTo>
                  <a:pt x="56318" y="103667"/>
                </a:lnTo>
                <a:lnTo>
                  <a:pt x="95263" y="77463"/>
                </a:lnTo>
                <a:lnTo>
                  <a:pt x="102122" y="51063"/>
                </a:lnTo>
                <a:lnTo>
                  <a:pt x="100479" y="40121"/>
                </a:lnTo>
                <a:lnTo>
                  <a:pt x="66893" y="1969"/>
                </a:lnTo>
                <a:lnTo>
                  <a:pt x="55543" y="0"/>
                </a:lnTo>
                <a:close/>
              </a:path>
            </a:pathLst>
          </a:custGeom>
          <a:solidFill>
            <a:srgbClr val="231F20"/>
          </a:solidFill>
        </p:spPr>
        <p:txBody>
          <a:bodyPr wrap="square" lIns="0" tIns="0" rIns="0" bIns="0" rtlCol="0"/>
          <a:lstStyle/>
          <a:p>
            <a:endParaRPr sz="1266">
              <a:solidFill>
                <a:prstClr val="black"/>
              </a:solidFill>
            </a:endParaRPr>
          </a:p>
        </p:txBody>
      </p:sp>
      <p:sp>
        <p:nvSpPr>
          <p:cNvPr id="201" name="object 201"/>
          <p:cNvSpPr/>
          <p:nvPr/>
        </p:nvSpPr>
        <p:spPr>
          <a:xfrm>
            <a:off x="3379782" y="3670475"/>
            <a:ext cx="71884" cy="73223"/>
          </a:xfrm>
          <a:custGeom>
            <a:avLst/>
            <a:gdLst/>
            <a:ahLst/>
            <a:cxnLst/>
            <a:rect l="l" t="t" r="r" b="b"/>
            <a:pathLst>
              <a:path w="102235" h="104139">
                <a:moveTo>
                  <a:pt x="95262" y="77463"/>
                </a:moveTo>
                <a:lnTo>
                  <a:pt x="56317" y="103667"/>
                </a:lnTo>
                <a:lnTo>
                  <a:pt x="44515" y="103823"/>
                </a:lnTo>
                <a:lnTo>
                  <a:pt x="32847" y="101149"/>
                </a:lnTo>
                <a:lnTo>
                  <a:pt x="5140" y="73557"/>
                </a:lnTo>
                <a:lnTo>
                  <a:pt x="0" y="51540"/>
                </a:lnTo>
                <a:lnTo>
                  <a:pt x="1345" y="40395"/>
                </a:lnTo>
                <a:lnTo>
                  <a:pt x="32940" y="4142"/>
                </a:lnTo>
                <a:lnTo>
                  <a:pt x="55542" y="0"/>
                </a:lnTo>
                <a:lnTo>
                  <a:pt x="66891" y="1970"/>
                </a:lnTo>
                <a:lnTo>
                  <a:pt x="96196" y="29457"/>
                </a:lnTo>
                <a:lnTo>
                  <a:pt x="102122" y="51062"/>
                </a:lnTo>
                <a:lnTo>
                  <a:pt x="101186" y="61999"/>
                </a:lnTo>
                <a:lnTo>
                  <a:pt x="97732" y="72648"/>
                </a:lnTo>
              </a:path>
            </a:pathLst>
          </a:custGeom>
          <a:ln w="13046">
            <a:solidFill>
              <a:srgbClr val="231F20"/>
            </a:solidFill>
          </a:ln>
        </p:spPr>
        <p:txBody>
          <a:bodyPr wrap="square" lIns="0" tIns="0" rIns="0" bIns="0" rtlCol="0"/>
          <a:lstStyle/>
          <a:p>
            <a:endParaRPr sz="1266">
              <a:solidFill>
                <a:prstClr val="black"/>
              </a:solidFill>
            </a:endParaRPr>
          </a:p>
        </p:txBody>
      </p:sp>
      <p:sp>
        <p:nvSpPr>
          <p:cNvPr id="202" name="object 202"/>
          <p:cNvSpPr/>
          <p:nvPr/>
        </p:nvSpPr>
        <p:spPr>
          <a:xfrm>
            <a:off x="3414887" y="3693466"/>
            <a:ext cx="0" cy="71884"/>
          </a:xfrm>
          <a:custGeom>
            <a:avLst/>
            <a:gdLst/>
            <a:ahLst/>
            <a:cxnLst/>
            <a:rect l="l" t="t" r="r" b="b"/>
            <a:pathLst>
              <a:path h="102235">
                <a:moveTo>
                  <a:pt x="0" y="0"/>
                </a:moveTo>
                <a:lnTo>
                  <a:pt x="0" y="102066"/>
                </a:lnTo>
              </a:path>
            </a:pathLst>
          </a:custGeom>
          <a:ln w="14831">
            <a:solidFill>
              <a:srgbClr val="231F20"/>
            </a:solidFill>
          </a:ln>
        </p:spPr>
        <p:txBody>
          <a:bodyPr wrap="square" lIns="0" tIns="0" rIns="0" bIns="0" rtlCol="0"/>
          <a:lstStyle/>
          <a:p>
            <a:endParaRPr sz="1266">
              <a:solidFill>
                <a:prstClr val="black"/>
              </a:solidFill>
            </a:endParaRPr>
          </a:p>
        </p:txBody>
      </p:sp>
      <p:sp>
        <p:nvSpPr>
          <p:cNvPr id="203" name="object 203"/>
          <p:cNvSpPr/>
          <p:nvPr/>
        </p:nvSpPr>
        <p:spPr>
          <a:xfrm>
            <a:off x="240460" y="3471877"/>
            <a:ext cx="192435" cy="221456"/>
          </a:xfrm>
          <a:custGeom>
            <a:avLst/>
            <a:gdLst/>
            <a:ahLst/>
            <a:cxnLst/>
            <a:rect l="l" t="t" r="r" b="b"/>
            <a:pathLst>
              <a:path w="273684" h="314960">
                <a:moveTo>
                  <a:pt x="204924" y="104899"/>
                </a:moveTo>
                <a:lnTo>
                  <a:pt x="68344" y="104899"/>
                </a:lnTo>
                <a:lnTo>
                  <a:pt x="68344" y="314714"/>
                </a:lnTo>
                <a:lnTo>
                  <a:pt x="204924" y="314714"/>
                </a:lnTo>
                <a:lnTo>
                  <a:pt x="204924" y="104899"/>
                </a:lnTo>
                <a:close/>
              </a:path>
              <a:path w="273684" h="314960">
                <a:moveTo>
                  <a:pt x="136634" y="0"/>
                </a:moveTo>
                <a:lnTo>
                  <a:pt x="0" y="104899"/>
                </a:lnTo>
                <a:lnTo>
                  <a:pt x="273241" y="104899"/>
                </a:lnTo>
                <a:lnTo>
                  <a:pt x="136634" y="0"/>
                </a:lnTo>
                <a:close/>
              </a:path>
            </a:pathLst>
          </a:custGeom>
          <a:solidFill>
            <a:srgbClr val="EE3531"/>
          </a:solidFill>
        </p:spPr>
        <p:txBody>
          <a:bodyPr wrap="square" lIns="0" tIns="0" rIns="0" bIns="0" rtlCol="0"/>
          <a:lstStyle/>
          <a:p>
            <a:endParaRPr sz="1266">
              <a:solidFill>
                <a:prstClr val="black"/>
              </a:solidFill>
            </a:endParaRPr>
          </a:p>
        </p:txBody>
      </p:sp>
      <p:sp>
        <p:nvSpPr>
          <p:cNvPr id="204" name="object 204"/>
          <p:cNvSpPr/>
          <p:nvPr/>
        </p:nvSpPr>
        <p:spPr>
          <a:xfrm>
            <a:off x="240460" y="3471880"/>
            <a:ext cx="192435" cy="221456"/>
          </a:xfrm>
          <a:custGeom>
            <a:avLst/>
            <a:gdLst/>
            <a:ahLst/>
            <a:cxnLst/>
            <a:rect l="l" t="t" r="r" b="b"/>
            <a:pathLst>
              <a:path w="273684" h="314960">
                <a:moveTo>
                  <a:pt x="273241" y="104895"/>
                </a:moveTo>
                <a:lnTo>
                  <a:pt x="204924" y="104895"/>
                </a:lnTo>
                <a:lnTo>
                  <a:pt x="204924" y="314714"/>
                </a:lnTo>
                <a:lnTo>
                  <a:pt x="68344" y="314714"/>
                </a:lnTo>
                <a:lnTo>
                  <a:pt x="68344" y="104895"/>
                </a:lnTo>
                <a:lnTo>
                  <a:pt x="0" y="104895"/>
                </a:lnTo>
                <a:lnTo>
                  <a:pt x="136634" y="0"/>
                </a:lnTo>
                <a:lnTo>
                  <a:pt x="273241" y="104895"/>
                </a:lnTo>
              </a:path>
            </a:pathLst>
          </a:custGeom>
          <a:ln w="13046">
            <a:solidFill>
              <a:srgbClr val="EE3531"/>
            </a:solidFill>
          </a:ln>
        </p:spPr>
        <p:txBody>
          <a:bodyPr wrap="square" lIns="0" tIns="0" rIns="0" bIns="0" rtlCol="0"/>
          <a:lstStyle/>
          <a:p>
            <a:endParaRPr sz="1266">
              <a:solidFill>
                <a:prstClr val="black"/>
              </a:solidFill>
            </a:endParaRPr>
          </a:p>
        </p:txBody>
      </p:sp>
      <p:sp>
        <p:nvSpPr>
          <p:cNvPr id="205" name="object 205"/>
          <p:cNvSpPr/>
          <p:nvPr/>
        </p:nvSpPr>
        <p:spPr>
          <a:xfrm>
            <a:off x="4201540" y="3897391"/>
            <a:ext cx="0" cy="42416"/>
          </a:xfrm>
          <a:custGeom>
            <a:avLst/>
            <a:gdLst/>
            <a:ahLst/>
            <a:cxnLst/>
            <a:rect l="l" t="t" r="r" b="b"/>
            <a:pathLst>
              <a:path h="60325">
                <a:moveTo>
                  <a:pt x="0" y="0"/>
                </a:moveTo>
                <a:lnTo>
                  <a:pt x="0" y="59778"/>
                </a:lnTo>
              </a:path>
            </a:pathLst>
          </a:custGeom>
          <a:ln w="14291">
            <a:solidFill>
              <a:srgbClr val="26A8E0"/>
            </a:solidFill>
          </a:ln>
        </p:spPr>
        <p:txBody>
          <a:bodyPr wrap="square" lIns="0" tIns="0" rIns="0" bIns="0" rtlCol="0"/>
          <a:lstStyle/>
          <a:p>
            <a:endParaRPr sz="1266">
              <a:solidFill>
                <a:prstClr val="black"/>
              </a:solidFill>
            </a:endParaRPr>
          </a:p>
        </p:txBody>
      </p:sp>
      <p:sp>
        <p:nvSpPr>
          <p:cNvPr id="206" name="object 206"/>
          <p:cNvSpPr/>
          <p:nvPr/>
        </p:nvSpPr>
        <p:spPr>
          <a:xfrm>
            <a:off x="4201530" y="4000292"/>
            <a:ext cx="0" cy="42416"/>
          </a:xfrm>
          <a:custGeom>
            <a:avLst/>
            <a:gdLst/>
            <a:ahLst/>
            <a:cxnLst/>
            <a:rect l="l" t="t" r="r" b="b"/>
            <a:pathLst>
              <a:path h="60325">
                <a:moveTo>
                  <a:pt x="0" y="0"/>
                </a:moveTo>
                <a:lnTo>
                  <a:pt x="0" y="59750"/>
                </a:lnTo>
              </a:path>
            </a:pathLst>
          </a:custGeom>
          <a:ln w="3175">
            <a:solidFill>
              <a:srgbClr val="26A8E0"/>
            </a:solidFill>
          </a:ln>
        </p:spPr>
        <p:txBody>
          <a:bodyPr wrap="square" lIns="0" tIns="0" rIns="0" bIns="0" rtlCol="0"/>
          <a:lstStyle/>
          <a:p>
            <a:endParaRPr sz="1266">
              <a:solidFill>
                <a:prstClr val="black"/>
              </a:solidFill>
            </a:endParaRPr>
          </a:p>
        </p:txBody>
      </p:sp>
      <p:sp>
        <p:nvSpPr>
          <p:cNvPr id="207" name="object 207"/>
          <p:cNvSpPr/>
          <p:nvPr/>
        </p:nvSpPr>
        <p:spPr>
          <a:xfrm>
            <a:off x="4201540" y="4000272"/>
            <a:ext cx="0" cy="42416"/>
          </a:xfrm>
          <a:custGeom>
            <a:avLst/>
            <a:gdLst/>
            <a:ahLst/>
            <a:cxnLst/>
            <a:rect l="l" t="t" r="r" b="b"/>
            <a:pathLst>
              <a:path h="60325">
                <a:moveTo>
                  <a:pt x="0" y="0"/>
                </a:moveTo>
                <a:lnTo>
                  <a:pt x="0" y="59778"/>
                </a:lnTo>
              </a:path>
            </a:pathLst>
          </a:custGeom>
          <a:ln w="14291">
            <a:solidFill>
              <a:srgbClr val="26A8E0"/>
            </a:solidFill>
          </a:ln>
        </p:spPr>
        <p:txBody>
          <a:bodyPr wrap="square" lIns="0" tIns="0" rIns="0" bIns="0" rtlCol="0"/>
          <a:lstStyle/>
          <a:p>
            <a:endParaRPr sz="1266">
              <a:solidFill>
                <a:prstClr val="black"/>
              </a:solidFill>
            </a:endParaRPr>
          </a:p>
        </p:txBody>
      </p:sp>
      <p:sp>
        <p:nvSpPr>
          <p:cNvPr id="208" name="object 208"/>
          <p:cNvSpPr/>
          <p:nvPr/>
        </p:nvSpPr>
        <p:spPr>
          <a:xfrm>
            <a:off x="4229813" y="3968293"/>
            <a:ext cx="42416" cy="0"/>
          </a:xfrm>
          <a:custGeom>
            <a:avLst/>
            <a:gdLst/>
            <a:ahLst/>
            <a:cxnLst/>
            <a:rect l="l" t="t" r="r" b="b"/>
            <a:pathLst>
              <a:path w="60325">
                <a:moveTo>
                  <a:pt x="0" y="0"/>
                </a:moveTo>
                <a:lnTo>
                  <a:pt x="59770" y="0"/>
                </a:lnTo>
              </a:path>
            </a:pathLst>
          </a:custGeom>
          <a:ln w="34178">
            <a:solidFill>
              <a:srgbClr val="26A8E0"/>
            </a:solidFill>
          </a:ln>
        </p:spPr>
        <p:txBody>
          <a:bodyPr wrap="square" lIns="0" tIns="0" rIns="0" bIns="0" rtlCol="0"/>
          <a:lstStyle/>
          <a:p>
            <a:endParaRPr sz="1266">
              <a:solidFill>
                <a:prstClr val="black"/>
              </a:solidFill>
            </a:endParaRPr>
          </a:p>
        </p:txBody>
      </p:sp>
      <p:sp>
        <p:nvSpPr>
          <p:cNvPr id="209" name="object 209"/>
          <p:cNvSpPr/>
          <p:nvPr/>
        </p:nvSpPr>
        <p:spPr>
          <a:xfrm>
            <a:off x="3975721" y="3731442"/>
            <a:ext cx="15180" cy="80367"/>
          </a:xfrm>
          <a:custGeom>
            <a:avLst/>
            <a:gdLst/>
            <a:ahLst/>
            <a:cxnLst/>
            <a:rect l="l" t="t" r="r" b="b"/>
            <a:pathLst>
              <a:path w="21589" h="114300">
                <a:moveTo>
                  <a:pt x="8196" y="0"/>
                </a:moveTo>
                <a:lnTo>
                  <a:pt x="0" y="113601"/>
                </a:lnTo>
                <a:lnTo>
                  <a:pt x="13021" y="114274"/>
                </a:lnTo>
                <a:lnTo>
                  <a:pt x="21217" y="701"/>
                </a:lnTo>
                <a:lnTo>
                  <a:pt x="8196" y="0"/>
                </a:lnTo>
                <a:close/>
              </a:path>
            </a:pathLst>
          </a:custGeom>
          <a:solidFill>
            <a:srgbClr val="334CA0"/>
          </a:solidFill>
        </p:spPr>
        <p:txBody>
          <a:bodyPr wrap="square" lIns="0" tIns="0" rIns="0" bIns="0" rtlCol="0"/>
          <a:lstStyle/>
          <a:p>
            <a:endParaRPr sz="1266">
              <a:solidFill>
                <a:prstClr val="black"/>
              </a:solidFill>
            </a:endParaRPr>
          </a:p>
        </p:txBody>
      </p:sp>
      <p:sp>
        <p:nvSpPr>
          <p:cNvPr id="210" name="object 210"/>
          <p:cNvSpPr/>
          <p:nvPr/>
        </p:nvSpPr>
        <p:spPr>
          <a:xfrm>
            <a:off x="4277981" y="4088061"/>
            <a:ext cx="42416" cy="0"/>
          </a:xfrm>
          <a:custGeom>
            <a:avLst/>
            <a:gdLst/>
            <a:ahLst/>
            <a:cxnLst/>
            <a:rect l="l" t="t" r="r" b="b"/>
            <a:pathLst>
              <a:path w="60325">
                <a:moveTo>
                  <a:pt x="0" y="0"/>
                </a:moveTo>
                <a:lnTo>
                  <a:pt x="59743" y="0"/>
                </a:lnTo>
              </a:path>
            </a:pathLst>
          </a:custGeom>
          <a:ln w="14287">
            <a:solidFill>
              <a:srgbClr val="26A8E0"/>
            </a:solidFill>
          </a:ln>
        </p:spPr>
        <p:txBody>
          <a:bodyPr wrap="square" lIns="0" tIns="0" rIns="0" bIns="0" rtlCol="0"/>
          <a:lstStyle/>
          <a:p>
            <a:endParaRPr sz="1266">
              <a:solidFill>
                <a:prstClr val="black"/>
              </a:solidFill>
            </a:endParaRPr>
          </a:p>
        </p:txBody>
      </p:sp>
      <p:sp>
        <p:nvSpPr>
          <p:cNvPr id="211" name="object 211"/>
          <p:cNvSpPr/>
          <p:nvPr/>
        </p:nvSpPr>
        <p:spPr>
          <a:xfrm>
            <a:off x="4460967" y="4066637"/>
            <a:ext cx="55364" cy="31700"/>
          </a:xfrm>
          <a:custGeom>
            <a:avLst/>
            <a:gdLst/>
            <a:ahLst/>
            <a:cxnLst/>
            <a:rect l="l" t="t" r="r" b="b"/>
            <a:pathLst>
              <a:path w="78739" h="45085">
                <a:moveTo>
                  <a:pt x="73061" y="0"/>
                </a:moveTo>
                <a:lnTo>
                  <a:pt x="0" y="33097"/>
                </a:lnTo>
                <a:lnTo>
                  <a:pt x="5392" y="44982"/>
                </a:lnTo>
                <a:lnTo>
                  <a:pt x="78454" y="11859"/>
                </a:lnTo>
                <a:lnTo>
                  <a:pt x="73061" y="0"/>
                </a:lnTo>
                <a:close/>
              </a:path>
            </a:pathLst>
          </a:custGeom>
          <a:solidFill>
            <a:srgbClr val="26A8E0"/>
          </a:solidFill>
        </p:spPr>
        <p:txBody>
          <a:bodyPr wrap="square" lIns="0" tIns="0" rIns="0" bIns="0" rtlCol="0"/>
          <a:lstStyle/>
          <a:p>
            <a:endParaRPr sz="1266">
              <a:solidFill>
                <a:prstClr val="black"/>
              </a:solidFill>
            </a:endParaRPr>
          </a:p>
        </p:txBody>
      </p:sp>
      <p:sp>
        <p:nvSpPr>
          <p:cNvPr id="212" name="object 212"/>
          <p:cNvSpPr/>
          <p:nvPr/>
        </p:nvSpPr>
        <p:spPr>
          <a:xfrm>
            <a:off x="4512870" y="4066447"/>
            <a:ext cx="67419" cy="29021"/>
          </a:xfrm>
          <a:custGeom>
            <a:avLst/>
            <a:gdLst/>
            <a:ahLst/>
            <a:cxnLst/>
            <a:rect l="l" t="t" r="r" b="b"/>
            <a:pathLst>
              <a:path w="95884" h="41275">
                <a:moveTo>
                  <a:pt x="3882" y="0"/>
                </a:moveTo>
                <a:lnTo>
                  <a:pt x="0" y="12425"/>
                </a:lnTo>
                <a:lnTo>
                  <a:pt x="91852" y="41210"/>
                </a:lnTo>
                <a:lnTo>
                  <a:pt x="95735" y="28757"/>
                </a:lnTo>
                <a:lnTo>
                  <a:pt x="3882" y="0"/>
                </a:lnTo>
                <a:close/>
              </a:path>
            </a:pathLst>
          </a:custGeom>
          <a:solidFill>
            <a:srgbClr val="26A8E0"/>
          </a:solidFill>
        </p:spPr>
        <p:txBody>
          <a:bodyPr wrap="square" lIns="0" tIns="0" rIns="0" bIns="0" rtlCol="0"/>
          <a:lstStyle/>
          <a:p>
            <a:endParaRPr sz="1266">
              <a:solidFill>
                <a:prstClr val="black"/>
              </a:solidFill>
            </a:endParaRPr>
          </a:p>
        </p:txBody>
      </p:sp>
      <p:sp>
        <p:nvSpPr>
          <p:cNvPr id="213" name="object 213"/>
          <p:cNvSpPr/>
          <p:nvPr/>
        </p:nvSpPr>
        <p:spPr>
          <a:xfrm>
            <a:off x="4577283" y="4066506"/>
            <a:ext cx="59829" cy="29021"/>
          </a:xfrm>
          <a:custGeom>
            <a:avLst/>
            <a:gdLst/>
            <a:ahLst/>
            <a:cxnLst/>
            <a:rect l="l" t="t" r="r" b="b"/>
            <a:pathLst>
              <a:path w="85090" h="41275">
                <a:moveTo>
                  <a:pt x="80691" y="0"/>
                </a:moveTo>
                <a:lnTo>
                  <a:pt x="0" y="28783"/>
                </a:lnTo>
                <a:lnTo>
                  <a:pt x="4367" y="41045"/>
                </a:lnTo>
                <a:lnTo>
                  <a:pt x="85059" y="12260"/>
                </a:lnTo>
                <a:lnTo>
                  <a:pt x="80691" y="0"/>
                </a:lnTo>
                <a:close/>
              </a:path>
            </a:pathLst>
          </a:custGeom>
          <a:solidFill>
            <a:srgbClr val="26A8E0"/>
          </a:solidFill>
        </p:spPr>
        <p:txBody>
          <a:bodyPr wrap="square" lIns="0" tIns="0" rIns="0" bIns="0" rtlCol="0"/>
          <a:lstStyle/>
          <a:p>
            <a:endParaRPr sz="1266">
              <a:solidFill>
                <a:prstClr val="black"/>
              </a:solidFill>
            </a:endParaRPr>
          </a:p>
        </p:txBody>
      </p:sp>
      <p:sp>
        <p:nvSpPr>
          <p:cNvPr id="214" name="object 214"/>
          <p:cNvSpPr/>
          <p:nvPr/>
        </p:nvSpPr>
        <p:spPr>
          <a:xfrm>
            <a:off x="4633887" y="4066523"/>
            <a:ext cx="63847" cy="32147"/>
          </a:xfrm>
          <a:custGeom>
            <a:avLst/>
            <a:gdLst/>
            <a:ahLst/>
            <a:cxnLst/>
            <a:rect l="l" t="t" r="r" b="b"/>
            <a:pathLst>
              <a:path w="90804" h="45720">
                <a:moveTo>
                  <a:pt x="4719" y="0"/>
                </a:moveTo>
                <a:lnTo>
                  <a:pt x="0" y="12183"/>
                </a:lnTo>
                <a:lnTo>
                  <a:pt x="85545" y="45279"/>
                </a:lnTo>
                <a:lnTo>
                  <a:pt x="90236" y="33124"/>
                </a:lnTo>
                <a:lnTo>
                  <a:pt x="4719" y="0"/>
                </a:lnTo>
                <a:close/>
              </a:path>
            </a:pathLst>
          </a:custGeom>
          <a:solidFill>
            <a:srgbClr val="26A8E0"/>
          </a:solidFill>
        </p:spPr>
        <p:txBody>
          <a:bodyPr wrap="square" lIns="0" tIns="0" rIns="0" bIns="0" rtlCol="0"/>
          <a:lstStyle/>
          <a:p>
            <a:endParaRPr sz="1266">
              <a:solidFill>
                <a:prstClr val="black"/>
              </a:solidFill>
            </a:endParaRPr>
          </a:p>
        </p:txBody>
      </p:sp>
      <p:sp>
        <p:nvSpPr>
          <p:cNvPr id="215" name="object 215"/>
          <p:cNvSpPr/>
          <p:nvPr/>
        </p:nvSpPr>
        <p:spPr>
          <a:xfrm>
            <a:off x="3904824" y="3185140"/>
            <a:ext cx="0" cy="42416"/>
          </a:xfrm>
          <a:custGeom>
            <a:avLst/>
            <a:gdLst/>
            <a:ahLst/>
            <a:cxnLst/>
            <a:rect l="l" t="t" r="r" b="b"/>
            <a:pathLst>
              <a:path h="60325">
                <a:moveTo>
                  <a:pt x="0" y="0"/>
                </a:moveTo>
                <a:lnTo>
                  <a:pt x="0" y="59778"/>
                </a:lnTo>
              </a:path>
            </a:pathLst>
          </a:custGeom>
          <a:ln w="3175">
            <a:solidFill>
              <a:srgbClr val="25A9E1"/>
            </a:solidFill>
          </a:ln>
        </p:spPr>
        <p:txBody>
          <a:bodyPr wrap="square" lIns="0" tIns="0" rIns="0" bIns="0" rtlCol="0"/>
          <a:lstStyle/>
          <a:p>
            <a:endParaRPr sz="1266">
              <a:solidFill>
                <a:prstClr val="black"/>
              </a:solidFill>
            </a:endParaRPr>
          </a:p>
        </p:txBody>
      </p:sp>
      <p:sp>
        <p:nvSpPr>
          <p:cNvPr id="216" name="object 216"/>
          <p:cNvSpPr/>
          <p:nvPr/>
        </p:nvSpPr>
        <p:spPr>
          <a:xfrm>
            <a:off x="3904815" y="3185121"/>
            <a:ext cx="0" cy="42416"/>
          </a:xfrm>
          <a:custGeom>
            <a:avLst/>
            <a:gdLst/>
            <a:ahLst/>
            <a:cxnLst/>
            <a:rect l="l" t="t" r="r" b="b"/>
            <a:pathLst>
              <a:path h="60325">
                <a:moveTo>
                  <a:pt x="0" y="0"/>
                </a:moveTo>
                <a:lnTo>
                  <a:pt x="0" y="59805"/>
                </a:lnTo>
              </a:path>
            </a:pathLst>
          </a:custGeom>
          <a:ln w="14291">
            <a:solidFill>
              <a:srgbClr val="25A9E1"/>
            </a:solidFill>
          </a:ln>
        </p:spPr>
        <p:txBody>
          <a:bodyPr wrap="square" lIns="0" tIns="0" rIns="0" bIns="0" rtlCol="0"/>
          <a:lstStyle/>
          <a:p>
            <a:endParaRPr sz="1266">
              <a:solidFill>
                <a:prstClr val="black"/>
              </a:solidFill>
            </a:endParaRPr>
          </a:p>
        </p:txBody>
      </p:sp>
      <p:sp>
        <p:nvSpPr>
          <p:cNvPr id="217" name="object 217"/>
          <p:cNvSpPr/>
          <p:nvPr/>
        </p:nvSpPr>
        <p:spPr>
          <a:xfrm>
            <a:off x="3904815" y="3296114"/>
            <a:ext cx="0" cy="42416"/>
          </a:xfrm>
          <a:custGeom>
            <a:avLst/>
            <a:gdLst/>
            <a:ahLst/>
            <a:cxnLst/>
            <a:rect l="l" t="t" r="r" b="b"/>
            <a:pathLst>
              <a:path h="60325">
                <a:moveTo>
                  <a:pt x="0" y="0"/>
                </a:moveTo>
                <a:lnTo>
                  <a:pt x="0" y="59778"/>
                </a:lnTo>
              </a:path>
            </a:pathLst>
          </a:custGeom>
          <a:ln w="14291">
            <a:solidFill>
              <a:srgbClr val="25A9E1"/>
            </a:solidFill>
          </a:ln>
        </p:spPr>
        <p:txBody>
          <a:bodyPr wrap="square" lIns="0" tIns="0" rIns="0" bIns="0" rtlCol="0"/>
          <a:lstStyle/>
          <a:p>
            <a:endParaRPr sz="1266">
              <a:solidFill>
                <a:prstClr val="black"/>
              </a:solidFill>
            </a:endParaRPr>
          </a:p>
        </p:txBody>
      </p:sp>
      <p:sp>
        <p:nvSpPr>
          <p:cNvPr id="218" name="object 218"/>
          <p:cNvSpPr/>
          <p:nvPr/>
        </p:nvSpPr>
        <p:spPr>
          <a:xfrm>
            <a:off x="3933089" y="3253513"/>
            <a:ext cx="42416" cy="0"/>
          </a:xfrm>
          <a:custGeom>
            <a:avLst/>
            <a:gdLst/>
            <a:ahLst/>
            <a:cxnLst/>
            <a:rect l="l" t="t" r="r" b="b"/>
            <a:pathLst>
              <a:path w="60325">
                <a:moveTo>
                  <a:pt x="0" y="0"/>
                </a:moveTo>
                <a:lnTo>
                  <a:pt x="59768" y="0"/>
                </a:lnTo>
              </a:path>
            </a:pathLst>
          </a:custGeom>
          <a:ln w="3175">
            <a:solidFill>
              <a:srgbClr val="25A9E1"/>
            </a:solidFill>
          </a:ln>
        </p:spPr>
        <p:txBody>
          <a:bodyPr wrap="square" lIns="0" tIns="0" rIns="0" bIns="0" rtlCol="0"/>
          <a:lstStyle/>
          <a:p>
            <a:endParaRPr sz="1266">
              <a:solidFill>
                <a:prstClr val="black"/>
              </a:solidFill>
            </a:endParaRPr>
          </a:p>
        </p:txBody>
      </p:sp>
      <p:sp>
        <p:nvSpPr>
          <p:cNvPr id="219" name="object 219"/>
          <p:cNvSpPr/>
          <p:nvPr/>
        </p:nvSpPr>
        <p:spPr>
          <a:xfrm>
            <a:off x="3933089" y="3253513"/>
            <a:ext cx="42416" cy="0"/>
          </a:xfrm>
          <a:custGeom>
            <a:avLst/>
            <a:gdLst/>
            <a:ahLst/>
            <a:cxnLst/>
            <a:rect l="l" t="t" r="r" b="b"/>
            <a:pathLst>
              <a:path w="60325">
                <a:moveTo>
                  <a:pt x="0" y="0"/>
                </a:moveTo>
                <a:lnTo>
                  <a:pt x="59770" y="0"/>
                </a:lnTo>
              </a:path>
            </a:pathLst>
          </a:custGeom>
          <a:ln w="14314">
            <a:solidFill>
              <a:srgbClr val="25A9E1"/>
            </a:solidFill>
          </a:ln>
        </p:spPr>
        <p:txBody>
          <a:bodyPr wrap="square" lIns="0" tIns="0" rIns="0" bIns="0" rtlCol="0"/>
          <a:lstStyle/>
          <a:p>
            <a:endParaRPr sz="1266">
              <a:solidFill>
                <a:prstClr val="black"/>
              </a:solidFill>
            </a:endParaRPr>
          </a:p>
        </p:txBody>
      </p:sp>
      <p:sp>
        <p:nvSpPr>
          <p:cNvPr id="220" name="object 220"/>
          <p:cNvSpPr/>
          <p:nvPr/>
        </p:nvSpPr>
        <p:spPr>
          <a:xfrm>
            <a:off x="3933089" y="3271080"/>
            <a:ext cx="42416" cy="0"/>
          </a:xfrm>
          <a:custGeom>
            <a:avLst/>
            <a:gdLst/>
            <a:ahLst/>
            <a:cxnLst/>
            <a:rect l="l" t="t" r="r" b="b"/>
            <a:pathLst>
              <a:path w="60325">
                <a:moveTo>
                  <a:pt x="0" y="0"/>
                </a:moveTo>
                <a:lnTo>
                  <a:pt x="59768" y="0"/>
                </a:lnTo>
              </a:path>
            </a:pathLst>
          </a:custGeom>
          <a:ln w="3175">
            <a:solidFill>
              <a:srgbClr val="25A9E1"/>
            </a:solidFill>
          </a:ln>
        </p:spPr>
        <p:txBody>
          <a:bodyPr wrap="square" lIns="0" tIns="0" rIns="0" bIns="0" rtlCol="0"/>
          <a:lstStyle/>
          <a:p>
            <a:endParaRPr sz="1266">
              <a:solidFill>
                <a:prstClr val="black"/>
              </a:solidFill>
            </a:endParaRPr>
          </a:p>
        </p:txBody>
      </p:sp>
      <p:sp>
        <p:nvSpPr>
          <p:cNvPr id="221" name="object 221"/>
          <p:cNvSpPr/>
          <p:nvPr/>
        </p:nvSpPr>
        <p:spPr>
          <a:xfrm>
            <a:off x="3933089" y="3271080"/>
            <a:ext cx="42416" cy="0"/>
          </a:xfrm>
          <a:custGeom>
            <a:avLst/>
            <a:gdLst/>
            <a:ahLst/>
            <a:cxnLst/>
            <a:rect l="l" t="t" r="r" b="b"/>
            <a:pathLst>
              <a:path w="60325">
                <a:moveTo>
                  <a:pt x="0" y="0"/>
                </a:moveTo>
                <a:lnTo>
                  <a:pt x="59770" y="0"/>
                </a:lnTo>
              </a:path>
            </a:pathLst>
          </a:custGeom>
          <a:ln w="14314">
            <a:solidFill>
              <a:srgbClr val="25A9E1"/>
            </a:solidFill>
          </a:ln>
        </p:spPr>
        <p:txBody>
          <a:bodyPr wrap="square" lIns="0" tIns="0" rIns="0" bIns="0" rtlCol="0"/>
          <a:lstStyle/>
          <a:p>
            <a:endParaRPr sz="1266">
              <a:solidFill>
                <a:prstClr val="black"/>
              </a:solidFill>
            </a:endParaRPr>
          </a:p>
        </p:txBody>
      </p:sp>
      <p:sp>
        <p:nvSpPr>
          <p:cNvPr id="222" name="object 222"/>
          <p:cNvSpPr/>
          <p:nvPr/>
        </p:nvSpPr>
        <p:spPr>
          <a:xfrm>
            <a:off x="3981087" y="3155558"/>
            <a:ext cx="42416" cy="0"/>
          </a:xfrm>
          <a:custGeom>
            <a:avLst/>
            <a:gdLst/>
            <a:ahLst/>
            <a:cxnLst/>
            <a:rect l="l" t="t" r="r" b="b"/>
            <a:pathLst>
              <a:path w="60325">
                <a:moveTo>
                  <a:pt x="0" y="0"/>
                </a:moveTo>
                <a:lnTo>
                  <a:pt x="59770" y="0"/>
                </a:lnTo>
              </a:path>
            </a:pathLst>
          </a:custGeom>
          <a:ln w="3175">
            <a:solidFill>
              <a:srgbClr val="25A9E1"/>
            </a:solidFill>
          </a:ln>
        </p:spPr>
        <p:txBody>
          <a:bodyPr wrap="square" lIns="0" tIns="0" rIns="0" bIns="0" rtlCol="0"/>
          <a:lstStyle/>
          <a:p>
            <a:endParaRPr sz="1266">
              <a:solidFill>
                <a:prstClr val="black"/>
              </a:solidFill>
            </a:endParaRPr>
          </a:p>
        </p:txBody>
      </p:sp>
      <p:sp>
        <p:nvSpPr>
          <p:cNvPr id="223" name="object 223"/>
          <p:cNvSpPr/>
          <p:nvPr/>
        </p:nvSpPr>
        <p:spPr>
          <a:xfrm>
            <a:off x="3981087" y="3155568"/>
            <a:ext cx="42416" cy="0"/>
          </a:xfrm>
          <a:custGeom>
            <a:avLst/>
            <a:gdLst/>
            <a:ahLst/>
            <a:cxnLst/>
            <a:rect l="l" t="t" r="r" b="b"/>
            <a:pathLst>
              <a:path w="60325">
                <a:moveTo>
                  <a:pt x="0" y="0"/>
                </a:moveTo>
                <a:lnTo>
                  <a:pt x="59770" y="0"/>
                </a:lnTo>
              </a:path>
            </a:pathLst>
          </a:custGeom>
          <a:ln w="14287">
            <a:solidFill>
              <a:srgbClr val="25A9E1"/>
            </a:solidFill>
          </a:ln>
        </p:spPr>
        <p:txBody>
          <a:bodyPr wrap="square" lIns="0" tIns="0" rIns="0" bIns="0" rtlCol="0"/>
          <a:lstStyle/>
          <a:p>
            <a:endParaRPr sz="1266">
              <a:solidFill>
                <a:prstClr val="black"/>
              </a:solidFill>
            </a:endParaRPr>
          </a:p>
        </p:txBody>
      </p:sp>
      <p:sp>
        <p:nvSpPr>
          <p:cNvPr id="224" name="object 224"/>
          <p:cNvSpPr txBox="1"/>
          <p:nvPr/>
        </p:nvSpPr>
        <p:spPr>
          <a:xfrm>
            <a:off x="3615371" y="3074938"/>
            <a:ext cx="1103709" cy="790601"/>
          </a:xfrm>
          <a:prstGeom prst="rect">
            <a:avLst/>
          </a:prstGeom>
          <a:ln w="14291">
            <a:solidFill>
              <a:srgbClr val="EE3531"/>
            </a:solidFill>
          </a:ln>
        </p:spPr>
        <p:txBody>
          <a:bodyPr vert="horz" wrap="square" lIns="0" tIns="0" rIns="0" bIns="0" rtlCol="0">
            <a:spAutoFit/>
          </a:bodyPr>
          <a:lstStyle/>
          <a:p>
            <a:pPr marL="258059"/>
            <a:r>
              <a:rPr sz="527" spc="-7" dirty="0">
                <a:solidFill>
                  <a:srgbClr val="22ABE2"/>
                </a:solidFill>
                <a:latin typeface="Arial"/>
                <a:cs typeface="Arial"/>
              </a:rPr>
              <a:t>CH   CH</a:t>
            </a:r>
            <a:r>
              <a:rPr sz="527" spc="15" baseline="-27777" dirty="0">
                <a:solidFill>
                  <a:srgbClr val="22ABE2"/>
                </a:solidFill>
                <a:latin typeface="Arial"/>
                <a:cs typeface="Arial"/>
              </a:rPr>
              <a:t>2</a:t>
            </a:r>
            <a:endParaRPr sz="527" baseline="-27777">
              <a:solidFill>
                <a:prstClr val="black"/>
              </a:solidFill>
              <a:latin typeface="Arial"/>
              <a:cs typeface="Arial"/>
            </a:endParaRPr>
          </a:p>
          <a:p>
            <a:pPr marL="258059" marR="501831">
              <a:lnSpc>
                <a:spcPts val="935"/>
              </a:lnSpc>
              <a:spcBef>
                <a:spcPts val="21"/>
              </a:spcBef>
            </a:pPr>
            <a:r>
              <a:rPr sz="527" spc="-7" dirty="0">
                <a:solidFill>
                  <a:srgbClr val="22ABE2"/>
                </a:solidFill>
                <a:latin typeface="Arial"/>
                <a:cs typeface="Arial"/>
              </a:rPr>
              <a:t>C  </a:t>
            </a:r>
            <a:r>
              <a:rPr sz="527" spc="-14" dirty="0">
                <a:solidFill>
                  <a:srgbClr val="22ABE2"/>
                </a:solidFill>
                <a:latin typeface="Arial"/>
                <a:cs typeface="Arial"/>
              </a:rPr>
              <a:t> O</a:t>
            </a:r>
            <a:r>
              <a:rPr sz="527" spc="-7" dirty="0">
                <a:solidFill>
                  <a:srgbClr val="22ABE2"/>
                </a:solidFill>
                <a:latin typeface="Arial"/>
                <a:cs typeface="Arial"/>
              </a:rPr>
              <a:t> NH</a:t>
            </a:r>
            <a:r>
              <a:rPr sz="527" spc="18" dirty="0">
                <a:solidFill>
                  <a:srgbClr val="EE3330"/>
                </a:solidFill>
                <a:latin typeface="Arial"/>
                <a:cs typeface="Arial"/>
              </a:rPr>
              <a:t>CH</a:t>
            </a:r>
            <a:r>
              <a:rPr sz="580" spc="5" baseline="-25252" dirty="0">
                <a:solidFill>
                  <a:srgbClr val="EE3330"/>
                </a:solidFill>
                <a:latin typeface="Arial"/>
                <a:cs typeface="Arial"/>
              </a:rPr>
              <a:t>2</a:t>
            </a:r>
            <a:r>
              <a:rPr sz="527" spc="18" dirty="0">
                <a:solidFill>
                  <a:srgbClr val="231F20"/>
                </a:solidFill>
                <a:latin typeface="Arial"/>
                <a:cs typeface="Arial"/>
              </a:rPr>
              <a:t>NH</a:t>
            </a:r>
            <a:endParaRPr sz="527">
              <a:solidFill>
                <a:prstClr val="black"/>
              </a:solidFill>
              <a:latin typeface="Arial"/>
              <a:cs typeface="Arial"/>
            </a:endParaRPr>
          </a:p>
          <a:p>
            <a:pPr>
              <a:spcBef>
                <a:spcPts val="1"/>
              </a:spcBef>
            </a:pPr>
            <a:endParaRPr sz="211">
              <a:solidFill>
                <a:prstClr val="black"/>
              </a:solidFill>
              <a:latin typeface="Times New Roman"/>
              <a:cs typeface="Times New Roman"/>
            </a:endParaRPr>
          </a:p>
          <a:p>
            <a:pPr marL="246897">
              <a:lnSpc>
                <a:spcPts val="703"/>
              </a:lnSpc>
            </a:pPr>
            <a:endParaRPr sz="211">
              <a:solidFill>
                <a:prstClr val="black"/>
              </a:solidFill>
              <a:latin typeface="Times New Roman"/>
              <a:cs typeface="Times New Roman"/>
            </a:endParaRPr>
          </a:p>
          <a:p>
            <a:pPr marL="333958">
              <a:spcBef>
                <a:spcPts val="309"/>
              </a:spcBef>
            </a:pPr>
            <a:r>
              <a:rPr sz="527" spc="18" dirty="0">
                <a:solidFill>
                  <a:srgbClr val="231F20"/>
                </a:solidFill>
                <a:latin typeface="Arial"/>
                <a:cs typeface="Arial"/>
              </a:rPr>
              <a:t>NH</a:t>
            </a:r>
            <a:r>
              <a:rPr sz="527" spc="18" dirty="0">
                <a:solidFill>
                  <a:srgbClr val="EE3330"/>
                </a:solidFill>
                <a:latin typeface="Arial"/>
                <a:cs typeface="Arial"/>
              </a:rPr>
              <a:t>CH</a:t>
            </a:r>
            <a:r>
              <a:rPr sz="580" spc="5" baseline="-25252" dirty="0">
                <a:solidFill>
                  <a:srgbClr val="EE3330"/>
                </a:solidFill>
                <a:latin typeface="Arial"/>
                <a:cs typeface="Arial"/>
              </a:rPr>
              <a:t>2</a:t>
            </a:r>
            <a:r>
              <a:rPr sz="527" spc="-7" dirty="0">
                <a:solidFill>
                  <a:srgbClr val="22ABE2"/>
                </a:solidFill>
                <a:latin typeface="Arial"/>
                <a:cs typeface="Arial"/>
              </a:rPr>
              <a:t>NH</a:t>
            </a:r>
            <a:endParaRPr sz="527">
              <a:solidFill>
                <a:prstClr val="black"/>
              </a:solidFill>
              <a:latin typeface="Arial"/>
              <a:cs typeface="Arial"/>
            </a:endParaRPr>
          </a:p>
          <a:p>
            <a:pPr marL="554960" marR="262077" indent="-446">
              <a:lnSpc>
                <a:spcPct val="145800"/>
              </a:lnSpc>
              <a:spcBef>
                <a:spcPts val="18"/>
              </a:spcBef>
            </a:pPr>
            <a:r>
              <a:rPr sz="527" spc="18" dirty="0">
                <a:solidFill>
                  <a:srgbClr val="26A8E0"/>
                </a:solidFill>
                <a:latin typeface="Arial"/>
                <a:cs typeface="Arial"/>
              </a:rPr>
              <a:t>C  </a:t>
            </a:r>
            <a:r>
              <a:rPr sz="527" spc="-35" dirty="0">
                <a:solidFill>
                  <a:srgbClr val="26A8E0"/>
                </a:solidFill>
                <a:latin typeface="Arial"/>
                <a:cs typeface="Arial"/>
              </a:rPr>
              <a:t> </a:t>
            </a:r>
            <a:r>
              <a:rPr sz="527" spc="7" dirty="0">
                <a:solidFill>
                  <a:srgbClr val="26A8E0"/>
                </a:solidFill>
                <a:latin typeface="Arial"/>
                <a:cs typeface="Arial"/>
              </a:rPr>
              <a:t>O</a:t>
            </a:r>
            <a:r>
              <a:rPr sz="527" dirty="0">
                <a:solidFill>
                  <a:srgbClr val="26A8E0"/>
                </a:solidFill>
                <a:latin typeface="Arial"/>
                <a:cs typeface="Arial"/>
              </a:rPr>
              <a:t> </a:t>
            </a:r>
            <a:r>
              <a:rPr sz="527" spc="18" dirty="0">
                <a:solidFill>
                  <a:srgbClr val="26A8E0"/>
                </a:solidFill>
                <a:latin typeface="Arial"/>
                <a:cs typeface="Arial"/>
              </a:rPr>
              <a:t>CH</a:t>
            </a:r>
            <a:r>
              <a:rPr sz="527" dirty="0">
                <a:solidFill>
                  <a:srgbClr val="26A8E0"/>
                </a:solidFill>
                <a:latin typeface="Arial"/>
                <a:cs typeface="Arial"/>
              </a:rPr>
              <a:t> </a:t>
            </a:r>
            <a:r>
              <a:rPr sz="527" spc="70" dirty="0">
                <a:solidFill>
                  <a:srgbClr val="26A8E0"/>
                </a:solidFill>
                <a:latin typeface="Arial"/>
                <a:cs typeface="Arial"/>
              </a:rPr>
              <a:t> </a:t>
            </a:r>
            <a:r>
              <a:rPr sz="527" spc="-7" dirty="0">
                <a:solidFill>
                  <a:srgbClr val="22ABE2"/>
                </a:solidFill>
                <a:latin typeface="Arial"/>
                <a:cs typeface="Arial"/>
              </a:rPr>
              <a:t>CH</a:t>
            </a:r>
            <a:r>
              <a:rPr sz="527" spc="15" baseline="-27777" dirty="0">
                <a:solidFill>
                  <a:srgbClr val="22ABE2"/>
                </a:solidFill>
                <a:latin typeface="Arial"/>
                <a:cs typeface="Arial"/>
              </a:rPr>
              <a:t>2</a:t>
            </a:r>
            <a:endParaRPr sz="527" baseline="-27777">
              <a:solidFill>
                <a:prstClr val="black"/>
              </a:solidFill>
              <a:latin typeface="Arial"/>
              <a:cs typeface="Arial"/>
            </a:endParaRPr>
          </a:p>
        </p:txBody>
      </p:sp>
      <p:sp>
        <p:nvSpPr>
          <p:cNvPr id="225" name="object 225"/>
          <p:cNvSpPr/>
          <p:nvPr/>
        </p:nvSpPr>
        <p:spPr>
          <a:xfrm>
            <a:off x="4165949" y="3134107"/>
            <a:ext cx="55364" cy="31700"/>
          </a:xfrm>
          <a:custGeom>
            <a:avLst/>
            <a:gdLst/>
            <a:ahLst/>
            <a:cxnLst/>
            <a:rect l="l" t="t" r="r" b="b"/>
            <a:pathLst>
              <a:path w="78739" h="45085">
                <a:moveTo>
                  <a:pt x="73088" y="0"/>
                </a:moveTo>
                <a:lnTo>
                  <a:pt x="0" y="33066"/>
                </a:lnTo>
                <a:lnTo>
                  <a:pt x="5392" y="44955"/>
                </a:lnTo>
                <a:lnTo>
                  <a:pt x="78480" y="11859"/>
                </a:lnTo>
                <a:lnTo>
                  <a:pt x="73088" y="0"/>
                </a:lnTo>
                <a:close/>
              </a:path>
            </a:pathLst>
          </a:custGeom>
          <a:solidFill>
            <a:srgbClr val="25A9E1"/>
          </a:solidFill>
        </p:spPr>
        <p:txBody>
          <a:bodyPr wrap="square" lIns="0" tIns="0" rIns="0" bIns="0" rtlCol="0"/>
          <a:lstStyle/>
          <a:p>
            <a:endParaRPr sz="1266">
              <a:solidFill>
                <a:prstClr val="black"/>
              </a:solidFill>
            </a:endParaRPr>
          </a:p>
        </p:txBody>
      </p:sp>
      <p:sp>
        <p:nvSpPr>
          <p:cNvPr id="226" name="object 226"/>
          <p:cNvSpPr/>
          <p:nvPr/>
        </p:nvSpPr>
        <p:spPr>
          <a:xfrm>
            <a:off x="4217871" y="3133899"/>
            <a:ext cx="67419" cy="29021"/>
          </a:xfrm>
          <a:custGeom>
            <a:avLst/>
            <a:gdLst/>
            <a:ahLst/>
            <a:cxnLst/>
            <a:rect l="l" t="t" r="r" b="b"/>
            <a:pathLst>
              <a:path w="95885" h="41275">
                <a:moveTo>
                  <a:pt x="3882" y="0"/>
                </a:moveTo>
                <a:lnTo>
                  <a:pt x="0" y="12424"/>
                </a:lnTo>
                <a:lnTo>
                  <a:pt x="91826" y="41207"/>
                </a:lnTo>
                <a:lnTo>
                  <a:pt x="95735" y="28783"/>
                </a:lnTo>
                <a:lnTo>
                  <a:pt x="3882" y="0"/>
                </a:lnTo>
                <a:close/>
              </a:path>
            </a:pathLst>
          </a:custGeom>
          <a:solidFill>
            <a:srgbClr val="25A9E1"/>
          </a:solidFill>
        </p:spPr>
        <p:txBody>
          <a:bodyPr wrap="square" lIns="0" tIns="0" rIns="0" bIns="0" rtlCol="0"/>
          <a:lstStyle/>
          <a:p>
            <a:endParaRPr sz="1266">
              <a:solidFill>
                <a:prstClr val="black"/>
              </a:solidFill>
            </a:endParaRPr>
          </a:p>
        </p:txBody>
      </p:sp>
      <p:sp>
        <p:nvSpPr>
          <p:cNvPr id="227" name="object 227"/>
          <p:cNvSpPr/>
          <p:nvPr/>
        </p:nvSpPr>
        <p:spPr>
          <a:xfrm>
            <a:off x="4282265" y="3133972"/>
            <a:ext cx="59829" cy="29021"/>
          </a:xfrm>
          <a:custGeom>
            <a:avLst/>
            <a:gdLst/>
            <a:ahLst/>
            <a:cxnLst/>
            <a:rect l="l" t="t" r="r" b="b"/>
            <a:pathLst>
              <a:path w="85089" h="41275">
                <a:moveTo>
                  <a:pt x="80691" y="0"/>
                </a:moveTo>
                <a:lnTo>
                  <a:pt x="0" y="28760"/>
                </a:lnTo>
                <a:lnTo>
                  <a:pt x="4367" y="41023"/>
                </a:lnTo>
                <a:lnTo>
                  <a:pt x="85086" y="12238"/>
                </a:lnTo>
                <a:lnTo>
                  <a:pt x="80691" y="0"/>
                </a:lnTo>
                <a:close/>
              </a:path>
            </a:pathLst>
          </a:custGeom>
          <a:solidFill>
            <a:srgbClr val="25A9E1"/>
          </a:solidFill>
        </p:spPr>
        <p:txBody>
          <a:bodyPr wrap="square" lIns="0" tIns="0" rIns="0" bIns="0" rtlCol="0"/>
          <a:lstStyle/>
          <a:p>
            <a:endParaRPr sz="1266">
              <a:solidFill>
                <a:prstClr val="black"/>
              </a:solidFill>
            </a:endParaRPr>
          </a:p>
        </p:txBody>
      </p:sp>
      <p:sp>
        <p:nvSpPr>
          <p:cNvPr id="228" name="object 228"/>
          <p:cNvSpPr/>
          <p:nvPr/>
        </p:nvSpPr>
        <p:spPr>
          <a:xfrm>
            <a:off x="4338887" y="3133972"/>
            <a:ext cx="63847" cy="32147"/>
          </a:xfrm>
          <a:custGeom>
            <a:avLst/>
            <a:gdLst/>
            <a:ahLst/>
            <a:cxnLst/>
            <a:rect l="l" t="t" r="r" b="b"/>
            <a:pathLst>
              <a:path w="90804" h="45720">
                <a:moveTo>
                  <a:pt x="4720" y="0"/>
                </a:moveTo>
                <a:lnTo>
                  <a:pt x="0" y="12184"/>
                </a:lnTo>
                <a:lnTo>
                  <a:pt x="85519" y="45255"/>
                </a:lnTo>
                <a:lnTo>
                  <a:pt x="90237" y="33124"/>
                </a:lnTo>
                <a:lnTo>
                  <a:pt x="4720" y="0"/>
                </a:lnTo>
                <a:close/>
              </a:path>
            </a:pathLst>
          </a:custGeom>
          <a:solidFill>
            <a:srgbClr val="25A9E1"/>
          </a:solidFill>
        </p:spPr>
        <p:txBody>
          <a:bodyPr wrap="square" lIns="0" tIns="0" rIns="0" bIns="0" rtlCol="0"/>
          <a:lstStyle/>
          <a:p>
            <a:endParaRPr sz="1266">
              <a:solidFill>
                <a:prstClr val="black"/>
              </a:solidFill>
            </a:endParaRPr>
          </a:p>
        </p:txBody>
      </p:sp>
      <p:sp>
        <p:nvSpPr>
          <p:cNvPr id="229" name="object 229"/>
          <p:cNvSpPr/>
          <p:nvPr/>
        </p:nvSpPr>
        <p:spPr>
          <a:xfrm>
            <a:off x="4398923" y="3134012"/>
            <a:ext cx="59829" cy="32147"/>
          </a:xfrm>
          <a:custGeom>
            <a:avLst/>
            <a:gdLst/>
            <a:ahLst/>
            <a:cxnLst/>
            <a:rect l="l" t="t" r="r" b="b"/>
            <a:pathLst>
              <a:path w="85089" h="45720">
                <a:moveTo>
                  <a:pt x="79990" y="0"/>
                </a:moveTo>
                <a:lnTo>
                  <a:pt x="0" y="33122"/>
                </a:lnTo>
                <a:lnTo>
                  <a:pt x="4988" y="45170"/>
                </a:lnTo>
                <a:lnTo>
                  <a:pt x="84951" y="12047"/>
                </a:lnTo>
                <a:lnTo>
                  <a:pt x="79990" y="0"/>
                </a:lnTo>
                <a:close/>
              </a:path>
            </a:pathLst>
          </a:custGeom>
          <a:solidFill>
            <a:srgbClr val="25A9E1"/>
          </a:solidFill>
        </p:spPr>
        <p:txBody>
          <a:bodyPr wrap="square" lIns="0" tIns="0" rIns="0" bIns="0" rtlCol="0"/>
          <a:lstStyle/>
          <a:p>
            <a:endParaRPr sz="1266">
              <a:solidFill>
                <a:prstClr val="black"/>
              </a:solidFill>
            </a:endParaRPr>
          </a:p>
        </p:txBody>
      </p:sp>
      <p:sp>
        <p:nvSpPr>
          <p:cNvPr id="230" name="object 230"/>
          <p:cNvSpPr/>
          <p:nvPr/>
        </p:nvSpPr>
        <p:spPr>
          <a:xfrm>
            <a:off x="4455356" y="3133955"/>
            <a:ext cx="50899" cy="26343"/>
          </a:xfrm>
          <a:custGeom>
            <a:avLst/>
            <a:gdLst/>
            <a:ahLst/>
            <a:cxnLst/>
            <a:rect l="l" t="t" r="r" b="b"/>
            <a:pathLst>
              <a:path w="72389" h="37464">
                <a:moveTo>
                  <a:pt x="4448" y="0"/>
                </a:moveTo>
                <a:lnTo>
                  <a:pt x="0" y="12233"/>
                </a:lnTo>
                <a:lnTo>
                  <a:pt x="67509" y="36842"/>
                </a:lnTo>
                <a:lnTo>
                  <a:pt x="71984" y="24607"/>
                </a:lnTo>
                <a:lnTo>
                  <a:pt x="4448" y="0"/>
                </a:lnTo>
                <a:close/>
              </a:path>
            </a:pathLst>
          </a:custGeom>
          <a:solidFill>
            <a:srgbClr val="25A9E1"/>
          </a:solidFill>
        </p:spPr>
        <p:txBody>
          <a:bodyPr wrap="square" lIns="0" tIns="0" rIns="0" bIns="0" rtlCol="0"/>
          <a:lstStyle/>
          <a:p>
            <a:endParaRPr sz="1266">
              <a:solidFill>
                <a:prstClr val="black"/>
              </a:solidFill>
            </a:endParaRPr>
          </a:p>
        </p:txBody>
      </p:sp>
      <p:sp>
        <p:nvSpPr>
          <p:cNvPr id="231" name="object 231"/>
          <p:cNvSpPr/>
          <p:nvPr/>
        </p:nvSpPr>
        <p:spPr>
          <a:xfrm>
            <a:off x="3818592" y="4067226"/>
            <a:ext cx="55364" cy="31700"/>
          </a:xfrm>
          <a:custGeom>
            <a:avLst/>
            <a:gdLst/>
            <a:ahLst/>
            <a:cxnLst/>
            <a:rect l="l" t="t" r="r" b="b"/>
            <a:pathLst>
              <a:path w="78739" h="45085">
                <a:moveTo>
                  <a:pt x="73061" y="0"/>
                </a:moveTo>
                <a:lnTo>
                  <a:pt x="0" y="33096"/>
                </a:lnTo>
                <a:lnTo>
                  <a:pt x="5392" y="44982"/>
                </a:lnTo>
                <a:lnTo>
                  <a:pt x="78427" y="11859"/>
                </a:lnTo>
                <a:lnTo>
                  <a:pt x="73061" y="0"/>
                </a:lnTo>
                <a:close/>
              </a:path>
            </a:pathLst>
          </a:custGeom>
          <a:solidFill>
            <a:srgbClr val="26A8E0"/>
          </a:solidFill>
        </p:spPr>
        <p:txBody>
          <a:bodyPr wrap="square" lIns="0" tIns="0" rIns="0" bIns="0" rtlCol="0"/>
          <a:lstStyle/>
          <a:p>
            <a:endParaRPr sz="1266">
              <a:solidFill>
                <a:prstClr val="black"/>
              </a:solidFill>
            </a:endParaRPr>
          </a:p>
        </p:txBody>
      </p:sp>
      <p:sp>
        <p:nvSpPr>
          <p:cNvPr id="232" name="object 232"/>
          <p:cNvSpPr/>
          <p:nvPr/>
        </p:nvSpPr>
        <p:spPr>
          <a:xfrm>
            <a:off x="3870495" y="4063416"/>
            <a:ext cx="67419" cy="29021"/>
          </a:xfrm>
          <a:custGeom>
            <a:avLst/>
            <a:gdLst/>
            <a:ahLst/>
            <a:cxnLst/>
            <a:rect l="l" t="t" r="r" b="b"/>
            <a:pathLst>
              <a:path w="95885" h="41275">
                <a:moveTo>
                  <a:pt x="3909" y="0"/>
                </a:moveTo>
                <a:lnTo>
                  <a:pt x="0" y="12425"/>
                </a:lnTo>
                <a:lnTo>
                  <a:pt x="91852" y="41236"/>
                </a:lnTo>
                <a:lnTo>
                  <a:pt x="95735" y="28783"/>
                </a:lnTo>
                <a:lnTo>
                  <a:pt x="3909" y="0"/>
                </a:lnTo>
                <a:close/>
              </a:path>
            </a:pathLst>
          </a:custGeom>
          <a:solidFill>
            <a:srgbClr val="26A8E0"/>
          </a:solidFill>
        </p:spPr>
        <p:txBody>
          <a:bodyPr wrap="square" lIns="0" tIns="0" rIns="0" bIns="0" rtlCol="0"/>
          <a:lstStyle/>
          <a:p>
            <a:endParaRPr sz="1266">
              <a:solidFill>
                <a:prstClr val="black"/>
              </a:solidFill>
            </a:endParaRPr>
          </a:p>
        </p:txBody>
      </p:sp>
      <p:sp>
        <p:nvSpPr>
          <p:cNvPr id="233" name="object 233"/>
          <p:cNvSpPr/>
          <p:nvPr/>
        </p:nvSpPr>
        <p:spPr>
          <a:xfrm>
            <a:off x="3934889" y="4063472"/>
            <a:ext cx="59829" cy="29021"/>
          </a:xfrm>
          <a:custGeom>
            <a:avLst/>
            <a:gdLst/>
            <a:ahLst/>
            <a:cxnLst/>
            <a:rect l="l" t="t" r="r" b="b"/>
            <a:pathLst>
              <a:path w="85089" h="41275">
                <a:moveTo>
                  <a:pt x="80718" y="0"/>
                </a:moveTo>
                <a:lnTo>
                  <a:pt x="0" y="28785"/>
                </a:lnTo>
                <a:lnTo>
                  <a:pt x="4394" y="41074"/>
                </a:lnTo>
                <a:lnTo>
                  <a:pt x="85086" y="12263"/>
                </a:lnTo>
                <a:lnTo>
                  <a:pt x="80718" y="0"/>
                </a:lnTo>
                <a:close/>
              </a:path>
            </a:pathLst>
          </a:custGeom>
          <a:solidFill>
            <a:srgbClr val="26A8E0"/>
          </a:solidFill>
        </p:spPr>
        <p:txBody>
          <a:bodyPr wrap="square" lIns="0" tIns="0" rIns="0" bIns="0" rtlCol="0"/>
          <a:lstStyle/>
          <a:p>
            <a:endParaRPr sz="1266">
              <a:solidFill>
                <a:prstClr val="black"/>
              </a:solidFill>
            </a:endParaRPr>
          </a:p>
        </p:txBody>
      </p:sp>
      <p:sp>
        <p:nvSpPr>
          <p:cNvPr id="234" name="object 234"/>
          <p:cNvSpPr/>
          <p:nvPr/>
        </p:nvSpPr>
        <p:spPr>
          <a:xfrm>
            <a:off x="3991512" y="4063510"/>
            <a:ext cx="63847" cy="32147"/>
          </a:xfrm>
          <a:custGeom>
            <a:avLst/>
            <a:gdLst/>
            <a:ahLst/>
            <a:cxnLst/>
            <a:rect l="l" t="t" r="r" b="b"/>
            <a:pathLst>
              <a:path w="90804" h="45720">
                <a:moveTo>
                  <a:pt x="4718" y="0"/>
                </a:moveTo>
                <a:lnTo>
                  <a:pt x="0" y="12155"/>
                </a:lnTo>
                <a:lnTo>
                  <a:pt x="85544" y="45252"/>
                </a:lnTo>
                <a:lnTo>
                  <a:pt x="90236" y="33096"/>
                </a:lnTo>
                <a:lnTo>
                  <a:pt x="4718" y="0"/>
                </a:lnTo>
                <a:close/>
              </a:path>
            </a:pathLst>
          </a:custGeom>
          <a:solidFill>
            <a:srgbClr val="26A8E0"/>
          </a:solidFill>
        </p:spPr>
        <p:txBody>
          <a:bodyPr wrap="square" lIns="0" tIns="0" rIns="0" bIns="0" rtlCol="0"/>
          <a:lstStyle/>
          <a:p>
            <a:endParaRPr sz="1266">
              <a:solidFill>
                <a:prstClr val="black"/>
              </a:solidFill>
            </a:endParaRPr>
          </a:p>
        </p:txBody>
      </p:sp>
      <p:sp>
        <p:nvSpPr>
          <p:cNvPr id="235" name="object 235"/>
          <p:cNvSpPr/>
          <p:nvPr/>
        </p:nvSpPr>
        <p:spPr>
          <a:xfrm>
            <a:off x="4051547" y="4063548"/>
            <a:ext cx="59829" cy="32147"/>
          </a:xfrm>
          <a:custGeom>
            <a:avLst/>
            <a:gdLst/>
            <a:ahLst/>
            <a:cxnLst/>
            <a:rect l="l" t="t" r="r" b="b"/>
            <a:pathLst>
              <a:path w="85089" h="45720">
                <a:moveTo>
                  <a:pt x="80015" y="0"/>
                </a:moveTo>
                <a:lnTo>
                  <a:pt x="0" y="33096"/>
                </a:lnTo>
                <a:lnTo>
                  <a:pt x="4987" y="45144"/>
                </a:lnTo>
                <a:lnTo>
                  <a:pt x="84978" y="12075"/>
                </a:lnTo>
                <a:lnTo>
                  <a:pt x="80015" y="0"/>
                </a:lnTo>
                <a:close/>
              </a:path>
            </a:pathLst>
          </a:custGeom>
          <a:solidFill>
            <a:srgbClr val="26A8E0"/>
          </a:solidFill>
        </p:spPr>
        <p:txBody>
          <a:bodyPr wrap="square" lIns="0" tIns="0" rIns="0" bIns="0" rtlCol="0"/>
          <a:lstStyle/>
          <a:p>
            <a:endParaRPr sz="1266">
              <a:solidFill>
                <a:prstClr val="black"/>
              </a:solidFill>
            </a:endParaRPr>
          </a:p>
        </p:txBody>
      </p:sp>
      <p:sp>
        <p:nvSpPr>
          <p:cNvPr id="236" name="object 236"/>
          <p:cNvSpPr/>
          <p:nvPr/>
        </p:nvSpPr>
        <p:spPr>
          <a:xfrm>
            <a:off x="4107962" y="4063472"/>
            <a:ext cx="50899" cy="26343"/>
          </a:xfrm>
          <a:custGeom>
            <a:avLst/>
            <a:gdLst/>
            <a:ahLst/>
            <a:cxnLst/>
            <a:rect l="l" t="t" r="r" b="b"/>
            <a:pathLst>
              <a:path w="72389" h="37464">
                <a:moveTo>
                  <a:pt x="4502" y="0"/>
                </a:moveTo>
                <a:lnTo>
                  <a:pt x="0" y="12263"/>
                </a:lnTo>
                <a:lnTo>
                  <a:pt x="67562" y="36870"/>
                </a:lnTo>
                <a:lnTo>
                  <a:pt x="72010" y="24607"/>
                </a:lnTo>
                <a:lnTo>
                  <a:pt x="4502" y="0"/>
                </a:lnTo>
                <a:close/>
              </a:path>
            </a:pathLst>
          </a:custGeom>
          <a:solidFill>
            <a:srgbClr val="26A8E0"/>
          </a:solidFill>
        </p:spPr>
        <p:txBody>
          <a:bodyPr wrap="square" lIns="0" tIns="0" rIns="0" bIns="0" rtlCol="0"/>
          <a:lstStyle/>
          <a:p>
            <a:endParaRPr sz="1266">
              <a:solidFill>
                <a:prstClr val="black"/>
              </a:solidFill>
            </a:endParaRPr>
          </a:p>
        </p:txBody>
      </p:sp>
      <p:sp>
        <p:nvSpPr>
          <p:cNvPr id="237" name="object 237"/>
          <p:cNvSpPr/>
          <p:nvPr/>
        </p:nvSpPr>
        <p:spPr>
          <a:xfrm>
            <a:off x="3640970" y="3130959"/>
            <a:ext cx="59829" cy="29021"/>
          </a:xfrm>
          <a:custGeom>
            <a:avLst/>
            <a:gdLst/>
            <a:ahLst/>
            <a:cxnLst/>
            <a:rect l="l" t="t" r="r" b="b"/>
            <a:pathLst>
              <a:path w="85089" h="41275">
                <a:moveTo>
                  <a:pt x="80665" y="0"/>
                </a:moveTo>
                <a:lnTo>
                  <a:pt x="0" y="28760"/>
                </a:lnTo>
                <a:lnTo>
                  <a:pt x="4394" y="41050"/>
                </a:lnTo>
                <a:lnTo>
                  <a:pt x="85059" y="12265"/>
                </a:lnTo>
                <a:lnTo>
                  <a:pt x="80665" y="0"/>
                </a:lnTo>
                <a:close/>
              </a:path>
            </a:pathLst>
          </a:custGeom>
          <a:solidFill>
            <a:srgbClr val="25A9E1"/>
          </a:solidFill>
        </p:spPr>
        <p:txBody>
          <a:bodyPr wrap="square" lIns="0" tIns="0" rIns="0" bIns="0" rtlCol="0"/>
          <a:lstStyle/>
          <a:p>
            <a:endParaRPr sz="1266">
              <a:solidFill>
                <a:prstClr val="black"/>
              </a:solidFill>
            </a:endParaRPr>
          </a:p>
        </p:txBody>
      </p:sp>
      <p:sp>
        <p:nvSpPr>
          <p:cNvPr id="238" name="object 238"/>
          <p:cNvSpPr/>
          <p:nvPr/>
        </p:nvSpPr>
        <p:spPr>
          <a:xfrm>
            <a:off x="3697594" y="3130999"/>
            <a:ext cx="63847" cy="32147"/>
          </a:xfrm>
          <a:custGeom>
            <a:avLst/>
            <a:gdLst/>
            <a:ahLst/>
            <a:cxnLst/>
            <a:rect l="l" t="t" r="r" b="b"/>
            <a:pathLst>
              <a:path w="90804" h="45720">
                <a:moveTo>
                  <a:pt x="4718" y="0"/>
                </a:moveTo>
                <a:lnTo>
                  <a:pt x="0" y="12151"/>
                </a:lnTo>
                <a:lnTo>
                  <a:pt x="85517" y="45278"/>
                </a:lnTo>
                <a:lnTo>
                  <a:pt x="90236" y="33096"/>
                </a:lnTo>
                <a:lnTo>
                  <a:pt x="4718" y="0"/>
                </a:lnTo>
                <a:close/>
              </a:path>
            </a:pathLst>
          </a:custGeom>
          <a:solidFill>
            <a:srgbClr val="25A9E1"/>
          </a:solidFill>
        </p:spPr>
        <p:txBody>
          <a:bodyPr wrap="square" lIns="0" tIns="0" rIns="0" bIns="0" rtlCol="0"/>
          <a:lstStyle/>
          <a:p>
            <a:endParaRPr sz="1266">
              <a:solidFill>
                <a:prstClr val="black"/>
              </a:solidFill>
            </a:endParaRPr>
          </a:p>
        </p:txBody>
      </p:sp>
      <p:sp>
        <p:nvSpPr>
          <p:cNvPr id="239" name="object 239"/>
          <p:cNvSpPr/>
          <p:nvPr/>
        </p:nvSpPr>
        <p:spPr>
          <a:xfrm>
            <a:off x="3757628" y="3131037"/>
            <a:ext cx="59829" cy="32147"/>
          </a:xfrm>
          <a:custGeom>
            <a:avLst/>
            <a:gdLst/>
            <a:ahLst/>
            <a:cxnLst/>
            <a:rect l="l" t="t" r="r" b="b"/>
            <a:pathLst>
              <a:path w="85089" h="45720">
                <a:moveTo>
                  <a:pt x="79990" y="0"/>
                </a:moveTo>
                <a:lnTo>
                  <a:pt x="0" y="33124"/>
                </a:lnTo>
                <a:lnTo>
                  <a:pt x="4960" y="45167"/>
                </a:lnTo>
                <a:lnTo>
                  <a:pt x="84978" y="12044"/>
                </a:lnTo>
                <a:lnTo>
                  <a:pt x="79990" y="0"/>
                </a:lnTo>
                <a:close/>
              </a:path>
            </a:pathLst>
          </a:custGeom>
          <a:solidFill>
            <a:srgbClr val="25A9E1"/>
          </a:solidFill>
        </p:spPr>
        <p:txBody>
          <a:bodyPr wrap="square" lIns="0" tIns="0" rIns="0" bIns="0" rtlCol="0"/>
          <a:lstStyle/>
          <a:p>
            <a:endParaRPr sz="1266">
              <a:solidFill>
                <a:prstClr val="black"/>
              </a:solidFill>
            </a:endParaRPr>
          </a:p>
        </p:txBody>
      </p:sp>
      <p:sp>
        <p:nvSpPr>
          <p:cNvPr id="240" name="object 240"/>
          <p:cNvSpPr/>
          <p:nvPr/>
        </p:nvSpPr>
        <p:spPr>
          <a:xfrm>
            <a:off x="3814043" y="3130959"/>
            <a:ext cx="50899" cy="26343"/>
          </a:xfrm>
          <a:custGeom>
            <a:avLst/>
            <a:gdLst/>
            <a:ahLst/>
            <a:cxnLst/>
            <a:rect l="l" t="t" r="r" b="b"/>
            <a:pathLst>
              <a:path w="72389" h="37464">
                <a:moveTo>
                  <a:pt x="4475" y="0"/>
                </a:moveTo>
                <a:lnTo>
                  <a:pt x="0" y="12265"/>
                </a:lnTo>
                <a:lnTo>
                  <a:pt x="67508" y="36871"/>
                </a:lnTo>
                <a:lnTo>
                  <a:pt x="71983" y="24608"/>
                </a:lnTo>
                <a:lnTo>
                  <a:pt x="4475" y="0"/>
                </a:lnTo>
                <a:close/>
              </a:path>
            </a:pathLst>
          </a:custGeom>
          <a:solidFill>
            <a:srgbClr val="25A9E1"/>
          </a:solidFill>
        </p:spPr>
        <p:txBody>
          <a:bodyPr wrap="square" lIns="0" tIns="0" rIns="0" bIns="0" rtlCol="0"/>
          <a:lstStyle/>
          <a:p>
            <a:endParaRPr sz="1266">
              <a:solidFill>
                <a:prstClr val="black"/>
              </a:solidFill>
            </a:endParaRPr>
          </a:p>
        </p:txBody>
      </p:sp>
      <p:sp>
        <p:nvSpPr>
          <p:cNvPr id="241" name="object 241"/>
          <p:cNvSpPr/>
          <p:nvPr/>
        </p:nvSpPr>
        <p:spPr>
          <a:xfrm>
            <a:off x="4100132" y="3418268"/>
            <a:ext cx="19199" cy="55364"/>
          </a:xfrm>
          <a:custGeom>
            <a:avLst/>
            <a:gdLst/>
            <a:ahLst/>
            <a:cxnLst/>
            <a:rect l="l" t="t" r="r" b="b"/>
            <a:pathLst>
              <a:path w="27304" h="78739">
                <a:moveTo>
                  <a:pt x="13966" y="0"/>
                </a:moveTo>
                <a:lnTo>
                  <a:pt x="0" y="75788"/>
                </a:lnTo>
                <a:lnTo>
                  <a:pt x="12834" y="78130"/>
                </a:lnTo>
                <a:lnTo>
                  <a:pt x="26772" y="2372"/>
                </a:lnTo>
                <a:lnTo>
                  <a:pt x="13966" y="0"/>
                </a:lnTo>
                <a:close/>
              </a:path>
            </a:pathLst>
          </a:custGeom>
          <a:solidFill>
            <a:srgbClr val="334CA0"/>
          </a:solidFill>
        </p:spPr>
        <p:txBody>
          <a:bodyPr wrap="square" lIns="0" tIns="0" rIns="0" bIns="0" rtlCol="0"/>
          <a:lstStyle/>
          <a:p>
            <a:endParaRPr sz="1266">
              <a:solidFill>
                <a:prstClr val="black"/>
              </a:solidFill>
            </a:endParaRPr>
          </a:p>
        </p:txBody>
      </p:sp>
      <p:sp>
        <p:nvSpPr>
          <p:cNvPr id="242" name="object 242"/>
          <p:cNvSpPr txBox="1"/>
          <p:nvPr/>
        </p:nvSpPr>
        <p:spPr>
          <a:xfrm>
            <a:off x="232479" y="1930105"/>
            <a:ext cx="251371" cy="140680"/>
          </a:xfrm>
          <a:prstGeom prst="rect">
            <a:avLst/>
          </a:prstGeom>
        </p:spPr>
        <p:txBody>
          <a:bodyPr vert="horz" wrap="square" lIns="0" tIns="0" rIns="0" bIns="0" rtlCol="0">
            <a:spAutoFit/>
          </a:bodyPr>
          <a:lstStyle/>
          <a:p>
            <a:pPr marL="8929"/>
            <a:r>
              <a:rPr sz="914" spc="7" dirty="0">
                <a:solidFill>
                  <a:srgbClr val="231F20"/>
                </a:solidFill>
                <a:latin typeface="Arial"/>
                <a:cs typeface="Arial"/>
              </a:rPr>
              <a:t>4</a:t>
            </a:r>
            <a:r>
              <a:rPr sz="914" spc="4" dirty="0">
                <a:solidFill>
                  <a:srgbClr val="231F20"/>
                </a:solidFill>
                <a:latin typeface="Arial"/>
                <a:cs typeface="Arial"/>
              </a:rPr>
              <a:t> </a:t>
            </a:r>
            <a:r>
              <a:rPr sz="914" spc="7" dirty="0">
                <a:solidFill>
                  <a:srgbClr val="231F20"/>
                </a:solidFill>
                <a:latin typeface="Arial"/>
                <a:cs typeface="Arial"/>
              </a:rPr>
              <a:t>°C</a:t>
            </a:r>
            <a:endParaRPr sz="914">
              <a:solidFill>
                <a:prstClr val="black"/>
              </a:solidFill>
              <a:latin typeface="Arial"/>
              <a:cs typeface="Arial"/>
            </a:endParaRPr>
          </a:p>
        </p:txBody>
      </p:sp>
      <p:sp>
        <p:nvSpPr>
          <p:cNvPr id="243" name="object 243"/>
          <p:cNvSpPr txBox="1"/>
          <p:nvPr/>
        </p:nvSpPr>
        <p:spPr>
          <a:xfrm>
            <a:off x="188022" y="3308680"/>
            <a:ext cx="317450" cy="140680"/>
          </a:xfrm>
          <a:prstGeom prst="rect">
            <a:avLst/>
          </a:prstGeom>
        </p:spPr>
        <p:txBody>
          <a:bodyPr vert="horz" wrap="square" lIns="0" tIns="0" rIns="0" bIns="0" rtlCol="0">
            <a:spAutoFit/>
          </a:bodyPr>
          <a:lstStyle/>
          <a:p>
            <a:pPr marL="8929"/>
            <a:r>
              <a:rPr sz="914" spc="7" dirty="0">
                <a:solidFill>
                  <a:srgbClr val="231F20"/>
                </a:solidFill>
                <a:latin typeface="Arial"/>
                <a:cs typeface="Arial"/>
              </a:rPr>
              <a:t>37</a:t>
            </a:r>
            <a:r>
              <a:rPr sz="914" spc="4" dirty="0">
                <a:solidFill>
                  <a:srgbClr val="231F20"/>
                </a:solidFill>
                <a:latin typeface="Arial"/>
                <a:cs typeface="Arial"/>
              </a:rPr>
              <a:t> </a:t>
            </a:r>
            <a:r>
              <a:rPr sz="914" spc="7" dirty="0">
                <a:solidFill>
                  <a:srgbClr val="231F20"/>
                </a:solidFill>
                <a:latin typeface="Arial"/>
                <a:cs typeface="Arial"/>
              </a:rPr>
              <a:t>°C</a:t>
            </a:r>
            <a:endParaRPr sz="914">
              <a:solidFill>
                <a:prstClr val="black"/>
              </a:solidFill>
              <a:latin typeface="Arial"/>
              <a:cs typeface="Arial"/>
            </a:endParaRPr>
          </a:p>
        </p:txBody>
      </p:sp>
      <p:sp>
        <p:nvSpPr>
          <p:cNvPr id="244" name="object 244"/>
          <p:cNvSpPr/>
          <p:nvPr/>
        </p:nvSpPr>
        <p:spPr>
          <a:xfrm>
            <a:off x="1812192" y="3128304"/>
            <a:ext cx="1114672" cy="930260"/>
          </a:xfrm>
          <a:prstGeom prst="rect">
            <a:avLst/>
          </a:prstGeom>
          <a:blipFill>
            <a:blip r:embed="rId12" cstate="print"/>
            <a:stretch>
              <a:fillRect/>
            </a:stretch>
          </a:blipFill>
        </p:spPr>
        <p:txBody>
          <a:bodyPr wrap="square" lIns="0" tIns="0" rIns="0" bIns="0" rtlCol="0"/>
          <a:lstStyle/>
          <a:p>
            <a:endParaRPr sz="1266">
              <a:solidFill>
                <a:prstClr val="black"/>
              </a:solidFill>
            </a:endParaRPr>
          </a:p>
        </p:txBody>
      </p:sp>
      <p:sp>
        <p:nvSpPr>
          <p:cNvPr id="245" name="object 245"/>
          <p:cNvSpPr/>
          <p:nvPr/>
        </p:nvSpPr>
        <p:spPr>
          <a:xfrm>
            <a:off x="2781735" y="3964515"/>
            <a:ext cx="27682" cy="9376"/>
          </a:xfrm>
          <a:custGeom>
            <a:avLst/>
            <a:gdLst/>
            <a:ahLst/>
            <a:cxnLst/>
            <a:rect l="l" t="t" r="r" b="b"/>
            <a:pathLst>
              <a:path w="39370" h="13335">
                <a:moveTo>
                  <a:pt x="0" y="6521"/>
                </a:moveTo>
                <a:lnTo>
                  <a:pt x="39145" y="6521"/>
                </a:lnTo>
              </a:path>
            </a:pathLst>
          </a:custGeom>
          <a:ln w="14312">
            <a:solidFill>
              <a:srgbClr val="EE3531"/>
            </a:solidFill>
          </a:ln>
        </p:spPr>
        <p:txBody>
          <a:bodyPr wrap="square" lIns="0" tIns="0" rIns="0" bIns="0" rtlCol="0"/>
          <a:lstStyle/>
          <a:p>
            <a:endParaRPr sz="1266">
              <a:solidFill>
                <a:prstClr val="black"/>
              </a:solidFill>
            </a:endParaRPr>
          </a:p>
        </p:txBody>
      </p:sp>
      <p:sp>
        <p:nvSpPr>
          <p:cNvPr id="246" name="object 246"/>
          <p:cNvSpPr/>
          <p:nvPr/>
        </p:nvSpPr>
        <p:spPr>
          <a:xfrm>
            <a:off x="2176628" y="3964515"/>
            <a:ext cx="27682" cy="9376"/>
          </a:xfrm>
          <a:custGeom>
            <a:avLst/>
            <a:gdLst/>
            <a:ahLst/>
            <a:cxnLst/>
            <a:rect l="l" t="t" r="r" b="b"/>
            <a:pathLst>
              <a:path w="39369" h="13335">
                <a:moveTo>
                  <a:pt x="0" y="6521"/>
                </a:moveTo>
                <a:lnTo>
                  <a:pt x="39118" y="6521"/>
                </a:lnTo>
              </a:path>
            </a:pathLst>
          </a:custGeom>
          <a:ln w="14312">
            <a:solidFill>
              <a:srgbClr val="EE3531"/>
            </a:solidFill>
          </a:ln>
        </p:spPr>
        <p:txBody>
          <a:bodyPr wrap="square" lIns="0" tIns="0" rIns="0" bIns="0" rtlCol="0"/>
          <a:lstStyle/>
          <a:p>
            <a:endParaRPr sz="1266">
              <a:solidFill>
                <a:prstClr val="black"/>
              </a:solidFill>
            </a:endParaRPr>
          </a:p>
        </p:txBody>
      </p:sp>
      <p:sp>
        <p:nvSpPr>
          <p:cNvPr id="247" name="object 247"/>
          <p:cNvSpPr/>
          <p:nvPr/>
        </p:nvSpPr>
        <p:spPr>
          <a:xfrm>
            <a:off x="2066605" y="3964515"/>
            <a:ext cx="27682" cy="9376"/>
          </a:xfrm>
          <a:custGeom>
            <a:avLst/>
            <a:gdLst/>
            <a:ahLst/>
            <a:cxnLst/>
            <a:rect l="l" t="t" r="r" b="b"/>
            <a:pathLst>
              <a:path w="39369" h="13335">
                <a:moveTo>
                  <a:pt x="0" y="6521"/>
                </a:moveTo>
                <a:lnTo>
                  <a:pt x="39119" y="6521"/>
                </a:lnTo>
              </a:path>
            </a:pathLst>
          </a:custGeom>
          <a:ln w="14312">
            <a:solidFill>
              <a:srgbClr val="EE3531"/>
            </a:solidFill>
          </a:ln>
        </p:spPr>
        <p:txBody>
          <a:bodyPr wrap="square" lIns="0" tIns="0" rIns="0" bIns="0" rtlCol="0"/>
          <a:lstStyle/>
          <a:p>
            <a:endParaRPr sz="1266">
              <a:solidFill>
                <a:prstClr val="black"/>
              </a:solidFill>
            </a:endParaRPr>
          </a:p>
        </p:txBody>
      </p:sp>
      <p:sp>
        <p:nvSpPr>
          <p:cNvPr id="248" name="object 248"/>
          <p:cNvSpPr/>
          <p:nvPr/>
        </p:nvSpPr>
        <p:spPr>
          <a:xfrm>
            <a:off x="1934156" y="3876942"/>
            <a:ext cx="9376" cy="27682"/>
          </a:xfrm>
          <a:custGeom>
            <a:avLst/>
            <a:gdLst/>
            <a:ahLst/>
            <a:cxnLst/>
            <a:rect l="l" t="t" r="r" b="b"/>
            <a:pathLst>
              <a:path w="13335" h="39370">
                <a:moveTo>
                  <a:pt x="0" y="19554"/>
                </a:moveTo>
                <a:lnTo>
                  <a:pt x="13049" y="19554"/>
                </a:lnTo>
              </a:path>
            </a:pathLst>
          </a:custGeom>
          <a:ln w="40378">
            <a:solidFill>
              <a:srgbClr val="EE3531"/>
            </a:solidFill>
          </a:ln>
        </p:spPr>
        <p:txBody>
          <a:bodyPr wrap="square" lIns="0" tIns="0" rIns="0" bIns="0" rtlCol="0"/>
          <a:lstStyle/>
          <a:p>
            <a:endParaRPr sz="1266">
              <a:solidFill>
                <a:prstClr val="black"/>
              </a:solidFill>
            </a:endParaRPr>
          </a:p>
        </p:txBody>
      </p:sp>
      <p:sp>
        <p:nvSpPr>
          <p:cNvPr id="249" name="object 249"/>
          <p:cNvSpPr/>
          <p:nvPr/>
        </p:nvSpPr>
        <p:spPr>
          <a:xfrm>
            <a:off x="1934156" y="3162040"/>
            <a:ext cx="9376" cy="27682"/>
          </a:xfrm>
          <a:custGeom>
            <a:avLst/>
            <a:gdLst/>
            <a:ahLst/>
            <a:cxnLst/>
            <a:rect l="l" t="t" r="r" b="b"/>
            <a:pathLst>
              <a:path w="13335" h="39370">
                <a:moveTo>
                  <a:pt x="0" y="19552"/>
                </a:moveTo>
                <a:lnTo>
                  <a:pt x="13049" y="19552"/>
                </a:lnTo>
              </a:path>
            </a:pathLst>
          </a:custGeom>
          <a:ln w="40374">
            <a:solidFill>
              <a:srgbClr val="EE3531"/>
            </a:solidFill>
          </a:ln>
        </p:spPr>
        <p:txBody>
          <a:bodyPr wrap="square" lIns="0" tIns="0" rIns="0" bIns="0" rtlCol="0"/>
          <a:lstStyle/>
          <a:p>
            <a:endParaRPr sz="1266">
              <a:solidFill>
                <a:prstClr val="black"/>
              </a:solidFill>
            </a:endParaRPr>
          </a:p>
        </p:txBody>
      </p:sp>
      <p:sp>
        <p:nvSpPr>
          <p:cNvPr id="250" name="object 250"/>
          <p:cNvSpPr/>
          <p:nvPr/>
        </p:nvSpPr>
        <p:spPr>
          <a:xfrm>
            <a:off x="2712239" y="3133328"/>
            <a:ext cx="27682" cy="9376"/>
          </a:xfrm>
          <a:custGeom>
            <a:avLst/>
            <a:gdLst/>
            <a:ahLst/>
            <a:cxnLst/>
            <a:rect l="l" t="t" r="r" b="b"/>
            <a:pathLst>
              <a:path w="39370" h="13335">
                <a:moveTo>
                  <a:pt x="0" y="6510"/>
                </a:moveTo>
                <a:lnTo>
                  <a:pt x="39122"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1" name="object 251"/>
          <p:cNvSpPr/>
          <p:nvPr/>
        </p:nvSpPr>
        <p:spPr>
          <a:xfrm>
            <a:off x="2657229"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2" name="object 252"/>
          <p:cNvSpPr/>
          <p:nvPr/>
        </p:nvSpPr>
        <p:spPr>
          <a:xfrm>
            <a:off x="2602218"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3" name="object 253"/>
          <p:cNvSpPr/>
          <p:nvPr/>
        </p:nvSpPr>
        <p:spPr>
          <a:xfrm>
            <a:off x="2547206"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4" name="object 254"/>
          <p:cNvSpPr/>
          <p:nvPr/>
        </p:nvSpPr>
        <p:spPr>
          <a:xfrm>
            <a:off x="2492214" y="3133328"/>
            <a:ext cx="27682" cy="9376"/>
          </a:xfrm>
          <a:custGeom>
            <a:avLst/>
            <a:gdLst/>
            <a:ahLst/>
            <a:cxnLst/>
            <a:rect l="l" t="t" r="r" b="b"/>
            <a:pathLst>
              <a:path w="39370" h="13335">
                <a:moveTo>
                  <a:pt x="0" y="6510"/>
                </a:moveTo>
                <a:lnTo>
                  <a:pt x="39091"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5" name="object 255"/>
          <p:cNvSpPr/>
          <p:nvPr/>
        </p:nvSpPr>
        <p:spPr>
          <a:xfrm>
            <a:off x="2437202" y="3133328"/>
            <a:ext cx="27682" cy="9376"/>
          </a:xfrm>
          <a:custGeom>
            <a:avLst/>
            <a:gdLst/>
            <a:ahLst/>
            <a:cxnLst/>
            <a:rect l="l" t="t" r="r" b="b"/>
            <a:pathLst>
              <a:path w="39370" h="13335">
                <a:moveTo>
                  <a:pt x="0" y="6510"/>
                </a:moveTo>
                <a:lnTo>
                  <a:pt x="39118"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6" name="object 256"/>
          <p:cNvSpPr/>
          <p:nvPr/>
        </p:nvSpPr>
        <p:spPr>
          <a:xfrm>
            <a:off x="2382171" y="3133328"/>
            <a:ext cx="27682" cy="9376"/>
          </a:xfrm>
          <a:custGeom>
            <a:avLst/>
            <a:gdLst/>
            <a:ahLst/>
            <a:cxnLst/>
            <a:rect l="l" t="t" r="r" b="b"/>
            <a:pathLst>
              <a:path w="39370"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7" name="object 257"/>
          <p:cNvSpPr/>
          <p:nvPr/>
        </p:nvSpPr>
        <p:spPr>
          <a:xfrm>
            <a:off x="2327179" y="3133328"/>
            <a:ext cx="27682" cy="9376"/>
          </a:xfrm>
          <a:custGeom>
            <a:avLst/>
            <a:gdLst/>
            <a:ahLst/>
            <a:cxnLst/>
            <a:rect l="l" t="t" r="r" b="b"/>
            <a:pathLst>
              <a:path w="39370"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8" name="object 258"/>
          <p:cNvSpPr/>
          <p:nvPr/>
        </p:nvSpPr>
        <p:spPr>
          <a:xfrm>
            <a:off x="2272167" y="3133328"/>
            <a:ext cx="27682" cy="9376"/>
          </a:xfrm>
          <a:custGeom>
            <a:avLst/>
            <a:gdLst/>
            <a:ahLst/>
            <a:cxnLst/>
            <a:rect l="l" t="t" r="r" b="b"/>
            <a:pathLst>
              <a:path w="39370"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59" name="object 259"/>
          <p:cNvSpPr/>
          <p:nvPr/>
        </p:nvSpPr>
        <p:spPr>
          <a:xfrm>
            <a:off x="2217156" y="3133328"/>
            <a:ext cx="27682" cy="9376"/>
          </a:xfrm>
          <a:custGeom>
            <a:avLst/>
            <a:gdLst/>
            <a:ahLst/>
            <a:cxnLst/>
            <a:rect l="l" t="t" r="r" b="b"/>
            <a:pathLst>
              <a:path w="39369"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60" name="object 260"/>
          <p:cNvSpPr/>
          <p:nvPr/>
        </p:nvSpPr>
        <p:spPr>
          <a:xfrm>
            <a:off x="1942099" y="3133328"/>
            <a:ext cx="27682" cy="9376"/>
          </a:xfrm>
          <a:custGeom>
            <a:avLst/>
            <a:gdLst/>
            <a:ahLst/>
            <a:cxnLst/>
            <a:rect l="l" t="t" r="r" b="b"/>
            <a:pathLst>
              <a:path w="39369" h="13335">
                <a:moveTo>
                  <a:pt x="0" y="6510"/>
                </a:moveTo>
                <a:lnTo>
                  <a:pt x="39119" y="6510"/>
                </a:lnTo>
              </a:path>
            </a:pathLst>
          </a:custGeom>
          <a:ln w="14290">
            <a:solidFill>
              <a:srgbClr val="EE3531"/>
            </a:solidFill>
          </a:ln>
        </p:spPr>
        <p:txBody>
          <a:bodyPr wrap="square" lIns="0" tIns="0" rIns="0" bIns="0" rtlCol="0"/>
          <a:lstStyle/>
          <a:p>
            <a:endParaRPr sz="1266">
              <a:solidFill>
                <a:prstClr val="black"/>
              </a:solidFill>
            </a:endParaRPr>
          </a:p>
        </p:txBody>
      </p:sp>
      <p:sp>
        <p:nvSpPr>
          <p:cNvPr id="261" name="object 261"/>
          <p:cNvSpPr/>
          <p:nvPr/>
        </p:nvSpPr>
        <p:spPr>
          <a:xfrm>
            <a:off x="1976809" y="1995242"/>
            <a:ext cx="162520" cy="80367"/>
          </a:xfrm>
          <a:custGeom>
            <a:avLst/>
            <a:gdLst/>
            <a:ahLst/>
            <a:cxnLst/>
            <a:rect l="l" t="t" r="r" b="b"/>
            <a:pathLst>
              <a:path w="231139" h="114300">
                <a:moveTo>
                  <a:pt x="223884" y="0"/>
                </a:moveTo>
                <a:lnTo>
                  <a:pt x="174949" y="12051"/>
                </a:lnTo>
                <a:lnTo>
                  <a:pt x="127578" y="30696"/>
                </a:lnTo>
                <a:lnTo>
                  <a:pt x="89899" y="47632"/>
                </a:lnTo>
                <a:lnTo>
                  <a:pt x="44998" y="71837"/>
                </a:lnTo>
                <a:lnTo>
                  <a:pt x="13455" y="93269"/>
                </a:lnTo>
                <a:lnTo>
                  <a:pt x="0" y="109159"/>
                </a:lnTo>
                <a:lnTo>
                  <a:pt x="352" y="112745"/>
                </a:lnTo>
                <a:lnTo>
                  <a:pt x="4744" y="113791"/>
                </a:lnTo>
                <a:lnTo>
                  <a:pt x="11438" y="113590"/>
                </a:lnTo>
                <a:lnTo>
                  <a:pt x="57118" y="101518"/>
                </a:lnTo>
                <a:lnTo>
                  <a:pt x="105440" y="82335"/>
                </a:lnTo>
                <a:lnTo>
                  <a:pt x="154433" y="58938"/>
                </a:lnTo>
                <a:lnTo>
                  <a:pt x="196444" y="35038"/>
                </a:lnTo>
                <a:lnTo>
                  <a:pt x="228440" y="9863"/>
                </a:lnTo>
                <a:lnTo>
                  <a:pt x="230984" y="2185"/>
                </a:lnTo>
                <a:lnTo>
                  <a:pt x="228410" y="577"/>
                </a:lnTo>
                <a:lnTo>
                  <a:pt x="223884" y="0"/>
                </a:lnTo>
                <a:close/>
              </a:path>
            </a:pathLst>
          </a:custGeom>
          <a:solidFill>
            <a:srgbClr val="78CFE0"/>
          </a:solidFill>
        </p:spPr>
        <p:txBody>
          <a:bodyPr wrap="square" lIns="0" tIns="0" rIns="0" bIns="0" rtlCol="0"/>
          <a:lstStyle/>
          <a:p>
            <a:endParaRPr sz="1266">
              <a:solidFill>
                <a:prstClr val="black"/>
              </a:solidFill>
            </a:endParaRPr>
          </a:p>
        </p:txBody>
      </p:sp>
      <p:sp>
        <p:nvSpPr>
          <p:cNvPr id="262" name="object 262"/>
          <p:cNvSpPr/>
          <p:nvPr/>
        </p:nvSpPr>
        <p:spPr>
          <a:xfrm>
            <a:off x="1993843" y="2030071"/>
            <a:ext cx="162520" cy="80367"/>
          </a:xfrm>
          <a:custGeom>
            <a:avLst/>
            <a:gdLst/>
            <a:ahLst/>
            <a:cxnLst/>
            <a:rect l="l" t="t" r="r" b="b"/>
            <a:pathLst>
              <a:path w="231139" h="114300">
                <a:moveTo>
                  <a:pt x="223874" y="0"/>
                </a:moveTo>
                <a:lnTo>
                  <a:pt x="174939" y="12059"/>
                </a:lnTo>
                <a:lnTo>
                  <a:pt x="127566" y="30707"/>
                </a:lnTo>
                <a:lnTo>
                  <a:pt x="89874" y="47645"/>
                </a:lnTo>
                <a:lnTo>
                  <a:pt x="44987" y="71857"/>
                </a:lnTo>
                <a:lnTo>
                  <a:pt x="13448" y="93294"/>
                </a:lnTo>
                <a:lnTo>
                  <a:pt x="0" y="109168"/>
                </a:lnTo>
                <a:lnTo>
                  <a:pt x="357" y="112741"/>
                </a:lnTo>
                <a:lnTo>
                  <a:pt x="4742" y="113782"/>
                </a:lnTo>
                <a:lnTo>
                  <a:pt x="11433" y="113577"/>
                </a:lnTo>
                <a:lnTo>
                  <a:pt x="57117" y="101496"/>
                </a:lnTo>
                <a:lnTo>
                  <a:pt x="105449" y="82309"/>
                </a:lnTo>
                <a:lnTo>
                  <a:pt x="154389" y="58950"/>
                </a:lnTo>
                <a:lnTo>
                  <a:pt x="196420" y="35050"/>
                </a:lnTo>
                <a:lnTo>
                  <a:pt x="228436" y="9864"/>
                </a:lnTo>
                <a:lnTo>
                  <a:pt x="230990" y="2179"/>
                </a:lnTo>
                <a:lnTo>
                  <a:pt x="228405" y="574"/>
                </a:lnTo>
                <a:lnTo>
                  <a:pt x="223874" y="0"/>
                </a:lnTo>
                <a:close/>
              </a:path>
            </a:pathLst>
          </a:custGeom>
          <a:solidFill>
            <a:srgbClr val="78CFE0"/>
          </a:solidFill>
        </p:spPr>
        <p:txBody>
          <a:bodyPr wrap="square" lIns="0" tIns="0" rIns="0" bIns="0" rtlCol="0"/>
          <a:lstStyle/>
          <a:p>
            <a:endParaRPr sz="1266">
              <a:solidFill>
                <a:prstClr val="black"/>
              </a:solidFill>
            </a:endParaRPr>
          </a:p>
        </p:txBody>
      </p:sp>
      <p:sp>
        <p:nvSpPr>
          <p:cNvPr id="263" name="object 263"/>
          <p:cNvSpPr/>
          <p:nvPr/>
        </p:nvSpPr>
        <p:spPr>
          <a:xfrm>
            <a:off x="2566202" y="2186905"/>
            <a:ext cx="115639" cy="145554"/>
          </a:xfrm>
          <a:custGeom>
            <a:avLst/>
            <a:gdLst/>
            <a:ahLst/>
            <a:cxnLst/>
            <a:rect l="l" t="t" r="r" b="b"/>
            <a:pathLst>
              <a:path w="164464" h="207010">
                <a:moveTo>
                  <a:pt x="33699" y="0"/>
                </a:moveTo>
                <a:lnTo>
                  <a:pt x="0" y="24152"/>
                </a:lnTo>
                <a:lnTo>
                  <a:pt x="130622" y="206396"/>
                </a:lnTo>
                <a:lnTo>
                  <a:pt x="164376" y="182251"/>
                </a:lnTo>
                <a:lnTo>
                  <a:pt x="33699" y="0"/>
                </a:lnTo>
                <a:close/>
              </a:path>
            </a:pathLst>
          </a:custGeom>
          <a:solidFill>
            <a:srgbClr val="78CFE0"/>
          </a:solidFill>
        </p:spPr>
        <p:txBody>
          <a:bodyPr wrap="square" lIns="0" tIns="0" rIns="0" bIns="0" rtlCol="0"/>
          <a:lstStyle/>
          <a:p>
            <a:endParaRPr sz="1266">
              <a:solidFill>
                <a:prstClr val="black"/>
              </a:solidFill>
            </a:endParaRPr>
          </a:p>
        </p:txBody>
      </p:sp>
      <p:sp>
        <p:nvSpPr>
          <p:cNvPr id="264" name="object 264"/>
          <p:cNvSpPr/>
          <p:nvPr/>
        </p:nvSpPr>
        <p:spPr>
          <a:xfrm>
            <a:off x="2598976" y="2162763"/>
            <a:ext cx="123230" cy="140196"/>
          </a:xfrm>
          <a:custGeom>
            <a:avLst/>
            <a:gdLst/>
            <a:ahLst/>
            <a:cxnLst/>
            <a:rect l="l" t="t" r="r" b="b"/>
            <a:pathLst>
              <a:path w="175260" h="199389">
                <a:moveTo>
                  <a:pt x="31974" y="0"/>
                </a:moveTo>
                <a:lnTo>
                  <a:pt x="0" y="26415"/>
                </a:lnTo>
                <a:lnTo>
                  <a:pt x="143050" y="199119"/>
                </a:lnTo>
                <a:lnTo>
                  <a:pt x="175051" y="172708"/>
                </a:lnTo>
                <a:lnTo>
                  <a:pt x="31974" y="0"/>
                </a:lnTo>
                <a:close/>
              </a:path>
            </a:pathLst>
          </a:custGeom>
          <a:solidFill>
            <a:srgbClr val="78CFE0"/>
          </a:solidFill>
        </p:spPr>
        <p:txBody>
          <a:bodyPr wrap="square" lIns="0" tIns="0" rIns="0" bIns="0" rtlCol="0"/>
          <a:lstStyle/>
          <a:p>
            <a:endParaRPr sz="1266">
              <a:solidFill>
                <a:prstClr val="black"/>
              </a:solidFill>
            </a:endParaRPr>
          </a:p>
        </p:txBody>
      </p:sp>
      <p:sp>
        <p:nvSpPr>
          <p:cNvPr id="265" name="object 265"/>
          <p:cNvSpPr/>
          <p:nvPr/>
        </p:nvSpPr>
        <p:spPr>
          <a:xfrm>
            <a:off x="2001887" y="1722014"/>
            <a:ext cx="155823" cy="91976"/>
          </a:xfrm>
          <a:custGeom>
            <a:avLst/>
            <a:gdLst/>
            <a:ahLst/>
            <a:cxnLst/>
            <a:rect l="l" t="t" r="r" b="b"/>
            <a:pathLst>
              <a:path w="221614" h="130810">
                <a:moveTo>
                  <a:pt x="17174" y="0"/>
                </a:moveTo>
                <a:lnTo>
                  <a:pt x="0" y="37758"/>
                </a:lnTo>
                <a:lnTo>
                  <a:pt x="204306" y="130314"/>
                </a:lnTo>
                <a:lnTo>
                  <a:pt x="221452" y="92555"/>
                </a:lnTo>
                <a:lnTo>
                  <a:pt x="17174" y="0"/>
                </a:lnTo>
                <a:close/>
              </a:path>
            </a:pathLst>
          </a:custGeom>
          <a:solidFill>
            <a:srgbClr val="78CFE0"/>
          </a:solidFill>
        </p:spPr>
        <p:txBody>
          <a:bodyPr wrap="square" lIns="0" tIns="0" rIns="0" bIns="0" rtlCol="0"/>
          <a:lstStyle/>
          <a:p>
            <a:endParaRPr sz="1266">
              <a:solidFill>
                <a:prstClr val="black"/>
              </a:solidFill>
            </a:endParaRPr>
          </a:p>
        </p:txBody>
      </p:sp>
      <p:sp>
        <p:nvSpPr>
          <p:cNvPr id="266" name="object 266"/>
          <p:cNvSpPr/>
          <p:nvPr/>
        </p:nvSpPr>
        <p:spPr>
          <a:xfrm>
            <a:off x="1982438" y="1768084"/>
            <a:ext cx="158055" cy="82600"/>
          </a:xfrm>
          <a:custGeom>
            <a:avLst/>
            <a:gdLst/>
            <a:ahLst/>
            <a:cxnLst/>
            <a:rect l="l" t="t" r="r" b="b"/>
            <a:pathLst>
              <a:path w="224789" h="117475">
                <a:moveTo>
                  <a:pt x="14477" y="0"/>
                </a:moveTo>
                <a:lnTo>
                  <a:pt x="0" y="38891"/>
                </a:lnTo>
                <a:lnTo>
                  <a:pt x="210263" y="116944"/>
                </a:lnTo>
                <a:lnTo>
                  <a:pt x="224713" y="78075"/>
                </a:lnTo>
                <a:lnTo>
                  <a:pt x="14477" y="0"/>
                </a:lnTo>
                <a:close/>
              </a:path>
            </a:pathLst>
          </a:custGeom>
          <a:solidFill>
            <a:srgbClr val="78CFE0"/>
          </a:solidFill>
        </p:spPr>
        <p:txBody>
          <a:bodyPr wrap="square" lIns="0" tIns="0" rIns="0" bIns="0" rtlCol="0"/>
          <a:lstStyle/>
          <a:p>
            <a:endParaRPr sz="1266">
              <a:solidFill>
                <a:prstClr val="black"/>
              </a:solidFill>
            </a:endParaRPr>
          </a:p>
        </p:txBody>
      </p:sp>
      <p:sp>
        <p:nvSpPr>
          <p:cNvPr id="267" name="object 267"/>
          <p:cNvSpPr/>
          <p:nvPr/>
        </p:nvSpPr>
        <p:spPr>
          <a:xfrm>
            <a:off x="2178011" y="2182967"/>
            <a:ext cx="113407" cy="146893"/>
          </a:xfrm>
          <a:custGeom>
            <a:avLst/>
            <a:gdLst/>
            <a:ahLst/>
            <a:cxnLst/>
            <a:rect l="l" t="t" r="r" b="b"/>
            <a:pathLst>
              <a:path w="161289" h="208914">
                <a:moveTo>
                  <a:pt x="126632" y="0"/>
                </a:moveTo>
                <a:lnTo>
                  <a:pt x="0" y="185023"/>
                </a:lnTo>
                <a:lnTo>
                  <a:pt x="34239" y="208494"/>
                </a:lnTo>
                <a:lnTo>
                  <a:pt x="160872" y="23417"/>
                </a:lnTo>
                <a:lnTo>
                  <a:pt x="126632" y="0"/>
                </a:lnTo>
                <a:close/>
              </a:path>
            </a:pathLst>
          </a:custGeom>
          <a:solidFill>
            <a:srgbClr val="78CFE0"/>
          </a:solidFill>
        </p:spPr>
        <p:txBody>
          <a:bodyPr wrap="square" lIns="0" tIns="0" rIns="0" bIns="0" rtlCol="0"/>
          <a:lstStyle/>
          <a:p>
            <a:endParaRPr sz="1266">
              <a:solidFill>
                <a:prstClr val="black"/>
              </a:solidFill>
            </a:endParaRPr>
          </a:p>
        </p:txBody>
      </p:sp>
      <p:sp>
        <p:nvSpPr>
          <p:cNvPr id="268" name="object 268"/>
          <p:cNvSpPr/>
          <p:nvPr/>
        </p:nvSpPr>
        <p:spPr>
          <a:xfrm>
            <a:off x="2219697" y="2206067"/>
            <a:ext cx="104924" cy="150911"/>
          </a:xfrm>
          <a:custGeom>
            <a:avLst/>
            <a:gdLst/>
            <a:ahLst/>
            <a:cxnLst/>
            <a:rect l="l" t="t" r="r" b="b"/>
            <a:pathLst>
              <a:path w="149225" h="214629">
                <a:moveTo>
                  <a:pt x="113421" y="0"/>
                </a:moveTo>
                <a:lnTo>
                  <a:pt x="0" y="193432"/>
                </a:lnTo>
                <a:lnTo>
                  <a:pt x="35775" y="214428"/>
                </a:lnTo>
                <a:lnTo>
                  <a:pt x="149197" y="20995"/>
                </a:lnTo>
                <a:lnTo>
                  <a:pt x="113421" y="0"/>
                </a:lnTo>
                <a:close/>
              </a:path>
            </a:pathLst>
          </a:custGeom>
          <a:solidFill>
            <a:srgbClr val="78CFE0"/>
          </a:solidFill>
        </p:spPr>
        <p:txBody>
          <a:bodyPr wrap="square" lIns="0" tIns="0" rIns="0" bIns="0" rtlCol="0"/>
          <a:lstStyle/>
          <a:p>
            <a:endParaRPr sz="1266">
              <a:solidFill>
                <a:prstClr val="black"/>
              </a:solidFill>
            </a:endParaRPr>
          </a:p>
        </p:txBody>
      </p:sp>
      <p:sp>
        <p:nvSpPr>
          <p:cNvPr id="269" name="object 269"/>
          <p:cNvSpPr/>
          <p:nvPr/>
        </p:nvSpPr>
        <p:spPr>
          <a:xfrm>
            <a:off x="1961339" y="1845770"/>
            <a:ext cx="179487" cy="31254"/>
          </a:xfrm>
          <a:custGeom>
            <a:avLst/>
            <a:gdLst/>
            <a:ahLst/>
            <a:cxnLst/>
            <a:rect l="l" t="t" r="r" b="b"/>
            <a:pathLst>
              <a:path w="255269" h="44450">
                <a:moveTo>
                  <a:pt x="66582" y="0"/>
                </a:moveTo>
                <a:lnTo>
                  <a:pt x="24094" y="2209"/>
                </a:lnTo>
                <a:lnTo>
                  <a:pt x="0" y="12059"/>
                </a:lnTo>
                <a:lnTo>
                  <a:pt x="2388" y="15241"/>
                </a:lnTo>
                <a:lnTo>
                  <a:pt x="38533" y="28333"/>
                </a:lnTo>
                <a:lnTo>
                  <a:pt x="87027" y="36961"/>
                </a:lnTo>
                <a:lnTo>
                  <a:pt x="126039" y="41302"/>
                </a:lnTo>
                <a:lnTo>
                  <a:pt x="170749" y="43970"/>
                </a:lnTo>
                <a:lnTo>
                  <a:pt x="188359" y="44229"/>
                </a:lnTo>
                <a:lnTo>
                  <a:pt x="204433" y="43937"/>
                </a:lnTo>
                <a:lnTo>
                  <a:pt x="248380" y="37281"/>
                </a:lnTo>
                <a:lnTo>
                  <a:pt x="254651" y="30675"/>
                </a:lnTo>
                <a:lnTo>
                  <a:pt x="251064" y="27593"/>
                </a:lnTo>
                <a:lnTo>
                  <a:pt x="212520" y="15078"/>
                </a:lnTo>
                <a:lnTo>
                  <a:pt x="162998" y="6780"/>
                </a:lnTo>
                <a:lnTo>
                  <a:pt x="122735" y="2452"/>
                </a:lnTo>
                <a:lnTo>
                  <a:pt x="84104" y="289"/>
                </a:lnTo>
                <a:lnTo>
                  <a:pt x="66582" y="0"/>
                </a:lnTo>
                <a:close/>
              </a:path>
            </a:pathLst>
          </a:custGeom>
          <a:solidFill>
            <a:srgbClr val="78CFE0"/>
          </a:solidFill>
        </p:spPr>
        <p:txBody>
          <a:bodyPr wrap="square" lIns="0" tIns="0" rIns="0" bIns="0" rtlCol="0"/>
          <a:lstStyle/>
          <a:p>
            <a:endParaRPr sz="1266">
              <a:solidFill>
                <a:prstClr val="black"/>
              </a:solidFill>
            </a:endParaRPr>
          </a:p>
        </p:txBody>
      </p:sp>
      <p:sp>
        <p:nvSpPr>
          <p:cNvPr id="270" name="object 270"/>
          <p:cNvSpPr/>
          <p:nvPr/>
        </p:nvSpPr>
        <p:spPr>
          <a:xfrm>
            <a:off x="1958648" y="1893592"/>
            <a:ext cx="179487" cy="31254"/>
          </a:xfrm>
          <a:custGeom>
            <a:avLst/>
            <a:gdLst/>
            <a:ahLst/>
            <a:cxnLst/>
            <a:rect l="l" t="t" r="r" b="b"/>
            <a:pathLst>
              <a:path w="255269" h="44450">
                <a:moveTo>
                  <a:pt x="66558" y="0"/>
                </a:moveTo>
                <a:lnTo>
                  <a:pt x="24083" y="2234"/>
                </a:lnTo>
                <a:lnTo>
                  <a:pt x="0" y="12097"/>
                </a:lnTo>
                <a:lnTo>
                  <a:pt x="2391" y="15266"/>
                </a:lnTo>
                <a:lnTo>
                  <a:pt x="38552" y="28336"/>
                </a:lnTo>
                <a:lnTo>
                  <a:pt x="87053" y="36957"/>
                </a:lnTo>
                <a:lnTo>
                  <a:pt x="126064" y="41289"/>
                </a:lnTo>
                <a:lnTo>
                  <a:pt x="170798" y="43963"/>
                </a:lnTo>
                <a:lnTo>
                  <a:pt x="188410" y="44225"/>
                </a:lnTo>
                <a:lnTo>
                  <a:pt x="204485" y="43937"/>
                </a:lnTo>
                <a:lnTo>
                  <a:pt x="248427" y="37300"/>
                </a:lnTo>
                <a:lnTo>
                  <a:pt x="254691" y="30705"/>
                </a:lnTo>
                <a:lnTo>
                  <a:pt x="251093" y="27619"/>
                </a:lnTo>
                <a:lnTo>
                  <a:pt x="212529" y="15099"/>
                </a:lnTo>
                <a:lnTo>
                  <a:pt x="162992" y="6786"/>
                </a:lnTo>
                <a:lnTo>
                  <a:pt x="122706" y="2434"/>
                </a:lnTo>
                <a:lnTo>
                  <a:pt x="84077" y="281"/>
                </a:lnTo>
                <a:lnTo>
                  <a:pt x="66558" y="0"/>
                </a:lnTo>
                <a:close/>
              </a:path>
            </a:pathLst>
          </a:custGeom>
          <a:solidFill>
            <a:srgbClr val="78CFE0"/>
          </a:solidFill>
        </p:spPr>
        <p:txBody>
          <a:bodyPr wrap="square" lIns="0" tIns="0" rIns="0" bIns="0" rtlCol="0"/>
          <a:lstStyle/>
          <a:p>
            <a:endParaRPr sz="1266">
              <a:solidFill>
                <a:prstClr val="black"/>
              </a:solidFill>
            </a:endParaRPr>
          </a:p>
        </p:txBody>
      </p:sp>
      <p:sp>
        <p:nvSpPr>
          <p:cNvPr id="271" name="object 271"/>
          <p:cNvSpPr/>
          <p:nvPr/>
        </p:nvSpPr>
        <p:spPr>
          <a:xfrm>
            <a:off x="3442847" y="5289959"/>
            <a:ext cx="27236" cy="180380"/>
          </a:xfrm>
          <a:custGeom>
            <a:avLst/>
            <a:gdLst/>
            <a:ahLst/>
            <a:cxnLst/>
            <a:rect l="l" t="t" r="r" b="b"/>
            <a:pathLst>
              <a:path w="38735" h="256540">
                <a:moveTo>
                  <a:pt x="17510" y="0"/>
                </a:moveTo>
                <a:lnTo>
                  <a:pt x="5053" y="41627"/>
                </a:lnTo>
                <a:lnTo>
                  <a:pt x="870" y="91807"/>
                </a:lnTo>
                <a:lnTo>
                  <a:pt x="0" y="132435"/>
                </a:lnTo>
                <a:lnTo>
                  <a:pt x="347" y="152586"/>
                </a:lnTo>
                <a:lnTo>
                  <a:pt x="3970" y="205603"/>
                </a:lnTo>
                <a:lnTo>
                  <a:pt x="13606" y="249720"/>
                </a:lnTo>
                <a:lnTo>
                  <a:pt x="19896" y="255944"/>
                </a:lnTo>
                <a:lnTo>
                  <a:pt x="22916" y="253665"/>
                </a:lnTo>
                <a:lnTo>
                  <a:pt x="34890" y="202184"/>
                </a:lnTo>
                <a:lnTo>
                  <a:pt x="38218" y="148142"/>
                </a:lnTo>
                <a:lnTo>
                  <a:pt x="38442" y="122145"/>
                </a:lnTo>
                <a:lnTo>
                  <a:pt x="38073" y="102133"/>
                </a:lnTo>
                <a:lnTo>
                  <a:pt x="34338" y="49534"/>
                </a:lnTo>
                <a:lnTo>
                  <a:pt x="24251" y="5963"/>
                </a:lnTo>
                <a:lnTo>
                  <a:pt x="17510" y="0"/>
                </a:lnTo>
                <a:close/>
              </a:path>
            </a:pathLst>
          </a:custGeom>
          <a:solidFill>
            <a:srgbClr val="78CFE0"/>
          </a:solidFill>
        </p:spPr>
        <p:txBody>
          <a:bodyPr wrap="square" lIns="0" tIns="0" rIns="0" bIns="0" rtlCol="0"/>
          <a:lstStyle/>
          <a:p>
            <a:endParaRPr sz="1266">
              <a:solidFill>
                <a:prstClr val="black"/>
              </a:solidFill>
            </a:endParaRPr>
          </a:p>
        </p:txBody>
      </p:sp>
      <p:sp>
        <p:nvSpPr>
          <p:cNvPr id="272" name="object 272"/>
          <p:cNvSpPr/>
          <p:nvPr/>
        </p:nvSpPr>
        <p:spPr>
          <a:xfrm>
            <a:off x="3480097" y="5287309"/>
            <a:ext cx="30361" cy="183952"/>
          </a:xfrm>
          <a:custGeom>
            <a:avLst/>
            <a:gdLst/>
            <a:ahLst/>
            <a:cxnLst/>
            <a:rect l="l" t="t" r="r" b="b"/>
            <a:pathLst>
              <a:path w="43179" h="261620">
                <a:moveTo>
                  <a:pt x="23873" y="0"/>
                </a:moveTo>
                <a:lnTo>
                  <a:pt x="18967" y="0"/>
                </a:lnTo>
                <a:lnTo>
                  <a:pt x="17133" y="1564"/>
                </a:lnTo>
                <a:lnTo>
                  <a:pt x="5654" y="38687"/>
                </a:lnTo>
                <a:lnTo>
                  <a:pt x="952" y="88155"/>
                </a:lnTo>
                <a:lnTo>
                  <a:pt x="0" y="130500"/>
                </a:lnTo>
                <a:lnTo>
                  <a:pt x="102" y="140521"/>
                </a:lnTo>
                <a:lnTo>
                  <a:pt x="1365" y="178743"/>
                </a:lnTo>
                <a:lnTo>
                  <a:pt x="5419" y="220943"/>
                </a:lnTo>
                <a:lnTo>
                  <a:pt x="17133" y="259519"/>
                </a:lnTo>
                <a:lnTo>
                  <a:pt x="18967" y="261054"/>
                </a:lnTo>
                <a:lnTo>
                  <a:pt x="23873" y="261054"/>
                </a:lnTo>
                <a:lnTo>
                  <a:pt x="25679" y="259491"/>
                </a:lnTo>
                <a:lnTo>
                  <a:pt x="27136" y="257550"/>
                </a:lnTo>
                <a:lnTo>
                  <a:pt x="27869" y="256526"/>
                </a:lnTo>
                <a:lnTo>
                  <a:pt x="21419" y="256526"/>
                </a:lnTo>
                <a:lnTo>
                  <a:pt x="19371" y="254829"/>
                </a:lnTo>
                <a:lnTo>
                  <a:pt x="8645" y="210399"/>
                </a:lnTo>
                <a:lnTo>
                  <a:pt x="5435" y="170919"/>
                </a:lnTo>
                <a:lnTo>
                  <a:pt x="4616" y="145161"/>
                </a:lnTo>
                <a:lnTo>
                  <a:pt x="4687" y="119216"/>
                </a:lnTo>
                <a:lnTo>
                  <a:pt x="6804" y="69466"/>
                </a:lnTo>
                <a:lnTo>
                  <a:pt x="11658" y="31144"/>
                </a:lnTo>
                <a:lnTo>
                  <a:pt x="21419" y="4528"/>
                </a:lnTo>
                <a:lnTo>
                  <a:pt x="27860" y="4528"/>
                </a:lnTo>
                <a:lnTo>
                  <a:pt x="27136" y="3503"/>
                </a:lnTo>
                <a:lnTo>
                  <a:pt x="25679" y="1564"/>
                </a:lnTo>
                <a:lnTo>
                  <a:pt x="23873" y="0"/>
                </a:lnTo>
                <a:close/>
              </a:path>
              <a:path w="43179" h="261620">
                <a:moveTo>
                  <a:pt x="40615" y="130500"/>
                </a:moveTo>
                <a:lnTo>
                  <a:pt x="38351" y="130500"/>
                </a:lnTo>
                <a:lnTo>
                  <a:pt x="38226" y="145161"/>
                </a:lnTo>
                <a:lnTo>
                  <a:pt x="37860" y="159332"/>
                </a:lnTo>
                <a:lnTo>
                  <a:pt x="35457" y="197984"/>
                </a:lnTo>
                <a:lnTo>
                  <a:pt x="27533" y="245483"/>
                </a:lnTo>
                <a:lnTo>
                  <a:pt x="21419" y="256526"/>
                </a:lnTo>
                <a:lnTo>
                  <a:pt x="27869" y="256526"/>
                </a:lnTo>
                <a:lnTo>
                  <a:pt x="38624" y="211304"/>
                </a:lnTo>
                <a:lnTo>
                  <a:pt x="41824" y="172921"/>
                </a:lnTo>
                <a:lnTo>
                  <a:pt x="42832" y="141857"/>
                </a:lnTo>
                <a:lnTo>
                  <a:pt x="40615" y="130500"/>
                </a:lnTo>
                <a:close/>
              </a:path>
              <a:path w="43179" h="261620">
                <a:moveTo>
                  <a:pt x="27860" y="4528"/>
                </a:moveTo>
                <a:lnTo>
                  <a:pt x="21419" y="4528"/>
                </a:lnTo>
                <a:lnTo>
                  <a:pt x="23442" y="6200"/>
                </a:lnTo>
                <a:lnTo>
                  <a:pt x="25275" y="8679"/>
                </a:lnTo>
                <a:lnTo>
                  <a:pt x="34149" y="50647"/>
                </a:lnTo>
                <a:lnTo>
                  <a:pt x="37372" y="90125"/>
                </a:lnTo>
                <a:lnTo>
                  <a:pt x="38293" y="120514"/>
                </a:lnTo>
                <a:lnTo>
                  <a:pt x="42906" y="130500"/>
                </a:lnTo>
                <a:lnTo>
                  <a:pt x="41839" y="88155"/>
                </a:lnTo>
                <a:lnTo>
                  <a:pt x="37535" y="41256"/>
                </a:lnTo>
                <a:lnTo>
                  <a:pt x="28564" y="5525"/>
                </a:lnTo>
                <a:lnTo>
                  <a:pt x="27860" y="4528"/>
                </a:lnTo>
                <a:close/>
              </a:path>
            </a:pathLst>
          </a:custGeom>
          <a:solidFill>
            <a:srgbClr val="78CFE0"/>
          </a:solidFill>
        </p:spPr>
        <p:txBody>
          <a:bodyPr wrap="square" lIns="0" tIns="0" rIns="0" bIns="0" rtlCol="0"/>
          <a:lstStyle/>
          <a:p>
            <a:endParaRPr sz="1266">
              <a:solidFill>
                <a:prstClr val="black"/>
              </a:solidFill>
            </a:endParaRPr>
          </a:p>
        </p:txBody>
      </p:sp>
      <p:sp>
        <p:nvSpPr>
          <p:cNvPr id="273" name="object 273"/>
          <p:cNvSpPr/>
          <p:nvPr/>
        </p:nvSpPr>
        <p:spPr>
          <a:xfrm>
            <a:off x="3004288" y="5059676"/>
            <a:ext cx="162520" cy="80367"/>
          </a:xfrm>
          <a:custGeom>
            <a:avLst/>
            <a:gdLst/>
            <a:ahLst/>
            <a:cxnLst/>
            <a:rect l="l" t="t" r="r" b="b"/>
            <a:pathLst>
              <a:path w="231139" h="114300">
                <a:moveTo>
                  <a:pt x="223891" y="0"/>
                </a:moveTo>
                <a:lnTo>
                  <a:pt x="174987" y="12048"/>
                </a:lnTo>
                <a:lnTo>
                  <a:pt x="127623" y="30695"/>
                </a:lnTo>
                <a:lnTo>
                  <a:pt x="89950" y="47629"/>
                </a:lnTo>
                <a:lnTo>
                  <a:pt x="45021" y="71842"/>
                </a:lnTo>
                <a:lnTo>
                  <a:pt x="13466" y="93282"/>
                </a:lnTo>
                <a:lnTo>
                  <a:pt x="0" y="109176"/>
                </a:lnTo>
                <a:lnTo>
                  <a:pt x="346" y="112762"/>
                </a:lnTo>
                <a:lnTo>
                  <a:pt x="4739" y="113807"/>
                </a:lnTo>
                <a:lnTo>
                  <a:pt x="11434" y="113605"/>
                </a:lnTo>
                <a:lnTo>
                  <a:pt x="57109" y="101541"/>
                </a:lnTo>
                <a:lnTo>
                  <a:pt x="105432" y="82362"/>
                </a:lnTo>
                <a:lnTo>
                  <a:pt x="154442" y="58961"/>
                </a:lnTo>
                <a:lnTo>
                  <a:pt x="196437" y="35066"/>
                </a:lnTo>
                <a:lnTo>
                  <a:pt x="228424" y="9880"/>
                </a:lnTo>
                <a:lnTo>
                  <a:pt x="230962" y="2195"/>
                </a:lnTo>
                <a:lnTo>
                  <a:pt x="228403" y="581"/>
                </a:lnTo>
                <a:lnTo>
                  <a:pt x="223891" y="0"/>
                </a:lnTo>
                <a:close/>
              </a:path>
            </a:pathLst>
          </a:custGeom>
          <a:solidFill>
            <a:srgbClr val="78CFE0"/>
          </a:solidFill>
        </p:spPr>
        <p:txBody>
          <a:bodyPr wrap="square" lIns="0" tIns="0" rIns="0" bIns="0" rtlCol="0"/>
          <a:lstStyle/>
          <a:p>
            <a:endParaRPr sz="1266">
              <a:solidFill>
                <a:prstClr val="black"/>
              </a:solidFill>
            </a:endParaRPr>
          </a:p>
        </p:txBody>
      </p:sp>
      <p:sp>
        <p:nvSpPr>
          <p:cNvPr id="274" name="object 274"/>
          <p:cNvSpPr/>
          <p:nvPr/>
        </p:nvSpPr>
        <p:spPr>
          <a:xfrm>
            <a:off x="3021308" y="5094516"/>
            <a:ext cx="162520" cy="80367"/>
          </a:xfrm>
          <a:custGeom>
            <a:avLst/>
            <a:gdLst/>
            <a:ahLst/>
            <a:cxnLst/>
            <a:rect l="l" t="t" r="r" b="b"/>
            <a:pathLst>
              <a:path w="231139" h="114300">
                <a:moveTo>
                  <a:pt x="223892" y="0"/>
                </a:moveTo>
                <a:lnTo>
                  <a:pt x="174966" y="12042"/>
                </a:lnTo>
                <a:lnTo>
                  <a:pt x="127591" y="30690"/>
                </a:lnTo>
                <a:lnTo>
                  <a:pt x="89907" y="47632"/>
                </a:lnTo>
                <a:lnTo>
                  <a:pt x="45006" y="71853"/>
                </a:lnTo>
                <a:lnTo>
                  <a:pt x="13458" y="93300"/>
                </a:lnTo>
                <a:lnTo>
                  <a:pt x="0" y="109180"/>
                </a:lnTo>
                <a:lnTo>
                  <a:pt x="352" y="112754"/>
                </a:lnTo>
                <a:lnTo>
                  <a:pt x="4743" y="113792"/>
                </a:lnTo>
                <a:lnTo>
                  <a:pt x="11438" y="113584"/>
                </a:lnTo>
                <a:lnTo>
                  <a:pt x="57127" y="101495"/>
                </a:lnTo>
                <a:lnTo>
                  <a:pt x="105462" y="82299"/>
                </a:lnTo>
                <a:lnTo>
                  <a:pt x="154405" y="58935"/>
                </a:lnTo>
                <a:lnTo>
                  <a:pt x="196433" y="35037"/>
                </a:lnTo>
                <a:lnTo>
                  <a:pt x="228439" y="9865"/>
                </a:lnTo>
                <a:lnTo>
                  <a:pt x="230982" y="2195"/>
                </a:lnTo>
                <a:lnTo>
                  <a:pt x="228413" y="581"/>
                </a:lnTo>
                <a:lnTo>
                  <a:pt x="223892" y="0"/>
                </a:lnTo>
                <a:close/>
              </a:path>
            </a:pathLst>
          </a:custGeom>
          <a:solidFill>
            <a:srgbClr val="78CFE0"/>
          </a:solidFill>
        </p:spPr>
        <p:txBody>
          <a:bodyPr wrap="square" lIns="0" tIns="0" rIns="0" bIns="0" rtlCol="0"/>
          <a:lstStyle/>
          <a:p>
            <a:endParaRPr sz="1266">
              <a:solidFill>
                <a:prstClr val="black"/>
              </a:solidFill>
            </a:endParaRPr>
          </a:p>
        </p:txBody>
      </p:sp>
      <p:sp>
        <p:nvSpPr>
          <p:cNvPr id="275" name="object 275"/>
          <p:cNvSpPr/>
          <p:nvPr/>
        </p:nvSpPr>
        <p:spPr>
          <a:xfrm>
            <a:off x="3593637" y="5251322"/>
            <a:ext cx="115639" cy="145554"/>
          </a:xfrm>
          <a:custGeom>
            <a:avLst/>
            <a:gdLst/>
            <a:ahLst/>
            <a:cxnLst/>
            <a:rect l="l" t="t" r="r" b="b"/>
            <a:pathLst>
              <a:path w="164464" h="207009">
                <a:moveTo>
                  <a:pt x="33727" y="0"/>
                </a:moveTo>
                <a:lnTo>
                  <a:pt x="0" y="24150"/>
                </a:lnTo>
                <a:lnTo>
                  <a:pt x="130648" y="206423"/>
                </a:lnTo>
                <a:lnTo>
                  <a:pt x="164376" y="182274"/>
                </a:lnTo>
                <a:lnTo>
                  <a:pt x="33727" y="0"/>
                </a:lnTo>
                <a:close/>
              </a:path>
            </a:pathLst>
          </a:custGeom>
          <a:solidFill>
            <a:srgbClr val="78CFE0"/>
          </a:solidFill>
        </p:spPr>
        <p:txBody>
          <a:bodyPr wrap="square" lIns="0" tIns="0" rIns="0" bIns="0" rtlCol="0"/>
          <a:lstStyle/>
          <a:p>
            <a:endParaRPr sz="1266">
              <a:solidFill>
                <a:prstClr val="black"/>
              </a:solidFill>
            </a:endParaRPr>
          </a:p>
        </p:txBody>
      </p:sp>
      <p:sp>
        <p:nvSpPr>
          <p:cNvPr id="276" name="object 276"/>
          <p:cNvSpPr/>
          <p:nvPr/>
        </p:nvSpPr>
        <p:spPr>
          <a:xfrm>
            <a:off x="3626431" y="5227218"/>
            <a:ext cx="123230" cy="140196"/>
          </a:xfrm>
          <a:custGeom>
            <a:avLst/>
            <a:gdLst/>
            <a:ahLst/>
            <a:cxnLst/>
            <a:rect l="l" t="t" r="r" b="b"/>
            <a:pathLst>
              <a:path w="175260" h="199390">
                <a:moveTo>
                  <a:pt x="32001" y="0"/>
                </a:moveTo>
                <a:lnTo>
                  <a:pt x="0" y="26412"/>
                </a:lnTo>
                <a:lnTo>
                  <a:pt x="143023" y="199118"/>
                </a:lnTo>
                <a:lnTo>
                  <a:pt x="175025" y="172732"/>
                </a:lnTo>
                <a:lnTo>
                  <a:pt x="32001" y="0"/>
                </a:lnTo>
                <a:close/>
              </a:path>
            </a:pathLst>
          </a:custGeom>
          <a:solidFill>
            <a:srgbClr val="78CFE0"/>
          </a:solidFill>
        </p:spPr>
        <p:txBody>
          <a:bodyPr wrap="square" lIns="0" tIns="0" rIns="0" bIns="0" rtlCol="0"/>
          <a:lstStyle/>
          <a:p>
            <a:endParaRPr sz="1266">
              <a:solidFill>
                <a:prstClr val="black"/>
              </a:solidFill>
            </a:endParaRPr>
          </a:p>
        </p:txBody>
      </p:sp>
      <p:sp>
        <p:nvSpPr>
          <p:cNvPr id="277" name="object 277"/>
          <p:cNvSpPr/>
          <p:nvPr/>
        </p:nvSpPr>
        <p:spPr>
          <a:xfrm>
            <a:off x="3029343" y="4786450"/>
            <a:ext cx="155823" cy="91976"/>
          </a:xfrm>
          <a:custGeom>
            <a:avLst/>
            <a:gdLst/>
            <a:ahLst/>
            <a:cxnLst/>
            <a:rect l="l" t="t" r="r" b="b"/>
            <a:pathLst>
              <a:path w="221614" h="130809">
                <a:moveTo>
                  <a:pt x="17174" y="0"/>
                </a:moveTo>
                <a:lnTo>
                  <a:pt x="0" y="37787"/>
                </a:lnTo>
                <a:lnTo>
                  <a:pt x="204331" y="130312"/>
                </a:lnTo>
                <a:lnTo>
                  <a:pt x="221451" y="92552"/>
                </a:lnTo>
                <a:lnTo>
                  <a:pt x="17174" y="0"/>
                </a:lnTo>
                <a:close/>
              </a:path>
            </a:pathLst>
          </a:custGeom>
          <a:solidFill>
            <a:srgbClr val="78CFE0"/>
          </a:solidFill>
        </p:spPr>
        <p:txBody>
          <a:bodyPr wrap="square" lIns="0" tIns="0" rIns="0" bIns="0" rtlCol="0"/>
          <a:lstStyle/>
          <a:p>
            <a:endParaRPr sz="1266">
              <a:solidFill>
                <a:prstClr val="black"/>
              </a:solidFill>
            </a:endParaRPr>
          </a:p>
        </p:txBody>
      </p:sp>
      <p:sp>
        <p:nvSpPr>
          <p:cNvPr id="278" name="object 278"/>
          <p:cNvSpPr/>
          <p:nvPr/>
        </p:nvSpPr>
        <p:spPr>
          <a:xfrm>
            <a:off x="3009913" y="4832518"/>
            <a:ext cx="158055" cy="82600"/>
          </a:xfrm>
          <a:custGeom>
            <a:avLst/>
            <a:gdLst/>
            <a:ahLst/>
            <a:cxnLst/>
            <a:rect l="l" t="t" r="r" b="b"/>
            <a:pathLst>
              <a:path w="224789" h="117475">
                <a:moveTo>
                  <a:pt x="14477" y="0"/>
                </a:moveTo>
                <a:lnTo>
                  <a:pt x="0" y="38864"/>
                </a:lnTo>
                <a:lnTo>
                  <a:pt x="210235" y="116944"/>
                </a:lnTo>
                <a:lnTo>
                  <a:pt x="224740" y="78079"/>
                </a:lnTo>
                <a:lnTo>
                  <a:pt x="14477" y="0"/>
                </a:lnTo>
                <a:close/>
              </a:path>
            </a:pathLst>
          </a:custGeom>
          <a:solidFill>
            <a:srgbClr val="78CFE0"/>
          </a:solidFill>
        </p:spPr>
        <p:txBody>
          <a:bodyPr wrap="square" lIns="0" tIns="0" rIns="0" bIns="0" rtlCol="0"/>
          <a:lstStyle/>
          <a:p>
            <a:endParaRPr sz="1266">
              <a:solidFill>
                <a:prstClr val="black"/>
              </a:solidFill>
            </a:endParaRPr>
          </a:p>
        </p:txBody>
      </p:sp>
      <p:sp>
        <p:nvSpPr>
          <p:cNvPr id="279" name="object 279"/>
          <p:cNvSpPr/>
          <p:nvPr/>
        </p:nvSpPr>
        <p:spPr>
          <a:xfrm>
            <a:off x="3205448" y="5247401"/>
            <a:ext cx="113407" cy="146893"/>
          </a:xfrm>
          <a:custGeom>
            <a:avLst/>
            <a:gdLst/>
            <a:ahLst/>
            <a:cxnLst/>
            <a:rect l="l" t="t" r="r" b="b"/>
            <a:pathLst>
              <a:path w="161289" h="208915">
                <a:moveTo>
                  <a:pt x="126658" y="0"/>
                </a:moveTo>
                <a:lnTo>
                  <a:pt x="0" y="185049"/>
                </a:lnTo>
                <a:lnTo>
                  <a:pt x="34239" y="208497"/>
                </a:lnTo>
                <a:lnTo>
                  <a:pt x="160898" y="23420"/>
                </a:lnTo>
                <a:lnTo>
                  <a:pt x="126658" y="0"/>
                </a:lnTo>
                <a:close/>
              </a:path>
            </a:pathLst>
          </a:custGeom>
          <a:solidFill>
            <a:srgbClr val="78CFE0"/>
          </a:solidFill>
        </p:spPr>
        <p:txBody>
          <a:bodyPr wrap="square" lIns="0" tIns="0" rIns="0" bIns="0" rtlCol="0"/>
          <a:lstStyle/>
          <a:p>
            <a:endParaRPr sz="1266">
              <a:solidFill>
                <a:prstClr val="black"/>
              </a:solidFill>
            </a:endParaRPr>
          </a:p>
        </p:txBody>
      </p:sp>
      <p:sp>
        <p:nvSpPr>
          <p:cNvPr id="280" name="object 280"/>
          <p:cNvSpPr/>
          <p:nvPr/>
        </p:nvSpPr>
        <p:spPr>
          <a:xfrm>
            <a:off x="3247152" y="5270501"/>
            <a:ext cx="104924" cy="150911"/>
          </a:xfrm>
          <a:custGeom>
            <a:avLst/>
            <a:gdLst/>
            <a:ahLst/>
            <a:cxnLst/>
            <a:rect l="l" t="t" r="r" b="b"/>
            <a:pathLst>
              <a:path w="149225" h="214629">
                <a:moveTo>
                  <a:pt x="113394" y="0"/>
                </a:moveTo>
                <a:lnTo>
                  <a:pt x="0" y="193432"/>
                </a:lnTo>
                <a:lnTo>
                  <a:pt x="35775" y="214453"/>
                </a:lnTo>
                <a:lnTo>
                  <a:pt x="149197" y="20995"/>
                </a:lnTo>
                <a:lnTo>
                  <a:pt x="113394" y="0"/>
                </a:lnTo>
                <a:close/>
              </a:path>
            </a:pathLst>
          </a:custGeom>
          <a:solidFill>
            <a:srgbClr val="78CFE0"/>
          </a:solidFill>
        </p:spPr>
        <p:txBody>
          <a:bodyPr wrap="square" lIns="0" tIns="0" rIns="0" bIns="0" rtlCol="0"/>
          <a:lstStyle/>
          <a:p>
            <a:endParaRPr sz="1266">
              <a:solidFill>
                <a:prstClr val="black"/>
              </a:solidFill>
            </a:endParaRPr>
          </a:p>
        </p:txBody>
      </p:sp>
      <p:sp>
        <p:nvSpPr>
          <p:cNvPr id="281" name="object 281"/>
          <p:cNvSpPr/>
          <p:nvPr/>
        </p:nvSpPr>
        <p:spPr>
          <a:xfrm>
            <a:off x="2988814" y="4910193"/>
            <a:ext cx="179487" cy="31254"/>
          </a:xfrm>
          <a:custGeom>
            <a:avLst/>
            <a:gdLst/>
            <a:ahLst/>
            <a:cxnLst/>
            <a:rect l="l" t="t" r="r" b="b"/>
            <a:pathLst>
              <a:path w="255270" h="44450">
                <a:moveTo>
                  <a:pt x="66577" y="0"/>
                </a:moveTo>
                <a:lnTo>
                  <a:pt x="24092" y="2230"/>
                </a:lnTo>
                <a:lnTo>
                  <a:pt x="0" y="12082"/>
                </a:lnTo>
                <a:lnTo>
                  <a:pt x="2390" y="15258"/>
                </a:lnTo>
                <a:lnTo>
                  <a:pt x="38536" y="28340"/>
                </a:lnTo>
                <a:lnTo>
                  <a:pt x="87027" y="36962"/>
                </a:lnTo>
                <a:lnTo>
                  <a:pt x="126038" y="41292"/>
                </a:lnTo>
                <a:lnTo>
                  <a:pt x="170742" y="43964"/>
                </a:lnTo>
                <a:lnTo>
                  <a:pt x="188353" y="44226"/>
                </a:lnTo>
                <a:lnTo>
                  <a:pt x="204428" y="43937"/>
                </a:lnTo>
                <a:lnTo>
                  <a:pt x="248380" y="37299"/>
                </a:lnTo>
                <a:lnTo>
                  <a:pt x="254651" y="30701"/>
                </a:lnTo>
                <a:lnTo>
                  <a:pt x="251066" y="27618"/>
                </a:lnTo>
                <a:lnTo>
                  <a:pt x="212528" y="15095"/>
                </a:lnTo>
                <a:lnTo>
                  <a:pt x="163002" y="6781"/>
                </a:lnTo>
                <a:lnTo>
                  <a:pt x="122726" y="2437"/>
                </a:lnTo>
                <a:lnTo>
                  <a:pt x="84098" y="282"/>
                </a:lnTo>
                <a:lnTo>
                  <a:pt x="66577" y="0"/>
                </a:lnTo>
                <a:close/>
              </a:path>
            </a:pathLst>
          </a:custGeom>
          <a:solidFill>
            <a:srgbClr val="78CFE0"/>
          </a:solidFill>
        </p:spPr>
        <p:txBody>
          <a:bodyPr wrap="square" lIns="0" tIns="0" rIns="0" bIns="0" rtlCol="0"/>
          <a:lstStyle/>
          <a:p>
            <a:endParaRPr sz="1266">
              <a:solidFill>
                <a:prstClr val="black"/>
              </a:solidFill>
            </a:endParaRPr>
          </a:p>
        </p:txBody>
      </p:sp>
      <p:sp>
        <p:nvSpPr>
          <p:cNvPr id="282" name="object 282"/>
          <p:cNvSpPr/>
          <p:nvPr/>
        </p:nvSpPr>
        <p:spPr>
          <a:xfrm>
            <a:off x="2986123" y="4958043"/>
            <a:ext cx="179487" cy="31254"/>
          </a:xfrm>
          <a:custGeom>
            <a:avLst/>
            <a:gdLst/>
            <a:ahLst/>
            <a:cxnLst/>
            <a:rect l="l" t="t" r="r" b="b"/>
            <a:pathLst>
              <a:path w="255270" h="44450">
                <a:moveTo>
                  <a:pt x="66570" y="0"/>
                </a:moveTo>
                <a:lnTo>
                  <a:pt x="24080" y="2226"/>
                </a:lnTo>
                <a:lnTo>
                  <a:pt x="0" y="12061"/>
                </a:lnTo>
                <a:lnTo>
                  <a:pt x="2398" y="15237"/>
                </a:lnTo>
                <a:lnTo>
                  <a:pt x="38573" y="28317"/>
                </a:lnTo>
                <a:lnTo>
                  <a:pt x="87067" y="36937"/>
                </a:lnTo>
                <a:lnTo>
                  <a:pt x="126064" y="41266"/>
                </a:lnTo>
                <a:lnTo>
                  <a:pt x="170783" y="43949"/>
                </a:lnTo>
                <a:lnTo>
                  <a:pt x="188397" y="44212"/>
                </a:lnTo>
                <a:lnTo>
                  <a:pt x="204474" y="43924"/>
                </a:lnTo>
                <a:lnTo>
                  <a:pt x="248415" y="37283"/>
                </a:lnTo>
                <a:lnTo>
                  <a:pt x="254671" y="30690"/>
                </a:lnTo>
                <a:lnTo>
                  <a:pt x="251082" y="27603"/>
                </a:lnTo>
                <a:lnTo>
                  <a:pt x="212541" y="15083"/>
                </a:lnTo>
                <a:lnTo>
                  <a:pt x="163009" y="6777"/>
                </a:lnTo>
                <a:lnTo>
                  <a:pt x="122718" y="2436"/>
                </a:lnTo>
                <a:lnTo>
                  <a:pt x="84092" y="282"/>
                </a:lnTo>
                <a:lnTo>
                  <a:pt x="66570" y="0"/>
                </a:lnTo>
                <a:close/>
              </a:path>
            </a:pathLst>
          </a:custGeom>
          <a:solidFill>
            <a:srgbClr val="78CFE0"/>
          </a:solidFill>
        </p:spPr>
        <p:txBody>
          <a:bodyPr wrap="square" lIns="0" tIns="0" rIns="0" bIns="0" rtlCol="0"/>
          <a:lstStyle/>
          <a:p>
            <a:endParaRPr sz="1266">
              <a:solidFill>
                <a:prstClr val="black"/>
              </a:solidFill>
            </a:endParaRPr>
          </a:p>
        </p:txBody>
      </p:sp>
      <p:sp>
        <p:nvSpPr>
          <p:cNvPr id="283" name="object 283"/>
          <p:cNvSpPr/>
          <p:nvPr/>
        </p:nvSpPr>
        <p:spPr>
          <a:xfrm>
            <a:off x="4046524" y="4704583"/>
            <a:ext cx="83493" cy="82600"/>
          </a:xfrm>
          <a:custGeom>
            <a:avLst/>
            <a:gdLst/>
            <a:ahLst/>
            <a:cxnLst/>
            <a:rect l="l" t="t" r="r" b="b"/>
            <a:pathLst>
              <a:path w="118745" h="117475">
                <a:moveTo>
                  <a:pt x="118733" y="0"/>
                </a:moveTo>
                <a:lnTo>
                  <a:pt x="0" y="117051"/>
                </a:lnTo>
              </a:path>
            </a:pathLst>
          </a:custGeom>
          <a:ln w="13046">
            <a:solidFill>
              <a:srgbClr val="231F20"/>
            </a:solidFill>
          </a:ln>
        </p:spPr>
        <p:txBody>
          <a:bodyPr wrap="square" lIns="0" tIns="0" rIns="0" bIns="0" rtlCol="0"/>
          <a:lstStyle/>
          <a:p>
            <a:endParaRPr sz="1266">
              <a:solidFill>
                <a:prstClr val="black"/>
              </a:solidFill>
            </a:endParaRPr>
          </a:p>
        </p:txBody>
      </p:sp>
      <p:sp>
        <p:nvSpPr>
          <p:cNvPr id="284" name="object 284"/>
          <p:cNvSpPr/>
          <p:nvPr/>
        </p:nvSpPr>
        <p:spPr>
          <a:xfrm>
            <a:off x="4023207" y="4766021"/>
            <a:ext cx="44648" cy="44202"/>
          </a:xfrm>
          <a:custGeom>
            <a:avLst/>
            <a:gdLst/>
            <a:ahLst/>
            <a:cxnLst/>
            <a:rect l="l" t="t" r="r" b="b"/>
            <a:pathLst>
              <a:path w="63500" h="62865">
                <a:moveTo>
                  <a:pt x="17255" y="0"/>
                </a:moveTo>
                <a:lnTo>
                  <a:pt x="0" y="62665"/>
                </a:lnTo>
                <a:lnTo>
                  <a:pt x="62898" y="46277"/>
                </a:lnTo>
                <a:lnTo>
                  <a:pt x="17255" y="0"/>
                </a:lnTo>
                <a:close/>
              </a:path>
            </a:pathLst>
          </a:custGeom>
          <a:solidFill>
            <a:srgbClr val="231F20"/>
          </a:solidFill>
        </p:spPr>
        <p:txBody>
          <a:bodyPr wrap="square" lIns="0" tIns="0" rIns="0" bIns="0" rtlCol="0"/>
          <a:lstStyle/>
          <a:p>
            <a:endParaRPr sz="1266">
              <a:solidFill>
                <a:prstClr val="black"/>
              </a:solidFill>
            </a:endParaRPr>
          </a:p>
        </p:txBody>
      </p:sp>
      <p:sp>
        <p:nvSpPr>
          <p:cNvPr id="285" name="object 285"/>
          <p:cNvSpPr/>
          <p:nvPr/>
        </p:nvSpPr>
        <p:spPr>
          <a:xfrm>
            <a:off x="6922706" y="4618187"/>
            <a:ext cx="2047982" cy="1217137"/>
          </a:xfrm>
          <a:prstGeom prst="rect">
            <a:avLst/>
          </a:prstGeom>
          <a:blipFill>
            <a:blip r:embed="rId13" cstate="print"/>
            <a:stretch>
              <a:fillRect/>
            </a:stretch>
          </a:blipFill>
        </p:spPr>
        <p:txBody>
          <a:bodyPr wrap="square" lIns="0" tIns="0" rIns="0" bIns="0" rtlCol="0"/>
          <a:lstStyle/>
          <a:p>
            <a:endParaRPr sz="1266">
              <a:solidFill>
                <a:prstClr val="black"/>
              </a:solidFill>
            </a:endParaRPr>
          </a:p>
        </p:txBody>
      </p:sp>
      <p:sp>
        <p:nvSpPr>
          <p:cNvPr id="286" name="object 286"/>
          <p:cNvSpPr/>
          <p:nvPr/>
        </p:nvSpPr>
        <p:spPr>
          <a:xfrm>
            <a:off x="5116387" y="4548256"/>
            <a:ext cx="1026376" cy="919588"/>
          </a:xfrm>
          <a:prstGeom prst="rect">
            <a:avLst/>
          </a:prstGeom>
          <a:blipFill>
            <a:blip r:embed="rId14" cstate="print"/>
            <a:stretch>
              <a:fillRect/>
            </a:stretch>
          </a:blipFill>
        </p:spPr>
        <p:txBody>
          <a:bodyPr wrap="square" lIns="0" tIns="0" rIns="0" bIns="0" rtlCol="0"/>
          <a:lstStyle/>
          <a:p>
            <a:endParaRPr sz="1266">
              <a:solidFill>
                <a:prstClr val="black"/>
              </a:solidFill>
            </a:endParaRPr>
          </a:p>
        </p:txBody>
      </p:sp>
      <p:sp>
        <p:nvSpPr>
          <p:cNvPr id="287" name="object 287"/>
          <p:cNvSpPr/>
          <p:nvPr/>
        </p:nvSpPr>
        <p:spPr>
          <a:xfrm>
            <a:off x="5931142" y="4211731"/>
            <a:ext cx="1037183" cy="372814"/>
          </a:xfrm>
          <a:custGeom>
            <a:avLst/>
            <a:gdLst/>
            <a:ahLst/>
            <a:cxnLst/>
            <a:rect l="l" t="t" r="r" b="b"/>
            <a:pathLst>
              <a:path w="1475104" h="530225">
                <a:moveTo>
                  <a:pt x="0" y="529663"/>
                </a:moveTo>
                <a:lnTo>
                  <a:pt x="1474704" y="529663"/>
                </a:lnTo>
                <a:lnTo>
                  <a:pt x="1474704" y="0"/>
                </a:lnTo>
                <a:lnTo>
                  <a:pt x="0" y="0"/>
                </a:lnTo>
                <a:lnTo>
                  <a:pt x="0" y="529663"/>
                </a:lnTo>
                <a:close/>
              </a:path>
            </a:pathLst>
          </a:custGeom>
          <a:ln w="9852">
            <a:solidFill>
              <a:srgbClr val="231F20"/>
            </a:solidFill>
          </a:ln>
        </p:spPr>
        <p:txBody>
          <a:bodyPr wrap="square" lIns="0" tIns="0" rIns="0" bIns="0" rtlCol="0"/>
          <a:lstStyle/>
          <a:p>
            <a:endParaRPr sz="1266">
              <a:solidFill>
                <a:prstClr val="black"/>
              </a:solidFill>
            </a:endParaRPr>
          </a:p>
        </p:txBody>
      </p:sp>
      <p:sp>
        <p:nvSpPr>
          <p:cNvPr id="288" name="object 288"/>
          <p:cNvSpPr/>
          <p:nvPr/>
        </p:nvSpPr>
        <p:spPr>
          <a:xfrm>
            <a:off x="5604480" y="5634684"/>
            <a:ext cx="744289" cy="307181"/>
          </a:xfrm>
          <a:custGeom>
            <a:avLst/>
            <a:gdLst/>
            <a:ahLst/>
            <a:cxnLst/>
            <a:rect l="l" t="t" r="r" b="b"/>
            <a:pathLst>
              <a:path w="1058545" h="436879">
                <a:moveTo>
                  <a:pt x="0" y="436712"/>
                </a:moveTo>
                <a:lnTo>
                  <a:pt x="1058440" y="436712"/>
                </a:lnTo>
                <a:lnTo>
                  <a:pt x="1058440" y="0"/>
                </a:lnTo>
                <a:lnTo>
                  <a:pt x="0" y="0"/>
                </a:lnTo>
                <a:lnTo>
                  <a:pt x="0" y="436712"/>
                </a:lnTo>
                <a:close/>
              </a:path>
            </a:pathLst>
          </a:custGeom>
          <a:ln w="9638">
            <a:solidFill>
              <a:srgbClr val="231F20"/>
            </a:solidFill>
          </a:ln>
        </p:spPr>
        <p:txBody>
          <a:bodyPr wrap="square" lIns="0" tIns="0" rIns="0" bIns="0" rtlCol="0"/>
          <a:lstStyle/>
          <a:p>
            <a:endParaRPr sz="1266">
              <a:solidFill>
                <a:prstClr val="black"/>
              </a:solidFill>
            </a:endParaRPr>
          </a:p>
        </p:txBody>
      </p:sp>
      <p:sp>
        <p:nvSpPr>
          <p:cNvPr id="289" name="object 289"/>
          <p:cNvSpPr/>
          <p:nvPr/>
        </p:nvSpPr>
        <p:spPr>
          <a:xfrm>
            <a:off x="6294885" y="5186191"/>
            <a:ext cx="275927" cy="275481"/>
          </a:xfrm>
          <a:custGeom>
            <a:avLst/>
            <a:gdLst/>
            <a:ahLst/>
            <a:cxnLst/>
            <a:rect l="l" t="t" r="r" b="b"/>
            <a:pathLst>
              <a:path w="392429" h="391795">
                <a:moveTo>
                  <a:pt x="0" y="391365"/>
                </a:moveTo>
                <a:lnTo>
                  <a:pt x="392066" y="391365"/>
                </a:lnTo>
                <a:lnTo>
                  <a:pt x="392066" y="0"/>
                </a:lnTo>
                <a:lnTo>
                  <a:pt x="0" y="0"/>
                </a:lnTo>
                <a:lnTo>
                  <a:pt x="0" y="391365"/>
                </a:lnTo>
                <a:close/>
              </a:path>
            </a:pathLst>
          </a:custGeom>
          <a:ln w="9635">
            <a:solidFill>
              <a:srgbClr val="231F20"/>
            </a:solidFill>
          </a:ln>
        </p:spPr>
        <p:txBody>
          <a:bodyPr wrap="square" lIns="0" tIns="0" rIns="0" bIns="0" rtlCol="0"/>
          <a:lstStyle/>
          <a:p>
            <a:endParaRPr sz="1266">
              <a:solidFill>
                <a:prstClr val="black"/>
              </a:solidFill>
            </a:endParaRPr>
          </a:p>
        </p:txBody>
      </p:sp>
      <p:sp>
        <p:nvSpPr>
          <p:cNvPr id="290" name="object 290"/>
          <p:cNvSpPr/>
          <p:nvPr/>
        </p:nvSpPr>
        <p:spPr>
          <a:xfrm>
            <a:off x="6198057" y="5326050"/>
            <a:ext cx="75009" cy="0"/>
          </a:xfrm>
          <a:custGeom>
            <a:avLst/>
            <a:gdLst/>
            <a:ahLst/>
            <a:cxnLst/>
            <a:rect l="l" t="t" r="r" b="b"/>
            <a:pathLst>
              <a:path w="106679">
                <a:moveTo>
                  <a:pt x="106327" y="0"/>
                </a:moveTo>
                <a:lnTo>
                  <a:pt x="0" y="0"/>
                </a:lnTo>
              </a:path>
            </a:pathLst>
          </a:custGeom>
          <a:ln w="43590">
            <a:solidFill>
              <a:srgbClr val="00AEEF"/>
            </a:solidFill>
          </a:ln>
        </p:spPr>
        <p:txBody>
          <a:bodyPr wrap="square" lIns="0" tIns="0" rIns="0" bIns="0" rtlCol="0"/>
          <a:lstStyle/>
          <a:p>
            <a:endParaRPr sz="1266">
              <a:solidFill>
                <a:prstClr val="black"/>
              </a:solidFill>
            </a:endParaRPr>
          </a:p>
        </p:txBody>
      </p:sp>
      <p:sp>
        <p:nvSpPr>
          <p:cNvPr id="291" name="object 291"/>
          <p:cNvSpPr/>
          <p:nvPr/>
        </p:nvSpPr>
        <p:spPr>
          <a:xfrm>
            <a:off x="6149983" y="5292428"/>
            <a:ext cx="58043" cy="66973"/>
          </a:xfrm>
          <a:custGeom>
            <a:avLst/>
            <a:gdLst/>
            <a:ahLst/>
            <a:cxnLst/>
            <a:rect l="l" t="t" r="r" b="b"/>
            <a:pathLst>
              <a:path w="82550" h="95250">
                <a:moveTo>
                  <a:pt x="82294" y="0"/>
                </a:moveTo>
                <a:lnTo>
                  <a:pt x="0" y="47579"/>
                </a:lnTo>
                <a:lnTo>
                  <a:pt x="82294" y="95063"/>
                </a:lnTo>
                <a:lnTo>
                  <a:pt x="82294" y="0"/>
                </a:lnTo>
                <a:close/>
              </a:path>
            </a:pathLst>
          </a:custGeom>
          <a:solidFill>
            <a:srgbClr val="00AEEF"/>
          </a:solidFill>
        </p:spPr>
        <p:txBody>
          <a:bodyPr wrap="square" lIns="0" tIns="0" rIns="0" bIns="0" rtlCol="0"/>
          <a:lstStyle/>
          <a:p>
            <a:endParaRPr sz="1266">
              <a:solidFill>
                <a:prstClr val="black"/>
              </a:solidFill>
            </a:endParaRPr>
          </a:p>
        </p:txBody>
      </p:sp>
      <p:sp>
        <p:nvSpPr>
          <p:cNvPr id="292" name="object 292"/>
          <p:cNvSpPr/>
          <p:nvPr/>
        </p:nvSpPr>
        <p:spPr>
          <a:xfrm>
            <a:off x="6432695" y="4606068"/>
            <a:ext cx="0" cy="567482"/>
          </a:xfrm>
          <a:custGeom>
            <a:avLst/>
            <a:gdLst/>
            <a:ahLst/>
            <a:cxnLst/>
            <a:rect l="l" t="t" r="r" b="b"/>
            <a:pathLst>
              <a:path h="807084">
                <a:moveTo>
                  <a:pt x="0" y="0"/>
                </a:moveTo>
                <a:lnTo>
                  <a:pt x="0" y="806495"/>
                </a:lnTo>
              </a:path>
            </a:pathLst>
          </a:custGeom>
          <a:ln w="3175">
            <a:solidFill>
              <a:srgbClr val="214497"/>
            </a:solidFill>
          </a:ln>
        </p:spPr>
        <p:txBody>
          <a:bodyPr wrap="square" lIns="0" tIns="0" rIns="0" bIns="0" rtlCol="0"/>
          <a:lstStyle/>
          <a:p>
            <a:endParaRPr sz="1266">
              <a:solidFill>
                <a:prstClr val="black"/>
              </a:solidFill>
            </a:endParaRPr>
          </a:p>
        </p:txBody>
      </p:sp>
      <p:sp>
        <p:nvSpPr>
          <p:cNvPr id="293" name="object 293"/>
          <p:cNvSpPr/>
          <p:nvPr/>
        </p:nvSpPr>
        <p:spPr>
          <a:xfrm>
            <a:off x="6432696" y="4606069"/>
            <a:ext cx="0" cy="519261"/>
          </a:xfrm>
          <a:custGeom>
            <a:avLst/>
            <a:gdLst/>
            <a:ahLst/>
            <a:cxnLst/>
            <a:rect l="l" t="t" r="r" b="b"/>
            <a:pathLst>
              <a:path h="738504">
                <a:moveTo>
                  <a:pt x="0" y="0"/>
                </a:moveTo>
                <a:lnTo>
                  <a:pt x="0" y="738095"/>
                </a:lnTo>
              </a:path>
            </a:pathLst>
          </a:custGeom>
          <a:ln w="43555">
            <a:solidFill>
              <a:srgbClr val="00AEEF"/>
            </a:solidFill>
          </a:ln>
        </p:spPr>
        <p:txBody>
          <a:bodyPr wrap="square" lIns="0" tIns="0" rIns="0" bIns="0" rtlCol="0"/>
          <a:lstStyle/>
          <a:p>
            <a:endParaRPr sz="1266">
              <a:solidFill>
                <a:prstClr val="black"/>
              </a:solidFill>
            </a:endParaRPr>
          </a:p>
        </p:txBody>
      </p:sp>
      <p:sp>
        <p:nvSpPr>
          <p:cNvPr id="294" name="object 294"/>
          <p:cNvSpPr/>
          <p:nvPr/>
        </p:nvSpPr>
        <p:spPr>
          <a:xfrm>
            <a:off x="6399134" y="5115274"/>
            <a:ext cx="66973" cy="58043"/>
          </a:xfrm>
          <a:custGeom>
            <a:avLst/>
            <a:gdLst/>
            <a:ahLst/>
            <a:cxnLst/>
            <a:rect l="l" t="t" r="r" b="b"/>
            <a:pathLst>
              <a:path w="95250" h="82550">
                <a:moveTo>
                  <a:pt x="94961" y="0"/>
                </a:moveTo>
                <a:lnTo>
                  <a:pt x="0" y="0"/>
                </a:lnTo>
                <a:lnTo>
                  <a:pt x="47470" y="82289"/>
                </a:lnTo>
                <a:lnTo>
                  <a:pt x="94961" y="0"/>
                </a:lnTo>
                <a:close/>
              </a:path>
            </a:pathLst>
          </a:custGeom>
          <a:solidFill>
            <a:srgbClr val="00AEEF"/>
          </a:solidFill>
        </p:spPr>
        <p:txBody>
          <a:bodyPr wrap="square" lIns="0" tIns="0" rIns="0" bIns="0" rtlCol="0"/>
          <a:lstStyle/>
          <a:p>
            <a:endParaRPr sz="1266">
              <a:solidFill>
                <a:prstClr val="black"/>
              </a:solidFill>
            </a:endParaRPr>
          </a:p>
        </p:txBody>
      </p:sp>
      <p:sp>
        <p:nvSpPr>
          <p:cNvPr id="295" name="object 295"/>
          <p:cNvSpPr/>
          <p:nvPr/>
        </p:nvSpPr>
        <p:spPr>
          <a:xfrm>
            <a:off x="5413809" y="4386664"/>
            <a:ext cx="0" cy="155823"/>
          </a:xfrm>
          <a:custGeom>
            <a:avLst/>
            <a:gdLst/>
            <a:ahLst/>
            <a:cxnLst/>
            <a:rect l="l" t="t" r="r" b="b"/>
            <a:pathLst>
              <a:path h="221614">
                <a:moveTo>
                  <a:pt x="0" y="221514"/>
                </a:moveTo>
                <a:lnTo>
                  <a:pt x="0" y="0"/>
                </a:lnTo>
              </a:path>
            </a:pathLst>
          </a:custGeom>
          <a:ln w="43555">
            <a:solidFill>
              <a:srgbClr val="00AEEF"/>
            </a:solidFill>
          </a:ln>
        </p:spPr>
        <p:txBody>
          <a:bodyPr wrap="square" lIns="0" tIns="0" rIns="0" bIns="0" rtlCol="0"/>
          <a:lstStyle/>
          <a:p>
            <a:endParaRPr sz="1266">
              <a:solidFill>
                <a:prstClr val="black"/>
              </a:solidFill>
            </a:endParaRPr>
          </a:p>
        </p:txBody>
      </p:sp>
      <p:sp>
        <p:nvSpPr>
          <p:cNvPr id="296" name="object 296"/>
          <p:cNvSpPr/>
          <p:nvPr/>
        </p:nvSpPr>
        <p:spPr>
          <a:xfrm>
            <a:off x="5399798" y="4397948"/>
            <a:ext cx="457200" cy="0"/>
          </a:xfrm>
          <a:custGeom>
            <a:avLst/>
            <a:gdLst/>
            <a:ahLst/>
            <a:cxnLst/>
            <a:rect l="l" t="t" r="r" b="b"/>
            <a:pathLst>
              <a:path w="650240">
                <a:moveTo>
                  <a:pt x="0" y="0"/>
                </a:moveTo>
                <a:lnTo>
                  <a:pt x="650123" y="0"/>
                </a:lnTo>
              </a:path>
            </a:pathLst>
          </a:custGeom>
          <a:ln w="43590">
            <a:solidFill>
              <a:srgbClr val="00AEEF"/>
            </a:solidFill>
          </a:ln>
        </p:spPr>
        <p:txBody>
          <a:bodyPr wrap="square" lIns="0" tIns="0" rIns="0" bIns="0" rtlCol="0"/>
          <a:lstStyle/>
          <a:p>
            <a:endParaRPr sz="1266">
              <a:solidFill>
                <a:prstClr val="black"/>
              </a:solidFill>
            </a:endParaRPr>
          </a:p>
        </p:txBody>
      </p:sp>
      <p:sp>
        <p:nvSpPr>
          <p:cNvPr id="297" name="object 297"/>
          <p:cNvSpPr/>
          <p:nvPr/>
        </p:nvSpPr>
        <p:spPr>
          <a:xfrm>
            <a:off x="5852327" y="4364709"/>
            <a:ext cx="58043" cy="66973"/>
          </a:xfrm>
          <a:custGeom>
            <a:avLst/>
            <a:gdLst/>
            <a:ahLst/>
            <a:cxnLst/>
            <a:rect l="l" t="t" r="r" b="b"/>
            <a:pathLst>
              <a:path w="82550" h="95250">
                <a:moveTo>
                  <a:pt x="0" y="0"/>
                </a:moveTo>
                <a:lnTo>
                  <a:pt x="0" y="95064"/>
                </a:lnTo>
                <a:lnTo>
                  <a:pt x="82270" y="47532"/>
                </a:lnTo>
                <a:lnTo>
                  <a:pt x="0" y="0"/>
                </a:lnTo>
                <a:close/>
              </a:path>
            </a:pathLst>
          </a:custGeom>
          <a:solidFill>
            <a:srgbClr val="00AEEF"/>
          </a:solidFill>
        </p:spPr>
        <p:txBody>
          <a:bodyPr wrap="square" lIns="0" tIns="0" rIns="0" bIns="0" rtlCol="0"/>
          <a:lstStyle/>
          <a:p>
            <a:endParaRPr sz="1266">
              <a:solidFill>
                <a:prstClr val="black"/>
              </a:solidFill>
            </a:endParaRPr>
          </a:p>
        </p:txBody>
      </p:sp>
      <p:sp>
        <p:nvSpPr>
          <p:cNvPr id="298" name="object 298"/>
          <p:cNvSpPr/>
          <p:nvPr/>
        </p:nvSpPr>
        <p:spPr>
          <a:xfrm>
            <a:off x="5122057" y="5324649"/>
            <a:ext cx="3572" cy="6697"/>
          </a:xfrm>
          <a:custGeom>
            <a:avLst/>
            <a:gdLst/>
            <a:ahLst/>
            <a:cxnLst/>
            <a:rect l="l" t="t" r="r" b="b"/>
            <a:pathLst>
              <a:path w="5079" h="9525">
                <a:moveTo>
                  <a:pt x="4744" y="4772"/>
                </a:moveTo>
                <a:lnTo>
                  <a:pt x="3700" y="0"/>
                </a:lnTo>
                <a:lnTo>
                  <a:pt x="1233" y="0"/>
                </a:lnTo>
                <a:lnTo>
                  <a:pt x="0" y="4772"/>
                </a:lnTo>
                <a:lnTo>
                  <a:pt x="1233" y="9520"/>
                </a:lnTo>
                <a:lnTo>
                  <a:pt x="3700" y="9520"/>
                </a:lnTo>
                <a:lnTo>
                  <a:pt x="4744" y="4772"/>
                </a:lnTo>
              </a:path>
            </a:pathLst>
          </a:custGeom>
          <a:ln w="15683">
            <a:solidFill>
              <a:srgbClr val="231F20"/>
            </a:solidFill>
          </a:ln>
        </p:spPr>
        <p:txBody>
          <a:bodyPr wrap="square" lIns="0" tIns="0" rIns="0" bIns="0" rtlCol="0"/>
          <a:lstStyle/>
          <a:p>
            <a:endParaRPr sz="1266">
              <a:solidFill>
                <a:prstClr val="black"/>
              </a:solidFill>
            </a:endParaRPr>
          </a:p>
        </p:txBody>
      </p:sp>
      <p:sp>
        <p:nvSpPr>
          <p:cNvPr id="299" name="object 299"/>
          <p:cNvSpPr/>
          <p:nvPr/>
        </p:nvSpPr>
        <p:spPr>
          <a:xfrm>
            <a:off x="5123809" y="5328217"/>
            <a:ext cx="106263" cy="0"/>
          </a:xfrm>
          <a:custGeom>
            <a:avLst/>
            <a:gdLst/>
            <a:ahLst/>
            <a:cxnLst/>
            <a:rect l="l" t="t" r="r" b="b"/>
            <a:pathLst>
              <a:path w="151129">
                <a:moveTo>
                  <a:pt x="0" y="0"/>
                </a:moveTo>
                <a:lnTo>
                  <a:pt x="150900" y="0"/>
                </a:lnTo>
              </a:path>
            </a:pathLst>
          </a:custGeom>
          <a:ln w="26056">
            <a:solidFill>
              <a:srgbClr val="231F20"/>
            </a:solidFill>
          </a:ln>
        </p:spPr>
        <p:txBody>
          <a:bodyPr wrap="square" lIns="0" tIns="0" rIns="0" bIns="0" rtlCol="0"/>
          <a:lstStyle/>
          <a:p>
            <a:endParaRPr sz="1266">
              <a:solidFill>
                <a:prstClr val="black"/>
              </a:solidFill>
            </a:endParaRPr>
          </a:p>
        </p:txBody>
      </p:sp>
      <p:sp>
        <p:nvSpPr>
          <p:cNvPr id="300" name="object 300"/>
          <p:cNvSpPr/>
          <p:nvPr/>
        </p:nvSpPr>
        <p:spPr>
          <a:xfrm>
            <a:off x="5229311" y="5324147"/>
            <a:ext cx="2232" cy="8037"/>
          </a:xfrm>
          <a:custGeom>
            <a:avLst/>
            <a:gdLst/>
            <a:ahLst/>
            <a:cxnLst/>
            <a:rect l="l" t="t" r="r" b="b"/>
            <a:pathLst>
              <a:path w="3175" h="11429">
                <a:moveTo>
                  <a:pt x="0" y="0"/>
                </a:moveTo>
                <a:lnTo>
                  <a:pt x="1921" y="1258"/>
                </a:lnTo>
                <a:lnTo>
                  <a:pt x="2799" y="5484"/>
                </a:lnTo>
                <a:lnTo>
                  <a:pt x="1921" y="9734"/>
                </a:lnTo>
                <a:lnTo>
                  <a:pt x="0" y="10968"/>
                </a:lnTo>
              </a:path>
            </a:pathLst>
          </a:custGeom>
          <a:ln w="15681">
            <a:solidFill>
              <a:srgbClr val="231F20"/>
            </a:solidFill>
          </a:ln>
        </p:spPr>
        <p:txBody>
          <a:bodyPr wrap="square" lIns="0" tIns="0" rIns="0" bIns="0" rtlCol="0"/>
          <a:lstStyle/>
          <a:p>
            <a:endParaRPr sz="1266">
              <a:solidFill>
                <a:prstClr val="black"/>
              </a:solidFill>
            </a:endParaRPr>
          </a:p>
        </p:txBody>
      </p:sp>
      <p:sp>
        <p:nvSpPr>
          <p:cNvPr id="301" name="object 301"/>
          <p:cNvSpPr/>
          <p:nvPr/>
        </p:nvSpPr>
        <p:spPr>
          <a:xfrm>
            <a:off x="5319534" y="5313363"/>
            <a:ext cx="6697" cy="29468"/>
          </a:xfrm>
          <a:custGeom>
            <a:avLst/>
            <a:gdLst/>
            <a:ahLst/>
            <a:cxnLst/>
            <a:rect l="l" t="t" r="r" b="b"/>
            <a:pathLst>
              <a:path w="9525" h="41909">
                <a:moveTo>
                  <a:pt x="0" y="0"/>
                </a:moveTo>
                <a:lnTo>
                  <a:pt x="4412" y="2825"/>
                </a:lnTo>
                <a:lnTo>
                  <a:pt x="7781" y="10375"/>
                </a:lnTo>
                <a:lnTo>
                  <a:pt x="8993" y="20821"/>
                </a:lnTo>
                <a:lnTo>
                  <a:pt x="7781" y="31268"/>
                </a:lnTo>
                <a:lnTo>
                  <a:pt x="4412" y="38818"/>
                </a:lnTo>
                <a:lnTo>
                  <a:pt x="0" y="41667"/>
                </a:lnTo>
              </a:path>
            </a:pathLst>
          </a:custGeom>
          <a:ln w="15681">
            <a:solidFill>
              <a:srgbClr val="231F20"/>
            </a:solidFill>
          </a:ln>
        </p:spPr>
        <p:txBody>
          <a:bodyPr wrap="square" lIns="0" tIns="0" rIns="0" bIns="0" rtlCol="0"/>
          <a:lstStyle/>
          <a:p>
            <a:endParaRPr sz="1266">
              <a:solidFill>
                <a:prstClr val="black"/>
              </a:solidFill>
            </a:endParaRPr>
          </a:p>
        </p:txBody>
      </p:sp>
      <p:sp>
        <p:nvSpPr>
          <p:cNvPr id="302" name="object 302"/>
          <p:cNvSpPr/>
          <p:nvPr/>
        </p:nvSpPr>
        <p:spPr>
          <a:xfrm>
            <a:off x="5223474" y="5313848"/>
            <a:ext cx="12502" cy="28575"/>
          </a:xfrm>
          <a:custGeom>
            <a:avLst/>
            <a:gdLst/>
            <a:ahLst/>
            <a:cxnLst/>
            <a:rect l="l" t="t" r="r" b="b"/>
            <a:pathLst>
              <a:path w="17779" h="40640">
                <a:moveTo>
                  <a:pt x="0" y="25617"/>
                </a:moveTo>
                <a:lnTo>
                  <a:pt x="2298" y="34972"/>
                </a:lnTo>
                <a:lnTo>
                  <a:pt x="6331" y="40266"/>
                </a:lnTo>
                <a:lnTo>
                  <a:pt x="11099" y="40266"/>
                </a:lnTo>
                <a:lnTo>
                  <a:pt x="14990" y="34805"/>
                </a:lnTo>
                <a:lnTo>
                  <a:pt x="17481" y="25617"/>
                </a:lnTo>
                <a:lnTo>
                  <a:pt x="17481" y="14838"/>
                </a:lnTo>
                <a:lnTo>
                  <a:pt x="14990" y="5484"/>
                </a:lnTo>
                <a:lnTo>
                  <a:pt x="11099" y="0"/>
                </a:lnTo>
                <a:lnTo>
                  <a:pt x="6331" y="0"/>
                </a:lnTo>
                <a:lnTo>
                  <a:pt x="2298" y="5294"/>
                </a:lnTo>
                <a:lnTo>
                  <a:pt x="0" y="14648"/>
                </a:lnTo>
              </a:path>
            </a:pathLst>
          </a:custGeom>
          <a:ln w="15682">
            <a:solidFill>
              <a:srgbClr val="231F20"/>
            </a:solidFill>
          </a:ln>
        </p:spPr>
        <p:txBody>
          <a:bodyPr wrap="square" lIns="0" tIns="0" rIns="0" bIns="0" rtlCol="0"/>
          <a:lstStyle/>
          <a:p>
            <a:endParaRPr sz="1266">
              <a:solidFill>
                <a:prstClr val="black"/>
              </a:solidFill>
            </a:endParaRPr>
          </a:p>
        </p:txBody>
      </p:sp>
      <p:sp>
        <p:nvSpPr>
          <p:cNvPr id="303" name="object 303"/>
          <p:cNvSpPr/>
          <p:nvPr/>
        </p:nvSpPr>
        <p:spPr>
          <a:xfrm>
            <a:off x="5229544" y="5342660"/>
            <a:ext cx="90190" cy="0"/>
          </a:xfrm>
          <a:custGeom>
            <a:avLst/>
            <a:gdLst/>
            <a:ahLst/>
            <a:cxnLst/>
            <a:rect l="l" t="t" r="r" b="b"/>
            <a:pathLst>
              <a:path w="128270">
                <a:moveTo>
                  <a:pt x="127984"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04" name="object 304"/>
          <p:cNvSpPr/>
          <p:nvPr/>
        </p:nvSpPr>
        <p:spPr>
          <a:xfrm>
            <a:off x="5229544" y="5313363"/>
            <a:ext cx="90190" cy="0"/>
          </a:xfrm>
          <a:custGeom>
            <a:avLst/>
            <a:gdLst/>
            <a:ahLst/>
            <a:cxnLst/>
            <a:rect l="l" t="t" r="r" b="b"/>
            <a:pathLst>
              <a:path w="128270">
                <a:moveTo>
                  <a:pt x="127984"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05" name="object 305"/>
          <p:cNvSpPr/>
          <p:nvPr/>
        </p:nvSpPr>
        <p:spPr>
          <a:xfrm>
            <a:off x="6130786" y="5306769"/>
            <a:ext cx="0" cy="42863"/>
          </a:xfrm>
          <a:custGeom>
            <a:avLst/>
            <a:gdLst/>
            <a:ahLst/>
            <a:cxnLst/>
            <a:rect l="l" t="t" r="r" b="b"/>
            <a:pathLst>
              <a:path h="60959">
                <a:moveTo>
                  <a:pt x="0" y="60589"/>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06" name="object 306"/>
          <p:cNvSpPr/>
          <p:nvPr/>
        </p:nvSpPr>
        <p:spPr>
          <a:xfrm>
            <a:off x="6109370" y="5290396"/>
            <a:ext cx="21431" cy="16520"/>
          </a:xfrm>
          <a:custGeom>
            <a:avLst/>
            <a:gdLst/>
            <a:ahLst/>
            <a:cxnLst/>
            <a:rect l="l" t="t" r="r" b="b"/>
            <a:pathLst>
              <a:path w="30479" h="23495">
                <a:moveTo>
                  <a:pt x="30339" y="23261"/>
                </a:moveTo>
                <a:lnTo>
                  <a:pt x="23708" y="11396"/>
                </a:lnTo>
                <a:lnTo>
                  <a:pt x="13136" y="3307"/>
                </a:lnTo>
                <a:lnTo>
                  <a:pt x="0" y="0"/>
                </a:lnTo>
              </a:path>
            </a:pathLst>
          </a:custGeom>
          <a:ln w="15688">
            <a:solidFill>
              <a:srgbClr val="231F20"/>
            </a:solidFill>
          </a:ln>
        </p:spPr>
        <p:txBody>
          <a:bodyPr wrap="square" lIns="0" tIns="0" rIns="0" bIns="0" rtlCol="0"/>
          <a:lstStyle/>
          <a:p>
            <a:endParaRPr sz="1266">
              <a:solidFill>
                <a:prstClr val="black"/>
              </a:solidFill>
            </a:endParaRPr>
          </a:p>
        </p:txBody>
      </p:sp>
      <p:sp>
        <p:nvSpPr>
          <p:cNvPr id="307" name="object 307"/>
          <p:cNvSpPr/>
          <p:nvPr/>
        </p:nvSpPr>
        <p:spPr>
          <a:xfrm>
            <a:off x="6108387" y="5350197"/>
            <a:ext cx="22324" cy="15627"/>
          </a:xfrm>
          <a:custGeom>
            <a:avLst/>
            <a:gdLst/>
            <a:ahLst/>
            <a:cxnLst/>
            <a:rect l="l" t="t" r="r" b="b"/>
            <a:pathLst>
              <a:path w="31750" h="22225">
                <a:moveTo>
                  <a:pt x="0" y="21975"/>
                </a:moveTo>
                <a:lnTo>
                  <a:pt x="13296" y="19195"/>
                </a:lnTo>
                <a:lnTo>
                  <a:pt x="24183" y="11533"/>
                </a:lnTo>
                <a:lnTo>
                  <a:pt x="31285" y="0"/>
                </a:lnTo>
              </a:path>
            </a:pathLst>
          </a:custGeom>
          <a:ln w="15689">
            <a:solidFill>
              <a:srgbClr val="231F20"/>
            </a:solidFill>
          </a:ln>
        </p:spPr>
        <p:txBody>
          <a:bodyPr wrap="square" lIns="0" tIns="0" rIns="0" bIns="0" rtlCol="0"/>
          <a:lstStyle/>
          <a:p>
            <a:endParaRPr sz="1266">
              <a:solidFill>
                <a:prstClr val="black"/>
              </a:solidFill>
            </a:endParaRPr>
          </a:p>
        </p:txBody>
      </p:sp>
      <p:sp>
        <p:nvSpPr>
          <p:cNvPr id="308" name="object 308"/>
          <p:cNvSpPr/>
          <p:nvPr/>
        </p:nvSpPr>
        <p:spPr>
          <a:xfrm>
            <a:off x="5849277" y="5290226"/>
            <a:ext cx="259407" cy="75902"/>
          </a:xfrm>
          <a:custGeom>
            <a:avLst/>
            <a:gdLst/>
            <a:ahLst/>
            <a:cxnLst/>
            <a:rect l="l" t="t" r="r" b="b"/>
            <a:pathLst>
              <a:path w="368934" h="107950">
                <a:moveTo>
                  <a:pt x="368604" y="107409"/>
                </a:moveTo>
                <a:lnTo>
                  <a:pt x="0" y="107409"/>
                </a:lnTo>
                <a:lnTo>
                  <a:pt x="0" y="0"/>
                </a:lnTo>
                <a:lnTo>
                  <a:pt x="368604" y="0"/>
                </a:lnTo>
              </a:path>
            </a:pathLst>
          </a:custGeom>
          <a:ln w="15692">
            <a:solidFill>
              <a:srgbClr val="231F20"/>
            </a:solidFill>
          </a:ln>
        </p:spPr>
        <p:txBody>
          <a:bodyPr wrap="square" lIns="0" tIns="0" rIns="0" bIns="0" rtlCol="0"/>
          <a:lstStyle/>
          <a:p>
            <a:endParaRPr sz="1266">
              <a:solidFill>
                <a:prstClr val="black"/>
              </a:solidFill>
            </a:endParaRPr>
          </a:p>
        </p:txBody>
      </p:sp>
      <p:sp>
        <p:nvSpPr>
          <p:cNvPr id="309" name="object 309"/>
          <p:cNvSpPr/>
          <p:nvPr/>
        </p:nvSpPr>
        <p:spPr>
          <a:xfrm>
            <a:off x="5315680" y="5457045"/>
            <a:ext cx="510332" cy="0"/>
          </a:xfrm>
          <a:custGeom>
            <a:avLst/>
            <a:gdLst/>
            <a:ahLst/>
            <a:cxnLst/>
            <a:rect l="l" t="t" r="r" b="b"/>
            <a:pathLst>
              <a:path w="725804">
                <a:moveTo>
                  <a:pt x="0" y="0"/>
                </a:moveTo>
                <a:lnTo>
                  <a:pt x="725538" y="0"/>
                </a:lnTo>
              </a:path>
            </a:pathLst>
          </a:custGeom>
          <a:ln w="15693">
            <a:solidFill>
              <a:srgbClr val="231F20"/>
            </a:solidFill>
          </a:ln>
        </p:spPr>
        <p:txBody>
          <a:bodyPr wrap="square" lIns="0" tIns="0" rIns="0" bIns="0" rtlCol="0"/>
          <a:lstStyle/>
          <a:p>
            <a:endParaRPr sz="1266">
              <a:solidFill>
                <a:prstClr val="black"/>
              </a:solidFill>
            </a:endParaRPr>
          </a:p>
        </p:txBody>
      </p:sp>
      <p:sp>
        <p:nvSpPr>
          <p:cNvPr id="310" name="object 310"/>
          <p:cNvSpPr/>
          <p:nvPr/>
        </p:nvSpPr>
        <p:spPr>
          <a:xfrm>
            <a:off x="5292228" y="5433641"/>
            <a:ext cx="16520" cy="22324"/>
          </a:xfrm>
          <a:custGeom>
            <a:avLst/>
            <a:gdLst/>
            <a:ahLst/>
            <a:cxnLst/>
            <a:rect l="l" t="t" r="r" b="b"/>
            <a:pathLst>
              <a:path w="23495" h="31750">
                <a:moveTo>
                  <a:pt x="0" y="0"/>
                </a:moveTo>
                <a:lnTo>
                  <a:pt x="3025" y="13912"/>
                </a:lnTo>
                <a:lnTo>
                  <a:pt x="11211" y="24938"/>
                </a:lnTo>
                <a:lnTo>
                  <a:pt x="23220" y="31744"/>
                </a:lnTo>
              </a:path>
            </a:pathLst>
          </a:custGeom>
          <a:ln w="15685">
            <a:solidFill>
              <a:srgbClr val="231F20"/>
            </a:solidFill>
          </a:ln>
        </p:spPr>
        <p:txBody>
          <a:bodyPr wrap="square" lIns="0" tIns="0" rIns="0" bIns="0" rtlCol="0"/>
          <a:lstStyle/>
          <a:p>
            <a:endParaRPr sz="1266">
              <a:solidFill>
                <a:prstClr val="black"/>
              </a:solidFill>
            </a:endParaRPr>
          </a:p>
        </p:txBody>
      </p:sp>
      <p:sp>
        <p:nvSpPr>
          <p:cNvPr id="311" name="object 311"/>
          <p:cNvSpPr/>
          <p:nvPr/>
        </p:nvSpPr>
        <p:spPr>
          <a:xfrm>
            <a:off x="5825891" y="5440731"/>
            <a:ext cx="22324" cy="16520"/>
          </a:xfrm>
          <a:custGeom>
            <a:avLst/>
            <a:gdLst/>
            <a:ahLst/>
            <a:cxnLst/>
            <a:rect l="l" t="t" r="r" b="b"/>
            <a:pathLst>
              <a:path w="31750" h="23495">
                <a:moveTo>
                  <a:pt x="0" y="23203"/>
                </a:moveTo>
                <a:lnTo>
                  <a:pt x="13880" y="20190"/>
                </a:lnTo>
                <a:lnTo>
                  <a:pt x="24901" y="12008"/>
                </a:lnTo>
                <a:lnTo>
                  <a:pt x="31714" y="0"/>
                </a:lnTo>
              </a:path>
            </a:pathLst>
          </a:custGeom>
          <a:ln w="15689">
            <a:solidFill>
              <a:srgbClr val="231F20"/>
            </a:solidFill>
          </a:ln>
        </p:spPr>
        <p:txBody>
          <a:bodyPr wrap="square" lIns="0" tIns="0" rIns="0" bIns="0" rtlCol="0"/>
          <a:lstStyle/>
          <a:p>
            <a:endParaRPr sz="1266">
              <a:solidFill>
                <a:prstClr val="black"/>
              </a:solidFill>
            </a:endParaRPr>
          </a:p>
        </p:txBody>
      </p:sp>
      <p:sp>
        <p:nvSpPr>
          <p:cNvPr id="312" name="object 312"/>
          <p:cNvSpPr/>
          <p:nvPr/>
        </p:nvSpPr>
        <p:spPr>
          <a:xfrm>
            <a:off x="5315680" y="5043911"/>
            <a:ext cx="510332" cy="0"/>
          </a:xfrm>
          <a:custGeom>
            <a:avLst/>
            <a:gdLst/>
            <a:ahLst/>
            <a:cxnLst/>
            <a:rect l="l" t="t" r="r" b="b"/>
            <a:pathLst>
              <a:path w="725804">
                <a:moveTo>
                  <a:pt x="0" y="0"/>
                </a:moveTo>
                <a:lnTo>
                  <a:pt x="725538" y="0"/>
                </a:lnTo>
              </a:path>
            </a:pathLst>
          </a:custGeom>
          <a:ln w="15693">
            <a:solidFill>
              <a:srgbClr val="231F20"/>
            </a:solidFill>
          </a:ln>
        </p:spPr>
        <p:txBody>
          <a:bodyPr wrap="square" lIns="0" tIns="0" rIns="0" bIns="0" rtlCol="0"/>
          <a:lstStyle/>
          <a:p>
            <a:endParaRPr sz="1266">
              <a:solidFill>
                <a:prstClr val="black"/>
              </a:solidFill>
            </a:endParaRPr>
          </a:p>
        </p:txBody>
      </p:sp>
      <p:sp>
        <p:nvSpPr>
          <p:cNvPr id="313" name="object 313"/>
          <p:cNvSpPr/>
          <p:nvPr/>
        </p:nvSpPr>
        <p:spPr>
          <a:xfrm>
            <a:off x="5832947" y="5045117"/>
            <a:ext cx="16520" cy="22324"/>
          </a:xfrm>
          <a:custGeom>
            <a:avLst/>
            <a:gdLst/>
            <a:ahLst/>
            <a:cxnLst/>
            <a:rect l="l" t="t" r="r" b="b"/>
            <a:pathLst>
              <a:path w="23495" h="31750">
                <a:moveTo>
                  <a:pt x="23200" y="31760"/>
                </a:moveTo>
                <a:lnTo>
                  <a:pt x="20177" y="17852"/>
                </a:lnTo>
                <a:lnTo>
                  <a:pt x="11999" y="6819"/>
                </a:lnTo>
                <a:lnTo>
                  <a:pt x="0" y="0"/>
                </a:lnTo>
              </a:path>
            </a:pathLst>
          </a:custGeom>
          <a:ln w="15685">
            <a:solidFill>
              <a:srgbClr val="231F20"/>
            </a:solidFill>
          </a:ln>
        </p:spPr>
        <p:txBody>
          <a:bodyPr wrap="square" lIns="0" tIns="0" rIns="0" bIns="0" rtlCol="0"/>
          <a:lstStyle/>
          <a:p>
            <a:endParaRPr sz="1266">
              <a:solidFill>
                <a:prstClr val="black"/>
              </a:solidFill>
            </a:endParaRPr>
          </a:p>
        </p:txBody>
      </p:sp>
      <p:sp>
        <p:nvSpPr>
          <p:cNvPr id="314" name="object 314"/>
          <p:cNvSpPr/>
          <p:nvPr/>
        </p:nvSpPr>
        <p:spPr>
          <a:xfrm>
            <a:off x="5293323" y="5044028"/>
            <a:ext cx="22324" cy="16520"/>
          </a:xfrm>
          <a:custGeom>
            <a:avLst/>
            <a:gdLst/>
            <a:ahLst/>
            <a:cxnLst/>
            <a:rect l="l" t="t" r="r" b="b"/>
            <a:pathLst>
              <a:path w="31750" h="23495">
                <a:moveTo>
                  <a:pt x="31725" y="0"/>
                </a:moveTo>
                <a:lnTo>
                  <a:pt x="17837" y="3029"/>
                </a:lnTo>
                <a:lnTo>
                  <a:pt x="6818" y="11222"/>
                </a:lnTo>
                <a:lnTo>
                  <a:pt x="0" y="23234"/>
                </a:lnTo>
              </a:path>
            </a:pathLst>
          </a:custGeom>
          <a:ln w="15689">
            <a:solidFill>
              <a:srgbClr val="231F20"/>
            </a:solidFill>
          </a:ln>
        </p:spPr>
        <p:txBody>
          <a:bodyPr wrap="square" lIns="0" tIns="0" rIns="0" bIns="0" rtlCol="0"/>
          <a:lstStyle/>
          <a:p>
            <a:endParaRPr sz="1266">
              <a:solidFill>
                <a:prstClr val="black"/>
              </a:solidFill>
            </a:endParaRPr>
          </a:p>
        </p:txBody>
      </p:sp>
      <p:sp>
        <p:nvSpPr>
          <p:cNvPr id="315" name="object 315"/>
          <p:cNvSpPr/>
          <p:nvPr/>
        </p:nvSpPr>
        <p:spPr>
          <a:xfrm>
            <a:off x="5848542" y="5306769"/>
            <a:ext cx="893" cy="42863"/>
          </a:xfrm>
          <a:custGeom>
            <a:avLst/>
            <a:gdLst/>
            <a:ahLst/>
            <a:cxnLst/>
            <a:rect l="l" t="t" r="r" b="b"/>
            <a:pathLst>
              <a:path w="1270" h="60959">
                <a:moveTo>
                  <a:pt x="1020" y="60589"/>
                </a:moveTo>
                <a:lnTo>
                  <a:pt x="877" y="58286"/>
                </a:lnTo>
                <a:lnTo>
                  <a:pt x="500" y="51567"/>
                </a:lnTo>
                <a:lnTo>
                  <a:pt x="166" y="41857"/>
                </a:lnTo>
                <a:lnTo>
                  <a:pt x="0" y="30199"/>
                </a:lnTo>
                <a:lnTo>
                  <a:pt x="166" y="18542"/>
                </a:lnTo>
                <a:lnTo>
                  <a:pt x="500" y="8832"/>
                </a:lnTo>
                <a:lnTo>
                  <a:pt x="877" y="2279"/>
                </a:lnTo>
                <a:lnTo>
                  <a:pt x="1020" y="0"/>
                </a:lnTo>
              </a:path>
            </a:pathLst>
          </a:custGeom>
          <a:ln w="15680">
            <a:solidFill>
              <a:srgbClr val="231F20"/>
            </a:solidFill>
          </a:ln>
        </p:spPr>
        <p:txBody>
          <a:bodyPr wrap="square" lIns="0" tIns="0" rIns="0" bIns="0" rtlCol="0"/>
          <a:lstStyle/>
          <a:p>
            <a:endParaRPr sz="1266">
              <a:solidFill>
                <a:prstClr val="black"/>
              </a:solidFill>
            </a:endParaRPr>
          </a:p>
        </p:txBody>
      </p:sp>
      <p:sp>
        <p:nvSpPr>
          <p:cNvPr id="316" name="object 316"/>
          <p:cNvSpPr/>
          <p:nvPr/>
        </p:nvSpPr>
        <p:spPr>
          <a:xfrm>
            <a:off x="5292228" y="5067399"/>
            <a:ext cx="0" cy="246013"/>
          </a:xfrm>
          <a:custGeom>
            <a:avLst/>
            <a:gdLst/>
            <a:ahLst/>
            <a:cxnLst/>
            <a:rect l="l" t="t" r="r" b="b"/>
            <a:pathLst>
              <a:path h="349884">
                <a:moveTo>
                  <a:pt x="0" y="0"/>
                </a:moveTo>
                <a:lnTo>
                  <a:pt x="0" y="349816"/>
                </a:lnTo>
              </a:path>
            </a:pathLst>
          </a:custGeom>
          <a:ln w="15680">
            <a:solidFill>
              <a:srgbClr val="231F20"/>
            </a:solidFill>
          </a:ln>
        </p:spPr>
        <p:txBody>
          <a:bodyPr wrap="square" lIns="0" tIns="0" rIns="0" bIns="0" rtlCol="0"/>
          <a:lstStyle/>
          <a:p>
            <a:endParaRPr sz="1266">
              <a:solidFill>
                <a:prstClr val="black"/>
              </a:solidFill>
            </a:endParaRPr>
          </a:p>
        </p:txBody>
      </p:sp>
      <p:sp>
        <p:nvSpPr>
          <p:cNvPr id="317" name="object 317"/>
          <p:cNvSpPr/>
          <p:nvPr/>
        </p:nvSpPr>
        <p:spPr>
          <a:xfrm>
            <a:off x="5849260" y="5067399"/>
            <a:ext cx="0" cy="223242"/>
          </a:xfrm>
          <a:custGeom>
            <a:avLst/>
            <a:gdLst/>
            <a:ahLst/>
            <a:cxnLst/>
            <a:rect l="l" t="t" r="r" b="b"/>
            <a:pathLst>
              <a:path h="317500">
                <a:moveTo>
                  <a:pt x="0" y="0"/>
                </a:moveTo>
                <a:lnTo>
                  <a:pt x="0" y="316909"/>
                </a:lnTo>
              </a:path>
            </a:pathLst>
          </a:custGeom>
          <a:ln w="15680">
            <a:solidFill>
              <a:srgbClr val="231F20"/>
            </a:solidFill>
          </a:ln>
        </p:spPr>
        <p:txBody>
          <a:bodyPr wrap="square" lIns="0" tIns="0" rIns="0" bIns="0" rtlCol="0"/>
          <a:lstStyle/>
          <a:p>
            <a:endParaRPr sz="1266">
              <a:solidFill>
                <a:prstClr val="black"/>
              </a:solidFill>
            </a:endParaRPr>
          </a:p>
        </p:txBody>
      </p:sp>
      <p:sp>
        <p:nvSpPr>
          <p:cNvPr id="318" name="object 318"/>
          <p:cNvSpPr/>
          <p:nvPr/>
        </p:nvSpPr>
        <p:spPr>
          <a:xfrm>
            <a:off x="5292228" y="5342661"/>
            <a:ext cx="0" cy="91082"/>
          </a:xfrm>
          <a:custGeom>
            <a:avLst/>
            <a:gdLst/>
            <a:ahLst/>
            <a:cxnLst/>
            <a:rect l="l" t="t" r="r" b="b"/>
            <a:pathLst>
              <a:path h="129540">
                <a:moveTo>
                  <a:pt x="0" y="129299"/>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19" name="object 319"/>
          <p:cNvSpPr/>
          <p:nvPr/>
        </p:nvSpPr>
        <p:spPr>
          <a:xfrm>
            <a:off x="5849260" y="5365748"/>
            <a:ext cx="0" cy="67866"/>
          </a:xfrm>
          <a:custGeom>
            <a:avLst/>
            <a:gdLst/>
            <a:ahLst/>
            <a:cxnLst/>
            <a:rect l="l" t="t" r="r" b="b"/>
            <a:pathLst>
              <a:path h="96520">
                <a:moveTo>
                  <a:pt x="0" y="96464"/>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20" name="object 320"/>
          <p:cNvSpPr/>
          <p:nvPr/>
        </p:nvSpPr>
        <p:spPr>
          <a:xfrm>
            <a:off x="5292228" y="5020489"/>
            <a:ext cx="16520" cy="22324"/>
          </a:xfrm>
          <a:custGeom>
            <a:avLst/>
            <a:gdLst/>
            <a:ahLst/>
            <a:cxnLst/>
            <a:rect l="l" t="t" r="r" b="b"/>
            <a:pathLst>
              <a:path w="23495" h="31750">
                <a:moveTo>
                  <a:pt x="0" y="0"/>
                </a:moveTo>
                <a:lnTo>
                  <a:pt x="3023" y="13891"/>
                </a:lnTo>
                <a:lnTo>
                  <a:pt x="11203" y="24928"/>
                </a:lnTo>
                <a:lnTo>
                  <a:pt x="23206" y="31757"/>
                </a:lnTo>
              </a:path>
            </a:pathLst>
          </a:custGeom>
          <a:ln w="15685">
            <a:solidFill>
              <a:srgbClr val="231F20"/>
            </a:solidFill>
          </a:ln>
        </p:spPr>
        <p:txBody>
          <a:bodyPr wrap="square" lIns="0" tIns="0" rIns="0" bIns="0" rtlCol="0"/>
          <a:lstStyle/>
          <a:p>
            <a:endParaRPr sz="1266">
              <a:solidFill>
                <a:prstClr val="black"/>
              </a:solidFill>
            </a:endParaRPr>
          </a:p>
        </p:txBody>
      </p:sp>
      <p:sp>
        <p:nvSpPr>
          <p:cNvPr id="321" name="object 321"/>
          <p:cNvSpPr/>
          <p:nvPr/>
        </p:nvSpPr>
        <p:spPr>
          <a:xfrm>
            <a:off x="5825891" y="5027558"/>
            <a:ext cx="22324" cy="16520"/>
          </a:xfrm>
          <a:custGeom>
            <a:avLst/>
            <a:gdLst/>
            <a:ahLst/>
            <a:cxnLst/>
            <a:rect l="l" t="t" r="r" b="b"/>
            <a:pathLst>
              <a:path w="31750" h="23495">
                <a:moveTo>
                  <a:pt x="0" y="23257"/>
                </a:moveTo>
                <a:lnTo>
                  <a:pt x="13880" y="20221"/>
                </a:lnTo>
                <a:lnTo>
                  <a:pt x="24901" y="12018"/>
                </a:lnTo>
                <a:lnTo>
                  <a:pt x="31714" y="0"/>
                </a:lnTo>
              </a:path>
            </a:pathLst>
          </a:custGeom>
          <a:ln w="15689">
            <a:solidFill>
              <a:srgbClr val="231F20"/>
            </a:solidFill>
          </a:ln>
        </p:spPr>
        <p:txBody>
          <a:bodyPr wrap="square" lIns="0" tIns="0" rIns="0" bIns="0" rtlCol="0"/>
          <a:lstStyle/>
          <a:p>
            <a:endParaRPr sz="1266">
              <a:solidFill>
                <a:prstClr val="black"/>
              </a:solidFill>
            </a:endParaRPr>
          </a:p>
        </p:txBody>
      </p:sp>
      <p:sp>
        <p:nvSpPr>
          <p:cNvPr id="322" name="object 322"/>
          <p:cNvSpPr/>
          <p:nvPr/>
        </p:nvSpPr>
        <p:spPr>
          <a:xfrm>
            <a:off x="5315680" y="4838545"/>
            <a:ext cx="510332" cy="0"/>
          </a:xfrm>
          <a:custGeom>
            <a:avLst/>
            <a:gdLst/>
            <a:ahLst/>
            <a:cxnLst/>
            <a:rect l="l" t="t" r="r" b="b"/>
            <a:pathLst>
              <a:path w="725804">
                <a:moveTo>
                  <a:pt x="725538"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23" name="object 323"/>
          <p:cNvSpPr/>
          <p:nvPr/>
        </p:nvSpPr>
        <p:spPr>
          <a:xfrm>
            <a:off x="5832957" y="4839633"/>
            <a:ext cx="16520" cy="22770"/>
          </a:xfrm>
          <a:custGeom>
            <a:avLst/>
            <a:gdLst/>
            <a:ahLst/>
            <a:cxnLst/>
            <a:rect l="l" t="t" r="r" b="b"/>
            <a:pathLst>
              <a:path w="23495" h="32384">
                <a:moveTo>
                  <a:pt x="23185" y="31785"/>
                </a:moveTo>
                <a:lnTo>
                  <a:pt x="20165" y="17874"/>
                </a:lnTo>
                <a:lnTo>
                  <a:pt x="11992" y="6829"/>
                </a:lnTo>
                <a:lnTo>
                  <a:pt x="0" y="0"/>
                </a:lnTo>
              </a:path>
            </a:pathLst>
          </a:custGeom>
          <a:ln w="15685">
            <a:solidFill>
              <a:srgbClr val="231F20"/>
            </a:solidFill>
          </a:ln>
        </p:spPr>
        <p:txBody>
          <a:bodyPr wrap="square" lIns="0" tIns="0" rIns="0" bIns="0" rtlCol="0"/>
          <a:lstStyle/>
          <a:p>
            <a:endParaRPr sz="1266">
              <a:solidFill>
                <a:prstClr val="black"/>
              </a:solidFill>
            </a:endParaRPr>
          </a:p>
        </p:txBody>
      </p:sp>
      <p:sp>
        <p:nvSpPr>
          <p:cNvPr id="324" name="object 324"/>
          <p:cNvSpPr/>
          <p:nvPr/>
        </p:nvSpPr>
        <p:spPr>
          <a:xfrm>
            <a:off x="5293326" y="4838545"/>
            <a:ext cx="22324" cy="16520"/>
          </a:xfrm>
          <a:custGeom>
            <a:avLst/>
            <a:gdLst/>
            <a:ahLst/>
            <a:cxnLst/>
            <a:rect l="l" t="t" r="r" b="b"/>
            <a:pathLst>
              <a:path w="31750" h="23495">
                <a:moveTo>
                  <a:pt x="31720" y="0"/>
                </a:moveTo>
                <a:lnTo>
                  <a:pt x="17837" y="3031"/>
                </a:lnTo>
                <a:lnTo>
                  <a:pt x="6819" y="11228"/>
                </a:lnTo>
                <a:lnTo>
                  <a:pt x="0" y="23241"/>
                </a:lnTo>
              </a:path>
            </a:pathLst>
          </a:custGeom>
          <a:ln w="15689">
            <a:solidFill>
              <a:srgbClr val="231F20"/>
            </a:solidFill>
          </a:ln>
        </p:spPr>
        <p:txBody>
          <a:bodyPr wrap="square" lIns="0" tIns="0" rIns="0" bIns="0" rtlCol="0"/>
          <a:lstStyle/>
          <a:p>
            <a:endParaRPr sz="1266">
              <a:solidFill>
                <a:prstClr val="black"/>
              </a:solidFill>
            </a:endParaRPr>
          </a:p>
        </p:txBody>
      </p:sp>
      <p:sp>
        <p:nvSpPr>
          <p:cNvPr id="325" name="object 325"/>
          <p:cNvSpPr/>
          <p:nvPr/>
        </p:nvSpPr>
        <p:spPr>
          <a:xfrm>
            <a:off x="5392508" y="4556822"/>
            <a:ext cx="42863" cy="0"/>
          </a:xfrm>
          <a:custGeom>
            <a:avLst/>
            <a:gdLst/>
            <a:ahLst/>
            <a:cxnLst/>
            <a:rect l="l" t="t" r="r" b="b"/>
            <a:pathLst>
              <a:path w="60959">
                <a:moveTo>
                  <a:pt x="60564" y="0"/>
                </a:moveTo>
                <a:lnTo>
                  <a:pt x="0" y="0"/>
                </a:lnTo>
              </a:path>
            </a:pathLst>
          </a:custGeom>
          <a:ln w="15693">
            <a:solidFill>
              <a:srgbClr val="231F20"/>
            </a:solidFill>
          </a:ln>
        </p:spPr>
        <p:txBody>
          <a:bodyPr wrap="square" lIns="0" tIns="0" rIns="0" bIns="0" rtlCol="0"/>
          <a:lstStyle/>
          <a:p>
            <a:endParaRPr sz="1266">
              <a:solidFill>
                <a:prstClr val="black"/>
              </a:solidFill>
            </a:endParaRPr>
          </a:p>
        </p:txBody>
      </p:sp>
      <p:sp>
        <p:nvSpPr>
          <p:cNvPr id="326" name="object 326"/>
          <p:cNvSpPr/>
          <p:nvPr/>
        </p:nvSpPr>
        <p:spPr>
          <a:xfrm>
            <a:off x="5376166" y="4556905"/>
            <a:ext cx="16520" cy="21431"/>
          </a:xfrm>
          <a:custGeom>
            <a:avLst/>
            <a:gdLst/>
            <a:ahLst/>
            <a:cxnLst/>
            <a:rect l="l" t="t" r="r" b="b"/>
            <a:pathLst>
              <a:path w="23495" h="30479">
                <a:moveTo>
                  <a:pt x="23242" y="0"/>
                </a:moveTo>
                <a:lnTo>
                  <a:pt x="11400" y="6649"/>
                </a:lnTo>
                <a:lnTo>
                  <a:pt x="3313" y="17226"/>
                </a:lnTo>
                <a:lnTo>
                  <a:pt x="0" y="30356"/>
                </a:lnTo>
              </a:path>
            </a:pathLst>
          </a:custGeom>
          <a:ln w="15685">
            <a:solidFill>
              <a:srgbClr val="231F20"/>
            </a:solidFill>
          </a:ln>
        </p:spPr>
        <p:txBody>
          <a:bodyPr wrap="square" lIns="0" tIns="0" rIns="0" bIns="0" rtlCol="0"/>
          <a:lstStyle/>
          <a:p>
            <a:endParaRPr sz="1266">
              <a:solidFill>
                <a:prstClr val="black"/>
              </a:solidFill>
            </a:endParaRPr>
          </a:p>
        </p:txBody>
      </p:sp>
      <p:sp>
        <p:nvSpPr>
          <p:cNvPr id="327" name="object 327"/>
          <p:cNvSpPr/>
          <p:nvPr/>
        </p:nvSpPr>
        <p:spPr>
          <a:xfrm>
            <a:off x="5436054" y="4557232"/>
            <a:ext cx="15627" cy="22324"/>
          </a:xfrm>
          <a:custGeom>
            <a:avLst/>
            <a:gdLst/>
            <a:ahLst/>
            <a:cxnLst/>
            <a:rect l="l" t="t" r="r" b="b"/>
            <a:pathLst>
              <a:path w="22225" h="31750">
                <a:moveTo>
                  <a:pt x="21953" y="31302"/>
                </a:moveTo>
                <a:lnTo>
                  <a:pt x="19178" y="18005"/>
                </a:lnTo>
                <a:lnTo>
                  <a:pt x="11526" y="7118"/>
                </a:lnTo>
                <a:lnTo>
                  <a:pt x="0" y="0"/>
                </a:lnTo>
              </a:path>
            </a:pathLst>
          </a:custGeom>
          <a:ln w="15684">
            <a:solidFill>
              <a:srgbClr val="231F20"/>
            </a:solidFill>
          </a:ln>
        </p:spPr>
        <p:txBody>
          <a:bodyPr wrap="square" lIns="0" tIns="0" rIns="0" bIns="0" rtlCol="0"/>
          <a:lstStyle/>
          <a:p>
            <a:endParaRPr sz="1266">
              <a:solidFill>
                <a:prstClr val="black"/>
              </a:solidFill>
            </a:endParaRPr>
          </a:p>
        </p:txBody>
      </p:sp>
      <p:sp>
        <p:nvSpPr>
          <p:cNvPr id="328" name="object 328"/>
          <p:cNvSpPr/>
          <p:nvPr/>
        </p:nvSpPr>
        <p:spPr>
          <a:xfrm>
            <a:off x="5292228" y="4862033"/>
            <a:ext cx="0" cy="158502"/>
          </a:xfrm>
          <a:custGeom>
            <a:avLst/>
            <a:gdLst/>
            <a:ahLst/>
            <a:cxnLst/>
            <a:rect l="l" t="t" r="r" b="b"/>
            <a:pathLst>
              <a:path h="225425">
                <a:moveTo>
                  <a:pt x="0" y="0"/>
                </a:moveTo>
                <a:lnTo>
                  <a:pt x="0" y="225265"/>
                </a:lnTo>
              </a:path>
            </a:pathLst>
          </a:custGeom>
          <a:ln w="15680">
            <a:solidFill>
              <a:srgbClr val="231F20"/>
            </a:solidFill>
          </a:ln>
        </p:spPr>
        <p:txBody>
          <a:bodyPr wrap="square" lIns="0" tIns="0" rIns="0" bIns="0" rtlCol="0"/>
          <a:lstStyle/>
          <a:p>
            <a:endParaRPr sz="1266">
              <a:solidFill>
                <a:prstClr val="black"/>
              </a:solidFill>
            </a:endParaRPr>
          </a:p>
        </p:txBody>
      </p:sp>
      <p:sp>
        <p:nvSpPr>
          <p:cNvPr id="329" name="object 329"/>
          <p:cNvSpPr/>
          <p:nvPr/>
        </p:nvSpPr>
        <p:spPr>
          <a:xfrm>
            <a:off x="5849260" y="4862033"/>
            <a:ext cx="0" cy="158502"/>
          </a:xfrm>
          <a:custGeom>
            <a:avLst/>
            <a:gdLst/>
            <a:ahLst/>
            <a:cxnLst/>
            <a:rect l="l" t="t" r="r" b="b"/>
            <a:pathLst>
              <a:path h="225425">
                <a:moveTo>
                  <a:pt x="0" y="0"/>
                </a:moveTo>
                <a:lnTo>
                  <a:pt x="0" y="225265"/>
                </a:lnTo>
              </a:path>
            </a:pathLst>
          </a:custGeom>
          <a:ln w="15680">
            <a:solidFill>
              <a:srgbClr val="231F20"/>
            </a:solidFill>
          </a:ln>
        </p:spPr>
        <p:txBody>
          <a:bodyPr wrap="square" lIns="0" tIns="0" rIns="0" bIns="0" rtlCol="0"/>
          <a:lstStyle/>
          <a:p>
            <a:endParaRPr sz="1266">
              <a:solidFill>
                <a:prstClr val="black"/>
              </a:solidFill>
            </a:endParaRPr>
          </a:p>
        </p:txBody>
      </p:sp>
      <p:sp>
        <p:nvSpPr>
          <p:cNvPr id="330" name="object 330"/>
          <p:cNvSpPr/>
          <p:nvPr/>
        </p:nvSpPr>
        <p:spPr>
          <a:xfrm>
            <a:off x="5376146" y="4579192"/>
            <a:ext cx="0" cy="259407"/>
          </a:xfrm>
          <a:custGeom>
            <a:avLst/>
            <a:gdLst/>
            <a:ahLst/>
            <a:cxnLst/>
            <a:rect l="l" t="t" r="r" b="b"/>
            <a:pathLst>
              <a:path h="368934">
                <a:moveTo>
                  <a:pt x="0" y="368857"/>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31" name="object 331"/>
          <p:cNvSpPr/>
          <p:nvPr/>
        </p:nvSpPr>
        <p:spPr>
          <a:xfrm>
            <a:off x="5451489" y="4579192"/>
            <a:ext cx="0" cy="259407"/>
          </a:xfrm>
          <a:custGeom>
            <a:avLst/>
            <a:gdLst/>
            <a:ahLst/>
            <a:cxnLst/>
            <a:rect l="l" t="t" r="r" b="b"/>
            <a:pathLst>
              <a:path h="368934">
                <a:moveTo>
                  <a:pt x="0" y="368857"/>
                </a:moveTo>
                <a:lnTo>
                  <a:pt x="0" y="0"/>
                </a:lnTo>
              </a:path>
            </a:pathLst>
          </a:custGeom>
          <a:ln w="15680">
            <a:solidFill>
              <a:srgbClr val="231F20"/>
            </a:solidFill>
          </a:ln>
        </p:spPr>
        <p:txBody>
          <a:bodyPr wrap="square" lIns="0" tIns="0" rIns="0" bIns="0" rtlCol="0"/>
          <a:lstStyle/>
          <a:p>
            <a:endParaRPr sz="1266">
              <a:solidFill>
                <a:prstClr val="black"/>
              </a:solidFill>
            </a:endParaRPr>
          </a:p>
        </p:txBody>
      </p:sp>
      <p:sp>
        <p:nvSpPr>
          <p:cNvPr id="332" name="object 332"/>
          <p:cNvSpPr/>
          <p:nvPr/>
        </p:nvSpPr>
        <p:spPr>
          <a:xfrm>
            <a:off x="5127045" y="5357435"/>
            <a:ext cx="442913" cy="438001"/>
          </a:xfrm>
          <a:custGeom>
            <a:avLst/>
            <a:gdLst/>
            <a:ahLst/>
            <a:cxnLst/>
            <a:rect l="l" t="t" r="r" b="b"/>
            <a:pathLst>
              <a:path w="629920" h="622934">
                <a:moveTo>
                  <a:pt x="0" y="0"/>
                </a:moveTo>
                <a:lnTo>
                  <a:pt x="0" y="622447"/>
                </a:lnTo>
                <a:lnTo>
                  <a:pt x="629531" y="622447"/>
                </a:lnTo>
              </a:path>
            </a:pathLst>
          </a:custGeom>
          <a:ln w="14476">
            <a:solidFill>
              <a:srgbClr val="231F20"/>
            </a:solidFill>
          </a:ln>
        </p:spPr>
        <p:txBody>
          <a:bodyPr wrap="square" lIns="0" tIns="0" rIns="0" bIns="0" rtlCol="0"/>
          <a:lstStyle/>
          <a:p>
            <a:endParaRPr sz="1266">
              <a:solidFill>
                <a:prstClr val="black"/>
              </a:solidFill>
            </a:endParaRPr>
          </a:p>
        </p:txBody>
      </p:sp>
      <p:sp>
        <p:nvSpPr>
          <p:cNvPr id="333" name="object 333"/>
          <p:cNvSpPr/>
          <p:nvPr/>
        </p:nvSpPr>
        <p:spPr>
          <a:xfrm>
            <a:off x="7801096" y="5068834"/>
            <a:ext cx="309860" cy="309860"/>
          </a:xfrm>
          <a:custGeom>
            <a:avLst/>
            <a:gdLst/>
            <a:ahLst/>
            <a:cxnLst/>
            <a:rect l="l" t="t" r="r" b="b"/>
            <a:pathLst>
              <a:path w="440690" h="440690">
                <a:moveTo>
                  <a:pt x="220146" y="0"/>
                </a:moveTo>
                <a:lnTo>
                  <a:pt x="167217" y="6401"/>
                </a:lnTo>
                <a:lnTo>
                  <a:pt x="118959" y="24586"/>
                </a:lnTo>
                <a:lnTo>
                  <a:pt x="76868" y="53023"/>
                </a:lnTo>
                <a:lnTo>
                  <a:pt x="42472" y="90180"/>
                </a:lnTo>
                <a:lnTo>
                  <a:pt x="17299" y="134527"/>
                </a:lnTo>
                <a:lnTo>
                  <a:pt x="2881" y="184531"/>
                </a:lnTo>
                <a:lnTo>
                  <a:pt x="0" y="220254"/>
                </a:lnTo>
                <a:lnTo>
                  <a:pt x="729" y="238324"/>
                </a:lnTo>
                <a:lnTo>
                  <a:pt x="11223" y="289888"/>
                </a:lnTo>
                <a:lnTo>
                  <a:pt x="32984" y="336298"/>
                </a:lnTo>
                <a:lnTo>
                  <a:pt x="64481" y="376024"/>
                </a:lnTo>
                <a:lnTo>
                  <a:pt x="104184" y="407537"/>
                </a:lnTo>
                <a:lnTo>
                  <a:pt x="150565" y="429307"/>
                </a:lnTo>
                <a:lnTo>
                  <a:pt x="202091" y="439804"/>
                </a:lnTo>
                <a:lnTo>
                  <a:pt x="220146" y="440535"/>
                </a:lnTo>
                <a:lnTo>
                  <a:pt x="238201" y="439804"/>
                </a:lnTo>
                <a:lnTo>
                  <a:pt x="289731" y="429307"/>
                </a:lnTo>
                <a:lnTo>
                  <a:pt x="336116" y="407537"/>
                </a:lnTo>
                <a:lnTo>
                  <a:pt x="375825" y="376024"/>
                </a:lnTo>
                <a:lnTo>
                  <a:pt x="407327" y="336298"/>
                </a:lnTo>
                <a:lnTo>
                  <a:pt x="429092" y="289888"/>
                </a:lnTo>
                <a:lnTo>
                  <a:pt x="439589" y="238324"/>
                </a:lnTo>
                <a:lnTo>
                  <a:pt x="440319" y="220254"/>
                </a:lnTo>
                <a:lnTo>
                  <a:pt x="439589" y="202192"/>
                </a:lnTo>
                <a:lnTo>
                  <a:pt x="429092" y="150639"/>
                </a:lnTo>
                <a:lnTo>
                  <a:pt x="407324" y="104233"/>
                </a:lnTo>
                <a:lnTo>
                  <a:pt x="375815" y="64506"/>
                </a:lnTo>
                <a:lnTo>
                  <a:pt x="336097" y="32991"/>
                </a:lnTo>
                <a:lnTo>
                  <a:pt x="289699" y="11220"/>
                </a:lnTo>
                <a:lnTo>
                  <a:pt x="238121" y="726"/>
                </a:lnTo>
                <a:lnTo>
                  <a:pt x="220146" y="0"/>
                </a:lnTo>
                <a:close/>
              </a:path>
            </a:pathLst>
          </a:custGeom>
          <a:solidFill>
            <a:srgbClr val="E3B41D"/>
          </a:solidFill>
        </p:spPr>
        <p:txBody>
          <a:bodyPr wrap="square" lIns="0" tIns="0" rIns="0" bIns="0" rtlCol="0"/>
          <a:lstStyle/>
          <a:p>
            <a:endParaRPr sz="1266">
              <a:solidFill>
                <a:prstClr val="black"/>
              </a:solidFill>
            </a:endParaRPr>
          </a:p>
        </p:txBody>
      </p:sp>
      <p:sp>
        <p:nvSpPr>
          <p:cNvPr id="334" name="object 334"/>
          <p:cNvSpPr/>
          <p:nvPr/>
        </p:nvSpPr>
        <p:spPr>
          <a:xfrm>
            <a:off x="7629090" y="5137677"/>
            <a:ext cx="516136" cy="172343"/>
          </a:xfrm>
          <a:custGeom>
            <a:avLst/>
            <a:gdLst/>
            <a:ahLst/>
            <a:cxnLst/>
            <a:rect l="l" t="t" r="r" b="b"/>
            <a:pathLst>
              <a:path w="734059" h="245109">
                <a:moveTo>
                  <a:pt x="366920" y="0"/>
                </a:moveTo>
                <a:lnTo>
                  <a:pt x="307405" y="1601"/>
                </a:lnTo>
                <a:lnTo>
                  <a:pt x="250947" y="6239"/>
                </a:lnTo>
                <a:lnTo>
                  <a:pt x="198301" y="13659"/>
                </a:lnTo>
                <a:lnTo>
                  <a:pt x="150224" y="23611"/>
                </a:lnTo>
                <a:lnTo>
                  <a:pt x="107470" y="35841"/>
                </a:lnTo>
                <a:lnTo>
                  <a:pt x="70795" y="50098"/>
                </a:lnTo>
                <a:lnTo>
                  <a:pt x="28835" y="74730"/>
                </a:lnTo>
                <a:lnTo>
                  <a:pt x="1216" y="112311"/>
                </a:lnTo>
                <a:lnTo>
                  <a:pt x="0" y="122342"/>
                </a:lnTo>
                <a:lnTo>
                  <a:pt x="1216" y="132384"/>
                </a:lnTo>
                <a:lnTo>
                  <a:pt x="28835" y="169992"/>
                </a:lnTo>
                <a:lnTo>
                  <a:pt x="70795" y="194635"/>
                </a:lnTo>
                <a:lnTo>
                  <a:pt x="107470" y="208894"/>
                </a:lnTo>
                <a:lnTo>
                  <a:pt x="150224" y="221125"/>
                </a:lnTo>
                <a:lnTo>
                  <a:pt x="198301" y="231076"/>
                </a:lnTo>
                <a:lnTo>
                  <a:pt x="250947" y="238495"/>
                </a:lnTo>
                <a:lnTo>
                  <a:pt x="307405" y="243131"/>
                </a:lnTo>
                <a:lnTo>
                  <a:pt x="366920" y="244732"/>
                </a:lnTo>
                <a:lnTo>
                  <a:pt x="397016" y="244327"/>
                </a:lnTo>
                <a:lnTo>
                  <a:pt x="455102" y="241177"/>
                </a:lnTo>
                <a:lnTo>
                  <a:pt x="509751" y="235118"/>
                </a:lnTo>
                <a:lnTo>
                  <a:pt x="560207" y="226401"/>
                </a:lnTo>
                <a:lnTo>
                  <a:pt x="605716" y="215279"/>
                </a:lnTo>
                <a:lnTo>
                  <a:pt x="645523" y="202002"/>
                </a:lnTo>
                <a:lnTo>
                  <a:pt x="692890" y="178598"/>
                </a:lnTo>
                <a:lnTo>
                  <a:pt x="723178" y="151762"/>
                </a:lnTo>
                <a:lnTo>
                  <a:pt x="733841" y="122342"/>
                </a:lnTo>
                <a:lnTo>
                  <a:pt x="732625" y="112311"/>
                </a:lnTo>
                <a:lnTo>
                  <a:pt x="705009" y="74730"/>
                </a:lnTo>
                <a:lnTo>
                  <a:pt x="663052" y="50098"/>
                </a:lnTo>
                <a:lnTo>
                  <a:pt x="626380" y="35841"/>
                </a:lnTo>
                <a:lnTo>
                  <a:pt x="583627" y="23611"/>
                </a:lnTo>
                <a:lnTo>
                  <a:pt x="535550" y="13659"/>
                </a:lnTo>
                <a:lnTo>
                  <a:pt x="482903" y="6239"/>
                </a:lnTo>
                <a:lnTo>
                  <a:pt x="426441" y="1601"/>
                </a:lnTo>
                <a:lnTo>
                  <a:pt x="366920" y="0"/>
                </a:lnTo>
                <a:close/>
              </a:path>
            </a:pathLst>
          </a:custGeom>
          <a:solidFill>
            <a:srgbClr val="E3B41D"/>
          </a:solidFill>
        </p:spPr>
        <p:txBody>
          <a:bodyPr wrap="square" lIns="0" tIns="0" rIns="0" bIns="0" rtlCol="0"/>
          <a:lstStyle/>
          <a:p>
            <a:endParaRPr sz="1266">
              <a:solidFill>
                <a:prstClr val="black"/>
              </a:solidFill>
            </a:endParaRPr>
          </a:p>
        </p:txBody>
      </p:sp>
      <p:sp>
        <p:nvSpPr>
          <p:cNvPr id="335" name="object 335"/>
          <p:cNvSpPr/>
          <p:nvPr/>
        </p:nvSpPr>
        <p:spPr>
          <a:xfrm>
            <a:off x="7663485" y="5086044"/>
            <a:ext cx="344239" cy="275481"/>
          </a:xfrm>
          <a:custGeom>
            <a:avLst/>
            <a:gdLst/>
            <a:ahLst/>
            <a:cxnLst/>
            <a:rect l="l" t="t" r="r" b="b"/>
            <a:pathLst>
              <a:path w="489584" h="391795">
                <a:moveTo>
                  <a:pt x="244629" y="0"/>
                </a:moveTo>
                <a:lnTo>
                  <a:pt x="204950" y="2562"/>
                </a:lnTo>
                <a:lnTo>
                  <a:pt x="167309" y="9981"/>
                </a:lnTo>
                <a:lnTo>
                  <a:pt x="115770" y="29332"/>
                </a:lnTo>
                <a:lnTo>
                  <a:pt x="71651" y="57343"/>
                </a:lnTo>
                <a:lnTo>
                  <a:pt x="36651" y="92652"/>
                </a:lnTo>
                <a:lnTo>
                  <a:pt x="12471" y="133898"/>
                </a:lnTo>
                <a:lnTo>
                  <a:pt x="810" y="179721"/>
                </a:lnTo>
                <a:lnTo>
                  <a:pt x="0" y="195778"/>
                </a:lnTo>
                <a:lnTo>
                  <a:pt x="810" y="211834"/>
                </a:lnTo>
                <a:lnTo>
                  <a:pt x="12471" y="257660"/>
                </a:lnTo>
                <a:lnTo>
                  <a:pt x="36651" y="298910"/>
                </a:lnTo>
                <a:lnTo>
                  <a:pt x="71651" y="334224"/>
                </a:lnTo>
                <a:lnTo>
                  <a:pt x="115770" y="362239"/>
                </a:lnTo>
                <a:lnTo>
                  <a:pt x="167309" y="381595"/>
                </a:lnTo>
                <a:lnTo>
                  <a:pt x="204950" y="389015"/>
                </a:lnTo>
                <a:lnTo>
                  <a:pt x="244629" y="391579"/>
                </a:lnTo>
                <a:lnTo>
                  <a:pt x="264692" y="390929"/>
                </a:lnTo>
                <a:lnTo>
                  <a:pt x="303412" y="385887"/>
                </a:lnTo>
                <a:lnTo>
                  <a:pt x="357038" y="369721"/>
                </a:lnTo>
                <a:lnTo>
                  <a:pt x="403809" y="344440"/>
                </a:lnTo>
                <a:lnTo>
                  <a:pt x="442027" y="311408"/>
                </a:lnTo>
                <a:lnTo>
                  <a:pt x="469994" y="271985"/>
                </a:lnTo>
                <a:lnTo>
                  <a:pt x="486011" y="227534"/>
                </a:lnTo>
                <a:lnTo>
                  <a:pt x="489211" y="195778"/>
                </a:lnTo>
                <a:lnTo>
                  <a:pt x="488400" y="179721"/>
                </a:lnTo>
                <a:lnTo>
                  <a:pt x="476744" y="133898"/>
                </a:lnTo>
                <a:lnTo>
                  <a:pt x="452572" y="92652"/>
                </a:lnTo>
                <a:lnTo>
                  <a:pt x="417583" y="57343"/>
                </a:lnTo>
                <a:lnTo>
                  <a:pt x="373474" y="29332"/>
                </a:lnTo>
                <a:lnTo>
                  <a:pt x="321944" y="9981"/>
                </a:lnTo>
                <a:lnTo>
                  <a:pt x="284307" y="2562"/>
                </a:lnTo>
                <a:lnTo>
                  <a:pt x="244629" y="0"/>
                </a:lnTo>
                <a:close/>
              </a:path>
            </a:pathLst>
          </a:custGeom>
          <a:solidFill>
            <a:srgbClr val="E3B41D"/>
          </a:solidFill>
        </p:spPr>
        <p:txBody>
          <a:bodyPr wrap="square" lIns="0" tIns="0" rIns="0" bIns="0" rtlCol="0"/>
          <a:lstStyle/>
          <a:p>
            <a:endParaRPr sz="1266">
              <a:solidFill>
                <a:prstClr val="black"/>
              </a:solidFill>
            </a:endParaRPr>
          </a:p>
        </p:txBody>
      </p:sp>
      <p:sp>
        <p:nvSpPr>
          <p:cNvPr id="336" name="object 336"/>
          <p:cNvSpPr/>
          <p:nvPr/>
        </p:nvSpPr>
        <p:spPr>
          <a:xfrm>
            <a:off x="7877494" y="5090202"/>
            <a:ext cx="0" cy="267444"/>
          </a:xfrm>
          <a:custGeom>
            <a:avLst/>
            <a:gdLst/>
            <a:ahLst/>
            <a:cxnLst/>
            <a:rect l="l" t="t" r="r" b="b"/>
            <a:pathLst>
              <a:path h="380365">
                <a:moveTo>
                  <a:pt x="0" y="0"/>
                </a:moveTo>
                <a:lnTo>
                  <a:pt x="0" y="379779"/>
                </a:lnTo>
              </a:path>
            </a:pathLst>
          </a:custGeom>
          <a:ln w="10888">
            <a:solidFill>
              <a:srgbClr val="BD912D"/>
            </a:solidFill>
          </a:ln>
        </p:spPr>
        <p:txBody>
          <a:bodyPr wrap="square" lIns="0" tIns="0" rIns="0" bIns="0" rtlCol="0"/>
          <a:lstStyle/>
          <a:p>
            <a:endParaRPr sz="1266">
              <a:solidFill>
                <a:prstClr val="black"/>
              </a:solidFill>
            </a:endParaRPr>
          </a:p>
        </p:txBody>
      </p:sp>
      <p:sp>
        <p:nvSpPr>
          <p:cNvPr id="337" name="object 337"/>
          <p:cNvSpPr/>
          <p:nvPr/>
        </p:nvSpPr>
        <p:spPr>
          <a:xfrm>
            <a:off x="7673545" y="5176241"/>
            <a:ext cx="0" cy="91976"/>
          </a:xfrm>
          <a:custGeom>
            <a:avLst/>
            <a:gdLst/>
            <a:ahLst/>
            <a:cxnLst/>
            <a:rect l="l" t="t" r="r" b="b"/>
            <a:pathLst>
              <a:path h="130809">
                <a:moveTo>
                  <a:pt x="0" y="0"/>
                </a:moveTo>
                <a:lnTo>
                  <a:pt x="0" y="130415"/>
                </a:lnTo>
              </a:path>
            </a:pathLst>
          </a:custGeom>
          <a:ln w="10888">
            <a:solidFill>
              <a:srgbClr val="BD912D"/>
            </a:solidFill>
          </a:ln>
        </p:spPr>
        <p:txBody>
          <a:bodyPr wrap="square" lIns="0" tIns="0" rIns="0" bIns="0" rtlCol="0"/>
          <a:lstStyle/>
          <a:p>
            <a:endParaRPr sz="1266">
              <a:solidFill>
                <a:prstClr val="black"/>
              </a:solidFill>
            </a:endParaRPr>
          </a:p>
        </p:txBody>
      </p:sp>
      <p:sp>
        <p:nvSpPr>
          <p:cNvPr id="338" name="object 338"/>
          <p:cNvSpPr/>
          <p:nvPr/>
        </p:nvSpPr>
        <p:spPr>
          <a:xfrm>
            <a:off x="8105393" y="5180531"/>
            <a:ext cx="0" cy="87511"/>
          </a:xfrm>
          <a:custGeom>
            <a:avLst/>
            <a:gdLst/>
            <a:ahLst/>
            <a:cxnLst/>
            <a:rect l="l" t="t" r="r" b="b"/>
            <a:pathLst>
              <a:path h="124459">
                <a:moveTo>
                  <a:pt x="0" y="0"/>
                </a:moveTo>
                <a:lnTo>
                  <a:pt x="0" y="124313"/>
                </a:lnTo>
              </a:path>
            </a:pathLst>
          </a:custGeom>
          <a:ln w="10888">
            <a:solidFill>
              <a:srgbClr val="BD912D"/>
            </a:solidFill>
          </a:ln>
        </p:spPr>
        <p:txBody>
          <a:bodyPr wrap="square" lIns="0" tIns="0" rIns="0" bIns="0" rtlCol="0"/>
          <a:lstStyle/>
          <a:p>
            <a:endParaRPr sz="1266">
              <a:solidFill>
                <a:prstClr val="black"/>
              </a:solidFill>
            </a:endParaRPr>
          </a:p>
        </p:txBody>
      </p:sp>
      <p:sp>
        <p:nvSpPr>
          <p:cNvPr id="339" name="object 339"/>
          <p:cNvSpPr txBox="1"/>
          <p:nvPr/>
        </p:nvSpPr>
        <p:spPr>
          <a:xfrm>
            <a:off x="7421054" y="4468366"/>
            <a:ext cx="954137" cy="118943"/>
          </a:xfrm>
          <a:prstGeom prst="rect">
            <a:avLst/>
          </a:prstGeom>
        </p:spPr>
        <p:txBody>
          <a:bodyPr vert="horz" wrap="square" lIns="0" tIns="0" rIns="0" bIns="0" rtlCol="0">
            <a:spAutoFit/>
          </a:bodyPr>
          <a:lstStyle/>
          <a:p>
            <a:pPr marL="8929"/>
            <a:r>
              <a:rPr sz="773" spc="-7" dirty="0">
                <a:solidFill>
                  <a:srgbClr val="231F20"/>
                </a:solidFill>
                <a:latin typeface="Arial"/>
                <a:cs typeface="Arial"/>
              </a:rPr>
              <a:t>Top</a:t>
            </a:r>
            <a:r>
              <a:rPr sz="773" spc="-4" dirty="0">
                <a:solidFill>
                  <a:srgbClr val="231F20"/>
                </a:solidFill>
                <a:latin typeface="Arial"/>
                <a:cs typeface="Arial"/>
              </a:rPr>
              <a:t> view: cut </a:t>
            </a:r>
            <a:r>
              <a:rPr sz="773" spc="-7" dirty="0">
                <a:solidFill>
                  <a:srgbClr val="231F20"/>
                </a:solidFill>
                <a:latin typeface="Arial"/>
                <a:cs typeface="Arial"/>
              </a:rPr>
              <a:t>through</a:t>
            </a:r>
            <a:endParaRPr sz="773">
              <a:solidFill>
                <a:prstClr val="black"/>
              </a:solidFill>
              <a:latin typeface="Arial"/>
              <a:cs typeface="Arial"/>
            </a:endParaRPr>
          </a:p>
        </p:txBody>
      </p:sp>
      <p:sp>
        <p:nvSpPr>
          <p:cNvPr id="340" name="object 340"/>
          <p:cNvSpPr txBox="1"/>
          <p:nvPr/>
        </p:nvSpPr>
        <p:spPr>
          <a:xfrm>
            <a:off x="7043619" y="5639776"/>
            <a:ext cx="447824" cy="230832"/>
          </a:xfrm>
          <a:prstGeom prst="rect">
            <a:avLst/>
          </a:prstGeom>
        </p:spPr>
        <p:txBody>
          <a:bodyPr vert="horz" wrap="square" lIns="0" tIns="0" rIns="0" bIns="0" rtlCol="0">
            <a:spAutoFit/>
          </a:bodyPr>
          <a:lstStyle/>
          <a:p>
            <a:pPr marL="8929" marR="3572" indent="8036">
              <a:lnSpc>
                <a:spcPts val="900"/>
              </a:lnSpc>
            </a:pPr>
            <a:r>
              <a:rPr sz="773" spc="-7" dirty="0">
                <a:solidFill>
                  <a:srgbClr val="231F20"/>
                </a:solidFill>
                <a:latin typeface="Arial"/>
                <a:cs typeface="Arial"/>
              </a:rPr>
              <a:t>Electrode connector</a:t>
            </a:r>
            <a:endParaRPr sz="773">
              <a:solidFill>
                <a:prstClr val="black"/>
              </a:solidFill>
              <a:latin typeface="Arial"/>
              <a:cs typeface="Arial"/>
            </a:endParaRPr>
          </a:p>
        </p:txBody>
      </p:sp>
      <p:sp>
        <p:nvSpPr>
          <p:cNvPr id="341" name="object 341"/>
          <p:cNvSpPr txBox="1"/>
          <p:nvPr/>
        </p:nvSpPr>
        <p:spPr>
          <a:xfrm>
            <a:off x="8525095" y="5317874"/>
            <a:ext cx="399157" cy="118943"/>
          </a:xfrm>
          <a:prstGeom prst="rect">
            <a:avLst/>
          </a:prstGeom>
        </p:spPr>
        <p:txBody>
          <a:bodyPr vert="horz" wrap="square" lIns="0" tIns="0" rIns="0" bIns="0" rtlCol="0">
            <a:spAutoFit/>
          </a:bodyPr>
          <a:lstStyle/>
          <a:p>
            <a:pPr marL="8929"/>
            <a:r>
              <a:rPr sz="773" spc="-4" dirty="0">
                <a:solidFill>
                  <a:srgbClr val="231F20"/>
                </a:solidFill>
                <a:latin typeface="Arial"/>
                <a:cs typeface="Arial"/>
              </a:rPr>
              <a:t>Inlet port</a:t>
            </a:r>
            <a:endParaRPr sz="773">
              <a:solidFill>
                <a:prstClr val="black"/>
              </a:solidFill>
              <a:latin typeface="Arial"/>
              <a:cs typeface="Arial"/>
            </a:endParaRPr>
          </a:p>
        </p:txBody>
      </p:sp>
      <p:sp>
        <p:nvSpPr>
          <p:cNvPr id="342" name="object 342"/>
          <p:cNvSpPr txBox="1"/>
          <p:nvPr/>
        </p:nvSpPr>
        <p:spPr>
          <a:xfrm>
            <a:off x="7690756" y="5503591"/>
            <a:ext cx="431750" cy="118943"/>
          </a:xfrm>
          <a:prstGeom prst="rect">
            <a:avLst/>
          </a:prstGeom>
        </p:spPr>
        <p:txBody>
          <a:bodyPr vert="horz" wrap="square" lIns="0" tIns="0" rIns="0" bIns="0" rtlCol="0">
            <a:spAutoFit/>
          </a:bodyPr>
          <a:lstStyle/>
          <a:p>
            <a:pPr marL="8929"/>
            <a:r>
              <a:rPr sz="773" spc="-7" dirty="0">
                <a:solidFill>
                  <a:srgbClr val="231F20"/>
                </a:solidFill>
                <a:latin typeface="Arial"/>
                <a:cs typeface="Arial"/>
              </a:rPr>
              <a:t>Electrode</a:t>
            </a:r>
            <a:endParaRPr sz="773">
              <a:solidFill>
                <a:prstClr val="black"/>
              </a:solidFill>
              <a:latin typeface="Arial"/>
              <a:cs typeface="Arial"/>
            </a:endParaRPr>
          </a:p>
        </p:txBody>
      </p:sp>
      <p:sp>
        <p:nvSpPr>
          <p:cNvPr id="343" name="object 343"/>
          <p:cNvSpPr txBox="1"/>
          <p:nvPr/>
        </p:nvSpPr>
        <p:spPr>
          <a:xfrm>
            <a:off x="7690756" y="4835978"/>
            <a:ext cx="431750" cy="118943"/>
          </a:xfrm>
          <a:prstGeom prst="rect">
            <a:avLst/>
          </a:prstGeom>
        </p:spPr>
        <p:txBody>
          <a:bodyPr vert="horz" wrap="square" lIns="0" tIns="0" rIns="0" bIns="0" rtlCol="0">
            <a:spAutoFit/>
          </a:bodyPr>
          <a:lstStyle/>
          <a:p>
            <a:pPr marL="8929"/>
            <a:r>
              <a:rPr sz="773" spc="-7" dirty="0">
                <a:solidFill>
                  <a:srgbClr val="231F20"/>
                </a:solidFill>
                <a:latin typeface="Arial"/>
                <a:cs typeface="Arial"/>
              </a:rPr>
              <a:t>Electrode</a:t>
            </a:r>
            <a:endParaRPr sz="773">
              <a:solidFill>
                <a:prstClr val="black"/>
              </a:solidFill>
              <a:latin typeface="Arial"/>
              <a:cs typeface="Arial"/>
            </a:endParaRPr>
          </a:p>
        </p:txBody>
      </p:sp>
      <p:sp>
        <p:nvSpPr>
          <p:cNvPr id="344" name="object 344"/>
          <p:cNvSpPr txBox="1"/>
          <p:nvPr/>
        </p:nvSpPr>
        <p:spPr>
          <a:xfrm>
            <a:off x="5974388" y="4289156"/>
            <a:ext cx="951012" cy="231474"/>
          </a:xfrm>
          <a:prstGeom prst="rect">
            <a:avLst/>
          </a:prstGeom>
        </p:spPr>
        <p:txBody>
          <a:bodyPr vert="horz" wrap="square" lIns="0" tIns="0" rIns="0" bIns="0" rtlCol="0">
            <a:spAutoFit/>
          </a:bodyPr>
          <a:lstStyle/>
          <a:p>
            <a:pPr marL="165640" marR="3572" indent="-157157">
              <a:lnSpc>
                <a:spcPct val="106700"/>
              </a:lnSpc>
            </a:pPr>
            <a:r>
              <a:rPr sz="703" dirty="0">
                <a:solidFill>
                  <a:srgbClr val="231F20"/>
                </a:solidFill>
                <a:latin typeface="Arial"/>
                <a:cs typeface="Arial"/>
              </a:rPr>
              <a:t>Temperature-controlled buffer circulator</a:t>
            </a:r>
            <a:endParaRPr sz="703">
              <a:solidFill>
                <a:prstClr val="black"/>
              </a:solidFill>
              <a:latin typeface="Arial"/>
              <a:cs typeface="Arial"/>
            </a:endParaRPr>
          </a:p>
        </p:txBody>
      </p:sp>
      <p:sp>
        <p:nvSpPr>
          <p:cNvPr id="345" name="object 345"/>
          <p:cNvSpPr txBox="1"/>
          <p:nvPr/>
        </p:nvSpPr>
        <p:spPr>
          <a:xfrm>
            <a:off x="6304139" y="5215006"/>
            <a:ext cx="257621" cy="231474"/>
          </a:xfrm>
          <a:prstGeom prst="rect">
            <a:avLst/>
          </a:prstGeom>
        </p:spPr>
        <p:txBody>
          <a:bodyPr vert="horz" wrap="square" lIns="0" tIns="0" rIns="0" bIns="0" rtlCol="0">
            <a:spAutoFit/>
          </a:bodyPr>
          <a:lstStyle/>
          <a:p>
            <a:pPr marL="43754" marR="3572" indent="-35271">
              <a:lnSpc>
                <a:spcPct val="106700"/>
              </a:lnSpc>
            </a:pPr>
            <a:r>
              <a:rPr sz="703" dirty="0">
                <a:solidFill>
                  <a:srgbClr val="231F20"/>
                </a:solidFill>
                <a:latin typeface="Arial"/>
                <a:cs typeface="Arial"/>
              </a:rPr>
              <a:t>Buffer filter</a:t>
            </a:r>
            <a:endParaRPr sz="703">
              <a:solidFill>
                <a:prstClr val="black"/>
              </a:solidFill>
              <a:latin typeface="Arial"/>
              <a:cs typeface="Arial"/>
            </a:endParaRPr>
          </a:p>
        </p:txBody>
      </p:sp>
      <p:sp>
        <p:nvSpPr>
          <p:cNvPr id="346" name="object 346"/>
          <p:cNvSpPr txBox="1"/>
          <p:nvPr/>
        </p:nvSpPr>
        <p:spPr>
          <a:xfrm>
            <a:off x="5658454" y="5679475"/>
            <a:ext cx="636687" cy="231474"/>
          </a:xfrm>
          <a:prstGeom prst="rect">
            <a:avLst/>
          </a:prstGeom>
        </p:spPr>
        <p:txBody>
          <a:bodyPr vert="horz" wrap="square" lIns="0" tIns="0" rIns="0" bIns="0" rtlCol="0">
            <a:spAutoFit/>
          </a:bodyPr>
          <a:lstStyle/>
          <a:p>
            <a:pPr marL="53576" marR="3572" indent="-45093">
              <a:lnSpc>
                <a:spcPct val="106700"/>
              </a:lnSpc>
            </a:pPr>
            <a:r>
              <a:rPr sz="703" dirty="0">
                <a:solidFill>
                  <a:srgbClr val="231F20"/>
                </a:solidFill>
                <a:latin typeface="Arial"/>
                <a:cs typeface="Arial"/>
              </a:rPr>
              <a:t>Electrophoresis power supply</a:t>
            </a:r>
            <a:endParaRPr sz="703">
              <a:solidFill>
                <a:prstClr val="black"/>
              </a:solidFill>
              <a:latin typeface="Arial"/>
              <a:cs typeface="Arial"/>
            </a:endParaRPr>
          </a:p>
        </p:txBody>
      </p:sp>
      <p:sp>
        <p:nvSpPr>
          <p:cNvPr id="347" name="object 347"/>
          <p:cNvSpPr txBox="1"/>
          <p:nvPr/>
        </p:nvSpPr>
        <p:spPr>
          <a:xfrm>
            <a:off x="5384308" y="5148732"/>
            <a:ext cx="399157" cy="230832"/>
          </a:xfrm>
          <a:prstGeom prst="rect">
            <a:avLst/>
          </a:prstGeom>
        </p:spPr>
        <p:txBody>
          <a:bodyPr vert="horz" wrap="square" lIns="0" tIns="0" rIns="0" bIns="0" rtlCol="0">
            <a:spAutoFit/>
          </a:bodyPr>
          <a:lstStyle/>
          <a:p>
            <a:pPr algn="ctr">
              <a:lnSpc>
                <a:spcPts val="914"/>
              </a:lnSpc>
            </a:pPr>
            <a:r>
              <a:rPr sz="773" spc="-7" dirty="0">
                <a:solidFill>
                  <a:srgbClr val="FFFFFF"/>
                </a:solidFill>
                <a:latin typeface="Arial"/>
                <a:cs typeface="Arial"/>
              </a:rPr>
              <a:t>ETC</a:t>
            </a:r>
            <a:endParaRPr sz="773">
              <a:solidFill>
                <a:prstClr val="black"/>
              </a:solidFill>
              <a:latin typeface="Arial"/>
              <a:cs typeface="Arial"/>
            </a:endParaRPr>
          </a:p>
          <a:p>
            <a:pPr algn="ctr">
              <a:lnSpc>
                <a:spcPts val="914"/>
              </a:lnSpc>
            </a:pPr>
            <a:r>
              <a:rPr sz="773" spc="-7" dirty="0">
                <a:solidFill>
                  <a:srgbClr val="FFFFFF"/>
                </a:solidFill>
                <a:latin typeface="Arial"/>
                <a:cs typeface="Arial"/>
              </a:rPr>
              <a:t>chamber</a:t>
            </a:r>
            <a:endParaRPr sz="773">
              <a:solidFill>
                <a:prstClr val="black"/>
              </a:solidFill>
              <a:latin typeface="Arial"/>
              <a:cs typeface="Arial"/>
            </a:endParaRPr>
          </a:p>
        </p:txBody>
      </p:sp>
      <p:sp>
        <p:nvSpPr>
          <p:cNvPr id="348" name="object 348"/>
          <p:cNvSpPr txBox="1"/>
          <p:nvPr/>
        </p:nvSpPr>
        <p:spPr>
          <a:xfrm>
            <a:off x="7645437" y="5177343"/>
            <a:ext cx="489793" cy="97399"/>
          </a:xfrm>
          <a:prstGeom prst="rect">
            <a:avLst/>
          </a:prstGeom>
        </p:spPr>
        <p:txBody>
          <a:bodyPr vert="horz" wrap="square" lIns="0" tIns="0" rIns="0" bIns="0" rtlCol="0">
            <a:spAutoFit/>
          </a:bodyPr>
          <a:lstStyle/>
          <a:p>
            <a:pPr marL="8929"/>
            <a:r>
              <a:rPr sz="633" dirty="0">
                <a:solidFill>
                  <a:srgbClr val="231F20"/>
                </a:solidFill>
                <a:latin typeface="Arial"/>
                <a:cs typeface="Arial"/>
              </a:rPr>
              <a:t>Target tissue</a:t>
            </a:r>
            <a:endParaRPr sz="633">
              <a:solidFill>
                <a:prstClr val="black"/>
              </a:solidFill>
              <a:latin typeface="Arial"/>
              <a:cs typeface="Arial"/>
            </a:endParaRPr>
          </a:p>
        </p:txBody>
      </p:sp>
      <p:sp>
        <p:nvSpPr>
          <p:cNvPr id="349" name="object 349"/>
          <p:cNvSpPr txBox="1"/>
          <p:nvPr/>
        </p:nvSpPr>
        <p:spPr>
          <a:xfrm>
            <a:off x="5408225" y="6285327"/>
            <a:ext cx="3450878" cy="459613"/>
          </a:xfrm>
          <a:prstGeom prst="rect">
            <a:avLst/>
          </a:prstGeom>
        </p:spPr>
        <p:txBody>
          <a:bodyPr vert="horz" wrap="square" lIns="0" tIns="0" rIns="0" bIns="0" rtlCol="0">
            <a:spAutoFit/>
          </a:bodyPr>
          <a:lstStyle/>
          <a:p>
            <a:pPr marL="8929"/>
            <a:r>
              <a:rPr sz="1547" b="1" spc="-49" dirty="0">
                <a:solidFill>
                  <a:srgbClr val="231F20"/>
                </a:solidFill>
                <a:cs typeface="Calibri"/>
              </a:rPr>
              <a:t>C</a:t>
            </a:r>
            <a:r>
              <a:rPr sz="1547" b="1" spc="116" dirty="0">
                <a:solidFill>
                  <a:srgbClr val="231F20"/>
                </a:solidFill>
                <a:cs typeface="Calibri"/>
              </a:rPr>
              <a:t>L</a:t>
            </a:r>
            <a:r>
              <a:rPr sz="1547" b="1" spc="7" dirty="0">
                <a:solidFill>
                  <a:srgbClr val="231F20"/>
                </a:solidFill>
                <a:cs typeface="Calibri"/>
              </a:rPr>
              <a:t>ARI</a:t>
            </a:r>
            <a:r>
              <a:rPr sz="1547" b="1" spc="11" dirty="0">
                <a:solidFill>
                  <a:srgbClr val="231F20"/>
                </a:solidFill>
                <a:cs typeface="Calibri"/>
              </a:rPr>
              <a:t>T</a:t>
            </a:r>
            <a:r>
              <a:rPr sz="1547" b="1" spc="-11" dirty="0">
                <a:solidFill>
                  <a:srgbClr val="231F20"/>
                </a:solidFill>
                <a:cs typeface="Calibri"/>
              </a:rPr>
              <a:t>Y</a:t>
            </a:r>
            <a:r>
              <a:rPr sz="1547" b="1" spc="74" dirty="0">
                <a:solidFill>
                  <a:srgbClr val="231F20"/>
                </a:solidFill>
                <a:cs typeface="Calibri"/>
              </a:rPr>
              <a:t> </a:t>
            </a:r>
            <a:r>
              <a:rPr sz="1547" b="1" spc="-11" dirty="0">
                <a:solidFill>
                  <a:srgbClr val="231F20"/>
                </a:solidFill>
                <a:cs typeface="Calibri"/>
              </a:rPr>
              <a:t>f</a:t>
            </a:r>
            <a:r>
              <a:rPr sz="1547" b="1" spc="32" dirty="0">
                <a:solidFill>
                  <a:srgbClr val="231F20"/>
                </a:solidFill>
                <a:cs typeface="Calibri"/>
              </a:rPr>
              <a:t>o</a:t>
            </a:r>
            <a:r>
              <a:rPr sz="1547" b="1" spc="-7" dirty="0">
                <a:solidFill>
                  <a:srgbClr val="231F20"/>
                </a:solidFill>
                <a:cs typeface="Calibri"/>
              </a:rPr>
              <a:t>r</a:t>
            </a:r>
            <a:r>
              <a:rPr sz="1547" b="1" spc="74" dirty="0">
                <a:solidFill>
                  <a:srgbClr val="231F20"/>
                </a:solidFill>
                <a:cs typeface="Calibri"/>
              </a:rPr>
              <a:t> </a:t>
            </a:r>
            <a:r>
              <a:rPr sz="1547" b="1" spc="7" dirty="0">
                <a:solidFill>
                  <a:srgbClr val="231F20"/>
                </a:solidFill>
                <a:cs typeface="Calibri"/>
              </a:rPr>
              <a:t>mapping</a:t>
            </a:r>
            <a:r>
              <a:rPr sz="1547" b="1" spc="74" dirty="0">
                <a:solidFill>
                  <a:srgbClr val="231F20"/>
                </a:solidFill>
                <a:cs typeface="Calibri"/>
              </a:rPr>
              <a:t> </a:t>
            </a:r>
            <a:r>
              <a:rPr sz="1547" b="1" spc="7" dirty="0">
                <a:solidFill>
                  <a:srgbClr val="231F20"/>
                </a:solidFill>
                <a:cs typeface="Calibri"/>
              </a:rPr>
              <a:t>the</a:t>
            </a:r>
            <a:r>
              <a:rPr sz="1547" b="1" spc="74" dirty="0">
                <a:solidFill>
                  <a:srgbClr val="231F20"/>
                </a:solidFill>
                <a:cs typeface="Calibri"/>
              </a:rPr>
              <a:t> </a:t>
            </a:r>
            <a:r>
              <a:rPr sz="1547" b="1" spc="-11" dirty="0">
                <a:solidFill>
                  <a:srgbClr val="231F20"/>
                </a:solidFill>
                <a:cs typeface="Calibri"/>
              </a:rPr>
              <a:t>ner</a:t>
            </a:r>
            <a:r>
              <a:rPr sz="1547" b="1" spc="-39" dirty="0">
                <a:solidFill>
                  <a:srgbClr val="231F20"/>
                </a:solidFill>
                <a:cs typeface="Calibri"/>
              </a:rPr>
              <a:t>v</a:t>
            </a:r>
            <a:r>
              <a:rPr sz="1547" b="1" dirty="0">
                <a:solidFill>
                  <a:srgbClr val="231F20"/>
                </a:solidFill>
                <a:cs typeface="Calibri"/>
              </a:rPr>
              <a:t>ous</a:t>
            </a:r>
            <a:r>
              <a:rPr sz="1547" b="1" spc="77" dirty="0">
                <a:solidFill>
                  <a:srgbClr val="231F20"/>
                </a:solidFill>
                <a:cs typeface="Calibri"/>
              </a:rPr>
              <a:t> </a:t>
            </a:r>
            <a:r>
              <a:rPr sz="1547" b="1" spc="-4" dirty="0">
                <a:solidFill>
                  <a:srgbClr val="231F20"/>
                </a:solidFill>
                <a:cs typeface="Calibri"/>
              </a:rPr>
              <a:t>sy</a:t>
            </a:r>
            <a:r>
              <a:rPr sz="1547" b="1" spc="25" dirty="0">
                <a:solidFill>
                  <a:srgbClr val="231F20"/>
                </a:solidFill>
                <a:cs typeface="Calibri"/>
              </a:rPr>
              <a:t>s</a:t>
            </a:r>
            <a:r>
              <a:rPr sz="1547" b="1" spc="32" dirty="0">
                <a:solidFill>
                  <a:srgbClr val="231F20"/>
                </a:solidFill>
                <a:cs typeface="Calibri"/>
              </a:rPr>
              <a:t>t</a:t>
            </a:r>
            <a:r>
              <a:rPr sz="1547" b="1" spc="-11" dirty="0">
                <a:solidFill>
                  <a:srgbClr val="231F20"/>
                </a:solidFill>
                <a:cs typeface="Calibri"/>
              </a:rPr>
              <a:t>e</a:t>
            </a:r>
            <a:r>
              <a:rPr sz="1547" b="1" spc="-63" dirty="0">
                <a:solidFill>
                  <a:srgbClr val="231F20"/>
                </a:solidFill>
                <a:cs typeface="Calibri"/>
              </a:rPr>
              <a:t>m</a:t>
            </a:r>
            <a:endParaRPr sz="1547">
              <a:solidFill>
                <a:prstClr val="black"/>
              </a:solidFill>
              <a:cs typeface="Calibri"/>
            </a:endParaRPr>
          </a:p>
          <a:p>
            <a:pPr marL="8929">
              <a:spcBef>
                <a:spcPts val="830"/>
              </a:spcBef>
            </a:pPr>
            <a:r>
              <a:rPr sz="773" b="1" spc="-63" dirty="0">
                <a:solidFill>
                  <a:srgbClr val="231F20"/>
                </a:solidFill>
                <a:latin typeface="Minion Pro SmBd"/>
                <a:cs typeface="Minion Pro SmBd"/>
              </a:rPr>
              <a:t>K</a:t>
            </a:r>
            <a:r>
              <a:rPr sz="773" b="1" spc="-7" dirty="0">
                <a:solidFill>
                  <a:srgbClr val="231F20"/>
                </a:solidFill>
                <a:latin typeface="Minion Pro SmBd"/>
                <a:cs typeface="Minion Pro SmBd"/>
              </a:rPr>
              <a:t>wa</a:t>
            </a:r>
            <a:r>
              <a:rPr sz="773" b="1" spc="-14" dirty="0">
                <a:solidFill>
                  <a:srgbClr val="231F20"/>
                </a:solidFill>
                <a:latin typeface="Minion Pro SmBd"/>
                <a:cs typeface="Minion Pro SmBd"/>
              </a:rPr>
              <a:t>n</a:t>
            </a:r>
            <a:r>
              <a:rPr sz="773" b="1" dirty="0">
                <a:solidFill>
                  <a:srgbClr val="231F20"/>
                </a:solidFill>
                <a:latin typeface="Minion Pro SmBd"/>
                <a:cs typeface="Minion Pro SmBd"/>
              </a:rPr>
              <a:t>g</a:t>
            </a:r>
            <a:r>
              <a:rPr sz="773" b="1" spc="-18" dirty="0">
                <a:solidFill>
                  <a:srgbClr val="231F20"/>
                </a:solidFill>
                <a:latin typeface="Minion Pro SmBd"/>
                <a:cs typeface="Minion Pro SmBd"/>
              </a:rPr>
              <a:t>h</a:t>
            </a:r>
            <a:r>
              <a:rPr sz="773" b="1" spc="-7" dirty="0">
                <a:solidFill>
                  <a:srgbClr val="231F20"/>
                </a:solidFill>
                <a:latin typeface="Minion Pro SmBd"/>
                <a:cs typeface="Minion Pro SmBd"/>
              </a:rPr>
              <a:t>un</a:t>
            </a:r>
            <a:r>
              <a:rPr sz="773" b="1" spc="-14" dirty="0">
                <a:solidFill>
                  <a:srgbClr val="231F20"/>
                </a:solidFill>
                <a:latin typeface="Minion Pro SmBd"/>
                <a:cs typeface="Minion Pro SmBd"/>
              </a:rPr>
              <a:t> </a:t>
            </a:r>
            <a:r>
              <a:rPr sz="773" b="1" dirty="0">
                <a:solidFill>
                  <a:srgbClr val="231F20"/>
                </a:solidFill>
                <a:latin typeface="Minion Pro SmBd"/>
                <a:cs typeface="Minion Pro SmBd"/>
              </a:rPr>
              <a:t>C</a:t>
            </a:r>
            <a:r>
              <a:rPr sz="773" b="1" spc="-18" dirty="0">
                <a:solidFill>
                  <a:srgbClr val="231F20"/>
                </a:solidFill>
                <a:latin typeface="Minion Pro SmBd"/>
                <a:cs typeface="Minion Pro SmBd"/>
              </a:rPr>
              <a:t>h</a:t>
            </a:r>
            <a:r>
              <a:rPr sz="773" b="1" spc="-7" dirty="0">
                <a:solidFill>
                  <a:srgbClr val="231F20"/>
                </a:solidFill>
                <a:latin typeface="Minion Pro SmBd"/>
                <a:cs typeface="Minion Pro SmBd"/>
              </a:rPr>
              <a:t>u</a:t>
            </a:r>
            <a:r>
              <a:rPr sz="773" b="1" spc="-14" dirty="0">
                <a:solidFill>
                  <a:srgbClr val="231F20"/>
                </a:solidFill>
                <a:latin typeface="Minion Pro SmBd"/>
                <a:cs typeface="Minion Pro SmBd"/>
              </a:rPr>
              <a:t>n</a:t>
            </a:r>
            <a:r>
              <a:rPr sz="773" b="1" spc="-11" dirty="0">
                <a:solidFill>
                  <a:srgbClr val="231F20"/>
                </a:solidFill>
                <a:latin typeface="Minion Pro SmBd"/>
                <a:cs typeface="Minion Pro SmBd"/>
              </a:rPr>
              <a:t>g</a:t>
            </a:r>
            <a:r>
              <a:rPr sz="844" b="1" spc="5" baseline="24305" dirty="0">
                <a:solidFill>
                  <a:srgbClr val="231F20"/>
                </a:solidFill>
                <a:latin typeface="Minion Pro SmBd"/>
                <a:cs typeface="Minion Pro SmBd"/>
              </a:rPr>
              <a:t>1,2</a:t>
            </a:r>
            <a:r>
              <a:rPr sz="844" b="1" spc="47" baseline="24305" dirty="0">
                <a:solidFill>
                  <a:srgbClr val="231F20"/>
                </a:solidFill>
                <a:latin typeface="Minion Pro SmBd"/>
                <a:cs typeface="Minion Pro SmBd"/>
              </a:rPr>
              <a:t> </a:t>
            </a:r>
            <a:r>
              <a:rPr sz="773" b="1" spc="-7" dirty="0">
                <a:solidFill>
                  <a:srgbClr val="231F20"/>
                </a:solidFill>
                <a:latin typeface="Minion Pro SmBd"/>
                <a:cs typeface="Minion Pro SmBd"/>
              </a:rPr>
              <a:t>&amp;</a:t>
            </a:r>
            <a:r>
              <a:rPr sz="773" b="1" spc="-14" dirty="0">
                <a:solidFill>
                  <a:srgbClr val="231F20"/>
                </a:solidFill>
                <a:latin typeface="Minion Pro SmBd"/>
                <a:cs typeface="Minion Pro SmBd"/>
              </a:rPr>
              <a:t> K</a:t>
            </a:r>
            <a:r>
              <a:rPr sz="773" b="1" spc="-7" dirty="0">
                <a:solidFill>
                  <a:srgbClr val="231F20"/>
                </a:solidFill>
                <a:latin typeface="Minion Pro SmBd"/>
                <a:cs typeface="Minion Pro SmBd"/>
              </a:rPr>
              <a:t>a</a:t>
            </a:r>
            <a:r>
              <a:rPr sz="773" b="1" spc="-4" dirty="0">
                <a:solidFill>
                  <a:srgbClr val="231F20"/>
                </a:solidFill>
                <a:latin typeface="Minion Pro SmBd"/>
                <a:cs typeface="Minion Pro SmBd"/>
              </a:rPr>
              <a:t>rl</a:t>
            </a:r>
            <a:r>
              <a:rPr sz="773" b="1" spc="-14" dirty="0">
                <a:solidFill>
                  <a:srgbClr val="231F20"/>
                </a:solidFill>
                <a:latin typeface="Minion Pro SmBd"/>
                <a:cs typeface="Minion Pro SmBd"/>
              </a:rPr>
              <a:t> </a:t>
            </a:r>
            <a:r>
              <a:rPr sz="773" b="1" spc="-4" dirty="0">
                <a:solidFill>
                  <a:srgbClr val="231F20"/>
                </a:solidFill>
                <a:latin typeface="Minion Pro SmBd"/>
                <a:cs typeface="Minion Pro SmBd"/>
              </a:rPr>
              <a:t>D</a:t>
            </a:r>
            <a:r>
              <a:rPr sz="773" b="1" spc="-7" dirty="0">
                <a:solidFill>
                  <a:srgbClr val="231F20"/>
                </a:solidFill>
                <a:latin typeface="Minion Pro SmBd"/>
                <a:cs typeface="Minion Pro SmBd"/>
              </a:rPr>
              <a:t>e</a:t>
            </a:r>
            <a:r>
              <a:rPr sz="773" b="1" spc="-4" dirty="0">
                <a:solidFill>
                  <a:srgbClr val="231F20"/>
                </a:solidFill>
                <a:latin typeface="Minion Pro SmBd"/>
                <a:cs typeface="Minion Pro SmBd"/>
              </a:rPr>
              <a:t>i</a:t>
            </a:r>
            <a:r>
              <a:rPr sz="773" b="1" spc="-7" dirty="0">
                <a:solidFill>
                  <a:srgbClr val="231F20"/>
                </a:solidFill>
                <a:latin typeface="Minion Pro SmBd"/>
                <a:cs typeface="Minion Pro SmBd"/>
              </a:rPr>
              <a:t>s</a:t>
            </a:r>
            <a:r>
              <a:rPr sz="773" b="1" dirty="0">
                <a:solidFill>
                  <a:srgbClr val="231F20"/>
                </a:solidFill>
                <a:latin typeface="Minion Pro SmBd"/>
                <a:cs typeface="Minion Pro SmBd"/>
              </a:rPr>
              <a:t>s</a:t>
            </a:r>
            <a:r>
              <a:rPr sz="773" b="1" spc="-7" dirty="0">
                <a:solidFill>
                  <a:srgbClr val="231F20"/>
                </a:solidFill>
                <a:latin typeface="Minion Pro SmBd"/>
                <a:cs typeface="Minion Pro SmBd"/>
              </a:rPr>
              <a:t>e</a:t>
            </a:r>
            <a:r>
              <a:rPr sz="773" b="1" spc="-11" dirty="0">
                <a:solidFill>
                  <a:srgbClr val="231F20"/>
                </a:solidFill>
                <a:latin typeface="Minion Pro SmBd"/>
                <a:cs typeface="Minion Pro SmBd"/>
              </a:rPr>
              <a:t>ro</a:t>
            </a:r>
            <a:r>
              <a:rPr sz="773" b="1" spc="-4" dirty="0">
                <a:solidFill>
                  <a:srgbClr val="231F20"/>
                </a:solidFill>
                <a:latin typeface="Minion Pro SmBd"/>
                <a:cs typeface="Minion Pro SmBd"/>
              </a:rPr>
              <a:t>t</a:t>
            </a:r>
            <a:r>
              <a:rPr sz="773" b="1" spc="-11" dirty="0">
                <a:solidFill>
                  <a:srgbClr val="231F20"/>
                </a:solidFill>
                <a:latin typeface="Minion Pro SmBd"/>
                <a:cs typeface="Minion Pro SmBd"/>
              </a:rPr>
              <a:t>h</a:t>
            </a:r>
            <a:r>
              <a:rPr sz="844" b="1" spc="11" baseline="24305" dirty="0">
                <a:solidFill>
                  <a:srgbClr val="231F20"/>
                </a:solidFill>
                <a:latin typeface="Minion Pro SmBd"/>
                <a:cs typeface="Minion Pro SmBd"/>
              </a:rPr>
              <a:t>1–4</a:t>
            </a:r>
            <a:endParaRPr sz="844" baseline="24305">
              <a:solidFill>
                <a:prstClr val="black"/>
              </a:solidFill>
              <a:latin typeface="Minion Pro SmBd"/>
              <a:cs typeface="Minion Pro SmBd"/>
            </a:endParaRPr>
          </a:p>
        </p:txBody>
      </p:sp>
      <p:sp>
        <p:nvSpPr>
          <p:cNvPr id="350" name="object 350"/>
          <p:cNvSpPr/>
          <p:nvPr/>
        </p:nvSpPr>
        <p:spPr>
          <a:xfrm>
            <a:off x="5625703" y="1526977"/>
            <a:ext cx="2643188" cy="1053703"/>
          </a:xfrm>
          <a:prstGeom prst="rect">
            <a:avLst/>
          </a:prstGeom>
          <a:blipFill>
            <a:blip r:embed="rId15" cstate="print"/>
            <a:stretch>
              <a:fillRect/>
            </a:stretch>
          </a:blipFill>
        </p:spPr>
        <p:txBody>
          <a:bodyPr wrap="square" lIns="0" tIns="0" rIns="0" bIns="0" rtlCol="0"/>
          <a:lstStyle/>
          <a:p>
            <a:endParaRPr sz="1266">
              <a:solidFill>
                <a:prstClr val="black"/>
              </a:solidFill>
            </a:endParaRPr>
          </a:p>
        </p:txBody>
      </p:sp>
      <p:sp>
        <p:nvSpPr>
          <p:cNvPr id="351" name="object 351"/>
          <p:cNvSpPr/>
          <p:nvPr/>
        </p:nvSpPr>
        <p:spPr>
          <a:xfrm>
            <a:off x="6357938" y="3098602"/>
            <a:ext cx="1875234" cy="562570"/>
          </a:xfrm>
          <a:prstGeom prst="rect">
            <a:avLst/>
          </a:prstGeom>
          <a:blipFill>
            <a:blip r:embed="rId16" cstate="print"/>
            <a:stretch>
              <a:fillRect/>
            </a:stretch>
          </a:blipFill>
        </p:spPr>
        <p:txBody>
          <a:bodyPr wrap="square" lIns="0" tIns="0" rIns="0" bIns="0" rtlCol="0"/>
          <a:lstStyle/>
          <a:p>
            <a:endParaRPr sz="1266">
              <a:solidFill>
                <a:prstClr val="black"/>
              </a:solidFill>
            </a:endParaRPr>
          </a:p>
        </p:txBody>
      </p:sp>
    </p:spTree>
    <p:extLst>
      <p:ext uri="{BB962C8B-B14F-4D97-AF65-F5344CB8AC3E}">
        <p14:creationId xmlns:p14="http://schemas.microsoft.com/office/powerpoint/2010/main" val="23281794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1102" y="3875484"/>
            <a:ext cx="7563445" cy="285750"/>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p:nvPr/>
        </p:nvSpPr>
        <p:spPr>
          <a:xfrm>
            <a:off x="169664" y="4205883"/>
            <a:ext cx="2911078" cy="2607469"/>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4" name="object 4"/>
          <p:cNvSpPr/>
          <p:nvPr/>
        </p:nvSpPr>
        <p:spPr>
          <a:xfrm>
            <a:off x="3080742" y="4241601"/>
            <a:ext cx="3982641" cy="2527102"/>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5" name="object 5"/>
          <p:cNvSpPr/>
          <p:nvPr/>
        </p:nvSpPr>
        <p:spPr>
          <a:xfrm>
            <a:off x="1928812" y="2580668"/>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6" name="object 6"/>
          <p:cNvSpPr/>
          <p:nvPr/>
        </p:nvSpPr>
        <p:spPr>
          <a:xfrm>
            <a:off x="1580555" y="3027165"/>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7" name="object 7"/>
          <p:cNvSpPr/>
          <p:nvPr/>
        </p:nvSpPr>
        <p:spPr>
          <a:xfrm>
            <a:off x="1785937" y="3509368"/>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8" name="object 8"/>
          <p:cNvSpPr/>
          <p:nvPr/>
        </p:nvSpPr>
        <p:spPr>
          <a:xfrm>
            <a:off x="2018109" y="3045024"/>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9" name="object 9"/>
          <p:cNvSpPr/>
          <p:nvPr/>
        </p:nvSpPr>
        <p:spPr>
          <a:xfrm>
            <a:off x="1946672" y="3332004"/>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0" name="object 10"/>
          <p:cNvSpPr/>
          <p:nvPr/>
        </p:nvSpPr>
        <p:spPr>
          <a:xfrm>
            <a:off x="1803797" y="3116461"/>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11" name="object 11"/>
          <p:cNvSpPr/>
          <p:nvPr/>
        </p:nvSpPr>
        <p:spPr>
          <a:xfrm>
            <a:off x="3062883" y="3045024"/>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2" name="object 12"/>
          <p:cNvSpPr/>
          <p:nvPr/>
        </p:nvSpPr>
        <p:spPr>
          <a:xfrm>
            <a:off x="2991445" y="3332004"/>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3" name="object 13"/>
          <p:cNvSpPr/>
          <p:nvPr/>
        </p:nvSpPr>
        <p:spPr>
          <a:xfrm>
            <a:off x="2848571" y="3116461"/>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14" name="object 14"/>
          <p:cNvSpPr/>
          <p:nvPr/>
        </p:nvSpPr>
        <p:spPr>
          <a:xfrm>
            <a:off x="2536031" y="2580680"/>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5" name="object 15"/>
          <p:cNvSpPr/>
          <p:nvPr/>
        </p:nvSpPr>
        <p:spPr>
          <a:xfrm>
            <a:off x="2464594" y="2867660"/>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6" name="object 16"/>
          <p:cNvSpPr/>
          <p:nvPr/>
        </p:nvSpPr>
        <p:spPr>
          <a:xfrm>
            <a:off x="2321719" y="2652117"/>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17" name="object 17"/>
          <p:cNvSpPr/>
          <p:nvPr/>
        </p:nvSpPr>
        <p:spPr>
          <a:xfrm>
            <a:off x="3580805" y="2580680"/>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8" name="object 18"/>
          <p:cNvSpPr/>
          <p:nvPr/>
        </p:nvSpPr>
        <p:spPr>
          <a:xfrm>
            <a:off x="3509367" y="2867660"/>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19" name="object 19"/>
          <p:cNvSpPr/>
          <p:nvPr/>
        </p:nvSpPr>
        <p:spPr>
          <a:xfrm>
            <a:off x="3366492" y="2652117"/>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20" name="object 20"/>
          <p:cNvSpPr/>
          <p:nvPr/>
        </p:nvSpPr>
        <p:spPr>
          <a:xfrm>
            <a:off x="5518547" y="2598540"/>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21" name="object 21"/>
          <p:cNvSpPr/>
          <p:nvPr/>
        </p:nvSpPr>
        <p:spPr>
          <a:xfrm>
            <a:off x="5170289" y="3045024"/>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22" name="object 22"/>
          <p:cNvSpPr/>
          <p:nvPr/>
        </p:nvSpPr>
        <p:spPr>
          <a:xfrm>
            <a:off x="5375672" y="3527227"/>
            <a:ext cx="2144018" cy="446"/>
          </a:xfrm>
          <a:custGeom>
            <a:avLst/>
            <a:gdLst/>
            <a:ahLst/>
            <a:cxnLst/>
            <a:rect l="l" t="t" r="r" b="b"/>
            <a:pathLst>
              <a:path w="3049270" h="635">
                <a:moveTo>
                  <a:pt x="0" y="16"/>
                </a:moveTo>
                <a:lnTo>
                  <a:pt x="3048745" y="0"/>
                </a:lnTo>
              </a:path>
            </a:pathLst>
          </a:custGeom>
          <a:ln w="38100">
            <a:solidFill>
              <a:srgbClr val="000000"/>
            </a:solidFill>
          </a:ln>
        </p:spPr>
        <p:txBody>
          <a:bodyPr wrap="square" lIns="0" tIns="0" rIns="0" bIns="0" rtlCol="0"/>
          <a:lstStyle/>
          <a:p>
            <a:endParaRPr sz="1266">
              <a:solidFill>
                <a:prstClr val="black"/>
              </a:solidFill>
            </a:endParaRPr>
          </a:p>
        </p:txBody>
      </p:sp>
      <p:sp>
        <p:nvSpPr>
          <p:cNvPr id="23" name="object 23"/>
          <p:cNvSpPr/>
          <p:nvPr/>
        </p:nvSpPr>
        <p:spPr>
          <a:xfrm>
            <a:off x="5607844" y="3062883"/>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24" name="object 24"/>
          <p:cNvSpPr/>
          <p:nvPr/>
        </p:nvSpPr>
        <p:spPr>
          <a:xfrm>
            <a:off x="5536406" y="3349863"/>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25" name="object 25"/>
          <p:cNvSpPr/>
          <p:nvPr/>
        </p:nvSpPr>
        <p:spPr>
          <a:xfrm>
            <a:off x="5393531" y="3134321"/>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26" name="object 26"/>
          <p:cNvSpPr/>
          <p:nvPr/>
        </p:nvSpPr>
        <p:spPr>
          <a:xfrm>
            <a:off x="6652617" y="3062883"/>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27" name="object 27"/>
          <p:cNvSpPr/>
          <p:nvPr/>
        </p:nvSpPr>
        <p:spPr>
          <a:xfrm>
            <a:off x="6581180" y="3349863"/>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28" name="object 28"/>
          <p:cNvSpPr/>
          <p:nvPr/>
        </p:nvSpPr>
        <p:spPr>
          <a:xfrm>
            <a:off x="6438305" y="3134321"/>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29" name="object 29"/>
          <p:cNvSpPr/>
          <p:nvPr/>
        </p:nvSpPr>
        <p:spPr>
          <a:xfrm>
            <a:off x="6125766" y="2598539"/>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30" name="object 30"/>
          <p:cNvSpPr/>
          <p:nvPr/>
        </p:nvSpPr>
        <p:spPr>
          <a:xfrm>
            <a:off x="6054328" y="2885519"/>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31" name="object 31"/>
          <p:cNvSpPr/>
          <p:nvPr/>
        </p:nvSpPr>
        <p:spPr>
          <a:xfrm>
            <a:off x="5911453" y="2669977"/>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32" name="object 32"/>
          <p:cNvSpPr/>
          <p:nvPr/>
        </p:nvSpPr>
        <p:spPr>
          <a:xfrm>
            <a:off x="7170539" y="2598539"/>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33" name="object 33"/>
          <p:cNvSpPr/>
          <p:nvPr/>
        </p:nvSpPr>
        <p:spPr>
          <a:xfrm>
            <a:off x="7099102" y="2885519"/>
            <a:ext cx="0" cy="177700"/>
          </a:xfrm>
          <a:custGeom>
            <a:avLst/>
            <a:gdLst/>
            <a:ahLst/>
            <a:cxnLst/>
            <a:rect l="l" t="t" r="r" b="b"/>
            <a:pathLst>
              <a:path h="252729">
                <a:moveTo>
                  <a:pt x="0" y="0"/>
                </a:moveTo>
                <a:lnTo>
                  <a:pt x="0" y="252249"/>
                </a:lnTo>
              </a:path>
            </a:pathLst>
          </a:custGeom>
          <a:ln w="38100">
            <a:solidFill>
              <a:srgbClr val="FFAA00"/>
            </a:solidFill>
          </a:ln>
        </p:spPr>
        <p:txBody>
          <a:bodyPr wrap="square" lIns="0" tIns="0" rIns="0" bIns="0" rtlCol="0"/>
          <a:lstStyle/>
          <a:p>
            <a:endParaRPr sz="1266">
              <a:solidFill>
                <a:prstClr val="black"/>
              </a:solidFill>
            </a:endParaRPr>
          </a:p>
        </p:txBody>
      </p:sp>
      <p:sp>
        <p:nvSpPr>
          <p:cNvPr id="34" name="object 34"/>
          <p:cNvSpPr/>
          <p:nvPr/>
        </p:nvSpPr>
        <p:spPr>
          <a:xfrm>
            <a:off x="6956227" y="2669977"/>
            <a:ext cx="303609" cy="303609"/>
          </a:xfrm>
          <a:custGeom>
            <a:avLst/>
            <a:gdLst/>
            <a:ahLst/>
            <a:cxnLst/>
            <a:rect l="l" t="t" r="r" b="b"/>
            <a:pathLst>
              <a:path w="431800" h="431800">
                <a:moveTo>
                  <a:pt x="215899" y="0"/>
                </a:moveTo>
                <a:lnTo>
                  <a:pt x="166525" y="5691"/>
                </a:lnTo>
                <a:lnTo>
                  <a:pt x="119272" y="22764"/>
                </a:lnTo>
                <a:lnTo>
                  <a:pt x="76262" y="51220"/>
                </a:lnTo>
                <a:lnTo>
                  <a:pt x="40470" y="89996"/>
                </a:lnTo>
                <a:lnTo>
                  <a:pt x="15808" y="134656"/>
                </a:lnTo>
                <a:lnTo>
                  <a:pt x="2529" y="182852"/>
                </a:lnTo>
                <a:lnTo>
                  <a:pt x="0" y="215899"/>
                </a:lnTo>
                <a:lnTo>
                  <a:pt x="632" y="232462"/>
                </a:lnTo>
                <a:lnTo>
                  <a:pt x="10117" y="281365"/>
                </a:lnTo>
                <a:lnTo>
                  <a:pt x="30985" y="327440"/>
                </a:lnTo>
                <a:lnTo>
                  <a:pt x="63235" y="368563"/>
                </a:lnTo>
                <a:lnTo>
                  <a:pt x="104359" y="400813"/>
                </a:lnTo>
                <a:lnTo>
                  <a:pt x="150433" y="421681"/>
                </a:lnTo>
                <a:lnTo>
                  <a:pt x="199336" y="431167"/>
                </a:lnTo>
                <a:lnTo>
                  <a:pt x="215899" y="431799"/>
                </a:lnTo>
                <a:lnTo>
                  <a:pt x="232462" y="431167"/>
                </a:lnTo>
                <a:lnTo>
                  <a:pt x="281365" y="421681"/>
                </a:lnTo>
                <a:lnTo>
                  <a:pt x="327440" y="400813"/>
                </a:lnTo>
                <a:lnTo>
                  <a:pt x="368563" y="368563"/>
                </a:lnTo>
                <a:lnTo>
                  <a:pt x="400813" y="327440"/>
                </a:lnTo>
                <a:lnTo>
                  <a:pt x="421681" y="281365"/>
                </a:lnTo>
                <a:lnTo>
                  <a:pt x="431167" y="232462"/>
                </a:lnTo>
                <a:lnTo>
                  <a:pt x="431799" y="215899"/>
                </a:lnTo>
                <a:lnTo>
                  <a:pt x="431167" y="199336"/>
                </a:lnTo>
                <a:lnTo>
                  <a:pt x="421681" y="150433"/>
                </a:lnTo>
                <a:lnTo>
                  <a:pt x="400813" y="104359"/>
                </a:lnTo>
                <a:lnTo>
                  <a:pt x="368563" y="63235"/>
                </a:lnTo>
                <a:lnTo>
                  <a:pt x="327440" y="30985"/>
                </a:lnTo>
                <a:lnTo>
                  <a:pt x="281365" y="10117"/>
                </a:lnTo>
                <a:lnTo>
                  <a:pt x="232462" y="632"/>
                </a:lnTo>
                <a:lnTo>
                  <a:pt x="215899" y="0"/>
                </a:lnTo>
                <a:close/>
              </a:path>
            </a:pathLst>
          </a:custGeom>
          <a:solidFill>
            <a:srgbClr val="E32400"/>
          </a:solidFill>
        </p:spPr>
        <p:txBody>
          <a:bodyPr wrap="square" lIns="0" tIns="0" rIns="0" bIns="0" rtlCol="0"/>
          <a:lstStyle/>
          <a:p>
            <a:endParaRPr sz="1266">
              <a:solidFill>
                <a:prstClr val="black"/>
              </a:solidFill>
            </a:endParaRPr>
          </a:p>
        </p:txBody>
      </p:sp>
      <p:sp>
        <p:nvSpPr>
          <p:cNvPr id="35" name="object 35"/>
          <p:cNvSpPr/>
          <p:nvPr/>
        </p:nvSpPr>
        <p:spPr>
          <a:xfrm>
            <a:off x="2268141" y="3027164"/>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36" name="object 36"/>
          <p:cNvSpPr/>
          <p:nvPr/>
        </p:nvSpPr>
        <p:spPr>
          <a:xfrm>
            <a:off x="2705696" y="3045024"/>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37" name="object 37"/>
          <p:cNvSpPr/>
          <p:nvPr/>
        </p:nvSpPr>
        <p:spPr>
          <a:xfrm>
            <a:off x="3295055" y="3045024"/>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38" name="object 38"/>
          <p:cNvSpPr/>
          <p:nvPr/>
        </p:nvSpPr>
        <p:spPr>
          <a:xfrm>
            <a:off x="2920008" y="2571750"/>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39" name="object 39"/>
          <p:cNvSpPr/>
          <p:nvPr/>
        </p:nvSpPr>
        <p:spPr>
          <a:xfrm>
            <a:off x="2107407" y="2571750"/>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40" name="object 40"/>
          <p:cNvSpPr/>
          <p:nvPr/>
        </p:nvSpPr>
        <p:spPr>
          <a:xfrm>
            <a:off x="3661172" y="3036094"/>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41" name="object 41"/>
          <p:cNvSpPr/>
          <p:nvPr/>
        </p:nvSpPr>
        <p:spPr>
          <a:xfrm>
            <a:off x="1946672" y="2571750"/>
            <a:ext cx="62061" cy="479078"/>
          </a:xfrm>
          <a:custGeom>
            <a:avLst/>
            <a:gdLst/>
            <a:ahLst/>
            <a:cxnLst/>
            <a:rect l="l" t="t" r="r" b="b"/>
            <a:pathLst>
              <a:path w="88264" h="681354">
                <a:moveTo>
                  <a:pt x="0" y="0"/>
                </a:moveTo>
                <a:lnTo>
                  <a:pt x="87708" y="681186"/>
                </a:lnTo>
              </a:path>
            </a:pathLst>
          </a:custGeom>
          <a:ln w="38100">
            <a:solidFill>
              <a:srgbClr val="0056D6"/>
            </a:solidFill>
          </a:ln>
        </p:spPr>
        <p:txBody>
          <a:bodyPr wrap="square" lIns="0" tIns="0" rIns="0" bIns="0" rtlCol="0"/>
          <a:lstStyle/>
          <a:p>
            <a:endParaRPr sz="1266">
              <a:solidFill>
                <a:prstClr val="black"/>
              </a:solidFill>
            </a:endParaRPr>
          </a:p>
        </p:txBody>
      </p:sp>
      <p:sp>
        <p:nvSpPr>
          <p:cNvPr id="42" name="object 42"/>
          <p:cNvSpPr txBox="1"/>
          <p:nvPr/>
        </p:nvSpPr>
        <p:spPr>
          <a:xfrm>
            <a:off x="227613" y="3191496"/>
            <a:ext cx="7582644" cy="1006238"/>
          </a:xfrm>
          <a:prstGeom prst="rect">
            <a:avLst/>
          </a:prstGeom>
        </p:spPr>
        <p:txBody>
          <a:bodyPr vert="horz" wrap="square" lIns="0" tIns="0" rIns="0" bIns="0" rtlCol="0">
            <a:spAutoFit/>
          </a:bodyPr>
          <a:lstStyle/>
          <a:p>
            <a:pPr marL="817037"/>
            <a:r>
              <a:rPr sz="1336" dirty="0">
                <a:solidFill>
                  <a:srgbClr val="E32400"/>
                </a:solidFill>
                <a:latin typeface="Lucida Sans"/>
                <a:cs typeface="Lucida Sans"/>
              </a:rPr>
              <a:t>protei</a:t>
            </a:r>
            <a:r>
              <a:rPr sz="1336" spc="-11" dirty="0">
                <a:solidFill>
                  <a:srgbClr val="E32400"/>
                </a:solidFill>
                <a:latin typeface="Lucida Sans"/>
                <a:cs typeface="Lucida Sans"/>
              </a:rPr>
              <a:t>ns</a:t>
            </a:r>
            <a:endParaRPr sz="1336" dirty="0">
              <a:solidFill>
                <a:prstClr val="black"/>
              </a:solidFill>
              <a:latin typeface="Lucida Sans"/>
              <a:cs typeface="Lucida Sans"/>
            </a:endParaRPr>
          </a:p>
          <a:p>
            <a:endParaRPr sz="1336" dirty="0">
              <a:solidFill>
                <a:prstClr val="black"/>
              </a:solidFill>
              <a:latin typeface="Times New Roman"/>
              <a:cs typeface="Times New Roman"/>
            </a:endParaRPr>
          </a:p>
          <a:p>
            <a:pPr>
              <a:spcBef>
                <a:spcPts val="12"/>
              </a:spcBef>
            </a:pPr>
            <a:endParaRPr sz="1687" dirty="0">
              <a:solidFill>
                <a:prstClr val="black"/>
              </a:solidFill>
              <a:latin typeface="Times New Roman"/>
              <a:cs typeface="Times New Roman"/>
            </a:endParaRPr>
          </a:p>
          <a:p>
            <a:pPr marL="8929"/>
            <a:r>
              <a:rPr sz="2180" spc="-179" dirty="0">
                <a:solidFill>
                  <a:prstClr val="black"/>
                </a:solidFill>
                <a:latin typeface="Arial"/>
                <a:cs typeface="Arial"/>
              </a:rPr>
              <a:t>P</a:t>
            </a:r>
            <a:r>
              <a:rPr sz="2180" dirty="0">
                <a:solidFill>
                  <a:prstClr val="black"/>
                </a:solidFill>
                <a:latin typeface="Arial"/>
                <a:cs typeface="Arial"/>
              </a:rPr>
              <a:t>AC</a:t>
            </a:r>
            <a:r>
              <a:rPr sz="2180" spc="-137" dirty="0">
                <a:solidFill>
                  <a:prstClr val="black"/>
                </a:solidFill>
                <a:latin typeface="Arial"/>
                <a:cs typeface="Arial"/>
              </a:rPr>
              <a:t>T</a:t>
            </a:r>
            <a:r>
              <a:rPr sz="2180" dirty="0">
                <a:solidFill>
                  <a:prstClr val="black"/>
                </a:solidFill>
                <a:latin typeface="Arial"/>
                <a:cs typeface="Arial"/>
              </a:rPr>
              <a:t>-</a:t>
            </a:r>
            <a:r>
              <a:rPr sz="2180" spc="-4" dirty="0">
                <a:solidFill>
                  <a:prstClr val="black"/>
                </a:solidFill>
                <a:latin typeface="Arial"/>
                <a:cs typeface="Arial"/>
              </a:rPr>
              <a:t> </a:t>
            </a:r>
            <a:r>
              <a:rPr sz="2180" dirty="0">
                <a:solidFill>
                  <a:prstClr val="black"/>
                </a:solidFill>
                <a:latin typeface="Arial"/>
                <a:cs typeface="Arial"/>
              </a:rPr>
              <a:t>rapid</a:t>
            </a:r>
            <a:r>
              <a:rPr sz="2180" spc="-4" dirty="0">
                <a:solidFill>
                  <a:prstClr val="black"/>
                </a:solidFill>
                <a:latin typeface="Arial"/>
                <a:cs typeface="Arial"/>
              </a:rPr>
              <a:t> </a:t>
            </a:r>
            <a:r>
              <a:rPr sz="2180" dirty="0">
                <a:solidFill>
                  <a:prstClr val="black"/>
                </a:solidFill>
                <a:latin typeface="Arial"/>
                <a:cs typeface="Arial"/>
              </a:rPr>
              <a:t>clearing</a:t>
            </a:r>
            <a:r>
              <a:rPr sz="2180" spc="-4" dirty="0">
                <a:solidFill>
                  <a:prstClr val="black"/>
                </a:solidFill>
                <a:latin typeface="Arial"/>
                <a:cs typeface="Arial"/>
              </a:rPr>
              <a:t> </a:t>
            </a:r>
            <a:r>
              <a:rPr sz="2180" dirty="0">
                <a:solidFill>
                  <a:prstClr val="black"/>
                </a:solidFill>
                <a:latin typeface="Arial"/>
                <a:cs typeface="Arial"/>
              </a:rPr>
              <a:t>and</a:t>
            </a:r>
            <a:r>
              <a:rPr sz="2180" spc="-4" dirty="0">
                <a:solidFill>
                  <a:prstClr val="black"/>
                </a:solidFill>
                <a:latin typeface="Arial"/>
                <a:cs typeface="Arial"/>
              </a:rPr>
              <a:t> </a:t>
            </a:r>
            <a:r>
              <a:rPr sz="2180" spc="-11" dirty="0">
                <a:solidFill>
                  <a:prstClr val="black"/>
                </a:solidFill>
                <a:latin typeface="Arial"/>
                <a:cs typeface="Arial"/>
              </a:rPr>
              <a:t>st</a:t>
            </a:r>
            <a:r>
              <a:rPr sz="2180" dirty="0">
                <a:solidFill>
                  <a:prstClr val="black"/>
                </a:solidFill>
                <a:latin typeface="Arial"/>
                <a:cs typeface="Arial"/>
              </a:rPr>
              <a:t>aining</a:t>
            </a:r>
            <a:r>
              <a:rPr sz="2180" spc="-4" dirty="0">
                <a:solidFill>
                  <a:prstClr val="black"/>
                </a:solidFill>
                <a:latin typeface="Arial"/>
                <a:cs typeface="Arial"/>
              </a:rPr>
              <a:t> </a:t>
            </a:r>
            <a:r>
              <a:rPr sz="2180" dirty="0">
                <a:solidFill>
                  <a:prstClr val="black"/>
                </a:solidFill>
                <a:latin typeface="Arial"/>
                <a:cs typeface="Arial"/>
              </a:rPr>
              <a:t>o</a:t>
            </a:r>
            <a:r>
              <a:rPr sz="2180" spc="-7" dirty="0">
                <a:solidFill>
                  <a:prstClr val="black"/>
                </a:solidFill>
                <a:latin typeface="Arial"/>
                <a:cs typeface="Arial"/>
              </a:rPr>
              <a:t>f</a:t>
            </a:r>
            <a:r>
              <a:rPr sz="2180" spc="-4" dirty="0">
                <a:solidFill>
                  <a:prstClr val="black"/>
                </a:solidFill>
                <a:latin typeface="Arial"/>
                <a:cs typeface="Arial"/>
              </a:rPr>
              <a:t> </a:t>
            </a:r>
            <a:r>
              <a:rPr sz="2180" dirty="0">
                <a:solidFill>
                  <a:prstClr val="black"/>
                </a:solidFill>
                <a:latin typeface="Arial"/>
                <a:cs typeface="Arial"/>
              </a:rPr>
              <a:t>1-2mm</a:t>
            </a:r>
            <a:r>
              <a:rPr sz="2180" spc="-4" dirty="0">
                <a:solidFill>
                  <a:prstClr val="black"/>
                </a:solidFill>
                <a:latin typeface="Arial"/>
                <a:cs typeface="Arial"/>
              </a:rPr>
              <a:t> </a:t>
            </a:r>
            <a:r>
              <a:rPr sz="2180" spc="-7" dirty="0">
                <a:solidFill>
                  <a:prstClr val="black"/>
                </a:solidFill>
                <a:latin typeface="Arial"/>
                <a:cs typeface="Arial"/>
              </a:rPr>
              <a:t>t</a:t>
            </a:r>
            <a:r>
              <a:rPr sz="2180" dirty="0">
                <a:solidFill>
                  <a:prstClr val="black"/>
                </a:solidFill>
                <a:latin typeface="Arial"/>
                <a:cs typeface="Arial"/>
              </a:rPr>
              <a:t>hick</a:t>
            </a:r>
            <a:r>
              <a:rPr sz="2180" spc="-4" dirty="0">
                <a:solidFill>
                  <a:prstClr val="black"/>
                </a:solidFill>
                <a:latin typeface="Arial"/>
                <a:cs typeface="Arial"/>
              </a:rPr>
              <a:t> </a:t>
            </a:r>
            <a:r>
              <a:rPr sz="2180" spc="-7" dirty="0" smtClean="0">
                <a:solidFill>
                  <a:prstClr val="black"/>
                </a:solidFill>
                <a:latin typeface="Arial"/>
                <a:cs typeface="Arial"/>
              </a:rPr>
              <a:t>t</a:t>
            </a:r>
            <a:r>
              <a:rPr sz="2180" dirty="0" smtClean="0">
                <a:solidFill>
                  <a:prstClr val="black"/>
                </a:solidFill>
                <a:latin typeface="Arial"/>
                <a:cs typeface="Arial"/>
              </a:rPr>
              <a:t>issue</a:t>
            </a:r>
            <a:r>
              <a:rPr sz="2180" spc="-4" dirty="0" smtClean="0">
                <a:solidFill>
                  <a:prstClr val="black"/>
                </a:solidFill>
                <a:latin typeface="Arial"/>
                <a:cs typeface="Arial"/>
              </a:rPr>
              <a:t> </a:t>
            </a:r>
            <a:r>
              <a:rPr sz="2180" dirty="0" smtClean="0">
                <a:solidFill>
                  <a:prstClr val="black"/>
                </a:solidFill>
                <a:latin typeface="Arial"/>
                <a:cs typeface="Arial"/>
              </a:rPr>
              <a:t>slices</a:t>
            </a:r>
            <a:endParaRPr sz="2180" dirty="0">
              <a:solidFill>
                <a:prstClr val="black"/>
              </a:solidFill>
              <a:latin typeface="Arial"/>
              <a:cs typeface="Arial"/>
            </a:endParaRPr>
          </a:p>
        </p:txBody>
      </p:sp>
      <p:sp>
        <p:nvSpPr>
          <p:cNvPr id="43" name="object 43"/>
          <p:cNvSpPr txBox="1"/>
          <p:nvPr/>
        </p:nvSpPr>
        <p:spPr>
          <a:xfrm>
            <a:off x="408644" y="4463"/>
            <a:ext cx="1122015" cy="303032"/>
          </a:xfrm>
          <a:prstGeom prst="rect">
            <a:avLst/>
          </a:prstGeom>
        </p:spPr>
        <p:txBody>
          <a:bodyPr vert="horz" wrap="square" lIns="0" tIns="0" rIns="0" bIns="0" rtlCol="0">
            <a:spAutoFit/>
          </a:bodyPr>
          <a:lstStyle/>
          <a:p>
            <a:pPr marL="8929"/>
            <a:r>
              <a:rPr sz="1969" spc="-11" dirty="0">
                <a:solidFill>
                  <a:srgbClr val="BFBFBF"/>
                </a:solidFill>
                <a:latin typeface="Lucida Sans"/>
                <a:cs typeface="Lucida Sans"/>
              </a:rPr>
              <a:t>Resource</a:t>
            </a:r>
            <a:endParaRPr sz="1969">
              <a:solidFill>
                <a:prstClr val="black"/>
              </a:solidFill>
              <a:latin typeface="Lucida Sans"/>
              <a:cs typeface="Lucida Sans"/>
            </a:endParaRPr>
          </a:p>
        </p:txBody>
      </p:sp>
      <p:sp>
        <p:nvSpPr>
          <p:cNvPr id="44" name="object 44"/>
          <p:cNvSpPr txBox="1">
            <a:spLocks noGrp="1"/>
          </p:cNvSpPr>
          <p:nvPr>
            <p:ph type="title"/>
          </p:nvPr>
        </p:nvSpPr>
        <p:spPr>
          <a:xfrm>
            <a:off x="227480" y="302684"/>
            <a:ext cx="5974414" cy="517406"/>
          </a:xfrm>
          <a:prstGeom prst="rect">
            <a:avLst/>
          </a:prstGeom>
        </p:spPr>
        <p:txBody>
          <a:bodyPr vert="horz" wrap="square" lIns="0" tIns="201633" rIns="0" bIns="0" rtlCol="0">
            <a:spAutoFit/>
          </a:bodyPr>
          <a:lstStyle/>
          <a:p>
            <a:pPr marL="93758"/>
            <a:r>
              <a:rPr sz="2039" spc="-18" dirty="0">
                <a:latin typeface="Arial"/>
                <a:cs typeface="Arial"/>
              </a:rPr>
              <a:t>Single-Cel</a:t>
            </a:r>
            <a:r>
              <a:rPr sz="2039" spc="32" dirty="0">
                <a:latin typeface="Arial"/>
                <a:cs typeface="Arial"/>
              </a:rPr>
              <a:t>l</a:t>
            </a:r>
            <a:r>
              <a:rPr sz="2039" spc="-77" dirty="0">
                <a:latin typeface="Arial"/>
                <a:cs typeface="Arial"/>
              </a:rPr>
              <a:t> </a:t>
            </a:r>
            <a:r>
              <a:rPr sz="2039" spc="-84" dirty="0">
                <a:latin typeface="Arial"/>
                <a:cs typeface="Arial"/>
              </a:rPr>
              <a:t>P</a:t>
            </a:r>
            <a:r>
              <a:rPr sz="2039" spc="7" dirty="0">
                <a:latin typeface="Arial"/>
                <a:cs typeface="Arial"/>
              </a:rPr>
              <a:t>henotypin</a:t>
            </a:r>
            <a:r>
              <a:rPr sz="2039" spc="102" dirty="0">
                <a:latin typeface="Arial"/>
                <a:cs typeface="Arial"/>
              </a:rPr>
              <a:t>g</a:t>
            </a:r>
            <a:r>
              <a:rPr sz="2039" spc="-77" dirty="0">
                <a:latin typeface="Arial"/>
                <a:cs typeface="Arial"/>
              </a:rPr>
              <a:t> </a:t>
            </a:r>
            <a:r>
              <a:rPr sz="2039" spc="21" dirty="0">
                <a:latin typeface="Arial"/>
                <a:cs typeface="Arial"/>
              </a:rPr>
              <a:t>within</a:t>
            </a:r>
            <a:endParaRPr sz="2039">
              <a:latin typeface="Arial"/>
              <a:cs typeface="Arial"/>
            </a:endParaRPr>
          </a:p>
        </p:txBody>
      </p:sp>
      <p:sp>
        <p:nvSpPr>
          <p:cNvPr id="45" name="object 45"/>
          <p:cNvSpPr txBox="1"/>
          <p:nvPr/>
        </p:nvSpPr>
        <p:spPr>
          <a:xfrm>
            <a:off x="408640" y="902343"/>
            <a:ext cx="4759969" cy="1382238"/>
          </a:xfrm>
          <a:prstGeom prst="rect">
            <a:avLst/>
          </a:prstGeom>
        </p:spPr>
        <p:txBody>
          <a:bodyPr vert="horz" wrap="square" lIns="0" tIns="0" rIns="0" bIns="0" rtlCol="0">
            <a:spAutoFit/>
          </a:bodyPr>
          <a:lstStyle/>
          <a:p>
            <a:pPr marL="8929" marR="831771">
              <a:lnSpc>
                <a:spcPts val="2130"/>
              </a:lnSpc>
            </a:pPr>
            <a:r>
              <a:rPr sz="2039" spc="-11" dirty="0">
                <a:solidFill>
                  <a:prstClr val="black"/>
                </a:solidFill>
                <a:latin typeface="Arial"/>
                <a:cs typeface="Arial"/>
              </a:rPr>
              <a:t>Transparen</a:t>
            </a:r>
            <a:r>
              <a:rPr sz="2039" spc="39" dirty="0">
                <a:solidFill>
                  <a:prstClr val="black"/>
                </a:solidFill>
                <a:latin typeface="Arial"/>
                <a:cs typeface="Arial"/>
              </a:rPr>
              <a:t>t</a:t>
            </a:r>
            <a:r>
              <a:rPr sz="2039" spc="-77" dirty="0">
                <a:solidFill>
                  <a:prstClr val="black"/>
                </a:solidFill>
                <a:latin typeface="Arial"/>
                <a:cs typeface="Arial"/>
              </a:rPr>
              <a:t> </a:t>
            </a:r>
            <a:r>
              <a:rPr sz="2039" spc="-53" dirty="0">
                <a:solidFill>
                  <a:prstClr val="black"/>
                </a:solidFill>
                <a:latin typeface="Arial"/>
                <a:cs typeface="Arial"/>
              </a:rPr>
              <a:t>I</a:t>
            </a:r>
            <a:r>
              <a:rPr sz="2039" spc="42" dirty="0">
                <a:solidFill>
                  <a:prstClr val="black"/>
                </a:solidFill>
                <a:latin typeface="Arial"/>
                <a:cs typeface="Arial"/>
              </a:rPr>
              <a:t>ntac</a:t>
            </a:r>
            <a:r>
              <a:rPr sz="2039" spc="70" dirty="0">
                <a:solidFill>
                  <a:prstClr val="black"/>
                </a:solidFill>
                <a:latin typeface="Arial"/>
                <a:cs typeface="Arial"/>
              </a:rPr>
              <a:t>t</a:t>
            </a:r>
            <a:r>
              <a:rPr sz="2039" spc="-74" dirty="0">
                <a:solidFill>
                  <a:prstClr val="black"/>
                </a:solidFill>
                <a:latin typeface="Arial"/>
                <a:cs typeface="Arial"/>
              </a:rPr>
              <a:t> </a:t>
            </a:r>
            <a:r>
              <a:rPr sz="2039" spc="-25" dirty="0">
                <a:solidFill>
                  <a:prstClr val="black"/>
                </a:solidFill>
                <a:latin typeface="Arial"/>
                <a:cs typeface="Arial"/>
              </a:rPr>
              <a:t>Tissu</a:t>
            </a:r>
            <a:r>
              <a:rPr sz="2039" spc="67" dirty="0">
                <a:solidFill>
                  <a:prstClr val="black"/>
                </a:solidFill>
                <a:latin typeface="Arial"/>
                <a:cs typeface="Arial"/>
              </a:rPr>
              <a:t>e</a:t>
            </a:r>
            <a:r>
              <a:rPr sz="2039" spc="-77" dirty="0">
                <a:solidFill>
                  <a:prstClr val="black"/>
                </a:solidFill>
                <a:latin typeface="Arial"/>
                <a:cs typeface="Arial"/>
              </a:rPr>
              <a:t> </a:t>
            </a:r>
            <a:r>
              <a:rPr sz="2039" spc="18" dirty="0">
                <a:solidFill>
                  <a:prstClr val="black"/>
                </a:solidFill>
                <a:latin typeface="Arial"/>
                <a:cs typeface="Arial"/>
              </a:rPr>
              <a:t>through</a:t>
            </a:r>
            <a:r>
              <a:rPr sz="2039" spc="-25" dirty="0">
                <a:solidFill>
                  <a:prstClr val="black"/>
                </a:solidFill>
                <a:latin typeface="Arial"/>
                <a:cs typeface="Arial"/>
              </a:rPr>
              <a:t> </a:t>
            </a:r>
            <a:r>
              <a:rPr sz="2039" spc="-4" dirty="0">
                <a:solidFill>
                  <a:prstClr val="black"/>
                </a:solidFill>
                <a:latin typeface="Arial"/>
                <a:cs typeface="Arial"/>
              </a:rPr>
              <a:t>Whole-Bod</a:t>
            </a:r>
            <a:r>
              <a:rPr sz="2039" spc="70" dirty="0">
                <a:solidFill>
                  <a:prstClr val="black"/>
                </a:solidFill>
                <a:latin typeface="Arial"/>
                <a:cs typeface="Arial"/>
              </a:rPr>
              <a:t>y</a:t>
            </a:r>
            <a:r>
              <a:rPr sz="2039" spc="-74" dirty="0">
                <a:solidFill>
                  <a:prstClr val="black"/>
                </a:solidFill>
                <a:latin typeface="Arial"/>
                <a:cs typeface="Arial"/>
              </a:rPr>
              <a:t> </a:t>
            </a:r>
            <a:r>
              <a:rPr sz="2039" spc="-18" dirty="0">
                <a:solidFill>
                  <a:prstClr val="black"/>
                </a:solidFill>
                <a:latin typeface="Arial"/>
                <a:cs typeface="Arial"/>
              </a:rPr>
              <a:t>Clearing</a:t>
            </a:r>
            <a:endParaRPr sz="2039">
              <a:solidFill>
                <a:prstClr val="black"/>
              </a:solidFill>
              <a:latin typeface="Arial"/>
              <a:cs typeface="Arial"/>
            </a:endParaRPr>
          </a:p>
          <a:p>
            <a:pPr marL="8929" marR="3572">
              <a:lnSpc>
                <a:spcPts val="816"/>
              </a:lnSpc>
              <a:spcBef>
                <a:spcPts val="907"/>
              </a:spcBef>
            </a:pPr>
            <a:r>
              <a:rPr sz="738" spc="14" dirty="0">
                <a:solidFill>
                  <a:prstClr val="black"/>
                </a:solidFill>
                <a:latin typeface="Arial"/>
                <a:cs typeface="Arial"/>
              </a:rPr>
              <a:t>Bin</a:t>
            </a:r>
            <a:r>
              <a:rPr sz="738" spc="-4" dirty="0">
                <a:solidFill>
                  <a:prstClr val="black"/>
                </a:solidFill>
                <a:latin typeface="Arial"/>
                <a:cs typeface="Arial"/>
              </a:rPr>
              <a:t> </a:t>
            </a:r>
            <a:r>
              <a:rPr sz="738" dirty="0">
                <a:solidFill>
                  <a:prstClr val="black"/>
                </a:solidFill>
                <a:latin typeface="Arial"/>
                <a:cs typeface="Arial"/>
              </a:rPr>
              <a:t>Yang</a:t>
            </a:r>
            <a:r>
              <a:rPr sz="738" spc="4" dirty="0">
                <a:solidFill>
                  <a:prstClr val="black"/>
                </a:solidFill>
                <a:latin typeface="Arial"/>
                <a:cs typeface="Arial"/>
              </a:rPr>
              <a:t>,</a:t>
            </a:r>
            <a:r>
              <a:rPr sz="738" spc="42" baseline="23809" dirty="0">
                <a:solidFill>
                  <a:srgbClr val="007FAC"/>
                </a:solidFill>
                <a:latin typeface="Arial"/>
                <a:cs typeface="Arial"/>
              </a:rPr>
              <a:t>1</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7" dirty="0">
                <a:solidFill>
                  <a:prstClr val="black"/>
                </a:solidFill>
                <a:latin typeface="Arial"/>
                <a:cs typeface="Arial"/>
              </a:rPr>
              <a:t>Jennifer</a:t>
            </a:r>
            <a:r>
              <a:rPr sz="738" dirty="0">
                <a:solidFill>
                  <a:prstClr val="black"/>
                </a:solidFill>
                <a:latin typeface="Arial"/>
                <a:cs typeface="Arial"/>
              </a:rPr>
              <a:t> </a:t>
            </a:r>
            <a:r>
              <a:rPr sz="738" spc="11" dirty="0">
                <a:solidFill>
                  <a:prstClr val="black"/>
                </a:solidFill>
                <a:latin typeface="Arial"/>
                <a:cs typeface="Arial"/>
              </a:rPr>
              <a:t>B.</a:t>
            </a:r>
            <a:r>
              <a:rPr sz="738" spc="-4" dirty="0">
                <a:solidFill>
                  <a:prstClr val="black"/>
                </a:solidFill>
                <a:latin typeface="Arial"/>
                <a:cs typeface="Arial"/>
              </a:rPr>
              <a:t> </a:t>
            </a:r>
            <a:r>
              <a:rPr sz="738" spc="7" dirty="0">
                <a:solidFill>
                  <a:prstClr val="black"/>
                </a:solidFill>
                <a:latin typeface="Arial"/>
                <a:cs typeface="Arial"/>
              </a:rPr>
              <a:t>Treweek,</a:t>
            </a:r>
            <a:r>
              <a:rPr sz="738" spc="42" baseline="23809" dirty="0">
                <a:solidFill>
                  <a:srgbClr val="007FAC"/>
                </a:solidFill>
                <a:latin typeface="Arial"/>
                <a:cs typeface="Arial"/>
              </a:rPr>
              <a:t>1</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dirty="0">
                <a:solidFill>
                  <a:prstClr val="black"/>
                </a:solidFill>
                <a:latin typeface="Arial"/>
                <a:cs typeface="Arial"/>
              </a:rPr>
              <a:t>Rajan P. </a:t>
            </a:r>
            <a:r>
              <a:rPr sz="738" spc="7" dirty="0">
                <a:solidFill>
                  <a:prstClr val="black"/>
                </a:solidFill>
                <a:latin typeface="Arial"/>
                <a:cs typeface="Arial"/>
              </a:rPr>
              <a:t>Kulkarni,</a:t>
            </a:r>
            <a:r>
              <a:rPr sz="738" spc="42" baseline="23809" dirty="0">
                <a:solidFill>
                  <a:srgbClr val="007FAC"/>
                </a:solidFill>
                <a:latin typeface="Arial"/>
                <a:cs typeface="Arial"/>
              </a:rPr>
              <a:t>1</a:t>
            </a:r>
            <a:r>
              <a:rPr sz="738" spc="21" baseline="23809" dirty="0">
                <a:solidFill>
                  <a:prstClr val="black"/>
                </a:solidFill>
                <a:latin typeface="Arial"/>
                <a:cs typeface="Arial"/>
              </a:rPr>
              <a:t>,</a:t>
            </a:r>
            <a:r>
              <a:rPr sz="738" spc="42" baseline="23809" dirty="0">
                <a:solidFill>
                  <a:srgbClr val="007FAC"/>
                </a:solidFill>
                <a:latin typeface="Arial"/>
                <a:cs typeface="Arial"/>
              </a:rPr>
              <a:t>2</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11" dirty="0">
                <a:solidFill>
                  <a:prstClr val="black"/>
                </a:solidFill>
                <a:latin typeface="Arial"/>
                <a:cs typeface="Arial"/>
              </a:rPr>
              <a:t>Benjamin</a:t>
            </a:r>
            <a:r>
              <a:rPr sz="738" dirty="0">
                <a:solidFill>
                  <a:prstClr val="black"/>
                </a:solidFill>
                <a:latin typeface="Arial"/>
                <a:cs typeface="Arial"/>
              </a:rPr>
              <a:t> </a:t>
            </a:r>
            <a:r>
              <a:rPr sz="738" spc="-18" dirty="0">
                <a:solidFill>
                  <a:prstClr val="black"/>
                </a:solidFill>
                <a:latin typeface="Arial"/>
                <a:cs typeface="Arial"/>
              </a:rPr>
              <a:t>E.</a:t>
            </a:r>
            <a:r>
              <a:rPr sz="738" dirty="0">
                <a:solidFill>
                  <a:prstClr val="black"/>
                </a:solidFill>
                <a:latin typeface="Arial"/>
                <a:cs typeface="Arial"/>
              </a:rPr>
              <a:t> </a:t>
            </a:r>
            <a:r>
              <a:rPr sz="738" spc="4" dirty="0">
                <a:solidFill>
                  <a:prstClr val="black"/>
                </a:solidFill>
                <a:latin typeface="Arial"/>
                <a:cs typeface="Arial"/>
              </a:rPr>
              <a:t>Deverman,</a:t>
            </a:r>
            <a:r>
              <a:rPr sz="738" spc="42" baseline="23809" dirty="0">
                <a:solidFill>
                  <a:srgbClr val="007FAC"/>
                </a:solidFill>
                <a:latin typeface="Arial"/>
                <a:cs typeface="Arial"/>
              </a:rPr>
              <a:t>1</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7" dirty="0">
                <a:solidFill>
                  <a:prstClr val="black"/>
                </a:solidFill>
                <a:latin typeface="Arial"/>
                <a:cs typeface="Arial"/>
              </a:rPr>
              <a:t>Chun-Kan </a:t>
            </a:r>
            <a:r>
              <a:rPr sz="738" dirty="0">
                <a:solidFill>
                  <a:prstClr val="black"/>
                </a:solidFill>
                <a:latin typeface="Arial"/>
                <a:cs typeface="Arial"/>
              </a:rPr>
              <a:t>Chen</a:t>
            </a:r>
            <a:r>
              <a:rPr sz="738" spc="-4" dirty="0">
                <a:solidFill>
                  <a:prstClr val="black"/>
                </a:solidFill>
                <a:latin typeface="Arial"/>
                <a:cs typeface="Arial"/>
              </a:rPr>
              <a:t>,</a:t>
            </a:r>
            <a:r>
              <a:rPr sz="738" spc="42" baseline="23809" dirty="0">
                <a:solidFill>
                  <a:srgbClr val="007FAC"/>
                </a:solidFill>
                <a:latin typeface="Arial"/>
                <a:cs typeface="Arial"/>
              </a:rPr>
              <a:t>1</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4" dirty="0">
                <a:solidFill>
                  <a:prstClr val="black"/>
                </a:solidFill>
                <a:latin typeface="Arial"/>
                <a:cs typeface="Arial"/>
              </a:rPr>
              <a:t>Eric</a:t>
            </a:r>
            <a:r>
              <a:rPr sz="738" dirty="0">
                <a:solidFill>
                  <a:prstClr val="black"/>
                </a:solidFill>
                <a:latin typeface="Arial"/>
                <a:cs typeface="Arial"/>
              </a:rPr>
              <a:t> </a:t>
            </a:r>
            <a:r>
              <a:rPr sz="738" spc="18" dirty="0">
                <a:solidFill>
                  <a:prstClr val="black"/>
                </a:solidFill>
                <a:latin typeface="Arial"/>
                <a:cs typeface="Arial"/>
              </a:rPr>
              <a:t>Lubeck,</a:t>
            </a:r>
            <a:r>
              <a:rPr sz="738" spc="42" baseline="23809" dirty="0">
                <a:solidFill>
                  <a:srgbClr val="007FAC"/>
                </a:solidFill>
                <a:latin typeface="Arial"/>
                <a:cs typeface="Arial"/>
              </a:rPr>
              <a:t>1</a:t>
            </a:r>
            <a:r>
              <a:rPr sz="738" spc="21" baseline="23809" dirty="0">
                <a:solidFill>
                  <a:srgbClr val="007FAC"/>
                </a:solidFill>
                <a:latin typeface="Arial"/>
                <a:cs typeface="Arial"/>
              </a:rPr>
              <a:t> </a:t>
            </a:r>
            <a:r>
              <a:rPr sz="738" spc="-7" dirty="0">
                <a:solidFill>
                  <a:prstClr val="black"/>
                </a:solidFill>
                <a:latin typeface="Arial"/>
                <a:cs typeface="Arial"/>
              </a:rPr>
              <a:t>Sheel</a:t>
            </a:r>
            <a:r>
              <a:rPr sz="738" dirty="0">
                <a:solidFill>
                  <a:prstClr val="black"/>
                </a:solidFill>
                <a:latin typeface="Arial"/>
                <a:cs typeface="Arial"/>
              </a:rPr>
              <a:t> Shah,</a:t>
            </a:r>
            <a:r>
              <a:rPr sz="738" spc="42" baseline="23809" dirty="0">
                <a:solidFill>
                  <a:srgbClr val="007FAC"/>
                </a:solidFill>
                <a:latin typeface="Arial"/>
                <a:cs typeface="Arial"/>
              </a:rPr>
              <a:t>1</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14" dirty="0">
                <a:solidFill>
                  <a:prstClr val="black"/>
                </a:solidFill>
                <a:latin typeface="Arial"/>
                <a:cs typeface="Arial"/>
              </a:rPr>
              <a:t>Long</a:t>
            </a:r>
            <a:r>
              <a:rPr sz="738" dirty="0">
                <a:solidFill>
                  <a:prstClr val="black"/>
                </a:solidFill>
                <a:latin typeface="Arial"/>
                <a:cs typeface="Arial"/>
              </a:rPr>
              <a:t> Cai</a:t>
            </a:r>
            <a:r>
              <a:rPr sz="738" spc="4" dirty="0">
                <a:solidFill>
                  <a:prstClr val="black"/>
                </a:solidFill>
                <a:latin typeface="Arial"/>
                <a:cs typeface="Arial"/>
              </a:rPr>
              <a:t>,</a:t>
            </a:r>
            <a:r>
              <a:rPr sz="738" spc="42" baseline="23809" dirty="0">
                <a:solidFill>
                  <a:srgbClr val="007FAC"/>
                </a:solidFill>
                <a:latin typeface="Arial"/>
                <a:cs typeface="Arial"/>
              </a:rPr>
              <a:t>3</a:t>
            </a:r>
            <a:r>
              <a:rPr sz="738" baseline="23809" dirty="0">
                <a:solidFill>
                  <a:srgbClr val="007FAC"/>
                </a:solidFill>
                <a:latin typeface="Arial"/>
                <a:cs typeface="Arial"/>
              </a:rPr>
              <a:t> </a:t>
            </a:r>
            <a:r>
              <a:rPr sz="738" spc="-100" baseline="23809" dirty="0">
                <a:solidFill>
                  <a:srgbClr val="007FAC"/>
                </a:solidFill>
                <a:latin typeface="Arial"/>
                <a:cs typeface="Arial"/>
              </a:rPr>
              <a:t> </a:t>
            </a:r>
            <a:r>
              <a:rPr sz="738" spc="14" dirty="0">
                <a:solidFill>
                  <a:prstClr val="black"/>
                </a:solidFill>
                <a:latin typeface="Arial"/>
                <a:cs typeface="Arial"/>
              </a:rPr>
              <a:t>and</a:t>
            </a:r>
            <a:r>
              <a:rPr sz="738" dirty="0">
                <a:solidFill>
                  <a:prstClr val="black"/>
                </a:solidFill>
                <a:latin typeface="Arial"/>
                <a:cs typeface="Arial"/>
              </a:rPr>
              <a:t> Viviana</a:t>
            </a:r>
            <a:r>
              <a:rPr sz="738" spc="4" dirty="0">
                <a:solidFill>
                  <a:prstClr val="black"/>
                </a:solidFill>
                <a:latin typeface="Arial"/>
                <a:cs typeface="Arial"/>
              </a:rPr>
              <a:t> </a:t>
            </a:r>
            <a:r>
              <a:rPr sz="738" spc="7" dirty="0">
                <a:solidFill>
                  <a:prstClr val="black"/>
                </a:solidFill>
                <a:latin typeface="Arial"/>
                <a:cs typeface="Arial"/>
              </a:rPr>
              <a:t>Gradinaru</a:t>
            </a:r>
            <a:r>
              <a:rPr sz="738" spc="37" baseline="23809" dirty="0">
                <a:solidFill>
                  <a:srgbClr val="007FAC"/>
                </a:solidFill>
                <a:latin typeface="Arial"/>
                <a:cs typeface="Arial"/>
              </a:rPr>
              <a:t>1</a:t>
            </a:r>
            <a:r>
              <a:rPr sz="738" spc="26" baseline="23809" dirty="0">
                <a:solidFill>
                  <a:prstClr val="black"/>
                </a:solidFill>
                <a:latin typeface="Arial"/>
                <a:cs typeface="Arial"/>
              </a:rPr>
              <a:t>,</a:t>
            </a:r>
            <a:r>
              <a:rPr sz="1107" spc="-21" baseline="2645" dirty="0">
                <a:solidFill>
                  <a:srgbClr val="007FAC"/>
                </a:solidFill>
                <a:latin typeface="Arial"/>
                <a:cs typeface="Arial"/>
              </a:rPr>
              <a:t>*</a:t>
            </a:r>
            <a:endParaRPr sz="1107" baseline="2645">
              <a:solidFill>
                <a:prstClr val="black"/>
              </a:solidFill>
              <a:latin typeface="Arial"/>
              <a:cs typeface="Arial"/>
            </a:endParaRPr>
          </a:p>
          <a:p>
            <a:pPr marL="8929">
              <a:spcBef>
                <a:spcPts val="25"/>
              </a:spcBef>
            </a:pPr>
            <a:r>
              <a:rPr sz="633" spc="-5" baseline="27777" dirty="0">
                <a:solidFill>
                  <a:prstClr val="black"/>
                </a:solidFill>
                <a:latin typeface="Lucida Sans"/>
                <a:cs typeface="Lucida Sans"/>
              </a:rPr>
              <a:t>1</a:t>
            </a:r>
            <a:r>
              <a:rPr sz="633" spc="-25" dirty="0">
                <a:solidFill>
                  <a:prstClr val="black"/>
                </a:solidFill>
                <a:latin typeface="Lucida Sans"/>
                <a:cs typeface="Lucida Sans"/>
              </a:rPr>
              <a:t>Division </a:t>
            </a:r>
            <a:r>
              <a:rPr sz="633" spc="-32" dirty="0">
                <a:solidFill>
                  <a:prstClr val="black"/>
                </a:solidFill>
                <a:latin typeface="Lucida Sans"/>
                <a:cs typeface="Lucida Sans"/>
              </a:rPr>
              <a:t>of</a:t>
            </a:r>
            <a:r>
              <a:rPr sz="633" spc="-18" dirty="0">
                <a:solidFill>
                  <a:prstClr val="black"/>
                </a:solidFill>
                <a:latin typeface="Lucida Sans"/>
                <a:cs typeface="Lucida Sans"/>
              </a:rPr>
              <a:t> </a:t>
            </a:r>
            <a:r>
              <a:rPr sz="633" spc="-11" dirty="0">
                <a:solidFill>
                  <a:prstClr val="black"/>
                </a:solidFill>
                <a:latin typeface="Lucida Sans"/>
                <a:cs typeface="Lucida Sans"/>
              </a:rPr>
              <a:t>Biology</a:t>
            </a:r>
            <a:r>
              <a:rPr sz="633" spc="-21" dirty="0">
                <a:solidFill>
                  <a:prstClr val="black"/>
                </a:solidFill>
                <a:latin typeface="Lucida Sans"/>
                <a:cs typeface="Lucida Sans"/>
              </a:rPr>
              <a:t> </a:t>
            </a:r>
            <a:r>
              <a:rPr sz="633" spc="-18" dirty="0">
                <a:solidFill>
                  <a:prstClr val="black"/>
                </a:solidFill>
                <a:latin typeface="Lucida Sans"/>
                <a:cs typeface="Lucida Sans"/>
              </a:rPr>
              <a:t>and</a:t>
            </a:r>
            <a:r>
              <a:rPr sz="633" spc="-21" dirty="0">
                <a:solidFill>
                  <a:prstClr val="black"/>
                </a:solidFill>
                <a:latin typeface="Lucida Sans"/>
                <a:cs typeface="Lucida Sans"/>
              </a:rPr>
              <a:t> </a:t>
            </a:r>
            <a:r>
              <a:rPr sz="633" spc="-11" dirty="0">
                <a:solidFill>
                  <a:prstClr val="black"/>
                </a:solidFill>
                <a:latin typeface="Lucida Sans"/>
                <a:cs typeface="Lucida Sans"/>
              </a:rPr>
              <a:t>Biological</a:t>
            </a:r>
            <a:r>
              <a:rPr sz="633" spc="-21" dirty="0">
                <a:solidFill>
                  <a:prstClr val="black"/>
                </a:solidFill>
                <a:latin typeface="Lucida Sans"/>
                <a:cs typeface="Lucida Sans"/>
              </a:rPr>
              <a:t> Engineerin</a:t>
            </a:r>
            <a:r>
              <a:rPr sz="633" spc="-32" dirty="0">
                <a:solidFill>
                  <a:prstClr val="black"/>
                </a:solidFill>
                <a:latin typeface="Lucida Sans"/>
                <a:cs typeface="Lucida Sans"/>
              </a:rPr>
              <a:t>g</a:t>
            </a:r>
            <a:r>
              <a:rPr sz="633" spc="-18" dirty="0">
                <a:solidFill>
                  <a:prstClr val="black"/>
                </a:solidFill>
                <a:latin typeface="Lucida Sans"/>
                <a:cs typeface="Lucida Sans"/>
              </a:rPr>
              <a:t>, </a:t>
            </a:r>
            <a:r>
              <a:rPr sz="633" spc="-21" dirty="0">
                <a:solidFill>
                  <a:prstClr val="black"/>
                </a:solidFill>
                <a:latin typeface="Lucida Sans"/>
                <a:cs typeface="Lucida Sans"/>
              </a:rPr>
              <a:t>California</a:t>
            </a:r>
            <a:r>
              <a:rPr sz="633" spc="-25" dirty="0">
                <a:solidFill>
                  <a:prstClr val="black"/>
                </a:solidFill>
                <a:latin typeface="Lucida Sans"/>
                <a:cs typeface="Lucida Sans"/>
              </a:rPr>
              <a:t> </a:t>
            </a:r>
            <a:r>
              <a:rPr sz="633" spc="-28" dirty="0">
                <a:solidFill>
                  <a:prstClr val="black"/>
                </a:solidFill>
                <a:latin typeface="Lucida Sans"/>
                <a:cs typeface="Lucida Sans"/>
              </a:rPr>
              <a:t>Institute</a:t>
            </a:r>
            <a:r>
              <a:rPr sz="633" spc="-21" dirty="0">
                <a:solidFill>
                  <a:prstClr val="black"/>
                </a:solidFill>
                <a:latin typeface="Lucida Sans"/>
                <a:cs typeface="Lucida Sans"/>
              </a:rPr>
              <a:t> </a:t>
            </a:r>
            <a:r>
              <a:rPr sz="633" spc="-32" dirty="0">
                <a:solidFill>
                  <a:prstClr val="black"/>
                </a:solidFill>
                <a:latin typeface="Lucida Sans"/>
                <a:cs typeface="Lucida Sans"/>
              </a:rPr>
              <a:t>of</a:t>
            </a:r>
            <a:r>
              <a:rPr sz="633" spc="-21" dirty="0">
                <a:solidFill>
                  <a:prstClr val="black"/>
                </a:solidFill>
                <a:latin typeface="Lucida Sans"/>
                <a:cs typeface="Lucida Sans"/>
              </a:rPr>
              <a:t> </a:t>
            </a:r>
            <a:r>
              <a:rPr sz="633" spc="-18" dirty="0">
                <a:solidFill>
                  <a:prstClr val="black"/>
                </a:solidFill>
                <a:latin typeface="Lucida Sans"/>
                <a:cs typeface="Lucida Sans"/>
              </a:rPr>
              <a:t>Technology,</a:t>
            </a:r>
            <a:r>
              <a:rPr sz="633" spc="-21" dirty="0">
                <a:solidFill>
                  <a:prstClr val="black"/>
                </a:solidFill>
                <a:latin typeface="Lucida Sans"/>
                <a:cs typeface="Lucida Sans"/>
              </a:rPr>
              <a:t> </a:t>
            </a:r>
            <a:r>
              <a:rPr sz="633" spc="11" dirty="0">
                <a:solidFill>
                  <a:prstClr val="black"/>
                </a:solidFill>
                <a:latin typeface="Lucida Sans"/>
                <a:cs typeface="Lucida Sans"/>
              </a:rPr>
              <a:t>Pasad</a:t>
            </a:r>
            <a:r>
              <a:rPr sz="633" dirty="0">
                <a:solidFill>
                  <a:prstClr val="black"/>
                </a:solidFill>
                <a:latin typeface="Lucida Sans"/>
                <a:cs typeface="Lucida Sans"/>
              </a:rPr>
              <a:t>e</a:t>
            </a:r>
            <a:r>
              <a:rPr sz="633" spc="-18" dirty="0">
                <a:solidFill>
                  <a:prstClr val="black"/>
                </a:solidFill>
                <a:latin typeface="Lucida Sans"/>
                <a:cs typeface="Lucida Sans"/>
              </a:rPr>
              <a:t>na,</a:t>
            </a:r>
            <a:r>
              <a:rPr sz="633" spc="-21" dirty="0">
                <a:solidFill>
                  <a:prstClr val="black"/>
                </a:solidFill>
                <a:latin typeface="Lucida Sans"/>
                <a:cs typeface="Lucida Sans"/>
              </a:rPr>
              <a:t> </a:t>
            </a:r>
            <a:r>
              <a:rPr sz="633" spc="7" dirty="0">
                <a:solidFill>
                  <a:prstClr val="black"/>
                </a:solidFill>
                <a:latin typeface="Lucida Sans"/>
                <a:cs typeface="Lucida Sans"/>
              </a:rPr>
              <a:t>CA</a:t>
            </a:r>
            <a:r>
              <a:rPr sz="633" spc="-18" dirty="0">
                <a:solidFill>
                  <a:prstClr val="black"/>
                </a:solidFill>
                <a:latin typeface="Lucida Sans"/>
                <a:cs typeface="Lucida Sans"/>
              </a:rPr>
              <a:t> </a:t>
            </a:r>
            <a:r>
              <a:rPr sz="633" spc="-39" dirty="0">
                <a:solidFill>
                  <a:prstClr val="black"/>
                </a:solidFill>
                <a:latin typeface="Lucida Sans"/>
                <a:cs typeface="Lucida Sans"/>
              </a:rPr>
              <a:t>91125,</a:t>
            </a:r>
            <a:r>
              <a:rPr sz="633" spc="-21" dirty="0">
                <a:solidFill>
                  <a:prstClr val="black"/>
                </a:solidFill>
                <a:latin typeface="Lucida Sans"/>
                <a:cs typeface="Lucida Sans"/>
              </a:rPr>
              <a:t> </a:t>
            </a:r>
            <a:r>
              <a:rPr sz="633" spc="32" dirty="0">
                <a:solidFill>
                  <a:prstClr val="black"/>
                </a:solidFill>
                <a:latin typeface="Lucida Sans"/>
                <a:cs typeface="Lucida Sans"/>
              </a:rPr>
              <a:t>USA</a:t>
            </a:r>
            <a:endParaRPr sz="633">
              <a:solidFill>
                <a:prstClr val="black"/>
              </a:solidFill>
              <a:latin typeface="Lucida Sans"/>
              <a:cs typeface="Lucida Sans"/>
            </a:endParaRPr>
          </a:p>
          <a:p>
            <a:pPr marL="8929">
              <a:spcBef>
                <a:spcPts val="60"/>
              </a:spcBef>
            </a:pPr>
            <a:r>
              <a:rPr sz="633" spc="-5" baseline="27777" dirty="0">
                <a:solidFill>
                  <a:prstClr val="black"/>
                </a:solidFill>
                <a:latin typeface="Lucida Sans"/>
                <a:cs typeface="Lucida Sans"/>
              </a:rPr>
              <a:t>2</a:t>
            </a:r>
            <a:r>
              <a:rPr sz="633" spc="-25" dirty="0">
                <a:solidFill>
                  <a:prstClr val="black"/>
                </a:solidFill>
                <a:latin typeface="Lucida Sans"/>
                <a:cs typeface="Lucida Sans"/>
              </a:rPr>
              <a:t>Division </a:t>
            </a:r>
            <a:r>
              <a:rPr sz="633" spc="-32" dirty="0">
                <a:solidFill>
                  <a:prstClr val="black"/>
                </a:solidFill>
                <a:latin typeface="Lucida Sans"/>
                <a:cs typeface="Lucida Sans"/>
              </a:rPr>
              <a:t>of</a:t>
            </a:r>
            <a:r>
              <a:rPr sz="633" spc="-18" dirty="0">
                <a:solidFill>
                  <a:prstClr val="black"/>
                </a:solidFill>
                <a:latin typeface="Lucida Sans"/>
                <a:cs typeface="Lucida Sans"/>
              </a:rPr>
              <a:t> </a:t>
            </a:r>
            <a:r>
              <a:rPr sz="633" spc="-25" dirty="0">
                <a:solidFill>
                  <a:prstClr val="black"/>
                </a:solidFill>
                <a:latin typeface="Lucida Sans"/>
                <a:cs typeface="Lucida Sans"/>
              </a:rPr>
              <a:t>Dermato</a:t>
            </a:r>
            <a:r>
              <a:rPr sz="633" spc="-21" dirty="0">
                <a:solidFill>
                  <a:prstClr val="black"/>
                </a:solidFill>
                <a:latin typeface="Lucida Sans"/>
                <a:cs typeface="Lucida Sans"/>
              </a:rPr>
              <a:t>l</a:t>
            </a:r>
            <a:r>
              <a:rPr sz="633" spc="-18" dirty="0">
                <a:solidFill>
                  <a:prstClr val="black"/>
                </a:solidFill>
                <a:latin typeface="Lucida Sans"/>
                <a:cs typeface="Lucida Sans"/>
              </a:rPr>
              <a:t>ogy, Depart</a:t>
            </a:r>
            <a:r>
              <a:rPr sz="633" spc="-42" dirty="0">
                <a:solidFill>
                  <a:prstClr val="black"/>
                </a:solidFill>
                <a:latin typeface="Lucida Sans"/>
                <a:cs typeface="Lucida Sans"/>
              </a:rPr>
              <a:t>m</a:t>
            </a:r>
            <a:r>
              <a:rPr sz="633" spc="-25" dirty="0">
                <a:solidFill>
                  <a:prstClr val="black"/>
                </a:solidFill>
                <a:latin typeface="Lucida Sans"/>
                <a:cs typeface="Lucida Sans"/>
              </a:rPr>
              <a:t>ent</a:t>
            </a:r>
            <a:r>
              <a:rPr sz="633" spc="-18" dirty="0">
                <a:solidFill>
                  <a:prstClr val="black"/>
                </a:solidFill>
                <a:latin typeface="Lucida Sans"/>
                <a:cs typeface="Lucida Sans"/>
              </a:rPr>
              <a:t> </a:t>
            </a:r>
            <a:r>
              <a:rPr sz="633" spc="-32" dirty="0">
                <a:solidFill>
                  <a:prstClr val="black"/>
                </a:solidFill>
                <a:latin typeface="Lucida Sans"/>
                <a:cs typeface="Lucida Sans"/>
              </a:rPr>
              <a:t>of</a:t>
            </a:r>
            <a:r>
              <a:rPr sz="633" spc="-21" dirty="0">
                <a:solidFill>
                  <a:prstClr val="black"/>
                </a:solidFill>
                <a:latin typeface="Lucida Sans"/>
                <a:cs typeface="Lucida Sans"/>
              </a:rPr>
              <a:t> </a:t>
            </a:r>
            <a:r>
              <a:rPr sz="633" spc="-11" dirty="0">
                <a:solidFill>
                  <a:prstClr val="black"/>
                </a:solidFill>
                <a:latin typeface="Lucida Sans"/>
                <a:cs typeface="Lucida Sans"/>
              </a:rPr>
              <a:t>Medicine,</a:t>
            </a:r>
            <a:r>
              <a:rPr sz="633" spc="-21" dirty="0">
                <a:solidFill>
                  <a:prstClr val="black"/>
                </a:solidFill>
                <a:latin typeface="Lucida Sans"/>
                <a:cs typeface="Lucida Sans"/>
              </a:rPr>
              <a:t> </a:t>
            </a:r>
            <a:r>
              <a:rPr sz="633" spc="-14" dirty="0">
                <a:solidFill>
                  <a:prstClr val="black"/>
                </a:solidFill>
                <a:latin typeface="Lucida Sans"/>
                <a:cs typeface="Lucida Sans"/>
              </a:rPr>
              <a:t>David</a:t>
            </a:r>
            <a:r>
              <a:rPr sz="633" spc="-25" dirty="0">
                <a:solidFill>
                  <a:prstClr val="black"/>
                </a:solidFill>
                <a:latin typeface="Lucida Sans"/>
                <a:cs typeface="Lucida Sans"/>
              </a:rPr>
              <a:t> </a:t>
            </a:r>
            <a:r>
              <a:rPr sz="633" spc="-14" dirty="0">
                <a:solidFill>
                  <a:prstClr val="black"/>
                </a:solidFill>
                <a:latin typeface="Lucida Sans"/>
                <a:cs typeface="Lucida Sans"/>
              </a:rPr>
              <a:t>Geffen</a:t>
            </a:r>
            <a:r>
              <a:rPr sz="633" spc="-21" dirty="0">
                <a:solidFill>
                  <a:prstClr val="black"/>
                </a:solidFill>
                <a:latin typeface="Lucida Sans"/>
                <a:cs typeface="Lucida Sans"/>
              </a:rPr>
              <a:t> </a:t>
            </a:r>
            <a:r>
              <a:rPr sz="633" dirty="0">
                <a:solidFill>
                  <a:prstClr val="black"/>
                </a:solidFill>
                <a:latin typeface="Lucida Sans"/>
                <a:cs typeface="Lucida Sans"/>
              </a:rPr>
              <a:t>School</a:t>
            </a:r>
            <a:r>
              <a:rPr sz="633" spc="-18" dirty="0">
                <a:solidFill>
                  <a:prstClr val="black"/>
                </a:solidFill>
                <a:latin typeface="Lucida Sans"/>
                <a:cs typeface="Lucida Sans"/>
              </a:rPr>
              <a:t> </a:t>
            </a:r>
            <a:r>
              <a:rPr sz="633" spc="-32" dirty="0">
                <a:solidFill>
                  <a:prstClr val="black"/>
                </a:solidFill>
                <a:latin typeface="Lucida Sans"/>
                <a:cs typeface="Lucida Sans"/>
              </a:rPr>
              <a:t>of</a:t>
            </a:r>
            <a:r>
              <a:rPr sz="633" spc="-21" dirty="0">
                <a:solidFill>
                  <a:prstClr val="black"/>
                </a:solidFill>
                <a:latin typeface="Lucida Sans"/>
                <a:cs typeface="Lucida Sans"/>
              </a:rPr>
              <a:t> </a:t>
            </a:r>
            <a:r>
              <a:rPr sz="633" spc="-11" dirty="0">
                <a:solidFill>
                  <a:prstClr val="black"/>
                </a:solidFill>
                <a:latin typeface="Lucida Sans"/>
                <a:cs typeface="Lucida Sans"/>
              </a:rPr>
              <a:t>Medicine</a:t>
            </a:r>
            <a:r>
              <a:rPr sz="633" spc="-21" dirty="0">
                <a:solidFill>
                  <a:prstClr val="black"/>
                </a:solidFill>
                <a:latin typeface="Lucida Sans"/>
                <a:cs typeface="Lucida Sans"/>
              </a:rPr>
              <a:t> </a:t>
            </a:r>
            <a:r>
              <a:rPr sz="633" spc="-18" dirty="0">
                <a:solidFill>
                  <a:prstClr val="black"/>
                </a:solidFill>
                <a:latin typeface="Lucida Sans"/>
                <a:cs typeface="Lucida Sans"/>
              </a:rPr>
              <a:t>at</a:t>
            </a:r>
            <a:r>
              <a:rPr sz="633" spc="-21" dirty="0">
                <a:solidFill>
                  <a:prstClr val="black"/>
                </a:solidFill>
                <a:latin typeface="Lucida Sans"/>
                <a:cs typeface="Lucida Sans"/>
              </a:rPr>
              <a:t> </a:t>
            </a:r>
            <a:r>
              <a:rPr sz="633" spc="11" dirty="0">
                <a:solidFill>
                  <a:prstClr val="black"/>
                </a:solidFill>
                <a:latin typeface="Lucida Sans"/>
                <a:cs typeface="Lucida Sans"/>
              </a:rPr>
              <a:t>UCLA,</a:t>
            </a:r>
            <a:r>
              <a:rPr sz="633" spc="-25" dirty="0">
                <a:solidFill>
                  <a:prstClr val="black"/>
                </a:solidFill>
                <a:latin typeface="Lucida Sans"/>
                <a:cs typeface="Lucida Sans"/>
              </a:rPr>
              <a:t> </a:t>
            </a:r>
            <a:r>
              <a:rPr sz="633" spc="4" dirty="0">
                <a:solidFill>
                  <a:prstClr val="black"/>
                </a:solidFill>
                <a:latin typeface="Lucida Sans"/>
                <a:cs typeface="Lucida Sans"/>
              </a:rPr>
              <a:t>Los</a:t>
            </a:r>
            <a:r>
              <a:rPr sz="633" spc="-21" dirty="0">
                <a:solidFill>
                  <a:prstClr val="black"/>
                </a:solidFill>
                <a:latin typeface="Lucida Sans"/>
                <a:cs typeface="Lucida Sans"/>
              </a:rPr>
              <a:t> </a:t>
            </a:r>
            <a:r>
              <a:rPr sz="633" spc="-18" dirty="0">
                <a:solidFill>
                  <a:prstClr val="black"/>
                </a:solidFill>
                <a:latin typeface="Lucida Sans"/>
                <a:cs typeface="Lucida Sans"/>
              </a:rPr>
              <a:t>Angeles,</a:t>
            </a:r>
            <a:r>
              <a:rPr sz="633" spc="-21" dirty="0">
                <a:solidFill>
                  <a:prstClr val="black"/>
                </a:solidFill>
                <a:latin typeface="Lucida Sans"/>
                <a:cs typeface="Lucida Sans"/>
              </a:rPr>
              <a:t> </a:t>
            </a:r>
            <a:r>
              <a:rPr sz="633" spc="7" dirty="0">
                <a:solidFill>
                  <a:prstClr val="black"/>
                </a:solidFill>
                <a:latin typeface="Lucida Sans"/>
                <a:cs typeface="Lucida Sans"/>
              </a:rPr>
              <a:t>CA</a:t>
            </a:r>
            <a:r>
              <a:rPr sz="633" spc="-18" dirty="0">
                <a:solidFill>
                  <a:prstClr val="black"/>
                </a:solidFill>
                <a:latin typeface="Lucida Sans"/>
                <a:cs typeface="Lucida Sans"/>
              </a:rPr>
              <a:t> </a:t>
            </a:r>
            <a:r>
              <a:rPr sz="633" spc="-39" dirty="0">
                <a:solidFill>
                  <a:prstClr val="black"/>
                </a:solidFill>
                <a:latin typeface="Lucida Sans"/>
                <a:cs typeface="Lucida Sans"/>
              </a:rPr>
              <a:t>90095,</a:t>
            </a:r>
            <a:r>
              <a:rPr sz="633" spc="-28" dirty="0">
                <a:solidFill>
                  <a:prstClr val="black"/>
                </a:solidFill>
                <a:latin typeface="Lucida Sans"/>
                <a:cs typeface="Lucida Sans"/>
              </a:rPr>
              <a:t> </a:t>
            </a:r>
            <a:r>
              <a:rPr sz="633" spc="32" dirty="0">
                <a:solidFill>
                  <a:prstClr val="black"/>
                </a:solidFill>
                <a:latin typeface="Lucida Sans"/>
                <a:cs typeface="Lucida Sans"/>
              </a:rPr>
              <a:t>USA</a:t>
            </a:r>
            <a:endParaRPr sz="633">
              <a:solidFill>
                <a:prstClr val="black"/>
              </a:solidFill>
              <a:latin typeface="Lucida Sans"/>
              <a:cs typeface="Lucida Sans"/>
            </a:endParaRPr>
          </a:p>
          <a:p>
            <a:pPr marL="8929">
              <a:spcBef>
                <a:spcPts val="60"/>
              </a:spcBef>
            </a:pPr>
            <a:r>
              <a:rPr sz="633" spc="-5" baseline="27777" dirty="0">
                <a:solidFill>
                  <a:prstClr val="black"/>
                </a:solidFill>
                <a:latin typeface="Lucida Sans"/>
                <a:cs typeface="Lucida Sans"/>
              </a:rPr>
              <a:t>3</a:t>
            </a:r>
            <a:r>
              <a:rPr sz="633" spc="-25" dirty="0">
                <a:solidFill>
                  <a:prstClr val="black"/>
                </a:solidFill>
                <a:latin typeface="Lucida Sans"/>
                <a:cs typeface="Lucida Sans"/>
              </a:rPr>
              <a:t>Division </a:t>
            </a:r>
            <a:r>
              <a:rPr sz="633" spc="-32" dirty="0">
                <a:solidFill>
                  <a:prstClr val="black"/>
                </a:solidFill>
                <a:latin typeface="Lucida Sans"/>
                <a:cs typeface="Lucida Sans"/>
              </a:rPr>
              <a:t>of</a:t>
            </a:r>
            <a:r>
              <a:rPr sz="633" spc="-18" dirty="0">
                <a:solidFill>
                  <a:prstClr val="black"/>
                </a:solidFill>
                <a:latin typeface="Lucida Sans"/>
                <a:cs typeface="Lucida Sans"/>
              </a:rPr>
              <a:t> Chemistry</a:t>
            </a:r>
            <a:r>
              <a:rPr sz="633" spc="-28" dirty="0">
                <a:solidFill>
                  <a:prstClr val="black"/>
                </a:solidFill>
                <a:latin typeface="Lucida Sans"/>
                <a:cs typeface="Lucida Sans"/>
              </a:rPr>
              <a:t> </a:t>
            </a:r>
            <a:r>
              <a:rPr sz="633" spc="-18" dirty="0">
                <a:solidFill>
                  <a:prstClr val="black"/>
                </a:solidFill>
                <a:latin typeface="Lucida Sans"/>
                <a:cs typeface="Lucida Sans"/>
              </a:rPr>
              <a:t>and</a:t>
            </a:r>
            <a:r>
              <a:rPr sz="633" spc="-21" dirty="0">
                <a:solidFill>
                  <a:prstClr val="black"/>
                </a:solidFill>
                <a:latin typeface="Lucida Sans"/>
                <a:cs typeface="Lucida Sans"/>
              </a:rPr>
              <a:t> </a:t>
            </a:r>
            <a:r>
              <a:rPr sz="633" spc="-11" dirty="0">
                <a:solidFill>
                  <a:prstClr val="black"/>
                </a:solidFill>
                <a:latin typeface="Lucida Sans"/>
                <a:cs typeface="Lucida Sans"/>
              </a:rPr>
              <a:t>Chemical</a:t>
            </a:r>
            <a:r>
              <a:rPr sz="633" spc="-21" dirty="0">
                <a:solidFill>
                  <a:prstClr val="black"/>
                </a:solidFill>
                <a:latin typeface="Lucida Sans"/>
                <a:cs typeface="Lucida Sans"/>
              </a:rPr>
              <a:t> </a:t>
            </a:r>
            <a:r>
              <a:rPr sz="633" spc="-14" dirty="0">
                <a:solidFill>
                  <a:prstClr val="black"/>
                </a:solidFill>
                <a:latin typeface="Lucida Sans"/>
                <a:cs typeface="Lucida Sans"/>
              </a:rPr>
              <a:t>Engin</a:t>
            </a:r>
            <a:r>
              <a:rPr sz="633" spc="-25" dirty="0">
                <a:solidFill>
                  <a:prstClr val="black"/>
                </a:solidFill>
                <a:latin typeface="Lucida Sans"/>
                <a:cs typeface="Lucida Sans"/>
              </a:rPr>
              <a:t>e</a:t>
            </a:r>
            <a:r>
              <a:rPr sz="633" spc="-28" dirty="0">
                <a:solidFill>
                  <a:prstClr val="black"/>
                </a:solidFill>
                <a:latin typeface="Lucida Sans"/>
                <a:cs typeface="Lucida Sans"/>
              </a:rPr>
              <a:t>ering,</a:t>
            </a:r>
            <a:r>
              <a:rPr sz="633" spc="-21" dirty="0">
                <a:solidFill>
                  <a:prstClr val="black"/>
                </a:solidFill>
                <a:latin typeface="Lucida Sans"/>
                <a:cs typeface="Lucida Sans"/>
              </a:rPr>
              <a:t> California</a:t>
            </a:r>
            <a:r>
              <a:rPr sz="633" spc="-18" dirty="0">
                <a:solidFill>
                  <a:prstClr val="black"/>
                </a:solidFill>
                <a:latin typeface="Lucida Sans"/>
                <a:cs typeface="Lucida Sans"/>
              </a:rPr>
              <a:t> </a:t>
            </a:r>
            <a:r>
              <a:rPr sz="633" spc="-28" dirty="0">
                <a:solidFill>
                  <a:prstClr val="black"/>
                </a:solidFill>
                <a:latin typeface="Lucida Sans"/>
                <a:cs typeface="Lucida Sans"/>
              </a:rPr>
              <a:t>Institute</a:t>
            </a:r>
            <a:r>
              <a:rPr sz="633" spc="-25" dirty="0">
                <a:solidFill>
                  <a:prstClr val="black"/>
                </a:solidFill>
                <a:latin typeface="Lucida Sans"/>
                <a:cs typeface="Lucida Sans"/>
              </a:rPr>
              <a:t> </a:t>
            </a:r>
            <a:r>
              <a:rPr sz="633" spc="-32" dirty="0">
                <a:solidFill>
                  <a:prstClr val="black"/>
                </a:solidFill>
                <a:latin typeface="Lucida Sans"/>
                <a:cs typeface="Lucida Sans"/>
              </a:rPr>
              <a:t>of</a:t>
            </a:r>
            <a:r>
              <a:rPr sz="633" spc="-18" dirty="0">
                <a:solidFill>
                  <a:prstClr val="black"/>
                </a:solidFill>
                <a:latin typeface="Lucida Sans"/>
                <a:cs typeface="Lucida Sans"/>
              </a:rPr>
              <a:t> Technolo</a:t>
            </a:r>
            <a:r>
              <a:rPr sz="633" spc="-32" dirty="0">
                <a:solidFill>
                  <a:prstClr val="black"/>
                </a:solidFill>
                <a:latin typeface="Lucida Sans"/>
                <a:cs typeface="Lucida Sans"/>
              </a:rPr>
              <a:t>g</a:t>
            </a:r>
            <a:r>
              <a:rPr sz="633" spc="-11" dirty="0">
                <a:solidFill>
                  <a:prstClr val="black"/>
                </a:solidFill>
                <a:latin typeface="Lucida Sans"/>
                <a:cs typeface="Lucida Sans"/>
              </a:rPr>
              <a:t>y,</a:t>
            </a:r>
            <a:r>
              <a:rPr sz="633" spc="-18" dirty="0">
                <a:solidFill>
                  <a:prstClr val="black"/>
                </a:solidFill>
                <a:latin typeface="Lucida Sans"/>
                <a:cs typeface="Lucida Sans"/>
              </a:rPr>
              <a:t> </a:t>
            </a:r>
            <a:r>
              <a:rPr sz="633" dirty="0">
                <a:solidFill>
                  <a:prstClr val="black"/>
                </a:solidFill>
                <a:latin typeface="Lucida Sans"/>
                <a:cs typeface="Lucida Sans"/>
              </a:rPr>
              <a:t>Pasadena,</a:t>
            </a:r>
            <a:r>
              <a:rPr sz="633" spc="-25" dirty="0">
                <a:solidFill>
                  <a:prstClr val="black"/>
                </a:solidFill>
                <a:latin typeface="Lucida Sans"/>
                <a:cs typeface="Lucida Sans"/>
              </a:rPr>
              <a:t> </a:t>
            </a:r>
            <a:r>
              <a:rPr sz="633" spc="7" dirty="0">
                <a:solidFill>
                  <a:prstClr val="black"/>
                </a:solidFill>
                <a:latin typeface="Lucida Sans"/>
                <a:cs typeface="Lucida Sans"/>
              </a:rPr>
              <a:t>CA</a:t>
            </a:r>
            <a:r>
              <a:rPr sz="633" spc="-18" dirty="0">
                <a:solidFill>
                  <a:prstClr val="black"/>
                </a:solidFill>
                <a:latin typeface="Lucida Sans"/>
                <a:cs typeface="Lucida Sans"/>
              </a:rPr>
              <a:t> </a:t>
            </a:r>
            <a:r>
              <a:rPr sz="633" spc="-39" dirty="0">
                <a:solidFill>
                  <a:prstClr val="black"/>
                </a:solidFill>
                <a:latin typeface="Lucida Sans"/>
                <a:cs typeface="Lucida Sans"/>
              </a:rPr>
              <a:t>91125,</a:t>
            </a:r>
            <a:r>
              <a:rPr sz="633" spc="-28" dirty="0">
                <a:solidFill>
                  <a:prstClr val="black"/>
                </a:solidFill>
                <a:latin typeface="Lucida Sans"/>
                <a:cs typeface="Lucida Sans"/>
              </a:rPr>
              <a:t> </a:t>
            </a:r>
            <a:r>
              <a:rPr sz="633" spc="32" dirty="0">
                <a:solidFill>
                  <a:prstClr val="black"/>
                </a:solidFill>
                <a:latin typeface="Lucida Sans"/>
                <a:cs typeface="Lucida Sans"/>
              </a:rPr>
              <a:t>USA</a:t>
            </a:r>
            <a:endParaRPr sz="633">
              <a:solidFill>
                <a:prstClr val="black"/>
              </a:solidFill>
              <a:latin typeface="Lucida Sans"/>
              <a:cs typeface="Lucida Sans"/>
            </a:endParaRPr>
          </a:p>
          <a:p>
            <a:pPr marL="31699" marR="3116797" indent="-23216">
              <a:lnSpc>
                <a:spcPts val="823"/>
              </a:lnSpc>
              <a:spcBef>
                <a:spcPts val="32"/>
              </a:spcBef>
            </a:pPr>
            <a:r>
              <a:rPr sz="633" spc="-21" dirty="0">
                <a:solidFill>
                  <a:prstClr val="black"/>
                </a:solidFill>
                <a:latin typeface="Lucida Sans"/>
                <a:cs typeface="Lucida Sans"/>
              </a:rPr>
              <a:t>*Corres</a:t>
            </a:r>
            <a:r>
              <a:rPr sz="633" spc="-32" dirty="0">
                <a:solidFill>
                  <a:prstClr val="black"/>
                </a:solidFill>
                <a:latin typeface="Lucida Sans"/>
                <a:cs typeface="Lucida Sans"/>
              </a:rPr>
              <a:t>p</a:t>
            </a:r>
            <a:r>
              <a:rPr sz="633" spc="-11" dirty="0">
                <a:solidFill>
                  <a:prstClr val="black"/>
                </a:solidFill>
                <a:latin typeface="Lucida Sans"/>
                <a:cs typeface="Lucida Sans"/>
              </a:rPr>
              <a:t>ondence:</a:t>
            </a:r>
            <a:r>
              <a:rPr sz="633" spc="-25" dirty="0">
                <a:solidFill>
                  <a:prstClr val="black"/>
                </a:solidFill>
                <a:latin typeface="Lucida Sans"/>
                <a:cs typeface="Lucida Sans"/>
              </a:rPr>
              <a:t> </a:t>
            </a:r>
            <a:r>
              <a:rPr sz="633" spc="-11" dirty="0">
                <a:solidFill>
                  <a:srgbClr val="007FAC"/>
                </a:solidFill>
                <a:latin typeface="Lucida Sans"/>
                <a:cs typeface="Lucida Sans"/>
                <a:hlinkClick r:id="rId6"/>
              </a:rPr>
              <a:t>viviana@c</a:t>
            </a:r>
            <a:r>
              <a:rPr sz="633" spc="-18" dirty="0">
                <a:solidFill>
                  <a:srgbClr val="007FAC"/>
                </a:solidFill>
                <a:latin typeface="Lucida Sans"/>
                <a:cs typeface="Lucida Sans"/>
                <a:hlinkClick r:id="rId6"/>
              </a:rPr>
              <a:t>altech.edu</a:t>
            </a:r>
            <a:r>
              <a:rPr sz="633" spc="-11" dirty="0">
                <a:solidFill>
                  <a:srgbClr val="007FAC"/>
                </a:solidFill>
                <a:latin typeface="Lucida Sans"/>
                <a:cs typeface="Lucida Sans"/>
              </a:rPr>
              <a:t> </a:t>
            </a:r>
            <a:r>
              <a:rPr sz="633" spc="-35" dirty="0">
                <a:solidFill>
                  <a:srgbClr val="007FAC"/>
                </a:solidFill>
                <a:latin typeface="Lucida Sans"/>
                <a:cs typeface="Lucida Sans"/>
                <a:hlinkClick r:id="rId7"/>
              </a:rPr>
              <a:t>http://dx.d</a:t>
            </a:r>
            <a:r>
              <a:rPr sz="633" spc="-56" dirty="0">
                <a:solidFill>
                  <a:srgbClr val="007FAC"/>
                </a:solidFill>
                <a:latin typeface="Lucida Sans"/>
                <a:cs typeface="Lucida Sans"/>
                <a:hlinkClick r:id="rId7"/>
              </a:rPr>
              <a:t>o</a:t>
            </a:r>
            <a:r>
              <a:rPr sz="633" spc="-39" dirty="0">
                <a:solidFill>
                  <a:srgbClr val="007FAC"/>
                </a:solidFill>
                <a:latin typeface="Lucida Sans"/>
                <a:cs typeface="Lucida Sans"/>
                <a:hlinkClick r:id="rId7"/>
              </a:rPr>
              <a:t>i.org/10.1</a:t>
            </a:r>
            <a:r>
              <a:rPr sz="633" spc="-60" dirty="0">
                <a:solidFill>
                  <a:srgbClr val="007FAC"/>
                </a:solidFill>
                <a:latin typeface="Lucida Sans"/>
                <a:cs typeface="Lucida Sans"/>
                <a:hlinkClick r:id="rId7"/>
              </a:rPr>
              <a:t>0</a:t>
            </a:r>
            <a:r>
              <a:rPr sz="633" spc="-35" dirty="0">
                <a:solidFill>
                  <a:srgbClr val="007FAC"/>
                </a:solidFill>
                <a:latin typeface="Lucida Sans"/>
                <a:cs typeface="Lucida Sans"/>
                <a:hlinkClick r:id="rId7"/>
              </a:rPr>
              <a:t>16/j.cell.201</a:t>
            </a:r>
            <a:r>
              <a:rPr sz="633" spc="-56" dirty="0">
                <a:solidFill>
                  <a:srgbClr val="007FAC"/>
                </a:solidFill>
                <a:latin typeface="Lucida Sans"/>
                <a:cs typeface="Lucida Sans"/>
                <a:hlinkClick r:id="rId7"/>
              </a:rPr>
              <a:t>4</a:t>
            </a:r>
            <a:r>
              <a:rPr sz="633" spc="-35" dirty="0">
                <a:solidFill>
                  <a:srgbClr val="007FAC"/>
                </a:solidFill>
                <a:latin typeface="Lucida Sans"/>
                <a:cs typeface="Lucida Sans"/>
                <a:hlinkClick r:id="rId7"/>
              </a:rPr>
              <a:t>.07.017</a:t>
            </a:r>
            <a:endParaRPr sz="633">
              <a:solidFill>
                <a:prstClr val="black"/>
              </a:solidFill>
              <a:latin typeface="Lucida Sans"/>
              <a:cs typeface="Lucida Sans"/>
            </a:endParaRPr>
          </a:p>
        </p:txBody>
      </p:sp>
      <p:sp>
        <p:nvSpPr>
          <p:cNvPr id="46" name="object 46"/>
          <p:cNvSpPr txBox="1"/>
          <p:nvPr/>
        </p:nvSpPr>
        <p:spPr>
          <a:xfrm>
            <a:off x="7086461" y="6544732"/>
            <a:ext cx="1982837" cy="292068"/>
          </a:xfrm>
          <a:prstGeom prst="rect">
            <a:avLst/>
          </a:prstGeom>
        </p:spPr>
        <p:txBody>
          <a:bodyPr vert="horz" wrap="square" lIns="0" tIns="0" rIns="0" bIns="0" rtlCol="0">
            <a:spAutoFit/>
          </a:bodyPr>
          <a:lstStyle/>
          <a:p>
            <a:pPr marL="8929"/>
            <a:r>
              <a:rPr sz="1898" spc="-229" dirty="0">
                <a:solidFill>
                  <a:srgbClr val="606060"/>
                </a:solidFill>
                <a:latin typeface="Gill Sans MT"/>
                <a:cs typeface="Gill Sans MT"/>
              </a:rPr>
              <a:t>Y</a:t>
            </a:r>
            <a:r>
              <a:rPr sz="1898" spc="-11" dirty="0">
                <a:solidFill>
                  <a:srgbClr val="606060"/>
                </a:solidFill>
                <a:latin typeface="Gill Sans MT"/>
                <a:cs typeface="Gill Sans MT"/>
              </a:rPr>
              <a:t>ang</a:t>
            </a:r>
            <a:r>
              <a:rPr sz="1898" spc="-4" dirty="0">
                <a:solidFill>
                  <a:srgbClr val="606060"/>
                </a:solidFill>
                <a:latin typeface="Gill Sans MT"/>
                <a:cs typeface="Gill Sans MT"/>
              </a:rPr>
              <a:t> </a:t>
            </a:r>
            <a:r>
              <a:rPr sz="1898" i="1" spc="-7" dirty="0">
                <a:solidFill>
                  <a:srgbClr val="606060"/>
                </a:solidFill>
                <a:latin typeface="Gill Sans MT"/>
                <a:cs typeface="Gill Sans MT"/>
              </a:rPr>
              <a:t>et</a:t>
            </a:r>
            <a:r>
              <a:rPr sz="1898" i="1" spc="-4" dirty="0">
                <a:solidFill>
                  <a:srgbClr val="606060"/>
                </a:solidFill>
                <a:latin typeface="Gill Sans MT"/>
                <a:cs typeface="Gill Sans MT"/>
              </a:rPr>
              <a:t> a</a:t>
            </a:r>
            <a:r>
              <a:rPr sz="1898" i="1" dirty="0">
                <a:solidFill>
                  <a:srgbClr val="606060"/>
                </a:solidFill>
                <a:latin typeface="Gill Sans MT"/>
                <a:cs typeface="Gill Sans MT"/>
              </a:rPr>
              <a:t>l.</a:t>
            </a:r>
            <a:r>
              <a:rPr sz="1898" i="1" spc="-4" dirty="0">
                <a:solidFill>
                  <a:srgbClr val="606060"/>
                </a:solidFill>
                <a:latin typeface="Gill Sans MT"/>
                <a:cs typeface="Gill Sans MT"/>
              </a:rPr>
              <a:t> </a:t>
            </a:r>
            <a:r>
              <a:rPr sz="1898" dirty="0">
                <a:solidFill>
                  <a:srgbClr val="606060"/>
                </a:solidFill>
                <a:latin typeface="Gill Sans MT"/>
                <a:cs typeface="Gill Sans MT"/>
              </a:rPr>
              <a:t>Cell</a:t>
            </a:r>
            <a:r>
              <a:rPr sz="1898" spc="-4" dirty="0">
                <a:solidFill>
                  <a:srgbClr val="606060"/>
                </a:solidFill>
                <a:latin typeface="Gill Sans MT"/>
                <a:cs typeface="Gill Sans MT"/>
              </a:rPr>
              <a:t> </a:t>
            </a:r>
            <a:r>
              <a:rPr sz="1898" dirty="0">
                <a:solidFill>
                  <a:srgbClr val="606060"/>
                </a:solidFill>
                <a:latin typeface="Gill Sans MT"/>
                <a:cs typeface="Gill Sans MT"/>
              </a:rPr>
              <a:t>2013</a:t>
            </a:r>
            <a:endParaRPr sz="1898">
              <a:solidFill>
                <a:prstClr val="black"/>
              </a:solidFill>
              <a:latin typeface="Gill Sans MT"/>
              <a:cs typeface="Gill Sans MT"/>
            </a:endParaRPr>
          </a:p>
        </p:txBody>
      </p:sp>
      <p:sp>
        <p:nvSpPr>
          <p:cNvPr id="47" name="object 47"/>
          <p:cNvSpPr txBox="1"/>
          <p:nvPr/>
        </p:nvSpPr>
        <p:spPr>
          <a:xfrm>
            <a:off x="571500" y="2707694"/>
            <a:ext cx="1091208" cy="194797"/>
          </a:xfrm>
          <a:prstGeom prst="rect">
            <a:avLst/>
          </a:prstGeom>
        </p:spPr>
        <p:txBody>
          <a:bodyPr vert="horz" wrap="square" lIns="0" tIns="0" rIns="0" bIns="0" rtlCol="0">
            <a:spAutoFit/>
          </a:bodyPr>
          <a:lstStyle/>
          <a:p>
            <a:pPr marL="8929"/>
            <a:r>
              <a:rPr sz="1266" dirty="0">
                <a:solidFill>
                  <a:srgbClr val="2155D6"/>
                </a:solidFill>
                <a:latin typeface="Lucida Sans"/>
                <a:cs typeface="Lucida Sans"/>
              </a:rPr>
              <a:t>bisacryla</a:t>
            </a:r>
            <a:r>
              <a:rPr sz="1266" spc="-4" dirty="0">
                <a:solidFill>
                  <a:srgbClr val="2155D6"/>
                </a:solidFill>
                <a:latin typeface="Lucida Sans"/>
                <a:cs typeface="Lucida Sans"/>
              </a:rPr>
              <a:t>m</a:t>
            </a:r>
            <a:r>
              <a:rPr sz="1266" dirty="0">
                <a:solidFill>
                  <a:srgbClr val="2155D6"/>
                </a:solidFill>
                <a:latin typeface="Lucida Sans"/>
                <a:cs typeface="Lucida Sans"/>
              </a:rPr>
              <a:t>ide</a:t>
            </a:r>
            <a:endParaRPr sz="1266">
              <a:solidFill>
                <a:prstClr val="black"/>
              </a:solidFill>
              <a:latin typeface="Lucida Sans"/>
              <a:cs typeface="Lucida Sans"/>
            </a:endParaRPr>
          </a:p>
        </p:txBody>
      </p:sp>
      <p:sp>
        <p:nvSpPr>
          <p:cNvPr id="48" name="object 48"/>
          <p:cNvSpPr txBox="1"/>
          <p:nvPr/>
        </p:nvSpPr>
        <p:spPr>
          <a:xfrm>
            <a:off x="4277320" y="2555890"/>
            <a:ext cx="1091208" cy="384721"/>
          </a:xfrm>
          <a:prstGeom prst="rect">
            <a:avLst/>
          </a:prstGeom>
        </p:spPr>
        <p:txBody>
          <a:bodyPr vert="horz" wrap="square" lIns="0" tIns="0" rIns="0" bIns="0" rtlCol="0">
            <a:spAutoFit/>
          </a:bodyPr>
          <a:lstStyle/>
          <a:p>
            <a:pPr marL="8929" marR="3572">
              <a:lnSpc>
                <a:spcPts val="1477"/>
              </a:lnSpc>
            </a:pPr>
            <a:r>
              <a:rPr sz="1266" spc="-11" dirty="0">
                <a:solidFill>
                  <a:prstClr val="black"/>
                </a:solidFill>
                <a:latin typeface="Lucida Sans"/>
                <a:cs typeface="Lucida Sans"/>
              </a:rPr>
              <a:t>wi</a:t>
            </a:r>
            <a:r>
              <a:rPr sz="1266" spc="-7" dirty="0">
                <a:solidFill>
                  <a:prstClr val="black"/>
                </a:solidFill>
                <a:latin typeface="Lucida Sans"/>
                <a:cs typeface="Lucida Sans"/>
              </a:rPr>
              <a:t>tho</a:t>
            </a:r>
            <a:r>
              <a:rPr sz="1266" spc="-11" dirty="0">
                <a:solidFill>
                  <a:prstClr val="black"/>
                </a:solidFill>
                <a:latin typeface="Lucida Sans"/>
                <a:cs typeface="Lucida Sans"/>
              </a:rPr>
              <a:t>ut bisacryla</a:t>
            </a:r>
            <a:r>
              <a:rPr sz="1266" spc="-4" dirty="0">
                <a:solidFill>
                  <a:prstClr val="black"/>
                </a:solidFill>
                <a:latin typeface="Lucida Sans"/>
                <a:cs typeface="Lucida Sans"/>
              </a:rPr>
              <a:t>m</a:t>
            </a:r>
            <a:r>
              <a:rPr sz="1266" dirty="0">
                <a:solidFill>
                  <a:prstClr val="black"/>
                </a:solidFill>
                <a:latin typeface="Lucida Sans"/>
                <a:cs typeface="Lucida Sans"/>
              </a:rPr>
              <a:t>ide</a:t>
            </a:r>
            <a:endParaRPr sz="1266">
              <a:solidFill>
                <a:prstClr val="black"/>
              </a:solidFill>
              <a:latin typeface="Lucida Sans"/>
              <a:cs typeface="Lucida Sans"/>
            </a:endParaRPr>
          </a:p>
        </p:txBody>
      </p:sp>
    </p:spTree>
    <p:extLst>
      <p:ext uri="{BB962C8B-B14F-4D97-AF65-F5344CB8AC3E}">
        <p14:creationId xmlns:p14="http://schemas.microsoft.com/office/powerpoint/2010/main" val="40393838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2203" y="625078"/>
            <a:ext cx="437555" cy="267891"/>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p:nvPr/>
        </p:nvSpPr>
        <p:spPr>
          <a:xfrm>
            <a:off x="928688" y="625078"/>
            <a:ext cx="767953" cy="276820"/>
          </a:xfrm>
          <a:prstGeom prst="rect">
            <a:avLst/>
          </a:prstGeom>
          <a:blipFill>
            <a:blip r:embed="rId4" cstate="print"/>
            <a:stretch>
              <a:fillRect/>
            </a:stretch>
          </a:blipFill>
        </p:spPr>
        <p:txBody>
          <a:bodyPr wrap="square" lIns="0" tIns="0" rIns="0" bIns="0" rtlCol="0"/>
          <a:lstStyle/>
          <a:p>
            <a:endParaRPr sz="1266">
              <a:solidFill>
                <a:prstClr val="black"/>
              </a:solidFill>
            </a:endParaRPr>
          </a:p>
        </p:txBody>
      </p:sp>
      <p:sp>
        <p:nvSpPr>
          <p:cNvPr id="4" name="object 4"/>
          <p:cNvSpPr/>
          <p:nvPr/>
        </p:nvSpPr>
        <p:spPr>
          <a:xfrm>
            <a:off x="1812727" y="625078"/>
            <a:ext cx="250031" cy="276820"/>
          </a:xfrm>
          <a:prstGeom prst="rect">
            <a:avLst/>
          </a:prstGeom>
          <a:blipFill>
            <a:blip r:embed="rId5" cstate="print"/>
            <a:stretch>
              <a:fillRect/>
            </a:stretch>
          </a:blipFill>
        </p:spPr>
        <p:txBody>
          <a:bodyPr wrap="square" lIns="0" tIns="0" rIns="0" bIns="0" rtlCol="0"/>
          <a:lstStyle/>
          <a:p>
            <a:endParaRPr sz="1266">
              <a:solidFill>
                <a:prstClr val="black"/>
              </a:solidFill>
            </a:endParaRPr>
          </a:p>
        </p:txBody>
      </p:sp>
      <p:sp>
        <p:nvSpPr>
          <p:cNvPr id="5" name="object 5"/>
          <p:cNvSpPr/>
          <p:nvPr/>
        </p:nvSpPr>
        <p:spPr>
          <a:xfrm>
            <a:off x="2044899" y="625078"/>
            <a:ext cx="1196578" cy="267891"/>
          </a:xfrm>
          <a:prstGeom prst="rect">
            <a:avLst/>
          </a:prstGeom>
          <a:blipFill>
            <a:blip r:embed="rId6" cstate="print"/>
            <a:stretch>
              <a:fillRect/>
            </a:stretch>
          </a:blipFill>
        </p:spPr>
        <p:txBody>
          <a:bodyPr wrap="square" lIns="0" tIns="0" rIns="0" bIns="0" rtlCol="0"/>
          <a:lstStyle/>
          <a:p>
            <a:endParaRPr sz="1266">
              <a:solidFill>
                <a:prstClr val="black"/>
              </a:solidFill>
            </a:endParaRPr>
          </a:p>
        </p:txBody>
      </p:sp>
      <p:sp>
        <p:nvSpPr>
          <p:cNvPr id="6" name="object 6"/>
          <p:cNvSpPr/>
          <p:nvPr/>
        </p:nvSpPr>
        <p:spPr>
          <a:xfrm>
            <a:off x="3339703" y="625078"/>
            <a:ext cx="223242" cy="267891"/>
          </a:xfrm>
          <a:prstGeom prst="rect">
            <a:avLst/>
          </a:prstGeom>
          <a:blipFill>
            <a:blip r:embed="rId7" cstate="print"/>
            <a:stretch>
              <a:fillRect/>
            </a:stretch>
          </a:blipFill>
        </p:spPr>
        <p:txBody>
          <a:bodyPr wrap="square" lIns="0" tIns="0" rIns="0" bIns="0" rtlCol="0"/>
          <a:lstStyle/>
          <a:p>
            <a:endParaRPr sz="1266">
              <a:solidFill>
                <a:prstClr val="black"/>
              </a:solidFill>
            </a:endParaRPr>
          </a:p>
        </p:txBody>
      </p:sp>
      <p:sp>
        <p:nvSpPr>
          <p:cNvPr id="7" name="object 7"/>
          <p:cNvSpPr/>
          <p:nvPr/>
        </p:nvSpPr>
        <p:spPr>
          <a:xfrm>
            <a:off x="3518297" y="625078"/>
            <a:ext cx="1589484" cy="339328"/>
          </a:xfrm>
          <a:prstGeom prst="rect">
            <a:avLst/>
          </a:prstGeom>
          <a:blipFill>
            <a:blip r:embed="rId8" cstate="print"/>
            <a:stretch>
              <a:fillRect/>
            </a:stretch>
          </a:blipFill>
        </p:spPr>
        <p:txBody>
          <a:bodyPr wrap="square" lIns="0" tIns="0" rIns="0" bIns="0" rtlCol="0"/>
          <a:lstStyle/>
          <a:p>
            <a:endParaRPr sz="1266">
              <a:solidFill>
                <a:prstClr val="black"/>
              </a:solidFill>
            </a:endParaRPr>
          </a:p>
        </p:txBody>
      </p:sp>
      <p:sp>
        <p:nvSpPr>
          <p:cNvPr id="8" name="object 8"/>
          <p:cNvSpPr/>
          <p:nvPr/>
        </p:nvSpPr>
        <p:spPr>
          <a:xfrm>
            <a:off x="5116711" y="625078"/>
            <a:ext cx="892969" cy="276820"/>
          </a:xfrm>
          <a:prstGeom prst="rect">
            <a:avLst/>
          </a:prstGeom>
          <a:blipFill>
            <a:blip r:embed="rId9" cstate="print"/>
            <a:stretch>
              <a:fillRect/>
            </a:stretch>
          </a:blipFill>
        </p:spPr>
        <p:txBody>
          <a:bodyPr wrap="square" lIns="0" tIns="0" rIns="0" bIns="0" rtlCol="0"/>
          <a:lstStyle/>
          <a:p>
            <a:endParaRPr sz="1266">
              <a:solidFill>
                <a:prstClr val="black"/>
              </a:solidFill>
            </a:endParaRPr>
          </a:p>
        </p:txBody>
      </p:sp>
      <p:sp>
        <p:nvSpPr>
          <p:cNvPr id="9" name="object 9"/>
          <p:cNvSpPr/>
          <p:nvPr/>
        </p:nvSpPr>
        <p:spPr>
          <a:xfrm>
            <a:off x="6018610" y="625078"/>
            <a:ext cx="107156" cy="339328"/>
          </a:xfrm>
          <a:prstGeom prst="rect">
            <a:avLst/>
          </a:prstGeom>
          <a:blipFill>
            <a:blip r:embed="rId10" cstate="print"/>
            <a:stretch>
              <a:fillRect/>
            </a:stretch>
          </a:blipFill>
        </p:spPr>
        <p:txBody>
          <a:bodyPr wrap="square" lIns="0" tIns="0" rIns="0" bIns="0" rtlCol="0"/>
          <a:lstStyle/>
          <a:p>
            <a:endParaRPr sz="1266">
              <a:solidFill>
                <a:prstClr val="black"/>
              </a:solidFill>
            </a:endParaRPr>
          </a:p>
        </p:txBody>
      </p:sp>
      <p:sp>
        <p:nvSpPr>
          <p:cNvPr id="10" name="object 10"/>
          <p:cNvSpPr txBox="1">
            <a:spLocks noGrp="1"/>
          </p:cNvSpPr>
          <p:nvPr>
            <p:ph type="title"/>
          </p:nvPr>
        </p:nvSpPr>
        <p:spPr>
          <a:xfrm>
            <a:off x="227480" y="302683"/>
            <a:ext cx="5974414" cy="591540"/>
          </a:xfrm>
          <a:prstGeom prst="rect">
            <a:avLst/>
          </a:prstGeom>
        </p:spPr>
        <p:txBody>
          <a:bodyPr vert="horz" wrap="square" lIns="0" tIns="178593" rIns="0" bIns="0" rtlCol="0">
            <a:spAutoFit/>
          </a:bodyPr>
          <a:lstStyle/>
          <a:p>
            <a:pPr marL="161175"/>
            <a:r>
              <a:rPr sz="2672" b="1" i="1" spc="-200" dirty="0">
                <a:solidFill>
                  <a:srgbClr val="FFFFFF"/>
                </a:solidFill>
                <a:latin typeface="Arial"/>
                <a:cs typeface="Arial"/>
              </a:rPr>
              <a:t>P</a:t>
            </a:r>
            <a:r>
              <a:rPr sz="2672" b="1" i="1" spc="-4" dirty="0">
                <a:solidFill>
                  <a:srgbClr val="FFFFFF"/>
                </a:solidFill>
                <a:latin typeface="Arial"/>
                <a:cs typeface="Arial"/>
              </a:rPr>
              <a:t>A</a:t>
            </a:r>
            <a:r>
              <a:rPr sz="2672" dirty="0">
                <a:solidFill>
                  <a:srgbClr val="FFFFFF"/>
                </a:solidFill>
                <a:latin typeface="Arial"/>
                <a:cs typeface="Arial"/>
              </a:rPr>
              <a:t>ssive</a:t>
            </a:r>
            <a:r>
              <a:rPr sz="2672" spc="-4" dirty="0">
                <a:solidFill>
                  <a:srgbClr val="FFFFFF"/>
                </a:solidFill>
                <a:latin typeface="Arial"/>
                <a:cs typeface="Arial"/>
              </a:rPr>
              <a:t> </a:t>
            </a:r>
            <a:r>
              <a:rPr sz="2672" b="1" i="1" dirty="0">
                <a:solidFill>
                  <a:srgbClr val="FFFFFF"/>
                </a:solidFill>
                <a:latin typeface="Arial"/>
                <a:cs typeface="Arial"/>
              </a:rPr>
              <a:t>C</a:t>
            </a:r>
            <a:r>
              <a:rPr sz="2672" dirty="0">
                <a:solidFill>
                  <a:srgbClr val="FFFFFF"/>
                </a:solidFill>
                <a:latin typeface="Arial"/>
                <a:cs typeface="Arial"/>
              </a:rPr>
              <a:t>LAR</a:t>
            </a:r>
            <a:r>
              <a:rPr sz="2672" spc="-18" dirty="0">
                <a:solidFill>
                  <a:srgbClr val="FFFFFF"/>
                </a:solidFill>
                <a:latin typeface="Arial"/>
                <a:cs typeface="Arial"/>
              </a:rPr>
              <a:t>IT</a:t>
            </a:r>
            <a:r>
              <a:rPr sz="2672" spc="-21" dirty="0">
                <a:solidFill>
                  <a:srgbClr val="FFFFFF"/>
                </a:solidFill>
                <a:latin typeface="Arial"/>
                <a:cs typeface="Arial"/>
              </a:rPr>
              <a:t>Y</a:t>
            </a:r>
            <a:r>
              <a:rPr sz="2672" spc="-49" dirty="0">
                <a:solidFill>
                  <a:srgbClr val="FFFFFF"/>
                </a:solidFill>
                <a:latin typeface="Arial"/>
                <a:cs typeface="Arial"/>
              </a:rPr>
              <a:t> </a:t>
            </a:r>
            <a:r>
              <a:rPr sz="2672" b="1" i="1" spc="-18" dirty="0">
                <a:solidFill>
                  <a:srgbClr val="FFFFFF"/>
                </a:solidFill>
                <a:latin typeface="Arial"/>
                <a:cs typeface="Arial"/>
              </a:rPr>
              <a:t>T</a:t>
            </a:r>
            <a:r>
              <a:rPr sz="2672" dirty="0">
                <a:solidFill>
                  <a:srgbClr val="FFFFFF"/>
                </a:solidFill>
                <a:latin typeface="Arial"/>
                <a:cs typeface="Arial"/>
              </a:rPr>
              <a:t>echnique</a:t>
            </a:r>
            <a:r>
              <a:rPr sz="2672" spc="-4" dirty="0">
                <a:solidFill>
                  <a:srgbClr val="FFFFFF"/>
                </a:solidFill>
                <a:latin typeface="Arial"/>
                <a:cs typeface="Arial"/>
              </a:rPr>
              <a:t> (</a:t>
            </a:r>
            <a:r>
              <a:rPr sz="2672" b="1" spc="-200" dirty="0">
                <a:solidFill>
                  <a:srgbClr val="FFFFFF"/>
                </a:solidFill>
                <a:latin typeface="Arial"/>
                <a:cs typeface="Arial"/>
              </a:rPr>
              <a:t>P</a:t>
            </a:r>
            <a:r>
              <a:rPr sz="2672" b="1" spc="-4" dirty="0">
                <a:solidFill>
                  <a:srgbClr val="FFFFFF"/>
                </a:solidFill>
                <a:latin typeface="Arial"/>
                <a:cs typeface="Arial"/>
              </a:rPr>
              <a:t>AC</a:t>
            </a:r>
            <a:r>
              <a:rPr sz="2672" b="1" spc="-18" dirty="0">
                <a:solidFill>
                  <a:srgbClr val="FFFFFF"/>
                </a:solidFill>
                <a:latin typeface="Arial"/>
                <a:cs typeface="Arial"/>
              </a:rPr>
              <a:t>T</a:t>
            </a:r>
            <a:r>
              <a:rPr sz="2672" dirty="0">
                <a:solidFill>
                  <a:srgbClr val="FFFFFF"/>
                </a:solidFill>
                <a:latin typeface="Arial"/>
                <a:cs typeface="Arial"/>
              </a:rPr>
              <a:t>)</a:t>
            </a:r>
            <a:endParaRPr sz="2672">
              <a:latin typeface="Arial"/>
              <a:cs typeface="Arial"/>
            </a:endParaRPr>
          </a:p>
        </p:txBody>
      </p:sp>
      <p:sp>
        <p:nvSpPr>
          <p:cNvPr id="11" name="object 11"/>
          <p:cNvSpPr/>
          <p:nvPr/>
        </p:nvSpPr>
        <p:spPr>
          <a:xfrm>
            <a:off x="955477" y="1375172"/>
            <a:ext cx="6679406" cy="5348883"/>
          </a:xfrm>
          <a:prstGeom prst="rect">
            <a:avLst/>
          </a:prstGeom>
          <a:blipFill>
            <a:blip r:embed="rId11" cstate="print"/>
            <a:stretch>
              <a:fillRect/>
            </a:stretch>
          </a:blipFill>
        </p:spPr>
        <p:txBody>
          <a:bodyPr wrap="square" lIns="0" tIns="0" rIns="0" bIns="0" rtlCol="0"/>
          <a:lstStyle/>
          <a:p>
            <a:endParaRPr sz="1266">
              <a:solidFill>
                <a:prstClr val="black"/>
              </a:solidFill>
            </a:endParaRPr>
          </a:p>
        </p:txBody>
      </p:sp>
    </p:spTree>
    <p:extLst>
      <p:ext uri="{BB962C8B-B14F-4D97-AF65-F5344CB8AC3E}">
        <p14:creationId xmlns:p14="http://schemas.microsoft.com/office/powerpoint/2010/main" val="17478419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7891" y="1660922"/>
            <a:ext cx="8608219" cy="4795242"/>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txBox="1"/>
          <p:nvPr/>
        </p:nvSpPr>
        <p:spPr>
          <a:xfrm>
            <a:off x="232172" y="726207"/>
            <a:ext cx="8758238" cy="995401"/>
          </a:xfrm>
          <a:prstGeom prst="rect">
            <a:avLst/>
          </a:prstGeom>
        </p:spPr>
        <p:txBody>
          <a:bodyPr vert="horz" wrap="square" lIns="0" tIns="0" rIns="0" bIns="0" rtlCol="0">
            <a:spAutoFit/>
          </a:bodyPr>
          <a:lstStyle/>
          <a:p>
            <a:pPr marL="8929"/>
            <a:r>
              <a:rPr sz="3234" b="1" i="1" spc="39" dirty="0">
                <a:solidFill>
                  <a:prstClr val="black"/>
                </a:solidFill>
                <a:latin typeface="Lucida Sans"/>
                <a:cs typeface="Lucida Sans"/>
              </a:rPr>
              <a:t>P</a:t>
            </a:r>
            <a:r>
              <a:rPr sz="3234" spc="39" dirty="0">
                <a:solidFill>
                  <a:prstClr val="black"/>
                </a:solidFill>
                <a:latin typeface="Tahoma"/>
                <a:cs typeface="Tahoma"/>
              </a:rPr>
              <a:t>erfusion-assisted</a:t>
            </a:r>
            <a:r>
              <a:rPr sz="3234" spc="-116" dirty="0">
                <a:solidFill>
                  <a:prstClr val="black"/>
                </a:solidFill>
                <a:latin typeface="Tahoma"/>
                <a:cs typeface="Tahoma"/>
              </a:rPr>
              <a:t> </a:t>
            </a:r>
            <a:r>
              <a:rPr sz="3234" b="1" i="1" dirty="0">
                <a:solidFill>
                  <a:prstClr val="black"/>
                </a:solidFill>
                <a:latin typeface="Lucida Sans"/>
                <a:cs typeface="Lucida Sans"/>
              </a:rPr>
              <a:t>A</a:t>
            </a:r>
            <a:r>
              <a:rPr sz="3234" spc="63" dirty="0">
                <a:solidFill>
                  <a:prstClr val="black"/>
                </a:solidFill>
                <a:latin typeface="Tahoma"/>
                <a:cs typeface="Tahoma"/>
              </a:rPr>
              <a:t>gent</a:t>
            </a:r>
            <a:r>
              <a:rPr sz="3234" spc="-116" dirty="0">
                <a:solidFill>
                  <a:prstClr val="black"/>
                </a:solidFill>
                <a:latin typeface="Tahoma"/>
                <a:cs typeface="Tahoma"/>
              </a:rPr>
              <a:t> </a:t>
            </a:r>
            <a:r>
              <a:rPr sz="3234" b="1" i="1" spc="-88" dirty="0">
                <a:solidFill>
                  <a:prstClr val="black"/>
                </a:solidFill>
                <a:latin typeface="Lucida Sans"/>
                <a:cs typeface="Lucida Sans"/>
              </a:rPr>
              <a:t>R</a:t>
            </a:r>
            <a:r>
              <a:rPr sz="3234" spc="28" dirty="0">
                <a:solidFill>
                  <a:prstClr val="black"/>
                </a:solidFill>
                <a:latin typeface="Tahoma"/>
                <a:cs typeface="Tahoma"/>
              </a:rPr>
              <a:t>elease</a:t>
            </a:r>
            <a:r>
              <a:rPr sz="3234" spc="-116" dirty="0">
                <a:solidFill>
                  <a:prstClr val="black"/>
                </a:solidFill>
                <a:latin typeface="Tahoma"/>
                <a:cs typeface="Tahoma"/>
              </a:rPr>
              <a:t> </a:t>
            </a:r>
            <a:r>
              <a:rPr sz="3234" spc="11" dirty="0">
                <a:solidFill>
                  <a:prstClr val="black"/>
                </a:solidFill>
                <a:latin typeface="Tahoma"/>
                <a:cs typeface="Tahoma"/>
              </a:rPr>
              <a:t>in</a:t>
            </a:r>
            <a:r>
              <a:rPr sz="3234" spc="-116" dirty="0">
                <a:solidFill>
                  <a:prstClr val="black"/>
                </a:solidFill>
                <a:latin typeface="Tahoma"/>
                <a:cs typeface="Tahoma"/>
              </a:rPr>
              <a:t> </a:t>
            </a:r>
            <a:r>
              <a:rPr sz="3234" b="1" i="1" spc="-98" dirty="0">
                <a:solidFill>
                  <a:prstClr val="black"/>
                </a:solidFill>
                <a:latin typeface="Lucida Sans"/>
                <a:cs typeface="Lucida Sans"/>
              </a:rPr>
              <a:t>S</a:t>
            </a:r>
            <a:r>
              <a:rPr sz="3234" dirty="0">
                <a:solidFill>
                  <a:prstClr val="black"/>
                </a:solidFill>
                <a:latin typeface="Tahoma"/>
                <a:cs typeface="Tahoma"/>
              </a:rPr>
              <a:t>itu</a:t>
            </a:r>
            <a:r>
              <a:rPr sz="3234" spc="-116" dirty="0">
                <a:solidFill>
                  <a:prstClr val="black"/>
                </a:solidFill>
                <a:latin typeface="Tahoma"/>
                <a:cs typeface="Tahoma"/>
              </a:rPr>
              <a:t> </a:t>
            </a:r>
            <a:r>
              <a:rPr sz="3234" spc="-415" dirty="0">
                <a:solidFill>
                  <a:prstClr val="black"/>
                </a:solidFill>
                <a:latin typeface="Tahoma"/>
                <a:cs typeface="Tahoma"/>
              </a:rPr>
              <a:t>(</a:t>
            </a:r>
            <a:r>
              <a:rPr sz="3234" b="1" spc="-204" dirty="0">
                <a:solidFill>
                  <a:prstClr val="black"/>
                </a:solidFill>
                <a:latin typeface="Lucida Sans"/>
                <a:cs typeface="Lucida Sans"/>
              </a:rPr>
              <a:t>P</a:t>
            </a:r>
            <a:r>
              <a:rPr sz="3234" b="1" spc="-49" dirty="0">
                <a:solidFill>
                  <a:prstClr val="black"/>
                </a:solidFill>
                <a:latin typeface="Lucida Sans"/>
                <a:cs typeface="Lucida Sans"/>
              </a:rPr>
              <a:t>AR</a:t>
            </a:r>
            <a:r>
              <a:rPr sz="3234" b="1" spc="-42" dirty="0">
                <a:solidFill>
                  <a:prstClr val="black"/>
                </a:solidFill>
                <a:latin typeface="Lucida Sans"/>
                <a:cs typeface="Lucida Sans"/>
              </a:rPr>
              <a:t>S</a:t>
            </a:r>
            <a:r>
              <a:rPr sz="3234" spc="-411" dirty="0">
                <a:solidFill>
                  <a:prstClr val="black"/>
                </a:solidFill>
                <a:latin typeface="Tahoma"/>
                <a:cs typeface="Tahoma"/>
              </a:rPr>
              <a:t>)</a:t>
            </a:r>
            <a:endParaRPr sz="3234">
              <a:solidFill>
                <a:prstClr val="black"/>
              </a:solidFill>
              <a:latin typeface="Tahoma"/>
              <a:cs typeface="Tahoma"/>
            </a:endParaRPr>
          </a:p>
        </p:txBody>
      </p:sp>
    </p:spTree>
    <p:extLst>
      <p:ext uri="{BB962C8B-B14F-4D97-AF65-F5344CB8AC3E}">
        <p14:creationId xmlns:p14="http://schemas.microsoft.com/office/powerpoint/2010/main" val="2279662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480" y="302684"/>
            <a:ext cx="5974414" cy="497700"/>
          </a:xfrm>
          <a:prstGeom prst="rect">
            <a:avLst/>
          </a:prstGeom>
        </p:spPr>
        <p:txBody>
          <a:bodyPr vert="horz" wrap="square" lIns="0" tIns="0" rIns="0" bIns="0" rtlCol="0">
            <a:spAutoFit/>
          </a:bodyPr>
          <a:lstStyle/>
          <a:p>
            <a:pPr marL="6697"/>
            <a:r>
              <a:rPr sz="3234" spc="67" dirty="0">
                <a:solidFill>
                  <a:srgbClr val="FFFFFF"/>
                </a:solidFill>
              </a:rPr>
              <a:t>Whole-body</a:t>
            </a:r>
            <a:r>
              <a:rPr sz="3234" spc="-116" dirty="0">
                <a:solidFill>
                  <a:srgbClr val="FFFFFF"/>
                </a:solidFill>
              </a:rPr>
              <a:t> </a:t>
            </a:r>
            <a:r>
              <a:rPr sz="3234" spc="25" dirty="0">
                <a:solidFill>
                  <a:srgbClr val="FFFFFF"/>
                </a:solidFill>
              </a:rPr>
              <a:t>clearing</a:t>
            </a:r>
            <a:endParaRPr sz="3234"/>
          </a:p>
        </p:txBody>
      </p:sp>
      <p:sp>
        <p:nvSpPr>
          <p:cNvPr id="3" name="object 3"/>
          <p:cNvSpPr/>
          <p:nvPr/>
        </p:nvSpPr>
        <p:spPr>
          <a:xfrm>
            <a:off x="2000250" y="1009055"/>
            <a:ext cx="4554141" cy="5661422"/>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Tree>
    <p:extLst>
      <p:ext uri="{BB962C8B-B14F-4D97-AF65-F5344CB8AC3E}">
        <p14:creationId xmlns:p14="http://schemas.microsoft.com/office/powerpoint/2010/main" val="18934335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3273" y="1553766"/>
            <a:ext cx="8197452" cy="4393406"/>
          </a:xfrm>
          <a:prstGeom prst="rect">
            <a:avLst/>
          </a:prstGeom>
          <a:blipFill>
            <a:blip r:embed="rId3" cstate="print"/>
            <a:stretch>
              <a:fillRect/>
            </a:stretch>
          </a:blipFill>
        </p:spPr>
        <p:txBody>
          <a:bodyPr wrap="square" lIns="0" tIns="0" rIns="0" bIns="0" rtlCol="0"/>
          <a:lstStyle/>
          <a:p>
            <a:endParaRPr sz="1266">
              <a:solidFill>
                <a:prstClr val="black"/>
              </a:solidFill>
            </a:endParaRPr>
          </a:p>
        </p:txBody>
      </p:sp>
      <p:sp>
        <p:nvSpPr>
          <p:cNvPr id="3" name="object 3"/>
          <p:cNvSpPr txBox="1"/>
          <p:nvPr/>
        </p:nvSpPr>
        <p:spPr>
          <a:xfrm>
            <a:off x="392907" y="882797"/>
            <a:ext cx="8288982" cy="519373"/>
          </a:xfrm>
          <a:prstGeom prst="rect">
            <a:avLst/>
          </a:prstGeom>
        </p:spPr>
        <p:txBody>
          <a:bodyPr vert="horz" wrap="square" lIns="0" tIns="0" rIns="0" bIns="0" rtlCol="0">
            <a:spAutoFit/>
          </a:bodyPr>
          <a:lstStyle/>
          <a:p>
            <a:pPr marL="8929"/>
            <a:r>
              <a:rPr sz="3375" spc="70" dirty="0">
                <a:solidFill>
                  <a:srgbClr val="FFFFFF"/>
                </a:solidFill>
                <a:latin typeface="Tahoma"/>
                <a:cs typeface="Tahoma"/>
              </a:rPr>
              <a:t>Whole-body</a:t>
            </a:r>
            <a:r>
              <a:rPr sz="3375" spc="-120" dirty="0">
                <a:solidFill>
                  <a:srgbClr val="FFFFFF"/>
                </a:solidFill>
                <a:latin typeface="Tahoma"/>
                <a:cs typeface="Tahoma"/>
              </a:rPr>
              <a:t> </a:t>
            </a:r>
            <a:r>
              <a:rPr sz="3375" spc="28" dirty="0">
                <a:solidFill>
                  <a:srgbClr val="FFFFFF"/>
                </a:solidFill>
                <a:latin typeface="Tahoma"/>
                <a:cs typeface="Tahoma"/>
              </a:rPr>
              <a:t>clearing</a:t>
            </a:r>
            <a:r>
              <a:rPr sz="3375" spc="-120" dirty="0">
                <a:solidFill>
                  <a:srgbClr val="FFFFFF"/>
                </a:solidFill>
                <a:latin typeface="Tahoma"/>
                <a:cs typeface="Tahoma"/>
              </a:rPr>
              <a:t> </a:t>
            </a:r>
            <a:r>
              <a:rPr sz="3375" spc="53" dirty="0">
                <a:solidFill>
                  <a:srgbClr val="FFFFFF"/>
                </a:solidFill>
                <a:latin typeface="Tahoma"/>
                <a:cs typeface="Tahoma"/>
              </a:rPr>
              <a:t>and</a:t>
            </a:r>
            <a:r>
              <a:rPr sz="3375" spc="-120" dirty="0">
                <a:solidFill>
                  <a:srgbClr val="FFFFFF"/>
                </a:solidFill>
                <a:latin typeface="Tahoma"/>
                <a:cs typeface="Tahoma"/>
              </a:rPr>
              <a:t> </a:t>
            </a:r>
            <a:r>
              <a:rPr sz="3375" spc="46" dirty="0">
                <a:solidFill>
                  <a:srgbClr val="FFFFFF"/>
                </a:solidFill>
                <a:latin typeface="Tahoma"/>
                <a:cs typeface="Tahoma"/>
              </a:rPr>
              <a:t>antibody</a:t>
            </a:r>
            <a:r>
              <a:rPr sz="3375" spc="-120" dirty="0">
                <a:solidFill>
                  <a:srgbClr val="FFFFFF"/>
                </a:solidFill>
                <a:latin typeface="Tahoma"/>
                <a:cs typeface="Tahoma"/>
              </a:rPr>
              <a:t> </a:t>
            </a:r>
            <a:r>
              <a:rPr sz="3375" spc="28" dirty="0">
                <a:solidFill>
                  <a:srgbClr val="FFFFFF"/>
                </a:solidFill>
                <a:latin typeface="Tahoma"/>
                <a:cs typeface="Tahoma"/>
              </a:rPr>
              <a:t>delivery</a:t>
            </a:r>
            <a:endParaRPr sz="3375">
              <a:solidFill>
                <a:prstClr val="black"/>
              </a:solidFill>
              <a:latin typeface="Tahoma"/>
              <a:cs typeface="Tahoma"/>
            </a:endParaRPr>
          </a:p>
        </p:txBody>
      </p:sp>
    </p:spTree>
    <p:extLst>
      <p:ext uri="{BB962C8B-B14F-4D97-AF65-F5344CB8AC3E}">
        <p14:creationId xmlns:p14="http://schemas.microsoft.com/office/powerpoint/2010/main" val="38855044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CLARITY objective</a:t>
            </a:r>
            <a:endParaRPr lang="en-US" dirty="0"/>
          </a:p>
        </p:txBody>
      </p:sp>
      <p:sp>
        <p:nvSpPr>
          <p:cNvPr id="3" name="Content Placeholder 2"/>
          <p:cNvSpPr>
            <a:spLocks noGrp="1"/>
          </p:cNvSpPr>
          <p:nvPr>
            <p:ph sz="half" idx="1"/>
          </p:nvPr>
        </p:nvSpPr>
        <p:spPr/>
        <p:txBody>
          <a:bodyPr/>
          <a:lstStyle/>
          <a:p>
            <a:r>
              <a:rPr lang="en-US" dirty="0"/>
              <a:t>HC FLUOTAR L 25x/1.00 IMM (ne = 1.457</a:t>
            </a:r>
            <a:r>
              <a:rPr lang="en-US" dirty="0" smtClean="0"/>
              <a:t>)</a:t>
            </a:r>
          </a:p>
          <a:p>
            <a:r>
              <a:rPr lang="en-US" dirty="0" smtClean="0"/>
              <a:t>$$$$$</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7250" y="1988344"/>
            <a:ext cx="3810000" cy="4025900"/>
          </a:xfrm>
        </p:spPr>
      </p:pic>
    </p:spTree>
    <p:extLst>
      <p:ext uri="{BB962C8B-B14F-4D97-AF65-F5344CB8AC3E}">
        <p14:creationId xmlns:p14="http://schemas.microsoft.com/office/powerpoint/2010/main" val="4120990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optics: First used on telescopes</a:t>
            </a:r>
            <a:endParaRPr lang="en-US" dirty="0"/>
          </a:p>
        </p:txBody>
      </p:sp>
      <p:sp>
        <p:nvSpPr>
          <p:cNvPr id="3" name="Content Placeholder 2"/>
          <p:cNvSpPr>
            <a:spLocks noGrp="1"/>
          </p:cNvSpPr>
          <p:nvPr>
            <p:ph sz="half" idx="1"/>
          </p:nvPr>
        </p:nvSpPr>
        <p:spPr/>
        <p:txBody>
          <a:bodyPr>
            <a:normAutofit/>
          </a:bodyPr>
          <a:lstStyle/>
          <a:p>
            <a:r>
              <a:rPr lang="en-US" sz="2400" dirty="0" smtClean="0"/>
              <a:t>Improve performance </a:t>
            </a:r>
            <a:r>
              <a:rPr lang="en-US" sz="2400" dirty="0"/>
              <a:t>of optical systems by reducing the effect of </a:t>
            </a:r>
            <a:r>
              <a:rPr lang="en-US" sz="2400" dirty="0" err="1"/>
              <a:t>wavefront</a:t>
            </a:r>
            <a:r>
              <a:rPr lang="en-US" sz="2400" dirty="0"/>
              <a:t> distortions: </a:t>
            </a:r>
            <a:endParaRPr lang="en-US" sz="2400" dirty="0" smtClean="0"/>
          </a:p>
          <a:p>
            <a:r>
              <a:rPr lang="en-US" sz="2400" dirty="0" smtClean="0"/>
              <a:t>Correct deformations </a:t>
            </a:r>
            <a:r>
              <a:rPr lang="en-US" sz="2400" dirty="0"/>
              <a:t>of </a:t>
            </a:r>
            <a:r>
              <a:rPr lang="en-US" sz="2400" dirty="0" smtClean="0"/>
              <a:t>incoming </a:t>
            </a:r>
            <a:r>
              <a:rPr lang="en-US" sz="2400" dirty="0" err="1"/>
              <a:t>wavefront</a:t>
            </a:r>
            <a:r>
              <a:rPr lang="en-US" sz="2400" dirty="0"/>
              <a:t> by deforming a mirror in order to compensate for </a:t>
            </a:r>
            <a:r>
              <a:rPr lang="en-US" sz="2400" dirty="0" smtClean="0"/>
              <a:t>distortion</a:t>
            </a:r>
            <a:endParaRPr lang="en-US" sz="24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49" y="1825625"/>
            <a:ext cx="4339211" cy="394000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610" y="5070303"/>
            <a:ext cx="2857500" cy="1390650"/>
          </a:xfrm>
          <a:prstGeom prst="rect">
            <a:avLst/>
          </a:prstGeom>
        </p:spPr>
      </p:pic>
    </p:spTree>
    <p:extLst>
      <p:ext uri="{BB962C8B-B14F-4D97-AF65-F5344CB8AC3E}">
        <p14:creationId xmlns:p14="http://schemas.microsoft.com/office/powerpoint/2010/main" val="41475485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optics: </a:t>
            </a:r>
            <a:r>
              <a:rPr lang="en-US" dirty="0" smtClean="0"/>
              <a:t>Telescopes</a:t>
            </a:r>
            <a:endParaRPr lang="en-US" dirty="0"/>
          </a:p>
        </p:txBody>
      </p:sp>
      <p:sp>
        <p:nvSpPr>
          <p:cNvPr id="3" name="Content Placeholder 2"/>
          <p:cNvSpPr>
            <a:spLocks noGrp="1"/>
          </p:cNvSpPr>
          <p:nvPr>
            <p:ph sz="half" idx="1"/>
          </p:nvPr>
        </p:nvSpPr>
        <p:spPr/>
        <p:txBody>
          <a:bodyPr>
            <a:normAutofit/>
          </a:bodyPr>
          <a:lstStyle/>
          <a:p>
            <a:r>
              <a:rPr lang="en-US" sz="2400" dirty="0" smtClean="0"/>
              <a:t>First implemented in early 1990’s when computers advanced enough</a:t>
            </a:r>
          </a:p>
          <a:p>
            <a:r>
              <a:rPr lang="en-US" sz="2400" dirty="0" err="1" smtClean="0"/>
              <a:t>MicroElectroMechanical</a:t>
            </a:r>
            <a:r>
              <a:rPr lang="en-US" sz="2400" dirty="0" smtClean="0"/>
              <a:t> </a:t>
            </a:r>
            <a:r>
              <a:rPr lang="en-US" sz="2400" dirty="0"/>
              <a:t>Systems (MEMS) </a:t>
            </a:r>
            <a:r>
              <a:rPr lang="en-US" sz="2400" dirty="0" smtClean="0"/>
              <a:t>based deformable </a:t>
            </a:r>
            <a:r>
              <a:rPr lang="en-US" sz="2400" dirty="0"/>
              <a:t>mirrors </a:t>
            </a:r>
            <a:r>
              <a:rPr lang="en-US" sz="2400" dirty="0" smtClean="0"/>
              <a:t>most </a:t>
            </a:r>
            <a:r>
              <a:rPr lang="en-US" sz="2400" dirty="0"/>
              <a:t>widely used technology </a:t>
            </a:r>
            <a:r>
              <a:rPr lang="en-US" sz="2400" dirty="0" smtClean="0"/>
              <a:t>for </a:t>
            </a:r>
            <a:r>
              <a:rPr lang="en-US" sz="2400" dirty="0" err="1" smtClean="0"/>
              <a:t>wavefront</a:t>
            </a:r>
            <a:r>
              <a:rPr lang="en-US" sz="2400" dirty="0" smtClean="0"/>
              <a:t> shaping</a:t>
            </a:r>
          </a:p>
          <a:p>
            <a:r>
              <a:rPr lang="en-US" sz="2400" dirty="0" smtClean="0"/>
              <a:t>Using natural or artificial guide stars</a:t>
            </a:r>
            <a:endParaRPr lang="en-US" sz="24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1825625"/>
            <a:ext cx="3886200" cy="2595860"/>
          </a:xfrm>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9150" y="4411325"/>
            <a:ext cx="3886200" cy="2217485"/>
          </a:xfrm>
          <a:prstGeom prst="rect">
            <a:avLst/>
          </a:prstGeom>
        </p:spPr>
      </p:pic>
    </p:spTree>
    <p:extLst>
      <p:ext uri="{BB962C8B-B14F-4D97-AF65-F5344CB8AC3E}">
        <p14:creationId xmlns:p14="http://schemas.microsoft.com/office/powerpoint/2010/main" val="11650972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optics: from telescopes to microscopes?</a:t>
            </a:r>
            <a:endParaRPr lang="en-US" dirty="0"/>
          </a:p>
        </p:txBody>
      </p:sp>
      <p:sp>
        <p:nvSpPr>
          <p:cNvPr id="3" name="Content Placeholder 2"/>
          <p:cNvSpPr>
            <a:spLocks noGrp="1"/>
          </p:cNvSpPr>
          <p:nvPr>
            <p:ph sz="half" idx="1"/>
          </p:nvPr>
        </p:nvSpPr>
        <p:spPr/>
        <p:txBody>
          <a:bodyPr/>
          <a:lstStyle/>
          <a:p>
            <a:r>
              <a:rPr lang="en-US" dirty="0" smtClean="0"/>
              <a:t>Much </a:t>
            </a:r>
            <a:r>
              <a:rPr lang="en-US" dirty="0"/>
              <a:t>easier for telescopes than for </a:t>
            </a:r>
            <a:r>
              <a:rPr lang="en-US" dirty="0" smtClean="0"/>
              <a:t>microscopes</a:t>
            </a:r>
          </a:p>
          <a:p>
            <a:r>
              <a:rPr lang="en-US" dirty="0" smtClean="0"/>
              <a:t>Harder to compensate for biological tissues than for atmosphere</a:t>
            </a:r>
          </a:p>
          <a:p>
            <a:r>
              <a:rPr lang="en-US" dirty="0" smtClean="0"/>
              <a:t>Approaches that don’t require </a:t>
            </a:r>
            <a:r>
              <a:rPr lang="en-US" dirty="0" err="1" smtClean="0"/>
              <a:t>wavefront</a:t>
            </a:r>
            <a:r>
              <a:rPr lang="en-US" dirty="0" smtClean="0"/>
              <a:t> sensor</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5362" y="2267744"/>
            <a:ext cx="3533775" cy="3467100"/>
          </a:xfrm>
        </p:spPr>
      </p:pic>
    </p:spTree>
    <p:extLst>
      <p:ext uri="{BB962C8B-B14F-4D97-AF65-F5344CB8AC3E}">
        <p14:creationId xmlns:p14="http://schemas.microsoft.com/office/powerpoint/2010/main" val="2361645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Scattering: Why the sky is blue and clouds are white</a:t>
            </a:r>
            <a:endParaRPr lang="en-US" sz="4000" dirty="0"/>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p:txBody>
              <a:bodyPr>
                <a:normAutofit/>
              </a:bodyPr>
              <a:lstStyle/>
              <a:p>
                <a:r>
                  <a:rPr lang="en-US" sz="2000" dirty="0" smtClean="0"/>
                  <a:t>Rayleigh scattering</a:t>
                </a:r>
              </a:p>
              <a:p>
                <a:pPr lvl="1"/>
                <a:r>
                  <a:rPr lang="en-US" sz="1800" dirty="0" smtClean="0"/>
                  <a:t>Favors shorter wavelengths as function of  </a:t>
                </a:r>
                <a14:m>
                  <m:oMath xmlns:m="http://schemas.openxmlformats.org/officeDocument/2006/math">
                    <m:f>
                      <m:fPr>
                        <m:type m:val="skw"/>
                        <m:ctrlPr>
                          <a:rPr lang="en-US" sz="1800" i="1" smtClean="0">
                            <a:latin typeface="Cambria Math" panose="02040503050406030204" pitchFamily="18" charset="0"/>
                          </a:rPr>
                        </m:ctrlPr>
                      </m:fPr>
                      <m:num>
                        <m:r>
                          <a:rPr lang="en-US" sz="1800" b="0" i="1" smtClean="0">
                            <a:latin typeface="Cambria Math" panose="02040503050406030204" pitchFamily="18" charset="0"/>
                          </a:rPr>
                          <m:t>1</m:t>
                        </m:r>
                      </m:num>
                      <m:den>
                        <m:r>
                          <m:rPr>
                            <m:nor/>
                          </m:rPr>
                          <a:rPr lang="el-GR" sz="1800" dirty="0"/>
                          <m:t>λ</m:t>
                        </m:r>
                        <m:r>
                          <m:rPr>
                            <m:nor/>
                          </m:rPr>
                          <a:rPr lang="en-US" sz="1800" baseline="30000" dirty="0"/>
                          <m:t>4</m:t>
                        </m:r>
                      </m:den>
                    </m:f>
                  </m:oMath>
                </a14:m>
                <a:endParaRPr lang="en-US" sz="1800" dirty="0" smtClean="0"/>
              </a:p>
              <a:p>
                <a:pPr lvl="1"/>
                <a:r>
                  <a:rPr lang="en-US" sz="1800" dirty="0" smtClean="0"/>
                  <a:t>Particle size &lt;1/10</a:t>
                </a:r>
                <a:r>
                  <a:rPr lang="en-US" sz="1800" baseline="30000" dirty="0" smtClean="0"/>
                  <a:t>th</a:t>
                </a:r>
                <a:r>
                  <a:rPr lang="en-US" sz="1800" dirty="0" smtClean="0"/>
                  <a:t> wavelength</a:t>
                </a:r>
              </a:p>
              <a:p>
                <a:r>
                  <a:rPr lang="en-US" sz="2000" dirty="0" smtClean="0"/>
                  <a:t>Mie scattering </a:t>
                </a:r>
              </a:p>
              <a:p>
                <a:pPr lvl="1"/>
                <a:r>
                  <a:rPr lang="en-US" sz="1800" dirty="0" smtClean="0"/>
                  <a:t>No favorites</a:t>
                </a:r>
              </a:p>
              <a:p>
                <a:pPr lvl="1"/>
                <a:r>
                  <a:rPr lang="en-US" sz="1800" dirty="0" smtClean="0"/>
                  <a:t>Particle size &gt; wavelength</a:t>
                </a:r>
              </a:p>
              <a:p>
                <a:endParaRPr lang="en-US" sz="2000"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blipFill rotWithShape="0">
                <a:blip r:embed="rId3"/>
                <a:stretch>
                  <a:fillRect l="-1411" t="-1401"/>
                </a:stretch>
              </a:blipFill>
            </p:spPr>
            <p:txBody>
              <a:bodyPr/>
              <a:lstStyle/>
              <a:p>
                <a:r>
                  <a:rPr lang="en-US">
                    <a:noFill/>
                  </a:rPr>
                  <a:t> </a:t>
                </a:r>
              </a:p>
            </p:txBody>
          </p:sp>
        </mc:Fallback>
      </mc:AlternateContent>
      <p:pic>
        <p:nvPicPr>
          <p:cNvPr id="9" name="Content Placeholder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1825625"/>
            <a:ext cx="3886200" cy="1115764"/>
          </a:xfr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565" y="3291841"/>
            <a:ext cx="5060785" cy="310394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740" y="4641602"/>
            <a:ext cx="2143609" cy="1754187"/>
          </a:xfrm>
          <a:prstGeom prst="rect">
            <a:avLst/>
          </a:prstGeom>
        </p:spPr>
      </p:pic>
    </p:spTree>
    <p:extLst>
      <p:ext uri="{BB962C8B-B14F-4D97-AF65-F5344CB8AC3E}">
        <p14:creationId xmlns:p14="http://schemas.microsoft.com/office/powerpoint/2010/main" val="34167639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optics for microscope</a:t>
            </a:r>
          </a:p>
        </p:txBody>
      </p:sp>
      <p:sp>
        <p:nvSpPr>
          <p:cNvPr id="3" name="Content Placeholder 2"/>
          <p:cNvSpPr>
            <a:spLocks noGrp="1"/>
          </p:cNvSpPr>
          <p:nvPr>
            <p:ph sz="half" idx="1"/>
          </p:nvPr>
        </p:nvSpPr>
        <p:spPr/>
        <p:txBody>
          <a:bodyPr>
            <a:normAutofit/>
          </a:bodyPr>
          <a:lstStyle/>
          <a:p>
            <a:r>
              <a:rPr lang="en-US" sz="2400" dirty="0" smtClean="0"/>
              <a:t>Problem of </a:t>
            </a:r>
            <a:r>
              <a:rPr lang="en-US" sz="2400" dirty="0" err="1" smtClean="0"/>
              <a:t>wavefront</a:t>
            </a:r>
            <a:endParaRPr lang="en-US" sz="2400" dirty="0" smtClean="0"/>
          </a:p>
          <a:p>
            <a:r>
              <a:rPr lang="en-US" sz="2400" dirty="0" smtClean="0"/>
              <a:t>Objective lens converts planar waves to spherical</a:t>
            </a:r>
          </a:p>
          <a:p>
            <a:r>
              <a:rPr lang="en-US" sz="2400" dirty="0" smtClean="0"/>
              <a:t>Relatively simple change when no aberrations</a:t>
            </a:r>
            <a:endParaRPr lang="en-US" sz="24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7192" y="1856105"/>
            <a:ext cx="1743075" cy="3390900"/>
          </a:xfrm>
        </p:spPr>
      </p:pic>
    </p:spTree>
    <p:extLst>
      <p:ext uri="{BB962C8B-B14F-4D97-AF65-F5344CB8AC3E}">
        <p14:creationId xmlns:p14="http://schemas.microsoft.com/office/powerpoint/2010/main" val="3250494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optics for microscope</a:t>
            </a:r>
          </a:p>
        </p:txBody>
      </p:sp>
      <p:sp>
        <p:nvSpPr>
          <p:cNvPr id="3" name="Content Placeholder 2"/>
          <p:cNvSpPr>
            <a:spLocks noGrp="1"/>
          </p:cNvSpPr>
          <p:nvPr>
            <p:ph sz="half" idx="1"/>
          </p:nvPr>
        </p:nvSpPr>
        <p:spPr/>
        <p:txBody>
          <a:bodyPr>
            <a:normAutofit/>
          </a:bodyPr>
          <a:lstStyle/>
          <a:p>
            <a:r>
              <a:rPr lang="en-US" sz="2400" dirty="0" smtClean="0"/>
              <a:t>Problem of </a:t>
            </a:r>
            <a:r>
              <a:rPr lang="en-US" sz="2400" dirty="0" err="1" smtClean="0"/>
              <a:t>wavefront</a:t>
            </a:r>
            <a:endParaRPr lang="en-US" sz="2400" dirty="0" smtClean="0"/>
          </a:p>
          <a:p>
            <a:r>
              <a:rPr lang="en-US" sz="2400" dirty="0" smtClean="0"/>
              <a:t>Objective lens converts planar waves to spherical</a:t>
            </a:r>
          </a:p>
          <a:p>
            <a:r>
              <a:rPr lang="en-US" sz="2400" dirty="0" smtClean="0"/>
              <a:t>Relatively simple change when no aberrations</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375" y="4205922"/>
            <a:ext cx="6191250" cy="1819275"/>
          </a:xfrm>
          <a:prstGeom prst="rect">
            <a:avLst/>
          </a:prstGeom>
        </p:spPr>
      </p:pic>
    </p:spTree>
    <p:extLst>
      <p:ext uri="{BB962C8B-B14F-4D97-AF65-F5344CB8AC3E}">
        <p14:creationId xmlns:p14="http://schemas.microsoft.com/office/powerpoint/2010/main" val="10102075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151988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dirty="0">
                <a:latin typeface="Arial" panose="020B0604020202020204" pitchFamily="34" charset="0"/>
              </a:rPr>
              <a:t>(a) Schematic of focusing by a high-NA objective lens.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6334921"/>
            <a:ext cx="682560" cy="371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2261161"/>
            <a:ext cx="7804800" cy="2328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latin typeface="Arial" panose="020B0604020202020204" pitchFamily="34" charset="0"/>
              </a:rPr>
              <a:t>Booth M J Phil. Trans. R. Soc. A </a:t>
            </a:r>
            <a:r>
              <a:rPr lang="en-GB" altLang="en-US" sz="1089" b="1" dirty="0" smtClean="0">
                <a:latin typeface="Arial" panose="020B0604020202020204" pitchFamily="34" charset="0"/>
              </a:rPr>
              <a:t>2007;365:2829-2843</a:t>
            </a:r>
            <a:endParaRPr lang="en-GB" altLang="en-US" sz="1089" b="1" dirty="0">
              <a:latin typeface="Arial" panose="020B0604020202020204" pitchFamily="34" charset="0"/>
            </a:endParaRPr>
          </a:p>
        </p:txBody>
      </p:sp>
      <p:sp>
        <p:nvSpPr>
          <p:cNvPr id="3077" name="Text Box 5"/>
          <p:cNvSpPr txBox="1">
            <a:spLocks noChangeArrowheads="1"/>
          </p:cNvSpPr>
          <p:nvPr/>
        </p:nvSpPr>
        <p:spPr bwMode="auto">
          <a:xfrm>
            <a:off x="97920" y="6612841"/>
            <a:ext cx="4930560" cy="9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dirty="0">
                <a:latin typeface="Arial" panose="020B0604020202020204" pitchFamily="34" charset="0"/>
              </a:rPr>
              <a:t>©2007 by The Royal Society</a:t>
            </a:r>
          </a:p>
        </p:txBody>
      </p:sp>
      <p:sp>
        <p:nvSpPr>
          <p:cNvPr id="8" name="Title 1"/>
          <p:cNvSpPr>
            <a:spLocks noGrp="1"/>
          </p:cNvSpPr>
          <p:nvPr>
            <p:ph type="title"/>
          </p:nvPr>
        </p:nvSpPr>
        <p:spPr>
          <a:xfrm>
            <a:off x="628650" y="365126"/>
            <a:ext cx="7886700" cy="1325563"/>
          </a:xfrm>
        </p:spPr>
        <p:txBody>
          <a:bodyPr anchor="t"/>
          <a:lstStyle/>
          <a:p>
            <a:r>
              <a:rPr lang="en-US" dirty="0"/>
              <a:t>Adaptive optics for microscope</a:t>
            </a:r>
          </a:p>
        </p:txBody>
      </p:sp>
      <p:sp>
        <p:nvSpPr>
          <p:cNvPr id="3" name="TextBox 2"/>
          <p:cNvSpPr txBox="1"/>
          <p:nvPr/>
        </p:nvSpPr>
        <p:spPr>
          <a:xfrm>
            <a:off x="628650" y="4998601"/>
            <a:ext cx="7753350" cy="646331"/>
          </a:xfrm>
          <a:prstGeom prst="rect">
            <a:avLst/>
          </a:prstGeom>
          <a:noFill/>
        </p:spPr>
        <p:txBody>
          <a:bodyPr wrap="square" rtlCol="0">
            <a:spAutoFit/>
          </a:bodyPr>
          <a:lstStyle/>
          <a:p>
            <a:r>
              <a:rPr lang="en-US" dirty="0"/>
              <a:t>Principle of aberration </a:t>
            </a:r>
            <a:r>
              <a:rPr lang="en-US" dirty="0" smtClean="0"/>
              <a:t>correction: conjugate </a:t>
            </a:r>
            <a:r>
              <a:rPr lang="en-US" dirty="0"/>
              <a:t>phase introduced in the </a:t>
            </a:r>
            <a:r>
              <a:rPr lang="en-US" dirty="0" smtClean="0"/>
              <a:t>back focal plane of objective is </a:t>
            </a:r>
            <a:r>
              <a:rPr lang="en-US" dirty="0"/>
              <a:t>cancelled out by the specimen-induced aberrations</a:t>
            </a:r>
          </a:p>
        </p:txBody>
      </p:sp>
    </p:spTree>
    <p:extLst>
      <p:ext uri="{BB962C8B-B14F-4D97-AF65-F5344CB8AC3E}">
        <p14:creationId xmlns:p14="http://schemas.microsoft.com/office/powerpoint/2010/main" val="27155482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optics for microscope</a:t>
            </a:r>
          </a:p>
        </p:txBody>
      </p:sp>
      <p:sp>
        <p:nvSpPr>
          <p:cNvPr id="3" name="Content Placeholder 2"/>
          <p:cNvSpPr>
            <a:spLocks noGrp="1"/>
          </p:cNvSpPr>
          <p:nvPr>
            <p:ph sz="half" idx="1"/>
          </p:nvPr>
        </p:nvSpPr>
        <p:spPr/>
        <p:txBody>
          <a:bodyPr/>
          <a:lstStyle/>
          <a:p>
            <a:r>
              <a:rPr lang="en-US" dirty="0" smtClean="0"/>
              <a:t>Do not use </a:t>
            </a:r>
            <a:r>
              <a:rPr lang="en-US" dirty="0" err="1" smtClean="0"/>
              <a:t>wavefront</a:t>
            </a:r>
            <a:r>
              <a:rPr lang="en-US" dirty="0" smtClean="0"/>
              <a:t> sensor</a:t>
            </a:r>
          </a:p>
          <a:p>
            <a:r>
              <a:rPr lang="en-US" dirty="0" smtClean="0"/>
              <a:t>Retrieve information directly from image</a:t>
            </a:r>
          </a:p>
          <a:p>
            <a:r>
              <a:rPr lang="en-US" dirty="0" smtClean="0"/>
              <a:t>Info on phase differences, multiple focal planes</a:t>
            </a:r>
          </a:p>
          <a:p>
            <a:r>
              <a:rPr lang="en-US" dirty="0" smtClean="0"/>
              <a:t>Iterative process of optimization</a:t>
            </a:r>
            <a:endParaRPr lang="en-US" dirty="0"/>
          </a:p>
        </p:txBody>
      </p:sp>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362" y="2267744"/>
            <a:ext cx="3533775" cy="3467100"/>
          </a:xfrm>
          <a:prstGeom prst="rect">
            <a:avLst/>
          </a:prstGeom>
        </p:spPr>
      </p:pic>
    </p:spTree>
    <p:extLst>
      <p:ext uri="{BB962C8B-B14F-4D97-AF65-F5344CB8AC3E}">
        <p14:creationId xmlns:p14="http://schemas.microsoft.com/office/powerpoint/2010/main" val="33000562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Adaptive optics for microscope</a:t>
            </a:r>
            <a:endParaRPr lang="en-US" dirty="0"/>
          </a:p>
        </p:txBody>
      </p:sp>
      <p:sp>
        <p:nvSpPr>
          <p:cNvPr id="3" name="Content Placeholder 2"/>
          <p:cNvSpPr>
            <a:spLocks noGrp="1"/>
          </p:cNvSpPr>
          <p:nvPr>
            <p:ph idx="1"/>
          </p:nvPr>
        </p:nvSpPr>
        <p:spPr/>
        <p:txBody>
          <a:bodyPr/>
          <a:lstStyle/>
          <a:p>
            <a:r>
              <a:rPr lang="en-US" dirty="0" smtClean="0"/>
              <a:t>Two methods for adaptive optics without </a:t>
            </a:r>
            <a:r>
              <a:rPr lang="en-US" dirty="0" err="1" smtClean="0"/>
              <a:t>wavefront</a:t>
            </a:r>
            <a:r>
              <a:rPr lang="en-US" dirty="0" smtClean="0"/>
              <a:t> sensor</a:t>
            </a:r>
          </a:p>
          <a:p>
            <a:pPr marL="514350" indent="-514350">
              <a:buFont typeface="+mj-lt"/>
              <a:buAutoNum type="arabicPeriod"/>
            </a:pPr>
            <a:r>
              <a:rPr lang="en-US" dirty="0" smtClean="0"/>
              <a:t>Search algorithm based</a:t>
            </a:r>
          </a:p>
          <a:p>
            <a:pPr lvl="1"/>
            <a:r>
              <a:rPr lang="en-US" dirty="0" smtClean="0"/>
              <a:t>Need information on aberrations and object structure</a:t>
            </a:r>
          </a:p>
          <a:p>
            <a:pPr lvl="1"/>
            <a:r>
              <a:rPr lang="en-US" dirty="0" smtClean="0"/>
              <a:t>Model free algorithm</a:t>
            </a:r>
          </a:p>
          <a:p>
            <a:pPr marL="514350" indent="-514350">
              <a:buFont typeface="+mj-lt"/>
              <a:buAutoNum type="arabicPeriod"/>
            </a:pPr>
            <a:r>
              <a:rPr lang="en-US" dirty="0" smtClean="0"/>
              <a:t>Imaging based</a:t>
            </a:r>
          </a:p>
          <a:p>
            <a:pPr lvl="1"/>
            <a:r>
              <a:rPr lang="en-US" dirty="0"/>
              <a:t>P</a:t>
            </a:r>
            <a:r>
              <a:rPr lang="en-US" dirty="0" smtClean="0"/>
              <a:t>redominantly independent of object structure</a:t>
            </a:r>
          </a:p>
          <a:p>
            <a:pPr lvl="1"/>
            <a:r>
              <a:rPr lang="en-US" dirty="0" smtClean="0"/>
              <a:t>Only need information on aberrations</a:t>
            </a:r>
          </a:p>
          <a:p>
            <a:endParaRPr lang="en-US" dirty="0" smtClean="0"/>
          </a:p>
        </p:txBody>
      </p:sp>
    </p:spTree>
    <p:extLst>
      <p:ext uri="{BB962C8B-B14F-4D97-AF65-F5344CB8AC3E}">
        <p14:creationId xmlns:p14="http://schemas.microsoft.com/office/powerpoint/2010/main" val="2289676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Adaptive optics for microscope</a:t>
            </a:r>
            <a:endParaRPr lang="en-US" dirty="0"/>
          </a:p>
        </p:txBody>
      </p:sp>
      <p:sp>
        <p:nvSpPr>
          <p:cNvPr id="3" name="Content Placeholder 2"/>
          <p:cNvSpPr>
            <a:spLocks noGrp="1"/>
          </p:cNvSpPr>
          <p:nvPr>
            <p:ph idx="1"/>
          </p:nvPr>
        </p:nvSpPr>
        <p:spPr/>
        <p:txBody>
          <a:bodyPr/>
          <a:lstStyle/>
          <a:p>
            <a:r>
              <a:rPr lang="en-US" dirty="0" smtClean="0"/>
              <a:t>Image based adaptive optics</a:t>
            </a:r>
          </a:p>
          <a:p>
            <a:pPr marL="914400" lvl="1" indent="-457200">
              <a:buFont typeface="+mj-lt"/>
              <a:buAutoNum type="arabicPeriod"/>
            </a:pPr>
            <a:r>
              <a:rPr lang="en-US" dirty="0" smtClean="0"/>
              <a:t>Modal: corrects </a:t>
            </a:r>
            <a:r>
              <a:rPr lang="en-US" dirty="0" err="1" smtClean="0"/>
              <a:t>wavefront</a:t>
            </a:r>
            <a:r>
              <a:rPr lang="en-US" dirty="0" smtClean="0"/>
              <a:t> across whole back focal plane of objective</a:t>
            </a:r>
          </a:p>
          <a:p>
            <a:pPr marL="914400" lvl="1" indent="-457200">
              <a:buFont typeface="+mj-lt"/>
              <a:buAutoNum type="arabicPeriod"/>
            </a:pPr>
            <a:r>
              <a:rPr lang="en-US" dirty="0" smtClean="0"/>
              <a:t>Zonal: </a:t>
            </a:r>
            <a:r>
              <a:rPr lang="en-US" dirty="0" err="1" smtClean="0"/>
              <a:t>wavefront</a:t>
            </a:r>
            <a:r>
              <a:rPr lang="en-US" dirty="0" smtClean="0"/>
              <a:t> measured and corrected in discreet zone</a:t>
            </a:r>
          </a:p>
          <a:p>
            <a:pPr lvl="2"/>
            <a:r>
              <a:rPr lang="en-US" dirty="0" smtClean="0"/>
              <a:t>Like astronomers.</a:t>
            </a:r>
            <a:endParaRPr lang="en-US" dirty="0"/>
          </a:p>
        </p:txBody>
      </p:sp>
    </p:spTree>
    <p:extLst>
      <p:ext uri="{BB962C8B-B14F-4D97-AF65-F5344CB8AC3E}">
        <p14:creationId xmlns:p14="http://schemas.microsoft.com/office/powerpoint/2010/main" val="25970575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optics for microscope</a:t>
            </a:r>
          </a:p>
        </p:txBody>
      </p:sp>
      <p:sp>
        <p:nvSpPr>
          <p:cNvPr id="5" name="Content Placeholder 4"/>
          <p:cNvSpPr>
            <a:spLocks noGrp="1"/>
          </p:cNvSpPr>
          <p:nvPr>
            <p:ph sz="half" idx="1"/>
          </p:nvPr>
        </p:nvSpPr>
        <p:spPr/>
        <p:txBody>
          <a:bodyPr/>
          <a:lstStyle/>
          <a:p>
            <a:r>
              <a:rPr lang="en-US" dirty="0" err="1" smtClean="0"/>
              <a:t>Betzig</a:t>
            </a:r>
            <a:r>
              <a:rPr lang="en-US" dirty="0" smtClean="0"/>
              <a:t> lab work applying image based zonal analysis</a:t>
            </a:r>
          </a:p>
          <a:p>
            <a:r>
              <a:rPr lang="en-US" dirty="0" smtClean="0"/>
              <a:t>Faster</a:t>
            </a: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14850" y="1263644"/>
            <a:ext cx="3886200" cy="226695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750" y="3598062"/>
            <a:ext cx="7090410" cy="3143415"/>
          </a:xfrm>
          <a:prstGeom prst="rect">
            <a:avLst/>
          </a:prstGeom>
        </p:spPr>
      </p:pic>
    </p:spTree>
    <p:extLst>
      <p:ext uri="{BB962C8B-B14F-4D97-AF65-F5344CB8AC3E}">
        <p14:creationId xmlns:p14="http://schemas.microsoft.com/office/powerpoint/2010/main" val="9571445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 for Adaptive Optics</a:t>
            </a:r>
            <a:endParaRPr lang="en-US" dirty="0"/>
          </a:p>
        </p:txBody>
      </p:sp>
      <p:sp>
        <p:nvSpPr>
          <p:cNvPr id="6" name="Content Placeholder 5"/>
          <p:cNvSpPr>
            <a:spLocks noGrp="1"/>
          </p:cNvSpPr>
          <p:nvPr>
            <p:ph idx="1"/>
          </p:nvPr>
        </p:nvSpPr>
        <p:spPr/>
        <p:txBody>
          <a:bodyPr>
            <a:normAutofit fontScale="70000" lnSpcReduction="20000"/>
          </a:bodyPr>
          <a:lstStyle/>
          <a:p>
            <a:r>
              <a:rPr lang="en-US" dirty="0"/>
              <a:t>Booth, M.J., 2007. Adaptive optics in microscopy. Philosophical transactions. Series A, Mathematical, physical, and engineering sciences 365, 2829-2843.</a:t>
            </a:r>
          </a:p>
          <a:p>
            <a:r>
              <a:rPr lang="en-US" dirty="0" err="1"/>
              <a:t>Bourgenot</a:t>
            </a:r>
            <a:r>
              <a:rPr lang="en-US" dirty="0"/>
              <a:t>, C., Saunter, C.D., Taylor, J.M., </a:t>
            </a:r>
            <a:r>
              <a:rPr lang="en-US" dirty="0" err="1"/>
              <a:t>Girkin</a:t>
            </a:r>
            <a:r>
              <a:rPr lang="en-US" dirty="0"/>
              <a:t>, J.M., Love, G.D., 2012. 3D adaptive optics in a light sheet microscope. Optics express 20, 13252-13261.</a:t>
            </a:r>
          </a:p>
          <a:p>
            <a:r>
              <a:rPr lang="en-US" dirty="0"/>
              <a:t>Gould, T.J., Burke, D., </a:t>
            </a:r>
            <a:r>
              <a:rPr lang="en-US" dirty="0" err="1"/>
              <a:t>Bewersdorf</a:t>
            </a:r>
            <a:r>
              <a:rPr lang="en-US" dirty="0"/>
              <a:t>, J., Booth, M.J., 2012. Adaptive optics enables 3D STED microscopy in </a:t>
            </a:r>
            <a:r>
              <a:rPr lang="en-US" dirty="0" err="1"/>
              <a:t>aberrating</a:t>
            </a:r>
            <a:r>
              <a:rPr lang="en-US" dirty="0"/>
              <a:t> specimens. Optics express 20, 20998-21009.</a:t>
            </a:r>
          </a:p>
          <a:p>
            <a:r>
              <a:rPr lang="en-US" dirty="0" err="1" smtClean="0"/>
              <a:t>Izeddin</a:t>
            </a:r>
            <a:r>
              <a:rPr lang="en-US" dirty="0"/>
              <a:t>, I., El </a:t>
            </a:r>
            <a:r>
              <a:rPr lang="en-US" dirty="0" err="1"/>
              <a:t>Beheiry</a:t>
            </a:r>
            <a:r>
              <a:rPr lang="en-US" dirty="0"/>
              <a:t>, M., </a:t>
            </a:r>
            <a:r>
              <a:rPr lang="en-US" dirty="0" err="1"/>
              <a:t>Andilla</a:t>
            </a:r>
            <a:r>
              <a:rPr lang="en-US" dirty="0"/>
              <a:t>, J., </a:t>
            </a:r>
            <a:r>
              <a:rPr lang="en-US" dirty="0" err="1"/>
              <a:t>Ciepielewski</a:t>
            </a:r>
            <a:r>
              <a:rPr lang="en-US" dirty="0"/>
              <a:t>, D., </a:t>
            </a:r>
            <a:r>
              <a:rPr lang="en-US" dirty="0" err="1"/>
              <a:t>Darzacq</a:t>
            </a:r>
            <a:r>
              <a:rPr lang="en-US" dirty="0"/>
              <a:t>, X., </a:t>
            </a:r>
            <a:r>
              <a:rPr lang="en-US" dirty="0" err="1"/>
              <a:t>Dahan</a:t>
            </a:r>
            <a:r>
              <a:rPr lang="en-US" dirty="0"/>
              <a:t>, M., 2012. PSF shaping using adaptive optics for three-dimensional single-molecule super-resolution imaging and tracking. Optics express 20, 4957-4967.</a:t>
            </a:r>
          </a:p>
          <a:p>
            <a:r>
              <a:rPr lang="en-US" dirty="0" err="1"/>
              <a:t>Ji</a:t>
            </a:r>
            <a:r>
              <a:rPr lang="en-US" dirty="0"/>
              <a:t>, N., </a:t>
            </a:r>
            <a:r>
              <a:rPr lang="en-US" dirty="0" err="1"/>
              <a:t>Milkie</a:t>
            </a:r>
            <a:r>
              <a:rPr lang="en-US" dirty="0"/>
              <a:t>, D.E., </a:t>
            </a:r>
            <a:r>
              <a:rPr lang="en-US" dirty="0" err="1"/>
              <a:t>Betzig</a:t>
            </a:r>
            <a:r>
              <a:rPr lang="en-US" dirty="0"/>
              <a:t>, E., 2010. Adaptive optics via pupil segmentation for high-resolution imaging in biological tissues. Nat Meth 7, 141-147.</a:t>
            </a:r>
          </a:p>
          <a:p>
            <a:endParaRPr lang="en-US" dirty="0"/>
          </a:p>
        </p:txBody>
      </p:sp>
    </p:spTree>
    <p:extLst>
      <p:ext uri="{BB962C8B-B14F-4D97-AF65-F5344CB8AC3E}">
        <p14:creationId xmlns:p14="http://schemas.microsoft.com/office/powerpoint/2010/main" val="15622244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word on absorption and scattering of light</a:t>
            </a:r>
            <a:endParaRPr lang="en-US" dirty="0"/>
          </a:p>
        </p:txBody>
      </p:sp>
      <p:sp>
        <p:nvSpPr>
          <p:cNvPr id="3" name="Content Placeholder 2"/>
          <p:cNvSpPr>
            <a:spLocks noGrp="1"/>
          </p:cNvSpPr>
          <p:nvPr>
            <p:ph sz="half" idx="1"/>
          </p:nvPr>
        </p:nvSpPr>
        <p:spPr/>
        <p:txBody>
          <a:bodyPr/>
          <a:lstStyle/>
          <a:p>
            <a:r>
              <a:rPr lang="en-US" dirty="0" smtClean="0"/>
              <a:t>Light enters ocean and water absorbs longer wavelengths.</a:t>
            </a:r>
          </a:p>
          <a:p>
            <a:r>
              <a:rPr lang="en-US" dirty="0" smtClean="0"/>
              <a:t>Deeper into ocean only blue light remains</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50772" y="1825625"/>
            <a:ext cx="3442956" cy="4351338"/>
          </a:xfrm>
        </p:spPr>
      </p:pic>
    </p:spTree>
    <p:extLst>
      <p:ext uri="{BB962C8B-B14F-4D97-AF65-F5344CB8AC3E}">
        <p14:creationId xmlns:p14="http://schemas.microsoft.com/office/powerpoint/2010/main" val="14263457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smtClean="0">
                <a:latin typeface="Comic Sans MS" panose="030F0702030302020204" pitchFamily="66" charset="0"/>
              </a:rPr>
              <a:t>Homework 4</a:t>
            </a:r>
            <a:endParaRPr lang="en-US" dirty="0">
              <a:latin typeface="Comic Sans MS" panose="030F0702030302020204" pitchFamily="66" charset="0"/>
            </a:endParaRPr>
          </a:p>
        </p:txBody>
      </p:sp>
      <p:sp>
        <p:nvSpPr>
          <p:cNvPr id="6" name="Rectangle 5"/>
          <p:cNvSpPr/>
          <p:nvPr/>
        </p:nvSpPr>
        <p:spPr>
          <a:xfrm>
            <a:off x="708408" y="1690689"/>
            <a:ext cx="7806942" cy="2446824"/>
          </a:xfrm>
          <a:prstGeom prst="rect">
            <a:avLst/>
          </a:prstGeom>
        </p:spPr>
        <p:txBody>
          <a:bodyPr wrap="square">
            <a:spAutoFit/>
          </a:bodyPr>
          <a:lstStyle/>
          <a:p>
            <a:pPr marL="64135" marR="1560830">
              <a:lnSpc>
                <a:spcPct val="110000"/>
              </a:lnSpc>
              <a:spcBef>
                <a:spcPts val="130"/>
              </a:spcBef>
            </a:pPr>
            <a:r>
              <a:rPr lang="en-US" dirty="0" smtClean="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Under a methane sea. The lakes and oceans on Saturn’s moon Titan are cold (100 K) bodies of hydrocarbons. What color would you see deep under these liquid bodies? Let’s assume they are mostly made of methane (CH</a:t>
            </a:r>
            <a:r>
              <a:rPr lang="en-US" baseline="-25000" dirty="0" smtClean="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4</a:t>
            </a:r>
            <a:r>
              <a:rPr lang="en-US" dirty="0" smtClean="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a:t>
            </a:r>
            <a:endParaRPr lang="en-US"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endParaRPr>
          </a:p>
          <a:p>
            <a:pPr marL="64135">
              <a:spcBef>
                <a:spcPts val="15"/>
              </a:spcBef>
            </a:pPr>
            <a:r>
              <a:rPr lang="en-US" spc="-5"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 </a:t>
            </a:r>
            <a:endParaRPr lang="en-US"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endParaRPr>
          </a:p>
          <a:p>
            <a:pPr marL="64135">
              <a:spcBef>
                <a:spcPts val="15"/>
              </a:spcBef>
            </a:pPr>
            <a:r>
              <a:rPr lang="en-US" spc="-5"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Hint</a:t>
            </a:r>
            <a:r>
              <a:rPr lang="en-US" spc="-20"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 </a:t>
            </a:r>
            <a:r>
              <a:rPr lang="en-US"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a:t>
            </a:r>
            <a:r>
              <a:rPr lang="en-US" spc="-10"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 </a:t>
            </a:r>
            <a:r>
              <a:rPr lang="en-US" spc="-5" dirty="0" smtClean="0">
                <a:solidFill>
                  <a:prstClr val="black"/>
                </a:solidFill>
                <a:latin typeface="Comic Sans MS" panose="030F0702030302020204" pitchFamily="66" charset="0"/>
                <a:ea typeface="Comic Sans MS" panose="030F0702030302020204" pitchFamily="66" charset="0"/>
                <a:cs typeface="Times New Roman" panose="02020603050405020304" pitchFamily="18" charset="0"/>
              </a:rPr>
              <a:t>(1) What visible wavelengths are absorbed by methane? (2) Why are Jupiter and Saturn brownish while Neptune and Uranus are blue?</a:t>
            </a:r>
            <a:endParaRPr lang="en-US" dirty="0">
              <a:solidFill>
                <a:prstClr val="black"/>
              </a:solidFill>
              <a:latin typeface="Comic Sans MS" panose="030F0702030302020204" pitchFamily="66" charset="0"/>
              <a:ea typeface="Comic Sans MS" panose="030F0702030302020204" pitchFamily="66" charset="0"/>
              <a:cs typeface="Times New Roman" panose="02020603050405020304" pitchFamily="18" charset="0"/>
            </a:endParaRPr>
          </a:p>
        </p:txBody>
      </p:sp>
    </p:spTree>
    <p:extLst>
      <p:ext uri="{BB962C8B-B14F-4D97-AF65-F5344CB8AC3E}">
        <p14:creationId xmlns:p14="http://schemas.microsoft.com/office/powerpoint/2010/main" val="1253623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Rayleigh scattering results in polarized light</a:t>
            </a:r>
            <a:endParaRPr lang="en-US" sz="4000" dirty="0"/>
          </a:p>
        </p:txBody>
      </p:sp>
      <p:sp>
        <p:nvSpPr>
          <p:cNvPr id="3" name="Content Placeholder 2"/>
          <p:cNvSpPr>
            <a:spLocks noGrp="1"/>
          </p:cNvSpPr>
          <p:nvPr>
            <p:ph sz="half" idx="1"/>
          </p:nvPr>
        </p:nvSpPr>
        <p:spPr/>
        <p:txBody>
          <a:bodyPr/>
          <a:lstStyle/>
          <a:p>
            <a:r>
              <a:rPr lang="en-US" dirty="0" smtClean="0"/>
              <a:t>Over 50% is horizontally polarized.</a:t>
            </a:r>
          </a:p>
          <a:p>
            <a:r>
              <a:rPr lang="en-US" dirty="0" smtClean="0"/>
              <a:t>Insects can see this polarization and use it to navigate</a:t>
            </a:r>
          </a:p>
          <a:p>
            <a:r>
              <a:rPr lang="en-US" dirty="0" smtClean="0"/>
              <a:t>Even when sun not visible: like cloudy days or at night</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1972875"/>
            <a:ext cx="3771356" cy="4056837"/>
          </a:xfrm>
        </p:spPr>
      </p:pic>
      <p:sp>
        <p:nvSpPr>
          <p:cNvPr id="4" name="Rectangle 3"/>
          <p:cNvSpPr/>
          <p:nvPr/>
        </p:nvSpPr>
        <p:spPr>
          <a:xfrm>
            <a:off x="7386320" y="5659120"/>
            <a:ext cx="1129030" cy="517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12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type of scattering</a:t>
            </a:r>
            <a:endParaRPr lang="en-US" dirty="0"/>
          </a:p>
        </p:txBody>
      </p:sp>
      <p:sp>
        <p:nvSpPr>
          <p:cNvPr id="3" name="Content Placeholder 2"/>
          <p:cNvSpPr>
            <a:spLocks noGrp="1"/>
          </p:cNvSpPr>
          <p:nvPr>
            <p:ph sz="half" idx="1"/>
          </p:nvPr>
        </p:nvSpPr>
        <p:spPr/>
        <p:txBody>
          <a:bodyPr>
            <a:normAutofit/>
          </a:bodyPr>
          <a:lstStyle/>
          <a:p>
            <a:r>
              <a:rPr lang="en-US" sz="2400" dirty="0" smtClean="0"/>
              <a:t>Most light is scattered at same frequency and wavelength but some scatters with different frequency.</a:t>
            </a:r>
            <a:endParaRPr lang="en-US" sz="24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70387" y="1825625"/>
            <a:ext cx="3603725" cy="4351338"/>
          </a:xfrm>
        </p:spPr>
      </p:pic>
      <p:pic>
        <p:nvPicPr>
          <p:cNvPr id="6" name="Picture 5" descr="Raman setup"/>
          <p:cNvPicPr>
            <a:picLocks noChangeAspect="1" noChangeArrowheads="1"/>
          </p:cNvPicPr>
          <p:nvPr/>
        </p:nvPicPr>
        <p:blipFill rotWithShape="1">
          <a:blip r:embed="rId4">
            <a:extLst>
              <a:ext uri="{28A0092B-C50C-407E-A947-70E740481C1C}">
                <a14:useLocalDpi xmlns:a14="http://schemas.microsoft.com/office/drawing/2010/main" val="0"/>
              </a:ext>
            </a:extLst>
          </a:blip>
          <a:srcRect t="5227" r="12000" b="6891"/>
          <a:stretch/>
        </p:blipFill>
        <p:spPr bwMode="auto">
          <a:xfrm>
            <a:off x="628650" y="3718560"/>
            <a:ext cx="3352800" cy="27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light microscopy, how do we deal with scattering and absorption?</a:t>
            </a:r>
            <a:endParaRPr lang="en-US" dirty="0"/>
          </a:p>
        </p:txBody>
      </p:sp>
    </p:spTree>
    <p:extLst>
      <p:ext uri="{BB962C8B-B14F-4D97-AF65-F5344CB8AC3E}">
        <p14:creationId xmlns:p14="http://schemas.microsoft.com/office/powerpoint/2010/main" val="9346271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light microscopy, how do we deal with scattering and absorption?</a:t>
            </a:r>
            <a:endParaRPr lang="en-US" dirty="0"/>
          </a:p>
        </p:txBody>
      </p:sp>
      <p:sp>
        <p:nvSpPr>
          <p:cNvPr id="5" name="Content Placeholder 4"/>
          <p:cNvSpPr>
            <a:spLocks noGrp="1"/>
          </p:cNvSpPr>
          <p:nvPr>
            <p:ph idx="1"/>
          </p:nvPr>
        </p:nvSpPr>
        <p:spPr/>
        <p:txBody>
          <a:bodyPr>
            <a:normAutofit lnSpcReduction="10000"/>
          </a:bodyPr>
          <a:lstStyle/>
          <a:p>
            <a:pPr marL="514350" indent="-514350">
              <a:buFont typeface="+mj-lt"/>
              <a:buAutoNum type="arabicPeriod"/>
            </a:pPr>
            <a:r>
              <a:rPr lang="en-US" dirty="0" smtClean="0"/>
              <a:t>Histology: Fixing and sectioning</a:t>
            </a:r>
          </a:p>
          <a:p>
            <a:pPr marL="514350" indent="-514350">
              <a:buFont typeface="+mj-lt"/>
              <a:buAutoNum type="arabicPeriod"/>
            </a:pPr>
            <a:r>
              <a:rPr lang="en-US" dirty="0" smtClean="0"/>
              <a:t>Only look at the surface of samples</a:t>
            </a:r>
          </a:p>
          <a:p>
            <a:pPr marL="514350" indent="-514350">
              <a:buFont typeface="+mj-lt"/>
              <a:buAutoNum type="arabicPeriod"/>
            </a:pPr>
            <a:r>
              <a:rPr lang="en-US" dirty="0" smtClean="0"/>
              <a:t>Only look at transparent samples</a:t>
            </a:r>
          </a:p>
          <a:p>
            <a:pPr marL="514350" indent="-514350">
              <a:buFont typeface="+mj-lt"/>
              <a:buAutoNum type="arabicPeriod"/>
            </a:pPr>
            <a:r>
              <a:rPr lang="en-US" dirty="0" smtClean="0"/>
              <a:t>Clearing: make our samples transparent</a:t>
            </a:r>
          </a:p>
          <a:p>
            <a:pPr marL="514350" indent="-514350">
              <a:buFont typeface="+mj-lt"/>
              <a:buAutoNum type="arabicPeriod"/>
            </a:pPr>
            <a:r>
              <a:rPr lang="en-US" dirty="0" smtClean="0"/>
              <a:t>Use longer wavelengths, better penetration but not without its problems</a:t>
            </a:r>
          </a:p>
          <a:p>
            <a:pPr marL="514350" indent="-514350">
              <a:buFont typeface="+mj-lt"/>
              <a:buAutoNum type="arabicPeriod"/>
            </a:pPr>
            <a:r>
              <a:rPr lang="en-US" dirty="0" smtClean="0"/>
              <a:t>Use a different imaging modality, ultrasound or MRI</a:t>
            </a:r>
          </a:p>
          <a:p>
            <a:pPr marL="514350" indent="-514350">
              <a:buFont typeface="+mj-lt"/>
              <a:buAutoNum type="arabicPeriod"/>
            </a:pPr>
            <a:r>
              <a:rPr lang="en-US" dirty="0" smtClean="0"/>
              <a:t>Adaptive optics: stick with visible light but fix problem</a:t>
            </a:r>
          </a:p>
          <a:p>
            <a:pPr marL="514350" indent="-514350">
              <a:buFont typeface="+mj-lt"/>
              <a:buAutoNum type="arabicPeriod"/>
            </a:pPr>
            <a:endParaRPr lang="en-US" dirty="0"/>
          </a:p>
        </p:txBody>
      </p:sp>
    </p:spTree>
    <p:extLst>
      <p:ext uri="{BB962C8B-B14F-4D97-AF65-F5344CB8AC3E}">
        <p14:creationId xmlns:p14="http://schemas.microsoft.com/office/powerpoint/2010/main" val="40722436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800" dirty="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FA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FA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1571</TotalTime>
  <Words>3632</Words>
  <Application>Microsoft Office PowerPoint</Application>
  <PresentationFormat>On-screen Show (4:3)</PresentationFormat>
  <Paragraphs>450</Paragraphs>
  <Slides>59</Slides>
  <Notes>42</Notes>
  <HiddenSlides>0</HiddenSlides>
  <MMClips>1</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59</vt:i4>
      </vt:variant>
    </vt:vector>
  </HeadingPairs>
  <TitlesOfParts>
    <vt:vector size="82" baseType="lpstr">
      <vt:lpstr>MS PGothic</vt:lpstr>
      <vt:lpstr>Arial</vt:lpstr>
      <vt:lpstr>Book Antiqua</vt:lpstr>
      <vt:lpstr>Bookman Old Style</vt:lpstr>
      <vt:lpstr>Calibri</vt:lpstr>
      <vt:lpstr>Calibri Light</vt:lpstr>
      <vt:lpstr>Cambria Math</vt:lpstr>
      <vt:lpstr>Comic Sans MS</vt:lpstr>
      <vt:lpstr>Gill Sans MT</vt:lpstr>
      <vt:lpstr>Lucida Sans</vt:lpstr>
      <vt:lpstr>Minion Pro SmBd</vt:lpstr>
      <vt:lpstr>msgothic</vt:lpstr>
      <vt:lpstr>Symbol</vt:lpstr>
      <vt:lpstr>Tahoma</vt:lpstr>
      <vt:lpstr>Times New Roman</vt:lpstr>
      <vt:lpstr>Wingdings</vt:lpstr>
      <vt:lpstr>Office Theme</vt:lpstr>
      <vt:lpstr>1_Office Theme</vt:lpstr>
      <vt:lpstr>2_Office Theme</vt:lpstr>
      <vt:lpstr>3_Office Theme</vt:lpstr>
      <vt:lpstr>4_Office Theme</vt:lpstr>
      <vt:lpstr>5_Office Theme</vt:lpstr>
      <vt:lpstr>6_Office Theme</vt:lpstr>
      <vt:lpstr>Biology 177: Principles of Modern Microscopy</vt:lpstr>
      <vt:lpstr>Lecture 10: Scattering, clearing and adaptive optics</vt:lpstr>
      <vt:lpstr>Opaque materials can either scatter or absorb light</vt:lpstr>
      <vt:lpstr>Scattering and Absorption of Light</vt:lpstr>
      <vt:lpstr>Scattering: Why the sky is blue and clouds are white</vt:lpstr>
      <vt:lpstr>Rayleigh scattering results in polarized light</vt:lpstr>
      <vt:lpstr>Another type of scattering</vt:lpstr>
      <vt:lpstr>For light microscopy, how do we deal with scattering and absorption?</vt:lpstr>
      <vt:lpstr>For light microscopy, how do we deal with scattering and absorption?</vt:lpstr>
      <vt:lpstr>For light microscopy, how do we deal with scattering and absorption?</vt:lpstr>
      <vt:lpstr>For light microscopy, how do we deal with scattering and absorption?</vt:lpstr>
      <vt:lpstr>For light microscopy, how do we deal with scattering and absorption?</vt:lpstr>
      <vt:lpstr>Obstacles to transparency</vt:lpstr>
      <vt:lpstr>PowerPoint Presentation</vt:lpstr>
      <vt:lpstr>Scattering worsens as go deeper into tissues</vt:lpstr>
      <vt:lpstr>Matching refractive index (h) and increasing numerical aperture (N.A.) to avoid Z-axis distortions</vt:lpstr>
      <vt:lpstr>Matching refractive index (h) and increasing numerical aperture (N.A.) to avoid Z-axis distortions</vt:lpstr>
      <vt:lpstr>But objective can correct for only a few changes in refractive index</vt:lpstr>
      <vt:lpstr>Kohler illumination can help minimize scattering</vt:lpstr>
      <vt:lpstr>Obstacles to transparency</vt:lpstr>
      <vt:lpstr>Clearing tissues goes back to 1914</vt:lpstr>
      <vt:lpstr>Cleared and stained specimens</vt:lpstr>
      <vt:lpstr>Cleared and stained specimens</vt:lpstr>
      <vt:lpstr>Cleared and stained specimens</vt:lpstr>
      <vt:lpstr>Arthropods can be cleared with clove oil</vt:lpstr>
      <vt:lpstr>Clearing techniques</vt:lpstr>
      <vt:lpstr>How to reduce refractive index differences</vt:lpstr>
      <vt:lpstr>Remove water and replace it with an organic compound that has a higher refractive index </vt:lpstr>
      <vt:lpstr>Remove water and replace it with an organic compound that has a higher refractive index</vt:lpstr>
      <vt:lpstr>Increase refractive index of aqueous phases by adding water-soluble compounds</vt:lpstr>
      <vt:lpstr>Increase refractive index of aqueous phases by adding water-soluble compounds</vt:lpstr>
      <vt:lpstr>Increase refractive index of aqueous phases by adding water-soluble compounds</vt:lpstr>
      <vt:lpstr>Replace water with polar solvents with higher refractive index </vt:lpstr>
      <vt:lpstr>Replace water with polar solvents with higher refractive index</vt:lpstr>
      <vt:lpstr>CLARITY is one of the newest clearing protocols</vt:lpstr>
      <vt:lpstr>PowerPoint Presentation</vt:lpstr>
      <vt:lpstr>PowerPoint Presentation</vt:lpstr>
      <vt:lpstr>Compatible with immunostaining</vt:lpstr>
      <vt:lpstr>PowerPoint Presentation</vt:lpstr>
      <vt:lpstr>CLARITY: the basics</vt:lpstr>
      <vt:lpstr>Single-Cell Phenotyping within</vt:lpstr>
      <vt:lpstr>PAssive CLARITY Technique (PACT)</vt:lpstr>
      <vt:lpstr>PowerPoint Presentation</vt:lpstr>
      <vt:lpstr>Whole-body clearing</vt:lpstr>
      <vt:lpstr>PowerPoint Presentation</vt:lpstr>
      <vt:lpstr>CLARITY objective</vt:lpstr>
      <vt:lpstr>Adaptive optics: First used on telescopes</vt:lpstr>
      <vt:lpstr>Adaptive optics: Telescopes</vt:lpstr>
      <vt:lpstr>Adaptive optics: from telescopes to microscopes?</vt:lpstr>
      <vt:lpstr>Adaptive optics for microscope</vt:lpstr>
      <vt:lpstr>Adaptive optics for microscope</vt:lpstr>
      <vt:lpstr>Adaptive optics for microscope</vt:lpstr>
      <vt:lpstr>Adaptive optics for microscope</vt:lpstr>
      <vt:lpstr>Adaptive optics for microscope</vt:lpstr>
      <vt:lpstr>Adaptive optics for microscope</vt:lpstr>
      <vt:lpstr>Adaptive optics for microscope</vt:lpstr>
      <vt:lpstr>References for Adaptive Optics</vt:lpstr>
      <vt:lpstr>Final word on absorption and scattering of light</vt:lpstr>
      <vt:lpstr>Homework 4</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177: Principles of Modern Microscopy</dc:title>
  <dc:creator>Andres Collazo</dc:creator>
  <cp:lastModifiedBy>Andres Collazo</cp:lastModifiedBy>
  <cp:revision>109</cp:revision>
  <dcterms:created xsi:type="dcterms:W3CDTF">2015-01-30T21:27:32Z</dcterms:created>
  <dcterms:modified xsi:type="dcterms:W3CDTF">2015-02-05T21:43:18Z</dcterms:modified>
</cp:coreProperties>
</file>