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9.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34" r:id="rId6"/>
    <p:sldMasterId id="2147483760" r:id="rId7"/>
    <p:sldMasterId id="2147483790" r:id="rId8"/>
    <p:sldMasterId id="2147483804" r:id="rId9"/>
  </p:sldMasterIdLst>
  <p:notesMasterIdLst>
    <p:notesMasterId r:id="rId79"/>
  </p:notesMasterIdLst>
  <p:sldIdLst>
    <p:sldId id="256" r:id="rId10"/>
    <p:sldId id="258" r:id="rId11"/>
    <p:sldId id="259" r:id="rId12"/>
    <p:sldId id="260" r:id="rId13"/>
    <p:sldId id="360" r:id="rId14"/>
    <p:sldId id="361" r:id="rId15"/>
    <p:sldId id="426" r:id="rId16"/>
    <p:sldId id="263" r:id="rId17"/>
    <p:sldId id="264" r:id="rId18"/>
    <p:sldId id="265" r:id="rId19"/>
    <p:sldId id="266" r:id="rId20"/>
    <p:sldId id="267" r:id="rId21"/>
    <p:sldId id="268" r:id="rId22"/>
    <p:sldId id="269" r:id="rId23"/>
    <p:sldId id="270" r:id="rId24"/>
    <p:sldId id="381" r:id="rId25"/>
    <p:sldId id="362" r:id="rId26"/>
    <p:sldId id="271" r:id="rId27"/>
    <p:sldId id="363" r:id="rId28"/>
    <p:sldId id="282" r:id="rId29"/>
    <p:sldId id="379" r:id="rId30"/>
    <p:sldId id="330" r:id="rId31"/>
    <p:sldId id="328" r:id="rId32"/>
    <p:sldId id="371" r:id="rId33"/>
    <p:sldId id="372" r:id="rId34"/>
    <p:sldId id="373" r:id="rId35"/>
    <p:sldId id="374" r:id="rId36"/>
    <p:sldId id="375" r:id="rId37"/>
    <p:sldId id="376" r:id="rId38"/>
    <p:sldId id="377" r:id="rId39"/>
    <p:sldId id="378" r:id="rId40"/>
    <p:sldId id="284" r:id="rId41"/>
    <p:sldId id="380" r:id="rId42"/>
    <p:sldId id="261" r:id="rId43"/>
    <p:sldId id="383" r:id="rId44"/>
    <p:sldId id="384" r:id="rId45"/>
    <p:sldId id="385" r:id="rId46"/>
    <p:sldId id="386" r:id="rId47"/>
    <p:sldId id="423" r:id="rId48"/>
    <p:sldId id="397" r:id="rId49"/>
    <p:sldId id="398" r:id="rId50"/>
    <p:sldId id="399" r:id="rId51"/>
    <p:sldId id="400" r:id="rId52"/>
    <p:sldId id="405" r:id="rId53"/>
    <p:sldId id="414" r:id="rId54"/>
    <p:sldId id="406" r:id="rId55"/>
    <p:sldId id="407" r:id="rId56"/>
    <p:sldId id="387" r:id="rId57"/>
    <p:sldId id="388" r:id="rId58"/>
    <p:sldId id="389" r:id="rId59"/>
    <p:sldId id="394" r:id="rId60"/>
    <p:sldId id="392" r:id="rId61"/>
    <p:sldId id="401" r:id="rId62"/>
    <p:sldId id="402" r:id="rId63"/>
    <p:sldId id="403" r:id="rId64"/>
    <p:sldId id="408" r:id="rId65"/>
    <p:sldId id="409" r:id="rId66"/>
    <p:sldId id="412" r:id="rId67"/>
    <p:sldId id="410" r:id="rId68"/>
    <p:sldId id="411" r:id="rId69"/>
    <p:sldId id="415" r:id="rId70"/>
    <p:sldId id="413" r:id="rId71"/>
    <p:sldId id="416" r:id="rId72"/>
    <p:sldId id="418" r:id="rId73"/>
    <p:sldId id="420" r:id="rId74"/>
    <p:sldId id="417" r:id="rId75"/>
    <p:sldId id="424" r:id="rId76"/>
    <p:sldId id="425" r:id="rId77"/>
    <p:sldId id="38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66" autoAdjust="0"/>
  </p:normalViewPr>
  <p:slideViewPr>
    <p:cSldViewPr snapToGrid="0">
      <p:cViewPr varScale="1">
        <p:scale>
          <a:sx n="75" d="100"/>
          <a:sy n="75" d="100"/>
        </p:scale>
        <p:origin x="1622" y="48"/>
      </p:cViewPr>
      <p:guideLst/>
    </p:cSldViewPr>
  </p:slideViewPr>
  <p:notesTextViewPr>
    <p:cViewPr>
      <p:scale>
        <a:sx n="1" d="1"/>
        <a:sy n="1" d="1"/>
      </p:scale>
      <p:origin x="0" y="0"/>
    </p:cViewPr>
  </p:notesTextViewPr>
  <p:sorterViewPr>
    <p:cViewPr varScale="1">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60F28-6267-4920-8E3D-1948A77A6308}" type="datetimeFigureOut">
              <a:rPr lang="en-US" smtClean="0"/>
              <a:t>1/29/2015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CCC05-CE10-4621-9106-9A60E06A83E3}" type="slidenum">
              <a:rPr lang="en-US" smtClean="0"/>
              <a:t>‹#›</a:t>
            </a:fld>
            <a:endParaRPr lang="en-US"/>
          </a:p>
        </p:txBody>
      </p:sp>
    </p:spTree>
    <p:extLst>
      <p:ext uri="{BB962C8B-B14F-4D97-AF65-F5344CB8AC3E}">
        <p14:creationId xmlns:p14="http://schemas.microsoft.com/office/powerpoint/2010/main" val="29362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Gas_lamp" TargetMode="External"/><Relationship Id="rId13" Type="http://schemas.openxmlformats.org/officeDocument/2006/relationships/hyperlink" Target="https://en.wikipedia.org/wiki/Diaphragm_(optics)" TargetMode="External"/><Relationship Id="rId18" Type="http://schemas.openxmlformats.org/officeDocument/2006/relationships/hyperlink" Target="https://en.wikipedia.org/wiki/Confocal_microscopy" TargetMode="External"/><Relationship Id="rId3" Type="http://schemas.openxmlformats.org/officeDocument/2006/relationships/hyperlink" Target="https://en.wikipedia.org/wiki/Carl_Zeiss_AG" TargetMode="External"/><Relationship Id="rId21" Type="http://schemas.openxmlformats.org/officeDocument/2006/relationships/hyperlink" Target="https://en.wikipedia.org/wiki/August_K%C3%B6hler#cite_note-wissenschaft_1893-5" TargetMode="External"/><Relationship Id="rId7" Type="http://schemas.openxmlformats.org/officeDocument/2006/relationships/hyperlink" Target="https://en.wikipedia.org/wiki/K%C3%B6hler_illumination" TargetMode="External"/><Relationship Id="rId12" Type="http://schemas.openxmlformats.org/officeDocument/2006/relationships/hyperlink" Target="https://en.wikipedia.org/wiki/Condenser_(microscope)" TargetMode="External"/><Relationship Id="rId17" Type="http://schemas.openxmlformats.org/officeDocument/2006/relationships/hyperlink" Target="https://en.wikipedia.org/wiki/Epifluorescence_microscopy" TargetMode="External"/><Relationship Id="rId25" Type="http://schemas.openxmlformats.org/officeDocument/2006/relationships/hyperlink" Target="https://en.wikipedia.org/wiki/August_K%C3%B6hler#cite_note-FSU-7" TargetMode="External"/><Relationship Id="rId2" Type="http://schemas.openxmlformats.org/officeDocument/2006/relationships/slide" Target="../slides/slide20.xml"/><Relationship Id="rId16" Type="http://schemas.openxmlformats.org/officeDocument/2006/relationships/hyperlink" Target="https://en.wikipedia.org/wiki/Differential_interference_contrast_microscopy" TargetMode="External"/><Relationship Id="rId20" Type="http://schemas.openxmlformats.org/officeDocument/2006/relationships/hyperlink" Target="https://en.wikipedia.org/w/index.php?title=Zeitschrift_f%C3%BCr_wissenschaftliche_Mikroskopie&amp;action=edit&amp;redlink=1" TargetMode="External"/><Relationship Id="rId1" Type="http://schemas.openxmlformats.org/officeDocument/2006/relationships/notesMaster" Target="../notesMasters/notesMaster1.xml"/><Relationship Id="rId6" Type="http://schemas.openxmlformats.org/officeDocument/2006/relationships/hyperlink" Target="https://en.wikipedia.org/wiki/Microscopy" TargetMode="External"/><Relationship Id="rId11" Type="http://schemas.openxmlformats.org/officeDocument/2006/relationships/hyperlink" Target="https://en.wikipedia.org/wiki/Aperture" TargetMode="External"/><Relationship Id="rId24" Type="http://schemas.openxmlformats.org/officeDocument/2006/relationships/hyperlink" Target="https://en.wikipedia.org/wiki/Royal_Microscopical_Society" TargetMode="External"/><Relationship Id="rId5" Type="http://schemas.openxmlformats.org/officeDocument/2006/relationships/hyperlink" Target="https://en.wikipedia.org/wiki/Germany" TargetMode="External"/><Relationship Id="rId15" Type="http://schemas.openxmlformats.org/officeDocument/2006/relationships/hyperlink" Target="https://en.wikipedia.org/wiki/August_K%C3%B6hler#cite_note-3" TargetMode="External"/><Relationship Id="rId23" Type="http://schemas.openxmlformats.org/officeDocument/2006/relationships/hyperlink" Target="https://en.wikipedia.org/wiki/August_K%C3%B6hler#cite_note-Royal_Society_1894-6" TargetMode="External"/><Relationship Id="rId10" Type="http://schemas.openxmlformats.org/officeDocument/2006/relationships/hyperlink" Target="https://en.wikipedia.org/wiki/Emulsion" TargetMode="External"/><Relationship Id="rId19" Type="http://schemas.openxmlformats.org/officeDocument/2006/relationships/hyperlink" Target="https://en.wikipedia.org/wiki/August_K%C3%B6hler#cite_note-Murphy-4" TargetMode="External"/><Relationship Id="rId4" Type="http://schemas.openxmlformats.org/officeDocument/2006/relationships/hyperlink" Target="https://en.wikipedia.org/wiki/Jena" TargetMode="External"/><Relationship Id="rId9" Type="http://schemas.openxmlformats.org/officeDocument/2006/relationships/hyperlink" Target="https://en.wikipedia.org/wiki/Photomicrograph" TargetMode="External"/><Relationship Id="rId14" Type="http://schemas.openxmlformats.org/officeDocument/2006/relationships/hyperlink" Target="https://en.wikipedia.org/wiki/Phase_contrast_microscopy" TargetMode="External"/><Relationship Id="rId22" Type="http://schemas.openxmlformats.org/officeDocument/2006/relationships/hyperlink" Target="https://en.wikipedia.org/w/index.php?title=Journal_of_the_Royal_Microscopical_Society&amp;action=edit&amp;redlink=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icro.magnet.fsu.edu/primer/java/darkfield/reflected/index.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Condenser_(microscope)"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en.wikipedia.org/wiki/Microscopy#cite_note-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495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Congo red was a cotton dye, used for axons then amyloid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Cresyl</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violet is a synthetic dye that is widely utilized to stain neuronal tissues. Because it is a basic stain, it readily binds to the acidic components of the neuronal cytoplasm such as RNA-rich ribosomes, as well as the nuclei and nucleoli of the nerve cells. </a:t>
            </a:r>
          </a:p>
          <a:p>
            <a:r>
              <a:rPr lang="en-US" dirty="0" smtClean="0"/>
              <a:t>http://micro.magnet.fsu.edu/optics/olympusmicd/galleries/polarized/cresylviolet.html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14</a:t>
            </a:fld>
            <a:endParaRPr lang="en-US"/>
          </a:p>
        </p:txBody>
      </p:sp>
    </p:spTree>
    <p:extLst>
      <p:ext uri="{BB962C8B-B14F-4D97-AF65-F5344CB8AC3E}">
        <p14:creationId xmlns:p14="http://schemas.microsoft.com/office/powerpoint/2010/main" val="275221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t>
            </a:r>
            <a:r>
              <a:rPr lang="en-US" sz="1200" b="0" i="0" u="none" strike="noStrike" kern="1200" baseline="0" dirty="0" smtClean="0">
                <a:solidFill>
                  <a:schemeClr val="tx1"/>
                </a:solidFill>
                <a:latin typeface="+mn-lt"/>
                <a:ea typeface="+mn-ea"/>
                <a:cs typeface="+mn-cs"/>
              </a:rPr>
              <a:t>included Tyrian purple from a type of Mediterranean shell fish, alizarin from the madder plant, saffron from the stamens of the crocus, and carmine, much </a:t>
            </a:r>
            <a:r>
              <a:rPr lang="en-US" sz="1200" b="0" i="0" u="none" strike="noStrike" kern="1200" baseline="0" dirty="0" err="1" smtClean="0">
                <a:solidFill>
                  <a:schemeClr val="tx1"/>
                </a:solidFill>
                <a:latin typeface="+mn-lt"/>
                <a:ea typeface="+mn-ea"/>
                <a:cs typeface="+mn-cs"/>
              </a:rPr>
              <a:t>favoured</a:t>
            </a:r>
            <a:r>
              <a:rPr lang="en-US" sz="1200" b="0" i="0" u="none" strike="noStrike" kern="1200" baseline="0" dirty="0" smtClean="0">
                <a:solidFill>
                  <a:schemeClr val="tx1"/>
                </a:solidFill>
                <a:latin typeface="+mn-lt"/>
                <a:ea typeface="+mn-ea"/>
                <a:cs typeface="+mn-cs"/>
              </a:rPr>
              <a:t> by the early micro­ </a:t>
            </a:r>
            <a:r>
              <a:rPr lang="en-US" sz="1200" b="0" i="0" u="none" strike="noStrike" kern="1200" baseline="0" dirty="0" err="1" smtClean="0">
                <a:solidFill>
                  <a:schemeClr val="tx1"/>
                </a:solidFill>
                <a:latin typeface="+mn-lt"/>
                <a:ea typeface="+mn-ea"/>
                <a:cs typeface="+mn-cs"/>
              </a:rPr>
              <a:t>scopists</a:t>
            </a:r>
            <a:r>
              <a:rPr lang="en-US" sz="1200" b="0" i="0" u="none" strike="noStrike" kern="1200" baseline="0" dirty="0" smtClean="0">
                <a:solidFill>
                  <a:schemeClr val="tx1"/>
                </a:solidFill>
                <a:latin typeface="+mn-lt"/>
                <a:ea typeface="+mn-ea"/>
                <a:cs typeface="+mn-cs"/>
              </a:rPr>
              <a:t> and first used by Leeuwenhoek in the 18th century.</a:t>
            </a:r>
            <a:r>
              <a:rPr lang="en-US" sz="1200" b="0" i="0" u="none" strike="noStrike" kern="1200" baseline="3000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This last dye is extracted from cochineal, which is obtained from the female beetle of that name. Iodine was also quite popular for </a:t>
            </a:r>
            <a:r>
              <a:rPr lang="en-US" sz="1200" b="0" i="0" u="none" strike="noStrike" kern="1200" baseline="0" dirty="0" err="1" smtClean="0">
                <a:solidFill>
                  <a:schemeClr val="tx1"/>
                </a:solidFill>
                <a:latin typeface="+mn-lt"/>
                <a:ea typeface="+mn-ea"/>
                <a:cs typeface="+mn-cs"/>
              </a:rPr>
              <a:t>colouring</a:t>
            </a:r>
            <a:r>
              <a:rPr lang="en-US" sz="1200" b="0" i="0" u="none" strike="noStrike" kern="1200" baseline="0" dirty="0" smtClean="0">
                <a:solidFill>
                  <a:schemeClr val="tx1"/>
                </a:solidFill>
                <a:latin typeface="+mn-lt"/>
                <a:ea typeface="+mn-ea"/>
                <a:cs typeface="+mn-cs"/>
              </a:rPr>
              <a:t> specimens, particularly among French workers. </a:t>
            </a:r>
            <a:r>
              <a:rPr lang="en-US" sz="1200" b="0" i="0" u="none" strike="noStrike" kern="1200" baseline="0" dirty="0" err="1" smtClean="0">
                <a:solidFill>
                  <a:schemeClr val="tx1"/>
                </a:solidFill>
                <a:latin typeface="+mn-lt"/>
                <a:ea typeface="+mn-ea"/>
                <a:cs typeface="+mn-cs"/>
              </a:rPr>
              <a:t>Raspail</a:t>
            </a:r>
            <a:r>
              <a:rPr lang="en-US" sz="1200" b="0" i="0" u="none" strike="noStrike" kern="1200" baseline="0" dirty="0" smtClean="0">
                <a:solidFill>
                  <a:schemeClr val="tx1"/>
                </a:solidFill>
                <a:latin typeface="+mn-lt"/>
                <a:ea typeface="+mn-ea"/>
                <a:cs typeface="+mn-cs"/>
              </a:rPr>
              <a:t> used iodine in 1825 to demonstrate starch in plant cells, and Claude Bernard, the famous French </a:t>
            </a:r>
            <a:r>
              <a:rPr lang="en-US" sz="1200" b="0" i="0" u="none" strike="noStrike" kern="1200" baseline="0" dirty="0" err="1" smtClean="0">
                <a:solidFill>
                  <a:schemeClr val="tx1"/>
                </a:solidFill>
                <a:latin typeface="+mn-lt"/>
                <a:ea typeface="+mn-ea"/>
                <a:cs typeface="+mn-cs"/>
              </a:rPr>
              <a:t>physiolo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Gist used it to stain a substance in liver</a:t>
            </a:r>
            <a:r>
              <a:rPr lang="en-US" sz="1200" b="0" i="0" u="none" strike="noStrike" kern="1200" baseline="3000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that he would later (1849) identify and call glycogen.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Picric acid was used for dyeing silk in the</a:t>
            </a:r>
          </a:p>
          <a:p>
            <a:r>
              <a:rPr lang="en-US" sz="1200" b="0" i="0" u="none" strike="noStrike" kern="1200" baseline="0" dirty="0" smtClean="0">
                <a:solidFill>
                  <a:schemeClr val="tx1"/>
                </a:solidFill>
                <a:latin typeface="+mn-lt"/>
                <a:ea typeface="+mn-ea"/>
                <a:cs typeface="+mn-cs"/>
              </a:rPr>
              <a:t>1840s, but seems not to have been taken up by histologists until Roberts, an  English micro­ </a:t>
            </a:r>
            <a:r>
              <a:rPr lang="en-US" sz="1200" b="0" i="0" u="none" strike="noStrike" kern="1200" baseline="0" dirty="0" err="1" smtClean="0">
                <a:solidFill>
                  <a:schemeClr val="tx1"/>
                </a:solidFill>
                <a:latin typeface="+mn-lt"/>
                <a:ea typeface="+mn-ea"/>
                <a:cs typeface="+mn-cs"/>
              </a:rPr>
              <a:t>scopist</a:t>
            </a:r>
            <a:r>
              <a:rPr lang="en-US" sz="1200" b="0" i="0" u="none" strike="noStrike" kern="1200" baseline="0" dirty="0" smtClean="0">
                <a:solidFill>
                  <a:schemeClr val="tx1"/>
                </a:solidFill>
                <a:latin typeface="+mn-lt"/>
                <a:ea typeface="+mn-ea"/>
                <a:cs typeface="+mn-cs"/>
              </a:rPr>
              <a:t>, used it as a general stain for tissue pro­ </a:t>
            </a:r>
            <a:r>
              <a:rPr lang="en-US" sz="1200" b="0" i="0" u="none" strike="noStrike" kern="1200" baseline="0" dirty="0" err="1" smtClean="0">
                <a:solidFill>
                  <a:schemeClr val="tx1"/>
                </a:solidFill>
                <a:latin typeface="+mn-lt"/>
                <a:ea typeface="+mn-ea"/>
                <a:cs typeface="+mn-cs"/>
              </a:rPr>
              <a:t>tein</a:t>
            </a:r>
            <a:r>
              <a:rPr lang="en-US" sz="1200" b="0" i="0" u="none" strike="noStrike" kern="1200" baseline="0" dirty="0" smtClean="0">
                <a:solidFill>
                  <a:schemeClr val="tx1"/>
                </a:solidFill>
                <a:latin typeface="+mn-lt"/>
                <a:ea typeface="+mn-ea"/>
                <a:cs typeface="+mn-cs"/>
              </a:rPr>
              <a:t> in 1863. A significant event took place in 1856 in terms of dye formation, when a young English chemist named Henry Perkin (fig 1), </a:t>
            </a:r>
            <a:r>
              <a:rPr lang="en-US" sz="1200" b="0" i="0" u="none" strike="noStrike" kern="1200" baseline="0" dirty="0" err="1" smtClean="0">
                <a:solidFill>
                  <a:schemeClr val="tx1"/>
                </a:solidFill>
                <a:latin typeface="+mn-lt"/>
                <a:ea typeface="+mn-ea"/>
                <a:cs typeface="+mn-cs"/>
              </a:rPr>
              <a:t>synthesised</a:t>
            </a:r>
            <a:r>
              <a:rPr lang="en-US" sz="1200" b="0" i="0" u="none" strike="noStrike" kern="1200" baseline="0" dirty="0" smtClean="0">
                <a:solidFill>
                  <a:schemeClr val="tx1"/>
                </a:solidFill>
                <a:latin typeface="+mn-lt"/>
                <a:ea typeface="+mn-ea"/>
                <a:cs typeface="+mn-cs"/>
              </a:rPr>
              <a:t> the first aniline dye that he named aniline purple, </a:t>
            </a:r>
            <a:r>
              <a:rPr lang="en-US" sz="1200" b="0" i="0" u="none" strike="noStrike" kern="1200" baseline="30000" dirty="0" smtClean="0">
                <a:solidFill>
                  <a:schemeClr val="tx1"/>
                </a:solidFill>
                <a:latin typeface="+mn-lt"/>
                <a:ea typeface="+mn-ea"/>
                <a:cs typeface="+mn-cs"/>
              </a:rPr>
              <a:t>8 </a:t>
            </a:r>
            <a:r>
              <a:rPr lang="en-US" sz="1200" b="0" i="0" u="none" strike="noStrike" kern="1200" baseline="0" dirty="0" smtClean="0">
                <a:solidFill>
                  <a:schemeClr val="tx1"/>
                </a:solidFill>
                <a:latin typeface="+mn-lt"/>
                <a:ea typeface="+mn-ea"/>
                <a:cs typeface="+mn-cs"/>
              </a:rPr>
              <a:t>and became better known as Perkin's mauve. This opened up new horizons for the dyeing of textiles and, ultimately, the staining of tissue in the histology laboratory. Perkin's fortunes were assured when, in future years, his purple dye came to be used to </a:t>
            </a:r>
            <a:r>
              <a:rPr lang="en-US" sz="1200" b="0" i="0" u="none" strike="noStrike" kern="1200" baseline="0" dirty="0" err="1" smtClean="0">
                <a:solidFill>
                  <a:schemeClr val="tx1"/>
                </a:solidFill>
                <a:latin typeface="+mn-lt"/>
                <a:ea typeface="+mn-ea"/>
                <a:cs typeface="+mn-cs"/>
              </a:rPr>
              <a:t>colour</a:t>
            </a:r>
            <a:r>
              <a:rPr lang="en-US" sz="1200" b="0" i="0" u="none" strike="noStrike" kern="1200" baseline="0" dirty="0" smtClean="0">
                <a:solidFill>
                  <a:schemeClr val="tx1"/>
                </a:solidFill>
                <a:latin typeface="+mn-lt"/>
                <a:ea typeface="+mn-ea"/>
                <a:cs typeface="+mn-cs"/>
              </a:rPr>
              <a:t> some of the early postage stamps and a </a:t>
            </a:r>
            <a:r>
              <a:rPr lang="en-US" sz="1200" b="0" i="0" u="none" strike="noStrike" kern="1200" baseline="0" dirty="0" err="1" smtClean="0">
                <a:solidFill>
                  <a:schemeClr val="tx1"/>
                </a:solidFill>
                <a:latin typeface="+mn-lt"/>
                <a:ea typeface="+mn-ea"/>
                <a:cs typeface="+mn-cs"/>
              </a:rPr>
              <a:t>favour­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ballgown</a:t>
            </a:r>
            <a:r>
              <a:rPr lang="en-US" sz="1200" b="0" i="0" u="none" strike="noStrike" kern="1200" baseline="0" dirty="0" smtClean="0">
                <a:solidFill>
                  <a:schemeClr val="tx1"/>
                </a:solidFill>
                <a:latin typeface="+mn-lt"/>
                <a:ea typeface="+mn-ea"/>
                <a:cs typeface="+mn-cs"/>
              </a:rPr>
              <a:t> belonging to Queen Victoria. He was knighted in 1906. Other new aniline dyes</a:t>
            </a:r>
            <a:endParaRPr lang="en-US" baseline="0" dirty="0" smtClean="0"/>
          </a:p>
          <a:p>
            <a:endParaRPr lang="en-US" dirty="0" smtClean="0"/>
          </a:p>
          <a:p>
            <a:r>
              <a:rPr lang="en-US" dirty="0" smtClean="0"/>
              <a:t>http://waynesword.palomar.edu/ecoph4.htm</a:t>
            </a:r>
          </a:p>
          <a:p>
            <a:endParaRPr lang="en-US" dirty="0" smtClean="0"/>
          </a:p>
          <a:p>
            <a:r>
              <a:rPr lang="en-US" dirty="0" smtClean="0"/>
              <a:t>Cook, H.C., 1997. Origins of ... </a:t>
            </a:r>
            <a:r>
              <a:rPr lang="en-US" dirty="0" err="1" smtClean="0"/>
              <a:t>tinctorial</a:t>
            </a:r>
            <a:r>
              <a:rPr lang="en-US" dirty="0" smtClean="0"/>
              <a:t> methods in histology. Journal of clinical pathology 50, 716-720.</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15</a:t>
            </a:fld>
            <a:endParaRPr lang="en-US"/>
          </a:p>
        </p:txBody>
      </p:sp>
    </p:spTree>
    <p:extLst>
      <p:ext uri="{BB962C8B-B14F-4D97-AF65-F5344CB8AC3E}">
        <p14:creationId xmlns:p14="http://schemas.microsoft.com/office/powerpoint/2010/main" val="296066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in Figure 1 is a high performance objective designed specifically for use with laser illumination in both the visible and infrared regions of the spectrum. The objective is a 60x flat-field (plan) </a:t>
            </a:r>
            <a:r>
              <a:rPr lang="en-US" dirty="0" err="1" smtClean="0"/>
              <a:t>apochromat</a:t>
            </a:r>
            <a:r>
              <a:rPr lang="en-US" dirty="0" smtClean="0"/>
              <a:t> water immersion model, which is corrected for wavelengths ranging from 450 to 1,100 nanometers. Among the useful applications for this objective is simultaneous fluorescence and differential interference contrast (</a:t>
            </a:r>
            <a:r>
              <a:rPr lang="en-US" b="1" dirty="0" smtClean="0"/>
              <a:t>DIC</a:t>
            </a:r>
            <a:r>
              <a:rPr lang="en-US" dirty="0" smtClean="0"/>
              <a:t>) observations without suffering chromatic aberration between the visible fluorescence and infrared DIC images. The objective is also fitted with a correction collar that enables adjustment for fluctuations in cover glass thickness and reduction in spherical aberration when imaging deep within tissues or through aqueous solutions. Similar objectives with spherical and chromatic aberration correction in the 400-700 nanometer region are also available, as are models designed for ultraviolet imaging down to 350 nanometers. </a:t>
            </a:r>
          </a:p>
          <a:p>
            <a:endParaRPr lang="en-US" dirty="0" smtClean="0"/>
          </a:p>
          <a:p>
            <a:r>
              <a:rPr lang="en-US" dirty="0" smtClean="0"/>
              <a:t>The general demands placed upon the objective in the confocal instrument are similar to those in other critical microscopy applications, although the ever-expanding requirements imposed by new techniques have made it more common than ever to approach the performance limits of these lens systems. The specific limitations of certain applications have made it apparent that other objective characteristics may be as important, or more important, than those traditionally considered paramount. In order to meet essential requirements of currently promising techniques, manufacturers have introduced new optics specifically aimed at optimizing performance for these methods. The development of high numerical aperture, highly corrected water immersion objectives is an example of response to the dramatic increase in living cell and tissue research, which is by necessity conducted in aqueous media. It is possible that specific requirements in confocal microscopy will lead to the development of optics that less stringently correct one or more of the resolution-compromising aberrations in favor of achieving other design goals that are more critical in confocal performance. A commonly-discussed example is the need for higher photon collection efficiency in living cell studies, which may provide an incentive for development of objectives that sacrifice correction of certain aberrations in order to maximize transmittance, especially in crucial </a:t>
            </a:r>
            <a:r>
              <a:rPr lang="en-US" dirty="0" err="1" smtClean="0"/>
              <a:t>fluorophore</a:t>
            </a:r>
            <a:r>
              <a:rPr lang="en-US" dirty="0" smtClean="0"/>
              <a:t> emission wavelength bands.</a:t>
            </a:r>
          </a:p>
          <a:p>
            <a:endParaRPr lang="en-US" dirty="0" smtClean="0"/>
          </a:p>
          <a:p>
            <a:r>
              <a:rPr lang="en-US" dirty="0" smtClean="0"/>
              <a:t>http://www.olympusconfocal.com/theory/confocalobjectives.html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17</a:t>
            </a:fld>
            <a:endParaRPr lang="en-US"/>
          </a:p>
        </p:txBody>
      </p:sp>
    </p:spTree>
    <p:extLst>
      <p:ext uri="{BB962C8B-B14F-4D97-AF65-F5344CB8AC3E}">
        <p14:creationId xmlns:p14="http://schemas.microsoft.com/office/powerpoint/2010/main" val="270359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August Karl Johann Valentin </a:t>
            </a:r>
            <a:r>
              <a:rPr lang="en-US" b="1" dirty="0" err="1" smtClean="0"/>
              <a:t>Köhler</a:t>
            </a:r>
            <a:r>
              <a:rPr lang="en-US" dirty="0" smtClean="0"/>
              <a:t> (March 4, 1866 – March 12, 1948) was a German professor and early staff member of </a:t>
            </a:r>
            <a:r>
              <a:rPr lang="en-US" dirty="0" smtClean="0">
                <a:hlinkClick r:id="rId3" tooltip="Carl Zeiss AG"/>
              </a:rPr>
              <a:t>Carl Zeiss AG</a:t>
            </a:r>
            <a:r>
              <a:rPr lang="en-US" dirty="0" smtClean="0"/>
              <a:t> in </a:t>
            </a:r>
            <a:r>
              <a:rPr lang="en-US" dirty="0" smtClean="0">
                <a:hlinkClick r:id="rId4" tooltip="Jena"/>
              </a:rPr>
              <a:t>Jena</a:t>
            </a:r>
            <a:r>
              <a:rPr lang="en-US" dirty="0" smtClean="0"/>
              <a:t>, </a:t>
            </a:r>
            <a:r>
              <a:rPr lang="en-US" dirty="0" smtClean="0">
                <a:hlinkClick r:id="rId5" tooltip="Germany"/>
              </a:rPr>
              <a:t>Germany</a:t>
            </a:r>
            <a:r>
              <a:rPr lang="en-US" dirty="0" smtClean="0"/>
              <a:t>. He is best known for his development of the </a:t>
            </a:r>
            <a:r>
              <a:rPr lang="en-US" dirty="0" smtClean="0">
                <a:hlinkClick r:id="rId6" tooltip="Microscopy"/>
              </a:rPr>
              <a:t>microscopy</a:t>
            </a:r>
            <a:r>
              <a:rPr lang="en-US" dirty="0" smtClean="0"/>
              <a:t> technique of </a:t>
            </a:r>
            <a:r>
              <a:rPr lang="en-US" dirty="0" err="1" smtClean="0">
                <a:hlinkClick r:id="rId7" tooltip="Köhler illumination"/>
              </a:rPr>
              <a:t>Köhler</a:t>
            </a:r>
            <a:r>
              <a:rPr lang="en-US" dirty="0" smtClean="0">
                <a:hlinkClick r:id="rId7" tooltip="Köhler illumination"/>
              </a:rPr>
              <a:t> illumination</a:t>
            </a:r>
            <a:r>
              <a:rPr lang="en-US" dirty="0" smtClean="0"/>
              <a:t>, an important principle in optimizing microscopic resolution power by evenly illuminating the field of view. This invention revolutionized light microscope design and is widely used in traditional as well as modern digital imaging techniques today.</a:t>
            </a:r>
          </a:p>
          <a:p>
            <a:endParaRPr lang="en-US" dirty="0" smtClean="0"/>
          </a:p>
          <a:p>
            <a:r>
              <a:rPr lang="en-US" dirty="0" smtClean="0"/>
              <a:t>At the time of the invention of his revolutionary illumination scheme as a graduate student at the University of Giessen, </a:t>
            </a:r>
            <a:r>
              <a:rPr lang="en-US" dirty="0" err="1" smtClean="0"/>
              <a:t>Köhler</a:t>
            </a:r>
            <a:r>
              <a:rPr lang="en-US" dirty="0" smtClean="0"/>
              <a:t> was working on overcoming problems with microphotography. Microscopes were illuminated by </a:t>
            </a:r>
            <a:r>
              <a:rPr lang="en-US" dirty="0" smtClean="0">
                <a:hlinkClick r:id="rId8" tooltip="Gas lamp"/>
              </a:rPr>
              <a:t>gas lamps</a:t>
            </a:r>
            <a:r>
              <a:rPr lang="en-US" dirty="0" smtClean="0"/>
              <a:t>, mirrors or other primitive light sources, resulting in an uneven specimen illumination unsuited for producing good quality </a:t>
            </a:r>
            <a:r>
              <a:rPr lang="en-US" dirty="0" smtClean="0">
                <a:hlinkClick r:id="rId9" tooltip="Photomicrograph"/>
              </a:rPr>
              <a:t>photomicrographs</a:t>
            </a:r>
            <a:r>
              <a:rPr lang="en-US" dirty="0" smtClean="0"/>
              <a:t> using the slow-speed </a:t>
            </a:r>
            <a:r>
              <a:rPr lang="en-US" dirty="0" smtClean="0">
                <a:hlinkClick r:id="rId10" tooltip="Emulsion"/>
              </a:rPr>
              <a:t>emulsions</a:t>
            </a:r>
            <a:r>
              <a:rPr lang="en-US" dirty="0" smtClean="0"/>
              <a:t> available at the time. Over the course of his work for his doctorate degree, </a:t>
            </a:r>
            <a:r>
              <a:rPr lang="en-US" dirty="0" err="1" smtClean="0"/>
              <a:t>Köhler</a:t>
            </a:r>
            <a:r>
              <a:rPr lang="en-US" dirty="0" smtClean="0"/>
              <a:t> developed a microscope configuration that allowed for an evenly illuminated field of view and reduced optical glare from the light source. It involved a collector lens for the lamp that allowed the light source to be focused on the front </a:t>
            </a:r>
            <a:r>
              <a:rPr lang="en-US" dirty="0" smtClean="0">
                <a:hlinkClick r:id="rId11" tooltip="Aperture"/>
              </a:rPr>
              <a:t>aperture</a:t>
            </a:r>
            <a:r>
              <a:rPr lang="en-US" dirty="0" smtClean="0"/>
              <a:t> of the </a:t>
            </a:r>
            <a:r>
              <a:rPr lang="en-US" dirty="0" smtClean="0">
                <a:hlinkClick r:id="rId12" tooltip="Condenser (microscope)"/>
              </a:rPr>
              <a:t>condenser</a:t>
            </a:r>
            <a:r>
              <a:rPr lang="en-US" dirty="0" smtClean="0"/>
              <a:t>. This in turn allowed the condenser to be focused on the specimen using a field </a:t>
            </a:r>
            <a:r>
              <a:rPr lang="en-US" dirty="0" smtClean="0">
                <a:hlinkClick r:id="rId13" tooltip="Diaphragm (optics)"/>
              </a:rPr>
              <a:t>diaphragm</a:t>
            </a:r>
            <a:r>
              <a:rPr lang="en-US" dirty="0" smtClean="0"/>
              <a:t> and condenser focus control. This superior illumination scheme is still widely used in modern microscopes and forms the basis for </a:t>
            </a:r>
            <a:r>
              <a:rPr lang="en-US" dirty="0" smtClean="0">
                <a:hlinkClick r:id="rId14" tooltip="Phase contrast microscopy"/>
              </a:rPr>
              <a:t>phase contrast</a:t>
            </a:r>
            <a:r>
              <a:rPr lang="en-US" dirty="0" smtClean="0"/>
              <a:t>,</a:t>
            </a:r>
            <a:r>
              <a:rPr lang="en-US" baseline="30000" dirty="0" smtClean="0">
                <a:hlinkClick r:id="rId15"/>
              </a:rPr>
              <a:t>[3]</a:t>
            </a:r>
            <a:r>
              <a:rPr lang="en-US" dirty="0" smtClean="0"/>
              <a:t> </a:t>
            </a:r>
            <a:r>
              <a:rPr lang="en-US" dirty="0" smtClean="0">
                <a:hlinkClick r:id="rId16" tooltip="Differential interference contrast microscopy"/>
              </a:rPr>
              <a:t>differential interference contrast</a:t>
            </a:r>
            <a:r>
              <a:rPr lang="en-US" dirty="0" smtClean="0"/>
              <a:t>, </a:t>
            </a:r>
            <a:r>
              <a:rPr lang="en-US" dirty="0" err="1" smtClean="0">
                <a:hlinkClick r:id="rId17" tooltip="Epifluorescence microscopy"/>
              </a:rPr>
              <a:t>epifluorescence</a:t>
            </a:r>
            <a:r>
              <a:rPr lang="en-US" dirty="0" smtClean="0"/>
              <a:t>, and </a:t>
            </a:r>
            <a:r>
              <a:rPr lang="en-US" dirty="0" smtClean="0">
                <a:hlinkClick r:id="rId18" tooltip="Confocal microscopy"/>
              </a:rPr>
              <a:t>confocal microscopy</a:t>
            </a:r>
            <a:r>
              <a:rPr lang="en-US" dirty="0" smtClean="0"/>
              <a:t>.</a:t>
            </a:r>
            <a:r>
              <a:rPr lang="en-US" baseline="30000" dirty="0" smtClean="0">
                <a:hlinkClick r:id="rId19"/>
              </a:rPr>
              <a:t>[4]</a:t>
            </a:r>
            <a:endParaRPr lang="en-US" dirty="0" smtClean="0"/>
          </a:p>
          <a:p>
            <a:r>
              <a:rPr lang="en-US" dirty="0" err="1" smtClean="0"/>
              <a:t>Köhler's</a:t>
            </a:r>
            <a:r>
              <a:rPr lang="en-US" dirty="0" smtClean="0"/>
              <a:t> groundbreaking work on microscope illumination was published in the </a:t>
            </a:r>
            <a:r>
              <a:rPr lang="en-US" i="1" dirty="0" err="1" smtClean="0">
                <a:hlinkClick r:id="rId20" tooltip="Zeitschrift für wissenschaftliche Mikroskopie (page does not exist)"/>
              </a:rPr>
              <a:t>Zeitschrift</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für</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wissenschaftliche</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Mikroskopie</a:t>
            </a:r>
            <a:r>
              <a:rPr lang="en-US" dirty="0" smtClean="0"/>
              <a:t> in 1893 in </a:t>
            </a:r>
            <a:r>
              <a:rPr lang="en-US" dirty="0" smtClean="0">
                <a:hlinkClick r:id="rId5" tooltip="Germany"/>
              </a:rPr>
              <a:t>Germany</a:t>
            </a:r>
            <a:r>
              <a:rPr lang="en-US" dirty="0" smtClean="0"/>
              <a:t>,</a:t>
            </a:r>
            <a:r>
              <a:rPr lang="en-US" baseline="30000" dirty="0" smtClean="0">
                <a:hlinkClick r:id="rId21"/>
              </a:rPr>
              <a:t>[5]</a:t>
            </a:r>
            <a:r>
              <a:rPr lang="en-US" dirty="0" smtClean="0"/>
              <a:t> followed by an English summary of his work in the </a:t>
            </a:r>
            <a:r>
              <a:rPr lang="en-US" i="1" dirty="0" smtClean="0">
                <a:hlinkClick r:id="rId22" tooltip="Journal of the Royal Microscopical Society (page does not exist)"/>
              </a:rPr>
              <a:t>Journal of the Royal </a:t>
            </a:r>
            <a:r>
              <a:rPr lang="en-US" i="1" dirty="0" err="1" smtClean="0">
                <a:hlinkClick r:id="rId22" tooltip="Journal of the Royal Microscopical Society (page does not exist)"/>
              </a:rPr>
              <a:t>Microscopical</a:t>
            </a:r>
            <a:r>
              <a:rPr lang="en-US" i="1" dirty="0" smtClean="0">
                <a:hlinkClick r:id="rId22" tooltip="Journal of the Royal Microscopical Society (page does not exist)"/>
              </a:rPr>
              <a:t> Society</a:t>
            </a:r>
            <a:r>
              <a:rPr lang="en-US" dirty="0" smtClean="0"/>
              <a:t> one year later.</a:t>
            </a:r>
            <a:r>
              <a:rPr lang="en-US" baseline="30000" dirty="0" smtClean="0">
                <a:hlinkClick r:id="rId23"/>
              </a:rPr>
              <a:t>[6]</a:t>
            </a:r>
            <a:r>
              <a:rPr lang="en-US" dirty="0" smtClean="0"/>
              <a:t> Its significance was not noted until several years later when </a:t>
            </a:r>
            <a:r>
              <a:rPr lang="en-US" dirty="0" err="1" smtClean="0"/>
              <a:t>Köhler</a:t>
            </a:r>
            <a:r>
              <a:rPr lang="en-US" dirty="0" smtClean="0"/>
              <a:t> was invited to join the </a:t>
            </a:r>
            <a:r>
              <a:rPr lang="en-US" dirty="0" smtClean="0">
                <a:hlinkClick r:id="rId3" tooltip="Carl Zeiss AG"/>
              </a:rPr>
              <a:t>Carl Zeiss AG</a:t>
            </a:r>
            <a:r>
              <a:rPr lang="en-US" dirty="0" smtClean="0"/>
              <a:t> company based on his invention. A century after its first publication, a translation of </a:t>
            </a:r>
            <a:r>
              <a:rPr lang="en-US" dirty="0" err="1" smtClean="0"/>
              <a:t>Köhler's</a:t>
            </a:r>
            <a:r>
              <a:rPr lang="en-US" dirty="0" smtClean="0"/>
              <a:t> original article, </a:t>
            </a:r>
            <a:r>
              <a:rPr lang="en-US" i="1" dirty="0" smtClean="0"/>
              <a:t>A New System of Illumination for </a:t>
            </a:r>
            <a:r>
              <a:rPr lang="en-US" i="1" dirty="0" err="1" smtClean="0"/>
              <a:t>Photomicrographic</a:t>
            </a:r>
            <a:r>
              <a:rPr lang="en-US" i="1" dirty="0" smtClean="0"/>
              <a:t> Purposes</a:t>
            </a:r>
            <a:r>
              <a:rPr lang="en-US" dirty="0" smtClean="0"/>
              <a:t>, was reprinted in the </a:t>
            </a:r>
            <a:r>
              <a:rPr lang="en-US" i="1" dirty="0" err="1" smtClean="0"/>
              <a:t>Köhler</a:t>
            </a:r>
            <a:r>
              <a:rPr lang="en-US" i="1" dirty="0" smtClean="0"/>
              <a:t> Illumination Centenary</a:t>
            </a:r>
            <a:r>
              <a:rPr lang="en-US" dirty="0" smtClean="0"/>
              <a:t> commemorative issue by the </a:t>
            </a:r>
            <a:r>
              <a:rPr lang="en-US" dirty="0" smtClean="0">
                <a:hlinkClick r:id="rId24" tooltip="Royal Microscopical Society"/>
              </a:rPr>
              <a:t>Royal </a:t>
            </a:r>
            <a:r>
              <a:rPr lang="en-US" dirty="0" err="1" smtClean="0">
                <a:hlinkClick r:id="rId24" tooltip="Royal Microscopical Society"/>
              </a:rPr>
              <a:t>Microscopical</a:t>
            </a:r>
            <a:r>
              <a:rPr lang="en-US" dirty="0" smtClean="0">
                <a:hlinkClick r:id="rId24" tooltip="Royal Microscopical Society"/>
              </a:rPr>
              <a:t> Society</a:t>
            </a:r>
            <a:r>
              <a:rPr lang="en-US" dirty="0" smtClean="0"/>
              <a:t> in 1994.</a:t>
            </a:r>
            <a:r>
              <a:rPr lang="en-US" baseline="30000" dirty="0" smtClean="0">
                <a:hlinkClick r:id="rId25"/>
              </a:rPr>
              <a:t>[7]</a:t>
            </a:r>
            <a:r>
              <a:rPr lang="en-US" dirty="0" smtClean="0"/>
              <a:t> Today, the </a:t>
            </a:r>
            <a:r>
              <a:rPr lang="en-US" dirty="0" err="1" smtClean="0"/>
              <a:t>Köhler</a:t>
            </a:r>
            <a:r>
              <a:rPr lang="en-US" smtClean="0"/>
              <a:t> illumination is considered one of the most important principles in achieving the best optical resolution on a light microscope.</a:t>
            </a:r>
          </a:p>
          <a:p>
            <a:endParaRPr lang="en-US"/>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4579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solidFill>
                  <a:prstClr val="black"/>
                </a:solidFill>
                <a:latin typeface="Calibri" panose="020F0502020204030204" pitchFamily="34" charset="0"/>
              </a:rPr>
              <a:t>Condenser Aperture controls N.A. of condenser</a:t>
            </a:r>
          </a:p>
          <a:p>
            <a:pPr>
              <a:spcBef>
                <a:spcPct val="50000"/>
              </a:spcBef>
            </a:pPr>
            <a:r>
              <a:rPr lang="en-US" altLang="en-US" dirty="0" smtClean="0">
                <a:solidFill>
                  <a:prstClr val="black"/>
                </a:solidFill>
                <a:latin typeface="Calibri" panose="020F0502020204030204" pitchFamily="34" charset="0"/>
              </a:rPr>
              <a:t>Field Aperture controls region of specimen illuminated</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23</a:t>
            </a:fld>
            <a:endParaRPr lang="en-US"/>
          </a:p>
        </p:txBody>
      </p:sp>
    </p:spTree>
    <p:extLst>
      <p:ext uri="{BB962C8B-B14F-4D97-AF65-F5344CB8AC3E}">
        <p14:creationId xmlns:p14="http://schemas.microsoft.com/office/powerpoint/2010/main" val="71013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Bad Idea than Number 1.</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36</a:t>
            </a:fld>
            <a:endParaRPr lang="en-US"/>
          </a:p>
        </p:txBody>
      </p:sp>
    </p:spTree>
    <p:extLst>
      <p:ext uri="{BB962C8B-B14F-4D97-AF65-F5344CB8AC3E}">
        <p14:creationId xmlns:p14="http://schemas.microsoft.com/office/powerpoint/2010/main" val="391511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see why loose resolution!</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38</a:t>
            </a:fld>
            <a:endParaRPr lang="en-US"/>
          </a:p>
        </p:txBody>
      </p:sp>
    </p:spTree>
    <p:extLst>
      <p:ext uri="{BB962C8B-B14F-4D97-AF65-F5344CB8AC3E}">
        <p14:creationId xmlns:p14="http://schemas.microsoft.com/office/powerpoint/2010/main" val="212206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Oblique illumination can dramatically increase specimen contrast when compared to conventional </a:t>
            </a:r>
            <a:r>
              <a:rPr lang="en-US" dirty="0" err="1" smtClean="0"/>
              <a:t>brightfield</a:t>
            </a:r>
            <a:r>
              <a:rPr lang="en-US" dirty="0" smtClean="0"/>
              <a:t> techniques, as illustrated by the digital images presented in Figure 6. The specimen in Figure 6(a) is a bovine arterial cell that has been imaged using </a:t>
            </a:r>
            <a:r>
              <a:rPr lang="en-US" dirty="0" err="1" smtClean="0"/>
              <a:t>brightfield</a:t>
            </a:r>
            <a:r>
              <a:rPr lang="en-US" dirty="0" smtClean="0"/>
              <a:t> illumination with the condenser aperture adjusted for maximum contrast. It is obvious that the specimen is almost invisible and details are very difficult to distinguish in </a:t>
            </a:r>
            <a:r>
              <a:rPr lang="en-US" dirty="0" err="1" smtClean="0"/>
              <a:t>brightfield</a:t>
            </a:r>
            <a:r>
              <a:rPr lang="en-US" dirty="0" smtClean="0"/>
              <a:t> illumination. In contrast, when the specimen is illuminated obliquely using sector stops placed near the condenser aperture (Figure 6(b)), contrast is dramatically increased and many cellular details, including location of the nucleus and pseudopods, become visible. This particular specimen is difficult to image, regardless of the contrast enhancement technology employed by the </a:t>
            </a:r>
            <a:r>
              <a:rPr lang="en-US" dirty="0" err="1" smtClean="0"/>
              <a:t>microscopist</a:t>
            </a:r>
            <a:r>
              <a:rPr lang="en-US" dirty="0" smtClean="0"/>
              <a:t> (including phase contrast, differential interference contrast, </a:t>
            </a:r>
            <a:r>
              <a:rPr lang="en-US" dirty="0" err="1" smtClean="0"/>
              <a:t>darkfield</a:t>
            </a:r>
            <a:r>
              <a:rPr lang="en-US" dirty="0" smtClean="0"/>
              <a:t>, or Hoffman modulation contrast).</a:t>
            </a:r>
          </a:p>
          <a:p>
            <a:r>
              <a:rPr lang="en-US" dirty="0" smtClean="0"/>
              <a:t>A somewhat easier specimen to image is the mouse kidney thick section presented in Figures 6(c) and 6(d). In </a:t>
            </a:r>
            <a:r>
              <a:rPr lang="en-US" dirty="0" err="1" smtClean="0"/>
              <a:t>brightfield</a:t>
            </a:r>
            <a:r>
              <a:rPr lang="en-US" dirty="0" smtClean="0"/>
              <a:t> illumination (Figure 6(c)), some specimen detail is visible, but specific features are difficult to distinguish and the overall image suffers from a serious lack of contrast. Utilizing sector stops to illuminate the specimen obliquely produces a significant improvement in contrast, as shown in Figure 6(d). In this digital image, minute specimen details become visible that were previously difficult to observe in </a:t>
            </a:r>
            <a:r>
              <a:rPr lang="en-US" dirty="0" err="1" smtClean="0"/>
              <a:t>brightfield</a:t>
            </a:r>
            <a:r>
              <a:rPr lang="en-US" dirty="0" smtClean="0"/>
              <a:t> illumination.</a:t>
            </a:r>
          </a:p>
          <a:p>
            <a:endParaRPr lang="en-US" dirty="0" smtClean="0"/>
          </a:p>
          <a:p>
            <a:r>
              <a:rPr lang="en-US" dirty="0" smtClean="0"/>
              <a:t>http://www.olympusmicro.com/primer/techniques/oblique/obliqueintro.html</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8350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apparent three-dimensional effect afforded by oblique illumination techniques does not represent the actual specimen geometry or topography, and should not be employed to conduct measurements of specimen dimensions. The true value of the oblique illumination image is in revealing transitions in refractive index or other optical path differences within the specimen that enable the morphology and internal structural arrangement to be more clearly understood. The technique can be applied to a variety of materials that appear nearly invisible or transparent in </a:t>
            </a:r>
            <a:r>
              <a:rPr lang="en-US" dirty="0" err="1" smtClean="0"/>
              <a:t>brightfield</a:t>
            </a:r>
            <a:r>
              <a:rPr lang="en-US" dirty="0" smtClean="0"/>
              <a:t> illumination and cannot be stained or otherwise chemically or thermally treated to enhance contrast. Study of living organisms and processes such as </a:t>
            </a:r>
            <a:r>
              <a:rPr lang="en-US" b="1" i="1" dirty="0" smtClean="0"/>
              <a:t>in vitro</a:t>
            </a:r>
            <a:r>
              <a:rPr lang="en-US" dirty="0" smtClean="0"/>
              <a:t> fertilization, glass or acrylic fibers, chemical crystals, and other unstained materials can be facilitated by the utilization of an easily controlled oblique illumination system.</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41</a:t>
            </a:fld>
            <a:endParaRPr lang="en-US"/>
          </a:p>
        </p:txBody>
      </p:sp>
    </p:spTree>
    <p:extLst>
      <p:ext uri="{BB962C8B-B14F-4D97-AF65-F5344CB8AC3E}">
        <p14:creationId xmlns:p14="http://schemas.microsoft.com/office/powerpoint/2010/main" val="425099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apparent three-dimensional effect afforded by oblique illumination techniques does not represent the actual specimen geometry or topography, and should not be employed to conduct measurements of specimen dimensions. The true value of the oblique illumination image is in revealing transitions in refractive index or other optical path differences within the specimen that enable the morphology and internal structural arrangement to be more clearly understood. The technique can be applied to a variety of materials that appear nearly invisible or transparent in </a:t>
            </a:r>
            <a:r>
              <a:rPr lang="en-US" dirty="0" err="1" smtClean="0"/>
              <a:t>brightfield</a:t>
            </a:r>
            <a:r>
              <a:rPr lang="en-US" dirty="0" smtClean="0"/>
              <a:t> illumination and cannot be stained or otherwise chemically or thermally treated to enhance contrast. Study of living organisms and processes such as </a:t>
            </a:r>
            <a:r>
              <a:rPr lang="en-US" b="1" i="1" dirty="0" smtClean="0"/>
              <a:t>in vitro</a:t>
            </a:r>
            <a:r>
              <a:rPr lang="en-US" dirty="0" smtClean="0"/>
              <a:t> fertilization, glass or acrylic fibers, chemical crystals, and other unstained materials can be facilitated by the utilization of an easily controlled oblique illumination system.</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42</a:t>
            </a:fld>
            <a:endParaRPr lang="en-US"/>
          </a:p>
        </p:txBody>
      </p:sp>
    </p:spTree>
    <p:extLst>
      <p:ext uri="{BB962C8B-B14F-4D97-AF65-F5344CB8AC3E}">
        <p14:creationId xmlns:p14="http://schemas.microsoft.com/office/powerpoint/2010/main" val="385948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contrast technique.</a:t>
            </a:r>
          </a:p>
          <a:p>
            <a:endParaRPr lang="en-US" dirty="0" smtClean="0"/>
          </a:p>
          <a:p>
            <a:r>
              <a:rPr lang="en-US" dirty="0" smtClean="0"/>
              <a:t>Illustrated in Figure 2 is an unstained (Figure 2(a)) and stained (Figure 2(b)) specimen of the marine organism </a:t>
            </a:r>
            <a:r>
              <a:rPr lang="en-US" b="1" i="1" dirty="0" err="1" smtClean="0"/>
              <a:t>Obelia</a:t>
            </a:r>
            <a:r>
              <a:rPr lang="en-US" dirty="0" smtClean="0"/>
              <a:t>, imaged in the MIC-D digital microscope using </a:t>
            </a:r>
            <a:r>
              <a:rPr lang="en-US" dirty="0" err="1" smtClean="0"/>
              <a:t>brightfield</a:t>
            </a:r>
            <a:r>
              <a:rPr lang="en-US" dirty="0" smtClean="0"/>
              <a:t> illumination. Requiring two separate generations to complete the lifecycle, the first generation of </a:t>
            </a:r>
            <a:r>
              <a:rPr lang="en-US" b="1" i="1" dirty="0" err="1" smtClean="0"/>
              <a:t>Obelia</a:t>
            </a:r>
            <a:r>
              <a:rPr lang="en-US" dirty="0" smtClean="0"/>
              <a:t> lives in hydroid colonies, consisting of polyps. The polyps are stalk-like forms (as illustrated in the figure) that attach to a surface (usually the ocean bottom) by means of root-like filaments. This comparison is a vivid demonstration of the dramatic difference in contrast observed between amplitude specimens, which have been stained, and those having very little absorption, rendering them almost transparent in </a:t>
            </a:r>
            <a:r>
              <a:rPr lang="en-US" dirty="0" err="1" smtClean="0"/>
              <a:t>brightfield</a:t>
            </a:r>
            <a:r>
              <a:rPr lang="en-US" dirty="0" smtClean="0"/>
              <a:t> illumination.</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94127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http://www.olympusmicro.com/primer/techniques/oblique/obliqueintro.html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44</a:t>
            </a:fld>
            <a:endParaRPr lang="en-US"/>
          </a:p>
        </p:txBody>
      </p:sp>
    </p:spTree>
    <p:extLst>
      <p:ext uri="{BB962C8B-B14F-4D97-AF65-F5344CB8AC3E}">
        <p14:creationId xmlns:p14="http://schemas.microsoft.com/office/powerpoint/2010/main" val="344588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phase plate in phase contrast microscopy, the Hoffman modulator is designed not to alter the phase of light passing through any of the zones. When viewed under modulation contrast optics, transparent objects that are essentially invisible in ordinary </a:t>
            </a:r>
            <a:r>
              <a:rPr lang="en-US" dirty="0" err="1" smtClean="0"/>
              <a:t>brightfield</a:t>
            </a:r>
            <a:r>
              <a:rPr lang="en-US" dirty="0" smtClean="0"/>
              <a:t> microscopy take on an apparent three-dimensional appearance dictated by phase gradients. The modulator does not introduce changes in the phase relationship of light passing through different portions of the modulator, but influences the principal zeroth order maxima. Higher order diffraction maxima are unaffected. Measurements using a Michelson interferometer confirm that the phase changes of light passed through a Hoffman-style modulator varies (if any) by a factor of less than λ/20.</a:t>
            </a:r>
          </a:p>
          <a:p>
            <a:endParaRPr lang="en-US" dirty="0" smtClean="0"/>
          </a:p>
          <a:p>
            <a:r>
              <a:rPr lang="en-US" dirty="0" smtClean="0"/>
              <a:t>http://www.olympusmicro.com/primer/techniques/oblique/obliqueintro.html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45</a:t>
            </a:fld>
            <a:endParaRPr lang="en-US"/>
          </a:p>
        </p:txBody>
      </p:sp>
    </p:spTree>
    <p:extLst>
      <p:ext uri="{BB962C8B-B14F-4D97-AF65-F5344CB8AC3E}">
        <p14:creationId xmlns:p14="http://schemas.microsoft.com/office/powerpoint/2010/main" val="320315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Stentor Protozoan (Trumpet Mode)</a:t>
            </a:r>
          </a:p>
          <a:p>
            <a:r>
              <a:rPr lang="en-US" b="1" dirty="0" smtClean="0"/>
              <a:t>This trumpet-shaped protozoan was captured in its never-ending feeding frenzy after being rescued from a stagnant pond in Tallahassee, Florida. The image was made using Hoffman modulation contrast illumination to view a sample of the pond on a microscope slide.</a:t>
            </a:r>
            <a:endParaRPr lang="en-US" b="1" dirty="0"/>
          </a:p>
        </p:txBody>
      </p:sp>
      <p:sp>
        <p:nvSpPr>
          <p:cNvPr id="4" name="Slide Number Placeholder 3"/>
          <p:cNvSpPr>
            <a:spLocks noGrp="1"/>
          </p:cNvSpPr>
          <p:nvPr>
            <p:ph type="sldNum" sz="quarter" idx="10"/>
          </p:nvPr>
        </p:nvSpPr>
        <p:spPr/>
        <p:txBody>
          <a:bodyPr/>
          <a:lstStyle/>
          <a:p>
            <a:fld id="{0F8CCC05-CE10-4621-9106-9A60E06A83E3}" type="slidenum">
              <a:rPr lang="en-US" smtClean="0"/>
              <a:t>46</a:t>
            </a:fld>
            <a:endParaRPr lang="en-US"/>
          </a:p>
        </p:txBody>
      </p:sp>
    </p:spTree>
    <p:extLst>
      <p:ext uri="{BB962C8B-B14F-4D97-AF65-F5344CB8AC3E}">
        <p14:creationId xmlns:p14="http://schemas.microsoft.com/office/powerpoint/2010/main" val="145234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Hoffman Modulation Contrast system is designed to increase visibility and contrast in unstained and living material by detecting optical gradients (or slopes) and converting them into variations of light intensity. This technique was invented by Dr. Robert Hoffman in 1975, and employs several accessories that have been adapted to a number of commercial microscopes.</a:t>
            </a:r>
          </a:p>
          <a:p>
            <a:endParaRPr lang="en-US" dirty="0" smtClean="0"/>
          </a:p>
          <a:p>
            <a:r>
              <a:rPr lang="en-US" dirty="0" smtClean="0"/>
              <a:t>http://www.olympusmicro.com/primer/techniques/hoffman.html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47</a:t>
            </a:fld>
            <a:endParaRPr lang="en-US"/>
          </a:p>
        </p:txBody>
      </p:sp>
    </p:spTree>
    <p:extLst>
      <p:ext uri="{BB962C8B-B14F-4D97-AF65-F5344CB8AC3E}">
        <p14:creationId xmlns:p14="http://schemas.microsoft.com/office/powerpoint/2010/main" val="174534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 field</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49</a:t>
            </a:fld>
            <a:endParaRPr lang="en-US"/>
          </a:p>
        </p:txBody>
      </p:sp>
    </p:spTree>
    <p:extLst>
      <p:ext uri="{BB962C8B-B14F-4D97-AF65-F5344CB8AC3E}">
        <p14:creationId xmlns:p14="http://schemas.microsoft.com/office/powerpoint/2010/main" val="3245920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 field</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50</a:t>
            </a:fld>
            <a:endParaRPr lang="en-US"/>
          </a:p>
        </p:txBody>
      </p:sp>
    </p:spTree>
    <p:extLst>
      <p:ext uri="{BB962C8B-B14F-4D97-AF65-F5344CB8AC3E}">
        <p14:creationId xmlns:p14="http://schemas.microsoft.com/office/powerpoint/2010/main" val="275719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cs typeface="Times New Roman" panose="02020603050405020304" pitchFamily="18" charset="0"/>
              </a:rPr>
              <a:t>Interference of Coherent Waves</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957388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special Condenser: </a:t>
            </a:r>
            <a:br>
              <a:rPr lang="en-US" dirty="0" smtClean="0"/>
            </a:br>
            <a:r>
              <a:rPr lang="en-US" dirty="0" smtClean="0"/>
              <a:t/>
            </a:r>
            <a:br>
              <a:rPr lang="en-US" dirty="0" smtClean="0"/>
            </a:br>
            <a:r>
              <a:rPr lang="en-US" dirty="0" smtClean="0"/>
              <a:t>Ultra </a:t>
            </a:r>
            <a:r>
              <a:rPr lang="en-US" dirty="0" err="1" smtClean="0"/>
              <a:t>Darkfield</a:t>
            </a:r>
            <a:r>
              <a:rPr lang="en-US" dirty="0" smtClean="0"/>
              <a:t> Condenser 1.2/1.4 Oil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53</a:t>
            </a:fld>
            <a:endParaRPr lang="en-US"/>
          </a:p>
        </p:txBody>
      </p:sp>
    </p:spTree>
    <p:extLst>
      <p:ext uri="{BB962C8B-B14F-4D97-AF65-F5344CB8AC3E}">
        <p14:creationId xmlns:p14="http://schemas.microsoft.com/office/powerpoint/2010/main" val="4209321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objective illustrated in Figure 3 is a </a:t>
            </a:r>
            <a:r>
              <a:rPr lang="en-US" sz="1200" b="1" kern="1200" dirty="0" err="1" smtClean="0">
                <a:solidFill>
                  <a:schemeClr val="tx1"/>
                </a:solidFill>
                <a:latin typeface="+mn-lt"/>
                <a:ea typeface="+mn-ea"/>
                <a:cs typeface="+mn-cs"/>
              </a:rPr>
              <a:t>catadioptric</a:t>
            </a:r>
            <a:r>
              <a:rPr lang="en-US" sz="1200" kern="1200" dirty="0" smtClean="0">
                <a:solidFill>
                  <a:schemeClr val="tx1"/>
                </a:solidFill>
                <a:latin typeface="+mn-lt"/>
                <a:ea typeface="+mn-ea"/>
                <a:cs typeface="+mn-cs"/>
              </a:rPr>
              <a:t> system, which uses both reflecting and refracting optical elements and surfaces to form the oblique hollow cone of illumination necessary to view the specimen in </a:t>
            </a:r>
            <a:r>
              <a:rPr lang="en-US" sz="1200" kern="1200" dirty="0" err="1" smtClean="0">
                <a:solidFill>
                  <a:schemeClr val="tx1"/>
                </a:solidFill>
                <a:latin typeface="+mn-lt"/>
                <a:ea typeface="+mn-ea"/>
                <a:cs typeface="+mn-cs"/>
              </a:rPr>
              <a:t>darkfield</a:t>
            </a:r>
            <a:r>
              <a:rPr lang="en-US" sz="1200" kern="1200" dirty="0" smtClean="0">
                <a:solidFill>
                  <a:schemeClr val="tx1"/>
                </a:solidFill>
                <a:latin typeface="+mn-lt"/>
                <a:ea typeface="+mn-ea"/>
                <a:cs typeface="+mn-cs"/>
              </a:rPr>
              <a:t> mode. A cylinder of light entering the hollow periphery of the objective first encounters a curved lens element that directs light to a mirrored internal surface of the objective lens barrel. Light is reflected from the barrel directly through the glass element and is then reflected from the mirrored internal surface of the outer objective barrel, before being refracted to form the hollow cone of illumination by a second lens element. Light diffracted and refracted by the specimen is then able to enter the front lens of the objective. This concept can be further studied by examining the </a:t>
            </a:r>
            <a:r>
              <a:rPr lang="en-US" sz="1200" b="1" kern="1200" dirty="0" smtClean="0">
                <a:solidFill>
                  <a:schemeClr val="tx1"/>
                </a:solidFill>
                <a:latin typeface="+mn-lt"/>
                <a:ea typeface="+mn-ea"/>
                <a:cs typeface="+mn-cs"/>
                <a:hlinkClick r:id="rId3"/>
              </a:rPr>
              <a:t>interactive Java tutorial</a:t>
            </a:r>
            <a:r>
              <a:rPr lang="en-US" sz="1200" kern="1200" dirty="0" smtClean="0">
                <a:solidFill>
                  <a:schemeClr val="tx1"/>
                </a:solidFill>
                <a:latin typeface="+mn-lt"/>
                <a:ea typeface="+mn-ea"/>
                <a:cs typeface="+mn-cs"/>
              </a:rPr>
              <a:t> on reflected </a:t>
            </a:r>
            <a:r>
              <a:rPr lang="en-US" sz="1200" kern="1200" dirty="0" err="1" smtClean="0">
                <a:solidFill>
                  <a:schemeClr val="tx1"/>
                </a:solidFill>
                <a:latin typeface="+mn-lt"/>
                <a:ea typeface="+mn-ea"/>
                <a:cs typeface="+mn-cs"/>
              </a:rPr>
              <a:t>darkfield</a:t>
            </a:r>
            <a:r>
              <a:rPr lang="en-US" sz="1200" kern="1200" dirty="0" smtClean="0">
                <a:solidFill>
                  <a:schemeClr val="tx1"/>
                </a:solidFill>
                <a:latin typeface="+mn-lt"/>
                <a:ea typeface="+mn-ea"/>
                <a:cs typeface="+mn-cs"/>
              </a:rPr>
              <a:t> objectives.</a:t>
            </a:r>
          </a:p>
          <a:p>
            <a:endParaRPr lang="en-US" sz="1200" kern="1200" dirty="0" smtClean="0">
              <a:solidFill>
                <a:schemeClr val="tx1"/>
              </a:solidFill>
              <a:latin typeface="+mn-lt"/>
              <a:ea typeface="+mn-ea"/>
              <a:cs typeface="+mn-cs"/>
            </a:endParaRPr>
          </a:p>
          <a:p>
            <a:r>
              <a:rPr lang="en-US" dirty="0" smtClean="0"/>
              <a:t>http://micro.magnet.fsu.edu/primer/techniques/darkfieldreflect.html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54</a:t>
            </a:fld>
            <a:endParaRPr lang="en-US"/>
          </a:p>
        </p:txBody>
      </p:sp>
    </p:spTree>
    <p:extLst>
      <p:ext uri="{BB962C8B-B14F-4D97-AF65-F5344CB8AC3E}">
        <p14:creationId xmlns:p14="http://schemas.microsoft.com/office/powerpoint/2010/main" val="36315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Rheinberg</a:t>
            </a:r>
            <a:r>
              <a:rPr lang="en-US" i="1" dirty="0" smtClean="0"/>
              <a:t> illumination</a:t>
            </a:r>
            <a:r>
              <a:rPr lang="en-US" dirty="0" smtClean="0"/>
              <a:t> is a special variant of dark field illumination in which transparent, colored filters are inserted just before the </a:t>
            </a:r>
            <a:r>
              <a:rPr lang="en-US" dirty="0" smtClean="0">
                <a:hlinkClick r:id="rId3" tooltip="Condenser (microscope)"/>
              </a:rPr>
              <a:t>condenser</a:t>
            </a:r>
            <a:r>
              <a:rPr lang="en-US" dirty="0" smtClean="0"/>
              <a:t> so that light rays at high aperture are differently colored than those at low aperture (i.e. the background to the specimen may be blue while the object appears self-luminous red). Other color combinations are possible but their effectiveness is quite variable.</a:t>
            </a:r>
            <a:r>
              <a:rPr lang="en-US" baseline="30000" dirty="0" smtClean="0">
                <a:hlinkClick r:id="rId4"/>
              </a:rPr>
              <a:t>[3]</a:t>
            </a:r>
            <a:endParaRPr lang="en-US" dirty="0" smtClean="0"/>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55</a:t>
            </a:fld>
            <a:endParaRPr lang="en-US"/>
          </a:p>
        </p:txBody>
      </p:sp>
    </p:spTree>
    <p:extLst>
      <p:ext uri="{BB962C8B-B14F-4D97-AF65-F5344CB8AC3E}">
        <p14:creationId xmlns:p14="http://schemas.microsoft.com/office/powerpoint/2010/main" val="346761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contrast technique.</a:t>
            </a:r>
          </a:p>
          <a:p>
            <a:endParaRPr lang="en-US" dirty="0" smtClean="0"/>
          </a:p>
          <a:p>
            <a:r>
              <a:rPr lang="en-US" dirty="0" smtClean="0"/>
              <a:t>Illustrated in Figure 2 is an unstained (Figure 2(a)) and stained (Figure 2(b)) specimen of the marine organism </a:t>
            </a:r>
            <a:r>
              <a:rPr lang="en-US" b="1" i="1" dirty="0" err="1" smtClean="0"/>
              <a:t>Obelia</a:t>
            </a:r>
            <a:r>
              <a:rPr lang="en-US" dirty="0" smtClean="0"/>
              <a:t>, imaged in the MIC-D digital microscope using </a:t>
            </a:r>
            <a:r>
              <a:rPr lang="en-US" dirty="0" err="1" smtClean="0"/>
              <a:t>brightfield</a:t>
            </a:r>
            <a:r>
              <a:rPr lang="en-US" dirty="0" smtClean="0"/>
              <a:t> illumination. Requiring two separate generations to complete the lifecycle, the first generation of </a:t>
            </a:r>
            <a:r>
              <a:rPr lang="en-US" b="1" i="1" dirty="0" err="1" smtClean="0"/>
              <a:t>Obelia</a:t>
            </a:r>
            <a:r>
              <a:rPr lang="en-US" dirty="0" smtClean="0"/>
              <a:t> lives in hydroid colonies, consisting of polyps. The polyps are stalk-like forms (as illustrated in the figure) that attach to a surface (usually the ocean bottom) by means of root-like filaments. This comparison is a vivid demonstration of the dramatic difference in contrast observed between amplitude specimens, which have been stained, and those having very little absorption, rendering them almost transparent in </a:t>
            </a:r>
            <a:r>
              <a:rPr lang="en-US" dirty="0" err="1" smtClean="0"/>
              <a:t>brightfield</a:t>
            </a:r>
            <a:r>
              <a:rPr lang="en-US" smtClean="0"/>
              <a:t> illumination.</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60213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outer ring can also be divided into alternating sectors of color as illustrated in Figure 5. The sector filters are especially effective in the study of warp-proof fabrics, crystal faces, diatoms, and wood sections where the length-width dimensions are displayed in contrasting colors.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56</a:t>
            </a:fld>
            <a:endParaRPr lang="en-US"/>
          </a:p>
        </p:txBody>
      </p:sp>
    </p:spTree>
    <p:extLst>
      <p:ext uri="{BB962C8B-B14F-4D97-AF65-F5344CB8AC3E}">
        <p14:creationId xmlns:p14="http://schemas.microsoft.com/office/powerpoint/2010/main" val="3686431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75409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Gabriel </a:t>
            </a:r>
            <a:r>
              <a:rPr lang="en-US" sz="1200" kern="1200" dirty="0" err="1" smtClean="0">
                <a:solidFill>
                  <a:schemeClr val="tx1"/>
                </a:solidFill>
                <a:effectLst/>
                <a:latin typeface="+mn-lt"/>
                <a:ea typeface="+mn-ea"/>
                <a:cs typeface="+mn-cs"/>
              </a:rPr>
              <a:t>Popescu</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Quantitative phase imaging QPI , Diffraction Phase Microscopy DPM</a:t>
            </a:r>
            <a:br>
              <a:rPr lang="en-US" sz="1200" kern="1200" dirty="0" smtClean="0">
                <a:solidFill>
                  <a:schemeClr val="tx1"/>
                </a:solidFill>
                <a:effectLst/>
                <a:latin typeface="+mn-lt"/>
                <a:ea typeface="+mn-ea"/>
                <a:cs typeface="+mn-cs"/>
              </a:rPr>
            </a:br>
            <a:r>
              <a:rPr lang="en-US" sz="1200" kern="1200" dirty="0" smtClean="0">
                <a:solidFill>
                  <a:schemeClr val="tx1"/>
                </a:solidFill>
                <a:latin typeface="+mn-lt"/>
                <a:ea typeface="+mn-ea"/>
                <a:cs typeface="+mn-cs"/>
              </a:rPr>
              <a:t>Edwards, C., </a:t>
            </a:r>
            <a:r>
              <a:rPr lang="en-US" sz="1200" kern="1200" dirty="0" err="1" smtClean="0">
                <a:solidFill>
                  <a:schemeClr val="tx1"/>
                </a:solidFill>
                <a:latin typeface="+mn-lt"/>
                <a:ea typeface="+mn-ea"/>
                <a:cs typeface="+mn-cs"/>
              </a:rPr>
              <a:t>Bhaduri</a:t>
            </a:r>
            <a:r>
              <a:rPr lang="en-US" sz="1200" kern="1200" dirty="0" smtClean="0">
                <a:solidFill>
                  <a:schemeClr val="tx1"/>
                </a:solidFill>
                <a:latin typeface="+mn-lt"/>
                <a:ea typeface="+mn-ea"/>
                <a:cs typeface="+mn-cs"/>
              </a:rPr>
              <a:t>, B., Griffin, B.G., Goddard, L.L., </a:t>
            </a:r>
            <a:r>
              <a:rPr lang="en-US" sz="1200" kern="1200" dirty="0" err="1" smtClean="0">
                <a:solidFill>
                  <a:schemeClr val="tx1"/>
                </a:solidFill>
                <a:latin typeface="+mn-lt"/>
                <a:ea typeface="+mn-ea"/>
                <a:cs typeface="+mn-cs"/>
              </a:rPr>
              <a:t>Popescu</a:t>
            </a:r>
            <a:r>
              <a:rPr lang="en-US" sz="1200" kern="1200" dirty="0" smtClean="0">
                <a:solidFill>
                  <a:schemeClr val="tx1"/>
                </a:solidFill>
                <a:latin typeface="+mn-lt"/>
                <a:ea typeface="+mn-ea"/>
                <a:cs typeface="+mn-cs"/>
              </a:rPr>
              <a:t>, G., 2014. Epi-illumination diffraction phase microscopy with white light. Optics letters 39, 6162-6165.</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Light.ece.uiuc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edu</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Spatial light interference microscopy SLIM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phase contrast vs DIC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Quantify phase shift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Phase noise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Diffraction phase microscopy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Diffraction grating at image plane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Optics Letters 2006 optics express 2006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RBC fluctuations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SLIM white light commercial microscope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Backfocal</a:t>
            </a:r>
            <a:r>
              <a:rPr lang="en-US" sz="1200" kern="1200" dirty="0" smtClean="0">
                <a:solidFill>
                  <a:schemeClr val="tx1"/>
                </a:solidFill>
                <a:effectLst/>
                <a:latin typeface="+mn-lt"/>
                <a:ea typeface="+mn-ea"/>
                <a:cs typeface="+mn-cs"/>
              </a:rPr>
              <a:t> plane to LCPM multiple phases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SLIM AFM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Common path interferometer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SLIM fluorescence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Nature Photonics 2014</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Weigh E coli SLIM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20 </a:t>
            </a:r>
            <a:r>
              <a:rPr lang="en-US" sz="1200" kern="1200" dirty="0" err="1" smtClean="0">
                <a:solidFill>
                  <a:schemeClr val="tx1"/>
                </a:solidFill>
                <a:effectLst/>
                <a:latin typeface="+mn-lt"/>
                <a:ea typeface="+mn-ea"/>
                <a:cs typeface="+mn-cs"/>
              </a:rPr>
              <a:t>fg</a:t>
            </a:r>
            <a:r>
              <a:rPr lang="en-US" sz="1200" kern="1200" dirty="0" smtClean="0">
                <a:solidFill>
                  <a:schemeClr val="tx1"/>
                </a:solidFill>
                <a:effectLst/>
                <a:latin typeface="+mn-lt"/>
                <a:ea typeface="+mn-ea"/>
                <a:cs typeface="+mn-cs"/>
              </a:rPr>
              <a:t> resolution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Cycle dependent growth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cell mass distributes through time and space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Differentiation neurons 13 days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Dispersion relation for fluorescence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Tissue biopsies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Biopsy imaging by SLIM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Need 1 micron resolution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Phi Optics company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Half terabyte images scanning slide 4 phase images </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59</a:t>
            </a:fld>
            <a:endParaRPr lang="en-US"/>
          </a:p>
        </p:txBody>
      </p:sp>
    </p:spTree>
    <p:extLst>
      <p:ext uri="{BB962C8B-B14F-4D97-AF65-F5344CB8AC3E}">
        <p14:creationId xmlns:p14="http://schemas.microsoft.com/office/powerpoint/2010/main" val="2096699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artifact of phase contrast imaging is the bright </a:t>
            </a:r>
            <a:r>
              <a:rPr lang="en-US" b="1" dirty="0" smtClean="0"/>
              <a:t>halos</a:t>
            </a:r>
            <a:r>
              <a:rPr lang="en-US" dirty="0" smtClean="0"/>
              <a:t> of light that appear on the borders surrounding the specimen. Halos occur in phase contrast microscopy because the circular phase-retarding (and neutral density) ring located in the objective phase plate also transmits a small degree of diffracted light from the specimen (it is not restricted to passing surround waves alone). The problem is compounded by the fact that the width of the non-diffracted light (zeroth-order) surround </a:t>
            </a:r>
            <a:r>
              <a:rPr lang="en-US" dirty="0" err="1" smtClean="0"/>
              <a:t>wavefront</a:t>
            </a:r>
            <a:r>
              <a:rPr lang="en-US" dirty="0" smtClean="0"/>
              <a:t> projected onto the phase plate by the condenser annulus is smaller than the actual width of the phase plate ring. Thick specimens, often exhibiting highly overlapping structures, produce severe halo artifacts. Therefore, phase contrast is a method that is only recommended for very thin specimens where several structures are not physically lying on top of each other. In a thick specimen, details may be blended into an image that, in the final analysis, is no longer legible. (from http://zeiss-campus.magnet.fsu.edu/articles/basics/contrast.html)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61</a:t>
            </a:fld>
            <a:endParaRPr lang="en-US"/>
          </a:p>
        </p:txBody>
      </p:sp>
    </p:spTree>
    <p:extLst>
      <p:ext uri="{BB962C8B-B14F-4D97-AF65-F5344CB8AC3E}">
        <p14:creationId xmlns:p14="http://schemas.microsoft.com/office/powerpoint/2010/main" val="607552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parameter in the basic design of a phase contrast microscope is to isolate the surround and diffracted light waves emerging from the specimen so that they occupy different locations in the diffraction plane at the rear aperture of the objective. This interactive tutorial explores light pathways through a phase contrast microscope and dissects the incident electromagnetic wave into surround (</a:t>
            </a:r>
            <a:r>
              <a:rPr lang="en-US" b="1" dirty="0" smtClean="0"/>
              <a:t>S</a:t>
            </a:r>
            <a:r>
              <a:rPr lang="en-US" dirty="0" smtClean="0"/>
              <a:t>), diffracted (</a:t>
            </a:r>
            <a:r>
              <a:rPr lang="en-US" b="1" dirty="0" smtClean="0"/>
              <a:t>D</a:t>
            </a:r>
            <a:r>
              <a:rPr lang="en-US" dirty="0" smtClean="0"/>
              <a:t>), and resultant (particle; </a:t>
            </a:r>
            <a:r>
              <a:rPr lang="en-US" b="1" dirty="0" smtClean="0"/>
              <a:t>P</a:t>
            </a:r>
            <a:r>
              <a:rPr lang="en-US" dirty="0" smtClean="0"/>
              <a:t>) components. (from Nikon web site)</a:t>
            </a:r>
          </a:p>
          <a:p>
            <a:endParaRPr lang="en-US" dirty="0" smtClean="0"/>
          </a:p>
          <a:p>
            <a:r>
              <a:rPr lang="en-US" dirty="0" smtClean="0"/>
              <a:t>The image of a specimen in phase contrast can be influenced by appropriately selecting the retardation of the direct (non-diffracted) beam through careful selection of the phase ring in the objective. Depending on the retardation value selected, objects with a higher refractive index than their surroundings appear either brighter or darker than their surroundings. This is also called either positive or negative phase contrast. In modern microscopes, positive phase contrast is standard, where the darkness of object features increases with their refractive index. The effect simulates absorption to the observer's eye in areas where a higher refractive index produces high contrast features. This impression is considered the optimum, particularly with cells and tissue in aqueous media because cell nuclei and organelles, for example, appear darker than the cytoplasm. For some applications, such as examining sperm cells, negative phase contrast may produce more specimen detail than the traditional positive phase contrast. (from: http://zeiss-campus.magnet.fsu.edu/articles/basics/contrast.html)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63</a:t>
            </a:fld>
            <a:endParaRPr lang="en-US"/>
          </a:p>
        </p:txBody>
      </p:sp>
    </p:spTree>
    <p:extLst>
      <p:ext uri="{BB962C8B-B14F-4D97-AF65-F5344CB8AC3E}">
        <p14:creationId xmlns:p14="http://schemas.microsoft.com/office/powerpoint/2010/main" val="70225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differential interference contrast and Hoffman modulation contrast, the circular geometry of phase contrast illumination and detection enables specimen observation without orientation-dependent artifacts. Phase contrast is also insensitive to polarization and birefringence effects, which is a major advantage when observing tissue culture cells growing in plastic vessels. (Nikon u)</a:t>
            </a:r>
          </a:p>
          <a:p>
            <a:endParaRPr lang="en-US" dirty="0" smtClean="0"/>
          </a:p>
          <a:p>
            <a:r>
              <a:rPr lang="en-US" dirty="0" smtClean="0"/>
              <a:t>There are also several disadvantages and limitations of the Hoffman Modulation Contrast system. Images must be viewed with caution because different observers can "see" a "hill" in the image as a "valley" or vice versa as the pseudo three-dimensional image is observed through the eyepiece. The system is most sensitive to gradients perpendicular to the length of the slit, resulting in the requirement for some degree of skill in orientation of the specimen for best effect.</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66</a:t>
            </a:fld>
            <a:endParaRPr lang="en-US"/>
          </a:p>
        </p:txBody>
      </p:sp>
    </p:spTree>
    <p:extLst>
      <p:ext uri="{BB962C8B-B14F-4D97-AF65-F5344CB8AC3E}">
        <p14:creationId xmlns:p14="http://schemas.microsoft.com/office/powerpoint/2010/main" val="1852842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newly developed contrasting technique, in which phase contrast is combined with inclined unilateral illumination (similar to HMC), has been developed for the examination of living cells in culture vessels. An additional stop shaped like a ring sector is used on the illumination side, permitting unilateral inclined illumination. Three illumination modes, unilateral </a:t>
            </a:r>
            <a:r>
              <a:rPr lang="en-US" dirty="0" err="1" smtClean="0"/>
              <a:t>darkfield</a:t>
            </a:r>
            <a:r>
              <a:rPr lang="en-US" dirty="0" smtClean="0"/>
              <a:t>, VAREL (variable relief) contrast, and inclined </a:t>
            </a:r>
            <a:r>
              <a:rPr lang="en-US" dirty="0" err="1" smtClean="0"/>
              <a:t>brightfield</a:t>
            </a:r>
            <a:r>
              <a:rPr lang="en-US" dirty="0" smtClean="0"/>
              <a:t> (similar to oblique illumination or HMC) are set by shifting the stop in the radial direction from the outside to the inside (see Figure 7) and a segment of a matching annulus is moved into position. This slit directs the source illumination to pass through a second ring of high absorption on the objective aperture's periphery, which suppresses its intensity by an amount dependent upon the density of the outer ring. The diffracted orders of light pass through the objective without being suppressed by the VAREL ring. You can also manipulate the position of the slit if you want to vary the extent the source illumination is suppressed.</a:t>
            </a:r>
          </a:p>
          <a:p>
            <a:r>
              <a:rPr lang="en-US" dirty="0" smtClean="0"/>
              <a:t>Orientation is easy to achieve and maintain because of the concentric nature of the slit. Furthermore, because of the VAREL ring's location in the objective, VAREL and phase contrast rings can be combined in the same objective. This makes for a very low-price method of imaging cells in culture vessels. The problems of imaging in both traditional and routine tissue culture applications can be resolved with this method, it is a successful option for the examination of living objects (micromanipulation), and a range of structures with varying optical thickness are easily imaged with VAREL. Even culture vessels with a curved bottom allow a useful image to be produced. Phase contrast alone sometimes fails in such cases because a curved chamber base acts like a lens and impairs the superimposition of phase rings. A slider contains two of the mentioned sectors to allow illumination to be performed from the left or right, as required. This makes it possible to contrast cells even near the edges of the holes in </a:t>
            </a:r>
            <a:r>
              <a:rPr lang="en-US" dirty="0" err="1" smtClean="0"/>
              <a:t>microtiter</a:t>
            </a:r>
            <a:r>
              <a:rPr lang="en-US" dirty="0" smtClean="0"/>
              <a:t> plates.</a:t>
            </a:r>
          </a:p>
          <a:p>
            <a:endParaRPr lang="en-US" dirty="0" smtClean="0"/>
          </a:p>
          <a:p>
            <a:r>
              <a:rPr lang="en-US" dirty="0" smtClean="0"/>
              <a:t>http://zeiss-campus.magnet.fsu.edu/articles/basics/contrast.html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68</a:t>
            </a:fld>
            <a:endParaRPr lang="en-US"/>
          </a:p>
        </p:txBody>
      </p:sp>
    </p:spTree>
    <p:extLst>
      <p:ext uri="{BB962C8B-B14F-4D97-AF65-F5344CB8AC3E}">
        <p14:creationId xmlns:p14="http://schemas.microsoft.com/office/powerpoint/2010/main" val="170432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http://www.microscopyu.com/articles/formulas/specimencontrast.html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7</a:t>
            </a:fld>
            <a:endParaRPr lang="en-US"/>
          </a:p>
        </p:txBody>
      </p:sp>
    </p:spTree>
    <p:extLst>
      <p:ext uri="{BB962C8B-B14F-4D97-AF65-F5344CB8AC3E}">
        <p14:creationId xmlns:p14="http://schemas.microsoft.com/office/powerpoint/2010/main" val="268921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3997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https://janeaustensworld.wordpress.com/2011/03/07/regency-fashion-printed-cotton-fabrics/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9120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https://janeaustensworld.wordpress.com/2011/03/07/regency-fashion-printed-cotton-fabrics/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25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https://janeaustensworld.wordpress.com/2011/03/07/regency-fashion-printed-cotton-fabrics/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4140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development of the synthetic dye industry, it was not long before Adolf von Bayer synthesized the first fluorescent dye, fluorescein, in 1871. Paul Ehrlich used the fluorescent dye </a:t>
            </a:r>
            <a:r>
              <a:rPr lang="en-US" dirty="0" err="1" smtClean="0"/>
              <a:t>uranin</a:t>
            </a:r>
            <a:r>
              <a:rPr lang="en-US" dirty="0" smtClean="0"/>
              <a:t> (a sodium salt of fluorescein) in 1882 to determine the pathway of secretion of aqueous </a:t>
            </a:r>
            <a:r>
              <a:rPr lang="en-US" dirty="0" err="1" smtClean="0"/>
              <a:t>humour</a:t>
            </a:r>
            <a:r>
              <a:rPr lang="en-US" dirty="0" smtClean="0"/>
              <a:t> in the eye — representing the first use of a fluorescent dye in animal physiology.</a:t>
            </a:r>
          </a:p>
          <a:p>
            <a:endParaRPr lang="en-US" dirty="0" smtClean="0"/>
          </a:p>
          <a:p>
            <a:r>
              <a:rPr lang="en-US" dirty="0" smtClean="0"/>
              <a:t>http://www.nature.com/milestones/milelight/full/milelight02.html</a:t>
            </a:r>
          </a:p>
          <a:p>
            <a:endParaRPr lang="en-US" dirty="0" smtClean="0"/>
          </a:p>
          <a:p>
            <a:r>
              <a:rPr lang="en-US" dirty="0" smtClean="0"/>
              <a:t>https://en.wikipedia.org/wiki/Dye</a:t>
            </a:r>
          </a:p>
          <a:p>
            <a:endParaRPr lang="en-US" dirty="0" smtClean="0"/>
          </a:p>
          <a:p>
            <a:r>
              <a:rPr lang="en-US" b="1" dirty="0" err="1" smtClean="0"/>
              <a:t>Neuschwanstein</a:t>
            </a:r>
            <a:r>
              <a:rPr lang="en-US" b="1" dirty="0" smtClean="0"/>
              <a:t> Castle</a:t>
            </a:r>
            <a:endParaRPr lang="en-US" dirty="0" smtClean="0"/>
          </a:p>
          <a:p>
            <a:endParaRPr lang="en-US" dirty="0" smtClean="0"/>
          </a:p>
          <a:p>
            <a:r>
              <a:rPr lang="en-US" dirty="0" smtClean="0"/>
              <a:t>"</a:t>
            </a:r>
            <a:r>
              <a:rPr lang="en-US" dirty="0" err="1" smtClean="0"/>
              <a:t>Blick</a:t>
            </a:r>
            <a:r>
              <a:rPr lang="en-US" dirty="0" smtClean="0"/>
              <a:t> in </a:t>
            </a:r>
            <a:r>
              <a:rPr lang="en-US" dirty="0" err="1" smtClean="0"/>
              <a:t>Farbstoffsammlung</a:t>
            </a:r>
            <a:r>
              <a:rPr lang="en-US" dirty="0" smtClean="0"/>
              <a:t> 01" by </a:t>
            </a:r>
            <a:r>
              <a:rPr lang="en-US" dirty="0" err="1" smtClean="0"/>
              <a:t>Jü</a:t>
            </a:r>
            <a:r>
              <a:rPr lang="en-US" dirty="0" smtClean="0"/>
              <a:t> - Own work. Licensed under CC0 via Wikimedia Commons - https://commons.wikimedia.org/wiki/File:Blick_in_Farbstoffsammlung_01.JPG#mediaviewer/File:Blick_in_Farbstoffsammlung_01.JPG</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8809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0351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92990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06B919-A335-4C59-9C47-C2C6696F11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00101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A0C595-2170-4AB0-92C6-CD6126C16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71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63E4B7-A96D-47E8-B089-3E210CDBB2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60012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6124FB-E8E1-4452-898F-8A49A10CB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24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655E2B-126E-4ADE-9AB5-2491A266C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31204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27AD45-2B82-4066-B284-AE11D015A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7467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C0CE4B-ABFC-437D-AF16-231B5A2A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1446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9B5793-6A0C-4E88-B0FC-156FAE13E8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272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758F7A9-3EF3-4823-B71F-BEF1E73D80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672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D8BEC14-E70C-4A4D-A231-FEB6AE759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03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150172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F07CCA2-673D-4C6B-BC1D-988C366AF9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50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42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362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13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35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3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2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5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68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65574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66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41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77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42233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143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580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871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5063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455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835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705279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7937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624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443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382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09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660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92C421B1-FA72-4492-8882-8EE28E3238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665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76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39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147646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773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54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075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29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4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978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071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976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BDA320-0555-4D68-B811-83DADB9376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06679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7C6BB5-24D1-41CE-9744-A7ED88DE2D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1545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254004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583458-9ABF-490C-947A-59C328305D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3607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32A23A-42DD-41B5-846F-6786425333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57907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E1B861B-9D68-4228-905E-6D7909F107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196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91E590-B894-4D2F-BA23-7618032A53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225840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02E9455-903B-44F9-8C95-58DF4B11B4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43683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7BC7BD-E1AB-4EA7-8F95-487B6CBA11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0352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77F312-7919-402B-855A-E2498476A4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216025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232671-8279-46CF-9D95-094B528FD9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647765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6D5F43-AE3C-4960-B8F8-6CEFB7E4A9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7958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333"/>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0B552-CE7E-4E14-A702-5FAD62EF42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1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5698385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C3D78A-AB78-4283-9DFA-A956FAC119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4593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en-US"/>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9919B1-179A-4F95-B2AF-D805637B3F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840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5BDE40-8EE4-4893-AB18-5A6036DFD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213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CA4400-89AD-4F14-850E-70916A34E0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8702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650B55-29B6-42AD-B60C-3206936811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169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682D1D-09D3-46DD-A5C2-68A8DAC4DD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731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05B3C7-4318-4E18-A0ED-59FB32553D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900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1A45B1-BDDD-42D5-85FF-C8AB2783FF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9311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6BBD4E-CE9B-4EBF-97A8-ABBA2CE6D6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087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B00320-9832-4461-81F1-247C14068D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35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03893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0255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780208-9E17-4EB2-8027-FACA7CFD5B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428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41CA4-9AAD-474F-923C-17E35CA863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275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DE5C0B-7C8F-4C62-ABD4-6E63A959F3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448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64F9BC-72DA-4BA9-A3F6-B17096BB7E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7394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ACA83D-A00C-4F65-831B-8D8D56E2CC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0537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C9F27B4-A00D-4D84-BAFF-0F33F64110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669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F61B2E-4614-4E76-8EB0-A1398388BF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56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848DBD-62ED-4306-99FB-2AB41397C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377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E48630-68A8-4232-B422-93EDFB295C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02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50337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98FE78-8597-42D6-8548-2387994332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1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049322-37AA-450A-91DE-C9175D2B18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7553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E9DBD8-8392-4556-AF91-EA1F7746EE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320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287F8F78-F383-4B6A-BF0B-6E9E8B95C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832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577187D-7190-4B04-8006-0AF19B57B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9147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66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599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066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85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4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980832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042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234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6297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037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568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1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4309483-70C2-49C7-ACF6-FC4603FCFD1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483177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C9D6C4-A0B2-4EC3-80C4-3DCEB74DD5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178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6D5D3-4611-4125-AB9A-10F2723101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4984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235854-7E5C-49BE-B8D7-4DF8F192E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084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7.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1/29/2015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86801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80306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273426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985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6"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6"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pPr eaLnBrk="0" fontAlgn="base" hangingPunct="0">
              <a:spcBef>
                <a:spcPct val="0"/>
              </a:spcBef>
              <a:spcAft>
                <a:spcPct val="0"/>
              </a:spcAft>
            </a:pPr>
            <a:fld id="{DD90EACE-26D8-4895-9492-9D17BF821CDE}" type="slidenum">
              <a:rPr lang="en-US" altLang="en-US" smtClean="0">
                <a:solidFill>
                  <a:srgbClr val="000000"/>
                </a:solidFill>
                <a:ea typeface="MS PGothic" panose="020B0600070205080204" pitchFamily="34" charset="-128"/>
              </a:rPr>
              <a:pPr eaLnBrk="0" fontAlgn="base" hangingPunct="0">
                <a:spcBef>
                  <a:spcPct val="0"/>
                </a:spcBef>
                <a:spcAft>
                  <a:spcPct val="0"/>
                </a:spcAft>
              </a:pPr>
              <a:t>‹#›</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48742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Comic Sans MS" pitchFamily="-107" charset="0"/>
        </a:defRPr>
      </a:lvl6pPr>
      <a:lvl7pPr marL="914400" algn="ctr" rtl="0" eaLnBrk="0" fontAlgn="base" hangingPunct="0">
        <a:spcBef>
          <a:spcPct val="0"/>
        </a:spcBef>
        <a:spcAft>
          <a:spcPct val="0"/>
        </a:spcAft>
        <a:defRPr sz="4400">
          <a:solidFill>
            <a:schemeClr val="tx2"/>
          </a:solidFill>
          <a:latin typeface="Comic Sans MS" pitchFamily="-107" charset="0"/>
        </a:defRPr>
      </a:lvl7pPr>
      <a:lvl8pPr marL="1371600" algn="ctr" rtl="0" eaLnBrk="0" fontAlgn="base" hangingPunct="0">
        <a:spcBef>
          <a:spcPct val="0"/>
        </a:spcBef>
        <a:spcAft>
          <a:spcPct val="0"/>
        </a:spcAft>
        <a:defRPr sz="4400">
          <a:solidFill>
            <a:schemeClr val="tx2"/>
          </a:solidFill>
          <a:latin typeface="Comic Sans MS" pitchFamily="-107" charset="0"/>
        </a:defRPr>
      </a:lvl8pPr>
      <a:lvl9pPr marL="1828800" algn="ctr" rtl="0" eaLnBrk="0" fontAlgn="base" hangingPunct="0">
        <a:spcBef>
          <a:spcPct val="0"/>
        </a:spcBef>
        <a:spcAft>
          <a:spcPct val="0"/>
        </a:spcAft>
        <a:defRPr sz="4400">
          <a:solidFill>
            <a:schemeClr val="tx2"/>
          </a:solidFill>
          <a:latin typeface="Comic Sans M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8608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860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atin typeface="+mn-lt"/>
              </a:defRPr>
            </a:lvl1pPr>
          </a:lstStyle>
          <a:p>
            <a:pPr eaLnBrk="0" fontAlgn="base" hangingPunct="0">
              <a:spcBef>
                <a:spcPct val="0"/>
              </a:spcBef>
              <a:spcAft>
                <a:spcPct val="0"/>
              </a:spcAft>
            </a:pPr>
            <a:endParaRPr lang="en-US" altLang="en-US">
              <a:solidFill>
                <a:srgbClr val="000000"/>
              </a:solidFill>
            </a:endParaRPr>
          </a:p>
        </p:txBody>
      </p:sp>
      <p:sp>
        <p:nvSpPr>
          <p:cNvPr id="68608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44" b="0">
                <a:latin typeface="+mn-lt"/>
              </a:defRPr>
            </a:lvl1pPr>
          </a:lstStyle>
          <a:p>
            <a:pPr eaLnBrk="0" fontAlgn="base" hangingPunct="0">
              <a:spcBef>
                <a:spcPct val="0"/>
              </a:spcBef>
              <a:spcAft>
                <a:spcPct val="0"/>
              </a:spcAft>
            </a:pPr>
            <a:endParaRPr lang="en-US" altLang="en-US">
              <a:solidFill>
                <a:srgbClr val="000000"/>
              </a:solidFill>
            </a:endParaRPr>
          </a:p>
        </p:txBody>
      </p:sp>
      <p:sp>
        <p:nvSpPr>
          <p:cNvPr id="686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b="0">
                <a:latin typeface="+mn-lt"/>
              </a:defRPr>
            </a:lvl1pPr>
          </a:lstStyle>
          <a:p>
            <a:pPr eaLnBrk="0" fontAlgn="base" hangingPunct="0">
              <a:spcBef>
                <a:spcPct val="0"/>
              </a:spcBef>
              <a:spcAft>
                <a:spcPct val="0"/>
              </a:spcAft>
            </a:pPr>
            <a:fld id="{56393F44-7D7C-4199-8C9C-6119FD5AC94A}"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445886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3911" kern="1200">
          <a:solidFill>
            <a:schemeClr val="tx2"/>
          </a:solidFill>
          <a:latin typeface="+mj-lt"/>
          <a:ea typeface="+mj-ea"/>
          <a:cs typeface="+mj-cs"/>
        </a:defRPr>
      </a:lvl1pPr>
      <a:lvl2pPr algn="ctr" rtl="0" fontAlgn="base">
        <a:spcBef>
          <a:spcPct val="0"/>
        </a:spcBef>
        <a:spcAft>
          <a:spcPct val="0"/>
        </a:spcAft>
        <a:defRPr sz="3911">
          <a:solidFill>
            <a:schemeClr val="tx2"/>
          </a:solidFill>
          <a:latin typeface="Times New Roman" panose="02020603050405020304" pitchFamily="18" charset="0"/>
        </a:defRPr>
      </a:lvl2pPr>
      <a:lvl3pPr algn="ctr" rtl="0" fontAlgn="base">
        <a:spcBef>
          <a:spcPct val="0"/>
        </a:spcBef>
        <a:spcAft>
          <a:spcPct val="0"/>
        </a:spcAft>
        <a:defRPr sz="3911">
          <a:solidFill>
            <a:schemeClr val="tx2"/>
          </a:solidFill>
          <a:latin typeface="Times New Roman" panose="02020603050405020304" pitchFamily="18" charset="0"/>
        </a:defRPr>
      </a:lvl3pPr>
      <a:lvl4pPr algn="ctr" rtl="0" fontAlgn="base">
        <a:spcBef>
          <a:spcPct val="0"/>
        </a:spcBef>
        <a:spcAft>
          <a:spcPct val="0"/>
        </a:spcAft>
        <a:defRPr sz="3911">
          <a:solidFill>
            <a:schemeClr val="tx2"/>
          </a:solidFill>
          <a:latin typeface="Times New Roman" panose="02020603050405020304" pitchFamily="18" charset="0"/>
        </a:defRPr>
      </a:lvl4pPr>
      <a:lvl5pPr algn="ctr" rtl="0" fontAlgn="base">
        <a:spcBef>
          <a:spcPct val="0"/>
        </a:spcBef>
        <a:spcAft>
          <a:spcPct val="0"/>
        </a:spcAft>
        <a:defRPr sz="3911">
          <a:solidFill>
            <a:schemeClr val="tx2"/>
          </a:solidFill>
          <a:latin typeface="Times New Roman" panose="02020603050405020304" pitchFamily="18" charset="0"/>
        </a:defRPr>
      </a:lvl5pPr>
      <a:lvl6pPr marL="406405" algn="ctr" rtl="0" fontAlgn="base">
        <a:spcBef>
          <a:spcPct val="0"/>
        </a:spcBef>
        <a:spcAft>
          <a:spcPct val="0"/>
        </a:spcAft>
        <a:defRPr sz="3911">
          <a:solidFill>
            <a:schemeClr val="tx2"/>
          </a:solidFill>
          <a:latin typeface="Times New Roman" panose="02020603050405020304" pitchFamily="18" charset="0"/>
        </a:defRPr>
      </a:lvl6pPr>
      <a:lvl7pPr marL="812810" algn="ctr" rtl="0" fontAlgn="base">
        <a:spcBef>
          <a:spcPct val="0"/>
        </a:spcBef>
        <a:spcAft>
          <a:spcPct val="0"/>
        </a:spcAft>
        <a:defRPr sz="3911">
          <a:solidFill>
            <a:schemeClr val="tx2"/>
          </a:solidFill>
          <a:latin typeface="Times New Roman" panose="02020603050405020304" pitchFamily="18" charset="0"/>
        </a:defRPr>
      </a:lvl7pPr>
      <a:lvl8pPr marL="1219215" algn="ctr" rtl="0" fontAlgn="base">
        <a:spcBef>
          <a:spcPct val="0"/>
        </a:spcBef>
        <a:spcAft>
          <a:spcPct val="0"/>
        </a:spcAft>
        <a:defRPr sz="3911">
          <a:solidFill>
            <a:schemeClr val="tx2"/>
          </a:solidFill>
          <a:latin typeface="Times New Roman" panose="02020603050405020304" pitchFamily="18" charset="0"/>
        </a:defRPr>
      </a:lvl8pPr>
      <a:lvl9pPr marL="1625620" algn="ctr" rtl="0" fontAlgn="base">
        <a:spcBef>
          <a:spcPct val="0"/>
        </a:spcBef>
        <a:spcAft>
          <a:spcPct val="0"/>
        </a:spcAft>
        <a:defRPr sz="3911">
          <a:solidFill>
            <a:schemeClr val="tx2"/>
          </a:solidFill>
          <a:latin typeface="Times New Roman" panose="02020603050405020304" pitchFamily="18" charset="0"/>
        </a:defRPr>
      </a:lvl9pPr>
    </p:titleStyle>
    <p:bodyStyle>
      <a:lvl1pPr marL="304804" indent="-304804" algn="l" rtl="0" fontAlgn="base">
        <a:spcBef>
          <a:spcPct val="20000"/>
        </a:spcBef>
        <a:spcAft>
          <a:spcPct val="0"/>
        </a:spcAft>
        <a:buChar char="•"/>
        <a:defRPr sz="2844" kern="1200">
          <a:solidFill>
            <a:schemeClr val="tx1"/>
          </a:solidFill>
          <a:latin typeface="+mn-lt"/>
          <a:ea typeface="+mn-ea"/>
          <a:cs typeface="+mn-cs"/>
        </a:defRPr>
      </a:lvl1pPr>
      <a:lvl2pPr marL="660408" indent="-254003" algn="l" rtl="0" fontAlgn="base">
        <a:spcBef>
          <a:spcPct val="20000"/>
        </a:spcBef>
        <a:spcAft>
          <a:spcPct val="0"/>
        </a:spcAft>
        <a:buChar char="–"/>
        <a:defRPr sz="2489" kern="1200">
          <a:solidFill>
            <a:schemeClr val="tx1"/>
          </a:solidFill>
          <a:latin typeface="+mn-lt"/>
          <a:ea typeface="+mn-ea"/>
          <a:cs typeface="+mn-cs"/>
        </a:defRPr>
      </a:lvl2pPr>
      <a:lvl3pPr marL="1016013" indent="-203203" algn="l" rtl="0" fontAlgn="base">
        <a:spcBef>
          <a:spcPct val="20000"/>
        </a:spcBef>
        <a:spcAft>
          <a:spcPct val="0"/>
        </a:spcAft>
        <a:buChar char="•"/>
        <a:defRPr sz="2133" kern="1200">
          <a:solidFill>
            <a:schemeClr val="tx1"/>
          </a:solidFill>
          <a:latin typeface="+mn-lt"/>
          <a:ea typeface="+mn-ea"/>
          <a:cs typeface="+mn-cs"/>
        </a:defRPr>
      </a:lvl3pPr>
      <a:lvl4pPr marL="1422418" indent="-203203" algn="l" rtl="0" fontAlgn="base">
        <a:spcBef>
          <a:spcPct val="20000"/>
        </a:spcBef>
        <a:spcAft>
          <a:spcPct val="0"/>
        </a:spcAft>
        <a:buChar char="–"/>
        <a:defRPr sz="1778" kern="1200">
          <a:solidFill>
            <a:schemeClr val="tx1"/>
          </a:solidFill>
          <a:latin typeface="+mn-lt"/>
          <a:ea typeface="+mn-ea"/>
          <a:cs typeface="+mn-cs"/>
        </a:defRPr>
      </a:lvl4pPr>
      <a:lvl5pPr marL="1828823" indent="-203203" algn="l" rtl="0" fontAlgn="base">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97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9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mn-lt"/>
              </a:defRPr>
            </a:lvl1pPr>
          </a:lstStyle>
          <a:p>
            <a:pPr eaLnBrk="0" fontAlgn="base" hangingPunct="0">
              <a:spcAft>
                <a:spcPct val="0"/>
              </a:spcAft>
            </a:pPr>
            <a:endParaRPr lang="en-US" altLang="en-US" smtClean="0">
              <a:solidFill>
                <a:srgbClr val="000000"/>
              </a:solidFill>
            </a:endParaRPr>
          </a:p>
        </p:txBody>
      </p:sp>
      <p:sp>
        <p:nvSpPr>
          <p:cNvPr id="329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lgn="ctr" eaLnBrk="0" fontAlgn="base" hangingPunct="0">
              <a:spcAft>
                <a:spcPct val="0"/>
              </a:spcAft>
            </a:pPr>
            <a:endParaRPr lang="en-US" altLang="en-US" smtClean="0">
              <a:solidFill>
                <a:srgbClr val="000000"/>
              </a:solidFill>
            </a:endParaRPr>
          </a:p>
        </p:txBody>
      </p:sp>
      <p:sp>
        <p:nvSpPr>
          <p:cNvPr id="329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pPr eaLnBrk="0" fontAlgn="base" hangingPunct="0">
              <a:spcAft>
                <a:spcPct val="0"/>
              </a:spcAft>
            </a:pPr>
            <a:fld id="{C95E1852-4ACB-42BB-B972-DC2EC689948A}" type="slidenum">
              <a:rPr lang="en-US" altLang="en-US" smtClean="0">
                <a:solidFill>
                  <a:srgbClr val="000000"/>
                </a:solidFill>
              </a:rPr>
              <a:pPr eaLnBrk="0" fontAlgn="base" hangingPunct="0">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904636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1/29/2015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0475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97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9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mn-lt"/>
              </a:defRPr>
            </a:lvl1pPr>
          </a:lstStyle>
          <a:p>
            <a:pPr eaLnBrk="0" fontAlgn="base" hangingPunct="0">
              <a:spcAft>
                <a:spcPct val="0"/>
              </a:spcAft>
            </a:pPr>
            <a:endParaRPr lang="en-US" altLang="en-US" smtClean="0">
              <a:solidFill>
                <a:srgbClr val="000000"/>
              </a:solidFill>
            </a:endParaRPr>
          </a:p>
        </p:txBody>
      </p:sp>
      <p:sp>
        <p:nvSpPr>
          <p:cNvPr id="329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lgn="ctr" eaLnBrk="0" fontAlgn="base" hangingPunct="0">
              <a:spcAft>
                <a:spcPct val="0"/>
              </a:spcAft>
            </a:pPr>
            <a:endParaRPr lang="en-US" altLang="en-US" smtClean="0">
              <a:solidFill>
                <a:srgbClr val="000000"/>
              </a:solidFill>
            </a:endParaRPr>
          </a:p>
        </p:txBody>
      </p:sp>
      <p:sp>
        <p:nvSpPr>
          <p:cNvPr id="329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pPr eaLnBrk="0" fontAlgn="base" hangingPunct="0">
              <a:spcAft>
                <a:spcPct val="0"/>
              </a:spcAft>
            </a:pPr>
            <a:fld id="{E7ECEF30-7BE7-4FFC-BDF0-0EA5E189DBC0}" type="slidenum">
              <a:rPr lang="en-US" altLang="en-US" smtClean="0">
                <a:solidFill>
                  <a:srgbClr val="000000"/>
                </a:solidFill>
              </a:rPr>
              <a:pPr eaLnBrk="0" fontAlgn="base" hangingPunct="0">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012054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6.gif"/><Relationship Id="rId5" Type="http://schemas.openxmlformats.org/officeDocument/2006/relationships/image" Target="../media/image18.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0.xml"/><Relationship Id="rId7" Type="http://schemas.openxmlformats.org/officeDocument/2006/relationships/image" Target="../media/image24.jpeg"/><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image" Target="../media/image28.jpg"/><Relationship Id="rId5" Type="http://schemas.openxmlformats.org/officeDocument/2006/relationships/oleObject" Target="../embeddings/oleObject4.bin"/><Relationship Id="rId10" Type="http://schemas.openxmlformats.org/officeDocument/2006/relationships/image" Target="../media/image27.jpg"/><Relationship Id="rId4" Type="http://schemas.openxmlformats.org/officeDocument/2006/relationships/image" Target="../media/image23.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5.bin"/><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Layout" Target="../slideLayouts/slideLayout77.xml"/><Relationship Id="rId7" Type="http://schemas.openxmlformats.org/officeDocument/2006/relationships/image" Target="../media/image42.jpeg"/><Relationship Id="rId2" Type="http://schemas.openxmlformats.org/officeDocument/2006/relationships/vmlDrawing" Target="../drawings/vmlDrawing5.vml"/><Relationship Id="rId1" Type="http://schemas.openxmlformats.org/officeDocument/2006/relationships/themeOverride" Target="../theme/themeOverride2.xml"/><Relationship Id="rId6" Type="http://schemas.openxmlformats.org/officeDocument/2006/relationships/image" Target="../media/image40.emf"/><Relationship Id="rId5" Type="http://schemas.openxmlformats.org/officeDocument/2006/relationships/oleObject" Target="../embeddings/oleObject6.bin"/><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45.jpeg"/><Relationship Id="rId2" Type="http://schemas.openxmlformats.org/officeDocument/2006/relationships/vmlDrawing" Target="../drawings/vmlDrawing6.vml"/><Relationship Id="rId1" Type="http://schemas.openxmlformats.org/officeDocument/2006/relationships/themeOverride" Target="../theme/themeOverride3.xml"/><Relationship Id="rId6" Type="http://schemas.openxmlformats.org/officeDocument/2006/relationships/image" Target="../media/image42.jpeg"/><Relationship Id="rId5" Type="http://schemas.openxmlformats.org/officeDocument/2006/relationships/image" Target="../media/image44.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vmlDrawing" Target="../drawings/vmlDrawing7.vml"/><Relationship Id="rId1" Type="http://schemas.openxmlformats.org/officeDocument/2006/relationships/themeOverride" Target="../theme/themeOverride4.xml"/><Relationship Id="rId6" Type="http://schemas.openxmlformats.org/officeDocument/2006/relationships/image" Target="../media/image47.jpeg"/><Relationship Id="rId5" Type="http://schemas.openxmlformats.org/officeDocument/2006/relationships/image" Target="../media/image46.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49.jpeg"/><Relationship Id="rId2" Type="http://schemas.openxmlformats.org/officeDocument/2006/relationships/vmlDrawing" Target="../drawings/vmlDrawing8.vml"/><Relationship Id="rId1" Type="http://schemas.openxmlformats.org/officeDocument/2006/relationships/themeOverride" Target="../theme/themeOverride5.xml"/><Relationship Id="rId6" Type="http://schemas.openxmlformats.org/officeDocument/2006/relationships/image" Target="../media/image47.jpeg"/><Relationship Id="rId5" Type="http://schemas.openxmlformats.org/officeDocument/2006/relationships/image" Target="../media/image48.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51.jpeg"/><Relationship Id="rId2" Type="http://schemas.openxmlformats.org/officeDocument/2006/relationships/vmlDrawing" Target="../drawings/vmlDrawing9.vml"/><Relationship Id="rId1" Type="http://schemas.openxmlformats.org/officeDocument/2006/relationships/themeOverride" Target="../theme/themeOverride6.xml"/><Relationship Id="rId6" Type="http://schemas.openxmlformats.org/officeDocument/2006/relationships/image" Target="../media/image49.jpeg"/><Relationship Id="rId5" Type="http://schemas.openxmlformats.org/officeDocument/2006/relationships/image" Target="../media/image50.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vmlDrawing" Target="../drawings/vmlDrawing10.vml"/><Relationship Id="rId1" Type="http://schemas.openxmlformats.org/officeDocument/2006/relationships/themeOverride" Target="../theme/themeOverride7.xml"/><Relationship Id="rId6" Type="http://schemas.openxmlformats.org/officeDocument/2006/relationships/image" Target="../media/image53.jpeg"/><Relationship Id="rId5" Type="http://schemas.openxmlformats.org/officeDocument/2006/relationships/image" Target="../media/image52.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56.jpeg"/><Relationship Id="rId2" Type="http://schemas.openxmlformats.org/officeDocument/2006/relationships/vmlDrawing" Target="../drawings/vmlDrawing11.vml"/><Relationship Id="rId1" Type="http://schemas.openxmlformats.org/officeDocument/2006/relationships/themeOverride" Target="../theme/themeOverride8.xml"/><Relationship Id="rId6" Type="http://schemas.openxmlformats.org/officeDocument/2006/relationships/image" Target="../media/image54.emf"/><Relationship Id="rId5" Type="http://schemas.openxmlformats.org/officeDocument/2006/relationships/oleObject" Target="../embeddings/oleObject12.bin"/><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7.xml"/><Relationship Id="rId1" Type="http://schemas.openxmlformats.org/officeDocument/2006/relationships/vmlDrawing" Target="../drawings/vmlDrawing12.vml"/><Relationship Id="rId5" Type="http://schemas.openxmlformats.org/officeDocument/2006/relationships/image" Target="../media/image57.e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2" Type="http://schemas.openxmlformats.org/officeDocument/2006/relationships/hyperlink" Target="http://zeiss-campus.magnet.fsu.edu/tutorials/basics/microscopealignment/indexflash.html" TargetMode="Externa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4.xml"/><Relationship Id="rId1" Type="http://schemas.openxmlformats.org/officeDocument/2006/relationships/vmlDrawing" Target="../drawings/vmlDrawing13.v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4.xml"/><Relationship Id="rId1" Type="http://schemas.openxmlformats.org/officeDocument/2006/relationships/vmlDrawing" Target="../drawings/vmlDrawing14.vml"/><Relationship Id="rId5" Type="http://schemas.openxmlformats.org/officeDocument/2006/relationships/image" Target="../media/image3.w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s>
</file>

<file path=ppt/slides/_rels/slide4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28.xml"/><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0.xml"/><Relationship Id="rId1" Type="http://schemas.openxmlformats.org/officeDocument/2006/relationships/vmlDrawing" Target="../drawings/vmlDrawing16.vml"/><Relationship Id="rId6" Type="http://schemas.openxmlformats.org/officeDocument/2006/relationships/image" Target="../media/image79.jpg"/><Relationship Id="rId5" Type="http://schemas.openxmlformats.org/officeDocument/2006/relationships/image" Target="../media/image78.emf"/><Relationship Id="rId4" Type="http://schemas.openxmlformats.org/officeDocument/2006/relationships/oleObject" Target="../embeddings/oleObject1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gi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59.xml.rels><?xml version="1.0" encoding="UTF-8" standalone="yes"?>
<Relationships xmlns="http://schemas.openxmlformats.org/package/2006/relationships"><Relationship Id="rId3" Type="http://schemas.openxmlformats.org/officeDocument/2006/relationships/hyperlink" Target="http://light.ece.illinois.edu/"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89.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4.emf"/><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microscopyu.com/tutorials/java/phasecontrast/opticaltrain/index.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03.xml"/><Relationship Id="rId1" Type="http://schemas.openxmlformats.org/officeDocument/2006/relationships/themeOverride" Target="../theme/themeOverride9.xml"/></Relationships>
</file>

<file path=ppt/slides/_rels/slide65.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9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lstStyle/>
          <a:p>
            <a:r>
              <a:rPr lang="en-US" dirty="0"/>
              <a:t>Lecture </a:t>
            </a:r>
            <a:r>
              <a:rPr lang="en-US" dirty="0" smtClean="0"/>
              <a:t>08: </a:t>
            </a:r>
            <a:endParaRPr lang="en-US" dirty="0"/>
          </a:p>
          <a:p>
            <a:r>
              <a:rPr lang="en-US" dirty="0" smtClean="0"/>
              <a:t>Contrast and Resolution</a:t>
            </a:r>
            <a:endParaRPr lang="en-US" dirty="0"/>
          </a:p>
          <a:p>
            <a:endParaRPr lang="en-US" dirty="0"/>
          </a:p>
        </p:txBody>
      </p:sp>
    </p:spTree>
    <p:extLst>
      <p:ext uri="{BB962C8B-B14F-4D97-AF65-F5344CB8AC3E}">
        <p14:creationId xmlns:p14="http://schemas.microsoft.com/office/powerpoint/2010/main" val="229072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Before oil what was the world’s commodity?</a:t>
            </a:r>
            <a:endParaRPr lang="en-US" sz="3200" dirty="0"/>
          </a:p>
        </p:txBody>
      </p:sp>
      <p:sp>
        <p:nvSpPr>
          <p:cNvPr id="4" name="Content Placeholder 3"/>
          <p:cNvSpPr>
            <a:spLocks noGrp="1"/>
          </p:cNvSpPr>
          <p:nvPr>
            <p:ph sz="half" idx="1"/>
          </p:nvPr>
        </p:nvSpPr>
        <p:spPr/>
        <p:txBody>
          <a:bodyPr/>
          <a:lstStyle/>
          <a:p>
            <a:r>
              <a:rPr lang="en-US" dirty="0" smtClean="0"/>
              <a:t>Cotton</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14" y="2519363"/>
            <a:ext cx="3935186" cy="26234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8386" y="5229715"/>
            <a:ext cx="2322786" cy="1441518"/>
          </a:xfrm>
          <a:prstGeom prst="rect">
            <a:avLst/>
          </a:prstGeom>
        </p:spPr>
      </p:pic>
    </p:spTree>
    <p:extLst>
      <p:ext uri="{BB962C8B-B14F-4D97-AF65-F5344CB8AC3E}">
        <p14:creationId xmlns:p14="http://schemas.microsoft.com/office/powerpoint/2010/main" val="206656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Before oil what was the world’s commodity?</a:t>
            </a:r>
            <a:endParaRPr lang="en-US" sz="3200" dirty="0"/>
          </a:p>
        </p:txBody>
      </p:sp>
      <p:sp>
        <p:nvSpPr>
          <p:cNvPr id="4" name="Content Placeholder 3"/>
          <p:cNvSpPr>
            <a:spLocks noGrp="1"/>
          </p:cNvSpPr>
          <p:nvPr>
            <p:ph sz="half" idx="1"/>
          </p:nvPr>
        </p:nvSpPr>
        <p:spPr/>
        <p:txBody>
          <a:bodyPr/>
          <a:lstStyle/>
          <a:p>
            <a:r>
              <a:rPr lang="en-US" dirty="0" smtClean="0"/>
              <a:t>Cotton</a:t>
            </a:r>
            <a:endParaRPr lang="en-US" dirty="0"/>
          </a:p>
        </p:txBody>
      </p:sp>
      <p:sp>
        <p:nvSpPr>
          <p:cNvPr id="5" name="Content Placeholder 4"/>
          <p:cNvSpPr>
            <a:spLocks noGrp="1"/>
          </p:cNvSpPr>
          <p:nvPr>
            <p:ph sz="half" idx="2"/>
          </p:nvPr>
        </p:nvSpPr>
        <p:spPr/>
        <p:txBody>
          <a:bodyPr/>
          <a:lstStyle/>
          <a:p>
            <a:r>
              <a:rPr lang="en-US" dirty="0" smtClean="0"/>
              <a:t>Clothing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751" y="2519363"/>
            <a:ext cx="1696212"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14" y="2519363"/>
            <a:ext cx="3935186" cy="262345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1160" r="29120"/>
          <a:stretch/>
        </p:blipFill>
        <p:spPr>
          <a:xfrm>
            <a:off x="7053935" y="2519364"/>
            <a:ext cx="1637107" cy="3657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8386" y="5229715"/>
            <a:ext cx="2322786" cy="1441518"/>
          </a:xfrm>
          <a:prstGeom prst="rect">
            <a:avLst/>
          </a:prstGeom>
        </p:spPr>
      </p:pic>
    </p:spTree>
    <p:extLst>
      <p:ext uri="{BB962C8B-B14F-4D97-AF65-F5344CB8AC3E}">
        <p14:creationId xmlns:p14="http://schemas.microsoft.com/office/powerpoint/2010/main" val="186452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Textiles drove another industry with fortuitous side benefits for microscopy</a:t>
            </a:r>
            <a:endParaRPr lang="en-US" sz="3200" dirty="0"/>
          </a:p>
        </p:txBody>
      </p:sp>
      <p:sp>
        <p:nvSpPr>
          <p:cNvPr id="3" name="Content Placeholder 2"/>
          <p:cNvSpPr>
            <a:spLocks noGrp="1"/>
          </p:cNvSpPr>
          <p:nvPr>
            <p:ph sz="half" idx="1"/>
          </p:nvPr>
        </p:nvSpPr>
        <p:spPr/>
        <p:txBody>
          <a:bodyPr/>
          <a:lstStyle/>
          <a:p>
            <a:r>
              <a:rPr lang="en-US" dirty="0" smtClean="0"/>
              <a:t>Coal gas</a:t>
            </a:r>
          </a:p>
          <a:p>
            <a:r>
              <a:rPr lang="en-US" dirty="0" smtClean="0"/>
              <a:t>By product of coking</a:t>
            </a:r>
          </a:p>
          <a:p>
            <a:r>
              <a:rPr lang="en-US" dirty="0" smtClean="0"/>
              <a:t>Made in gasworks</a:t>
            </a:r>
          </a:p>
          <a:p>
            <a:r>
              <a:rPr lang="en-US" dirty="0" smtClean="0"/>
              <a:t>Replaced by natural gas in 1940s &amp; 1950s</a:t>
            </a:r>
          </a:p>
          <a:p>
            <a:r>
              <a:rPr lang="en-US" dirty="0" smtClean="0"/>
              <a:t>With coal tar crucial for nascent chemical industry</a:t>
            </a:r>
          </a:p>
          <a:p>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18293" y="1762565"/>
            <a:ext cx="3587882" cy="4491090"/>
          </a:xfrm>
        </p:spPr>
      </p:pic>
    </p:spTree>
    <p:extLst>
      <p:ext uri="{BB962C8B-B14F-4D97-AF65-F5344CB8AC3E}">
        <p14:creationId xmlns:p14="http://schemas.microsoft.com/office/powerpoint/2010/main" val="2650137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quickly dominated the Chemical Industry</a:t>
            </a:r>
            <a:endParaRPr lang="en-US" dirty="0"/>
          </a:p>
        </p:txBody>
      </p:sp>
      <p:sp>
        <p:nvSpPr>
          <p:cNvPr id="3" name="Content Placeholder 2"/>
          <p:cNvSpPr>
            <a:spLocks noGrp="1"/>
          </p:cNvSpPr>
          <p:nvPr>
            <p:ph idx="1"/>
          </p:nvPr>
        </p:nvSpPr>
        <p:spPr/>
        <p:txBody>
          <a:bodyPr/>
          <a:lstStyle/>
          <a:p>
            <a:r>
              <a:rPr lang="en-US" dirty="0" smtClean="0"/>
              <a:t>By the end of the 19</a:t>
            </a:r>
            <a:r>
              <a:rPr lang="en-US" baseline="30000" dirty="0" smtClean="0"/>
              <a:t>th</a:t>
            </a:r>
            <a:r>
              <a:rPr lang="en-US" dirty="0" smtClean="0"/>
              <a:t> Century (late 1800s)</a:t>
            </a:r>
            <a:endParaRPr lang="en-US"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394638" y="2704883"/>
            <a:ext cx="3886200" cy="2586038"/>
          </a:xfrm>
        </p:spPr>
      </p:pic>
      <p:pic>
        <p:nvPicPr>
          <p:cNvPr id="6" name="Picture 7" descr="neuschwanstein_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2704883"/>
            <a:ext cx="3531476" cy="2588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0818" y="5425857"/>
            <a:ext cx="405384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Historical collection of &gt; 10,000 dyes at Technical University Dresden, Germany</a:t>
            </a:r>
            <a:r>
              <a:rPr lang="en-US" sz="1600" dirty="0" smtClean="0"/>
              <a:t>.</a:t>
            </a:r>
          </a:p>
          <a:p>
            <a:pPr marL="285750" indent="-285750">
              <a:buFont typeface="Arial" panose="020B0604020202020204" pitchFamily="34" charset="0"/>
              <a:buChar char="•"/>
            </a:pPr>
            <a:r>
              <a:rPr lang="en-US" sz="1600" dirty="0"/>
              <a:t>Adolf von Bayer, fluorescein </a:t>
            </a:r>
            <a:r>
              <a:rPr lang="en-US" sz="1600" dirty="0" smtClean="0"/>
              <a:t>1871.</a:t>
            </a:r>
            <a:endParaRPr lang="en-US" sz="1600" dirty="0"/>
          </a:p>
        </p:txBody>
      </p:sp>
    </p:spTree>
    <p:extLst>
      <p:ext uri="{BB962C8B-B14F-4D97-AF65-F5344CB8AC3E}">
        <p14:creationId xmlns:p14="http://schemas.microsoft.com/office/powerpoint/2010/main" val="1455603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69026" name="Picture 2" descr="Imag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536" y="857252"/>
            <a:ext cx="6505575" cy="5153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69027" name="Object 3"/>
          <p:cNvGraphicFramePr>
            <a:graphicFrameLocks/>
          </p:cNvGraphicFramePr>
          <p:nvPr/>
        </p:nvGraphicFramePr>
        <p:xfrm>
          <a:off x="6927056" y="1379935"/>
          <a:ext cx="342900" cy="342900"/>
        </p:xfrm>
        <a:graphic>
          <a:graphicData uri="http://schemas.openxmlformats.org/presentationml/2006/ole">
            <mc:AlternateContent xmlns:mc="http://schemas.openxmlformats.org/markup-compatibility/2006">
              <mc:Choice xmlns:v="urn:schemas-microsoft-com:vml" Requires="v">
                <p:oleObj spid="_x0000_s3125" name="Picture" r:id="rId5" imgW="722160" imgH="722160" progId="Word.Picture.8">
                  <p:embed/>
                </p:oleObj>
              </mc:Choice>
              <mc:Fallback>
                <p:oleObj name="Picture" r:id="rId5" imgW="722160" imgH="72216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056" y="1379935"/>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9028" name="Picture 4" descr="STABL2_L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847" y="1016794"/>
            <a:ext cx="3284934" cy="2463404"/>
          </a:xfrm>
          <a:prstGeom prst="rect">
            <a:avLst/>
          </a:prstGeom>
          <a:noFill/>
          <a:extLst>
            <a:ext uri="{909E8E84-426E-40DD-AFC4-6F175D3DCCD1}">
              <a14:hiddenFill xmlns:a14="http://schemas.microsoft.com/office/drawing/2010/main">
                <a:solidFill>
                  <a:srgbClr val="FFFFFF"/>
                </a:solidFill>
              </a14:hiddenFill>
            </a:ext>
          </a:extLst>
        </p:spPr>
      </p:pic>
      <p:pic>
        <p:nvPicPr>
          <p:cNvPr id="769029" name="Picture 5" descr="BBC_histologicalDyes_glassSli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9368" y="1026321"/>
            <a:ext cx="3942159" cy="2843213"/>
          </a:xfrm>
          <a:prstGeom prst="rect">
            <a:avLst/>
          </a:prstGeom>
          <a:noFill/>
          <a:extLst>
            <a:ext uri="{909E8E84-426E-40DD-AFC4-6F175D3DCCD1}">
              <a14:hiddenFill xmlns:a14="http://schemas.microsoft.com/office/drawing/2010/main">
                <a:solidFill>
                  <a:srgbClr val="FFFFFF"/>
                </a:solidFill>
              </a14:hiddenFill>
            </a:ext>
          </a:extLst>
        </p:spPr>
      </p:pic>
      <p:pic>
        <p:nvPicPr>
          <p:cNvPr id="769030" name="Picture 6" descr="cresylviol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848" y="3509962"/>
            <a:ext cx="3302794" cy="2490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9368" y="3934304"/>
            <a:ext cx="3963404" cy="2066446"/>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5781" y="1016794"/>
            <a:ext cx="1276481" cy="2836624"/>
          </a:xfrm>
          <a:prstGeom prst="rect">
            <a:avLst/>
          </a:prstGeom>
        </p:spPr>
      </p:pic>
    </p:spTree>
    <p:extLst>
      <p:ext uri="{BB962C8B-B14F-4D97-AF65-F5344CB8AC3E}">
        <p14:creationId xmlns:p14="http://schemas.microsoft.com/office/powerpoint/2010/main" val="1134675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769030"/>
                                        </p:tgtEl>
                                      </p:cBhvr>
                                    </p:animEffect>
                                    <p:set>
                                      <p:cBhvr>
                                        <p:cTn id="7" dur="1" fill="hold">
                                          <p:stCondLst>
                                            <p:cond delay="999"/>
                                          </p:stCondLst>
                                        </p:cTn>
                                        <p:tgtEl>
                                          <p:spTgt spid="76903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69028"/>
                                        </p:tgtEl>
                                      </p:cBhvr>
                                    </p:animEffect>
                                    <p:set>
                                      <p:cBhvr>
                                        <p:cTn id="10" dur="1" fill="hold">
                                          <p:stCondLst>
                                            <p:cond delay="999"/>
                                          </p:stCondLst>
                                        </p:cTn>
                                        <p:tgtEl>
                                          <p:spTgt spid="7690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769029"/>
                                        </p:tgtEl>
                                      </p:cBhvr>
                                    </p:animEffect>
                                    <p:set>
                                      <p:cBhvr>
                                        <p:cTn id="13" dur="1" fill="hold">
                                          <p:stCondLst>
                                            <p:cond delay="999"/>
                                          </p:stCondLst>
                                        </p:cTn>
                                        <p:tgtEl>
                                          <p:spTgt spid="76902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69026"/>
                                        </p:tgtEl>
                                        <p:attrNameLst>
                                          <p:attrName>style.visibility</p:attrName>
                                        </p:attrNameLst>
                                      </p:cBhvr>
                                      <p:to>
                                        <p:strVal val="visible"/>
                                      </p:to>
                                    </p:set>
                                    <p:animEffect transition="in" filter="fade">
                                      <p:cBhvr>
                                        <p:cTn id="16" dur="1000"/>
                                        <p:tgtEl>
                                          <p:spTgt spid="769026"/>
                                        </p:tgtEl>
                                      </p:cBhvr>
                                    </p:animEffect>
                                  </p:childTnLst>
                                </p:cTn>
                              </p:par>
                              <p:par>
                                <p:cTn id="17" presetID="10" presetClass="exit" presetSubtype="0" fill="hold"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Tinctorial</a:t>
            </a:r>
            <a:r>
              <a:rPr lang="en-US" dirty="0" smtClean="0"/>
              <a:t> methods for Histology were revolutionary</a:t>
            </a:r>
            <a:endParaRPr lang="en-US" dirty="0"/>
          </a:p>
        </p:txBody>
      </p:sp>
      <p:sp>
        <p:nvSpPr>
          <p:cNvPr id="3" name="Content Placeholder 2"/>
          <p:cNvSpPr>
            <a:spLocks noGrp="1"/>
          </p:cNvSpPr>
          <p:nvPr>
            <p:ph sz="half" idx="1"/>
          </p:nvPr>
        </p:nvSpPr>
        <p:spPr/>
        <p:txBody>
          <a:bodyPr>
            <a:normAutofit fontScale="92500"/>
          </a:bodyPr>
          <a:lstStyle/>
          <a:p>
            <a:r>
              <a:rPr lang="en-US" sz="2400" dirty="0" smtClean="0"/>
              <a:t>Provides contrast with high resolution</a:t>
            </a:r>
          </a:p>
          <a:p>
            <a:r>
              <a:rPr lang="en-US" sz="2400" dirty="0" smtClean="0"/>
              <a:t>While many dyes were from natural materials (</a:t>
            </a:r>
            <a:r>
              <a:rPr lang="en-US" sz="2400" dirty="0" err="1" smtClean="0"/>
              <a:t>haematoxylin</a:t>
            </a:r>
            <a:r>
              <a:rPr lang="en-US" sz="2400" dirty="0" smtClean="0"/>
              <a:t> from tropical logwood) chemical synthesis starting in 19</a:t>
            </a:r>
            <a:r>
              <a:rPr lang="en-US" sz="2400" baseline="30000" dirty="0" smtClean="0"/>
              <a:t>th</a:t>
            </a:r>
            <a:r>
              <a:rPr lang="en-US" sz="2400" dirty="0" smtClean="0"/>
              <a:t> century </a:t>
            </a:r>
            <a:r>
              <a:rPr lang="en-US" sz="2400" dirty="0" smtClean="0"/>
              <a:t>transformative</a:t>
            </a:r>
          </a:p>
          <a:p>
            <a:r>
              <a:rPr lang="en-US" sz="2400" dirty="0" smtClean="0"/>
              <a:t>Henry Perkin’s aniline purple</a:t>
            </a:r>
            <a:endParaRPr lang="en-US" sz="2400" dirty="0" smtClean="0"/>
          </a:p>
          <a:p>
            <a:r>
              <a:rPr lang="en-US" sz="2400" dirty="0" smtClean="0"/>
              <a:t>First malaria treatment using synthetic dye methylene blue by Paul Ehrlich</a:t>
            </a:r>
            <a:endParaRPr lang="en-US" sz="2400" dirty="0"/>
          </a:p>
        </p:txBody>
      </p:sp>
      <p:sp>
        <p:nvSpPr>
          <p:cNvPr id="4" name="Content Placeholder 3"/>
          <p:cNvSpPr>
            <a:spLocks noGrp="1"/>
          </p:cNvSpPr>
          <p:nvPr>
            <p:ph sz="half" idx="2"/>
          </p:nvPr>
        </p:nvSpPr>
        <p:spPr/>
        <p:txBody>
          <a:bodyPr>
            <a:normAutofit fontScale="92500"/>
          </a:bodyPr>
          <a:lstStyle/>
          <a:p>
            <a:r>
              <a:rPr lang="en-US" sz="2400" dirty="0" smtClean="0"/>
              <a:t>Paul Ehrlich won 1908 Nobel prize in medicine for work in immunology</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458" y="3080905"/>
            <a:ext cx="2071914" cy="2900680"/>
          </a:xfrm>
          <a:prstGeom prst="rect">
            <a:avLst/>
          </a:prstGeom>
        </p:spPr>
      </p:pic>
    </p:spTree>
    <p:extLst>
      <p:ext uri="{BB962C8B-B14F-4D97-AF65-F5344CB8AC3E}">
        <p14:creationId xmlns:p14="http://schemas.microsoft.com/office/powerpoint/2010/main" val="137033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L75225_03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10" y="1084496"/>
            <a:ext cx="6037580" cy="550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chor="t">
            <a:normAutofit/>
          </a:bodyPr>
          <a:lstStyle/>
          <a:p>
            <a:pPr algn="ctr"/>
            <a:r>
              <a:rPr lang="en-US" sz="3600" dirty="0" smtClean="0"/>
              <a:t>Microbiological stains</a:t>
            </a:r>
            <a:endParaRPr lang="en-US" sz="3600" dirty="0"/>
          </a:p>
        </p:txBody>
      </p:sp>
    </p:spTree>
    <p:extLst>
      <p:ext uri="{BB962C8B-B14F-4D97-AF65-F5344CB8AC3E}">
        <p14:creationId xmlns:p14="http://schemas.microsoft.com/office/powerpoint/2010/main" val="1032009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most important microscope component</a:t>
            </a:r>
            <a:endParaRPr lang="en-US" sz="3200" dirty="0"/>
          </a:p>
        </p:txBody>
      </p:sp>
      <p:sp>
        <p:nvSpPr>
          <p:cNvPr id="3" name="Content Placeholder 2"/>
          <p:cNvSpPr>
            <a:spLocks noGrp="1"/>
          </p:cNvSpPr>
          <p:nvPr>
            <p:ph idx="1"/>
          </p:nvPr>
        </p:nvSpPr>
        <p:spPr/>
        <p:txBody>
          <a:bodyPr>
            <a:normAutofit/>
          </a:bodyPr>
          <a:lstStyle/>
          <a:p>
            <a:r>
              <a:rPr lang="en-US" sz="2000" dirty="0" smtClean="0"/>
              <a:t>The Objective: example of one optimized for confocal microscopy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30" y="2911792"/>
            <a:ext cx="6896900" cy="3400107"/>
          </a:xfrm>
          <a:prstGeom prst="rect">
            <a:avLst/>
          </a:prstGeom>
        </p:spPr>
      </p:pic>
      <p:sp>
        <p:nvSpPr>
          <p:cNvPr id="5" name="Rectangle 4"/>
          <p:cNvSpPr/>
          <p:nvPr/>
        </p:nvSpPr>
        <p:spPr>
          <a:xfrm>
            <a:off x="904240" y="3281680"/>
            <a:ext cx="1188720" cy="386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840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second most important microscope component</a:t>
            </a:r>
            <a:endParaRPr lang="en-US" sz="3200" dirty="0"/>
          </a:p>
        </p:txBody>
      </p:sp>
      <p:sp>
        <p:nvSpPr>
          <p:cNvPr id="3" name="Content Placeholder 2"/>
          <p:cNvSpPr>
            <a:spLocks noGrp="1"/>
          </p:cNvSpPr>
          <p:nvPr>
            <p:ph sz="half" idx="1"/>
          </p:nvPr>
        </p:nvSpPr>
        <p:spPr/>
        <p:txBody>
          <a:bodyPr>
            <a:normAutofit/>
          </a:bodyPr>
          <a:lstStyle/>
          <a:p>
            <a:r>
              <a:rPr lang="en-US" sz="2000" dirty="0" smtClean="0"/>
              <a:t>The Condenser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9" y="2389187"/>
            <a:ext cx="5612775" cy="41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0069" t="14252" r="3851" b="32962"/>
          <a:stretch>
            <a:fillRect/>
          </a:stretch>
        </p:blipFill>
        <p:spPr bwMode="auto">
          <a:xfrm>
            <a:off x="4199172" y="1981200"/>
            <a:ext cx="2441114" cy="20092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64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obj and cond light cone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371600"/>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1364170" y="733596"/>
            <a:ext cx="5912196"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smtClean="0"/>
              <a:t>d</a:t>
            </a:r>
            <a:r>
              <a:rPr lang="en-US" altLang="en-US" baseline="-25000" dirty="0" err="1" smtClean="0"/>
              <a:t>min</a:t>
            </a:r>
            <a:r>
              <a:rPr lang="en-US" altLang="en-US" dirty="0" smtClean="0"/>
              <a:t> </a:t>
            </a:r>
            <a:r>
              <a:rPr lang="en-US" altLang="en-US" dirty="0"/>
              <a:t>=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sp>
        <p:nvSpPr>
          <p:cNvPr id="104452" name="Rectangle 4"/>
          <p:cNvSpPr>
            <a:spLocks noChangeArrowheads="1"/>
          </p:cNvSpPr>
          <p:nvPr/>
        </p:nvSpPr>
        <p:spPr bwMode="auto">
          <a:xfrm>
            <a:off x="1364170" y="5747655"/>
            <a:ext cx="630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latin typeface="Calibri" panose="020F0502020204030204" pitchFamily="34" charset="0"/>
              </a:rPr>
              <a:t>Kohler Illumination:  Condenser and objective focused at the same plane</a:t>
            </a:r>
          </a:p>
          <a:p>
            <a:endParaRPr lang="en-US" altLang="en-US" sz="2000" dirty="0">
              <a:latin typeface="Calibri" panose="020F0502020204030204" pitchFamily="34" charset="0"/>
            </a:endParaRPr>
          </a:p>
        </p:txBody>
      </p:sp>
      <p:sp>
        <p:nvSpPr>
          <p:cNvPr id="2" name="Title 1"/>
          <p:cNvSpPr>
            <a:spLocks noGrp="1"/>
          </p:cNvSpPr>
          <p:nvPr>
            <p:ph type="title"/>
          </p:nvPr>
        </p:nvSpPr>
        <p:spPr>
          <a:xfrm>
            <a:off x="759279" y="304575"/>
            <a:ext cx="7121979" cy="990827"/>
          </a:xfrm>
        </p:spPr>
        <p:txBody>
          <a:bodyPr anchor="t">
            <a:normAutofit/>
          </a:bodyPr>
          <a:lstStyle/>
          <a:p>
            <a:r>
              <a:rPr lang="en-US" altLang="en-US" sz="4000" dirty="0"/>
              <a:t>Condenser maximizes </a:t>
            </a:r>
            <a:r>
              <a:rPr lang="en-US" altLang="en-US" sz="4000" dirty="0" smtClean="0"/>
              <a:t>resolution</a:t>
            </a:r>
            <a:endParaRPr lang="en-US" sz="4000" dirty="0"/>
          </a:p>
        </p:txBody>
      </p:sp>
    </p:spTree>
    <p:extLst>
      <p:ext uri="{BB962C8B-B14F-4D97-AF65-F5344CB8AC3E}">
        <p14:creationId xmlns:p14="http://schemas.microsoft.com/office/powerpoint/2010/main" val="123274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Lecture 8: Contrast and Resolution</a:t>
            </a:r>
            <a:endParaRPr lang="en-US" sz="4000" dirty="0"/>
          </a:p>
        </p:txBody>
      </p:sp>
      <p:sp>
        <p:nvSpPr>
          <p:cNvPr id="3" name="Content Placeholder 2"/>
          <p:cNvSpPr>
            <a:spLocks noGrp="1"/>
          </p:cNvSpPr>
          <p:nvPr>
            <p:ph idx="1"/>
          </p:nvPr>
        </p:nvSpPr>
        <p:spPr/>
        <p:txBody>
          <a:bodyPr>
            <a:normAutofit/>
          </a:bodyPr>
          <a:lstStyle/>
          <a:p>
            <a:r>
              <a:rPr lang="en-US" dirty="0" smtClean="0"/>
              <a:t>Bright-field</a:t>
            </a:r>
          </a:p>
          <a:p>
            <a:r>
              <a:rPr lang="en-US" dirty="0" err="1" smtClean="0"/>
              <a:t>Tinctorial</a:t>
            </a:r>
            <a:r>
              <a:rPr lang="en-US" dirty="0" smtClean="0"/>
              <a:t> dyes: the first contrast</a:t>
            </a:r>
          </a:p>
          <a:p>
            <a:r>
              <a:rPr lang="en-US" dirty="0" smtClean="0"/>
              <a:t>Review </a:t>
            </a:r>
            <a:r>
              <a:rPr lang="en-US" dirty="0"/>
              <a:t>of Kohler Illumination</a:t>
            </a:r>
          </a:p>
          <a:p>
            <a:r>
              <a:rPr lang="en-US" dirty="0" smtClean="0"/>
              <a:t>Tradeoffs </a:t>
            </a:r>
            <a:r>
              <a:rPr lang="en-US" dirty="0"/>
              <a:t>in Contrast/Resolution</a:t>
            </a:r>
          </a:p>
          <a:p>
            <a:r>
              <a:rPr lang="en-US" dirty="0" smtClean="0"/>
              <a:t>Dark </a:t>
            </a:r>
            <a:r>
              <a:rPr lang="en-US" dirty="0"/>
              <a:t>Field</a:t>
            </a:r>
          </a:p>
          <a:p>
            <a:r>
              <a:rPr lang="en-US" dirty="0" err="1" smtClean="0"/>
              <a:t>Rheinberg</a:t>
            </a:r>
            <a:r>
              <a:rPr lang="en-US" dirty="0" smtClean="0"/>
              <a:t> </a:t>
            </a:r>
            <a:r>
              <a:rPr lang="en-US" dirty="0"/>
              <a:t>Contrast</a:t>
            </a:r>
          </a:p>
          <a:p>
            <a:r>
              <a:rPr lang="en-US" dirty="0" smtClean="0"/>
              <a:t>Phase Contrast</a:t>
            </a:r>
          </a:p>
          <a:p>
            <a:r>
              <a:rPr lang="en-US" dirty="0" smtClean="0"/>
              <a:t>Techniques </a:t>
            </a:r>
            <a:r>
              <a:rPr lang="en-US" dirty="0"/>
              <a:t>for plastic</a:t>
            </a:r>
          </a:p>
          <a:p>
            <a:pPr marL="0" indent="0">
              <a:buNone/>
            </a:pPr>
            <a:endParaRPr lang="en-US" dirty="0" smtClean="0"/>
          </a:p>
        </p:txBody>
      </p:sp>
    </p:spTree>
    <p:extLst>
      <p:ext uri="{BB962C8B-B14F-4D97-AF65-F5344CB8AC3E}">
        <p14:creationId xmlns:p14="http://schemas.microsoft.com/office/powerpoint/2010/main" val="328900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a:r>
              <a:rPr lang="en-US" altLang="en-US" sz="4000" b="1" i="1" dirty="0">
                <a:solidFill>
                  <a:schemeClr val="tx1"/>
                </a:solidFill>
                <a:latin typeface="Calibri Light" panose="020F0302020204030204" pitchFamily="34" charset="0"/>
                <a:cs typeface="Times New Roman" panose="02020603050405020304" pitchFamily="18" charset="0"/>
              </a:rPr>
              <a:t>“</a:t>
            </a:r>
            <a:r>
              <a:rPr lang="en-US" altLang="en-US" sz="4000" b="1" i="1" dirty="0" smtClean="0">
                <a:solidFill>
                  <a:schemeClr val="tx1"/>
                </a:solidFill>
                <a:latin typeface="Calibri Light" panose="020F0302020204030204" pitchFamily="34" charset="0"/>
                <a:cs typeface="Times New Roman" panose="02020603050405020304" pitchFamily="18" charset="0"/>
              </a:rPr>
              <a:t>Kohler</a:t>
            </a:r>
            <a:r>
              <a:rPr lang="en-US" altLang="en-US" sz="4000" b="1" i="1" dirty="0">
                <a:solidFill>
                  <a:schemeClr val="tx1"/>
                </a:solidFill>
                <a:latin typeface="Calibri Light" panose="020F0302020204030204" pitchFamily="34" charset="0"/>
                <a:cs typeface="Times New Roman" panose="02020603050405020304" pitchFamily="18" charset="0"/>
              </a:rPr>
              <a:t>”</a:t>
            </a:r>
            <a:r>
              <a:rPr lang="en-US" altLang="en-US" sz="4000" dirty="0">
                <a:solidFill>
                  <a:schemeClr val="tx1"/>
                </a:solidFill>
                <a:latin typeface="Calibri Light" panose="020F0302020204030204" pitchFamily="34" charset="0"/>
                <a:cs typeface="Times New Roman" panose="02020603050405020304" pitchFamily="18" charset="0"/>
              </a:rPr>
              <a:t> Illumination</a:t>
            </a:r>
            <a:endParaRPr lang="en-US" altLang="en-US" sz="4000" dirty="0">
              <a:latin typeface="Calibri Light" panose="020F0302020204030204" pitchFamily="34" charset="0"/>
              <a:cs typeface="Times New Roman" panose="02020603050405020304" pitchFamily="18" charset="0"/>
            </a:endParaRPr>
          </a:p>
        </p:txBody>
      </p:sp>
      <p:sp>
        <p:nvSpPr>
          <p:cNvPr id="2" name="Content Placeholder 1"/>
          <p:cNvSpPr>
            <a:spLocks noGrp="1"/>
          </p:cNvSpPr>
          <p:nvPr>
            <p:ph sz="half" idx="1"/>
          </p:nvPr>
        </p:nvSpPr>
        <p:spPr/>
        <p:txBody>
          <a:bodyPr>
            <a:normAutofit fontScale="85000" lnSpcReduction="20000"/>
          </a:bodyPr>
          <a:lstStyle/>
          <a:p>
            <a:pPr>
              <a:spcBef>
                <a:spcPct val="50000"/>
              </a:spcBef>
              <a:buFontTx/>
              <a:buChar char="•"/>
            </a:pPr>
            <a:r>
              <a:rPr lang="en-US" altLang="en-US" dirty="0">
                <a:latin typeface="Calibri" panose="020F0502020204030204" pitchFamily="34" charset="0"/>
                <a:cs typeface="Times New Roman" panose="02020603050405020304" pitchFamily="18" charset="0"/>
              </a:rPr>
              <a:t>Provides for most homogenous Illumination</a:t>
            </a:r>
          </a:p>
          <a:p>
            <a:pPr>
              <a:spcBef>
                <a:spcPct val="50000"/>
              </a:spcBef>
              <a:buFontTx/>
              <a:buChar char="•"/>
            </a:pPr>
            <a:r>
              <a:rPr lang="en-US" altLang="en-US" dirty="0">
                <a:latin typeface="Calibri" panose="020F0502020204030204" pitchFamily="34" charset="0"/>
                <a:cs typeface="Times New Roman" panose="02020603050405020304" pitchFamily="18" charset="0"/>
              </a:rPr>
              <a:t>Highest obtainable Resolution</a:t>
            </a:r>
          </a:p>
          <a:p>
            <a:pPr>
              <a:spcBef>
                <a:spcPct val="50000"/>
              </a:spcBef>
              <a:buFontTx/>
              <a:buChar char="•"/>
            </a:pPr>
            <a:r>
              <a:rPr lang="en-US" altLang="en-US" dirty="0">
                <a:latin typeface="Calibri" panose="020F0502020204030204" pitchFamily="34" charset="0"/>
                <a:cs typeface="Times New Roman" panose="02020603050405020304" pitchFamily="18" charset="0"/>
              </a:rPr>
              <a:t>Defines desired depth of field</a:t>
            </a:r>
          </a:p>
          <a:p>
            <a:pPr>
              <a:spcBef>
                <a:spcPct val="50000"/>
              </a:spcBef>
              <a:buFontTx/>
              <a:buChar char="•"/>
            </a:pPr>
            <a:r>
              <a:rPr lang="en-US" altLang="en-US" dirty="0">
                <a:latin typeface="Calibri" panose="020F0502020204030204" pitchFamily="34" charset="0"/>
                <a:cs typeface="Times New Roman" panose="02020603050405020304" pitchFamily="18" charset="0"/>
              </a:rPr>
              <a:t>Minimizes </a:t>
            </a:r>
            <a:r>
              <a:rPr lang="en-US" altLang="en-US" dirty="0" err="1">
                <a:latin typeface="Calibri" panose="020F0502020204030204" pitchFamily="34" charset="0"/>
                <a:cs typeface="Times New Roman" panose="02020603050405020304" pitchFamily="18" charset="0"/>
              </a:rPr>
              <a:t>Straylight</a:t>
            </a:r>
            <a:r>
              <a:rPr lang="en-US" altLang="en-US" dirty="0">
                <a:latin typeface="Calibri" panose="020F0502020204030204" pitchFamily="34" charset="0"/>
                <a:cs typeface="Times New Roman" panose="02020603050405020304" pitchFamily="18" charset="0"/>
              </a:rPr>
              <a:t> and unnecessary </a:t>
            </a:r>
            <a:r>
              <a:rPr lang="de-DE" altLang="en-US" dirty="0">
                <a:latin typeface="Calibri" panose="020F0502020204030204" pitchFamily="34" charset="0"/>
                <a:cs typeface="Times New Roman" panose="02020603050405020304" pitchFamily="18" charset="0"/>
              </a:rPr>
              <a:t>I</a:t>
            </a:r>
            <a:r>
              <a:rPr lang="en-US" altLang="en-US" dirty="0">
                <a:latin typeface="Calibri" panose="020F0502020204030204" pitchFamily="34" charset="0"/>
                <a:cs typeface="Times New Roman" panose="02020603050405020304" pitchFamily="18" charset="0"/>
              </a:rPr>
              <a:t>radiation</a:t>
            </a:r>
          </a:p>
          <a:p>
            <a:pPr>
              <a:spcBef>
                <a:spcPct val="50000"/>
              </a:spcBef>
              <a:buFontTx/>
              <a:buChar char="•"/>
            </a:pPr>
            <a:r>
              <a:rPr lang="en-US" altLang="en-US" dirty="0">
                <a:latin typeface="Calibri" panose="020F0502020204030204" pitchFamily="34" charset="0"/>
                <a:cs typeface="Times New Roman" panose="02020603050405020304" pitchFamily="18" charset="0"/>
              </a:rPr>
              <a:t>Helps in focusing difficult-to-find structures</a:t>
            </a:r>
          </a:p>
          <a:p>
            <a:pPr>
              <a:spcBef>
                <a:spcPct val="50000"/>
              </a:spcBef>
              <a:buFontTx/>
              <a:buChar char="•"/>
            </a:pPr>
            <a:r>
              <a:rPr lang="en-US" altLang="en-US" dirty="0">
                <a:latin typeface="Calibri" panose="020F0502020204030204" pitchFamily="34" charset="0"/>
                <a:cs typeface="Times New Roman" panose="02020603050405020304" pitchFamily="18" charset="0"/>
              </a:rPr>
              <a:t>Establishes proper position for condenser elements, for all contrasting techniques</a:t>
            </a:r>
            <a:endParaRPr lang="en-US" altLang="en-US" dirty="0">
              <a:latin typeface="Calibri" panose="020F0502020204030204" pitchFamily="34" charset="0"/>
            </a:endParaRPr>
          </a:p>
          <a:p>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4" y="1855561"/>
            <a:ext cx="2623791" cy="311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4"/>
          <p:cNvSpPr txBox="1">
            <a:spLocks noChangeArrowheads="1"/>
          </p:cNvSpPr>
          <p:nvPr/>
        </p:nvSpPr>
        <p:spPr bwMode="auto">
          <a:xfrm>
            <a:off x="5094514" y="4968195"/>
            <a:ext cx="276530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prstClr val="black"/>
                </a:solidFill>
              </a:rPr>
              <a:t>Prof. August K</a:t>
            </a:r>
            <a:r>
              <a:rPr lang="de-DE" altLang="en-US" dirty="0">
                <a:solidFill>
                  <a:prstClr val="black"/>
                </a:solidFill>
              </a:rPr>
              <a:t>ö</a:t>
            </a:r>
            <a:r>
              <a:rPr lang="en-US" altLang="en-US" dirty="0" err="1">
                <a:solidFill>
                  <a:prstClr val="black"/>
                </a:solidFill>
              </a:rPr>
              <a:t>hler</a:t>
            </a:r>
            <a:r>
              <a:rPr lang="en-US" altLang="en-US" dirty="0">
                <a:solidFill>
                  <a:prstClr val="black"/>
                </a:solidFill>
              </a:rPr>
              <a:t>: </a:t>
            </a:r>
            <a:endParaRPr lang="de-DE" altLang="en-US" dirty="0">
              <a:solidFill>
                <a:prstClr val="black"/>
              </a:solidFill>
            </a:endParaRPr>
          </a:p>
          <a:p>
            <a:pPr>
              <a:spcBef>
                <a:spcPct val="50000"/>
              </a:spcBef>
            </a:pPr>
            <a:r>
              <a:rPr lang="en-US" altLang="en-US" dirty="0">
                <a:solidFill>
                  <a:prstClr val="black"/>
                </a:solidFill>
              </a:rPr>
              <a:t>1866-1948</a:t>
            </a:r>
          </a:p>
        </p:txBody>
      </p:sp>
      <p:graphicFrame>
        <p:nvGraphicFramePr>
          <p:cNvPr id="21512" name="Object 8"/>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7214" name="Picture" r:id="rId5" imgW="722160" imgH="722160" progId="Word.Picture.8">
                  <p:embed/>
                </p:oleObj>
              </mc:Choice>
              <mc:Fallback>
                <p:oleObj name="Picture" r:id="rId5" imgW="722160" imgH="72216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87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oehler.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2299" b="3448"/>
          <a:stretch>
            <a:fillRect/>
          </a:stretch>
        </p:blipFill>
        <p:spPr bwMode="auto">
          <a:xfrm>
            <a:off x="4038600" y="381000"/>
            <a:ext cx="39957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Line 5"/>
          <p:cNvSpPr>
            <a:spLocks noChangeShapeType="1"/>
          </p:cNvSpPr>
          <p:nvPr/>
        </p:nvSpPr>
        <p:spPr bwMode="auto">
          <a:xfrm flipH="1">
            <a:off x="8305800" y="27432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49" name="Line 6"/>
          <p:cNvSpPr>
            <a:spLocks noChangeShapeType="1"/>
          </p:cNvSpPr>
          <p:nvPr/>
        </p:nvSpPr>
        <p:spPr bwMode="auto">
          <a:xfrm flipH="1">
            <a:off x="8305800" y="44196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0" name="Line 7"/>
          <p:cNvSpPr>
            <a:spLocks noChangeShapeType="1"/>
          </p:cNvSpPr>
          <p:nvPr/>
        </p:nvSpPr>
        <p:spPr bwMode="auto">
          <a:xfrm flipH="1">
            <a:off x="8305800" y="76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1" name="Line 8"/>
          <p:cNvSpPr>
            <a:spLocks noChangeShapeType="1"/>
          </p:cNvSpPr>
          <p:nvPr/>
        </p:nvSpPr>
        <p:spPr bwMode="auto">
          <a:xfrm>
            <a:off x="3200400" y="3048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2" name="Line 9"/>
          <p:cNvSpPr>
            <a:spLocks noChangeShapeType="1"/>
          </p:cNvSpPr>
          <p:nvPr/>
        </p:nvSpPr>
        <p:spPr bwMode="auto">
          <a:xfrm>
            <a:off x="3200400" y="52578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3" name="Line 10"/>
          <p:cNvSpPr>
            <a:spLocks noChangeShapeType="1"/>
          </p:cNvSpPr>
          <p:nvPr/>
        </p:nvSpPr>
        <p:spPr bwMode="auto">
          <a:xfrm>
            <a:off x="3200400" y="16764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4" name="Text Box 11"/>
          <p:cNvSpPr txBox="1">
            <a:spLocks noChangeArrowheads="1"/>
          </p:cNvSpPr>
          <p:nvPr/>
        </p:nvSpPr>
        <p:spPr bwMode="auto">
          <a:xfrm>
            <a:off x="1823086" y="5820639"/>
            <a:ext cx="2375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2000" dirty="0">
                <a:latin typeface="Calibri" panose="020F0502020204030204" pitchFamily="34" charset="0"/>
              </a:rPr>
              <a:t>Arrows mark </a:t>
            </a:r>
            <a:endParaRPr lang="en-US" altLang="en-US" sz="2000" dirty="0" smtClean="0">
              <a:latin typeface="Calibri" panose="020F0502020204030204" pitchFamily="34" charset="0"/>
            </a:endParaRPr>
          </a:p>
          <a:p>
            <a:r>
              <a:rPr lang="en-US" altLang="en-US" sz="2000" dirty="0" smtClean="0">
                <a:latin typeface="Calibri" panose="020F0502020204030204" pitchFamily="34" charset="0"/>
              </a:rPr>
              <a:t>conjugate </a:t>
            </a:r>
            <a:r>
              <a:rPr lang="en-US" altLang="en-US" sz="2000" dirty="0">
                <a:latin typeface="Calibri" panose="020F0502020204030204" pitchFamily="34" charset="0"/>
              </a:rPr>
              <a:t>planes</a:t>
            </a:r>
          </a:p>
        </p:txBody>
      </p:sp>
      <p:sp>
        <p:nvSpPr>
          <p:cNvPr id="2" name="Title 1"/>
          <p:cNvSpPr>
            <a:spLocks noGrp="1"/>
          </p:cNvSpPr>
          <p:nvPr>
            <p:ph type="title"/>
          </p:nvPr>
        </p:nvSpPr>
        <p:spPr/>
        <p:txBody>
          <a:bodyPr/>
          <a:lstStyle/>
          <a:p>
            <a:r>
              <a:rPr lang="en-US" dirty="0"/>
              <a:t>Kohler Rays</a:t>
            </a:r>
            <a:br>
              <a:rPr lang="en-US" dirty="0"/>
            </a:br>
            <a:endParaRPr lang="en-US" dirty="0"/>
          </a:p>
        </p:txBody>
      </p:sp>
      <p:sp>
        <p:nvSpPr>
          <p:cNvPr id="4" name="Text Placeholder 3"/>
          <p:cNvSpPr>
            <a:spLocks noGrp="1"/>
          </p:cNvSpPr>
          <p:nvPr>
            <p:ph type="body" sz="half" idx="2"/>
          </p:nvPr>
        </p:nvSpPr>
        <p:spPr/>
        <p:txBody>
          <a:bodyPr>
            <a:normAutofit/>
          </a:bodyPr>
          <a:lstStyle/>
          <a:p>
            <a:pPr>
              <a:spcBef>
                <a:spcPct val="50000"/>
              </a:spcBef>
            </a:pPr>
            <a:r>
              <a:rPr lang="en-US" altLang="en-US" sz="2000" dirty="0">
                <a:latin typeface="Calibri" panose="020F0502020204030204" pitchFamily="34" charset="0"/>
              </a:rPr>
              <a:t>Kohler Illumination gives the most uniform illumination</a:t>
            </a:r>
          </a:p>
          <a:p>
            <a:pPr>
              <a:spcBef>
                <a:spcPct val="50000"/>
              </a:spcBef>
            </a:pPr>
            <a:r>
              <a:rPr lang="en-US" altLang="en-US" sz="2000" dirty="0">
                <a:latin typeface="Calibri" panose="020F0502020204030204" pitchFamily="34" charset="0"/>
              </a:rPr>
              <a:t>Each part of the light source diverges to whole specimen</a:t>
            </a:r>
          </a:p>
          <a:p>
            <a:pPr>
              <a:spcBef>
                <a:spcPct val="50000"/>
              </a:spcBef>
            </a:pPr>
            <a:r>
              <a:rPr lang="en-US" altLang="en-US" sz="2000" dirty="0">
                <a:latin typeface="Calibri" panose="020F0502020204030204" pitchFamily="34" charset="0"/>
              </a:rPr>
              <a:t>Each part of the specimen gets light that converges from the whole light </a:t>
            </a:r>
            <a:r>
              <a:rPr lang="en-US" altLang="en-US" sz="2000" dirty="0" smtClean="0">
                <a:latin typeface="Calibri" panose="020F0502020204030204" pitchFamily="34" charset="0"/>
              </a:rPr>
              <a:t>source</a:t>
            </a:r>
            <a:endParaRPr lang="en-US" altLang="en-US" sz="2000" dirty="0">
              <a:latin typeface="Calibri" panose="020F0502020204030204" pitchFamily="34" charset="0"/>
            </a:endParaRPr>
          </a:p>
        </p:txBody>
      </p:sp>
    </p:spTree>
    <p:extLst>
      <p:ext uri="{BB962C8B-B14F-4D97-AF65-F5344CB8AC3E}">
        <p14:creationId xmlns:p14="http://schemas.microsoft.com/office/powerpoint/2010/main" val="141655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8" descr="obsplane.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0" y="2706370"/>
            <a:ext cx="6720840" cy="371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lstStyle/>
          <a:p>
            <a:r>
              <a:rPr lang="en-US" dirty="0" smtClean="0"/>
              <a:t>To look at the illumination planes</a:t>
            </a:r>
            <a:endParaRPr lang="en-US" dirty="0"/>
          </a:p>
        </p:txBody>
      </p:sp>
      <p:sp>
        <p:nvSpPr>
          <p:cNvPr id="3" name="Content Placeholder 2"/>
          <p:cNvSpPr>
            <a:spLocks noGrp="1"/>
          </p:cNvSpPr>
          <p:nvPr>
            <p:ph idx="1"/>
          </p:nvPr>
        </p:nvSpPr>
        <p:spPr>
          <a:xfrm>
            <a:off x="628650" y="1459865"/>
            <a:ext cx="7886700" cy="4351338"/>
          </a:xfrm>
        </p:spPr>
        <p:txBody>
          <a:bodyPr/>
          <a:lstStyle/>
          <a:p>
            <a:r>
              <a:rPr lang="en-US" dirty="0"/>
              <a:t>Remove eyepiece</a:t>
            </a:r>
          </a:p>
          <a:p>
            <a:r>
              <a:rPr lang="en-US" dirty="0"/>
              <a:t>Focus eye at </a:t>
            </a:r>
            <a:r>
              <a:rPr lang="en-US" dirty="0" smtClean="0"/>
              <a:t>infinity</a:t>
            </a:r>
            <a:endParaRPr lang="en-US" dirty="0"/>
          </a:p>
        </p:txBody>
      </p:sp>
      <p:sp>
        <p:nvSpPr>
          <p:cNvPr id="4" name="Rectangle 3"/>
          <p:cNvSpPr/>
          <p:nvPr/>
        </p:nvSpPr>
        <p:spPr>
          <a:xfrm>
            <a:off x="3649980" y="6110208"/>
            <a:ext cx="1178560" cy="277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86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trans-illum light path.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l="804" r="1965"/>
          <a:stretch>
            <a:fillRect/>
          </a:stretch>
        </p:blipFill>
        <p:spPr bwMode="auto">
          <a:xfrm>
            <a:off x="1981200" y="228600"/>
            <a:ext cx="518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020761" y="5052189"/>
            <a:ext cx="1654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Field aperture</a:t>
            </a:r>
          </a:p>
        </p:txBody>
      </p:sp>
      <p:sp>
        <p:nvSpPr>
          <p:cNvPr id="30724" name="Text Box 4"/>
          <p:cNvSpPr txBox="1">
            <a:spLocks noChangeArrowheads="1"/>
          </p:cNvSpPr>
          <p:nvPr/>
        </p:nvSpPr>
        <p:spPr bwMode="auto">
          <a:xfrm>
            <a:off x="2029660" y="3996501"/>
            <a:ext cx="2276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Condenser aperture</a:t>
            </a:r>
          </a:p>
        </p:txBody>
      </p:sp>
      <p:sp>
        <p:nvSpPr>
          <p:cNvPr id="30725" name="Text Box 6"/>
          <p:cNvSpPr txBox="1">
            <a:spLocks noChangeArrowheads="1"/>
          </p:cNvSpPr>
          <p:nvPr/>
        </p:nvSpPr>
        <p:spPr bwMode="auto">
          <a:xfrm>
            <a:off x="6036216" y="4365695"/>
            <a:ext cx="19169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Condenser focus</a:t>
            </a:r>
          </a:p>
          <a:p>
            <a:pPr algn="ctr"/>
            <a:r>
              <a:rPr lang="en-US" altLang="en-US" sz="2000" dirty="0">
                <a:latin typeface="Calibri" panose="020F0502020204030204" pitchFamily="34" charset="0"/>
              </a:rPr>
              <a:t>&amp; centering</a:t>
            </a:r>
          </a:p>
        </p:txBody>
      </p:sp>
      <p:sp>
        <p:nvSpPr>
          <p:cNvPr id="30726" name="Line 7"/>
          <p:cNvSpPr>
            <a:spLocks noChangeShapeType="1"/>
          </p:cNvSpPr>
          <p:nvPr/>
        </p:nvSpPr>
        <p:spPr bwMode="auto">
          <a:xfrm>
            <a:off x="3048000" y="44196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8"/>
          <p:cNvSpPr>
            <a:spLocks noChangeShapeType="1"/>
          </p:cNvSpPr>
          <p:nvPr/>
        </p:nvSpPr>
        <p:spPr bwMode="auto">
          <a:xfrm>
            <a:off x="3048000" y="5486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9"/>
          <p:cNvSpPr>
            <a:spLocks noChangeShapeType="1"/>
          </p:cNvSpPr>
          <p:nvPr/>
        </p:nvSpPr>
        <p:spPr bwMode="auto">
          <a:xfrm flipH="1">
            <a:off x="5105400" y="4495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0"/>
          <p:cNvSpPr>
            <a:spLocks noChangeShapeType="1"/>
          </p:cNvSpPr>
          <p:nvPr/>
        </p:nvSpPr>
        <p:spPr bwMode="auto">
          <a:xfrm flipH="1">
            <a:off x="5562600" y="4800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AutoShape 11"/>
          <p:cNvSpPr>
            <a:spLocks noChangeArrowheads="1"/>
          </p:cNvSpPr>
          <p:nvPr/>
        </p:nvSpPr>
        <p:spPr bwMode="auto">
          <a:xfrm>
            <a:off x="5257800" y="4648200"/>
            <a:ext cx="228600" cy="228600"/>
          </a:xfrm>
          <a:custGeom>
            <a:avLst/>
            <a:gdLst>
              <a:gd name="T0" fmla="*/ 12802394 w 21600"/>
              <a:gd name="T1" fmla="*/ 0 h 21600"/>
              <a:gd name="T2" fmla="*/ 3749432 w 21600"/>
              <a:gd name="T3" fmla="*/ 3749432 h 21600"/>
              <a:gd name="T4" fmla="*/ 0 w 21600"/>
              <a:gd name="T5" fmla="*/ 12802394 h 21600"/>
              <a:gd name="T6" fmla="*/ 3749432 w 21600"/>
              <a:gd name="T7" fmla="*/ 21855356 h 21600"/>
              <a:gd name="T8" fmla="*/ 12802394 w 21600"/>
              <a:gd name="T9" fmla="*/ 25604788 h 21600"/>
              <a:gd name="T10" fmla="*/ 21855356 w 21600"/>
              <a:gd name="T11" fmla="*/ 21855356 h 21600"/>
              <a:gd name="T12" fmla="*/ 25604788 w 21600"/>
              <a:gd name="T13" fmla="*/ 12802394 h 21600"/>
              <a:gd name="T14" fmla="*/ 21855356 w 21600"/>
              <a:gd name="T15" fmla="*/ 374943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3" name="Title 1"/>
          <p:cNvSpPr txBox="1">
            <a:spLocks/>
          </p:cNvSpPr>
          <p:nvPr/>
        </p:nvSpPr>
        <p:spPr>
          <a:xfrm>
            <a:off x="608330" y="133032"/>
            <a:ext cx="7886700" cy="1325563"/>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a:lstStyle>
          <a:p>
            <a:r>
              <a:rPr lang="en-US" sz="3200" kern="0" dirty="0" smtClean="0">
                <a:solidFill>
                  <a:schemeClr val="tx1"/>
                </a:solidFill>
              </a:rPr>
              <a:t>Requirements on Microscope</a:t>
            </a:r>
            <a:endParaRPr lang="en-US" sz="3200" kern="0" dirty="0">
              <a:solidFill>
                <a:schemeClr val="tx1"/>
              </a:solidFill>
            </a:endParaRPr>
          </a:p>
        </p:txBody>
      </p:sp>
    </p:spTree>
    <p:extLst>
      <p:ext uri="{BB962C8B-B14F-4D97-AF65-F5344CB8AC3E}">
        <p14:creationId xmlns:p14="http://schemas.microsoft.com/office/powerpoint/2010/main" val="410636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pic>
        <p:nvPicPr>
          <p:cNvPr id="68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04800"/>
            <a:ext cx="6381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86086" name="Object 6"/>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1539" name="Picture" r:id="rId5" imgW="722160" imgH="722160" progId="Word.Picture.8">
                  <p:embed/>
                </p:oleObj>
              </mc:Choice>
              <mc:Fallback>
                <p:oleObj name="Picture" r:id="rId5" imgW="722160" imgH="72216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087" name="Text Box 7"/>
          <p:cNvSpPr txBox="1">
            <a:spLocks noChangeArrowheads="1"/>
          </p:cNvSpPr>
          <p:nvPr/>
        </p:nvSpPr>
        <p:spPr bwMode="auto">
          <a:xfrm>
            <a:off x="152400" y="228600"/>
            <a:ext cx="63246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en-US" altLang="en-US" sz="2400" smtClean="0">
                <a:solidFill>
                  <a:srgbClr val="FFFF99"/>
                </a:solidFill>
                <a:latin typeface="Comic Sans MS" panose="030F0702030302020204" pitchFamily="66" charset="0"/>
              </a:rPr>
              <a:t>K</a:t>
            </a:r>
            <a:r>
              <a:rPr lang="de-DE" altLang="en-US" sz="2400" smtClean="0">
                <a:solidFill>
                  <a:srgbClr val="FFFF99"/>
                </a:solidFill>
                <a:latin typeface="Comic Sans MS" panose="030F0702030302020204" pitchFamily="66" charset="0"/>
              </a:rPr>
              <a:t>oe</a:t>
            </a:r>
            <a:r>
              <a:rPr lang="en-US" altLang="en-US" sz="2400" smtClean="0">
                <a:solidFill>
                  <a:srgbClr val="FFFF99"/>
                </a:solidFill>
                <a:latin typeface="Comic Sans MS" panose="030F0702030302020204" pitchFamily="66" charset="0"/>
              </a:rPr>
              <a:t>hler Illumination Steps:</a:t>
            </a:r>
            <a:r>
              <a:rPr lang="en-US" altLang="en-US" sz="2400" smtClean="0">
                <a:solidFill>
                  <a:srgbClr val="FFFFFF"/>
                </a:solidFill>
                <a:latin typeface="Comic Sans MS" panose="030F0702030302020204" pitchFamily="66" charset="0"/>
              </a:rPr>
              <a:t>    </a:t>
            </a:r>
            <a:endParaRPr lang="en-US" altLang="en-US" sz="2400" smtClean="0">
              <a:solidFill>
                <a:srgbClr val="808080"/>
              </a:solidFill>
              <a:latin typeface="Comic Sans MS" panose="030F0702030302020204" pitchFamily="66" charset="0"/>
            </a:endParaRPr>
          </a:p>
        </p:txBody>
      </p:sp>
      <p:pic>
        <p:nvPicPr>
          <p:cNvPr id="686089" name="Picture 9" descr="Image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505200"/>
            <a:ext cx="396240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86088" name="Picture 8" descr="Image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228600"/>
            <a:ext cx="396240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0259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6082"/>
                                        </p:tgtEl>
                                        <p:attrNameLst>
                                          <p:attrName>style.visibility</p:attrName>
                                        </p:attrNameLst>
                                      </p:cBhvr>
                                      <p:to>
                                        <p:strVal val="visible"/>
                                      </p:to>
                                    </p:set>
                                    <p:animEffect transition="in" filter="wipe(up)">
                                      <p:cBhvr>
                                        <p:cTn id="7" dur="500"/>
                                        <p:tgtEl>
                                          <p:spTgt spid="68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6088"/>
                                        </p:tgtEl>
                                        <p:attrNameLst>
                                          <p:attrName>style.visibility</p:attrName>
                                        </p:attrNameLst>
                                      </p:cBhvr>
                                      <p:to>
                                        <p:strVal val="visible"/>
                                      </p:to>
                                    </p:set>
                                    <p:animEffect transition="in" filter="dissolve">
                                      <p:cBhvr>
                                        <p:cTn id="12" dur="500"/>
                                        <p:tgtEl>
                                          <p:spTgt spid="686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86089"/>
                                        </p:tgtEl>
                                        <p:attrNameLst>
                                          <p:attrName>style.visibility</p:attrName>
                                        </p:attrNameLst>
                                      </p:cBhvr>
                                      <p:to>
                                        <p:strVal val="visible"/>
                                      </p:to>
                                    </p:set>
                                    <p:animEffect transition="in" filter="dissolve">
                                      <p:cBhvr>
                                        <p:cTn id="17" dur="500"/>
                                        <p:tgtEl>
                                          <p:spTgt spid="68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graphicFrame>
        <p:nvGraphicFramePr>
          <p:cNvPr id="687109" name="Object 5"/>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2563"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7110" name="Picture 6" descr="Image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775" y="2771775"/>
            <a:ext cx="396240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87111" name="Picture 7" descr="Image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1550" y="2784475"/>
            <a:ext cx="396240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1026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fade">
                                      <p:cBhvr>
                                        <p:cTn id="7" dur="2000"/>
                                        <p:tgtEl>
                                          <p:spTgt spid="68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graphicFrame>
        <p:nvGraphicFramePr>
          <p:cNvPr id="688132"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3587"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8133" name="Picture 5" descr="Image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0480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0486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88133"/>
                                        </p:tgtEl>
                                        <p:attrNameLst>
                                          <p:attrName>style.visibility</p:attrName>
                                        </p:attrNameLst>
                                      </p:cBhvr>
                                      <p:to>
                                        <p:strVal val="visible"/>
                                      </p:to>
                                    </p:set>
                                    <p:animEffect transition="in" filter="circle(in)">
                                      <p:cBhvr>
                                        <p:cTn id="7" dur="2000"/>
                                        <p:tgtEl>
                                          <p:spTgt spid="68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Focus Field Diaphragm by </a:t>
            </a:r>
          </a:p>
          <a:p>
            <a:pPr eaLnBrk="0" fontAlgn="base" hangingPunct="0">
              <a:spcAft>
                <a:spcPct val="0"/>
              </a:spcAft>
            </a:pPr>
            <a:r>
              <a:rPr lang="en-US" altLang="en-US" sz="2400" smtClean="0">
                <a:solidFill>
                  <a:srgbClr val="FFFFFF"/>
                </a:solidFill>
                <a:latin typeface="Comic Sans MS" panose="030F0702030302020204" pitchFamily="66" charset="0"/>
              </a:rPr>
              <a:t>     moving condenser up or down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graphicFrame>
        <p:nvGraphicFramePr>
          <p:cNvPr id="689156"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4611"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9158" name="Picture 6" descr="Image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04800"/>
            <a:ext cx="3886200" cy="3079750"/>
          </a:xfrm>
          <a:prstGeom prst="rect">
            <a:avLst/>
          </a:prstGeom>
          <a:noFill/>
          <a:extLst>
            <a:ext uri="{909E8E84-426E-40DD-AFC4-6F175D3DCCD1}">
              <a14:hiddenFill xmlns:a14="http://schemas.microsoft.com/office/drawing/2010/main">
                <a:solidFill>
                  <a:srgbClr val="FFFFFF"/>
                </a:solidFill>
              </a14:hiddenFill>
            </a:ext>
          </a:extLst>
        </p:spPr>
      </p:pic>
      <p:pic>
        <p:nvPicPr>
          <p:cNvPr id="689159" name="Picture 7" descr="Image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62585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11227"/>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9159"/>
                                        </p:tgtEl>
                                        <p:attrNameLst>
                                          <p:attrName>style.visibility</p:attrName>
                                        </p:attrNameLst>
                                      </p:cBhvr>
                                      <p:to>
                                        <p:strVal val="visible"/>
                                      </p:to>
                                    </p:set>
                                    <p:animEffect transition="in" filter="dissolve">
                                      <p:cBhvr>
                                        <p:cTn id="7" dur="500"/>
                                        <p:tgtEl>
                                          <p:spTgt spid="68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0178"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Field Stop by moving     condenser up or down</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graphicFrame>
        <p:nvGraphicFramePr>
          <p:cNvPr id="690181" name="Object 5"/>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5635"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0182" name="Picture 6" descr="Image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28600"/>
            <a:ext cx="3886200" cy="3079750"/>
          </a:xfrm>
          <a:prstGeom prst="rect">
            <a:avLst/>
          </a:prstGeom>
          <a:noFill/>
          <a:extLst>
            <a:ext uri="{909E8E84-426E-40DD-AFC4-6F175D3DCCD1}">
              <a14:hiddenFill xmlns:a14="http://schemas.microsoft.com/office/drawing/2010/main">
                <a:solidFill>
                  <a:srgbClr val="FFFFFF"/>
                </a:solidFill>
              </a14:hiddenFill>
            </a:ext>
          </a:extLst>
        </p:spPr>
      </p:pic>
      <p:pic>
        <p:nvPicPr>
          <p:cNvPr id="690183" name="Picture 7" descr="Image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613150"/>
            <a:ext cx="3886200" cy="307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8599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90183"/>
                                        </p:tgtEl>
                                        <p:attrNameLst>
                                          <p:attrName>style.visibility</p:attrName>
                                        </p:attrNameLst>
                                      </p:cBhvr>
                                      <p:to>
                                        <p:strVal val="visible"/>
                                      </p:to>
                                    </p:set>
                                    <p:animEffect transition="in" filter="dissolve">
                                      <p:cBhvr>
                                        <p:cTn id="7" dur="500"/>
                                        <p:tgtEl>
                                          <p:spTgt spid="69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smtClean="0">
                <a:solidFill>
                  <a:srgbClr val="FFFFFF"/>
                </a:solidFill>
                <a:latin typeface="Comic Sans MS" panose="030F0702030302020204" pitchFamily="66" charset="0"/>
              </a:rPr>
              <a:t>Open to fill view of observer</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smtClean="0">
                <a:solidFill>
                  <a:srgbClr val="808080"/>
                </a:solidFill>
                <a:latin typeface="Comic Sans MS" panose="030F0702030302020204" pitchFamily="66" charset="0"/>
              </a:rPr>
              <a:t>Enjoy Image (changing Condenser Diaphragm alters Contrast / Resolution)</a:t>
            </a:r>
          </a:p>
        </p:txBody>
      </p:sp>
      <p:graphicFrame>
        <p:nvGraphicFramePr>
          <p:cNvPr id="691204"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6659"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1205" name="Picture 5" descr="Image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22250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9231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circle(out)">
                                      <p:cBhvr>
                                        <p:cTn id="7" dur="2000"/>
                                        <p:tgtEl>
                                          <p:spTgt spid="69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073"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903173" name="Rectangle 5"/>
          <p:cNvSpPr>
            <a:spLocks noChangeArrowheads="1"/>
          </p:cNvSpPr>
          <p:nvPr/>
        </p:nvSpPr>
        <p:spPr bwMode="auto">
          <a:xfrm>
            <a:off x="381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imes New Roman" panose="02020603050405020304" pitchFamily="18" charset="0"/>
              </a:defRPr>
            </a:lvl1pPr>
            <a:lvl2pPr>
              <a:spcBef>
                <a:spcPct val="0"/>
              </a:spcBef>
              <a:defRPr sz="4400">
                <a:solidFill>
                  <a:schemeClr val="tx2"/>
                </a:solidFill>
                <a:latin typeface="Times New Roman" panose="02020603050405020304" pitchFamily="18" charset="0"/>
              </a:defRPr>
            </a:lvl2pPr>
            <a:lvl3pPr>
              <a:spcBef>
                <a:spcPct val="0"/>
              </a:spcBef>
              <a:defRPr sz="4400">
                <a:solidFill>
                  <a:schemeClr val="tx2"/>
                </a:solidFill>
                <a:latin typeface="Times New Roman" panose="02020603050405020304" pitchFamily="18" charset="0"/>
              </a:defRPr>
            </a:lvl3pPr>
            <a:lvl4pPr>
              <a:spcBef>
                <a:spcPct val="0"/>
              </a:spcBef>
              <a:defRPr sz="4400">
                <a:solidFill>
                  <a:schemeClr val="tx2"/>
                </a:solidFill>
                <a:latin typeface="Times New Roman" panose="02020603050405020304" pitchFamily="18" charset="0"/>
              </a:defRPr>
            </a:lvl4pPr>
            <a:lvl5pPr>
              <a:spcBef>
                <a:spcPct val="0"/>
              </a:spcBef>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4000" dirty="0">
                <a:solidFill>
                  <a:prstClr val="black"/>
                </a:solidFill>
                <a:latin typeface="Calibri Light" panose="020F0302020204030204"/>
              </a:rPr>
              <a:t>Illumination Techniques - Overview</a:t>
            </a:r>
          </a:p>
        </p:txBody>
      </p:sp>
    </p:spTree>
    <p:extLst>
      <p:ext uri="{BB962C8B-B14F-4D97-AF65-F5344CB8AC3E}">
        <p14:creationId xmlns:p14="http://schemas.microsoft.com/office/powerpoint/2010/main" val="200808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898525"/>
            <a:ext cx="6324600" cy="52038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dirty="0" smtClean="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dirty="0" smtClean="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dirty="0" smtClean="0">
                <a:solidFill>
                  <a:srgbClr val="FFFFFF"/>
                </a:solidFill>
                <a:latin typeface="Comic Sans MS" panose="030F0702030302020204" pitchFamily="66" charset="0"/>
              </a:rPr>
              <a:t>Observe Objective’s Back Focal Plane via </a:t>
            </a:r>
            <a:r>
              <a:rPr lang="en-US" altLang="en-US" sz="2400" dirty="0" err="1" smtClean="0">
                <a:solidFill>
                  <a:srgbClr val="FFFFFF"/>
                </a:solidFill>
                <a:latin typeface="Comic Sans MS" panose="030F0702030302020204" pitchFamily="66" charset="0"/>
              </a:rPr>
              <a:t>Ph</a:t>
            </a:r>
            <a:r>
              <a:rPr lang="en-US" altLang="en-US" sz="2400" dirty="0" smtClean="0">
                <a:solidFill>
                  <a:srgbClr val="FFFFFF"/>
                </a:solidFill>
                <a:latin typeface="Comic Sans MS" panose="030F0702030302020204" pitchFamily="66" charset="0"/>
              </a:rPr>
              <a:t> Telescope or by removing Ocular </a:t>
            </a:r>
          </a:p>
          <a:p>
            <a:pPr eaLnBrk="0" fontAlgn="base" hangingPunct="0">
              <a:spcAft>
                <a:spcPct val="0"/>
              </a:spcAft>
              <a:buFontTx/>
              <a:buAutoNum type="arabicParenR"/>
            </a:pPr>
            <a:r>
              <a:rPr lang="en-US" altLang="en-US" sz="2400" dirty="0" smtClean="0">
                <a:solidFill>
                  <a:srgbClr val="FFFFFF"/>
                </a:solidFill>
                <a:latin typeface="Comic Sans MS" panose="030F0702030302020204" pitchFamily="66" charset="0"/>
              </a:rPr>
              <a:t>Close Condenser Diaphragm to fill approx. 2/3 of Objective’s Aperture</a:t>
            </a:r>
            <a:endParaRPr lang="en-US" altLang="en-US" sz="2400" dirty="0" smtClean="0">
              <a:solidFill>
                <a:srgbClr val="808080"/>
              </a:solidFill>
              <a:latin typeface="Comic Sans MS" panose="030F0702030302020204" pitchFamily="66" charset="0"/>
            </a:endParaRPr>
          </a:p>
        </p:txBody>
      </p:sp>
      <p:sp>
        <p:nvSpPr>
          <p:cNvPr id="692229" name="Text Box 5"/>
          <p:cNvSpPr txBox="1">
            <a:spLocks noChangeArrowheads="1"/>
          </p:cNvSpPr>
          <p:nvPr/>
        </p:nvSpPr>
        <p:spPr bwMode="auto">
          <a:xfrm>
            <a:off x="7010400" y="26670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smtClean="0">
                <a:solidFill>
                  <a:srgbClr val="FF0000"/>
                </a:solidFill>
                <a:latin typeface="Comic Sans MS" panose="030F0702030302020204" pitchFamily="66" charset="0"/>
              </a:rPr>
              <a:t>BFP</a:t>
            </a:r>
          </a:p>
        </p:txBody>
      </p:sp>
      <p:sp>
        <p:nvSpPr>
          <p:cNvPr id="692230" name="Text Box 6"/>
          <p:cNvSpPr txBox="1">
            <a:spLocks noChangeArrowheads="1"/>
          </p:cNvSpPr>
          <p:nvPr/>
        </p:nvSpPr>
        <p:spPr bwMode="auto">
          <a:xfrm>
            <a:off x="457200" y="5310188"/>
            <a:ext cx="5562600" cy="13255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100" smtClean="0">
                <a:solidFill>
                  <a:srgbClr val="FFFFFF"/>
                </a:solidFill>
                <a:latin typeface="Comic Sans MS" panose="030F0702030302020204" pitchFamily="66" charset="0"/>
              </a:rPr>
              <a:t>Better:</a:t>
            </a:r>
            <a:r>
              <a:rPr lang="en-US" altLang="en-US" sz="2100" smtClean="0">
                <a:solidFill>
                  <a:srgbClr val="FFFFCC"/>
                </a:solidFill>
                <a:latin typeface="Comic Sans MS" panose="030F0702030302020204" pitchFamily="66" charset="0"/>
              </a:rPr>
              <a:t> Depending on specimen’s inherent contrast, close condenser aperture to:</a:t>
            </a:r>
            <a:r>
              <a:rPr lang="en-US" altLang="en-US" sz="2400" b="1" smtClean="0">
                <a:solidFill>
                  <a:srgbClr val="FFFFCC"/>
                </a:solidFill>
                <a:latin typeface="Comic Sans MS" panose="030F0702030302020204" pitchFamily="66" charset="0"/>
              </a:rPr>
              <a:t> </a:t>
            </a:r>
          </a:p>
          <a:p>
            <a:pPr eaLnBrk="0" fontAlgn="base" hangingPunct="0">
              <a:spcBef>
                <a:spcPct val="50000"/>
              </a:spcBef>
              <a:spcAft>
                <a:spcPct val="0"/>
              </a:spcAft>
            </a:pPr>
            <a:r>
              <a:rPr lang="en-US" altLang="en-US" sz="2400" b="1" smtClean="0">
                <a:solidFill>
                  <a:srgbClr val="FF0000"/>
                </a:solidFill>
                <a:latin typeface="Comic Sans MS" panose="030F0702030302020204" pitchFamily="66" charset="0"/>
              </a:rPr>
              <a:t>~ 0.3 - 0.9 </a:t>
            </a:r>
            <a:r>
              <a:rPr lang="en-US" altLang="en-US" sz="2400" b="1" smtClean="0">
                <a:solidFill>
                  <a:srgbClr val="FFFFCC"/>
                </a:solidFill>
                <a:latin typeface="Comic Sans MS" panose="030F0702030302020204" pitchFamily="66" charset="0"/>
              </a:rPr>
              <a:t>x NA</a:t>
            </a:r>
            <a:r>
              <a:rPr lang="en-US" altLang="en-US" sz="2400" b="1" baseline="-25000" smtClean="0">
                <a:solidFill>
                  <a:srgbClr val="FFFFCC"/>
                </a:solidFill>
                <a:latin typeface="Comic Sans MS" panose="030F0702030302020204" pitchFamily="66" charset="0"/>
              </a:rPr>
              <a:t>objective</a:t>
            </a:r>
          </a:p>
        </p:txBody>
      </p:sp>
      <p:pic>
        <p:nvPicPr>
          <p:cNvPr id="692232" name="Picture 8" descr="Image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057400"/>
            <a:ext cx="2590800" cy="2052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92231" name="Object 7"/>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7683" name="Picture" r:id="rId5" imgW="722160" imgH="722160" progId="Word.Picture.8">
                  <p:embed/>
                </p:oleObj>
              </mc:Choice>
              <mc:Fallback>
                <p:oleObj name="Picture" r:id="rId5" imgW="722160" imgH="72216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2233" name="Picture 9" descr="Image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4576763"/>
            <a:ext cx="2590800" cy="205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8746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2229"/>
                                        </p:tgtEl>
                                        <p:attrNameLst>
                                          <p:attrName>style.visibility</p:attrName>
                                        </p:attrNameLst>
                                      </p:cBhvr>
                                      <p:to>
                                        <p:strVal val="visible"/>
                                      </p:to>
                                    </p:set>
                                    <p:anim calcmode="lin" valueType="num">
                                      <p:cBhvr additive="base">
                                        <p:cTn id="7" dur="1000" fill="hold"/>
                                        <p:tgtEl>
                                          <p:spTgt spid="692229"/>
                                        </p:tgtEl>
                                        <p:attrNameLst>
                                          <p:attrName>ppt_x</p:attrName>
                                        </p:attrNameLst>
                                      </p:cBhvr>
                                      <p:tavLst>
                                        <p:tav tm="0">
                                          <p:val>
                                            <p:strVal val="1+#ppt_w/2"/>
                                          </p:val>
                                        </p:tav>
                                        <p:tav tm="100000">
                                          <p:val>
                                            <p:strVal val="#ppt_x"/>
                                          </p:val>
                                        </p:tav>
                                      </p:tavLst>
                                    </p:anim>
                                    <p:anim calcmode="lin" valueType="num">
                                      <p:cBhvr additive="base">
                                        <p:cTn id="8" dur="1000" fill="hold"/>
                                        <p:tgtEl>
                                          <p:spTgt spid="6922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692232"/>
                                        </p:tgtEl>
                                        <p:attrNameLst>
                                          <p:attrName>style.visibility</p:attrName>
                                        </p:attrNameLst>
                                      </p:cBhvr>
                                      <p:to>
                                        <p:strVal val="visible"/>
                                      </p:to>
                                    </p:set>
                                    <p:animEffect transition="in" filter="wipe(right)">
                                      <p:cBhvr>
                                        <p:cTn id="13" dur="1000"/>
                                        <p:tgtEl>
                                          <p:spTgt spid="6922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692233"/>
                                        </p:tgtEl>
                                        <p:attrNameLst>
                                          <p:attrName>style.visibility</p:attrName>
                                        </p:attrNameLst>
                                      </p:cBhvr>
                                      <p:to>
                                        <p:strVal val="visible"/>
                                      </p:to>
                                    </p:set>
                                    <p:animEffect transition="in" filter="circle(in)">
                                      <p:cBhvr>
                                        <p:cTn id="18" dur="2000"/>
                                        <p:tgtEl>
                                          <p:spTgt spid="6922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92230"/>
                                        </p:tgtEl>
                                        <p:attrNameLst>
                                          <p:attrName>style.visibility</p:attrName>
                                        </p:attrNameLst>
                                      </p:cBhvr>
                                      <p:to>
                                        <p:strVal val="visible"/>
                                      </p:to>
                                    </p:set>
                                    <p:animEffect transition="in" filter="wipe(left)">
                                      <p:cBhvr>
                                        <p:cTn id="23" dur="500"/>
                                        <p:tgtEl>
                                          <p:spTgt spid="69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9" grpId="0" autoUpdateAnimBg="0"/>
      <p:bldP spid="69223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54" name="Picture 6" descr="Imag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2" y="0"/>
            <a:ext cx="9144000" cy="7243763"/>
          </a:xfrm>
          <a:prstGeom prst="rect">
            <a:avLst/>
          </a:prstGeom>
          <a:noFill/>
          <a:extLst>
            <a:ext uri="{909E8E84-426E-40DD-AFC4-6F175D3DCCD1}">
              <a14:hiddenFill xmlns:a14="http://schemas.microsoft.com/office/drawing/2010/main">
                <a:solidFill>
                  <a:srgbClr val="FFFFFF"/>
                </a:solidFill>
              </a14:hiddenFill>
            </a:ext>
          </a:extLst>
        </p:spPr>
      </p:pic>
      <p:sp>
        <p:nvSpPr>
          <p:cNvPr id="693252" name="Text Box 4"/>
          <p:cNvSpPr txBox="1">
            <a:spLocks noChangeArrowheads="1"/>
          </p:cNvSpPr>
          <p:nvPr/>
        </p:nvSpPr>
        <p:spPr bwMode="auto">
          <a:xfrm>
            <a:off x="4038600" y="5029200"/>
            <a:ext cx="213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4400" b="1" smtClean="0">
                <a:solidFill>
                  <a:srgbClr val="FFFFFF"/>
                </a:solidFill>
                <a:latin typeface="Comic Sans MS" panose="030F0702030302020204" pitchFamily="66" charset="0"/>
              </a:rPr>
              <a:t>Done !</a:t>
            </a:r>
          </a:p>
        </p:txBody>
      </p:sp>
      <p:graphicFrame>
        <p:nvGraphicFramePr>
          <p:cNvPr id="693253" name="Object 5"/>
          <p:cNvGraphicFramePr>
            <a:graphicFrameLocks/>
          </p:cNvGraphicFramePr>
          <p:nvPr/>
        </p:nvGraphicFramePr>
        <p:xfrm>
          <a:off x="8096250" y="133350"/>
          <a:ext cx="457200" cy="457200"/>
        </p:xfrm>
        <a:graphic>
          <a:graphicData uri="http://schemas.openxmlformats.org/presentationml/2006/ole">
            <mc:AlternateContent xmlns:mc="http://schemas.openxmlformats.org/markup-compatibility/2006">
              <mc:Choice xmlns:v="urn:schemas-microsoft-com:vml" Requires="v">
                <p:oleObj spid="_x0000_s28707" name="Picture" r:id="rId4" imgW="722160" imgH="722160" progId="Word.Picture.8">
                  <p:embed/>
                </p:oleObj>
              </mc:Choice>
              <mc:Fallback>
                <p:oleObj name="Picture" r:id="rId4" imgW="722160" imgH="722160" progId="Word.Pictur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0" y="1333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29051396"/>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Kohler illumination interactive tutorial</a:t>
            </a:r>
            <a:endParaRPr lang="en-US" dirty="0"/>
          </a:p>
        </p:txBody>
      </p:sp>
      <p:sp>
        <p:nvSpPr>
          <p:cNvPr id="5" name="Content Placeholder 4"/>
          <p:cNvSpPr>
            <a:spLocks noGrp="1"/>
          </p:cNvSpPr>
          <p:nvPr>
            <p:ph idx="1"/>
          </p:nvPr>
        </p:nvSpPr>
        <p:spPr/>
        <p:txBody>
          <a:bodyPr>
            <a:normAutofit/>
          </a:bodyPr>
          <a:lstStyle/>
          <a:p>
            <a:pPr marL="0" indent="0">
              <a:buNone/>
            </a:pPr>
            <a:r>
              <a:rPr lang="en-US" sz="3200" dirty="0">
                <a:hlinkClick r:id="rId2"/>
              </a:rPr>
              <a:t>http://zeiss-campus.magnet.fsu.edu/tutorials/basics/microscopealignment/indexflash.html</a:t>
            </a:r>
            <a:endParaRPr lang="en-US" sz="3200" dirty="0"/>
          </a:p>
        </p:txBody>
      </p:sp>
    </p:spTree>
    <p:extLst>
      <p:ext uri="{BB962C8B-B14F-4D97-AF65-F5344CB8AC3E}">
        <p14:creationId xmlns:p14="http://schemas.microsoft.com/office/powerpoint/2010/main" val="1788669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Microscopy as a compromise</a:t>
            </a:r>
            <a:endParaRPr lang="en-US" dirty="0"/>
          </a:p>
        </p:txBody>
      </p:sp>
      <p:sp>
        <p:nvSpPr>
          <p:cNvPr id="5" name="Content Placeholder 4"/>
          <p:cNvSpPr>
            <a:spLocks noGrp="1"/>
          </p:cNvSpPr>
          <p:nvPr>
            <p:ph sz="half" idx="1"/>
          </p:nvPr>
        </p:nvSpPr>
        <p:spPr/>
        <p:txBody>
          <a:bodyPr/>
          <a:lstStyle/>
          <a:p>
            <a:r>
              <a:rPr lang="en-US" dirty="0"/>
              <a:t>Magnification</a:t>
            </a:r>
          </a:p>
          <a:p>
            <a:r>
              <a:rPr lang="en-US" dirty="0" smtClean="0"/>
              <a:t>Resolution</a:t>
            </a:r>
            <a:endParaRPr lang="en-US" dirty="0"/>
          </a:p>
          <a:p>
            <a:r>
              <a:rPr lang="en-US" dirty="0" smtClean="0"/>
              <a:t>Brightness</a:t>
            </a:r>
            <a:endParaRPr lang="en-US" dirty="0"/>
          </a:p>
          <a:p>
            <a:r>
              <a:rPr lang="en-US" dirty="0" smtClean="0"/>
              <a:t>Contrast</a:t>
            </a:r>
            <a:endParaRPr lang="en-US" dirty="0"/>
          </a:p>
          <a:p>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97056"/>
            <a:ext cx="3886200" cy="2704795"/>
          </a:xfrm>
        </p:spPr>
      </p:pic>
    </p:spTree>
    <p:extLst>
      <p:ext uri="{BB962C8B-B14F-4D97-AF65-F5344CB8AC3E}">
        <p14:creationId xmlns:p14="http://schemas.microsoft.com/office/powerpoint/2010/main" val="3793893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nchor="t"/>
          <a:lstStyle/>
          <a:p>
            <a:r>
              <a:rPr lang="en-US" altLang="en-US" sz="3000" dirty="0" smtClean="0">
                <a:solidFill>
                  <a:srgbClr val="000000"/>
                </a:solidFill>
              </a:rPr>
              <a:t>Compromise between Resolution and Contrast</a:t>
            </a:r>
            <a:endParaRPr lang="en-US" altLang="en-US" sz="3000" dirty="0">
              <a:solidFill>
                <a:srgbClr val="000000"/>
              </a:solidFill>
            </a:endParaRPr>
          </a:p>
        </p:txBody>
      </p:sp>
      <p:sp>
        <p:nvSpPr>
          <p:cNvPr id="766979" name="Rectangle 3"/>
          <p:cNvSpPr>
            <a:spLocks noGrp="1" noChangeArrowheads="1"/>
          </p:cNvSpPr>
          <p:nvPr>
            <p:ph idx="1"/>
          </p:nvPr>
        </p:nvSpPr>
        <p:spPr/>
        <p:txBody>
          <a:bodyPr>
            <a:normAutofit fontScale="92500" lnSpcReduction="10000"/>
          </a:bodyPr>
          <a:lstStyle/>
          <a:p>
            <a:pPr>
              <a:lnSpc>
                <a:spcPct val="90000"/>
              </a:lnSpc>
            </a:pPr>
            <a:r>
              <a:rPr lang="en-US" altLang="en-US" dirty="0" smtClean="0">
                <a:solidFill>
                  <a:srgbClr val="000000"/>
                </a:solidFill>
              </a:rPr>
              <a:t>The Big Challenge: highest resolution is not the highest contrast.</a:t>
            </a:r>
          </a:p>
          <a:p>
            <a:pPr>
              <a:lnSpc>
                <a:spcPct val="90000"/>
              </a:lnSpc>
            </a:pPr>
            <a:r>
              <a:rPr lang="en-US" altLang="en-US" dirty="0" smtClean="0">
                <a:solidFill>
                  <a:srgbClr val="000000"/>
                </a:solidFill>
              </a:rPr>
              <a:t>d </a:t>
            </a:r>
            <a:r>
              <a:rPr lang="en-US" altLang="en-US" dirty="0">
                <a:solidFill>
                  <a:srgbClr val="000000"/>
                </a:solidFill>
              </a:rPr>
              <a:t>= 0.61</a:t>
            </a:r>
            <a:r>
              <a:rPr lang="el-GR" altLang="en-US" dirty="0">
                <a:solidFill>
                  <a:srgbClr val="000000"/>
                </a:solidFill>
                <a:cs typeface="Arial" panose="020B0604020202020204" pitchFamily="34" charset="0"/>
              </a:rPr>
              <a:t>λ</a:t>
            </a:r>
            <a:r>
              <a:rPr lang="en-US" altLang="en-US" dirty="0">
                <a:solidFill>
                  <a:srgbClr val="000000"/>
                </a:solidFill>
              </a:rPr>
              <a:t>/NA </a:t>
            </a:r>
          </a:p>
          <a:p>
            <a:pPr>
              <a:lnSpc>
                <a:spcPct val="90000"/>
              </a:lnSpc>
            </a:pPr>
            <a:endParaRPr lang="en-US" altLang="en-US" dirty="0">
              <a:solidFill>
                <a:srgbClr val="000000"/>
              </a:solidFill>
            </a:endParaRPr>
          </a:p>
          <a:p>
            <a:pPr>
              <a:lnSpc>
                <a:spcPct val="90000"/>
              </a:lnSpc>
            </a:pPr>
            <a:endParaRPr lang="en-US" altLang="en-US" dirty="0">
              <a:solidFill>
                <a:srgbClr val="000000"/>
              </a:solidFill>
            </a:endParaRPr>
          </a:p>
          <a:p>
            <a:pPr>
              <a:lnSpc>
                <a:spcPct val="90000"/>
              </a:lnSpc>
            </a:pPr>
            <a:endParaRPr lang="en-US" altLang="en-US" dirty="0">
              <a:solidFill>
                <a:srgbClr val="000000"/>
              </a:solidFill>
            </a:endParaRPr>
          </a:p>
          <a:p>
            <a:pPr>
              <a:lnSpc>
                <a:spcPct val="90000"/>
              </a:lnSpc>
            </a:pPr>
            <a:endParaRPr lang="en-US" altLang="en-US" dirty="0">
              <a:solidFill>
                <a:srgbClr val="000000"/>
              </a:solidFill>
              <a:cs typeface="Arial" panose="020B0604020202020204" pitchFamily="34" charset="0"/>
            </a:endParaRPr>
          </a:p>
          <a:p>
            <a:pPr>
              <a:lnSpc>
                <a:spcPct val="90000"/>
              </a:lnSpc>
            </a:pPr>
            <a:endParaRPr lang="en-US" altLang="en-US" dirty="0">
              <a:solidFill>
                <a:srgbClr val="000000"/>
              </a:solidFill>
              <a:cs typeface="Arial" panose="020B0604020202020204" pitchFamily="34" charset="0"/>
            </a:endParaRPr>
          </a:p>
          <a:p>
            <a:pPr>
              <a:lnSpc>
                <a:spcPct val="90000"/>
              </a:lnSpc>
            </a:pPr>
            <a:endParaRPr lang="en-US" altLang="en-US" dirty="0" smtClean="0">
              <a:solidFill>
                <a:srgbClr val="000000"/>
              </a:solidFill>
              <a:cs typeface="Arial" panose="020B0604020202020204" pitchFamily="34" charset="0"/>
            </a:endParaRPr>
          </a:p>
          <a:p>
            <a:pPr>
              <a:lnSpc>
                <a:spcPct val="90000"/>
              </a:lnSpc>
            </a:pPr>
            <a:r>
              <a:rPr lang="el-GR" altLang="en-US" dirty="0" smtClean="0">
                <a:solidFill>
                  <a:srgbClr val="000000"/>
                </a:solidFill>
                <a:cs typeface="Arial" panose="020B0604020202020204" pitchFamily="34" charset="0"/>
              </a:rPr>
              <a:t>λ</a:t>
            </a:r>
            <a:r>
              <a:rPr lang="en-US" altLang="en-US" dirty="0">
                <a:solidFill>
                  <a:srgbClr val="000000"/>
                </a:solidFill>
                <a:cs typeface="Arial" panose="020B0604020202020204" pitchFamily="34" charset="0"/>
              </a:rPr>
              <a:t>=wavelength;  NA=Numerical </a:t>
            </a:r>
            <a:r>
              <a:rPr lang="en-US" altLang="en-US" dirty="0" err="1">
                <a:solidFill>
                  <a:srgbClr val="000000"/>
                </a:solidFill>
                <a:cs typeface="Arial" panose="020B0604020202020204" pitchFamily="34" charset="0"/>
              </a:rPr>
              <a:t>Apeture</a:t>
            </a:r>
            <a:endParaRPr lang="el-GR" altLang="en-US" dirty="0">
              <a:solidFill>
                <a:srgbClr val="000000"/>
              </a:solidFill>
              <a:cs typeface="Arial" panose="020B0604020202020204" pitchFamily="34" charset="0"/>
            </a:endParaRPr>
          </a:p>
        </p:txBody>
      </p:sp>
      <p:pic>
        <p:nvPicPr>
          <p:cNvPr id="766980" name="Picture 4" descr="deconresolution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150952"/>
            <a:ext cx="7715250" cy="2432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2080" y="5283200"/>
            <a:ext cx="1178560" cy="3454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6456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How to get contrast</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smtClean="0"/>
              <a:t>Bad Idea Number 1:</a:t>
            </a:r>
          </a:p>
          <a:p>
            <a:pPr marL="0" indent="0">
              <a:buNone/>
            </a:pPr>
            <a:r>
              <a:rPr lang="en-US" sz="2400" dirty="0" smtClean="0"/>
              <a:t>“</a:t>
            </a:r>
            <a:r>
              <a:rPr lang="en-US" sz="2400" dirty="0"/>
              <a:t>Dropping” the condenser</a:t>
            </a:r>
          </a:p>
          <a:p>
            <a:pPr marL="0" indent="0">
              <a:buNone/>
            </a:pPr>
            <a:endParaRPr lang="en-US" sz="2400" dirty="0" smtClean="0"/>
          </a:p>
          <a:p>
            <a:pPr marL="0" indent="0">
              <a:buNone/>
            </a:pPr>
            <a:r>
              <a:rPr lang="en-US" sz="2400" dirty="0" smtClean="0"/>
              <a:t>Objects scatter light into the </a:t>
            </a:r>
            <a:r>
              <a:rPr lang="en-US" sz="2400" dirty="0" smtClean="0"/>
              <a:t>objective (dust)</a:t>
            </a:r>
            <a:endParaRPr lang="en-US" sz="2400" dirty="0" smtClean="0"/>
          </a:p>
          <a:p>
            <a:pPr marL="0" indent="0">
              <a:buNone/>
            </a:pPr>
            <a:endParaRPr lang="en-US" sz="2400" dirty="0"/>
          </a:p>
          <a:p>
            <a:pPr marL="0" indent="0">
              <a:buNone/>
            </a:pPr>
            <a:r>
              <a:rPr lang="en-US" sz="2400" dirty="0" smtClean="0"/>
              <a:t>Gives contrast, but at the cost of NA</a:t>
            </a:r>
          </a:p>
          <a:p>
            <a:pPr marL="0" indent="0">
              <a:buNone/>
            </a:pPr>
            <a:endParaRPr lang="en-US" sz="2400" dirty="0"/>
          </a:p>
          <a:p>
            <a:pPr marL="0" indent="0">
              <a:buNone/>
            </a:pPr>
            <a:r>
              <a:rPr lang="en-US" sz="2400" dirty="0"/>
              <a:t>(spherical aberration in condenser)</a:t>
            </a:r>
          </a:p>
          <a:p>
            <a:pPr marL="0" indent="0">
              <a:buNone/>
            </a:pPr>
            <a:r>
              <a:rPr lang="en-US" sz="2400" dirty="0"/>
              <a:t>(bad launch of waves for diffraction)</a:t>
            </a:r>
          </a:p>
          <a:p>
            <a:pPr marL="0" indent="0">
              <a:buNone/>
            </a:pPr>
            <a:endParaRPr lang="en-US" sz="2400" dirty="0"/>
          </a:p>
        </p:txBody>
      </p:sp>
      <p:pic>
        <p:nvPicPr>
          <p:cNvPr id="7" name="Picture 2" descr="dropping condenser.jpg                                         00018DB4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r="31537"/>
          <a:stretch>
            <a:fillRect/>
          </a:stretch>
        </p:blipFill>
        <p:spPr bwMode="auto">
          <a:xfrm>
            <a:off x="6457950" y="1690689"/>
            <a:ext cx="2057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
          <p:cNvSpPr>
            <a:spLocks noChangeShapeType="1"/>
          </p:cNvSpPr>
          <p:nvPr/>
        </p:nvSpPr>
        <p:spPr bwMode="auto">
          <a:xfrm>
            <a:off x="8210550" y="4281489"/>
            <a:ext cx="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583393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smtClean="0"/>
              <a:t>How to get contrast</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a:t>Bad Idea Number 2</a:t>
            </a:r>
            <a:r>
              <a:rPr lang="en-US" sz="2400" dirty="0" smtClean="0"/>
              <a:t>:</a:t>
            </a:r>
          </a:p>
          <a:p>
            <a:pPr marL="0" indent="0">
              <a:buNone/>
            </a:pPr>
            <a:r>
              <a:rPr lang="en-US" sz="2400" dirty="0" smtClean="0"/>
              <a:t>“</a:t>
            </a:r>
            <a:r>
              <a:rPr lang="en-US" sz="2400" dirty="0"/>
              <a:t>Stopping down” the condenser</a:t>
            </a:r>
          </a:p>
          <a:p>
            <a:pPr marL="0" indent="0">
              <a:buNone/>
            </a:pPr>
            <a:endParaRPr lang="en-US" sz="2400" dirty="0"/>
          </a:p>
          <a:p>
            <a:pPr marL="0" indent="0">
              <a:buNone/>
            </a:pPr>
            <a:r>
              <a:rPr lang="en-US" sz="2400" dirty="0"/>
              <a:t>Gives contrast, but at the cost of NA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a:t>
            </a:r>
            <a:r>
              <a:rPr lang="en-US" sz="2400" dirty="0"/>
              <a:t>bad launch of waves for diffraction</a:t>
            </a:r>
            <a:r>
              <a:rPr lang="en-US" sz="2400" dirty="0" smtClean="0"/>
              <a:t>)</a:t>
            </a:r>
            <a:endParaRPr lang="en-US" sz="2400" dirty="0"/>
          </a:p>
        </p:txBody>
      </p:sp>
      <p:sp>
        <p:nvSpPr>
          <p:cNvPr id="8" name="Line 3"/>
          <p:cNvSpPr>
            <a:spLocks noChangeShapeType="1"/>
          </p:cNvSpPr>
          <p:nvPr/>
        </p:nvSpPr>
        <p:spPr bwMode="auto">
          <a:xfrm>
            <a:off x="8149590" y="4281489"/>
            <a:ext cx="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pic>
        <p:nvPicPr>
          <p:cNvPr id="6" name="Picture 2" descr="stopping down condenser.jpg                                    00018DB4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r="32649"/>
          <a:stretch>
            <a:fillRect/>
          </a:stretch>
        </p:blipFill>
        <p:spPr bwMode="auto">
          <a:xfrm>
            <a:off x="6463030" y="1690689"/>
            <a:ext cx="2011680" cy="355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p:cNvSpPr>
            <a:spLocks noChangeShapeType="1"/>
          </p:cNvSpPr>
          <p:nvPr/>
        </p:nvSpPr>
        <p:spPr bwMode="auto">
          <a:xfrm>
            <a:off x="6396990" y="4967289"/>
            <a:ext cx="774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0" name="Line 5"/>
          <p:cNvSpPr>
            <a:spLocks noChangeShapeType="1"/>
          </p:cNvSpPr>
          <p:nvPr/>
        </p:nvSpPr>
        <p:spPr bwMode="auto">
          <a:xfrm>
            <a:off x="7463790" y="4967289"/>
            <a:ext cx="774700" cy="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pic>
        <p:nvPicPr>
          <p:cNvPr id="11" name="Picture 2" descr="dropping condenser.jpg                                         00018DB4Macintosh HD                   ABA7815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106" r="31537"/>
          <a:stretch/>
        </p:blipFill>
        <p:spPr bwMode="auto">
          <a:xfrm>
            <a:off x="6452870" y="3588070"/>
            <a:ext cx="2057400" cy="16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3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4343400" y="228600"/>
            <a:ext cx="0" cy="64008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3"/>
          <p:cNvSpPr>
            <a:spLocks/>
          </p:cNvSpPr>
          <p:nvPr/>
        </p:nvSpPr>
        <p:spPr bwMode="auto">
          <a:xfrm>
            <a:off x="43434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Freeform 4"/>
          <p:cNvSpPr>
            <a:spLocks/>
          </p:cNvSpPr>
          <p:nvPr/>
        </p:nvSpPr>
        <p:spPr bwMode="auto">
          <a:xfrm flipH="1">
            <a:off x="36576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3657600" y="32766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6"/>
          <p:cNvSpPr>
            <a:spLocks/>
          </p:cNvSpPr>
          <p:nvPr/>
        </p:nvSpPr>
        <p:spPr bwMode="auto">
          <a:xfrm flipH="1" flipV="1">
            <a:off x="36576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Freeform 7"/>
          <p:cNvSpPr>
            <a:spLocks/>
          </p:cNvSpPr>
          <p:nvPr/>
        </p:nvSpPr>
        <p:spPr bwMode="auto">
          <a:xfrm flipV="1">
            <a:off x="43434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3657600" y="48768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p:cNvSpPr>
            <a:spLocks noChangeShapeType="1"/>
          </p:cNvSpPr>
          <p:nvPr/>
        </p:nvSpPr>
        <p:spPr bwMode="auto">
          <a:xfrm>
            <a:off x="41910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flipV="1">
            <a:off x="4191000" y="2905125"/>
            <a:ext cx="0" cy="220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Rectangle 11"/>
          <p:cNvSpPr>
            <a:spLocks noChangeArrowheads="1"/>
          </p:cNvSpPr>
          <p:nvPr/>
        </p:nvSpPr>
        <p:spPr bwMode="auto">
          <a:xfrm>
            <a:off x="3429000" y="3962400"/>
            <a:ext cx="1828800" cy="7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Rectangle 12"/>
          <p:cNvSpPr>
            <a:spLocks noChangeArrowheads="1"/>
          </p:cNvSpPr>
          <p:nvPr/>
        </p:nvSpPr>
        <p:spPr bwMode="auto">
          <a:xfrm>
            <a:off x="2667000" y="4133850"/>
            <a:ext cx="3352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3"/>
          <p:cNvSpPr>
            <a:spLocks noChangeShapeType="1"/>
          </p:cNvSpPr>
          <p:nvPr/>
        </p:nvSpPr>
        <p:spPr bwMode="auto">
          <a:xfrm>
            <a:off x="2762250" y="2438400"/>
            <a:ext cx="17335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Arc 14"/>
          <p:cNvSpPr>
            <a:spLocks/>
          </p:cNvSpPr>
          <p:nvPr/>
        </p:nvSpPr>
        <p:spPr bwMode="auto">
          <a:xfrm>
            <a:off x="3429000" y="4040188"/>
            <a:ext cx="69850" cy="152400"/>
          </a:xfrm>
          <a:custGeom>
            <a:avLst/>
            <a:gdLst>
              <a:gd name="G0" fmla="+- 0 0 0"/>
              <a:gd name="G1" fmla="+- 21600 0 0"/>
              <a:gd name="G2" fmla="+- 21600 0 0"/>
              <a:gd name="T0" fmla="*/ 0 w 19819"/>
              <a:gd name="T1" fmla="*/ 0 h 21600"/>
              <a:gd name="T2" fmla="*/ 19819 w 19819"/>
              <a:gd name="T3" fmla="*/ 13012 h 21600"/>
              <a:gd name="T4" fmla="*/ 0 w 19819"/>
              <a:gd name="T5" fmla="*/ 21600 h 21600"/>
            </a:gdLst>
            <a:ahLst/>
            <a:cxnLst>
              <a:cxn ang="0">
                <a:pos x="T0" y="T1"/>
              </a:cxn>
              <a:cxn ang="0">
                <a:pos x="T2" y="T3"/>
              </a:cxn>
              <a:cxn ang="0">
                <a:pos x="T4" y="T5"/>
              </a:cxn>
            </a:cxnLst>
            <a:rect l="0" t="0" r="r" b="b"/>
            <a:pathLst>
              <a:path w="19819" h="21600" fill="none" extrusionOk="0">
                <a:moveTo>
                  <a:pt x="-1" y="0"/>
                </a:moveTo>
                <a:cubicBezTo>
                  <a:pt x="8609" y="0"/>
                  <a:pt x="16396" y="5112"/>
                  <a:pt x="19819" y="13011"/>
                </a:cubicBezTo>
              </a:path>
              <a:path w="19819" h="21600" stroke="0" extrusionOk="0">
                <a:moveTo>
                  <a:pt x="-1" y="0"/>
                </a:moveTo>
                <a:cubicBezTo>
                  <a:pt x="8609" y="0"/>
                  <a:pt x="16396" y="5112"/>
                  <a:pt x="19819" y="13011"/>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Arc 15"/>
          <p:cNvSpPr>
            <a:spLocks/>
          </p:cNvSpPr>
          <p:nvPr/>
        </p:nvSpPr>
        <p:spPr bwMode="auto">
          <a:xfrm flipH="1">
            <a:off x="5153025" y="4033838"/>
            <a:ext cx="104775" cy="95250"/>
          </a:xfrm>
          <a:custGeom>
            <a:avLst/>
            <a:gdLst>
              <a:gd name="G0" fmla="+- 0 0 0"/>
              <a:gd name="G1" fmla="+- 21503 0 0"/>
              <a:gd name="G2" fmla="+- 21600 0 0"/>
              <a:gd name="T0" fmla="*/ 2048 w 21600"/>
              <a:gd name="T1" fmla="*/ 0 h 21503"/>
              <a:gd name="T2" fmla="*/ 21600 w 21600"/>
              <a:gd name="T3" fmla="*/ 21503 h 21503"/>
              <a:gd name="T4" fmla="*/ 0 w 21600"/>
              <a:gd name="T5" fmla="*/ 21503 h 21503"/>
            </a:gdLst>
            <a:ahLst/>
            <a:cxnLst>
              <a:cxn ang="0">
                <a:pos x="T0" y="T1"/>
              </a:cxn>
              <a:cxn ang="0">
                <a:pos x="T2" y="T3"/>
              </a:cxn>
              <a:cxn ang="0">
                <a:pos x="T4" y="T5"/>
              </a:cxn>
            </a:cxnLst>
            <a:rect l="0" t="0" r="r" b="b"/>
            <a:pathLst>
              <a:path w="21600" h="21503" fill="none" extrusionOk="0">
                <a:moveTo>
                  <a:pt x="2047" y="0"/>
                </a:moveTo>
                <a:cubicBezTo>
                  <a:pt x="13133" y="1056"/>
                  <a:pt x="21600" y="10366"/>
                  <a:pt x="21600" y="21503"/>
                </a:cubicBezTo>
              </a:path>
              <a:path w="21600" h="21503" stroke="0" extrusionOk="0">
                <a:moveTo>
                  <a:pt x="2047" y="0"/>
                </a:moveTo>
                <a:cubicBezTo>
                  <a:pt x="13133" y="1056"/>
                  <a:pt x="21600" y="10366"/>
                  <a:pt x="21600" y="21503"/>
                </a:cubicBezTo>
                <a:lnTo>
                  <a:pt x="0" y="2150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Line 16"/>
          <p:cNvSpPr>
            <a:spLocks noChangeShapeType="1"/>
          </p:cNvSpPr>
          <p:nvPr/>
        </p:nvSpPr>
        <p:spPr bwMode="auto">
          <a:xfrm flipH="1">
            <a:off x="3200400" y="6096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7"/>
          <p:cNvSpPr>
            <a:spLocks noChangeShapeType="1"/>
          </p:cNvSpPr>
          <p:nvPr/>
        </p:nvSpPr>
        <p:spPr bwMode="auto">
          <a:xfrm flipH="1">
            <a:off x="43434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18"/>
          <p:cNvSpPr>
            <a:spLocks noChangeShapeType="1"/>
          </p:cNvSpPr>
          <p:nvPr/>
        </p:nvSpPr>
        <p:spPr bwMode="auto">
          <a:xfrm flipV="1">
            <a:off x="4495800" y="28956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19"/>
          <p:cNvSpPr>
            <a:spLocks noChangeShapeType="1"/>
          </p:cNvSpPr>
          <p:nvPr/>
        </p:nvSpPr>
        <p:spPr bwMode="auto">
          <a:xfrm flipH="1" flipV="1">
            <a:off x="3733800" y="609600"/>
            <a:ext cx="762000" cy="228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Line 20"/>
          <p:cNvSpPr>
            <a:spLocks noChangeShapeType="1"/>
          </p:cNvSpPr>
          <p:nvPr/>
        </p:nvSpPr>
        <p:spPr bwMode="auto">
          <a:xfrm flipH="1" flipV="1">
            <a:off x="3733800" y="3276600"/>
            <a:ext cx="457200" cy="7620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1"/>
          <p:cNvSpPr>
            <a:spLocks noChangeShapeType="1"/>
          </p:cNvSpPr>
          <p:nvPr/>
        </p:nvSpPr>
        <p:spPr bwMode="auto">
          <a:xfrm flipV="1">
            <a:off x="3733800" y="609600"/>
            <a:ext cx="1219200" cy="2590800"/>
          </a:xfrm>
          <a:prstGeom prst="line">
            <a:avLst/>
          </a:prstGeom>
          <a:noFill/>
          <a:ln w="190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2"/>
          <p:cNvSpPr>
            <a:spLocks noChangeShapeType="1"/>
          </p:cNvSpPr>
          <p:nvPr/>
        </p:nvSpPr>
        <p:spPr bwMode="auto">
          <a:xfrm flipV="1">
            <a:off x="3733800" y="3200400"/>
            <a:ext cx="0" cy="762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23"/>
          <p:cNvSpPr>
            <a:spLocks noChangeShapeType="1"/>
          </p:cNvSpPr>
          <p:nvPr/>
        </p:nvSpPr>
        <p:spPr bwMode="auto">
          <a:xfrm flipV="1">
            <a:off x="4191000" y="3276600"/>
            <a:ext cx="457200" cy="7620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p:cNvSpPr>
            <a:spLocks noChangeShapeType="1"/>
          </p:cNvSpPr>
          <p:nvPr/>
        </p:nvSpPr>
        <p:spPr bwMode="auto">
          <a:xfrm flipV="1">
            <a:off x="4648200" y="3048000"/>
            <a:ext cx="76200" cy="2286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p:cNvSpPr>
            <a:spLocks noChangeShapeType="1"/>
          </p:cNvSpPr>
          <p:nvPr/>
        </p:nvSpPr>
        <p:spPr bwMode="auto">
          <a:xfrm flipV="1">
            <a:off x="4724400" y="609600"/>
            <a:ext cx="228600" cy="2438400"/>
          </a:xfrm>
          <a:prstGeom prst="line">
            <a:avLst/>
          </a:prstGeom>
          <a:noFill/>
          <a:ln w="190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p:cNvSpPr>
            <a:spLocks noChangeShapeType="1"/>
          </p:cNvSpPr>
          <p:nvPr/>
        </p:nvSpPr>
        <p:spPr bwMode="auto">
          <a:xfrm flipH="1" flipV="1">
            <a:off x="22098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flipV="1">
            <a:off x="41910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AutoShape 28"/>
          <p:cNvSpPr>
            <a:spLocks noChangeArrowheads="1"/>
          </p:cNvSpPr>
          <p:nvPr/>
        </p:nvSpPr>
        <p:spPr bwMode="auto">
          <a:xfrm>
            <a:off x="3657600" y="4048125"/>
            <a:ext cx="762000" cy="76200"/>
          </a:xfrm>
          <a:prstGeom prst="flowChartMagneticDisk">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utoShape 29"/>
          <p:cNvSpPr>
            <a:spLocks noChangeArrowheads="1"/>
          </p:cNvSpPr>
          <p:nvPr/>
        </p:nvSpPr>
        <p:spPr bwMode="auto">
          <a:xfrm flipV="1">
            <a:off x="4267200" y="457200"/>
            <a:ext cx="1981200" cy="152400"/>
          </a:xfrm>
          <a:prstGeom prst="flowChartMagneticDisk">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Text Box 31"/>
          <p:cNvSpPr txBox="1">
            <a:spLocks noChangeArrowheads="1"/>
          </p:cNvSpPr>
          <p:nvPr/>
        </p:nvSpPr>
        <p:spPr bwMode="auto">
          <a:xfrm>
            <a:off x="1447800" y="2316163"/>
            <a:ext cx="144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Objective BFP</a:t>
            </a:r>
          </a:p>
        </p:txBody>
      </p:sp>
      <p:sp>
        <p:nvSpPr>
          <p:cNvPr id="13344" name="Text Box 32"/>
          <p:cNvSpPr txBox="1">
            <a:spLocks noChangeArrowheads="1"/>
          </p:cNvSpPr>
          <p:nvPr/>
        </p:nvSpPr>
        <p:spPr bwMode="auto">
          <a:xfrm>
            <a:off x="2209800" y="457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Image Plane</a:t>
            </a:r>
          </a:p>
        </p:txBody>
      </p:sp>
      <p:sp>
        <p:nvSpPr>
          <p:cNvPr id="13345" name="Line 33"/>
          <p:cNvSpPr>
            <a:spLocks noChangeShapeType="1"/>
          </p:cNvSpPr>
          <p:nvPr/>
        </p:nvSpPr>
        <p:spPr bwMode="auto">
          <a:xfrm flipV="1">
            <a:off x="4191000" y="619125"/>
            <a:ext cx="762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flipV="1">
            <a:off x="4191000" y="41148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Text Box 35"/>
          <p:cNvSpPr txBox="1">
            <a:spLocks noChangeArrowheads="1"/>
          </p:cNvSpPr>
          <p:nvPr/>
        </p:nvSpPr>
        <p:spPr bwMode="auto">
          <a:xfrm>
            <a:off x="1371600" y="60960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Condenser FFP (Aperture) </a:t>
            </a:r>
          </a:p>
        </p:txBody>
      </p:sp>
      <p:sp>
        <p:nvSpPr>
          <p:cNvPr id="13348" name="Line 36"/>
          <p:cNvSpPr>
            <a:spLocks noChangeShapeType="1"/>
          </p:cNvSpPr>
          <p:nvPr/>
        </p:nvSpPr>
        <p:spPr bwMode="auto">
          <a:xfrm>
            <a:off x="3429000" y="6248400"/>
            <a:ext cx="1676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Text Box 37"/>
          <p:cNvSpPr txBox="1">
            <a:spLocks noChangeArrowheads="1"/>
          </p:cNvSpPr>
          <p:nvPr/>
        </p:nvSpPr>
        <p:spPr bwMode="auto">
          <a:xfrm>
            <a:off x="2362200" y="30162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Objective</a:t>
            </a:r>
          </a:p>
        </p:txBody>
      </p:sp>
      <p:sp>
        <p:nvSpPr>
          <p:cNvPr id="13350" name="Text Box 38"/>
          <p:cNvSpPr txBox="1">
            <a:spLocks noChangeArrowheads="1"/>
          </p:cNvSpPr>
          <p:nvPr/>
        </p:nvSpPr>
        <p:spPr bwMode="auto">
          <a:xfrm>
            <a:off x="2362200" y="47688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Condenser</a:t>
            </a:r>
          </a:p>
        </p:txBody>
      </p:sp>
      <p:sp>
        <p:nvSpPr>
          <p:cNvPr id="13354" name="Line 42"/>
          <p:cNvSpPr>
            <a:spLocks noChangeShapeType="1"/>
          </p:cNvSpPr>
          <p:nvPr/>
        </p:nvSpPr>
        <p:spPr bwMode="auto">
          <a:xfrm>
            <a:off x="3556000" y="6248400"/>
            <a:ext cx="774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5" name="Line 43"/>
          <p:cNvSpPr>
            <a:spLocks noChangeShapeType="1"/>
          </p:cNvSpPr>
          <p:nvPr/>
        </p:nvSpPr>
        <p:spPr bwMode="auto">
          <a:xfrm>
            <a:off x="4346575" y="6248400"/>
            <a:ext cx="7747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8" name="Line 46"/>
          <p:cNvSpPr>
            <a:spLocks noChangeShapeType="1"/>
          </p:cNvSpPr>
          <p:nvPr/>
        </p:nvSpPr>
        <p:spPr bwMode="auto">
          <a:xfrm flipV="1">
            <a:off x="5105400"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9" name="Line 47"/>
          <p:cNvSpPr>
            <a:spLocks noChangeShapeType="1"/>
          </p:cNvSpPr>
          <p:nvPr/>
        </p:nvSpPr>
        <p:spPr bwMode="auto">
          <a:xfrm flipV="1">
            <a:off x="3571875"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0" name="Oval 48"/>
          <p:cNvSpPr>
            <a:spLocks noChangeArrowheads="1"/>
          </p:cNvSpPr>
          <p:nvPr/>
        </p:nvSpPr>
        <p:spPr bwMode="auto">
          <a:xfrm>
            <a:off x="4705350" y="990600"/>
            <a:ext cx="2286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Oval 49"/>
          <p:cNvSpPr>
            <a:spLocks noChangeArrowheads="1"/>
          </p:cNvSpPr>
          <p:nvPr/>
        </p:nvSpPr>
        <p:spPr bwMode="auto">
          <a:xfrm>
            <a:off x="3752850" y="981075"/>
            <a:ext cx="2286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2" name="Line 50"/>
          <p:cNvSpPr>
            <a:spLocks noChangeShapeType="1"/>
          </p:cNvSpPr>
          <p:nvPr/>
        </p:nvSpPr>
        <p:spPr bwMode="auto">
          <a:xfrm flipH="1" flipV="1">
            <a:off x="35814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3" name="Line 51"/>
          <p:cNvSpPr>
            <a:spLocks noChangeShapeType="1"/>
          </p:cNvSpPr>
          <p:nvPr/>
        </p:nvSpPr>
        <p:spPr bwMode="auto">
          <a:xfrm flipH="1">
            <a:off x="50292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5" name="AutoShape 53"/>
          <p:cNvSpPr>
            <a:spLocks noChangeArrowheads="1"/>
          </p:cNvSpPr>
          <p:nvPr/>
        </p:nvSpPr>
        <p:spPr bwMode="auto">
          <a:xfrm>
            <a:off x="838200" y="3505200"/>
            <a:ext cx="1676400" cy="228600"/>
          </a:xfrm>
          <a:prstGeom prst="wedgeRectCallout">
            <a:avLst>
              <a:gd name="adj1" fmla="val 120171"/>
              <a:gd name="adj2" fmla="val 196528"/>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ltLang="en-US" sz="1200">
                <a:solidFill>
                  <a:schemeClr val="tx1"/>
                </a:solidFill>
                <a:latin typeface="Comic Sans MS" panose="030F0702030302020204" pitchFamily="66" charset="0"/>
              </a:rPr>
              <a:t>Scattering specimen</a:t>
            </a:r>
            <a:endParaRPr lang="en-US" altLang="en-US"/>
          </a:p>
        </p:txBody>
      </p:sp>
      <p:sp>
        <p:nvSpPr>
          <p:cNvPr id="13366" name="AutoShape 54"/>
          <p:cNvSpPr>
            <a:spLocks noChangeArrowheads="1"/>
          </p:cNvSpPr>
          <p:nvPr/>
        </p:nvSpPr>
        <p:spPr bwMode="auto">
          <a:xfrm>
            <a:off x="6248400" y="3352800"/>
            <a:ext cx="1981200" cy="457200"/>
          </a:xfrm>
          <a:prstGeom prst="wedgeRectCallout">
            <a:avLst>
              <a:gd name="adj1" fmla="val -76042"/>
              <a:gd name="adj2" fmla="val -109028"/>
            </a:avLst>
          </a:prstGeom>
          <a:noFill/>
          <a:ln w="9525">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Large scattering angles miss the objective</a:t>
            </a:r>
            <a:endParaRPr lang="en-US" altLang="en-US"/>
          </a:p>
        </p:txBody>
      </p:sp>
      <p:sp>
        <p:nvSpPr>
          <p:cNvPr id="13368" name="Text Box 56"/>
          <p:cNvSpPr txBox="1">
            <a:spLocks noChangeArrowheads="1"/>
          </p:cNvSpPr>
          <p:nvPr/>
        </p:nvSpPr>
        <p:spPr bwMode="auto">
          <a:xfrm>
            <a:off x="15240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000099"/>
                </a:solidFill>
                <a:latin typeface="Comic Sans MS" panose="030F0702030302020204" pitchFamily="66" charset="0"/>
              </a:rPr>
              <a:t>Effect of Aperture on Contrast</a:t>
            </a:r>
          </a:p>
        </p:txBody>
      </p:sp>
      <p:graphicFrame>
        <p:nvGraphicFramePr>
          <p:cNvPr id="13371" name="Object 59"/>
          <p:cNvGraphicFramePr>
            <a:graphicFrameLocks noChangeAspect="1"/>
          </p:cNvGraphicFramePr>
          <p:nvPr/>
        </p:nvGraphicFramePr>
        <p:xfrm>
          <a:off x="304800" y="1295400"/>
          <a:ext cx="3429000" cy="401638"/>
        </p:xfrm>
        <a:graphic>
          <a:graphicData uri="http://schemas.openxmlformats.org/presentationml/2006/ole">
            <mc:AlternateContent xmlns:mc="http://schemas.openxmlformats.org/markup-compatibility/2006">
              <mc:Choice xmlns:v="urn:schemas-microsoft-com:vml" Requires="v">
                <p:oleObj spid="_x0000_s29727" name="Equation" r:id="rId3" imgW="3771720" imgH="444240" progId="Equation.3">
                  <p:embed/>
                </p:oleObj>
              </mc:Choice>
              <mc:Fallback>
                <p:oleObj name="Equation" r:id="rId3" imgW="37717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3429000" cy="40163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72" name="AutoShape 60"/>
          <p:cNvSpPr>
            <a:spLocks noChangeArrowheads="1"/>
          </p:cNvSpPr>
          <p:nvPr/>
        </p:nvSpPr>
        <p:spPr bwMode="auto">
          <a:xfrm>
            <a:off x="5334000" y="1143000"/>
            <a:ext cx="1981200" cy="457200"/>
          </a:xfrm>
          <a:prstGeom prst="wedgeRectCallout">
            <a:avLst>
              <a:gd name="adj1" fmla="val -72194"/>
              <a:gd name="adj2" fmla="val -136806"/>
            </a:avLst>
          </a:prstGeom>
          <a:solidFill>
            <a:srgbClr val="FFFF99">
              <a:alpha val="50000"/>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Undiffracted + Diffracted Light</a:t>
            </a:r>
            <a:endParaRPr lang="en-US" altLang="en-US"/>
          </a:p>
        </p:txBody>
      </p:sp>
    </p:spTree>
    <p:extLst>
      <p:ext uri="{BB962C8B-B14F-4D97-AF65-F5344CB8AC3E}">
        <p14:creationId xmlns:p14="http://schemas.microsoft.com/office/powerpoint/2010/main" val="141977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4343400" y="228600"/>
            <a:ext cx="0" cy="64008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19" name="Freeform 3"/>
          <p:cNvSpPr>
            <a:spLocks/>
          </p:cNvSpPr>
          <p:nvPr/>
        </p:nvSpPr>
        <p:spPr bwMode="auto">
          <a:xfrm>
            <a:off x="43434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Freeform 4"/>
          <p:cNvSpPr>
            <a:spLocks/>
          </p:cNvSpPr>
          <p:nvPr/>
        </p:nvSpPr>
        <p:spPr bwMode="auto">
          <a:xfrm flipH="1">
            <a:off x="36576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Line 5"/>
          <p:cNvSpPr>
            <a:spLocks noChangeShapeType="1"/>
          </p:cNvSpPr>
          <p:nvPr/>
        </p:nvSpPr>
        <p:spPr bwMode="auto">
          <a:xfrm>
            <a:off x="3657600" y="32766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2" name="Freeform 6"/>
          <p:cNvSpPr>
            <a:spLocks/>
          </p:cNvSpPr>
          <p:nvPr/>
        </p:nvSpPr>
        <p:spPr bwMode="auto">
          <a:xfrm flipH="1" flipV="1">
            <a:off x="36576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Freeform 7"/>
          <p:cNvSpPr>
            <a:spLocks/>
          </p:cNvSpPr>
          <p:nvPr/>
        </p:nvSpPr>
        <p:spPr bwMode="auto">
          <a:xfrm flipV="1">
            <a:off x="43434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4" name="Line 8"/>
          <p:cNvSpPr>
            <a:spLocks noChangeShapeType="1"/>
          </p:cNvSpPr>
          <p:nvPr/>
        </p:nvSpPr>
        <p:spPr bwMode="auto">
          <a:xfrm>
            <a:off x="3657600" y="48768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5" name="Line 9"/>
          <p:cNvSpPr>
            <a:spLocks noChangeShapeType="1"/>
          </p:cNvSpPr>
          <p:nvPr/>
        </p:nvSpPr>
        <p:spPr bwMode="auto">
          <a:xfrm>
            <a:off x="41910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6" name="Line 10"/>
          <p:cNvSpPr>
            <a:spLocks noChangeShapeType="1"/>
          </p:cNvSpPr>
          <p:nvPr/>
        </p:nvSpPr>
        <p:spPr bwMode="auto">
          <a:xfrm flipV="1">
            <a:off x="4191000" y="2905125"/>
            <a:ext cx="0" cy="220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Rectangle 11"/>
          <p:cNvSpPr>
            <a:spLocks noChangeArrowheads="1"/>
          </p:cNvSpPr>
          <p:nvPr/>
        </p:nvSpPr>
        <p:spPr bwMode="auto">
          <a:xfrm>
            <a:off x="3429000" y="3962400"/>
            <a:ext cx="1828800" cy="7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Rectangle 12"/>
          <p:cNvSpPr>
            <a:spLocks noChangeArrowheads="1"/>
          </p:cNvSpPr>
          <p:nvPr/>
        </p:nvSpPr>
        <p:spPr bwMode="auto">
          <a:xfrm>
            <a:off x="2667000" y="4133850"/>
            <a:ext cx="3352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Line 13"/>
          <p:cNvSpPr>
            <a:spLocks noChangeShapeType="1"/>
          </p:cNvSpPr>
          <p:nvPr/>
        </p:nvSpPr>
        <p:spPr bwMode="auto">
          <a:xfrm>
            <a:off x="2762250" y="2438400"/>
            <a:ext cx="24193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Arc 14"/>
          <p:cNvSpPr>
            <a:spLocks/>
          </p:cNvSpPr>
          <p:nvPr/>
        </p:nvSpPr>
        <p:spPr bwMode="auto">
          <a:xfrm>
            <a:off x="3429000" y="4040188"/>
            <a:ext cx="69850" cy="152400"/>
          </a:xfrm>
          <a:custGeom>
            <a:avLst/>
            <a:gdLst>
              <a:gd name="G0" fmla="+- 0 0 0"/>
              <a:gd name="G1" fmla="+- 21600 0 0"/>
              <a:gd name="G2" fmla="+- 21600 0 0"/>
              <a:gd name="T0" fmla="*/ 0 w 19819"/>
              <a:gd name="T1" fmla="*/ 0 h 21600"/>
              <a:gd name="T2" fmla="*/ 19819 w 19819"/>
              <a:gd name="T3" fmla="*/ 13012 h 21600"/>
              <a:gd name="T4" fmla="*/ 0 w 19819"/>
              <a:gd name="T5" fmla="*/ 21600 h 21600"/>
            </a:gdLst>
            <a:ahLst/>
            <a:cxnLst>
              <a:cxn ang="0">
                <a:pos x="T0" y="T1"/>
              </a:cxn>
              <a:cxn ang="0">
                <a:pos x="T2" y="T3"/>
              </a:cxn>
              <a:cxn ang="0">
                <a:pos x="T4" y="T5"/>
              </a:cxn>
            </a:cxnLst>
            <a:rect l="0" t="0" r="r" b="b"/>
            <a:pathLst>
              <a:path w="19819" h="21600" fill="none" extrusionOk="0">
                <a:moveTo>
                  <a:pt x="-1" y="0"/>
                </a:moveTo>
                <a:cubicBezTo>
                  <a:pt x="8609" y="0"/>
                  <a:pt x="16396" y="5112"/>
                  <a:pt x="19819" y="13011"/>
                </a:cubicBezTo>
              </a:path>
              <a:path w="19819" h="21600" stroke="0" extrusionOk="0">
                <a:moveTo>
                  <a:pt x="-1" y="0"/>
                </a:moveTo>
                <a:cubicBezTo>
                  <a:pt x="8609" y="0"/>
                  <a:pt x="16396" y="5112"/>
                  <a:pt x="19819" y="13011"/>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1" name="Arc 15"/>
          <p:cNvSpPr>
            <a:spLocks/>
          </p:cNvSpPr>
          <p:nvPr/>
        </p:nvSpPr>
        <p:spPr bwMode="auto">
          <a:xfrm flipH="1">
            <a:off x="5153025" y="4033838"/>
            <a:ext cx="104775" cy="95250"/>
          </a:xfrm>
          <a:custGeom>
            <a:avLst/>
            <a:gdLst>
              <a:gd name="G0" fmla="+- 0 0 0"/>
              <a:gd name="G1" fmla="+- 21503 0 0"/>
              <a:gd name="G2" fmla="+- 21600 0 0"/>
              <a:gd name="T0" fmla="*/ 2048 w 21600"/>
              <a:gd name="T1" fmla="*/ 0 h 21503"/>
              <a:gd name="T2" fmla="*/ 21600 w 21600"/>
              <a:gd name="T3" fmla="*/ 21503 h 21503"/>
              <a:gd name="T4" fmla="*/ 0 w 21600"/>
              <a:gd name="T5" fmla="*/ 21503 h 21503"/>
            </a:gdLst>
            <a:ahLst/>
            <a:cxnLst>
              <a:cxn ang="0">
                <a:pos x="T0" y="T1"/>
              </a:cxn>
              <a:cxn ang="0">
                <a:pos x="T2" y="T3"/>
              </a:cxn>
              <a:cxn ang="0">
                <a:pos x="T4" y="T5"/>
              </a:cxn>
            </a:cxnLst>
            <a:rect l="0" t="0" r="r" b="b"/>
            <a:pathLst>
              <a:path w="21600" h="21503" fill="none" extrusionOk="0">
                <a:moveTo>
                  <a:pt x="2047" y="0"/>
                </a:moveTo>
                <a:cubicBezTo>
                  <a:pt x="13133" y="1056"/>
                  <a:pt x="21600" y="10366"/>
                  <a:pt x="21600" y="21503"/>
                </a:cubicBezTo>
              </a:path>
              <a:path w="21600" h="21503" stroke="0" extrusionOk="0">
                <a:moveTo>
                  <a:pt x="2047" y="0"/>
                </a:moveTo>
                <a:cubicBezTo>
                  <a:pt x="13133" y="1056"/>
                  <a:pt x="21600" y="10366"/>
                  <a:pt x="21600" y="21503"/>
                </a:cubicBezTo>
                <a:lnTo>
                  <a:pt x="0" y="2150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2" name="Line 16"/>
          <p:cNvSpPr>
            <a:spLocks noChangeShapeType="1"/>
          </p:cNvSpPr>
          <p:nvPr/>
        </p:nvSpPr>
        <p:spPr bwMode="auto">
          <a:xfrm flipH="1">
            <a:off x="3200400" y="6096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Line 17"/>
          <p:cNvSpPr>
            <a:spLocks noChangeShapeType="1"/>
          </p:cNvSpPr>
          <p:nvPr/>
        </p:nvSpPr>
        <p:spPr bwMode="auto">
          <a:xfrm flipH="1">
            <a:off x="43434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4" name="Line 18"/>
          <p:cNvSpPr>
            <a:spLocks noChangeShapeType="1"/>
          </p:cNvSpPr>
          <p:nvPr/>
        </p:nvSpPr>
        <p:spPr bwMode="auto">
          <a:xfrm flipV="1">
            <a:off x="4495800" y="28956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5" name="Line 19"/>
          <p:cNvSpPr>
            <a:spLocks noChangeShapeType="1"/>
          </p:cNvSpPr>
          <p:nvPr/>
        </p:nvSpPr>
        <p:spPr bwMode="auto">
          <a:xfrm flipH="1" flipV="1">
            <a:off x="3733800" y="609600"/>
            <a:ext cx="762000" cy="228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Line 20"/>
          <p:cNvSpPr>
            <a:spLocks noChangeShapeType="1"/>
          </p:cNvSpPr>
          <p:nvPr/>
        </p:nvSpPr>
        <p:spPr bwMode="auto">
          <a:xfrm flipH="1" flipV="1">
            <a:off x="3733800" y="3276600"/>
            <a:ext cx="457200" cy="7620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7" name="Line 21"/>
          <p:cNvSpPr>
            <a:spLocks noChangeShapeType="1"/>
          </p:cNvSpPr>
          <p:nvPr/>
        </p:nvSpPr>
        <p:spPr bwMode="auto">
          <a:xfrm flipV="1">
            <a:off x="3733800" y="609600"/>
            <a:ext cx="1219200" cy="2590800"/>
          </a:xfrm>
          <a:prstGeom prst="line">
            <a:avLst/>
          </a:prstGeom>
          <a:noFill/>
          <a:ln w="952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8" name="Line 22"/>
          <p:cNvSpPr>
            <a:spLocks noChangeShapeType="1"/>
          </p:cNvSpPr>
          <p:nvPr/>
        </p:nvSpPr>
        <p:spPr bwMode="auto">
          <a:xfrm flipV="1">
            <a:off x="3733800" y="3200400"/>
            <a:ext cx="0" cy="762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9" name="Line 23"/>
          <p:cNvSpPr>
            <a:spLocks noChangeShapeType="1"/>
          </p:cNvSpPr>
          <p:nvPr/>
        </p:nvSpPr>
        <p:spPr bwMode="auto">
          <a:xfrm flipV="1">
            <a:off x="4191000" y="3276600"/>
            <a:ext cx="457200" cy="7620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0" name="Line 24"/>
          <p:cNvSpPr>
            <a:spLocks noChangeShapeType="1"/>
          </p:cNvSpPr>
          <p:nvPr/>
        </p:nvSpPr>
        <p:spPr bwMode="auto">
          <a:xfrm flipV="1">
            <a:off x="4648200" y="3048000"/>
            <a:ext cx="76200" cy="2286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1" name="Line 25"/>
          <p:cNvSpPr>
            <a:spLocks noChangeShapeType="1"/>
          </p:cNvSpPr>
          <p:nvPr/>
        </p:nvSpPr>
        <p:spPr bwMode="auto">
          <a:xfrm flipV="1">
            <a:off x="4724400" y="2476500"/>
            <a:ext cx="76200" cy="571500"/>
          </a:xfrm>
          <a:prstGeom prst="line">
            <a:avLst/>
          </a:prstGeom>
          <a:noFill/>
          <a:ln w="952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2" name="Line 26"/>
          <p:cNvSpPr>
            <a:spLocks noChangeShapeType="1"/>
          </p:cNvSpPr>
          <p:nvPr/>
        </p:nvSpPr>
        <p:spPr bwMode="auto">
          <a:xfrm flipH="1" flipV="1">
            <a:off x="22098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3" name="Line 27"/>
          <p:cNvSpPr>
            <a:spLocks noChangeShapeType="1"/>
          </p:cNvSpPr>
          <p:nvPr/>
        </p:nvSpPr>
        <p:spPr bwMode="auto">
          <a:xfrm flipV="1">
            <a:off x="41910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4" name="AutoShape 28"/>
          <p:cNvSpPr>
            <a:spLocks noChangeArrowheads="1"/>
          </p:cNvSpPr>
          <p:nvPr/>
        </p:nvSpPr>
        <p:spPr bwMode="auto">
          <a:xfrm>
            <a:off x="3657600" y="4048125"/>
            <a:ext cx="762000" cy="76200"/>
          </a:xfrm>
          <a:prstGeom prst="flowChartMagneticDisk">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5" name="AutoShape 29"/>
          <p:cNvSpPr>
            <a:spLocks noChangeArrowheads="1"/>
          </p:cNvSpPr>
          <p:nvPr/>
        </p:nvSpPr>
        <p:spPr bwMode="auto">
          <a:xfrm flipV="1">
            <a:off x="4267200" y="457200"/>
            <a:ext cx="1981200" cy="152400"/>
          </a:xfrm>
          <a:prstGeom prst="flowChartMagneticDisk">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6" name="Text Box 30"/>
          <p:cNvSpPr txBox="1">
            <a:spLocks noChangeArrowheads="1"/>
          </p:cNvSpPr>
          <p:nvPr/>
        </p:nvSpPr>
        <p:spPr bwMode="auto">
          <a:xfrm>
            <a:off x="1447800" y="2316163"/>
            <a:ext cx="144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Objective BFP</a:t>
            </a:r>
          </a:p>
        </p:txBody>
      </p:sp>
      <p:sp>
        <p:nvSpPr>
          <p:cNvPr id="86047" name="Text Box 31"/>
          <p:cNvSpPr txBox="1">
            <a:spLocks noChangeArrowheads="1"/>
          </p:cNvSpPr>
          <p:nvPr/>
        </p:nvSpPr>
        <p:spPr bwMode="auto">
          <a:xfrm>
            <a:off x="2209800" y="457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Image Plane</a:t>
            </a:r>
          </a:p>
        </p:txBody>
      </p:sp>
      <p:sp>
        <p:nvSpPr>
          <p:cNvPr id="86048" name="Line 32"/>
          <p:cNvSpPr>
            <a:spLocks noChangeShapeType="1"/>
          </p:cNvSpPr>
          <p:nvPr/>
        </p:nvSpPr>
        <p:spPr bwMode="auto">
          <a:xfrm flipV="1">
            <a:off x="4191000" y="619125"/>
            <a:ext cx="762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9" name="Line 33"/>
          <p:cNvSpPr>
            <a:spLocks noChangeShapeType="1"/>
          </p:cNvSpPr>
          <p:nvPr/>
        </p:nvSpPr>
        <p:spPr bwMode="auto">
          <a:xfrm flipV="1">
            <a:off x="4191000" y="41148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0" name="Text Box 34"/>
          <p:cNvSpPr txBox="1">
            <a:spLocks noChangeArrowheads="1"/>
          </p:cNvSpPr>
          <p:nvPr/>
        </p:nvSpPr>
        <p:spPr bwMode="auto">
          <a:xfrm>
            <a:off x="1371600" y="60960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Condenser FFP (Aperture) </a:t>
            </a:r>
          </a:p>
        </p:txBody>
      </p:sp>
      <p:sp>
        <p:nvSpPr>
          <p:cNvPr id="86051" name="Line 35"/>
          <p:cNvSpPr>
            <a:spLocks noChangeShapeType="1"/>
          </p:cNvSpPr>
          <p:nvPr/>
        </p:nvSpPr>
        <p:spPr bwMode="auto">
          <a:xfrm>
            <a:off x="3429000" y="6248400"/>
            <a:ext cx="1676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2" name="Text Box 36"/>
          <p:cNvSpPr txBox="1">
            <a:spLocks noChangeArrowheads="1"/>
          </p:cNvSpPr>
          <p:nvPr/>
        </p:nvSpPr>
        <p:spPr bwMode="auto">
          <a:xfrm>
            <a:off x="2362200" y="30162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Objective</a:t>
            </a:r>
          </a:p>
        </p:txBody>
      </p:sp>
      <p:sp>
        <p:nvSpPr>
          <p:cNvPr id="86053" name="Text Box 37"/>
          <p:cNvSpPr txBox="1">
            <a:spLocks noChangeArrowheads="1"/>
          </p:cNvSpPr>
          <p:nvPr/>
        </p:nvSpPr>
        <p:spPr bwMode="auto">
          <a:xfrm>
            <a:off x="2362200" y="47688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Condenser</a:t>
            </a:r>
          </a:p>
        </p:txBody>
      </p:sp>
      <p:graphicFrame>
        <p:nvGraphicFramePr>
          <p:cNvPr id="86054" name="Object 38"/>
          <p:cNvGraphicFramePr>
            <a:graphicFrameLocks noChangeAspect="1"/>
          </p:cNvGraphicFramePr>
          <p:nvPr/>
        </p:nvGraphicFramePr>
        <p:xfrm>
          <a:off x="304800" y="1295400"/>
          <a:ext cx="3429000" cy="401638"/>
        </p:xfrm>
        <a:graphic>
          <a:graphicData uri="http://schemas.openxmlformats.org/presentationml/2006/ole">
            <mc:AlternateContent xmlns:mc="http://schemas.openxmlformats.org/markup-compatibility/2006">
              <mc:Choice xmlns:v="urn:schemas-microsoft-com:vml" Requires="v">
                <p:oleObj spid="_x0000_s30751" name="Equation" r:id="rId4" imgW="3771720" imgH="444240" progId="Equation.3">
                  <p:embed/>
                </p:oleObj>
              </mc:Choice>
              <mc:Fallback>
                <p:oleObj name="Equation" r:id="rId4" imgW="3771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3429000" cy="40163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55" name="Line 39"/>
          <p:cNvSpPr>
            <a:spLocks noChangeShapeType="1"/>
          </p:cNvSpPr>
          <p:nvPr/>
        </p:nvSpPr>
        <p:spPr bwMode="auto">
          <a:xfrm>
            <a:off x="3556000" y="6248400"/>
            <a:ext cx="774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6" name="Line 40"/>
          <p:cNvSpPr>
            <a:spLocks noChangeShapeType="1"/>
          </p:cNvSpPr>
          <p:nvPr/>
        </p:nvSpPr>
        <p:spPr bwMode="auto">
          <a:xfrm>
            <a:off x="4349750" y="6248400"/>
            <a:ext cx="7747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7" name="Line 41"/>
          <p:cNvSpPr>
            <a:spLocks noChangeShapeType="1"/>
          </p:cNvSpPr>
          <p:nvPr/>
        </p:nvSpPr>
        <p:spPr bwMode="auto">
          <a:xfrm flipV="1">
            <a:off x="5105400"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8" name="Line 42"/>
          <p:cNvSpPr>
            <a:spLocks noChangeShapeType="1"/>
          </p:cNvSpPr>
          <p:nvPr/>
        </p:nvSpPr>
        <p:spPr bwMode="auto">
          <a:xfrm flipV="1">
            <a:off x="3571875"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9" name="Oval 43"/>
          <p:cNvSpPr>
            <a:spLocks noChangeArrowheads="1"/>
          </p:cNvSpPr>
          <p:nvPr/>
        </p:nvSpPr>
        <p:spPr bwMode="auto">
          <a:xfrm>
            <a:off x="4705350" y="990600"/>
            <a:ext cx="13335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1" name="Line 45"/>
          <p:cNvSpPr>
            <a:spLocks noChangeShapeType="1"/>
          </p:cNvSpPr>
          <p:nvPr/>
        </p:nvSpPr>
        <p:spPr bwMode="auto">
          <a:xfrm flipH="1" flipV="1">
            <a:off x="35814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2" name="Line 46"/>
          <p:cNvSpPr>
            <a:spLocks noChangeShapeType="1"/>
          </p:cNvSpPr>
          <p:nvPr/>
        </p:nvSpPr>
        <p:spPr bwMode="auto">
          <a:xfrm flipH="1">
            <a:off x="50292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3" name="AutoShape 47"/>
          <p:cNvSpPr>
            <a:spLocks noChangeArrowheads="1"/>
          </p:cNvSpPr>
          <p:nvPr/>
        </p:nvSpPr>
        <p:spPr bwMode="auto">
          <a:xfrm>
            <a:off x="838200" y="3505200"/>
            <a:ext cx="1676400" cy="228600"/>
          </a:xfrm>
          <a:prstGeom prst="wedgeRectCallout">
            <a:avLst>
              <a:gd name="adj1" fmla="val 120171"/>
              <a:gd name="adj2" fmla="val 196528"/>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ltLang="en-US" sz="1200">
                <a:solidFill>
                  <a:schemeClr val="tx1"/>
                </a:solidFill>
                <a:latin typeface="Comic Sans MS" panose="030F0702030302020204" pitchFamily="66" charset="0"/>
              </a:rPr>
              <a:t>Scattering specimen</a:t>
            </a:r>
            <a:endParaRPr lang="en-US" altLang="en-US"/>
          </a:p>
        </p:txBody>
      </p:sp>
      <p:sp>
        <p:nvSpPr>
          <p:cNvPr id="86066" name="Line 50"/>
          <p:cNvSpPr>
            <a:spLocks noChangeShapeType="1"/>
          </p:cNvSpPr>
          <p:nvPr/>
        </p:nvSpPr>
        <p:spPr bwMode="auto">
          <a:xfrm flipH="1">
            <a:off x="3581400" y="2438400"/>
            <a:ext cx="457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7" name="Line 51"/>
          <p:cNvSpPr>
            <a:spLocks noChangeShapeType="1"/>
          </p:cNvSpPr>
          <p:nvPr/>
        </p:nvSpPr>
        <p:spPr bwMode="auto">
          <a:xfrm flipH="1">
            <a:off x="4648200" y="2438400"/>
            <a:ext cx="457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8" name="Oval 52"/>
          <p:cNvSpPr>
            <a:spLocks noChangeArrowheads="1"/>
          </p:cNvSpPr>
          <p:nvPr/>
        </p:nvSpPr>
        <p:spPr bwMode="auto">
          <a:xfrm>
            <a:off x="3810000" y="990600"/>
            <a:ext cx="13335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9" name="AutoShape 53"/>
          <p:cNvSpPr>
            <a:spLocks noChangeArrowheads="1"/>
          </p:cNvSpPr>
          <p:nvPr/>
        </p:nvSpPr>
        <p:spPr bwMode="auto">
          <a:xfrm>
            <a:off x="5334000" y="762000"/>
            <a:ext cx="3429000" cy="1295400"/>
          </a:xfrm>
          <a:prstGeom prst="wedgeRectCallout">
            <a:avLst>
              <a:gd name="adj1" fmla="val -69444"/>
              <a:gd name="adj2" fmla="val 78185"/>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latin typeface="Comic Sans MS" panose="030F0702030302020204" pitchFamily="66" charset="0"/>
              </a:rPr>
              <a:t>At smaller aperture angles, less diffracted light gets through the objective. This increases the difference between signal and background </a:t>
            </a:r>
            <a:r>
              <a:rPr lang="en-US" altLang="en-US" sz="1600">
                <a:latin typeface="Comic Sans MS" panose="030F0702030302020204" pitchFamily="66" charset="0"/>
                <a:sym typeface="Wingdings" panose="05000000000000000000" pitchFamily="2" charset="2"/>
              </a:rPr>
              <a:t> more contrast</a:t>
            </a:r>
          </a:p>
        </p:txBody>
      </p:sp>
      <p:sp>
        <p:nvSpPr>
          <p:cNvPr id="86071" name="Text Box 55"/>
          <p:cNvSpPr txBox="1">
            <a:spLocks noChangeArrowheads="1"/>
          </p:cNvSpPr>
          <p:nvPr/>
        </p:nvSpPr>
        <p:spPr bwMode="auto">
          <a:xfrm>
            <a:off x="15240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000099"/>
                </a:solidFill>
                <a:latin typeface="Comic Sans MS" panose="030F0702030302020204" pitchFamily="66" charset="0"/>
              </a:rPr>
              <a:t>Effect of Aperture on Contrast</a:t>
            </a:r>
          </a:p>
        </p:txBody>
      </p:sp>
      <p:sp>
        <p:nvSpPr>
          <p:cNvPr id="53" name="AutoShape 54"/>
          <p:cNvSpPr>
            <a:spLocks noChangeArrowheads="1"/>
          </p:cNvSpPr>
          <p:nvPr/>
        </p:nvSpPr>
        <p:spPr bwMode="auto">
          <a:xfrm>
            <a:off x="6248400" y="3352800"/>
            <a:ext cx="1981200" cy="457200"/>
          </a:xfrm>
          <a:prstGeom prst="wedgeRectCallout">
            <a:avLst>
              <a:gd name="adj1" fmla="val -76042"/>
              <a:gd name="adj2" fmla="val -109028"/>
            </a:avLst>
          </a:prstGeom>
          <a:noFill/>
          <a:ln w="9525">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Large scattering angles miss the objective</a:t>
            </a:r>
            <a:endParaRPr lang="en-US" altLang="en-US"/>
          </a:p>
        </p:txBody>
      </p:sp>
    </p:spTree>
    <p:extLst>
      <p:ext uri="{BB962C8B-B14F-4D97-AF65-F5344CB8AC3E}">
        <p14:creationId xmlns:p14="http://schemas.microsoft.com/office/powerpoint/2010/main" val="1341766154"/>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33798"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903173" name="Rectangle 5"/>
          <p:cNvSpPr>
            <a:spLocks noChangeArrowheads="1"/>
          </p:cNvSpPr>
          <p:nvPr/>
        </p:nvSpPr>
        <p:spPr bwMode="auto">
          <a:xfrm>
            <a:off x="381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imes New Roman" panose="02020603050405020304" pitchFamily="18" charset="0"/>
              </a:defRPr>
            </a:lvl1pPr>
            <a:lvl2pPr>
              <a:spcBef>
                <a:spcPct val="0"/>
              </a:spcBef>
              <a:defRPr sz="4400">
                <a:solidFill>
                  <a:schemeClr val="tx2"/>
                </a:solidFill>
                <a:latin typeface="Times New Roman" panose="02020603050405020304" pitchFamily="18" charset="0"/>
              </a:defRPr>
            </a:lvl2pPr>
            <a:lvl3pPr>
              <a:spcBef>
                <a:spcPct val="0"/>
              </a:spcBef>
              <a:defRPr sz="4400">
                <a:solidFill>
                  <a:schemeClr val="tx2"/>
                </a:solidFill>
                <a:latin typeface="Times New Roman" panose="02020603050405020304" pitchFamily="18" charset="0"/>
              </a:defRPr>
            </a:lvl3pPr>
            <a:lvl4pPr>
              <a:spcBef>
                <a:spcPct val="0"/>
              </a:spcBef>
              <a:defRPr sz="4400">
                <a:solidFill>
                  <a:schemeClr val="tx2"/>
                </a:solidFill>
                <a:latin typeface="Times New Roman" panose="02020603050405020304" pitchFamily="18" charset="0"/>
              </a:defRPr>
            </a:lvl4pPr>
            <a:lvl5pPr>
              <a:spcBef>
                <a:spcPct val="0"/>
              </a:spcBef>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4000" dirty="0">
                <a:solidFill>
                  <a:prstClr val="black"/>
                </a:solidFill>
                <a:latin typeface="Calibri Light" panose="020F0302020204030204"/>
              </a:rPr>
              <a:t>Illumination Techniques - Overview</a:t>
            </a:r>
          </a:p>
        </p:txBody>
      </p:sp>
    </p:spTree>
    <p:extLst>
      <p:ext uri="{BB962C8B-B14F-4D97-AF65-F5344CB8AC3E}">
        <p14:creationId xmlns:p14="http://schemas.microsoft.com/office/powerpoint/2010/main" val="2525239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Bright-Field Illumination</a:t>
            </a:r>
            <a:endParaRPr lang="en-US" dirty="0"/>
          </a:p>
        </p:txBody>
      </p:sp>
      <p:sp>
        <p:nvSpPr>
          <p:cNvPr id="3" name="Content Placeholder 2"/>
          <p:cNvSpPr>
            <a:spLocks noGrp="1"/>
          </p:cNvSpPr>
          <p:nvPr>
            <p:ph idx="1"/>
          </p:nvPr>
        </p:nvSpPr>
        <p:spPr/>
        <p:txBody>
          <a:bodyPr>
            <a:normAutofit/>
          </a:bodyPr>
          <a:lstStyle/>
          <a:p>
            <a:r>
              <a:rPr lang="en-US" sz="2000" dirty="0" smtClean="0"/>
              <a:t>Simplest technique to set up</a:t>
            </a:r>
          </a:p>
          <a:p>
            <a:r>
              <a:rPr lang="en-US" sz="2000" dirty="0" smtClean="0"/>
              <a:t>True color technique</a:t>
            </a:r>
          </a:p>
          <a:p>
            <a:r>
              <a:rPr lang="en-US" sz="2000" dirty="0"/>
              <a:t>Proper Technique for Measurements </a:t>
            </a:r>
          </a:p>
          <a:p>
            <a:pPr lvl="1"/>
            <a:r>
              <a:rPr lang="en-US" sz="2000" dirty="0" smtClean="0"/>
              <a:t>Dimensional or Spectral</a:t>
            </a:r>
            <a:endParaRPr lang="en-US" sz="2000" dirty="0"/>
          </a:p>
          <a:p>
            <a:r>
              <a:rPr lang="en-US" sz="2000" dirty="0" smtClean="0"/>
              <a:t>What is the problem with Bright-Field microcopy?</a:t>
            </a:r>
            <a:endParaRPr lang="en-US" sz="2000" dirty="0"/>
          </a:p>
        </p:txBody>
      </p:sp>
    </p:spTree>
    <p:extLst>
      <p:ext uri="{BB962C8B-B14F-4D97-AF65-F5344CB8AC3E}">
        <p14:creationId xmlns:p14="http://schemas.microsoft.com/office/powerpoint/2010/main" val="115619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Oblique Illumination</a:t>
            </a:r>
            <a:br>
              <a:rPr lang="fr-FR" dirty="0"/>
            </a:br>
            <a:r>
              <a:rPr lang="fr-FR" dirty="0"/>
              <a:t>(</a:t>
            </a:r>
            <a:r>
              <a:rPr lang="fr-FR" dirty="0" err="1"/>
              <a:t>a.k.a</a:t>
            </a:r>
            <a:r>
              <a:rPr lang="fr-FR" dirty="0"/>
              <a:t>. “</a:t>
            </a:r>
            <a:r>
              <a:rPr lang="fr-FR" dirty="0" err="1"/>
              <a:t>poor</a:t>
            </a:r>
            <a:r>
              <a:rPr lang="fr-FR" dirty="0"/>
              <a:t> man’s DIC”)</a:t>
            </a:r>
          </a:p>
        </p:txBody>
      </p:sp>
      <p:sp>
        <p:nvSpPr>
          <p:cNvPr id="3" name="Content Placeholder 2"/>
          <p:cNvSpPr>
            <a:spLocks noGrp="1"/>
          </p:cNvSpPr>
          <p:nvPr>
            <p:ph sz="half" idx="1"/>
          </p:nvPr>
        </p:nvSpPr>
        <p:spPr/>
        <p:txBody>
          <a:bodyPr>
            <a:normAutofit/>
          </a:bodyPr>
          <a:lstStyle/>
          <a:p>
            <a:r>
              <a:rPr lang="en-US" sz="2000" dirty="0"/>
              <a:t>Off-center Illumination</a:t>
            </a:r>
          </a:p>
          <a:p>
            <a:r>
              <a:rPr lang="en-US" sz="2000" dirty="0" smtClean="0"/>
              <a:t>Resolution </a:t>
            </a:r>
            <a:r>
              <a:rPr lang="en-US" sz="2000" dirty="0"/>
              <a:t>in off-axis direction not compromised</a:t>
            </a:r>
          </a:p>
          <a:p>
            <a:r>
              <a:rPr lang="en-US" sz="2000" dirty="0" smtClean="0"/>
              <a:t>Converts </a:t>
            </a:r>
            <a:r>
              <a:rPr lang="en-US" sz="2000" dirty="0"/>
              <a:t>specimen gradients </a:t>
            </a:r>
            <a:r>
              <a:rPr lang="en-US" sz="2000" dirty="0" smtClean="0"/>
              <a:t>thickness refractive </a:t>
            </a:r>
            <a:r>
              <a:rPr lang="en-US" sz="2000" dirty="0"/>
              <a:t>index </a:t>
            </a:r>
            <a:r>
              <a:rPr lang="en-US" sz="2000" dirty="0" smtClean="0"/>
              <a:t>and absorption into </a:t>
            </a:r>
            <a:r>
              <a:rPr lang="en-US" sz="2000" dirty="0"/>
              <a:t>gray-level differences  </a:t>
            </a:r>
          </a:p>
          <a:p>
            <a:r>
              <a:rPr lang="en-US" sz="2000" dirty="0" smtClean="0"/>
              <a:t>Enhancement </a:t>
            </a:r>
            <a:r>
              <a:rPr lang="en-US" sz="2000" dirty="0"/>
              <a:t>of Surface Topography</a:t>
            </a:r>
          </a:p>
          <a:p>
            <a:r>
              <a:rPr lang="en-US" sz="2000" dirty="0" smtClean="0"/>
              <a:t>Shadowing </a:t>
            </a:r>
            <a:r>
              <a:rPr lang="en-US" sz="2000" dirty="0"/>
              <a:t>of Edges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0125" y="1972469"/>
            <a:ext cx="3524250" cy="4057650"/>
          </a:xfrm>
        </p:spPr>
      </p:pic>
      <p:sp>
        <p:nvSpPr>
          <p:cNvPr id="4" name="Rectangle 3"/>
          <p:cNvSpPr/>
          <p:nvPr/>
        </p:nvSpPr>
        <p:spPr>
          <a:xfrm>
            <a:off x="6207760" y="5842000"/>
            <a:ext cx="650240" cy="18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39714" y="6070906"/>
            <a:ext cx="1665071" cy="461665"/>
          </a:xfrm>
          <a:prstGeom prst="rect">
            <a:avLst/>
          </a:prstGeom>
          <a:noFill/>
        </p:spPr>
        <p:txBody>
          <a:bodyPr wrap="none" rtlCol="0">
            <a:spAutoFit/>
          </a:bodyPr>
          <a:lstStyle/>
          <a:p>
            <a:pPr algn="ctr"/>
            <a:r>
              <a:rPr lang="en-US" sz="1200" dirty="0" smtClean="0"/>
              <a:t>Bovine arterial cell (</a:t>
            </a:r>
            <a:r>
              <a:rPr lang="en-US" sz="1200" dirty="0" err="1" smtClean="0"/>
              <a:t>a,b</a:t>
            </a:r>
            <a:r>
              <a:rPr lang="en-US" sz="1200" dirty="0" smtClean="0"/>
              <a:t>)</a:t>
            </a:r>
          </a:p>
          <a:p>
            <a:pPr algn="ctr"/>
            <a:r>
              <a:rPr lang="en-US" sz="1200" dirty="0" smtClean="0"/>
              <a:t>Mouse kidney (</a:t>
            </a:r>
            <a:r>
              <a:rPr lang="en-US" sz="1200" dirty="0" err="1" smtClean="0"/>
              <a:t>c,d</a:t>
            </a:r>
            <a:r>
              <a:rPr lang="en-US" sz="1200" dirty="0" smtClean="0"/>
              <a:t>)</a:t>
            </a:r>
            <a:endParaRPr lang="en-US" sz="1200" dirty="0"/>
          </a:p>
        </p:txBody>
      </p:sp>
    </p:spTree>
    <p:extLst>
      <p:ext uri="{BB962C8B-B14F-4D97-AF65-F5344CB8AC3E}">
        <p14:creationId xmlns:p14="http://schemas.microsoft.com/office/powerpoint/2010/main" val="173826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57" y="4714240"/>
            <a:ext cx="2869403" cy="1793377"/>
          </a:xfrm>
          <a:prstGeom prst="rect">
            <a:avLst/>
          </a:prstGeom>
        </p:spPr>
      </p:pic>
      <p:sp>
        <p:nvSpPr>
          <p:cNvPr id="2" name="Title 1"/>
          <p:cNvSpPr>
            <a:spLocks noGrp="1"/>
          </p:cNvSpPr>
          <p:nvPr>
            <p:ph type="title"/>
          </p:nvPr>
        </p:nvSpPr>
        <p:spPr/>
        <p:txBody>
          <a:bodyPr>
            <a:normAutofit fontScale="90000"/>
          </a:bodyPr>
          <a:lstStyle/>
          <a:p>
            <a:r>
              <a:rPr lang="en-US" dirty="0"/>
              <a:t>Required Microscope Components for Oblique Illumination</a:t>
            </a:r>
            <a:r>
              <a:rPr lang="en-US" dirty="0" smtClean="0"/>
              <a:t>:</a:t>
            </a:r>
            <a:endParaRPr lang="en-US" dirty="0"/>
          </a:p>
        </p:txBody>
      </p:sp>
      <p:sp>
        <p:nvSpPr>
          <p:cNvPr id="5" name="Content Placeholder 4"/>
          <p:cNvSpPr>
            <a:spLocks noGrp="1"/>
          </p:cNvSpPr>
          <p:nvPr>
            <p:ph idx="1"/>
          </p:nvPr>
        </p:nvSpPr>
        <p:spPr/>
        <p:txBody>
          <a:bodyPr>
            <a:normAutofit/>
          </a:bodyPr>
          <a:lstStyle/>
          <a:p>
            <a:r>
              <a:rPr lang="en-US" sz="2000" dirty="0"/>
              <a:t>Condenser Aperture has to be able to be moved off Center, e.g. </a:t>
            </a:r>
            <a:r>
              <a:rPr lang="en-US" sz="2000" dirty="0" smtClean="0"/>
              <a:t>via</a:t>
            </a:r>
          </a:p>
          <a:p>
            <a:pPr lvl="1"/>
            <a:r>
              <a:rPr lang="en-US" sz="1800" dirty="0" smtClean="0"/>
              <a:t>Turret </a:t>
            </a:r>
            <a:r>
              <a:rPr lang="en-US" sz="1800" dirty="0"/>
              <a:t>Condenser or </a:t>
            </a:r>
            <a:endParaRPr lang="en-US" sz="1800" dirty="0" smtClean="0"/>
          </a:p>
          <a:p>
            <a:pPr lvl="1"/>
            <a:r>
              <a:rPr lang="en-US" sz="1800" dirty="0" smtClean="0"/>
              <a:t>Independent </a:t>
            </a:r>
            <a:r>
              <a:rPr lang="en-US" sz="1800" dirty="0"/>
              <a:t>Slider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265" y="2905760"/>
            <a:ext cx="4219085" cy="3406139"/>
          </a:xfrm>
          <a:prstGeom prst="rect">
            <a:avLst/>
          </a:prstGeom>
        </p:spPr>
      </p:pic>
      <p:sp>
        <p:nvSpPr>
          <p:cNvPr id="7" name="TextBox 6"/>
          <p:cNvSpPr txBox="1"/>
          <p:nvPr/>
        </p:nvSpPr>
        <p:spPr>
          <a:xfrm>
            <a:off x="913058" y="3962612"/>
            <a:ext cx="3098799" cy="923330"/>
          </a:xfrm>
          <a:prstGeom prst="rect">
            <a:avLst/>
          </a:prstGeom>
          <a:noFill/>
        </p:spPr>
        <p:txBody>
          <a:bodyPr wrap="square" rtlCol="0">
            <a:spAutoFit/>
          </a:bodyPr>
          <a:lstStyle/>
          <a:p>
            <a:r>
              <a:rPr lang="en-US" dirty="0" smtClean="0"/>
              <a:t>Note how oblique illumination shifts diffraction orders to one side</a:t>
            </a:r>
            <a:endParaRPr lang="en-US" dirty="0"/>
          </a:p>
        </p:txBody>
      </p:sp>
      <p:cxnSp>
        <p:nvCxnSpPr>
          <p:cNvPr id="11" name="Straight Arrow Connector 10"/>
          <p:cNvCxnSpPr>
            <a:stCxn id="7" idx="3"/>
          </p:cNvCxnSpPr>
          <p:nvPr/>
        </p:nvCxnSpPr>
        <p:spPr>
          <a:xfrm>
            <a:off x="4011857" y="4424277"/>
            <a:ext cx="2013023" cy="2899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634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Oblique Illumination</a:t>
            </a:r>
          </a:p>
        </p:txBody>
      </p:sp>
      <p:sp>
        <p:nvSpPr>
          <p:cNvPr id="3" name="Content Placeholder 2"/>
          <p:cNvSpPr>
            <a:spLocks noGrp="1"/>
          </p:cNvSpPr>
          <p:nvPr>
            <p:ph sz="half" idx="1"/>
          </p:nvPr>
        </p:nvSpPr>
        <p:spPr/>
        <p:txBody>
          <a:bodyPr>
            <a:normAutofit/>
          </a:bodyPr>
          <a:lstStyle/>
          <a:p>
            <a:r>
              <a:rPr lang="en-US" sz="2400" dirty="0"/>
              <a:t>Apparent </a:t>
            </a:r>
            <a:r>
              <a:rPr lang="en-US" sz="2400" dirty="0" smtClean="0"/>
              <a:t>3D effect </a:t>
            </a:r>
            <a:r>
              <a:rPr lang="en-US" sz="2400" dirty="0"/>
              <a:t>cannot be used for topographic or geometric measurements</a:t>
            </a:r>
            <a:endParaRPr lang="en-US" sz="2400" dirty="0" smtClean="0"/>
          </a:p>
          <a:p>
            <a:r>
              <a:rPr lang="en-US" sz="2400" dirty="0" smtClean="0"/>
              <a:t>However it can reveal differences in refractive index across the specimen</a:t>
            </a: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6311" y="1920240"/>
            <a:ext cx="3975599" cy="3593941"/>
          </a:xfrm>
        </p:spPr>
      </p:pic>
      <p:sp>
        <p:nvSpPr>
          <p:cNvPr id="7" name="Rectangle 6"/>
          <p:cNvSpPr/>
          <p:nvPr/>
        </p:nvSpPr>
        <p:spPr>
          <a:xfrm>
            <a:off x="6045200" y="5303520"/>
            <a:ext cx="731520" cy="210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23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Oblique Illumination</a:t>
            </a:r>
          </a:p>
        </p:txBody>
      </p:sp>
      <p:sp>
        <p:nvSpPr>
          <p:cNvPr id="5" name="Content Placeholder 4"/>
          <p:cNvSpPr>
            <a:spLocks noGrp="1"/>
          </p:cNvSpPr>
          <p:nvPr>
            <p:ph idx="1"/>
          </p:nvPr>
        </p:nvSpPr>
        <p:spPr/>
        <p:txBody>
          <a:bodyPr/>
          <a:lstStyle/>
          <a:p>
            <a:r>
              <a:rPr lang="en-US" dirty="0" smtClean="0"/>
              <a:t>Like most of these illumination techniques, can be used for incident (reflected) or transmitted light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3165316"/>
            <a:ext cx="6779990" cy="3011647"/>
          </a:xfrm>
          <a:prstGeom prst="rect">
            <a:avLst/>
          </a:prstGeom>
        </p:spPr>
      </p:pic>
      <p:sp>
        <p:nvSpPr>
          <p:cNvPr id="7" name="Rectangle 6"/>
          <p:cNvSpPr/>
          <p:nvPr/>
        </p:nvSpPr>
        <p:spPr>
          <a:xfrm>
            <a:off x="3342640" y="3535680"/>
            <a:ext cx="9448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552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Oblique illumination techniques</a:t>
            </a:r>
            <a:endParaRPr lang="en-US" dirty="0"/>
          </a:p>
        </p:txBody>
      </p:sp>
      <p:sp>
        <p:nvSpPr>
          <p:cNvPr id="3" name="Content Placeholder 2"/>
          <p:cNvSpPr>
            <a:spLocks noGrp="1"/>
          </p:cNvSpPr>
          <p:nvPr>
            <p:ph idx="1"/>
          </p:nvPr>
        </p:nvSpPr>
        <p:spPr/>
        <p:txBody>
          <a:bodyPr/>
          <a:lstStyle/>
          <a:p>
            <a:r>
              <a:rPr lang="en-US" dirty="0" smtClean="0"/>
              <a:t>Phase contrast</a:t>
            </a:r>
          </a:p>
          <a:p>
            <a:pPr lvl="2"/>
            <a:r>
              <a:rPr lang="en-US" dirty="0" smtClean="0"/>
              <a:t>Which we will discuss later</a:t>
            </a:r>
          </a:p>
          <a:p>
            <a:r>
              <a:rPr lang="en-US" dirty="0" smtClean="0"/>
              <a:t>Hoffman Modulation Contrast</a:t>
            </a:r>
            <a:endParaRPr lang="en-US" dirty="0"/>
          </a:p>
        </p:txBody>
      </p:sp>
    </p:spTree>
    <p:extLst>
      <p:ext uri="{BB962C8B-B14F-4D97-AF65-F5344CB8AC3E}">
        <p14:creationId xmlns:p14="http://schemas.microsoft.com/office/powerpoint/2010/main" val="3179443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Oblique illumination techniques</a:t>
            </a:r>
            <a:endParaRPr lang="en-US" dirty="0"/>
          </a:p>
        </p:txBody>
      </p:sp>
      <p:sp>
        <p:nvSpPr>
          <p:cNvPr id="3" name="Content Placeholder 2"/>
          <p:cNvSpPr>
            <a:spLocks noGrp="1"/>
          </p:cNvSpPr>
          <p:nvPr>
            <p:ph idx="1"/>
          </p:nvPr>
        </p:nvSpPr>
        <p:spPr/>
        <p:txBody>
          <a:bodyPr/>
          <a:lstStyle/>
          <a:p>
            <a:r>
              <a:rPr lang="en-US" dirty="0" smtClean="0"/>
              <a:t>Phase contrast</a:t>
            </a:r>
          </a:p>
          <a:p>
            <a:pPr lvl="2"/>
            <a:r>
              <a:rPr lang="en-US" dirty="0" smtClean="0"/>
              <a:t>Which we will discuss later</a:t>
            </a:r>
          </a:p>
          <a:p>
            <a:r>
              <a:rPr lang="en-US" dirty="0" smtClean="0"/>
              <a:t>Hoffman Modulation Contrast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12" y="3713836"/>
            <a:ext cx="1405498" cy="2155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771" y="3713835"/>
            <a:ext cx="1405498" cy="21550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746" y="3713833"/>
            <a:ext cx="1405498" cy="2155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1079" y="3713835"/>
            <a:ext cx="1405498" cy="2155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1387" y="3713834"/>
            <a:ext cx="1405498" cy="2155097"/>
          </a:xfrm>
          <a:prstGeom prst="rect">
            <a:avLst/>
          </a:prstGeom>
        </p:spPr>
      </p:pic>
    </p:spTree>
    <p:extLst>
      <p:ext uri="{BB962C8B-B14F-4D97-AF65-F5344CB8AC3E}">
        <p14:creationId xmlns:p14="http://schemas.microsoft.com/office/powerpoint/2010/main" val="2264444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Hoffman Modulation </a:t>
            </a:r>
            <a:r>
              <a:rPr lang="en-US" dirty="0" smtClean="0"/>
              <a:t>Contrast</a:t>
            </a:r>
            <a:endParaRPr lang="en-US" dirty="0"/>
          </a:p>
        </p:txBody>
      </p:sp>
      <p:sp>
        <p:nvSpPr>
          <p:cNvPr id="3" name="Content Placeholder 2"/>
          <p:cNvSpPr>
            <a:spLocks noGrp="1"/>
          </p:cNvSpPr>
          <p:nvPr>
            <p:ph idx="1"/>
          </p:nvPr>
        </p:nvSpPr>
        <p:spPr>
          <a:xfrm>
            <a:off x="628650" y="1825625"/>
            <a:ext cx="6481202" cy="4351338"/>
          </a:xfrm>
        </p:spPr>
        <p:txBody>
          <a:bodyPr/>
          <a:lstStyle/>
          <a:p>
            <a:r>
              <a:rPr lang="en-US" dirty="0"/>
              <a:t>For unstained (live) specimens</a:t>
            </a:r>
          </a:p>
          <a:p>
            <a:r>
              <a:rPr lang="en-US" dirty="0" smtClean="0"/>
              <a:t>Combination </a:t>
            </a:r>
            <a:r>
              <a:rPr lang="en-US" dirty="0"/>
              <a:t>of oblique illumination and attenuation of non-diffracted light</a:t>
            </a:r>
          </a:p>
          <a:p>
            <a:r>
              <a:rPr lang="en-US" dirty="0" smtClean="0"/>
              <a:t>Simulated </a:t>
            </a:r>
            <a:r>
              <a:rPr lang="en-US" dirty="0"/>
              <a:t>3-D image (similar to DIC)</a:t>
            </a:r>
          </a:p>
          <a:p>
            <a:r>
              <a:rPr lang="en-US" dirty="0" smtClean="0"/>
              <a:t>Less </a:t>
            </a:r>
            <a:r>
              <a:rPr lang="en-US" dirty="0"/>
              <a:t>resolution, not as specific as DIC</a:t>
            </a:r>
          </a:p>
          <a:p>
            <a:r>
              <a:rPr lang="en-US" dirty="0" smtClean="0"/>
              <a:t>No </a:t>
            </a:r>
            <a:r>
              <a:rPr lang="en-US" dirty="0"/>
              <a:t>“Halo”-effect </a:t>
            </a:r>
            <a:endParaRPr lang="en-US" dirty="0" smtClean="0"/>
          </a:p>
          <a:p>
            <a:r>
              <a:rPr lang="en-US" dirty="0" smtClean="0"/>
              <a:t>Unlike Phase does not shift wavelength (</a:t>
            </a:r>
            <a:r>
              <a:rPr lang="el-GR" dirty="0" smtClean="0"/>
              <a:t>λ</a:t>
            </a:r>
            <a:r>
              <a:rPr lang="en-US" dirty="0" smtClean="0"/>
              <a:t>/20)</a:t>
            </a:r>
            <a:endParaRPr lang="en-US" dirty="0"/>
          </a:p>
          <a:p>
            <a:r>
              <a:rPr lang="en-US" dirty="0" smtClean="0"/>
              <a:t>Usable </a:t>
            </a:r>
            <a:r>
              <a:rPr lang="en-US" dirty="0"/>
              <a:t>with plastic, birefringent dishes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852" y="1846197"/>
            <a:ext cx="1405498" cy="2155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852" y="4042438"/>
            <a:ext cx="1405498" cy="2155097"/>
          </a:xfrm>
          <a:prstGeom prst="rect">
            <a:avLst/>
          </a:prstGeom>
        </p:spPr>
      </p:pic>
    </p:spTree>
    <p:extLst>
      <p:ext uri="{BB962C8B-B14F-4D97-AF65-F5344CB8AC3E}">
        <p14:creationId xmlns:p14="http://schemas.microsoft.com/office/powerpoint/2010/main" val="1629653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Hoffman Modulation Contrast</a:t>
            </a:r>
          </a:p>
        </p:txBody>
      </p:sp>
      <p:sp>
        <p:nvSpPr>
          <p:cNvPr id="4" name="Content Placeholder 3"/>
          <p:cNvSpPr>
            <a:spLocks noGrp="1"/>
          </p:cNvSpPr>
          <p:nvPr>
            <p:ph sz="half" idx="1"/>
          </p:nvPr>
        </p:nvSpPr>
        <p:spPr>
          <a:xfrm>
            <a:off x="628650" y="1825625"/>
            <a:ext cx="3811270" cy="4351338"/>
          </a:xfrm>
        </p:spPr>
        <p:txBody>
          <a:bodyPr>
            <a:normAutofit/>
          </a:bodyPr>
          <a:lstStyle/>
          <a:p>
            <a:r>
              <a:rPr lang="en-US" dirty="0"/>
              <a:t>Required </a:t>
            </a:r>
            <a:r>
              <a:rPr lang="en-US" dirty="0" smtClean="0"/>
              <a:t>Components:</a:t>
            </a:r>
          </a:p>
          <a:p>
            <a:pPr lvl="1"/>
            <a:r>
              <a:rPr lang="en-US" dirty="0" smtClean="0"/>
              <a:t>Specially </a:t>
            </a:r>
            <a:r>
              <a:rPr lang="en-US" dirty="0"/>
              <a:t>Modified Objective </a:t>
            </a:r>
            <a:r>
              <a:rPr lang="en-US" dirty="0" smtClean="0"/>
              <a:t>(</a:t>
            </a:r>
            <a:r>
              <a:rPr lang="en-US" dirty="0"/>
              <a:t>With Built-in </a:t>
            </a:r>
            <a:r>
              <a:rPr lang="en-US" dirty="0" smtClean="0"/>
              <a:t>Modulator)</a:t>
            </a:r>
          </a:p>
          <a:p>
            <a:pPr lvl="1"/>
            <a:r>
              <a:rPr lang="en-US" dirty="0" smtClean="0"/>
              <a:t>Modified </a:t>
            </a:r>
            <a:r>
              <a:rPr lang="en-US" dirty="0"/>
              <a:t>Condenser with off-axis slit (double slit with polarizer) </a:t>
            </a:r>
          </a:p>
        </p:txBody>
      </p:sp>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920" y="1911350"/>
            <a:ext cx="4277360" cy="386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4328160" y="1670845"/>
            <a:ext cx="12314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200" b="1" dirty="0" smtClean="0">
                <a:solidFill>
                  <a:schemeClr val="tx1">
                    <a:lumMod val="65000"/>
                    <a:lumOff val="35000"/>
                  </a:schemeClr>
                </a:solidFill>
                <a:latin typeface="Arial Narrow" panose="020B0606020202030204" pitchFamily="34" charset="0"/>
                <a:cs typeface="Times New Roman" panose="02020603050405020304" pitchFamily="18" charset="0"/>
              </a:rPr>
              <a:t>3% transmittance</a:t>
            </a:r>
          </a:p>
        </p:txBody>
      </p:sp>
      <p:sp>
        <p:nvSpPr>
          <p:cNvPr id="9" name="Rectangle 8"/>
          <p:cNvSpPr/>
          <p:nvPr/>
        </p:nvSpPr>
        <p:spPr>
          <a:xfrm>
            <a:off x="2092960" y="6311899"/>
            <a:ext cx="558800" cy="169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088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Field Illumination</a:t>
            </a:r>
            <a:endParaRPr lang="en-US" dirty="0"/>
          </a:p>
        </p:txBody>
      </p:sp>
      <p:sp>
        <p:nvSpPr>
          <p:cNvPr id="5" name="Content Placeholder 4"/>
          <p:cNvSpPr>
            <a:spLocks noGrp="1"/>
          </p:cNvSpPr>
          <p:nvPr>
            <p:ph sz="half" idx="1"/>
          </p:nvPr>
        </p:nvSpPr>
        <p:spPr/>
        <p:txBody>
          <a:bodyPr/>
          <a:lstStyle/>
          <a:p>
            <a:r>
              <a:rPr lang="en-US" dirty="0" smtClean="0"/>
              <a:t>Maximizes detectability</a:t>
            </a:r>
          </a:p>
          <a:p>
            <a:r>
              <a:rPr lang="en-US" dirty="0" smtClean="0"/>
              <a:t>Cost in resolution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1825625"/>
            <a:ext cx="4221480" cy="3444240"/>
          </a:xfrm>
          <a:prstGeom prst="rect">
            <a:avLst/>
          </a:prstGeom>
        </p:spPr>
      </p:pic>
      <p:pic>
        <p:nvPicPr>
          <p:cNvPr id="7" name="Picture 2" descr="18-dark field.jpg                                              00018DB4Macintosh HD                   ABA781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3" t="5061" r="53976" b="56266"/>
          <a:stretch/>
        </p:blipFill>
        <p:spPr bwMode="auto">
          <a:xfrm>
            <a:off x="798830" y="3199289"/>
            <a:ext cx="164973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18-dark field.jpg                                              00018DB4Macintosh HD                   ABA7815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7" t="6361" r="3650" b="55645"/>
          <a:stretch/>
        </p:blipFill>
        <p:spPr bwMode="auto">
          <a:xfrm>
            <a:off x="2571750" y="4285139"/>
            <a:ext cx="165608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87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8658" name="Picture 2" descr="BF 0"/>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6875" y="333375"/>
            <a:ext cx="8328025" cy="6178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39495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Bright-Field Illumination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786"/>
          <a:stretch/>
        </p:blipFill>
        <p:spPr>
          <a:xfrm>
            <a:off x="905078" y="3893115"/>
            <a:ext cx="5607482" cy="2811294"/>
          </a:xfrm>
          <a:prstGeom prst="rect">
            <a:avLst/>
          </a:prstGeom>
        </p:spPr>
      </p:pic>
      <p:sp>
        <p:nvSpPr>
          <p:cNvPr id="6" name="Content Placeholder 2"/>
          <p:cNvSpPr>
            <a:spLocks noGrp="1"/>
          </p:cNvSpPr>
          <p:nvPr>
            <p:ph idx="1"/>
          </p:nvPr>
        </p:nvSpPr>
        <p:spPr>
          <a:xfrm>
            <a:off x="628650" y="1825625"/>
            <a:ext cx="7886700" cy="4351338"/>
          </a:xfrm>
        </p:spPr>
        <p:txBody>
          <a:bodyPr>
            <a:normAutofit/>
          </a:bodyPr>
          <a:lstStyle/>
          <a:p>
            <a:r>
              <a:rPr lang="en-US" sz="2000" dirty="0" smtClean="0"/>
              <a:t>Simplest technique to set up</a:t>
            </a:r>
          </a:p>
          <a:p>
            <a:r>
              <a:rPr lang="en-US" sz="2000" dirty="0" smtClean="0"/>
              <a:t>True color technique</a:t>
            </a:r>
          </a:p>
          <a:p>
            <a:r>
              <a:rPr lang="en-US" sz="2000" dirty="0"/>
              <a:t>Proper Technique for Measurements </a:t>
            </a:r>
          </a:p>
          <a:p>
            <a:pPr lvl="1"/>
            <a:r>
              <a:rPr lang="en-US" sz="2000" dirty="0" smtClean="0"/>
              <a:t>Dimensional or Spectral</a:t>
            </a:r>
            <a:endParaRPr lang="en-US" sz="2000" dirty="0"/>
          </a:p>
          <a:p>
            <a:r>
              <a:rPr lang="en-US" sz="2000" dirty="0" smtClean="0"/>
              <a:t>What is the problem with Bright-Field microcopy?</a:t>
            </a:r>
            <a:endParaRPr lang="en-US" sz="2000" dirty="0"/>
          </a:p>
        </p:txBody>
      </p:sp>
    </p:spTree>
    <p:extLst>
      <p:ext uri="{BB962C8B-B14F-4D97-AF65-F5344CB8AC3E}">
        <p14:creationId xmlns:p14="http://schemas.microsoft.com/office/powerpoint/2010/main" val="38524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682" name="Picture 2" descr="DF"/>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0525" y="323850"/>
            <a:ext cx="8335963" cy="618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6262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extLst/>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31774" name="Document" r:id="rId4" imgW="7340600" imgH="4216400" progId="Word.Document.8">
                  <p:embed/>
                </p:oleObj>
              </mc:Choice>
              <mc:Fallback>
                <p:oleObj name="Document" r:id="rId4" imgW="7340600" imgH="4216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0</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+5</a:t>
            </a:r>
          </a:p>
        </p:txBody>
      </p:sp>
      <p:sp>
        <p:nvSpPr>
          <p:cNvPr id="116781" name="Text Box 46"/>
          <p:cNvSpPr txBox="1">
            <a:spLocks noChangeArrowheads="1"/>
          </p:cNvSpPr>
          <p:nvPr/>
        </p:nvSpPr>
        <p:spPr bwMode="auto">
          <a:xfrm>
            <a:off x="1989138" y="5630863"/>
            <a:ext cx="1238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600">
                <a:solidFill>
                  <a:srgbClr val="44546A"/>
                </a:solidFill>
                <a:cs typeface="Times New Roman" panose="02020603050405020304" pitchFamily="18" charset="0"/>
              </a:rPr>
              <a:t>Blue </a:t>
            </a:r>
            <a:r>
              <a:rPr lang="ja-JP" altLang="en-US" sz="1600">
                <a:solidFill>
                  <a:srgbClr val="44546A"/>
                </a:solidFill>
                <a:cs typeface="Times New Roman" panose="02020603050405020304" pitchFamily="18" charset="0"/>
              </a:rPr>
              <a:t>“</a:t>
            </a:r>
            <a:r>
              <a:rPr lang="en-US" altLang="ja-JP" sz="1600">
                <a:solidFill>
                  <a:srgbClr val="44546A"/>
                </a:solidFill>
                <a:cs typeface="Times New Roman" panose="02020603050405020304" pitchFamily="18" charset="0"/>
              </a:rPr>
              <a:t>light</a:t>
            </a:r>
            <a:r>
              <a:rPr lang="ja-JP" altLang="en-US" sz="1600">
                <a:solidFill>
                  <a:srgbClr val="44546A"/>
                </a:solidFill>
                <a:cs typeface="Times New Roman" panose="02020603050405020304" pitchFamily="18" charset="0"/>
              </a:rPr>
              <a:t>”</a:t>
            </a:r>
            <a:endParaRPr lang="en-US" altLang="en-US" sz="1600">
              <a:solidFill>
                <a:srgbClr val="44546A"/>
              </a:solidFill>
              <a:cs typeface="Times New Roman" panose="02020603050405020304" pitchFamily="18" charset="0"/>
            </a:endParaRPr>
          </a:p>
        </p:txBody>
      </p:sp>
      <p:sp>
        <p:nvSpPr>
          <p:cNvPr id="2" name="Rectangle 1"/>
          <p:cNvSpPr/>
          <p:nvPr/>
        </p:nvSpPr>
        <p:spPr>
          <a:xfrm>
            <a:off x="4537840" y="1376855"/>
            <a:ext cx="3965028" cy="4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528763" y="1723697"/>
            <a:ext cx="1789112"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2749850" y="878003"/>
            <a:ext cx="370350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nchor="t">
            <a:normAutofit/>
          </a:bodyPr>
          <a:lstStyle/>
          <a:p>
            <a:pPr fontAlgn="base">
              <a:spcAft>
                <a:spcPct val="0"/>
              </a:spcAft>
            </a:pPr>
            <a:r>
              <a:rPr lang="en-US" altLang="en-US" sz="2400" dirty="0" smtClean="0">
                <a:solidFill>
                  <a:srgbClr val="000000"/>
                </a:solidFill>
              </a:rPr>
              <a:t>Dark field illumination is the elimination of the 0 order (</a:t>
            </a:r>
            <a:r>
              <a:rPr lang="en-US" altLang="en-US" sz="2400" dirty="0" err="1">
                <a:solidFill>
                  <a:srgbClr val="000000"/>
                </a:solidFill>
              </a:rPr>
              <a:t>U</a:t>
            </a:r>
            <a:r>
              <a:rPr lang="en-US" altLang="en-US" sz="2400" dirty="0" err="1" smtClean="0">
                <a:solidFill>
                  <a:srgbClr val="000000"/>
                </a:solidFill>
              </a:rPr>
              <a:t>ndeviated</a:t>
            </a:r>
            <a:r>
              <a:rPr lang="en-US" altLang="en-US" sz="2400" dirty="0" smtClean="0">
                <a:solidFill>
                  <a:srgbClr val="000000"/>
                </a:solidFill>
              </a:rPr>
              <a:t> light that is not diffracted)</a:t>
            </a:r>
            <a:endParaRPr lang="en-US" altLang="en-US" sz="2400" dirty="0">
              <a:solidFill>
                <a:srgbClr val="000000"/>
              </a:solidFill>
            </a:endParaRPr>
          </a:p>
        </p:txBody>
      </p:sp>
      <p:sp>
        <p:nvSpPr>
          <p:cNvPr id="5" name="TextBox 4"/>
          <p:cNvSpPr txBox="1"/>
          <p:nvPr/>
        </p:nvSpPr>
        <p:spPr>
          <a:xfrm>
            <a:off x="1472570" y="2079612"/>
            <a:ext cx="481222" cy="338554"/>
          </a:xfrm>
          <a:prstGeom prst="rect">
            <a:avLst/>
          </a:prstGeom>
          <a:noFill/>
        </p:spPr>
        <p:txBody>
          <a:bodyPr wrap="none" rtlCol="0">
            <a:spAutoFit/>
          </a:bodyPr>
          <a:lstStyle/>
          <a:p>
            <a:r>
              <a:rPr lang="en-US" sz="1600" dirty="0" smtClean="0">
                <a:solidFill>
                  <a:schemeClr val="bg1"/>
                </a:solidFill>
              </a:rPr>
              <a:t>10x</a:t>
            </a:r>
            <a:endParaRPr lang="en-US" sz="1600" dirty="0">
              <a:solidFill>
                <a:schemeClr val="bg1"/>
              </a:solidFill>
            </a:endParaRPr>
          </a:p>
        </p:txBody>
      </p:sp>
      <p:sp>
        <p:nvSpPr>
          <p:cNvPr id="54" name="TextBox 53"/>
          <p:cNvSpPr txBox="1"/>
          <p:nvPr/>
        </p:nvSpPr>
        <p:spPr>
          <a:xfrm>
            <a:off x="2376781" y="2079612"/>
            <a:ext cx="481222" cy="338554"/>
          </a:xfrm>
          <a:prstGeom prst="rect">
            <a:avLst/>
          </a:prstGeom>
          <a:noFill/>
        </p:spPr>
        <p:txBody>
          <a:bodyPr wrap="none" rtlCol="0">
            <a:spAutoFit/>
          </a:bodyPr>
          <a:lstStyle/>
          <a:p>
            <a:r>
              <a:rPr lang="en-US" sz="1600" dirty="0">
                <a:solidFill>
                  <a:schemeClr val="bg1"/>
                </a:solidFill>
              </a:rPr>
              <a:t>4</a:t>
            </a:r>
            <a:r>
              <a:rPr lang="en-US" sz="1600" dirty="0" smtClean="0">
                <a:solidFill>
                  <a:schemeClr val="bg1"/>
                </a:solidFill>
              </a:rPr>
              <a:t>0x</a:t>
            </a:r>
            <a:endParaRPr lang="en-US" sz="1600" dirty="0">
              <a:solidFill>
                <a:schemeClr val="bg1"/>
              </a:solidFill>
            </a:endParaRPr>
          </a:p>
        </p:txBody>
      </p:sp>
      <p:sp>
        <p:nvSpPr>
          <p:cNvPr id="57" name="TextBox 56"/>
          <p:cNvSpPr txBox="1"/>
          <p:nvPr/>
        </p:nvSpPr>
        <p:spPr>
          <a:xfrm>
            <a:off x="3280992" y="2079612"/>
            <a:ext cx="481222" cy="338554"/>
          </a:xfrm>
          <a:prstGeom prst="rect">
            <a:avLst/>
          </a:prstGeom>
          <a:noFill/>
        </p:spPr>
        <p:txBody>
          <a:bodyPr wrap="none" rtlCol="0">
            <a:spAutoFit/>
          </a:bodyPr>
          <a:lstStyle/>
          <a:p>
            <a:r>
              <a:rPr lang="en-US" sz="1600" dirty="0" smtClean="0">
                <a:solidFill>
                  <a:schemeClr val="bg1"/>
                </a:solidFill>
              </a:rPr>
              <a:t>63x</a:t>
            </a:r>
            <a:endParaRPr lang="en-US" sz="1600" dirty="0">
              <a:solidFill>
                <a:schemeClr val="bg1"/>
              </a:solidFill>
            </a:endParaRPr>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1298" y="3023076"/>
            <a:ext cx="3868624" cy="2347912"/>
          </a:xfrm>
          <a:prstGeom prst="rect">
            <a:avLst/>
          </a:prstGeom>
        </p:spPr>
      </p:pic>
      <p:sp>
        <p:nvSpPr>
          <p:cNvPr id="59" name="Rectangle 58"/>
          <p:cNvSpPr/>
          <p:nvPr/>
        </p:nvSpPr>
        <p:spPr>
          <a:xfrm>
            <a:off x="4955588" y="3256437"/>
            <a:ext cx="71845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223174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Dark Field Illumination</a:t>
            </a:r>
          </a:p>
        </p:txBody>
      </p:sp>
      <p:sp>
        <p:nvSpPr>
          <p:cNvPr id="6" name="Content Placeholder 5"/>
          <p:cNvSpPr>
            <a:spLocks noGrp="1"/>
          </p:cNvSpPr>
          <p:nvPr>
            <p:ph idx="1"/>
          </p:nvPr>
        </p:nvSpPr>
        <p:spPr/>
        <p:txBody>
          <a:bodyPr>
            <a:normAutofit fontScale="92500" lnSpcReduction="10000"/>
          </a:bodyPr>
          <a:lstStyle/>
          <a:p>
            <a:r>
              <a:rPr lang="en-US" dirty="0"/>
              <a:t>Central </a:t>
            </a:r>
            <a:r>
              <a:rPr lang="en-US" dirty="0" smtClean="0"/>
              <a:t>Dark field </a:t>
            </a:r>
            <a:r>
              <a:rPr lang="en-US" dirty="0"/>
              <a:t>via hollow cone</a:t>
            </a:r>
          </a:p>
          <a:p>
            <a:r>
              <a:rPr lang="en-US" dirty="0" smtClean="0"/>
              <a:t>Oblique Dark field </a:t>
            </a:r>
            <a:r>
              <a:rPr lang="en-US" dirty="0"/>
              <a:t>via Illumination from the side </a:t>
            </a:r>
          </a:p>
          <a:p>
            <a:r>
              <a:rPr lang="en-US" dirty="0" err="1" smtClean="0"/>
              <a:t>Undeviated</a:t>
            </a:r>
            <a:r>
              <a:rPr lang="en-US" dirty="0" smtClean="0"/>
              <a:t> light (Zero-order</a:t>
            </a:r>
            <a:r>
              <a:rPr lang="en-US" dirty="0"/>
              <a:t>) blocked off </a:t>
            </a:r>
            <a:r>
              <a:rPr lang="en-US" dirty="0" smtClean="0"/>
              <a:t>so black </a:t>
            </a:r>
            <a:r>
              <a:rPr lang="en-US" dirty="0"/>
              <a:t>background</a:t>
            </a:r>
          </a:p>
          <a:p>
            <a:r>
              <a:rPr lang="en-US" dirty="0" smtClean="0"/>
              <a:t>Only </a:t>
            </a:r>
            <a:r>
              <a:rPr lang="en-US" dirty="0"/>
              <a:t>Scattered / Diffracted Light visible</a:t>
            </a:r>
          </a:p>
          <a:p>
            <a:r>
              <a:rPr lang="en-US" dirty="0" smtClean="0"/>
              <a:t>Shows </a:t>
            </a:r>
            <a:r>
              <a:rPr lang="en-US" dirty="0"/>
              <a:t>Sub-resolution Details, Particles, Defects etc. with 	excellent, reversed  contrast</a:t>
            </a:r>
          </a:p>
          <a:p>
            <a:r>
              <a:rPr lang="en-US" dirty="0" smtClean="0"/>
              <a:t>Good </a:t>
            </a:r>
            <a:r>
              <a:rPr lang="en-US" dirty="0"/>
              <a:t>Technique for Live Specimens </a:t>
            </a:r>
          </a:p>
          <a:p>
            <a:r>
              <a:rPr lang="en-US" dirty="0" smtClean="0"/>
              <a:t>Not </a:t>
            </a:r>
            <a:r>
              <a:rPr lang="en-US" dirty="0"/>
              <a:t>for Measurements (Wrong Sizes) </a:t>
            </a:r>
          </a:p>
          <a:p>
            <a:r>
              <a:rPr lang="en-US" dirty="0" smtClean="0"/>
              <a:t>“</a:t>
            </a:r>
            <a:r>
              <a:rPr lang="en-US" dirty="0"/>
              <a:t>Detection” Term More Appropriate Than “Resolution”</a:t>
            </a:r>
          </a:p>
          <a:p>
            <a:endParaRPr lang="en-US" dirty="0"/>
          </a:p>
        </p:txBody>
      </p:sp>
    </p:spTree>
    <p:extLst>
      <p:ext uri="{BB962C8B-B14F-4D97-AF65-F5344CB8AC3E}">
        <p14:creationId xmlns:p14="http://schemas.microsoft.com/office/powerpoint/2010/main" val="890397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Dark Field Illumination</a:t>
            </a:r>
          </a:p>
        </p:txBody>
      </p:sp>
      <p:sp>
        <p:nvSpPr>
          <p:cNvPr id="6" name="Content Placeholder 5"/>
          <p:cNvSpPr>
            <a:spLocks noGrp="1"/>
          </p:cNvSpPr>
          <p:nvPr>
            <p:ph idx="1"/>
          </p:nvPr>
        </p:nvSpPr>
        <p:spPr>
          <a:xfrm>
            <a:off x="628650" y="1175385"/>
            <a:ext cx="7886700" cy="4351338"/>
          </a:xfrm>
        </p:spPr>
        <p:txBody>
          <a:bodyPr>
            <a:normAutofit/>
          </a:bodyPr>
          <a:lstStyle/>
          <a:p>
            <a:r>
              <a:rPr lang="en-US" sz="2400" dirty="0"/>
              <a:t>Required conditions for </a:t>
            </a:r>
            <a:r>
              <a:rPr lang="en-US" sz="2400" dirty="0" smtClean="0"/>
              <a:t>Dark field:</a:t>
            </a:r>
          </a:p>
          <a:p>
            <a:pPr lvl="1"/>
            <a:r>
              <a:rPr lang="en-US" sz="2000" dirty="0" smtClean="0"/>
              <a:t>Illumination </a:t>
            </a:r>
            <a:r>
              <a:rPr lang="en-US" sz="2000" dirty="0"/>
              <a:t>Aperture must be larger than objective aperture </a:t>
            </a:r>
            <a:endParaRPr lang="en-US" sz="2000" dirty="0" smtClean="0"/>
          </a:p>
          <a:p>
            <a:pPr lvl="1"/>
            <a:r>
              <a:rPr lang="en-US" sz="2000" dirty="0" smtClean="0"/>
              <a:t>i.e</a:t>
            </a:r>
            <a:r>
              <a:rPr lang="en-US" sz="2000" dirty="0"/>
              <a:t>. direct light must bypass observer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066" y="2621280"/>
            <a:ext cx="5843392" cy="3586479"/>
          </a:xfrm>
          <a:prstGeom prst="rect">
            <a:avLst/>
          </a:prstGeom>
        </p:spPr>
      </p:pic>
      <p:sp>
        <p:nvSpPr>
          <p:cNvPr id="3" name="TextBox 2"/>
          <p:cNvSpPr txBox="1"/>
          <p:nvPr/>
        </p:nvSpPr>
        <p:spPr>
          <a:xfrm>
            <a:off x="1828800" y="6246614"/>
            <a:ext cx="1845442" cy="369332"/>
          </a:xfrm>
          <a:prstGeom prst="rect">
            <a:avLst/>
          </a:prstGeom>
          <a:noFill/>
        </p:spPr>
        <p:txBody>
          <a:bodyPr wrap="none" rtlCol="0">
            <a:spAutoFit/>
          </a:bodyPr>
          <a:lstStyle/>
          <a:p>
            <a:r>
              <a:rPr lang="en-US" dirty="0" smtClean="0">
                <a:solidFill>
                  <a:schemeClr val="accent5"/>
                </a:solidFill>
              </a:rPr>
              <a:t>Low NA Objective</a:t>
            </a:r>
            <a:endParaRPr lang="en-US" dirty="0">
              <a:solidFill>
                <a:schemeClr val="accent5"/>
              </a:solidFill>
            </a:endParaRPr>
          </a:p>
        </p:txBody>
      </p:sp>
      <p:sp>
        <p:nvSpPr>
          <p:cNvPr id="7" name="TextBox 6"/>
          <p:cNvSpPr txBox="1"/>
          <p:nvPr/>
        </p:nvSpPr>
        <p:spPr>
          <a:xfrm>
            <a:off x="4663440" y="6246614"/>
            <a:ext cx="1889620" cy="369332"/>
          </a:xfrm>
          <a:prstGeom prst="rect">
            <a:avLst/>
          </a:prstGeom>
          <a:noFill/>
        </p:spPr>
        <p:txBody>
          <a:bodyPr wrap="none" rtlCol="0">
            <a:spAutoFit/>
          </a:bodyPr>
          <a:lstStyle/>
          <a:p>
            <a:r>
              <a:rPr lang="en-US" dirty="0" smtClean="0">
                <a:solidFill>
                  <a:schemeClr val="accent5"/>
                </a:solidFill>
              </a:rPr>
              <a:t>High NA </a:t>
            </a:r>
            <a:r>
              <a:rPr lang="en-US" dirty="0">
                <a:solidFill>
                  <a:schemeClr val="accent5"/>
                </a:solidFill>
              </a:rPr>
              <a:t>O</a:t>
            </a:r>
            <a:r>
              <a:rPr lang="en-US" dirty="0" smtClean="0">
                <a:solidFill>
                  <a:schemeClr val="accent5"/>
                </a:solidFill>
              </a:rPr>
              <a:t>bjective</a:t>
            </a:r>
            <a:endParaRPr lang="en-US" dirty="0">
              <a:solidFill>
                <a:schemeClr val="accent5"/>
              </a:solidFill>
            </a:endParaRPr>
          </a:p>
        </p:txBody>
      </p:sp>
      <p:sp>
        <p:nvSpPr>
          <p:cNvPr id="4" name="Rectangle 3"/>
          <p:cNvSpPr/>
          <p:nvPr/>
        </p:nvSpPr>
        <p:spPr>
          <a:xfrm>
            <a:off x="3820160" y="5963920"/>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879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Field Illumination</a:t>
            </a:r>
          </a:p>
        </p:txBody>
      </p:sp>
      <p:sp>
        <p:nvSpPr>
          <p:cNvPr id="3" name="Content Placeholder 2"/>
          <p:cNvSpPr>
            <a:spLocks noGrp="1"/>
          </p:cNvSpPr>
          <p:nvPr>
            <p:ph sz="half" idx="1"/>
          </p:nvPr>
        </p:nvSpPr>
        <p:spPr/>
        <p:txBody>
          <a:bodyPr>
            <a:noAutofit/>
          </a:bodyPr>
          <a:lstStyle/>
          <a:p>
            <a:pPr eaLnBrk="0" fontAlgn="base" hangingPunct="0">
              <a:lnSpc>
                <a:spcPct val="100000"/>
              </a:lnSpc>
              <a:spcBef>
                <a:spcPct val="0"/>
              </a:spcBef>
              <a:spcAft>
                <a:spcPct val="0"/>
              </a:spcAft>
            </a:pPr>
            <a:r>
              <a:rPr lang="en-US" altLang="en-US" sz="2400" dirty="0">
                <a:solidFill>
                  <a:srgbClr val="000000"/>
                </a:solidFill>
              </a:rPr>
              <a:t>Dark-field - The GOOD:</a:t>
            </a:r>
          </a:p>
          <a:p>
            <a:pPr lvl="1" eaLnBrk="0" fontAlgn="base" hangingPunct="0">
              <a:lnSpc>
                <a:spcPct val="100000"/>
              </a:lnSpc>
              <a:spcBef>
                <a:spcPct val="0"/>
              </a:spcBef>
              <a:spcAft>
                <a:spcPct val="0"/>
              </a:spcAft>
            </a:pPr>
            <a:r>
              <a:rPr lang="en-US" altLang="en-US" sz="2000" dirty="0" smtClean="0">
                <a:solidFill>
                  <a:srgbClr val="000000"/>
                </a:solidFill>
              </a:rPr>
              <a:t>High </a:t>
            </a:r>
            <a:r>
              <a:rPr lang="en-US" altLang="en-US" sz="2000" dirty="0">
                <a:solidFill>
                  <a:srgbClr val="000000"/>
                </a:solidFill>
              </a:rPr>
              <a:t>NA Condenser</a:t>
            </a:r>
          </a:p>
          <a:p>
            <a:pPr lvl="1" eaLnBrk="0" fontAlgn="base" hangingPunct="0">
              <a:lnSpc>
                <a:spcPct val="100000"/>
              </a:lnSpc>
              <a:spcBef>
                <a:spcPct val="0"/>
              </a:spcBef>
              <a:spcAft>
                <a:spcPct val="0"/>
              </a:spcAft>
            </a:pPr>
            <a:r>
              <a:rPr lang="ja-JP" altLang="en-US" sz="2000" dirty="0" smtClean="0">
                <a:solidFill>
                  <a:srgbClr val="000000"/>
                </a:solidFill>
              </a:rPr>
              <a:t>“</a:t>
            </a:r>
            <a:r>
              <a:rPr lang="en-US" altLang="ja-JP" sz="2000" dirty="0">
                <a:solidFill>
                  <a:srgbClr val="000000"/>
                </a:solidFill>
              </a:rPr>
              <a:t>Kohler</a:t>
            </a:r>
            <a:r>
              <a:rPr lang="ja-JP" altLang="en-US" sz="2000" dirty="0">
                <a:solidFill>
                  <a:srgbClr val="000000"/>
                </a:solidFill>
              </a:rPr>
              <a:t>”</a:t>
            </a:r>
            <a:r>
              <a:rPr lang="en-US" altLang="ja-JP" sz="2000" dirty="0">
                <a:solidFill>
                  <a:srgbClr val="000000"/>
                </a:solidFill>
              </a:rPr>
              <a:t> Illumination</a:t>
            </a:r>
          </a:p>
          <a:p>
            <a:pPr eaLnBrk="0" fontAlgn="base" hangingPunct="0">
              <a:lnSpc>
                <a:spcPct val="100000"/>
              </a:lnSpc>
              <a:spcBef>
                <a:spcPct val="0"/>
              </a:spcBef>
              <a:spcAft>
                <a:spcPct val="0"/>
              </a:spcAft>
            </a:pPr>
            <a:r>
              <a:rPr lang="en-US" altLang="en-US" sz="2400" dirty="0" smtClean="0">
                <a:solidFill>
                  <a:srgbClr val="000000"/>
                </a:solidFill>
              </a:rPr>
              <a:t>Dark-field - The BAD:</a:t>
            </a:r>
          </a:p>
          <a:p>
            <a:pPr lvl="1" eaLnBrk="0" fontAlgn="base" hangingPunct="0">
              <a:lnSpc>
                <a:spcPct val="100000"/>
              </a:lnSpc>
              <a:spcBef>
                <a:spcPct val="0"/>
              </a:spcBef>
              <a:spcAft>
                <a:spcPct val="0"/>
              </a:spcAft>
            </a:pPr>
            <a:r>
              <a:rPr lang="en-US" altLang="en-US" sz="2000" dirty="0" smtClean="0">
                <a:solidFill>
                  <a:srgbClr val="000000"/>
                </a:solidFill>
              </a:rPr>
              <a:t>Lower NA light collection</a:t>
            </a:r>
          </a:p>
          <a:p>
            <a:pPr lvl="1" eaLnBrk="0" fontAlgn="base" hangingPunct="0">
              <a:lnSpc>
                <a:spcPct val="100000"/>
              </a:lnSpc>
              <a:spcBef>
                <a:spcPct val="0"/>
              </a:spcBef>
              <a:spcAft>
                <a:spcPct val="0"/>
              </a:spcAft>
            </a:pPr>
            <a:r>
              <a:rPr lang="en-US" altLang="en-US" sz="2000" dirty="0" smtClean="0">
                <a:solidFill>
                  <a:srgbClr val="000000"/>
                </a:solidFill>
              </a:rPr>
              <a:t>Don</a:t>
            </a:r>
            <a:r>
              <a:rPr lang="ja-JP" altLang="en-US" sz="2000" dirty="0" smtClean="0">
                <a:solidFill>
                  <a:srgbClr val="000000"/>
                </a:solidFill>
              </a:rPr>
              <a:t>’</a:t>
            </a:r>
            <a:r>
              <a:rPr lang="en-US" altLang="ja-JP" sz="2000" dirty="0" smtClean="0">
                <a:solidFill>
                  <a:srgbClr val="000000"/>
                </a:solidFill>
              </a:rPr>
              <a:t>t collect 0</a:t>
            </a:r>
            <a:r>
              <a:rPr lang="en-US" altLang="ja-JP" sz="2000" baseline="30000" dirty="0" smtClean="0">
                <a:solidFill>
                  <a:srgbClr val="000000"/>
                </a:solidFill>
              </a:rPr>
              <a:t>th</a:t>
            </a:r>
            <a:r>
              <a:rPr lang="en-US" altLang="ja-JP" sz="2000" dirty="0" smtClean="0">
                <a:solidFill>
                  <a:srgbClr val="000000"/>
                </a:solidFill>
              </a:rPr>
              <a:t> order</a:t>
            </a:r>
          </a:p>
          <a:p>
            <a:pPr eaLnBrk="0" fontAlgn="base" hangingPunct="0">
              <a:lnSpc>
                <a:spcPct val="100000"/>
              </a:lnSpc>
              <a:spcBef>
                <a:spcPct val="0"/>
              </a:spcBef>
              <a:spcAft>
                <a:spcPct val="0"/>
              </a:spcAft>
            </a:pPr>
            <a:endParaRPr lang="en-US" altLang="ja-JP" sz="2400" dirty="0" smtClean="0">
              <a:solidFill>
                <a:srgbClr val="000000"/>
              </a:solidFill>
            </a:endParaRPr>
          </a:p>
          <a:p>
            <a:pPr eaLnBrk="0" fontAlgn="base" hangingPunct="0">
              <a:lnSpc>
                <a:spcPct val="100000"/>
              </a:lnSpc>
              <a:spcBef>
                <a:spcPct val="0"/>
              </a:spcBef>
              <a:spcAft>
                <a:spcPct val="0"/>
              </a:spcAft>
            </a:pPr>
            <a:endParaRPr lang="en-US" altLang="ja-JP" sz="2400" dirty="0" smtClean="0">
              <a:solidFill>
                <a:srgbClr val="000000"/>
              </a:solidFill>
            </a:endParaRPr>
          </a:p>
          <a:p>
            <a:pPr eaLnBrk="0" fontAlgn="base" hangingPunct="0">
              <a:lnSpc>
                <a:spcPct val="100000"/>
              </a:lnSpc>
              <a:spcBef>
                <a:spcPct val="0"/>
              </a:spcBef>
              <a:spcAft>
                <a:spcPct val="0"/>
              </a:spcAft>
            </a:pPr>
            <a:r>
              <a:rPr lang="en-US" altLang="en-US" sz="2400" dirty="0" smtClean="0">
                <a:solidFill>
                  <a:srgbClr val="000000"/>
                </a:solidFill>
              </a:rPr>
              <a:t>Need special objectives &amp; filter cube for incident (reflected) illumination</a:t>
            </a:r>
            <a:endParaRPr lang="en-US" altLang="en-US" sz="2400" dirty="0">
              <a:solidFill>
                <a:srgbClr val="000000"/>
              </a:solidFill>
            </a:endParaRPr>
          </a:p>
          <a:p>
            <a:pPr eaLnBrk="0" fontAlgn="base" hangingPunct="0">
              <a:lnSpc>
                <a:spcPct val="100000"/>
              </a:lnSpc>
              <a:spcBef>
                <a:spcPct val="0"/>
              </a:spcBef>
              <a:spcAft>
                <a:spcPct val="0"/>
              </a:spcAft>
            </a:pPr>
            <a:endParaRPr lang="en-US" altLang="en-US" sz="2400" dirty="0">
              <a:solidFill>
                <a:srgbClr val="00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0660" y="1266825"/>
            <a:ext cx="2589045" cy="238918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58" y="3970814"/>
            <a:ext cx="2761648" cy="2498201"/>
          </a:xfrm>
          <a:prstGeom prst="rect">
            <a:avLst/>
          </a:prstGeom>
        </p:spPr>
      </p:pic>
      <p:sp>
        <p:nvSpPr>
          <p:cNvPr id="7" name="Rectangle 6"/>
          <p:cNvSpPr/>
          <p:nvPr/>
        </p:nvSpPr>
        <p:spPr>
          <a:xfrm>
            <a:off x="6797040" y="6285819"/>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9360" y="2173718"/>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103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Rheinberg</a:t>
            </a:r>
            <a:r>
              <a:rPr lang="en-US" dirty="0" smtClean="0"/>
              <a:t> Illumination</a:t>
            </a:r>
            <a:endParaRPr lang="en-US" dirty="0"/>
          </a:p>
        </p:txBody>
      </p:sp>
      <p:sp>
        <p:nvSpPr>
          <p:cNvPr id="3" name="Content Placeholder 2"/>
          <p:cNvSpPr>
            <a:spLocks noGrp="1"/>
          </p:cNvSpPr>
          <p:nvPr>
            <p:ph sz="half" idx="1"/>
          </p:nvPr>
        </p:nvSpPr>
        <p:spPr/>
        <p:txBody>
          <a:bodyPr>
            <a:normAutofit/>
          </a:bodyPr>
          <a:lstStyle/>
          <a:p>
            <a:r>
              <a:rPr lang="en-US" sz="2400" dirty="0" smtClean="0"/>
              <a:t>Special variant of Dark field illumination</a:t>
            </a:r>
          </a:p>
          <a:p>
            <a:endParaRPr lang="en-US" sz="2400" dirty="0" smtClean="0"/>
          </a:p>
          <a:p>
            <a:r>
              <a:rPr lang="en-US" sz="2400" dirty="0"/>
              <a:t>The Good: Striking contrast</a:t>
            </a:r>
          </a:p>
          <a:p>
            <a:r>
              <a:rPr lang="en-US" sz="2400" dirty="0"/>
              <a:t>The Bad:  “dark field” like resolution</a:t>
            </a:r>
          </a:p>
          <a:p>
            <a:endParaRPr lang="en-US" sz="2400" dirty="0" smtClean="0"/>
          </a:p>
          <a:p>
            <a:r>
              <a:rPr lang="en-US" sz="2400" dirty="0" smtClean="0"/>
              <a:t>(</a:t>
            </a:r>
            <a:r>
              <a:rPr lang="en-US" sz="2400" dirty="0"/>
              <a:t>good for seeing things, not as good for measuring)</a:t>
            </a:r>
          </a:p>
          <a:p>
            <a:endParaRPr lang="en-US" sz="2400" dirty="0" smtClean="0"/>
          </a:p>
          <a:p>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7857" y="1971040"/>
            <a:ext cx="3534913" cy="3197701"/>
          </a:xfrm>
        </p:spPr>
      </p:pic>
    </p:spTree>
    <p:extLst>
      <p:ext uri="{BB962C8B-B14F-4D97-AF65-F5344CB8AC3E}">
        <p14:creationId xmlns:p14="http://schemas.microsoft.com/office/powerpoint/2010/main" val="1590201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ters2.gif                                                   0019B00Esefpop on BICPOP               B797F902:"/>
          <p:cNvPicPr>
            <a:picLocks noChangeAspect="1" noChangeArrowheads="1"/>
          </p:cNvPicPr>
          <p:nvPr/>
        </p:nvPicPr>
        <p:blipFill>
          <a:blip r:embed="rId3">
            <a:extLst>
              <a:ext uri="{28A0092B-C50C-407E-A947-70E740481C1C}">
                <a14:useLocalDpi xmlns:a14="http://schemas.microsoft.com/office/drawing/2010/main" val="0"/>
              </a:ext>
            </a:extLst>
          </a:blip>
          <a:srcRect b="12360"/>
          <a:stretch>
            <a:fillRect/>
          </a:stretch>
        </p:blipFill>
        <p:spPr bwMode="auto">
          <a:xfrm>
            <a:off x="2438400" y="2585720"/>
            <a:ext cx="454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ilters1.gif                                                   0019B00Esefpop on BICPOP               B797F902:"/>
          <p:cNvPicPr>
            <a:picLocks noChangeAspect="1" noChangeArrowheads="1"/>
          </p:cNvPicPr>
          <p:nvPr/>
        </p:nvPicPr>
        <p:blipFill>
          <a:blip r:embed="rId4">
            <a:extLst>
              <a:ext uri="{28A0092B-C50C-407E-A947-70E740481C1C}">
                <a14:useLocalDpi xmlns:a14="http://schemas.microsoft.com/office/drawing/2010/main" val="0"/>
              </a:ext>
            </a:extLst>
          </a:blip>
          <a:srcRect b="9677"/>
          <a:stretch>
            <a:fillRect/>
          </a:stretch>
        </p:blipFill>
        <p:spPr bwMode="auto">
          <a:xfrm>
            <a:off x="2438400" y="228600"/>
            <a:ext cx="454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ectionedrings.gif                                             0019B00Esefpop on BICPOP               B797F902:"/>
          <p:cNvPicPr>
            <a:picLocks noChangeAspect="1" noChangeArrowheads="1"/>
          </p:cNvPicPr>
          <p:nvPr/>
        </p:nvPicPr>
        <p:blipFill>
          <a:blip r:embed="rId5">
            <a:extLst>
              <a:ext uri="{28A0092B-C50C-407E-A947-70E740481C1C}">
                <a14:useLocalDpi xmlns:a14="http://schemas.microsoft.com/office/drawing/2010/main" val="0"/>
              </a:ext>
            </a:extLst>
          </a:blip>
          <a:srcRect b="6250"/>
          <a:stretch>
            <a:fillRect/>
          </a:stretch>
        </p:blipFill>
        <p:spPr bwMode="auto">
          <a:xfrm>
            <a:off x="2197100" y="4790440"/>
            <a:ext cx="5194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246880" y="6624320"/>
            <a:ext cx="853440" cy="16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441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Rheinberg</a:t>
            </a:r>
            <a:r>
              <a:rPr lang="en-US" dirty="0"/>
              <a:t> Illumination</a:t>
            </a:r>
          </a:p>
        </p:txBody>
      </p:sp>
      <p:sp>
        <p:nvSpPr>
          <p:cNvPr id="3" name="Content Placeholder 2"/>
          <p:cNvSpPr>
            <a:spLocks noGrp="1"/>
          </p:cNvSpPr>
          <p:nvPr>
            <p:ph sz="half" idx="1"/>
          </p:nvPr>
        </p:nvSpPr>
        <p:spPr/>
        <p:txBody>
          <a:bodyPr/>
          <a:lstStyle/>
          <a:p>
            <a:r>
              <a:rPr lang="en-US" dirty="0" smtClean="0"/>
              <a:t>Which filter was used to take the picture of the tick?</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7755" y="1500029"/>
            <a:ext cx="3409950" cy="177165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44" y="3746640"/>
            <a:ext cx="6259195" cy="2638680"/>
          </a:xfrm>
          <a:prstGeom prst="rect">
            <a:avLst/>
          </a:prstGeom>
        </p:spPr>
      </p:pic>
      <p:sp>
        <p:nvSpPr>
          <p:cNvPr id="8" name="Rectangle 7"/>
          <p:cNvSpPr/>
          <p:nvPr/>
        </p:nvSpPr>
        <p:spPr>
          <a:xfrm>
            <a:off x="6258560" y="3088640"/>
            <a:ext cx="650240" cy="1830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423920" y="6128860"/>
            <a:ext cx="985520" cy="2564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4702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162" y="536400"/>
            <a:ext cx="6958853" cy="741156"/>
          </a:xfrm>
          <a:prstGeom prst="rect">
            <a:avLst/>
          </a:prstGeom>
        </p:spPr>
        <p:txBody>
          <a:bodyPr vert="horz" wrap="square" lIns="0" tIns="63428" rIns="0" bIns="0" rtlCol="0" anchor="ctr">
            <a:spAutoFit/>
          </a:bodyPr>
          <a:lstStyle/>
          <a:p>
            <a:pPr marL="195553">
              <a:lnSpc>
                <a:spcPct val="100000"/>
              </a:lnSpc>
            </a:pPr>
            <a:r>
              <a:rPr dirty="0"/>
              <a:t>His</a:t>
            </a:r>
            <a:r>
              <a:rPr spc="-4" dirty="0"/>
              <a:t>t</a:t>
            </a:r>
            <a:r>
              <a:rPr dirty="0"/>
              <a:t>ory</a:t>
            </a:r>
            <a:r>
              <a:rPr spc="-4" dirty="0"/>
              <a:t> </a:t>
            </a:r>
            <a:r>
              <a:rPr dirty="0"/>
              <a:t>o</a:t>
            </a:r>
            <a:r>
              <a:rPr spc="-13" dirty="0"/>
              <a:t>f</a:t>
            </a:r>
            <a:r>
              <a:rPr spc="-4" dirty="0"/>
              <a:t> </a:t>
            </a:r>
            <a:r>
              <a:rPr dirty="0"/>
              <a:t>microscopy</a:t>
            </a:r>
          </a:p>
        </p:txBody>
      </p:sp>
      <p:sp>
        <p:nvSpPr>
          <p:cNvPr id="3" name="object 3"/>
          <p:cNvSpPr/>
          <p:nvPr/>
        </p:nvSpPr>
        <p:spPr>
          <a:xfrm>
            <a:off x="581891" y="3894758"/>
            <a:ext cx="7980217" cy="663795"/>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4" name="object 4"/>
          <p:cNvSpPr/>
          <p:nvPr/>
        </p:nvSpPr>
        <p:spPr>
          <a:xfrm>
            <a:off x="699248" y="4045120"/>
            <a:ext cx="7749172" cy="366738"/>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5" name="object 5"/>
          <p:cNvSpPr/>
          <p:nvPr/>
        </p:nvSpPr>
        <p:spPr>
          <a:xfrm>
            <a:off x="714894" y="4027516"/>
            <a:ext cx="7847212" cy="532014"/>
          </a:xfrm>
          <a:prstGeom prst="rect">
            <a:avLst/>
          </a:prstGeom>
          <a:blipFill>
            <a:blip r:embed="rId5" cstate="print"/>
            <a:stretch>
              <a:fillRect/>
            </a:stretch>
          </a:blipFill>
        </p:spPr>
        <p:txBody>
          <a:bodyPr wrap="square" lIns="0" tIns="0" rIns="0" bIns="0" rtlCol="0"/>
          <a:lstStyle/>
          <a:p>
            <a:endParaRPr sz="1588">
              <a:solidFill>
                <a:prstClr val="black"/>
              </a:solidFill>
            </a:endParaRPr>
          </a:p>
        </p:txBody>
      </p:sp>
      <p:sp>
        <p:nvSpPr>
          <p:cNvPr id="6" name="object 6"/>
          <p:cNvSpPr/>
          <p:nvPr/>
        </p:nvSpPr>
        <p:spPr>
          <a:xfrm>
            <a:off x="714894" y="4027515"/>
            <a:ext cx="7847479" cy="532279"/>
          </a:xfrm>
          <a:custGeom>
            <a:avLst/>
            <a:gdLst/>
            <a:ahLst/>
            <a:cxnLst/>
            <a:rect l="l" t="t" r="r" b="b"/>
            <a:pathLst>
              <a:path w="8893810" h="603250">
                <a:moveTo>
                  <a:pt x="0" y="0"/>
                </a:moveTo>
                <a:lnTo>
                  <a:pt x="8893508" y="0"/>
                </a:lnTo>
                <a:lnTo>
                  <a:pt x="8893508" y="602949"/>
                </a:lnTo>
                <a:lnTo>
                  <a:pt x="0" y="602949"/>
                </a:lnTo>
                <a:lnTo>
                  <a:pt x="0" y="0"/>
                </a:lnTo>
                <a:close/>
              </a:path>
            </a:pathLst>
          </a:custGeom>
          <a:ln w="9421">
            <a:solidFill>
              <a:srgbClr val="FFFFFF"/>
            </a:solidFill>
          </a:ln>
        </p:spPr>
        <p:txBody>
          <a:bodyPr wrap="square" lIns="0" tIns="0" rIns="0" bIns="0" rtlCol="0"/>
          <a:lstStyle/>
          <a:p>
            <a:endParaRPr sz="1588">
              <a:solidFill>
                <a:prstClr val="black"/>
              </a:solidFill>
            </a:endParaRPr>
          </a:p>
        </p:txBody>
      </p:sp>
      <p:sp>
        <p:nvSpPr>
          <p:cNvPr id="7" name="object 7"/>
          <p:cNvSpPr txBox="1"/>
          <p:nvPr/>
        </p:nvSpPr>
        <p:spPr>
          <a:xfrm>
            <a:off x="92758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1600</a:t>
            </a:r>
            <a:endParaRPr sz="1544">
              <a:solidFill>
                <a:prstClr val="black"/>
              </a:solidFill>
              <a:latin typeface="Arial"/>
              <a:cs typeface="Arial"/>
            </a:endParaRPr>
          </a:p>
        </p:txBody>
      </p:sp>
      <p:sp>
        <p:nvSpPr>
          <p:cNvPr id="8" name="object 8"/>
          <p:cNvSpPr txBox="1"/>
          <p:nvPr/>
        </p:nvSpPr>
        <p:spPr>
          <a:xfrm>
            <a:off x="1759085"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1700</a:t>
            </a:r>
            <a:endParaRPr sz="1544">
              <a:solidFill>
                <a:prstClr val="black"/>
              </a:solidFill>
              <a:latin typeface="Arial"/>
              <a:cs typeface="Arial"/>
            </a:endParaRPr>
          </a:p>
        </p:txBody>
      </p:sp>
      <p:sp>
        <p:nvSpPr>
          <p:cNvPr id="9" name="object 9"/>
          <p:cNvSpPr txBox="1"/>
          <p:nvPr/>
        </p:nvSpPr>
        <p:spPr>
          <a:xfrm>
            <a:off x="2590584"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1800</a:t>
            </a:r>
          </a:p>
        </p:txBody>
      </p:sp>
      <p:sp>
        <p:nvSpPr>
          <p:cNvPr id="10" name="object 10"/>
          <p:cNvSpPr txBox="1"/>
          <p:nvPr/>
        </p:nvSpPr>
        <p:spPr>
          <a:xfrm>
            <a:off x="3366661"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1900</a:t>
            </a:r>
          </a:p>
        </p:txBody>
      </p:sp>
      <p:sp>
        <p:nvSpPr>
          <p:cNvPr id="11" name="object 11"/>
          <p:cNvSpPr txBox="1"/>
          <p:nvPr/>
        </p:nvSpPr>
        <p:spPr>
          <a:xfrm>
            <a:off x="7256338"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2000</a:t>
            </a:r>
            <a:endParaRPr sz="1544">
              <a:solidFill>
                <a:prstClr val="black"/>
              </a:solidFill>
              <a:latin typeface="Arial"/>
              <a:cs typeface="Arial"/>
            </a:endParaRPr>
          </a:p>
        </p:txBody>
      </p:sp>
      <p:sp>
        <p:nvSpPr>
          <p:cNvPr id="12" name="object 12"/>
          <p:cNvSpPr txBox="1"/>
          <p:nvPr/>
        </p:nvSpPr>
        <p:spPr>
          <a:xfrm>
            <a:off x="799893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2010</a:t>
            </a:r>
            <a:endParaRPr sz="1544">
              <a:solidFill>
                <a:prstClr val="black"/>
              </a:solidFill>
              <a:latin typeface="Arial"/>
              <a:cs typeface="Arial"/>
            </a:endParaRPr>
          </a:p>
        </p:txBody>
      </p:sp>
      <p:sp>
        <p:nvSpPr>
          <p:cNvPr id="13" name="object 13"/>
          <p:cNvSpPr txBox="1"/>
          <p:nvPr/>
        </p:nvSpPr>
        <p:spPr>
          <a:xfrm>
            <a:off x="783491" y="6099687"/>
            <a:ext cx="1859034" cy="379591"/>
          </a:xfrm>
          <a:prstGeom prst="rect">
            <a:avLst/>
          </a:prstGeom>
        </p:spPr>
        <p:txBody>
          <a:bodyPr vert="horz" wrap="square" lIns="0" tIns="0" rIns="0" bIns="0" rtlCol="0">
            <a:spAutoFit/>
          </a:bodyPr>
          <a:lstStyle/>
          <a:p>
            <a:pPr marL="11206"/>
            <a:r>
              <a:rPr sz="1050" spc="-9" dirty="0">
                <a:solidFill>
                  <a:prstClr val="black"/>
                </a:solidFill>
                <a:cs typeface="Arial"/>
              </a:rPr>
              <a:t>Images</a:t>
            </a:r>
            <a:r>
              <a:rPr sz="1050" spc="-4" dirty="0">
                <a:solidFill>
                  <a:prstClr val="black"/>
                </a:solidFill>
                <a:cs typeface="Arial"/>
              </a:rPr>
              <a:t> </a:t>
            </a:r>
            <a:r>
              <a:rPr sz="1050" spc="-9" dirty="0">
                <a:solidFill>
                  <a:prstClr val="black"/>
                </a:solidFill>
                <a:cs typeface="Arial"/>
              </a:rPr>
              <a:t>taken</a:t>
            </a:r>
            <a:r>
              <a:rPr sz="1050" spc="-4" dirty="0">
                <a:solidFill>
                  <a:prstClr val="black"/>
                </a:solidFill>
                <a:cs typeface="Arial"/>
              </a:rPr>
              <a:t> </a:t>
            </a:r>
            <a:r>
              <a:rPr sz="1050" spc="-9" dirty="0">
                <a:solidFill>
                  <a:prstClr val="black"/>
                </a:solidFill>
                <a:cs typeface="Arial"/>
              </a:rPr>
              <a:t>from:</a:t>
            </a:r>
            <a:endParaRPr sz="1050" dirty="0">
              <a:solidFill>
                <a:prstClr val="black"/>
              </a:solidFill>
              <a:cs typeface="Arial"/>
            </a:endParaRPr>
          </a:p>
          <a:p>
            <a:pPr marL="11206" marR="4483">
              <a:lnSpc>
                <a:spcPts val="785"/>
              </a:lnSpc>
              <a:spcBef>
                <a:spcPts val="101"/>
              </a:spcBef>
            </a:pPr>
            <a:r>
              <a:rPr sz="1050" spc="-9" dirty="0">
                <a:solidFill>
                  <a:prstClr val="black"/>
                </a:solidFill>
                <a:cs typeface="Arial"/>
              </a:rPr>
              <a:t>Molecular</a:t>
            </a:r>
            <a:r>
              <a:rPr sz="1050" spc="-4" dirty="0">
                <a:solidFill>
                  <a:prstClr val="black"/>
                </a:solidFill>
                <a:cs typeface="Arial"/>
              </a:rPr>
              <a:t> </a:t>
            </a:r>
            <a:r>
              <a:rPr sz="1050" spc="-9" dirty="0">
                <a:solidFill>
                  <a:prstClr val="black"/>
                </a:solidFill>
                <a:cs typeface="Arial"/>
              </a:rPr>
              <a:t>Expression</a:t>
            </a:r>
            <a:r>
              <a:rPr sz="1050" spc="-4" dirty="0">
                <a:solidFill>
                  <a:prstClr val="black"/>
                </a:solidFill>
                <a:cs typeface="Arial"/>
              </a:rPr>
              <a:t> </a:t>
            </a:r>
            <a:r>
              <a:rPr sz="1050" spc="-9" dirty="0">
                <a:solidFill>
                  <a:prstClr val="black"/>
                </a:solidFill>
                <a:cs typeface="Arial"/>
              </a:rPr>
              <a:t>and</a:t>
            </a:r>
            <a:r>
              <a:rPr sz="1050" spc="-18" dirty="0">
                <a:solidFill>
                  <a:prstClr val="black"/>
                </a:solidFill>
                <a:cs typeface="Arial"/>
              </a:rPr>
              <a:t> </a:t>
            </a:r>
            <a:r>
              <a:rPr sz="1050" spc="-88" dirty="0">
                <a:solidFill>
                  <a:prstClr val="black"/>
                </a:solidFill>
                <a:cs typeface="Arial"/>
              </a:rPr>
              <a:t>T</a:t>
            </a:r>
            <a:r>
              <a:rPr sz="1050" spc="-9" dirty="0">
                <a:solidFill>
                  <a:prstClr val="black"/>
                </a:solidFill>
                <a:cs typeface="Arial"/>
              </a:rPr>
              <a:t>sien</a:t>
            </a:r>
            <a:r>
              <a:rPr sz="1050" spc="-4" dirty="0">
                <a:solidFill>
                  <a:prstClr val="black"/>
                </a:solidFill>
                <a:cs typeface="Arial"/>
              </a:rPr>
              <a:t> </a:t>
            </a:r>
            <a:r>
              <a:rPr sz="1050" spc="-9" dirty="0">
                <a:solidFill>
                  <a:prstClr val="black"/>
                </a:solidFill>
                <a:cs typeface="Arial"/>
              </a:rPr>
              <a:t>Lab (UCSD)</a:t>
            </a:r>
            <a:r>
              <a:rPr sz="1050" spc="-4" dirty="0">
                <a:solidFill>
                  <a:prstClr val="black"/>
                </a:solidFill>
                <a:cs typeface="Arial"/>
              </a:rPr>
              <a:t> </a:t>
            </a:r>
            <a:r>
              <a:rPr sz="1050" spc="-9" dirty="0">
                <a:solidFill>
                  <a:prstClr val="black"/>
                </a:solidFill>
                <a:cs typeface="Arial"/>
              </a:rPr>
              <a:t>web</a:t>
            </a:r>
            <a:r>
              <a:rPr sz="1050" spc="-4" dirty="0">
                <a:solidFill>
                  <a:prstClr val="black"/>
                </a:solidFill>
                <a:cs typeface="Arial"/>
              </a:rPr>
              <a:t> </a:t>
            </a:r>
            <a:r>
              <a:rPr sz="1050" spc="-9" dirty="0">
                <a:solidFill>
                  <a:prstClr val="black"/>
                </a:solidFill>
                <a:cs typeface="Arial"/>
              </a:rPr>
              <a:t>pages</a:t>
            </a:r>
            <a:endParaRPr sz="1050" dirty="0">
              <a:solidFill>
                <a:prstClr val="black"/>
              </a:solidFill>
              <a:cs typeface="Arial"/>
            </a:endParaRPr>
          </a:p>
        </p:txBody>
      </p:sp>
      <p:sp>
        <p:nvSpPr>
          <p:cNvPr id="14" name="object 14"/>
          <p:cNvSpPr/>
          <p:nvPr/>
        </p:nvSpPr>
        <p:spPr>
          <a:xfrm>
            <a:off x="821297" y="1832956"/>
            <a:ext cx="851223" cy="542000"/>
          </a:xfrm>
          <a:prstGeom prst="rect">
            <a:avLst/>
          </a:prstGeom>
          <a:blipFill>
            <a:blip r:embed="rId6" cstate="print"/>
            <a:stretch>
              <a:fillRect/>
            </a:stretch>
          </a:blipFill>
        </p:spPr>
        <p:txBody>
          <a:bodyPr wrap="square" lIns="0" tIns="0" rIns="0" bIns="0" rtlCol="0"/>
          <a:lstStyle/>
          <a:p>
            <a:endParaRPr sz="1588">
              <a:solidFill>
                <a:prstClr val="black"/>
              </a:solidFill>
            </a:endParaRPr>
          </a:p>
        </p:txBody>
      </p:sp>
      <p:sp>
        <p:nvSpPr>
          <p:cNvPr id="15" name="object 15"/>
          <p:cNvSpPr txBox="1"/>
          <p:nvPr/>
        </p:nvSpPr>
        <p:spPr>
          <a:xfrm>
            <a:off x="783491" y="2427629"/>
            <a:ext cx="1160929" cy="643509"/>
          </a:xfrm>
          <a:prstGeom prst="rect">
            <a:avLst/>
          </a:prstGeom>
        </p:spPr>
        <p:txBody>
          <a:bodyPr vert="horz" wrap="square" lIns="0" tIns="0" rIns="0" bIns="0" rtlCol="0">
            <a:spAutoFit/>
          </a:bodyPr>
          <a:lstStyle/>
          <a:p>
            <a:pPr marL="11206" marR="4483">
              <a:lnSpc>
                <a:spcPct val="102699"/>
              </a:lnSpc>
            </a:pPr>
            <a:r>
              <a:rPr sz="1015" spc="13" dirty="0">
                <a:solidFill>
                  <a:prstClr val="black"/>
                </a:solidFill>
                <a:latin typeface="Arial"/>
                <a:cs typeface="Arial"/>
              </a:rPr>
              <a:t>1595: </a:t>
            </a:r>
            <a:r>
              <a:rPr sz="1015" spc="-4"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first</a:t>
            </a:r>
            <a:r>
              <a:rPr sz="1015" spc="13" dirty="0">
                <a:solidFill>
                  <a:prstClr val="black"/>
                </a:solidFill>
                <a:latin typeface="Arial"/>
                <a:cs typeface="Arial"/>
              </a:rPr>
              <a:t> compound microscope</a:t>
            </a:r>
            <a:r>
              <a:rPr sz="1015" spc="9" dirty="0">
                <a:solidFill>
                  <a:prstClr val="black"/>
                </a:solidFill>
                <a:latin typeface="Arial"/>
                <a:cs typeface="Arial"/>
              </a:rPr>
              <a:t> built </a:t>
            </a:r>
            <a:r>
              <a:rPr sz="1015" spc="13" dirty="0">
                <a:solidFill>
                  <a:prstClr val="black"/>
                </a:solidFill>
                <a:latin typeface="Arial"/>
                <a:cs typeface="Arial"/>
              </a:rPr>
              <a:t>by Zacharias</a:t>
            </a:r>
            <a:r>
              <a:rPr sz="1015" spc="9" dirty="0">
                <a:solidFill>
                  <a:prstClr val="black"/>
                </a:solidFill>
                <a:latin typeface="Arial"/>
                <a:cs typeface="Arial"/>
              </a:rPr>
              <a:t> </a:t>
            </a:r>
            <a:r>
              <a:rPr sz="1015" spc="13" dirty="0">
                <a:solidFill>
                  <a:prstClr val="black"/>
                </a:solidFill>
                <a:latin typeface="Arial"/>
                <a:cs typeface="Arial"/>
              </a:rPr>
              <a:t>Janssen</a:t>
            </a:r>
            <a:endParaRPr sz="1015" dirty="0">
              <a:solidFill>
                <a:prstClr val="black"/>
              </a:solidFill>
              <a:latin typeface="Arial"/>
              <a:cs typeface="Arial"/>
            </a:endParaRPr>
          </a:p>
        </p:txBody>
      </p:sp>
      <p:sp>
        <p:nvSpPr>
          <p:cNvPr id="16" name="object 16"/>
          <p:cNvSpPr/>
          <p:nvPr/>
        </p:nvSpPr>
        <p:spPr>
          <a:xfrm>
            <a:off x="933186" y="3050503"/>
            <a:ext cx="391085" cy="1043268"/>
          </a:xfrm>
          <a:custGeom>
            <a:avLst/>
            <a:gdLst/>
            <a:ahLst/>
            <a:cxnLst/>
            <a:rect l="l" t="t" r="r" b="b"/>
            <a:pathLst>
              <a:path w="443230" h="1182370">
                <a:moveTo>
                  <a:pt x="442830" y="0"/>
                </a:moveTo>
                <a:lnTo>
                  <a:pt x="0" y="1182180"/>
                </a:lnTo>
              </a:path>
            </a:pathLst>
          </a:custGeom>
          <a:ln w="9421">
            <a:solidFill>
              <a:schemeClr val="tx1"/>
            </a:solidFill>
          </a:ln>
        </p:spPr>
        <p:txBody>
          <a:bodyPr wrap="square" lIns="0" tIns="0" rIns="0" bIns="0" rtlCol="0"/>
          <a:lstStyle/>
          <a:p>
            <a:endParaRPr sz="1588">
              <a:solidFill>
                <a:prstClr val="black"/>
              </a:solidFill>
            </a:endParaRPr>
          </a:p>
        </p:txBody>
      </p:sp>
      <p:sp>
        <p:nvSpPr>
          <p:cNvPr id="17" name="object 17"/>
          <p:cNvSpPr/>
          <p:nvPr/>
        </p:nvSpPr>
        <p:spPr>
          <a:xfrm>
            <a:off x="906755" y="4086333"/>
            <a:ext cx="62753" cy="73959"/>
          </a:xfrm>
          <a:custGeom>
            <a:avLst/>
            <a:gdLst/>
            <a:ahLst/>
            <a:cxnLst/>
            <a:rect l="l" t="t" r="r" b="b"/>
            <a:pathLst>
              <a:path w="71119" h="83820">
                <a:moveTo>
                  <a:pt x="0" y="0"/>
                </a:moveTo>
                <a:lnTo>
                  <a:pt x="8851" y="83798"/>
                </a:lnTo>
                <a:lnTo>
                  <a:pt x="70579" y="26438"/>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18" name="object 18"/>
          <p:cNvSpPr txBox="1"/>
          <p:nvPr/>
        </p:nvSpPr>
        <p:spPr>
          <a:xfrm>
            <a:off x="783491" y="4812959"/>
            <a:ext cx="1464608" cy="812082"/>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1680: </a:t>
            </a:r>
            <a:r>
              <a:rPr sz="1015" spc="-44" dirty="0">
                <a:solidFill>
                  <a:prstClr val="black"/>
                </a:solidFill>
                <a:latin typeface="Arial"/>
                <a:cs typeface="Arial"/>
              </a:rPr>
              <a:t> </a:t>
            </a:r>
            <a:r>
              <a:rPr sz="1015" spc="13" dirty="0">
                <a:solidFill>
                  <a:prstClr val="black"/>
                </a:solidFill>
                <a:latin typeface="Arial"/>
                <a:cs typeface="Arial"/>
              </a:rPr>
              <a:t>Antoni</a:t>
            </a:r>
            <a:r>
              <a:rPr sz="1015" spc="9" dirty="0">
                <a:solidFill>
                  <a:prstClr val="black"/>
                </a:solidFill>
                <a:latin typeface="Arial"/>
                <a:cs typeface="Arial"/>
              </a:rPr>
              <a:t> </a:t>
            </a:r>
            <a:r>
              <a:rPr sz="1015" spc="13" dirty="0">
                <a:solidFill>
                  <a:prstClr val="black"/>
                </a:solidFill>
                <a:latin typeface="Arial"/>
                <a:cs typeface="Arial"/>
              </a:rPr>
              <a:t>van Leeuwenhoek</a:t>
            </a:r>
            <a:r>
              <a:rPr sz="1015" spc="9" dirty="0">
                <a:solidFill>
                  <a:prstClr val="black"/>
                </a:solidFill>
                <a:latin typeface="Arial"/>
                <a:cs typeface="Arial"/>
              </a:rPr>
              <a:t> </a:t>
            </a:r>
            <a:r>
              <a:rPr sz="1015" spc="13" dirty="0">
                <a:solidFill>
                  <a:prstClr val="black"/>
                </a:solidFill>
                <a:latin typeface="Arial"/>
                <a:cs typeface="Arial"/>
              </a:rPr>
              <a:t>awarded</a:t>
            </a:r>
            <a:r>
              <a:rPr sz="1015" spc="9" dirty="0">
                <a:solidFill>
                  <a:prstClr val="black"/>
                </a:solidFill>
                <a:latin typeface="Arial"/>
                <a:cs typeface="Arial"/>
              </a:rPr>
              <a:t> fellowship in </a:t>
            </a:r>
            <a:r>
              <a:rPr sz="1015" spc="13" dirty="0">
                <a:solidFill>
                  <a:prstClr val="black"/>
                </a:solidFill>
                <a:latin typeface="Arial"/>
                <a:cs typeface="Arial"/>
              </a:rPr>
              <a:t>the</a:t>
            </a:r>
            <a:r>
              <a:rPr sz="1015" spc="9" dirty="0">
                <a:solidFill>
                  <a:prstClr val="black"/>
                </a:solidFill>
                <a:latin typeface="Arial"/>
                <a:cs typeface="Arial"/>
              </a:rPr>
              <a:t> </a:t>
            </a:r>
            <a:r>
              <a:rPr sz="1015" spc="13" dirty="0">
                <a:solidFill>
                  <a:prstClr val="black"/>
                </a:solidFill>
                <a:latin typeface="Arial"/>
                <a:cs typeface="Arial"/>
              </a:rPr>
              <a:t>Royal Society</a:t>
            </a:r>
            <a:r>
              <a:rPr sz="1015" spc="9" dirty="0">
                <a:solidFill>
                  <a:prstClr val="black"/>
                </a:solidFill>
                <a:latin typeface="Arial"/>
                <a:cs typeface="Arial"/>
              </a:rPr>
              <a:t> for his </a:t>
            </a:r>
            <a:r>
              <a:rPr sz="1015" spc="13" dirty="0">
                <a:solidFill>
                  <a:prstClr val="black"/>
                </a:solidFill>
                <a:latin typeface="Arial"/>
                <a:cs typeface="Arial"/>
              </a:rPr>
              <a:t>advances</a:t>
            </a:r>
            <a:r>
              <a:rPr sz="1015" spc="9" dirty="0">
                <a:solidFill>
                  <a:prstClr val="black"/>
                </a:solidFill>
                <a:latin typeface="Arial"/>
                <a:cs typeface="Arial"/>
              </a:rPr>
              <a:t> in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19" name="object 19"/>
          <p:cNvSpPr/>
          <p:nvPr/>
        </p:nvSpPr>
        <p:spPr>
          <a:xfrm>
            <a:off x="1645920" y="5424054"/>
            <a:ext cx="1263534" cy="677487"/>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0" name="object 20"/>
          <p:cNvSpPr/>
          <p:nvPr/>
        </p:nvSpPr>
        <p:spPr>
          <a:xfrm>
            <a:off x="1313075" y="4434938"/>
            <a:ext cx="778249" cy="324410"/>
          </a:xfrm>
          <a:custGeom>
            <a:avLst/>
            <a:gdLst/>
            <a:ahLst/>
            <a:cxnLst/>
            <a:rect l="l" t="t" r="r" b="b"/>
            <a:pathLst>
              <a:path w="882014" h="367664">
                <a:moveTo>
                  <a:pt x="0" y="367369"/>
                </a:moveTo>
                <a:lnTo>
                  <a:pt x="881684" y="0"/>
                </a:lnTo>
              </a:path>
            </a:pathLst>
          </a:custGeom>
          <a:ln w="9421">
            <a:solidFill>
              <a:schemeClr val="tx1"/>
            </a:solidFill>
          </a:ln>
        </p:spPr>
        <p:txBody>
          <a:bodyPr wrap="square" lIns="0" tIns="0" rIns="0" bIns="0" rtlCol="0"/>
          <a:lstStyle/>
          <a:p>
            <a:endParaRPr sz="1588">
              <a:solidFill>
                <a:prstClr val="black"/>
              </a:solidFill>
            </a:endParaRPr>
          </a:p>
        </p:txBody>
      </p:sp>
      <p:sp>
        <p:nvSpPr>
          <p:cNvPr id="21" name="object 21"/>
          <p:cNvSpPr/>
          <p:nvPr/>
        </p:nvSpPr>
        <p:spPr>
          <a:xfrm>
            <a:off x="2037319" y="4421296"/>
            <a:ext cx="74519" cy="61632"/>
          </a:xfrm>
          <a:custGeom>
            <a:avLst/>
            <a:gdLst/>
            <a:ahLst/>
            <a:cxnLst/>
            <a:rect l="l" t="t" r="r" b="b"/>
            <a:pathLst>
              <a:path w="84455" h="69850">
                <a:moveTo>
                  <a:pt x="0" y="0"/>
                </a:moveTo>
                <a:lnTo>
                  <a:pt x="28987" y="69571"/>
                </a:lnTo>
                <a:lnTo>
                  <a:pt x="84065" y="5797"/>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2" name="object 22"/>
          <p:cNvSpPr/>
          <p:nvPr/>
        </p:nvSpPr>
        <p:spPr>
          <a:xfrm>
            <a:off x="2643447" y="1766454"/>
            <a:ext cx="1285701" cy="1252451"/>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3" name="object 23"/>
          <p:cNvSpPr txBox="1"/>
          <p:nvPr/>
        </p:nvSpPr>
        <p:spPr>
          <a:xfrm>
            <a:off x="2712043" y="3017411"/>
            <a:ext cx="1057835"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1910:</a:t>
            </a:r>
            <a:r>
              <a:rPr sz="1015" spc="9" dirty="0">
                <a:solidFill>
                  <a:prstClr val="black"/>
                </a:solidFill>
                <a:latin typeface="Arial"/>
                <a:cs typeface="Arial"/>
              </a:rPr>
              <a:t> Leitz </a:t>
            </a:r>
            <a:r>
              <a:rPr sz="1015" spc="13" dirty="0">
                <a:solidFill>
                  <a:prstClr val="black"/>
                </a:solidFill>
                <a:latin typeface="Arial"/>
                <a:cs typeface="Arial"/>
              </a:rPr>
              <a:t>builds</a:t>
            </a:r>
            <a:r>
              <a:rPr sz="1015" spc="9" dirty="0">
                <a:solidFill>
                  <a:prstClr val="black"/>
                </a:solidFill>
                <a:latin typeface="Arial"/>
                <a:cs typeface="Arial"/>
              </a:rPr>
              <a:t> first </a:t>
            </a:r>
            <a:r>
              <a:rPr sz="1015" spc="13" dirty="0">
                <a:solidFill>
                  <a:prstClr val="black"/>
                </a:solidFill>
                <a:latin typeface="Arial"/>
                <a:cs typeface="Arial"/>
              </a:rPr>
              <a:t>“photo- microscope”</a:t>
            </a:r>
            <a:endParaRPr sz="1015" dirty="0">
              <a:solidFill>
                <a:prstClr val="black"/>
              </a:solidFill>
              <a:latin typeface="Arial"/>
              <a:cs typeface="Arial"/>
            </a:endParaRPr>
          </a:p>
        </p:txBody>
      </p:sp>
      <p:sp>
        <p:nvSpPr>
          <p:cNvPr id="24" name="object 24"/>
          <p:cNvSpPr/>
          <p:nvPr/>
        </p:nvSpPr>
        <p:spPr>
          <a:xfrm>
            <a:off x="3441493" y="3296018"/>
            <a:ext cx="259976" cy="843243"/>
          </a:xfrm>
          <a:custGeom>
            <a:avLst/>
            <a:gdLst/>
            <a:ahLst/>
            <a:cxnLst/>
            <a:rect l="l" t="t" r="r" b="b"/>
            <a:pathLst>
              <a:path w="294639" h="955675">
                <a:moveTo>
                  <a:pt x="0" y="0"/>
                </a:moveTo>
                <a:lnTo>
                  <a:pt x="294230" y="955477"/>
                </a:lnTo>
              </a:path>
            </a:pathLst>
          </a:custGeom>
          <a:ln w="9421">
            <a:solidFill>
              <a:schemeClr val="tx1"/>
            </a:solidFill>
          </a:ln>
        </p:spPr>
        <p:txBody>
          <a:bodyPr wrap="square" lIns="0" tIns="0" rIns="0" bIns="0" rtlCol="0"/>
          <a:lstStyle/>
          <a:p>
            <a:endParaRPr sz="1588">
              <a:solidFill>
                <a:prstClr val="black"/>
              </a:solidFill>
            </a:endParaRPr>
          </a:p>
        </p:txBody>
      </p:sp>
      <p:sp>
        <p:nvSpPr>
          <p:cNvPr id="25" name="object 25"/>
          <p:cNvSpPr/>
          <p:nvPr/>
        </p:nvSpPr>
        <p:spPr>
          <a:xfrm>
            <a:off x="3656281" y="4086931"/>
            <a:ext cx="63874" cy="73399"/>
          </a:xfrm>
          <a:custGeom>
            <a:avLst/>
            <a:gdLst/>
            <a:ahLst/>
            <a:cxnLst/>
            <a:rect l="l" t="t" r="r" b="b"/>
            <a:pathLst>
              <a:path w="72389" h="83185">
                <a:moveTo>
                  <a:pt x="72031" y="0"/>
                </a:moveTo>
                <a:lnTo>
                  <a:pt x="0" y="22180"/>
                </a:lnTo>
                <a:lnTo>
                  <a:pt x="58197" y="83121"/>
                </a:lnTo>
                <a:lnTo>
                  <a:pt x="72031"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6" name="object 26"/>
          <p:cNvSpPr txBox="1"/>
          <p:nvPr/>
        </p:nvSpPr>
        <p:spPr>
          <a:xfrm>
            <a:off x="3177557" y="5943491"/>
            <a:ext cx="160468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1934:</a:t>
            </a:r>
            <a:r>
              <a:rPr sz="1015" spc="9" dirty="0">
                <a:solidFill>
                  <a:prstClr val="black"/>
                </a:solidFill>
                <a:latin typeface="Arial"/>
                <a:cs typeface="Arial"/>
              </a:rPr>
              <a:t> Frits </a:t>
            </a:r>
            <a:r>
              <a:rPr sz="1015" spc="13" dirty="0">
                <a:solidFill>
                  <a:prstClr val="black"/>
                </a:solidFill>
                <a:latin typeface="Arial"/>
                <a:cs typeface="Arial"/>
              </a:rPr>
              <a:t>Zernike</a:t>
            </a:r>
            <a:r>
              <a:rPr sz="1015" spc="9" dirty="0">
                <a:solidFill>
                  <a:prstClr val="black"/>
                </a:solidFill>
                <a:latin typeface="Arial"/>
                <a:cs typeface="Arial"/>
              </a:rPr>
              <a:t> </a:t>
            </a:r>
            <a:r>
              <a:rPr sz="1015" spc="13" dirty="0">
                <a:solidFill>
                  <a:prstClr val="black"/>
                </a:solidFill>
                <a:latin typeface="Arial"/>
                <a:cs typeface="Arial"/>
              </a:rPr>
              <a:t>invents phase</a:t>
            </a:r>
            <a:r>
              <a:rPr sz="1015" spc="9" dirty="0">
                <a:solidFill>
                  <a:prstClr val="black"/>
                </a:solidFill>
                <a:latin typeface="Arial"/>
                <a:cs typeface="Arial"/>
              </a:rPr>
              <a:t> </a:t>
            </a:r>
            <a:r>
              <a:rPr sz="1015" spc="13" dirty="0">
                <a:solidFill>
                  <a:prstClr val="black"/>
                </a:solidFill>
                <a:latin typeface="Arial"/>
                <a:cs typeface="Arial"/>
              </a:rPr>
              <a:t>contrast</a:t>
            </a:r>
            <a:r>
              <a:rPr sz="1015" spc="9" dirty="0">
                <a:solidFill>
                  <a:prstClr val="black"/>
                </a:solidFill>
                <a:latin typeface="Arial"/>
                <a:cs typeface="Arial"/>
              </a:rPr>
              <a:t>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27" name="object 27"/>
          <p:cNvSpPr/>
          <p:nvPr/>
        </p:nvSpPr>
        <p:spPr>
          <a:xfrm>
            <a:off x="4172676" y="4248816"/>
            <a:ext cx="197224" cy="1641101"/>
          </a:xfrm>
          <a:custGeom>
            <a:avLst/>
            <a:gdLst/>
            <a:ahLst/>
            <a:cxnLst/>
            <a:rect l="l" t="t" r="r" b="b"/>
            <a:pathLst>
              <a:path w="223520" h="1859915">
                <a:moveTo>
                  <a:pt x="0" y="1859419"/>
                </a:moveTo>
                <a:lnTo>
                  <a:pt x="223223" y="0"/>
                </a:lnTo>
              </a:path>
            </a:pathLst>
          </a:custGeom>
          <a:ln w="9421">
            <a:solidFill>
              <a:schemeClr val="accent5"/>
            </a:solidFill>
          </a:ln>
        </p:spPr>
        <p:txBody>
          <a:bodyPr wrap="square" lIns="0" tIns="0" rIns="0" bIns="0" rtlCol="0"/>
          <a:lstStyle/>
          <a:p>
            <a:endParaRPr sz="1588">
              <a:solidFill>
                <a:prstClr val="black"/>
              </a:solidFill>
            </a:endParaRPr>
          </a:p>
        </p:txBody>
      </p:sp>
      <p:sp>
        <p:nvSpPr>
          <p:cNvPr id="28" name="object 28"/>
          <p:cNvSpPr/>
          <p:nvPr/>
        </p:nvSpPr>
        <p:spPr>
          <a:xfrm>
            <a:off x="4331340" y="4226807"/>
            <a:ext cx="66115" cy="70037"/>
          </a:xfrm>
          <a:custGeom>
            <a:avLst/>
            <a:gdLst/>
            <a:ahLst/>
            <a:cxnLst/>
            <a:rect l="l" t="t" r="r" b="b"/>
            <a:pathLst>
              <a:path w="74929" h="79375">
                <a:moveTo>
                  <a:pt x="46399" y="0"/>
                </a:moveTo>
                <a:lnTo>
                  <a:pt x="0" y="70340"/>
                </a:lnTo>
                <a:lnTo>
                  <a:pt x="74830" y="79324"/>
                </a:lnTo>
                <a:lnTo>
                  <a:pt x="4639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9" name="object 29"/>
          <p:cNvSpPr txBox="1"/>
          <p:nvPr/>
        </p:nvSpPr>
        <p:spPr>
          <a:xfrm>
            <a:off x="4175083" y="3283417"/>
            <a:ext cx="1589554"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1955:</a:t>
            </a:r>
            <a:r>
              <a:rPr sz="1015" spc="9" dirty="0">
                <a:solidFill>
                  <a:prstClr val="black"/>
                </a:solidFill>
                <a:latin typeface="Arial"/>
                <a:cs typeface="Arial"/>
              </a:rPr>
              <a:t> </a:t>
            </a:r>
            <a:r>
              <a:rPr sz="1015" spc="13" dirty="0">
                <a:solidFill>
                  <a:prstClr val="black"/>
                </a:solidFill>
                <a:latin typeface="Arial"/>
                <a:cs typeface="Arial"/>
              </a:rPr>
              <a:t>Nomarski</a:t>
            </a:r>
            <a:r>
              <a:rPr sz="1015" spc="9" dirty="0">
                <a:solidFill>
                  <a:prstClr val="black"/>
                </a:solidFill>
                <a:latin typeface="Arial"/>
                <a:cs typeface="Arial"/>
              </a:rPr>
              <a:t> </a:t>
            </a:r>
            <a:r>
              <a:rPr sz="1015" spc="13" dirty="0">
                <a:solidFill>
                  <a:prstClr val="black"/>
                </a:solidFill>
                <a:latin typeface="Arial"/>
                <a:cs typeface="Arial"/>
              </a:rPr>
              <a:t>invents</a:t>
            </a:r>
            <a:r>
              <a:rPr sz="1015" spc="9" dirty="0">
                <a:solidFill>
                  <a:prstClr val="black"/>
                </a:solidFill>
                <a:latin typeface="Arial"/>
                <a:cs typeface="Arial"/>
              </a:rPr>
              <a:t> Di</a:t>
            </a:r>
            <a:r>
              <a:rPr sz="1015" spc="-18" dirty="0">
                <a:solidFill>
                  <a:prstClr val="black"/>
                </a:solidFill>
                <a:latin typeface="Arial"/>
                <a:cs typeface="Arial"/>
              </a:rPr>
              <a:t>f</a:t>
            </a:r>
            <a:r>
              <a:rPr sz="1015" spc="9" dirty="0">
                <a:solidFill>
                  <a:prstClr val="black"/>
                </a:solidFill>
                <a:latin typeface="Arial"/>
                <a:cs typeface="Arial"/>
              </a:rPr>
              <a:t>ferential </a:t>
            </a:r>
            <a:r>
              <a:rPr sz="1015" spc="13" dirty="0">
                <a:solidFill>
                  <a:prstClr val="black"/>
                </a:solidFill>
                <a:latin typeface="Arial"/>
                <a:cs typeface="Arial"/>
              </a:rPr>
              <a:t>Interference Contrast</a:t>
            </a:r>
            <a:r>
              <a:rPr sz="1015" spc="9" dirty="0">
                <a:solidFill>
                  <a:prstClr val="black"/>
                </a:solidFill>
                <a:latin typeface="Arial"/>
                <a:cs typeface="Arial"/>
              </a:rPr>
              <a:t> </a:t>
            </a:r>
            <a:r>
              <a:rPr sz="1015" spc="13" dirty="0">
                <a:solidFill>
                  <a:prstClr val="black"/>
                </a:solidFill>
                <a:latin typeface="Arial"/>
                <a:cs typeface="Arial"/>
              </a:rPr>
              <a:t>(DIC)</a:t>
            </a:r>
            <a:r>
              <a:rPr sz="1015" spc="9" dirty="0">
                <a:solidFill>
                  <a:prstClr val="black"/>
                </a:solidFill>
                <a:latin typeface="Arial"/>
                <a:cs typeface="Arial"/>
              </a:rPr>
              <a:t> </a:t>
            </a:r>
            <a:r>
              <a:rPr sz="1015" spc="13" dirty="0">
                <a:solidFill>
                  <a:prstClr val="black"/>
                </a:solidFill>
                <a:latin typeface="Arial"/>
                <a:cs typeface="Arial"/>
              </a:rPr>
              <a:t>microscopy</a:t>
            </a:r>
            <a:endParaRPr sz="1015" dirty="0">
              <a:solidFill>
                <a:prstClr val="black"/>
              </a:solidFill>
              <a:latin typeface="Arial"/>
              <a:cs typeface="Arial"/>
            </a:endParaRPr>
          </a:p>
        </p:txBody>
      </p:sp>
      <p:sp>
        <p:nvSpPr>
          <p:cNvPr id="30" name="object 30"/>
          <p:cNvSpPr/>
          <p:nvPr/>
        </p:nvSpPr>
        <p:spPr>
          <a:xfrm>
            <a:off x="4771489" y="3761762"/>
            <a:ext cx="0" cy="376518"/>
          </a:xfrm>
          <a:custGeom>
            <a:avLst/>
            <a:gdLst/>
            <a:ahLst/>
            <a:cxnLst/>
            <a:rect l="l" t="t" r="r" b="b"/>
            <a:pathLst>
              <a:path h="426720">
                <a:moveTo>
                  <a:pt x="0" y="0"/>
                </a:moveTo>
                <a:lnTo>
                  <a:pt x="0" y="426521"/>
                </a:lnTo>
              </a:path>
            </a:pathLst>
          </a:custGeom>
          <a:ln w="9421">
            <a:solidFill>
              <a:schemeClr val="tx1"/>
            </a:solidFill>
          </a:ln>
        </p:spPr>
        <p:txBody>
          <a:bodyPr wrap="square" lIns="0" tIns="0" rIns="0" bIns="0" rtlCol="0"/>
          <a:lstStyle/>
          <a:p>
            <a:endParaRPr sz="1588">
              <a:solidFill>
                <a:prstClr val="black"/>
              </a:solidFill>
            </a:endParaRPr>
          </a:p>
        </p:txBody>
      </p:sp>
      <p:sp>
        <p:nvSpPr>
          <p:cNvPr id="31" name="object 31"/>
          <p:cNvSpPr/>
          <p:nvPr/>
        </p:nvSpPr>
        <p:spPr>
          <a:xfrm>
            <a:off x="4738239" y="4093771"/>
            <a:ext cx="66675" cy="66675"/>
          </a:xfrm>
          <a:custGeom>
            <a:avLst/>
            <a:gdLst/>
            <a:ahLst/>
            <a:cxnLst/>
            <a:rect l="l" t="t" r="r" b="b"/>
            <a:pathLst>
              <a:path w="75564" h="75564">
                <a:moveTo>
                  <a:pt x="75369" y="0"/>
                </a:moveTo>
                <a:lnTo>
                  <a:pt x="0" y="0"/>
                </a:lnTo>
                <a:lnTo>
                  <a:pt x="37684" y="75368"/>
                </a:lnTo>
                <a:lnTo>
                  <a:pt x="7536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2" name="object 32"/>
          <p:cNvSpPr/>
          <p:nvPr/>
        </p:nvSpPr>
        <p:spPr>
          <a:xfrm>
            <a:off x="5037512" y="4692534"/>
            <a:ext cx="1396537" cy="882535"/>
          </a:xfrm>
          <a:prstGeom prst="rect">
            <a:avLst/>
          </a:prstGeom>
          <a:blipFill>
            <a:blip r:embed="rId9" cstate="print"/>
            <a:stretch>
              <a:fillRect/>
            </a:stretch>
          </a:blipFill>
        </p:spPr>
        <p:txBody>
          <a:bodyPr wrap="square" lIns="0" tIns="0" rIns="0" bIns="0" rtlCol="0"/>
          <a:lstStyle/>
          <a:p>
            <a:endParaRPr sz="1588">
              <a:solidFill>
                <a:prstClr val="black"/>
              </a:solidFill>
            </a:endParaRPr>
          </a:p>
        </p:txBody>
      </p:sp>
      <p:sp>
        <p:nvSpPr>
          <p:cNvPr id="33" name="object 33"/>
          <p:cNvSpPr txBox="1"/>
          <p:nvPr/>
        </p:nvSpPr>
        <p:spPr>
          <a:xfrm>
            <a:off x="5305614" y="5610982"/>
            <a:ext cx="158283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1960:</a:t>
            </a:r>
            <a:r>
              <a:rPr sz="1015" spc="9" dirty="0">
                <a:solidFill>
                  <a:prstClr val="black"/>
                </a:solidFill>
                <a:latin typeface="Arial"/>
                <a:cs typeface="Arial"/>
              </a:rPr>
              <a:t> </a:t>
            </a:r>
            <a:r>
              <a:rPr sz="1015" spc="13" dirty="0">
                <a:solidFill>
                  <a:prstClr val="black"/>
                </a:solidFill>
                <a:latin typeface="Arial"/>
                <a:cs typeface="Arial"/>
              </a:rPr>
              <a:t>Z</a:t>
            </a:r>
            <a:r>
              <a:rPr lang="en-US" sz="1015" spc="13" dirty="0">
                <a:solidFill>
                  <a:prstClr val="black"/>
                </a:solidFill>
                <a:latin typeface="Arial"/>
                <a:cs typeface="Arial"/>
              </a:rPr>
              <a:t>ei</a:t>
            </a:r>
            <a:r>
              <a:rPr sz="1015" spc="13" dirty="0">
                <a:solidFill>
                  <a:prstClr val="black"/>
                </a:solidFill>
                <a:latin typeface="Arial"/>
                <a:cs typeface="Arial"/>
              </a:rPr>
              <a:t>ss</a:t>
            </a:r>
            <a:r>
              <a:rPr sz="1015" spc="9" dirty="0">
                <a:solidFill>
                  <a:prstClr val="black"/>
                </a:solidFill>
                <a:latin typeface="Arial"/>
                <a:cs typeface="Arial"/>
              </a:rPr>
              <a:t> </a:t>
            </a:r>
            <a:r>
              <a:rPr sz="1015" spc="13" dirty="0">
                <a:solidFill>
                  <a:prstClr val="black"/>
                </a:solidFill>
                <a:latin typeface="Arial"/>
                <a:cs typeface="Arial"/>
              </a:rPr>
              <a:t>introduces</a:t>
            </a:r>
            <a:r>
              <a:rPr sz="1015" spc="9"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“Universal” </a:t>
            </a:r>
            <a:r>
              <a:rPr sz="1015" spc="13" dirty="0">
                <a:solidFill>
                  <a:prstClr val="black"/>
                </a:solidFill>
                <a:latin typeface="Arial"/>
                <a:cs typeface="Arial"/>
              </a:rPr>
              <a:t>model</a:t>
            </a:r>
            <a:endParaRPr sz="1015" dirty="0">
              <a:solidFill>
                <a:prstClr val="black"/>
              </a:solidFill>
              <a:latin typeface="Arial"/>
              <a:cs typeface="Arial"/>
            </a:endParaRPr>
          </a:p>
        </p:txBody>
      </p:sp>
      <p:sp>
        <p:nvSpPr>
          <p:cNvPr id="34" name="object 34"/>
          <p:cNvSpPr/>
          <p:nvPr/>
        </p:nvSpPr>
        <p:spPr>
          <a:xfrm>
            <a:off x="5641834" y="4248121"/>
            <a:ext cx="127187" cy="444874"/>
          </a:xfrm>
          <a:custGeom>
            <a:avLst/>
            <a:gdLst/>
            <a:ahLst/>
            <a:cxnLst/>
            <a:rect l="l" t="t" r="r" b="b"/>
            <a:pathLst>
              <a:path w="144145" h="504189">
                <a:moveTo>
                  <a:pt x="143910" y="503687"/>
                </a:moveTo>
                <a:lnTo>
                  <a:pt x="0"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35" name="object 35"/>
          <p:cNvSpPr/>
          <p:nvPr/>
        </p:nvSpPr>
        <p:spPr>
          <a:xfrm>
            <a:off x="5622043" y="4226807"/>
            <a:ext cx="64434" cy="73399"/>
          </a:xfrm>
          <a:custGeom>
            <a:avLst/>
            <a:gdLst/>
            <a:ahLst/>
            <a:cxnLst/>
            <a:rect l="l" t="t" r="r" b="b"/>
            <a:pathLst>
              <a:path w="73025" h="83185">
                <a:moveTo>
                  <a:pt x="15528" y="0"/>
                </a:moveTo>
                <a:lnTo>
                  <a:pt x="0" y="82821"/>
                </a:lnTo>
                <a:lnTo>
                  <a:pt x="72468" y="62116"/>
                </a:lnTo>
                <a:lnTo>
                  <a:pt x="15528"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6" name="object 36"/>
          <p:cNvSpPr txBox="1"/>
          <p:nvPr/>
        </p:nvSpPr>
        <p:spPr>
          <a:xfrm>
            <a:off x="6569150" y="2618400"/>
            <a:ext cx="1358713"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1994:</a:t>
            </a:r>
            <a:r>
              <a:rPr sz="1015" spc="9" dirty="0">
                <a:solidFill>
                  <a:prstClr val="black"/>
                </a:solidFill>
                <a:latin typeface="Arial"/>
                <a:cs typeface="Arial"/>
              </a:rPr>
              <a:t> </a:t>
            </a:r>
            <a:r>
              <a:rPr sz="1015" spc="18" dirty="0">
                <a:solidFill>
                  <a:prstClr val="black"/>
                </a:solidFill>
                <a:latin typeface="Arial"/>
                <a:cs typeface="Arial"/>
              </a:rPr>
              <a:t>GFP</a:t>
            </a:r>
            <a:r>
              <a:rPr sz="1015" spc="-13" dirty="0">
                <a:solidFill>
                  <a:prstClr val="black"/>
                </a:solidFill>
                <a:latin typeface="Arial"/>
                <a:cs typeface="Arial"/>
              </a:rPr>
              <a:t> </a:t>
            </a:r>
            <a:r>
              <a:rPr sz="1015" spc="13" dirty="0">
                <a:solidFill>
                  <a:prstClr val="black"/>
                </a:solidFill>
                <a:latin typeface="Arial"/>
                <a:cs typeface="Arial"/>
              </a:rPr>
              <a:t>used</a:t>
            </a:r>
            <a:r>
              <a:rPr sz="1015" spc="9" dirty="0">
                <a:solidFill>
                  <a:prstClr val="black"/>
                </a:solidFill>
                <a:latin typeface="Arial"/>
                <a:cs typeface="Arial"/>
              </a:rPr>
              <a:t> to </a:t>
            </a:r>
            <a:r>
              <a:rPr sz="1015" spc="13" dirty="0">
                <a:solidFill>
                  <a:prstClr val="black"/>
                </a:solidFill>
                <a:latin typeface="Arial"/>
                <a:cs typeface="Arial"/>
              </a:rPr>
              <a:t>tag</a:t>
            </a:r>
            <a:r>
              <a:rPr sz="1015" spc="9" dirty="0">
                <a:solidFill>
                  <a:prstClr val="black"/>
                </a:solidFill>
                <a:latin typeface="Arial"/>
                <a:cs typeface="Arial"/>
              </a:rPr>
              <a:t> proteins in living cells</a:t>
            </a:r>
            <a:endParaRPr sz="1015" dirty="0">
              <a:solidFill>
                <a:prstClr val="black"/>
              </a:solidFill>
              <a:latin typeface="Arial"/>
              <a:cs typeface="Arial"/>
            </a:endParaRPr>
          </a:p>
        </p:txBody>
      </p:sp>
      <p:sp>
        <p:nvSpPr>
          <p:cNvPr id="37" name="object 37"/>
          <p:cNvSpPr/>
          <p:nvPr/>
        </p:nvSpPr>
        <p:spPr>
          <a:xfrm>
            <a:off x="6633556" y="1500448"/>
            <a:ext cx="1366057" cy="1025235"/>
          </a:xfrm>
          <a:prstGeom prst="rect">
            <a:avLst/>
          </a:prstGeom>
          <a:blipFill>
            <a:blip r:embed="rId10" cstate="print"/>
            <a:stretch>
              <a:fillRect/>
            </a:stretch>
          </a:blipFill>
        </p:spPr>
        <p:txBody>
          <a:bodyPr wrap="square" lIns="0" tIns="0" rIns="0" bIns="0" rtlCol="0"/>
          <a:lstStyle/>
          <a:p>
            <a:endParaRPr sz="1588">
              <a:solidFill>
                <a:prstClr val="black"/>
              </a:solidFill>
            </a:endParaRPr>
          </a:p>
        </p:txBody>
      </p:sp>
      <p:sp>
        <p:nvSpPr>
          <p:cNvPr id="38" name="object 38"/>
          <p:cNvSpPr/>
          <p:nvPr/>
        </p:nvSpPr>
        <p:spPr>
          <a:xfrm>
            <a:off x="6500552" y="1500447"/>
            <a:ext cx="739832" cy="730133"/>
          </a:xfrm>
          <a:prstGeom prst="rect">
            <a:avLst/>
          </a:prstGeom>
          <a:blipFill>
            <a:blip r:embed="rId11" cstate="print"/>
            <a:stretch>
              <a:fillRect/>
            </a:stretch>
          </a:blipFill>
        </p:spPr>
        <p:txBody>
          <a:bodyPr wrap="square" lIns="0" tIns="0" rIns="0" bIns="0" rtlCol="0"/>
          <a:lstStyle/>
          <a:p>
            <a:endParaRPr sz="1588">
              <a:solidFill>
                <a:prstClr val="black"/>
              </a:solidFill>
            </a:endParaRPr>
          </a:p>
        </p:txBody>
      </p:sp>
      <p:sp>
        <p:nvSpPr>
          <p:cNvPr id="39" name="object 39"/>
          <p:cNvSpPr/>
          <p:nvPr/>
        </p:nvSpPr>
        <p:spPr>
          <a:xfrm>
            <a:off x="6841806" y="3029879"/>
            <a:ext cx="456640" cy="1109943"/>
          </a:xfrm>
          <a:custGeom>
            <a:avLst/>
            <a:gdLst/>
            <a:ahLst/>
            <a:cxnLst/>
            <a:rect l="l" t="t" r="r" b="b"/>
            <a:pathLst>
              <a:path w="517525" h="1257935">
                <a:moveTo>
                  <a:pt x="517492" y="0"/>
                </a:moveTo>
                <a:lnTo>
                  <a:pt x="0" y="1257879"/>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0" name="object 40"/>
          <p:cNvSpPr/>
          <p:nvPr/>
        </p:nvSpPr>
        <p:spPr>
          <a:xfrm>
            <a:off x="6827923" y="4086121"/>
            <a:ext cx="61632" cy="74519"/>
          </a:xfrm>
          <a:custGeom>
            <a:avLst/>
            <a:gdLst/>
            <a:ahLst/>
            <a:cxnLst/>
            <a:rect l="l" t="t" r="r" b="b"/>
            <a:pathLst>
              <a:path w="69850" h="84454">
                <a:moveTo>
                  <a:pt x="0" y="0"/>
                </a:moveTo>
                <a:lnTo>
                  <a:pt x="6174" y="84038"/>
                </a:lnTo>
                <a:lnTo>
                  <a:pt x="69701" y="28675"/>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1" name="object 41"/>
          <p:cNvSpPr txBox="1"/>
          <p:nvPr/>
        </p:nvSpPr>
        <p:spPr>
          <a:xfrm>
            <a:off x="4574094" y="2019883"/>
            <a:ext cx="1360954" cy="487249"/>
          </a:xfrm>
          <a:prstGeom prst="rect">
            <a:avLst/>
          </a:prstGeom>
        </p:spPr>
        <p:txBody>
          <a:bodyPr vert="horz" wrap="square" lIns="0" tIns="0" rIns="0" bIns="0" rtlCol="0">
            <a:spAutoFit/>
          </a:bodyPr>
          <a:lstStyle/>
          <a:p>
            <a:pPr marL="11206" marR="4483">
              <a:lnSpc>
                <a:spcPct val="103899"/>
              </a:lnSpc>
            </a:pPr>
            <a:r>
              <a:rPr sz="1015" spc="-4" dirty="0">
                <a:solidFill>
                  <a:prstClr val="black"/>
                </a:solidFill>
                <a:latin typeface="Arial"/>
                <a:cs typeface="Arial"/>
              </a:rPr>
              <a:t>V</a:t>
            </a:r>
            <a:r>
              <a:rPr sz="1015" spc="13" dirty="0">
                <a:solidFill>
                  <a:prstClr val="black"/>
                </a:solidFill>
                <a:latin typeface="Arial"/>
                <a:cs typeface="Arial"/>
              </a:rPr>
              <a:t>ideo</a:t>
            </a:r>
            <a:r>
              <a:rPr sz="1015" spc="9" dirty="0">
                <a:solidFill>
                  <a:prstClr val="black"/>
                </a:solidFill>
                <a:latin typeface="Arial"/>
                <a:cs typeface="Arial"/>
              </a:rPr>
              <a:t> </a:t>
            </a:r>
            <a:r>
              <a:rPr sz="1015" spc="13" dirty="0">
                <a:solidFill>
                  <a:prstClr val="black"/>
                </a:solidFill>
                <a:latin typeface="Arial"/>
                <a:cs typeface="Arial"/>
              </a:rPr>
              <a:t>microscopy developed</a:t>
            </a:r>
            <a:r>
              <a:rPr sz="1015" spc="9" dirty="0">
                <a:solidFill>
                  <a:prstClr val="black"/>
                </a:solidFill>
                <a:latin typeface="Arial"/>
                <a:cs typeface="Arial"/>
              </a:rPr>
              <a:t> </a:t>
            </a:r>
            <a:r>
              <a:rPr sz="1015" spc="13" dirty="0">
                <a:solidFill>
                  <a:prstClr val="black"/>
                </a:solidFill>
                <a:latin typeface="Arial"/>
                <a:cs typeface="Arial"/>
              </a:rPr>
              <a:t>early</a:t>
            </a:r>
            <a:r>
              <a:rPr sz="1015" spc="9" dirty="0">
                <a:solidFill>
                  <a:prstClr val="black"/>
                </a:solidFill>
                <a:latin typeface="Arial"/>
                <a:cs typeface="Arial"/>
              </a:rPr>
              <a:t> </a:t>
            </a:r>
            <a:r>
              <a:rPr sz="1015" spc="13" dirty="0">
                <a:solidFill>
                  <a:prstClr val="black"/>
                </a:solidFill>
                <a:latin typeface="Arial"/>
                <a:cs typeface="Arial"/>
              </a:rPr>
              <a:t>1980s (MBL)</a:t>
            </a:r>
            <a:endParaRPr sz="1015" dirty="0">
              <a:solidFill>
                <a:prstClr val="black"/>
              </a:solidFill>
              <a:latin typeface="Arial"/>
              <a:cs typeface="Arial"/>
            </a:endParaRPr>
          </a:p>
        </p:txBody>
      </p:sp>
      <p:sp>
        <p:nvSpPr>
          <p:cNvPr id="42" name="object 42"/>
          <p:cNvSpPr/>
          <p:nvPr/>
        </p:nvSpPr>
        <p:spPr>
          <a:xfrm>
            <a:off x="4971095" y="2564133"/>
            <a:ext cx="1481223" cy="1551022"/>
          </a:xfrm>
          <a:custGeom>
            <a:avLst/>
            <a:gdLst/>
            <a:ahLst/>
            <a:cxnLst/>
            <a:rect l="l" t="t" r="r" b="b"/>
            <a:pathLst>
              <a:path w="1640840" h="1715770">
                <a:moveTo>
                  <a:pt x="0" y="0"/>
                </a:moveTo>
                <a:lnTo>
                  <a:pt x="1640778" y="1715395"/>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3" name="object 43"/>
          <p:cNvSpPr/>
          <p:nvPr/>
        </p:nvSpPr>
        <p:spPr>
          <a:xfrm>
            <a:off x="6418894" y="4086121"/>
            <a:ext cx="70037" cy="71157"/>
          </a:xfrm>
          <a:custGeom>
            <a:avLst/>
            <a:gdLst/>
            <a:ahLst/>
            <a:cxnLst/>
            <a:rect l="l" t="t" r="r" b="b"/>
            <a:pathLst>
              <a:path w="79375" h="80645">
                <a:moveTo>
                  <a:pt x="54463" y="0"/>
                </a:moveTo>
                <a:lnTo>
                  <a:pt x="0" y="52096"/>
                </a:lnTo>
                <a:lnTo>
                  <a:pt x="79328" y="80512"/>
                </a:lnTo>
                <a:lnTo>
                  <a:pt x="54463"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4" name="object 44"/>
          <p:cNvSpPr txBox="1"/>
          <p:nvPr/>
        </p:nvSpPr>
        <p:spPr>
          <a:xfrm>
            <a:off x="6901656" y="4945964"/>
            <a:ext cx="1331259"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Super-Resolution</a:t>
            </a:r>
            <a:r>
              <a:rPr sz="1015" spc="9" dirty="0">
                <a:solidFill>
                  <a:prstClr val="black"/>
                </a:solidFill>
                <a:latin typeface="Arial"/>
                <a:cs typeface="Arial"/>
              </a:rPr>
              <a:t> light</a:t>
            </a:r>
            <a:r>
              <a:rPr sz="1015" spc="13" dirty="0">
                <a:solidFill>
                  <a:prstClr val="black"/>
                </a:solidFill>
                <a:latin typeface="Arial"/>
                <a:cs typeface="Arial"/>
              </a:rPr>
              <a:t> Microscopy</a:t>
            </a:r>
            <a:endParaRPr sz="1015">
              <a:solidFill>
                <a:prstClr val="black"/>
              </a:solidFill>
              <a:latin typeface="Arial"/>
              <a:cs typeface="Arial"/>
            </a:endParaRPr>
          </a:p>
        </p:txBody>
      </p:sp>
      <p:sp>
        <p:nvSpPr>
          <p:cNvPr id="45" name="object 45"/>
          <p:cNvSpPr/>
          <p:nvPr/>
        </p:nvSpPr>
        <p:spPr>
          <a:xfrm>
            <a:off x="7498022" y="4505242"/>
            <a:ext cx="580465" cy="387162"/>
          </a:xfrm>
          <a:custGeom>
            <a:avLst/>
            <a:gdLst/>
            <a:ahLst/>
            <a:cxnLst/>
            <a:rect l="l" t="t" r="r" b="b"/>
            <a:pathLst>
              <a:path w="657859" h="438785">
                <a:moveTo>
                  <a:pt x="0" y="438502"/>
                </a:moveTo>
                <a:lnTo>
                  <a:pt x="657752"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6" name="object 46"/>
          <p:cNvSpPr/>
          <p:nvPr/>
        </p:nvSpPr>
        <p:spPr>
          <a:xfrm>
            <a:off x="8023057" y="4492947"/>
            <a:ext cx="73959" cy="64994"/>
          </a:xfrm>
          <a:custGeom>
            <a:avLst/>
            <a:gdLst/>
            <a:ahLst/>
            <a:cxnLst/>
            <a:rect l="l" t="t" r="r" b="b"/>
            <a:pathLst>
              <a:path w="83820" h="73660">
                <a:moveTo>
                  <a:pt x="83614" y="0"/>
                </a:moveTo>
                <a:lnTo>
                  <a:pt x="0" y="10452"/>
                </a:lnTo>
                <a:lnTo>
                  <a:pt x="41808" y="73163"/>
                </a:lnTo>
                <a:lnTo>
                  <a:pt x="83614"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7" name="object 13"/>
          <p:cNvSpPr txBox="1"/>
          <p:nvPr/>
        </p:nvSpPr>
        <p:spPr>
          <a:xfrm>
            <a:off x="6827923" y="6099150"/>
            <a:ext cx="1859034" cy="161583"/>
          </a:xfrm>
          <a:prstGeom prst="rect">
            <a:avLst/>
          </a:prstGeom>
        </p:spPr>
        <p:txBody>
          <a:bodyPr vert="horz" wrap="square" lIns="0" tIns="0" rIns="0" bIns="0" rtlCol="0">
            <a:spAutoFit/>
          </a:bodyPr>
          <a:lstStyle/>
          <a:p>
            <a:pPr marL="11206"/>
            <a:r>
              <a:rPr lang="en-US" sz="1050" spc="-9" dirty="0">
                <a:solidFill>
                  <a:prstClr val="black"/>
                </a:solidFill>
                <a:cs typeface="Arial"/>
              </a:rPr>
              <a:t>Slide from Paul Maddox, UNC</a:t>
            </a:r>
            <a:endParaRPr sz="1050" dirty="0">
              <a:solidFill>
                <a:prstClr val="black"/>
              </a:solidFill>
              <a:cs typeface="Arial"/>
            </a:endParaRPr>
          </a:p>
        </p:txBody>
      </p:sp>
      <p:sp>
        <p:nvSpPr>
          <p:cNvPr id="50" name="Oval 49"/>
          <p:cNvSpPr/>
          <p:nvPr/>
        </p:nvSpPr>
        <p:spPr>
          <a:xfrm>
            <a:off x="2909454" y="5740400"/>
            <a:ext cx="2128058" cy="738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63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contrast illumination</a:t>
            </a:r>
            <a:endParaRPr lang="en-US" dirty="0"/>
          </a:p>
        </p:txBody>
      </p:sp>
      <p:sp>
        <p:nvSpPr>
          <p:cNvPr id="3" name="Content Placeholder 2"/>
          <p:cNvSpPr>
            <a:spLocks noGrp="1"/>
          </p:cNvSpPr>
          <p:nvPr>
            <p:ph sz="half" idx="1"/>
          </p:nvPr>
        </p:nvSpPr>
        <p:spPr/>
        <p:txBody>
          <a:bodyPr>
            <a:normAutofit/>
          </a:bodyPr>
          <a:lstStyle/>
          <a:p>
            <a:r>
              <a:rPr lang="en-US" sz="2400" dirty="0" smtClean="0"/>
              <a:t>Revolutionary technique for live cell imaging</a:t>
            </a:r>
          </a:p>
          <a:p>
            <a:r>
              <a:rPr lang="en-US" sz="2400" dirty="0" smtClean="0"/>
              <a:t>Used today in almost every tissue culture lab</a:t>
            </a:r>
          </a:p>
          <a:p>
            <a:r>
              <a:rPr lang="en-US" sz="2400" dirty="0" smtClean="0"/>
              <a:t>Depends on phase shift for contrast</a:t>
            </a:r>
          </a:p>
          <a:p>
            <a:r>
              <a:rPr lang="en-US" sz="2400" dirty="0" smtClean="0"/>
              <a:t>Dutch scientist Frits Zernike was awarded the Nobel Prize for his discovery</a:t>
            </a:r>
          </a:p>
          <a:p>
            <a:r>
              <a:rPr lang="en-US" sz="2400" dirty="0" smtClean="0">
                <a:hlinkClick r:id="rId3"/>
              </a:rPr>
              <a:t>Gabriel </a:t>
            </a:r>
            <a:r>
              <a:rPr lang="en-US" sz="2400" dirty="0" err="1" smtClean="0">
                <a:hlinkClick r:id="rId3"/>
              </a:rPr>
              <a:t>Popescu</a:t>
            </a:r>
            <a:r>
              <a:rPr lang="en-US" sz="2400" dirty="0" smtClean="0">
                <a:hlinkClick r:id="rId3"/>
              </a:rPr>
              <a:t> </a:t>
            </a:r>
            <a:r>
              <a:rPr lang="en-US" sz="2400" dirty="0" smtClean="0"/>
              <a:t>research with phase</a:t>
            </a:r>
            <a:endParaRPr lang="en-US" sz="2400" dirty="0" smtClean="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6970" y="1825625"/>
            <a:ext cx="3610560" cy="4351338"/>
          </a:xfrm>
        </p:spPr>
      </p:pic>
    </p:spTree>
    <p:extLst>
      <p:ext uri="{BB962C8B-B14F-4D97-AF65-F5344CB8AC3E}">
        <p14:creationId xmlns:p14="http://schemas.microsoft.com/office/powerpoint/2010/main" val="349248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1"/>
            </a:gs>
          </a:gsLst>
          <a:lin ang="0" scaled="1"/>
        </a:grad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218723" y="762000"/>
            <a:ext cx="8763000" cy="1151467"/>
          </a:xfrm>
        </p:spPr>
        <p:txBody>
          <a:bodyPr/>
          <a:lstStyle/>
          <a:p>
            <a:r>
              <a:rPr lang="en-US" altLang="en-US" sz="9422" u="sng">
                <a:solidFill>
                  <a:schemeClr val="folHlink"/>
                </a:solidFill>
                <a:latin typeface="Comic Sans MS" panose="030F0702030302020204" pitchFamily="66" charset="0"/>
              </a:rPr>
              <a:t>C ONTRAST</a:t>
            </a:r>
          </a:p>
        </p:txBody>
      </p:sp>
      <p:sp>
        <p:nvSpPr>
          <p:cNvPr id="768003" name="Text Box 3"/>
          <p:cNvSpPr txBox="1">
            <a:spLocks noChangeArrowheads="1"/>
          </p:cNvSpPr>
          <p:nvPr/>
        </p:nvSpPr>
        <p:spPr bwMode="auto">
          <a:xfrm rot="5390493">
            <a:off x="-946855" y="4155435"/>
            <a:ext cx="31213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133" b="1">
                <a:solidFill>
                  <a:srgbClr val="FFFF99"/>
                </a:solidFill>
                <a:latin typeface="Comic Sans MS" panose="030F0702030302020204" pitchFamily="66" charset="0"/>
              </a:rPr>
              <a:t>50 – 0 / 50 + 0 = </a:t>
            </a:r>
            <a:r>
              <a:rPr lang="en-US" altLang="en-US" sz="3200" b="1">
                <a:solidFill>
                  <a:srgbClr val="FFFF99"/>
                </a:solidFill>
                <a:latin typeface="Comic Sans MS" panose="030F0702030302020204" pitchFamily="66" charset="0"/>
              </a:rPr>
              <a:t>1</a:t>
            </a:r>
          </a:p>
        </p:txBody>
      </p:sp>
      <p:sp>
        <p:nvSpPr>
          <p:cNvPr id="768004" name="Text Box 4"/>
          <p:cNvSpPr txBox="1">
            <a:spLocks noChangeArrowheads="1"/>
          </p:cNvSpPr>
          <p:nvPr/>
        </p:nvSpPr>
        <p:spPr bwMode="auto">
          <a:xfrm rot="5400000">
            <a:off x="6365481" y="3969169"/>
            <a:ext cx="45720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133" b="1">
                <a:solidFill>
                  <a:srgbClr val="CC9900"/>
                </a:solidFill>
                <a:latin typeface="Comic Sans MS" panose="030F0702030302020204" pitchFamily="66" charset="0"/>
              </a:rPr>
              <a:t>50 – 100 / 50 + 100 = </a:t>
            </a:r>
            <a:r>
              <a:rPr lang="en-US" altLang="en-US" sz="3200" b="1">
                <a:solidFill>
                  <a:srgbClr val="CC9900"/>
                </a:solidFill>
                <a:latin typeface="Comic Sans MS" panose="030F0702030302020204" pitchFamily="66" charset="0"/>
              </a:rPr>
              <a:t>-0.33</a:t>
            </a:r>
          </a:p>
        </p:txBody>
      </p:sp>
      <p:sp>
        <p:nvSpPr>
          <p:cNvPr id="768005" name="Text Box 5"/>
          <p:cNvSpPr txBox="1">
            <a:spLocks noChangeArrowheads="1"/>
          </p:cNvSpPr>
          <p:nvPr/>
        </p:nvSpPr>
        <p:spPr bwMode="auto">
          <a:xfrm rot="5408988">
            <a:off x="2930850" y="4218230"/>
            <a:ext cx="33105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133" b="1">
                <a:solidFill>
                  <a:srgbClr val="000000"/>
                </a:solidFill>
                <a:latin typeface="Comic Sans MS" panose="030F0702030302020204" pitchFamily="66" charset="0"/>
              </a:rPr>
              <a:t>50 – 50 / 50 + 50 = </a:t>
            </a:r>
            <a:r>
              <a:rPr lang="en-US" altLang="en-US" sz="3200" b="1">
                <a:solidFill>
                  <a:srgbClr val="000000"/>
                </a:solidFill>
                <a:latin typeface="Comic Sans MS" panose="030F0702030302020204" pitchFamily="66" charset="0"/>
              </a:rPr>
              <a:t>0</a:t>
            </a:r>
          </a:p>
        </p:txBody>
      </p:sp>
      <p:graphicFrame>
        <p:nvGraphicFramePr>
          <p:cNvPr id="768006" name="Object 6"/>
          <p:cNvGraphicFramePr>
            <a:graphicFrameLocks noChangeAspect="1"/>
          </p:cNvGraphicFramePr>
          <p:nvPr/>
        </p:nvGraphicFramePr>
        <p:xfrm>
          <a:off x="2071511" y="2151946"/>
          <a:ext cx="5091289" cy="531988"/>
        </p:xfrm>
        <a:graphic>
          <a:graphicData uri="http://schemas.openxmlformats.org/presentationml/2006/ole">
            <mc:AlternateContent xmlns:mc="http://schemas.openxmlformats.org/markup-compatibility/2006">
              <mc:Choice xmlns:v="urn:schemas-microsoft-com:vml" Requires="v">
                <p:oleObj spid="_x0000_s12370" name="Equation" r:id="rId4" imgW="3771720" imgH="444240" progId="Equation.3">
                  <p:embed/>
                </p:oleObj>
              </mc:Choice>
              <mc:Fallback>
                <p:oleObj name="Equation" r:id="rId4" imgW="3771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511" y="2151946"/>
                        <a:ext cx="5091289" cy="5319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07" name="Text Box 7"/>
          <p:cNvSpPr txBox="1">
            <a:spLocks noChangeArrowheads="1"/>
          </p:cNvSpPr>
          <p:nvPr/>
        </p:nvSpPr>
        <p:spPr bwMode="auto">
          <a:xfrm>
            <a:off x="3962401" y="381000"/>
            <a:ext cx="10070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50 Units</a:t>
            </a:r>
          </a:p>
        </p:txBody>
      </p:sp>
      <p:sp>
        <p:nvSpPr>
          <p:cNvPr id="768008" name="Text Box 8"/>
          <p:cNvSpPr txBox="1">
            <a:spLocks noChangeArrowheads="1"/>
          </p:cNvSpPr>
          <p:nvPr/>
        </p:nvSpPr>
        <p:spPr bwMode="auto">
          <a:xfrm>
            <a:off x="0" y="381000"/>
            <a:ext cx="8819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0 Units</a:t>
            </a:r>
          </a:p>
        </p:txBody>
      </p:sp>
      <p:sp>
        <p:nvSpPr>
          <p:cNvPr id="768009" name="Text Box 9"/>
          <p:cNvSpPr txBox="1">
            <a:spLocks noChangeArrowheads="1"/>
          </p:cNvSpPr>
          <p:nvPr/>
        </p:nvSpPr>
        <p:spPr bwMode="auto">
          <a:xfrm>
            <a:off x="8001000" y="381000"/>
            <a:ext cx="10999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100 Units</a:t>
            </a:r>
          </a:p>
        </p:txBody>
      </p:sp>
      <p:sp>
        <p:nvSpPr>
          <p:cNvPr id="768010" name="Text Box 10"/>
          <p:cNvSpPr txBox="1">
            <a:spLocks noChangeArrowheads="1"/>
          </p:cNvSpPr>
          <p:nvPr/>
        </p:nvSpPr>
        <p:spPr bwMode="auto">
          <a:xfrm>
            <a:off x="603956" y="1560689"/>
            <a:ext cx="825867"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 Units</a:t>
            </a:r>
          </a:p>
        </p:txBody>
      </p:sp>
      <p:sp>
        <p:nvSpPr>
          <p:cNvPr id="768011" name="Text Box 11"/>
          <p:cNvSpPr txBox="1">
            <a:spLocks noChangeArrowheads="1"/>
          </p:cNvSpPr>
          <p:nvPr/>
        </p:nvSpPr>
        <p:spPr bwMode="auto">
          <a:xfrm>
            <a:off x="4267200" y="1532467"/>
            <a:ext cx="38023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a:t>
            </a:r>
          </a:p>
        </p:txBody>
      </p:sp>
      <p:sp>
        <p:nvSpPr>
          <p:cNvPr id="768012" name="Text Box 12"/>
          <p:cNvSpPr txBox="1">
            <a:spLocks noChangeArrowheads="1"/>
          </p:cNvSpPr>
          <p:nvPr/>
        </p:nvSpPr>
        <p:spPr bwMode="auto">
          <a:xfrm>
            <a:off x="7972778" y="1532467"/>
            <a:ext cx="38023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a:t>
            </a:r>
          </a:p>
        </p:txBody>
      </p:sp>
      <p:graphicFrame>
        <p:nvGraphicFramePr>
          <p:cNvPr id="768013" name="Object 13"/>
          <p:cNvGraphicFramePr>
            <a:graphicFrameLocks noGrp="1"/>
          </p:cNvGraphicFramePr>
          <p:nvPr>
            <p:ph idx="1"/>
          </p:nvPr>
        </p:nvGraphicFramePr>
        <p:xfrm>
          <a:off x="152400" y="6121400"/>
          <a:ext cx="304800" cy="287867"/>
        </p:xfrm>
        <a:graphic>
          <a:graphicData uri="http://schemas.openxmlformats.org/presentationml/2006/ole">
            <mc:AlternateContent xmlns:mc="http://schemas.openxmlformats.org/markup-compatibility/2006">
              <mc:Choice xmlns:v="urn:schemas-microsoft-com:vml" Requires="v">
                <p:oleObj spid="_x0000_s12371" name="Picture" r:id="rId6" imgW="722160" imgH="722160" progId="Word.Picture.8">
                  <p:embed/>
                </p:oleObj>
              </mc:Choice>
              <mc:Fallback>
                <p:oleObj name="Picture" r:id="rId6" imgW="722160" imgH="722160" progId="Word.Picture.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121400"/>
                        <a:ext cx="304800" cy="28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297182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contrast </a:t>
            </a:r>
            <a:r>
              <a:rPr lang="en-US" dirty="0" smtClean="0"/>
              <a:t>illumination</a:t>
            </a:r>
            <a:endParaRPr lang="en-US" dirty="0"/>
          </a:p>
        </p:txBody>
      </p:sp>
      <p:sp>
        <p:nvSpPr>
          <p:cNvPr id="3" name="Content Placeholder 2"/>
          <p:cNvSpPr>
            <a:spLocks noGrp="1"/>
          </p:cNvSpPr>
          <p:nvPr>
            <p:ph idx="1"/>
          </p:nvPr>
        </p:nvSpPr>
        <p:spPr>
          <a:xfrm>
            <a:off x="628650" y="1378585"/>
            <a:ext cx="7886700" cy="2332718"/>
          </a:xfrm>
        </p:spPr>
        <p:txBody>
          <a:bodyPr>
            <a:normAutofit/>
          </a:bodyPr>
          <a:lstStyle/>
          <a:p>
            <a:r>
              <a:rPr lang="en-US" dirty="0"/>
              <a:t>Characteristics of a wave</a:t>
            </a:r>
            <a:endParaRPr lang="en-US" altLang="en-US" dirty="0" smtClean="0">
              <a:cs typeface="Arial" panose="020B0604020202020204" pitchFamily="34" charset="0"/>
            </a:endParaRPr>
          </a:p>
          <a:p>
            <a:pPr lvl="1"/>
            <a:r>
              <a:rPr lang="en-US" altLang="en-US" sz="2000" dirty="0" smtClean="0">
                <a:cs typeface="Arial" panose="020B0604020202020204" pitchFamily="34" charset="0"/>
              </a:rPr>
              <a:t>Phase </a:t>
            </a:r>
            <a:r>
              <a:rPr lang="en-US" altLang="en-US" sz="2000" dirty="0">
                <a:cs typeface="Arial" panose="020B0604020202020204" pitchFamily="34" charset="0"/>
              </a:rPr>
              <a:t>shift is any change that occurs in the phase of one quantity, or in the phase difference between two or more quantities</a:t>
            </a:r>
            <a:endParaRPr lang="en-US" altLang="en-US" sz="2000" dirty="0" smtClean="0">
              <a:cs typeface="Arial" panose="020B0604020202020204" pitchFamily="34" charset="0"/>
            </a:endParaRPr>
          </a:p>
          <a:p>
            <a:pPr lvl="1"/>
            <a:r>
              <a:rPr lang="en-US" altLang="en-US" sz="2000" dirty="0" smtClean="0">
                <a:cs typeface="Arial" panose="020B0604020202020204" pitchFamily="34" charset="0"/>
              </a:rPr>
              <a:t>Small </a:t>
            </a:r>
            <a:r>
              <a:rPr lang="en-US" altLang="en-US" sz="2000" dirty="0">
                <a:cs typeface="Arial" panose="020B0604020202020204" pitchFamily="34" charset="0"/>
              </a:rPr>
              <a:t>phase differences between 2 </a:t>
            </a:r>
            <a:r>
              <a:rPr lang="en-US" altLang="en-US" sz="2000" dirty="0" smtClean="0">
                <a:cs typeface="Arial" panose="020B0604020202020204" pitchFamily="34" charset="0"/>
              </a:rPr>
              <a:t>waves cannot </a:t>
            </a:r>
            <a:r>
              <a:rPr lang="en-US" altLang="en-US" sz="2000" dirty="0">
                <a:cs typeface="Arial" panose="020B0604020202020204" pitchFamily="34" charset="0"/>
              </a:rPr>
              <a:t>be detected by the human </a:t>
            </a:r>
            <a:r>
              <a:rPr lang="en-US" altLang="en-US" sz="2000" dirty="0" smtClean="0">
                <a:cs typeface="Arial" panose="020B0604020202020204" pitchFamily="34" charset="0"/>
              </a:rPr>
              <a:t>eye but can be enhanced optically</a:t>
            </a:r>
            <a:endParaRPr lang="en-US" altLang="en-US" sz="2000" dirty="0">
              <a:cs typeface="Arial" panose="020B0604020202020204" pitchFamily="34" charset="0"/>
            </a:endParaRPr>
          </a:p>
          <a:p>
            <a:endParaRPr lang="en-US" dirty="0"/>
          </a:p>
          <a:p>
            <a:endParaRPr lang="en-US" dirty="0"/>
          </a:p>
          <a:p>
            <a:endParaRPr lang="en-US" dirty="0" smtClean="0"/>
          </a:p>
          <a:p>
            <a:pPr lvl="1"/>
            <a:endParaRPr lang="en-US" sz="2800"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9" y="3171606"/>
            <a:ext cx="5025800" cy="3568012"/>
          </a:xfrm>
          <a:prstGeom prst="rect">
            <a:avLst/>
          </a:prstGeom>
        </p:spPr>
      </p:pic>
    </p:spTree>
    <p:extLst>
      <p:ext uri="{BB962C8B-B14F-4D97-AF65-F5344CB8AC3E}">
        <p14:creationId xmlns:p14="http://schemas.microsoft.com/office/powerpoint/2010/main" val="408721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746125" y="1524000"/>
            <a:ext cx="8016875"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For </a:t>
            </a:r>
            <a:r>
              <a:rPr lang="en-US" altLang="en-US" sz="2800" dirty="0">
                <a:cs typeface="Times New Roman" panose="02020603050405020304" pitchFamily="18" charset="0"/>
              </a:rPr>
              <a:t>unstained (Live) Specimens</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Good </a:t>
            </a:r>
            <a:r>
              <a:rPr lang="en-US" altLang="en-US" sz="2800" dirty="0">
                <a:cs typeface="Times New Roman" panose="02020603050405020304" pitchFamily="18" charset="0"/>
              </a:rPr>
              <a:t>Depth of Field</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Easy </a:t>
            </a:r>
            <a:r>
              <a:rPr lang="en-US" altLang="en-US" sz="2800" dirty="0">
                <a:cs typeface="Times New Roman" panose="02020603050405020304" pitchFamily="18" charset="0"/>
              </a:rPr>
              <a:t>alignment (usually pre-aligned)</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Orientation </a:t>
            </a:r>
            <a:r>
              <a:rPr lang="en-US" altLang="en-US" sz="2800" dirty="0">
                <a:cs typeface="Times New Roman" panose="02020603050405020304" pitchFamily="18" charset="0"/>
              </a:rPr>
              <a:t>independent </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No </a:t>
            </a:r>
            <a:r>
              <a:rPr lang="en-US" altLang="en-US" sz="2800" dirty="0">
                <a:cs typeface="Times New Roman" panose="02020603050405020304" pitchFamily="18" charset="0"/>
              </a:rPr>
              <a:t>polarizers &gt; Plastic dishes </a:t>
            </a:r>
            <a:r>
              <a:rPr lang="en-US" altLang="en-US" sz="2800" dirty="0" smtClean="0">
                <a:cs typeface="Times New Roman" panose="02020603050405020304" pitchFamily="18" charset="0"/>
              </a:rPr>
              <a:t>OK to </a:t>
            </a:r>
            <a:r>
              <a:rPr lang="en-US" altLang="en-US" sz="2800" dirty="0">
                <a:cs typeface="Times New Roman" panose="02020603050405020304" pitchFamily="18" charset="0"/>
              </a:rPr>
              <a:t>use</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Reduced </a:t>
            </a:r>
            <a:r>
              <a:rPr lang="en-US" altLang="en-US" sz="2800" dirty="0">
                <a:cs typeface="Times New Roman" panose="02020603050405020304" pitchFamily="18" charset="0"/>
              </a:rPr>
              <a:t>resolution (small condenser NA)</a:t>
            </a: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a:t>
            </a:r>
            <a:r>
              <a:rPr lang="en-US" altLang="en-US" sz="2800" dirty="0">
                <a:cs typeface="Times New Roman" panose="02020603050405020304" pitchFamily="18" charset="0"/>
              </a:rPr>
              <a:t>Halo” effect </a:t>
            </a:r>
            <a:endParaRPr lang="en-US" altLang="en-US" sz="2800" dirty="0" smtClean="0">
              <a:cs typeface="Times New Roman" panose="02020603050405020304" pitchFamily="18" charset="0"/>
            </a:endParaRPr>
          </a:p>
          <a:p>
            <a:pPr marL="457200" indent="-457200" algn="l">
              <a:lnSpc>
                <a:spcPct val="140000"/>
              </a:lnSpc>
              <a:spcBef>
                <a:spcPct val="0"/>
              </a:spcBef>
              <a:buFont typeface="Arial" panose="020B0604020202020204" pitchFamily="34" charset="0"/>
              <a:buChar char="•"/>
            </a:pPr>
            <a:r>
              <a:rPr lang="en-US" altLang="en-US" sz="2800" dirty="0" smtClean="0">
                <a:cs typeface="Times New Roman" panose="02020603050405020304" pitchFamily="18" charset="0"/>
              </a:rPr>
              <a:t>Not good for thick samples</a:t>
            </a:r>
            <a:endParaRPr lang="en-US" altLang="en-US" sz="2800" dirty="0">
              <a:cs typeface="Times New Roman" panose="02020603050405020304" pitchFamily="18" charset="0"/>
            </a:endParaRPr>
          </a:p>
        </p:txBody>
      </p:sp>
      <p:sp>
        <p:nvSpPr>
          <p:cNvPr id="4"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Phase contrast illumination</a:t>
            </a:r>
            <a:endParaRPr lang="en-US" dirty="0"/>
          </a:p>
        </p:txBody>
      </p:sp>
    </p:spTree>
    <p:extLst>
      <p:ext uri="{BB962C8B-B14F-4D97-AF65-F5344CB8AC3E}">
        <p14:creationId xmlns:p14="http://schemas.microsoft.com/office/powerpoint/2010/main" val="140348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contrast illumination</a:t>
            </a:r>
          </a:p>
        </p:txBody>
      </p:sp>
      <p:sp>
        <p:nvSpPr>
          <p:cNvPr id="3" name="Content Placeholder 2"/>
          <p:cNvSpPr>
            <a:spLocks noGrp="1"/>
          </p:cNvSpPr>
          <p:nvPr>
            <p:ph sz="half" idx="1"/>
          </p:nvPr>
        </p:nvSpPr>
        <p:spPr/>
        <p:txBody>
          <a:bodyPr>
            <a:normAutofit/>
          </a:bodyPr>
          <a:lstStyle/>
          <a:p>
            <a:r>
              <a:rPr lang="en-US" dirty="0"/>
              <a:t>Cells have higher </a:t>
            </a:r>
            <a:r>
              <a:rPr lang="el-GR" dirty="0" smtClean="0"/>
              <a:t>η</a:t>
            </a:r>
            <a:r>
              <a:rPr lang="en-US" dirty="0" smtClean="0"/>
              <a:t> </a:t>
            </a:r>
            <a:r>
              <a:rPr lang="en-US" dirty="0"/>
              <a:t>than water</a:t>
            </a:r>
          </a:p>
          <a:p>
            <a:pPr lvl="1"/>
            <a:r>
              <a:rPr lang="en-US" dirty="0" smtClean="0"/>
              <a:t>Light </a:t>
            </a:r>
            <a:r>
              <a:rPr lang="en-US" dirty="0"/>
              <a:t>moves slower in higher </a:t>
            </a:r>
            <a:r>
              <a:rPr lang="el-GR" dirty="0"/>
              <a:t>η</a:t>
            </a:r>
            <a:endParaRPr lang="en-US" dirty="0"/>
          </a:p>
          <a:p>
            <a:pPr lvl="1"/>
            <a:r>
              <a:rPr lang="en-US" dirty="0" smtClean="0"/>
              <a:t>Light </a:t>
            </a:r>
            <a:r>
              <a:rPr lang="en-US" dirty="0"/>
              <a:t>has shorter </a:t>
            </a:r>
            <a:r>
              <a:rPr lang="el-GR" dirty="0" smtClean="0"/>
              <a:t>λ</a:t>
            </a:r>
            <a:endParaRPr lang="en-US" dirty="0"/>
          </a:p>
          <a:p>
            <a:r>
              <a:rPr lang="en-US" dirty="0" smtClean="0"/>
              <a:t>Light will be phase-retarded</a:t>
            </a:r>
          </a:p>
          <a:p>
            <a:endParaRPr lang="en-US" dirty="0"/>
          </a:p>
          <a:p>
            <a:r>
              <a:rPr lang="en-US" dirty="0" smtClean="0"/>
              <a:t>How </a:t>
            </a:r>
            <a:r>
              <a:rPr lang="en-US" dirty="0"/>
              <a:t>to harvest this?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50" y="2125186"/>
            <a:ext cx="4371975" cy="3305175"/>
          </a:xfrm>
          <a:prstGeom prst="rect">
            <a:avLst/>
          </a:prstGeom>
        </p:spPr>
      </p:pic>
    </p:spTree>
    <p:extLst>
      <p:ext uri="{BB962C8B-B14F-4D97-AF65-F5344CB8AC3E}">
        <p14:creationId xmlns:p14="http://schemas.microsoft.com/office/powerpoint/2010/main" val="11237659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contrast illumination</a:t>
            </a:r>
          </a:p>
        </p:txBody>
      </p:sp>
      <p:sp>
        <p:nvSpPr>
          <p:cNvPr id="3" name="Content Placeholder 2"/>
          <p:cNvSpPr>
            <a:spLocks noGrp="1"/>
          </p:cNvSpPr>
          <p:nvPr>
            <p:ph sz="half" idx="1"/>
          </p:nvPr>
        </p:nvSpPr>
        <p:spPr/>
        <p:txBody>
          <a:bodyPr>
            <a:normAutofit fontScale="77500" lnSpcReduction="20000"/>
          </a:bodyPr>
          <a:lstStyle/>
          <a:p>
            <a:pPr eaLnBrk="0" fontAlgn="base" hangingPunct="0">
              <a:spcBef>
                <a:spcPct val="50000"/>
              </a:spcBef>
              <a:spcAft>
                <a:spcPct val="0"/>
              </a:spcAft>
            </a:pPr>
            <a:r>
              <a:rPr lang="en-US" altLang="en-US" dirty="0">
                <a:solidFill>
                  <a:srgbClr val="000000"/>
                </a:solidFill>
              </a:rPr>
              <a:t>Illumination from Phase Ring</a:t>
            </a:r>
          </a:p>
          <a:p>
            <a:pPr lvl="1" eaLnBrk="0" fontAlgn="base" hangingPunct="0">
              <a:spcBef>
                <a:spcPct val="50000"/>
              </a:spcBef>
              <a:spcAft>
                <a:spcPct val="0"/>
              </a:spcAft>
            </a:pPr>
            <a:r>
              <a:rPr lang="en-US" altLang="en-US" dirty="0" smtClean="0">
                <a:solidFill>
                  <a:srgbClr val="000000"/>
                </a:solidFill>
              </a:rPr>
              <a:t>Defined </a:t>
            </a:r>
            <a:r>
              <a:rPr lang="en-US" altLang="en-US" dirty="0">
                <a:solidFill>
                  <a:srgbClr val="000000"/>
                </a:solidFill>
              </a:rPr>
              <a:t>position of the 0th Order</a:t>
            </a:r>
          </a:p>
          <a:p>
            <a:pPr eaLnBrk="0" fontAlgn="base" hangingPunct="0">
              <a:spcBef>
                <a:spcPct val="50000"/>
              </a:spcBef>
              <a:spcAft>
                <a:spcPct val="0"/>
              </a:spcAft>
            </a:pPr>
            <a:r>
              <a:rPr lang="en-US" altLang="en-US" dirty="0">
                <a:solidFill>
                  <a:srgbClr val="000000"/>
                </a:solidFill>
              </a:rPr>
              <a:t>Phase Ring attenuates the </a:t>
            </a:r>
            <a:r>
              <a:rPr lang="en-US" altLang="en-US" dirty="0" smtClean="0">
                <a:solidFill>
                  <a:srgbClr val="000000"/>
                </a:solidFill>
              </a:rPr>
              <a:t>0th </a:t>
            </a:r>
            <a:r>
              <a:rPr lang="en-US" altLang="en-US" dirty="0">
                <a:solidFill>
                  <a:srgbClr val="000000"/>
                </a:solidFill>
              </a:rPr>
              <a:t>Order</a:t>
            </a:r>
          </a:p>
          <a:p>
            <a:pPr lvl="1" eaLnBrk="0" fontAlgn="base" hangingPunct="0">
              <a:spcBef>
                <a:spcPct val="50000"/>
              </a:spcBef>
              <a:spcAft>
                <a:spcPct val="0"/>
              </a:spcAft>
            </a:pPr>
            <a:r>
              <a:rPr lang="en-US" altLang="en-US" dirty="0" smtClean="0">
                <a:solidFill>
                  <a:srgbClr val="000000"/>
                </a:solidFill>
              </a:rPr>
              <a:t>(</a:t>
            </a:r>
            <a:r>
              <a:rPr lang="en-US" altLang="en-US" dirty="0">
                <a:solidFill>
                  <a:srgbClr val="000000"/>
                </a:solidFill>
              </a:rPr>
              <a:t>also phase shifts)</a:t>
            </a:r>
          </a:p>
          <a:p>
            <a:pPr eaLnBrk="0" fontAlgn="base" hangingPunct="0">
              <a:spcBef>
                <a:spcPct val="50000"/>
              </a:spcBef>
              <a:spcAft>
                <a:spcPct val="0"/>
              </a:spcAft>
            </a:pPr>
            <a:r>
              <a:rPr lang="en-US" altLang="en-US" dirty="0">
                <a:solidFill>
                  <a:srgbClr val="000000"/>
                </a:solidFill>
              </a:rPr>
              <a:t>Makes image more dependent on subtle changes in 1st Order</a:t>
            </a:r>
          </a:p>
          <a:p>
            <a:pPr eaLnBrk="0" fontAlgn="base" hangingPunct="0">
              <a:spcBef>
                <a:spcPct val="50000"/>
              </a:spcBef>
              <a:spcAft>
                <a:spcPct val="0"/>
              </a:spcAft>
            </a:pPr>
            <a:r>
              <a:rPr lang="en-US" altLang="en-US" dirty="0">
                <a:solidFill>
                  <a:srgbClr val="000000"/>
                </a:solidFill>
              </a:rPr>
              <a:t>Refraction of light by specimen focuses light inside of the phase ring</a:t>
            </a:r>
          </a:p>
          <a:p>
            <a:pPr eaLnBrk="0" fontAlgn="base" hangingPunct="0">
              <a:spcBef>
                <a:spcPct val="50000"/>
              </a:spcBef>
              <a:spcAft>
                <a:spcPct val="0"/>
              </a:spcAft>
            </a:pPr>
            <a:r>
              <a:rPr lang="en-US" altLang="en-US" dirty="0" smtClean="0">
                <a:solidFill>
                  <a:srgbClr val="000000"/>
                </a:solidFill>
              </a:rPr>
              <a:t>(</a:t>
            </a:r>
            <a:r>
              <a:rPr lang="en-US" altLang="en-US" dirty="0">
                <a:solidFill>
                  <a:srgbClr val="000000"/>
                </a:solidFill>
              </a:rPr>
              <a:t>spherical cells appear </a:t>
            </a:r>
            <a:r>
              <a:rPr lang="ja-JP" altLang="en-US" dirty="0">
                <a:solidFill>
                  <a:srgbClr val="000000"/>
                </a:solidFill>
              </a:rPr>
              <a:t>“</a:t>
            </a:r>
            <a:r>
              <a:rPr lang="en-US" altLang="ja-JP" dirty="0">
                <a:solidFill>
                  <a:srgbClr val="000000"/>
                </a:solidFill>
              </a:rPr>
              <a:t>phase bright</a:t>
            </a:r>
            <a:r>
              <a:rPr lang="ja-JP" altLang="en-US" dirty="0">
                <a:solidFill>
                  <a:srgbClr val="000000"/>
                </a:solidFill>
              </a:rPr>
              <a:t>”</a:t>
            </a:r>
            <a:r>
              <a:rPr lang="en-US" altLang="ja-JP" dirty="0">
                <a:solidFill>
                  <a:srgbClr val="000000"/>
                </a:solidFill>
              </a:rPr>
              <a:t>)</a:t>
            </a:r>
          </a:p>
        </p:txBody>
      </p:sp>
      <p:pic>
        <p:nvPicPr>
          <p:cNvPr id="5" name="Picture 2" descr="20-phase contrast.jpg                                          00018DB4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533" y="1105694"/>
            <a:ext cx="1656030" cy="4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6070996"/>
            <a:ext cx="7998280" cy="369332"/>
          </a:xfrm>
          <a:prstGeom prst="rect">
            <a:avLst/>
          </a:prstGeom>
          <a:noFill/>
        </p:spPr>
        <p:txBody>
          <a:bodyPr wrap="none" rtlCol="0">
            <a:spAutoFit/>
          </a:bodyPr>
          <a:lstStyle/>
          <a:p>
            <a:r>
              <a:rPr lang="en-US" dirty="0">
                <a:hlinkClick r:id="rId4"/>
              </a:rPr>
              <a:t>http://www.microscopyu.com/tutorials/java/phasecontrast/opticaltrain/index.html</a:t>
            </a:r>
            <a:endParaRPr lang="en-US" dirty="0"/>
          </a:p>
        </p:txBody>
      </p:sp>
    </p:spTree>
    <p:extLst>
      <p:ext uri="{BB962C8B-B14F-4D97-AF65-F5344CB8AC3E}">
        <p14:creationId xmlns:p14="http://schemas.microsoft.com/office/powerpoint/2010/main" val="2671581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45826" name="Text Box 2"/>
          <p:cNvSpPr txBox="1">
            <a:spLocks noChangeArrowheads="1"/>
          </p:cNvSpPr>
          <p:nvPr/>
        </p:nvSpPr>
        <p:spPr bwMode="auto">
          <a:xfrm>
            <a:off x="2819400" y="5334000"/>
            <a:ext cx="6096000" cy="1066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a:pPr>
            <a:r>
              <a:rPr lang="en-US" altLang="en-US" sz="2000" smtClean="0">
                <a:solidFill>
                  <a:srgbClr val="FFFFFF"/>
                </a:solidFill>
                <a:latin typeface="Comic Sans MS" panose="030F0702030302020204" pitchFamily="66" charset="0"/>
              </a:rPr>
              <a:t>Illumination from Condenser Phase Ring </a:t>
            </a:r>
            <a:r>
              <a:rPr lang="en-US" altLang="en-US" sz="2400" smtClean="0">
                <a:solidFill>
                  <a:srgbClr val="FFFF99"/>
                </a:solidFill>
                <a:latin typeface="Comic Sans MS" panose="030F0702030302020204" pitchFamily="66" charset="0"/>
                <a:sym typeface="Wingdings" panose="05000000000000000000" pitchFamily="2" charset="2"/>
              </a:rPr>
              <a:t></a:t>
            </a:r>
            <a:r>
              <a:rPr lang="en-US" altLang="en-US" sz="2000" smtClean="0">
                <a:solidFill>
                  <a:srgbClr val="FFFFFF"/>
                </a:solidFill>
                <a:latin typeface="Comic Sans MS" panose="030F0702030302020204" pitchFamily="66" charset="0"/>
              </a:rPr>
              <a:t>(“0” Order) &gt; meets phase ring </a:t>
            </a:r>
            <a:r>
              <a:rPr lang="en-US" altLang="en-US" sz="2400" b="1" smtClean="0">
                <a:solidFill>
                  <a:srgbClr val="FFFF99"/>
                </a:solidFill>
                <a:latin typeface="Comic Sans MS" panose="030F0702030302020204" pitchFamily="66" charset="0"/>
                <a:sym typeface="Wingdings" panose="05000000000000000000" pitchFamily="2" charset="2"/>
              </a:rPr>
              <a:t></a:t>
            </a:r>
            <a:r>
              <a:rPr lang="en-US" altLang="en-US" sz="2000" smtClean="0">
                <a:solidFill>
                  <a:srgbClr val="FFFFFF"/>
                </a:solidFill>
                <a:latin typeface="Comic Sans MS" panose="030F0702030302020204" pitchFamily="66" charset="0"/>
              </a:rPr>
              <a:t> of objective</a:t>
            </a:r>
            <a:endParaRPr lang="en-US" altLang="en-US" sz="2000" b="1" smtClean="0">
              <a:solidFill>
                <a:srgbClr val="FFFFFF"/>
              </a:solidFill>
              <a:latin typeface="Comic Sans MS" panose="030F0702030302020204" pitchFamily="66" charset="0"/>
            </a:endParaRPr>
          </a:p>
        </p:txBody>
      </p:sp>
      <p:pic>
        <p:nvPicPr>
          <p:cNvPr id="845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209800" cy="6553200"/>
          </a:xfrm>
          <a:prstGeom prst="rect">
            <a:avLst/>
          </a:prstGeom>
          <a:noFill/>
          <a:extLst>
            <a:ext uri="{909E8E84-426E-40DD-AFC4-6F175D3DCCD1}">
              <a14:hiddenFill xmlns:a14="http://schemas.microsoft.com/office/drawing/2010/main">
                <a:solidFill>
                  <a:srgbClr val="FFFFFF"/>
                </a:solidFill>
              </a14:hiddenFill>
            </a:ext>
          </a:extLst>
        </p:spPr>
      </p:pic>
      <p:sp>
        <p:nvSpPr>
          <p:cNvPr id="845828" name="Text Box 4"/>
          <p:cNvSpPr txBox="1">
            <a:spLocks noChangeArrowheads="1"/>
          </p:cNvSpPr>
          <p:nvPr/>
        </p:nvSpPr>
        <p:spPr bwMode="auto">
          <a:xfrm>
            <a:off x="2819400" y="39624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2"/>
            </a:pPr>
            <a:r>
              <a:rPr lang="en-US" altLang="en-US" sz="2000" smtClean="0">
                <a:solidFill>
                  <a:srgbClr val="FFFFFF"/>
                </a:solidFill>
                <a:latin typeface="Comic Sans MS" panose="030F0702030302020204" pitchFamily="66" charset="0"/>
              </a:rPr>
              <a:t>Objective Phase Ring                                    a) attenuates the non-diffracted 0th Order   b) shifts it ¼ wave forward </a:t>
            </a:r>
            <a:r>
              <a:rPr lang="en-US" altLang="en-US" sz="2400" smtClean="0">
                <a:solidFill>
                  <a:srgbClr val="FFFF99"/>
                </a:solidFill>
                <a:latin typeface="Comic Sans MS" panose="030F0702030302020204" pitchFamily="66" charset="0"/>
                <a:sym typeface="Wingdings" panose="05000000000000000000" pitchFamily="2" charset="2"/>
              </a:rPr>
              <a:t></a:t>
            </a:r>
            <a:endParaRPr lang="en-US" altLang="en-US" sz="2800" smtClean="0">
              <a:solidFill>
                <a:srgbClr val="000000"/>
              </a:solidFill>
              <a:latin typeface="Times New Roman" panose="02020603050405020304" pitchFamily="18" charset="0"/>
            </a:endParaRPr>
          </a:p>
        </p:txBody>
      </p:sp>
      <p:sp>
        <p:nvSpPr>
          <p:cNvPr id="845829" name="Text Box 5"/>
          <p:cNvSpPr txBox="1">
            <a:spLocks noChangeArrowheads="1"/>
          </p:cNvSpPr>
          <p:nvPr/>
        </p:nvSpPr>
        <p:spPr bwMode="auto">
          <a:xfrm>
            <a:off x="2819400" y="2438400"/>
            <a:ext cx="5943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3"/>
            </a:pPr>
            <a:r>
              <a:rPr lang="en-US" altLang="en-US" sz="2000" smtClean="0">
                <a:solidFill>
                  <a:srgbClr val="FFFFFF"/>
                </a:solidFill>
                <a:latin typeface="Comic Sans MS" panose="030F0702030302020204" pitchFamily="66" charset="0"/>
              </a:rPr>
              <a:t>Affected rays from specimen, expressed by the higher diffraction orders, do </a:t>
            </a:r>
            <a:r>
              <a:rPr lang="en-US" altLang="en-US" sz="2000" b="1" smtClean="0">
                <a:solidFill>
                  <a:srgbClr val="FFFFFF"/>
                </a:solidFill>
                <a:latin typeface="Comic Sans MS" panose="030F0702030302020204" pitchFamily="66" charset="0"/>
              </a:rPr>
              <a:t>not</a:t>
            </a:r>
            <a:r>
              <a:rPr lang="en-US" altLang="en-US" sz="2000" smtClean="0">
                <a:solidFill>
                  <a:srgbClr val="FFFFFF"/>
                </a:solidFill>
                <a:latin typeface="Comic Sans MS" panose="030F0702030302020204" pitchFamily="66" charset="0"/>
              </a:rPr>
              <a:t> pass through phase ring of objective                 &gt;¼ wave retarded </a:t>
            </a:r>
            <a:r>
              <a:rPr lang="en-US" altLang="en-US" sz="2400" smtClean="0">
                <a:solidFill>
                  <a:srgbClr val="FFFF99"/>
                </a:solidFill>
                <a:latin typeface="Comic Sans MS" panose="030F0702030302020204" pitchFamily="66" charset="0"/>
                <a:sym typeface="Wingdings" panose="05000000000000000000" pitchFamily="2" charset="2"/>
              </a:rPr>
              <a:t></a:t>
            </a:r>
            <a:endParaRPr lang="en-US" altLang="en-US" sz="2400" smtClean="0">
              <a:solidFill>
                <a:srgbClr val="000000"/>
              </a:solidFill>
              <a:latin typeface="Times New Roman" panose="02020603050405020304" pitchFamily="18" charset="0"/>
            </a:endParaRPr>
          </a:p>
        </p:txBody>
      </p:sp>
      <p:sp>
        <p:nvSpPr>
          <p:cNvPr id="845830" name="Text Box 6"/>
          <p:cNvSpPr txBox="1">
            <a:spLocks noChangeArrowheads="1"/>
          </p:cNvSpPr>
          <p:nvPr/>
        </p:nvSpPr>
        <p:spPr bwMode="auto">
          <a:xfrm>
            <a:off x="2743200" y="457200"/>
            <a:ext cx="6248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4"/>
            </a:pPr>
            <a:r>
              <a:rPr lang="en-US" altLang="en-US" sz="2000" dirty="0" smtClean="0">
                <a:solidFill>
                  <a:srgbClr val="FFFFFF"/>
                </a:solidFill>
                <a:latin typeface="Comic Sans MS" panose="030F0702030302020204" pitchFamily="66" charset="0"/>
              </a:rPr>
              <a:t>Non-diffracted and diffracted light are focused via tube lens </a:t>
            </a:r>
            <a:r>
              <a:rPr lang="en-US" altLang="en-US" sz="2400" dirty="0" smtClean="0">
                <a:solidFill>
                  <a:srgbClr val="FFFF99"/>
                </a:solidFill>
                <a:latin typeface="Comic Sans MS" panose="030F0702030302020204" pitchFamily="66" charset="0"/>
                <a:sym typeface="Wingdings" panose="05000000000000000000" pitchFamily="2" charset="2"/>
              </a:rPr>
              <a:t></a:t>
            </a:r>
            <a:r>
              <a:rPr lang="en-US" altLang="en-US" sz="2000" dirty="0" smtClean="0">
                <a:solidFill>
                  <a:srgbClr val="FFFFFF"/>
                </a:solidFill>
                <a:latin typeface="Comic Sans MS" panose="030F0702030302020204" pitchFamily="66" charset="0"/>
              </a:rPr>
              <a:t>into intermediate image and interfere with each other;  ¼+¼=          ½ wave shift causes destructive interference i.e. Specimen detail appears dark </a:t>
            </a:r>
            <a:r>
              <a:rPr lang="en-US" altLang="en-US" sz="2400" dirty="0" smtClean="0">
                <a:solidFill>
                  <a:srgbClr val="FFFF99"/>
                </a:solidFill>
                <a:latin typeface="Comic Sans MS" panose="030F0702030302020204" pitchFamily="66" charset="0"/>
                <a:sym typeface="Wingdings" panose="05000000000000000000" pitchFamily="2" charset="2"/>
              </a:rPr>
              <a:t></a:t>
            </a:r>
            <a:r>
              <a:rPr lang="en-US" altLang="en-US" sz="2000" dirty="0" smtClean="0">
                <a:solidFill>
                  <a:srgbClr val="FFFFFF"/>
                </a:solidFill>
                <a:latin typeface="Comic Sans MS" panose="030F0702030302020204" pitchFamily="66" charset="0"/>
              </a:rPr>
              <a:t> </a:t>
            </a:r>
          </a:p>
        </p:txBody>
      </p:sp>
      <p:sp>
        <p:nvSpPr>
          <p:cNvPr id="845831" name="Text Box 7"/>
          <p:cNvSpPr txBox="1">
            <a:spLocks noChangeArrowheads="1"/>
          </p:cNvSpPr>
          <p:nvPr/>
        </p:nvSpPr>
        <p:spPr bwMode="auto">
          <a:xfrm>
            <a:off x="304800" y="5334000"/>
            <a:ext cx="923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smtClean="0">
                <a:solidFill>
                  <a:srgbClr val="000000"/>
                </a:solidFill>
                <a:latin typeface="Comic Sans MS" panose="030F0702030302020204" pitchFamily="66" charset="0"/>
              </a:rPr>
              <a:t>Condenser</a:t>
            </a:r>
          </a:p>
        </p:txBody>
      </p:sp>
      <p:sp>
        <p:nvSpPr>
          <p:cNvPr id="845832" name="Text Box 8"/>
          <p:cNvSpPr txBox="1">
            <a:spLocks noChangeArrowheads="1"/>
          </p:cNvSpPr>
          <p:nvPr/>
        </p:nvSpPr>
        <p:spPr bwMode="auto">
          <a:xfrm>
            <a:off x="304800" y="4373563"/>
            <a:ext cx="896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smtClean="0">
                <a:solidFill>
                  <a:srgbClr val="000000"/>
                </a:solidFill>
                <a:latin typeface="Comic Sans MS" panose="030F0702030302020204" pitchFamily="66" charset="0"/>
              </a:rPr>
              <a:t>Objective</a:t>
            </a:r>
          </a:p>
        </p:txBody>
      </p:sp>
      <p:sp>
        <p:nvSpPr>
          <p:cNvPr id="845833" name="Text Box 9"/>
          <p:cNvSpPr txBox="1">
            <a:spLocks noChangeArrowheads="1"/>
          </p:cNvSpPr>
          <p:nvPr/>
        </p:nvSpPr>
        <p:spPr bwMode="auto">
          <a:xfrm>
            <a:off x="304800" y="4800600"/>
            <a:ext cx="862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smtClean="0">
                <a:solidFill>
                  <a:srgbClr val="000000"/>
                </a:solidFill>
                <a:latin typeface="Comic Sans MS" panose="030F0702030302020204" pitchFamily="66" charset="0"/>
              </a:rPr>
              <a:t>Specimen</a:t>
            </a:r>
          </a:p>
        </p:txBody>
      </p:sp>
      <p:sp>
        <p:nvSpPr>
          <p:cNvPr id="845834" name="Text Box 10"/>
          <p:cNvSpPr txBox="1">
            <a:spLocks noChangeArrowheads="1"/>
          </p:cNvSpPr>
          <p:nvPr/>
        </p:nvSpPr>
        <p:spPr bwMode="auto">
          <a:xfrm>
            <a:off x="304800" y="2895600"/>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smtClean="0">
                <a:solidFill>
                  <a:srgbClr val="000000"/>
                </a:solidFill>
                <a:latin typeface="Comic Sans MS" panose="030F0702030302020204" pitchFamily="66" charset="0"/>
              </a:rPr>
              <a:t>Tube Lens</a:t>
            </a:r>
          </a:p>
        </p:txBody>
      </p:sp>
    </p:spTree>
    <p:extLst>
      <p:ext uri="{BB962C8B-B14F-4D97-AF65-F5344CB8AC3E}">
        <p14:creationId xmlns:p14="http://schemas.microsoft.com/office/powerpoint/2010/main" val="1341781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contrast illumination</a:t>
            </a:r>
          </a:p>
        </p:txBody>
      </p:sp>
      <p:sp>
        <p:nvSpPr>
          <p:cNvPr id="3" name="Content Placeholder 2"/>
          <p:cNvSpPr>
            <a:spLocks noGrp="1"/>
          </p:cNvSpPr>
          <p:nvPr>
            <p:ph sz="half" idx="1"/>
          </p:nvPr>
        </p:nvSpPr>
        <p:spPr>
          <a:xfrm>
            <a:off x="628650" y="1477118"/>
            <a:ext cx="3886200" cy="4351338"/>
          </a:xfrm>
        </p:spPr>
        <p:txBody>
          <a:bodyPr>
            <a:normAutofit/>
          </a:bodyPr>
          <a:lstStyle/>
          <a:p>
            <a:r>
              <a:rPr lang="en-US" sz="2000" dirty="0"/>
              <a:t>Required Components for Phase Contrast</a:t>
            </a:r>
            <a:r>
              <a:rPr lang="en-US" sz="2000" dirty="0" smtClean="0"/>
              <a:t>:</a:t>
            </a:r>
            <a:endParaRPr lang="en-US" sz="2000" dirty="0"/>
          </a:p>
          <a:p>
            <a:pPr lvl="1"/>
            <a:r>
              <a:rPr lang="en-US" sz="1800" dirty="0"/>
              <a:t>Objective with built-in Phase Ring </a:t>
            </a:r>
          </a:p>
          <a:p>
            <a:pPr lvl="1"/>
            <a:r>
              <a:rPr lang="en-US" sz="1800" dirty="0"/>
              <a:t>Condenser or Slider with Appropriate, </a:t>
            </a:r>
            <a:r>
              <a:rPr lang="en-US" sz="1800" dirty="0" err="1"/>
              <a:t>Centerable</a:t>
            </a:r>
            <a:r>
              <a:rPr lang="en-US" sz="1800" dirty="0"/>
              <a:t> Phase Ring (#1 or 2 or 3),  usually pre-aligned </a:t>
            </a:r>
          </a:p>
          <a:p>
            <a:r>
              <a:rPr lang="en-US" sz="2000" dirty="0"/>
              <a:t>Required Adjustment:</a:t>
            </a:r>
          </a:p>
          <a:p>
            <a:pPr lvl="1"/>
            <a:r>
              <a:rPr lang="en-US" sz="1800" dirty="0"/>
              <a:t> Align phase rings to be exactly superimposed   (after Koehler Illumination)</a:t>
            </a:r>
          </a:p>
          <a:p>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0900" y="1547712"/>
            <a:ext cx="3822700" cy="37973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05" y="5029684"/>
            <a:ext cx="2499995" cy="1109863"/>
          </a:xfrm>
          <a:prstGeom prst="rect">
            <a:avLst/>
          </a:prstGeom>
        </p:spPr>
      </p:pic>
      <p:sp>
        <p:nvSpPr>
          <p:cNvPr id="7" name="Rectangle 6"/>
          <p:cNvSpPr/>
          <p:nvPr/>
        </p:nvSpPr>
        <p:spPr>
          <a:xfrm>
            <a:off x="7528560" y="5029684"/>
            <a:ext cx="822960" cy="301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05760" y="5996571"/>
            <a:ext cx="447040" cy="142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3134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Phase differ from Hoffman illumination?</a:t>
            </a:r>
            <a:endParaRPr lang="en-US" dirty="0"/>
          </a:p>
        </p:txBody>
      </p:sp>
      <p:sp>
        <p:nvSpPr>
          <p:cNvPr id="3" name="Content Placeholder 2"/>
          <p:cNvSpPr>
            <a:spLocks noGrp="1"/>
          </p:cNvSpPr>
          <p:nvPr>
            <p:ph sz="half" idx="1"/>
          </p:nvPr>
        </p:nvSpPr>
        <p:spPr/>
        <p:txBody>
          <a:bodyPr/>
          <a:lstStyle/>
          <a:p>
            <a:r>
              <a:rPr lang="en-US" dirty="0" smtClean="0"/>
              <a:t>Phase is insensitive to </a:t>
            </a:r>
            <a:r>
              <a:rPr lang="en-US" dirty="0" smtClean="0"/>
              <a:t>polarization, birefringence &amp; orientation </a:t>
            </a:r>
            <a:r>
              <a:rPr lang="en-US" dirty="0" smtClean="0"/>
              <a:t>(circle)</a:t>
            </a:r>
          </a:p>
          <a:p>
            <a:r>
              <a:rPr lang="en-US" dirty="0" smtClean="0"/>
              <a:t>Less light starved</a:t>
            </a:r>
            <a:endParaRPr lang="en-US" dirty="0"/>
          </a:p>
        </p:txBody>
      </p:sp>
      <p:sp>
        <p:nvSpPr>
          <p:cNvPr id="4" name="Content Placeholder 3"/>
          <p:cNvSpPr>
            <a:spLocks noGrp="1"/>
          </p:cNvSpPr>
          <p:nvPr>
            <p:ph sz="half" idx="2"/>
          </p:nvPr>
        </p:nvSpPr>
        <p:spPr/>
        <p:txBody>
          <a:bodyPr/>
          <a:lstStyle/>
          <a:p>
            <a:r>
              <a:rPr lang="en-US" dirty="0" smtClean="0"/>
              <a:t>Hoffman modulation contrast </a:t>
            </a:r>
            <a:r>
              <a:rPr lang="en-US" dirty="0" smtClean="0"/>
              <a:t>is orientation </a:t>
            </a:r>
            <a:r>
              <a:rPr lang="en-US" dirty="0" smtClean="0"/>
              <a:t>dependent (slit)</a:t>
            </a:r>
          </a:p>
          <a:p>
            <a:r>
              <a:rPr lang="en-US" dirty="0" smtClean="0"/>
              <a:t>Dimmer than phase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458" y="4259803"/>
            <a:ext cx="3661584" cy="20520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 y="4324638"/>
            <a:ext cx="3452495" cy="1987261"/>
          </a:xfrm>
          <a:prstGeom prst="rect">
            <a:avLst/>
          </a:prstGeom>
        </p:spPr>
      </p:pic>
    </p:spTree>
    <p:extLst>
      <p:ext uri="{BB962C8B-B14F-4D97-AF65-F5344CB8AC3E}">
        <p14:creationId xmlns:p14="http://schemas.microsoft.com/office/powerpoint/2010/main" val="22764484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VAREL (variable relief) </a:t>
            </a:r>
            <a:r>
              <a:rPr lang="en-US" dirty="0" smtClean="0"/>
              <a:t>contrast</a:t>
            </a:r>
            <a:br>
              <a:rPr lang="en-US" dirty="0" smtClean="0"/>
            </a:br>
            <a:r>
              <a:rPr lang="en-US" dirty="0" smtClean="0"/>
              <a:t>(1996 – Zeiss)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Combination of Phase and Hoffman modulated contrast</a:t>
            </a:r>
          </a:p>
          <a:p>
            <a:r>
              <a:rPr lang="en-US" dirty="0" smtClean="0"/>
              <a:t>For </a:t>
            </a:r>
            <a:r>
              <a:rPr lang="en-US" dirty="0"/>
              <a:t>unstained (live) specimens</a:t>
            </a:r>
          </a:p>
          <a:p>
            <a:r>
              <a:rPr lang="en-US" dirty="0" smtClean="0"/>
              <a:t>Combination </a:t>
            </a:r>
            <a:r>
              <a:rPr lang="en-US" dirty="0"/>
              <a:t>of oblique illumination and attenuation of non-diffracted light</a:t>
            </a:r>
          </a:p>
          <a:p>
            <a:r>
              <a:rPr lang="en-US" dirty="0" smtClean="0"/>
              <a:t>No </a:t>
            </a:r>
            <a:r>
              <a:rPr lang="en-US" dirty="0"/>
              <a:t>“Halo”-effect </a:t>
            </a:r>
          </a:p>
          <a:p>
            <a:r>
              <a:rPr lang="en-US" dirty="0" smtClean="0"/>
              <a:t>Complementary </a:t>
            </a:r>
            <a:r>
              <a:rPr lang="en-US" dirty="0"/>
              <a:t>technique to Phase (easy switchover)</a:t>
            </a:r>
          </a:p>
          <a:p>
            <a:r>
              <a:rPr lang="en-US" dirty="0" smtClean="0"/>
              <a:t>Simulated </a:t>
            </a:r>
            <a:r>
              <a:rPr lang="en-US" dirty="0"/>
              <a:t>3-D image (similar to DIC)</a:t>
            </a:r>
          </a:p>
          <a:p>
            <a:r>
              <a:rPr lang="en-US" dirty="0" smtClean="0"/>
              <a:t>Less </a:t>
            </a:r>
            <a:r>
              <a:rPr lang="en-US" dirty="0"/>
              <a:t>resolution than DIC</a:t>
            </a:r>
          </a:p>
          <a:p>
            <a:r>
              <a:rPr lang="en-US" dirty="0" smtClean="0"/>
              <a:t>Works </a:t>
            </a:r>
            <a:r>
              <a:rPr lang="en-US" dirty="0"/>
              <a:t>with plastic </a:t>
            </a:r>
            <a:r>
              <a:rPr lang="en-US" dirty="0" smtClean="0"/>
              <a:t>dishes</a:t>
            </a:r>
            <a:endParaRPr lang="en-US" dirty="0"/>
          </a:p>
        </p:txBody>
      </p:sp>
    </p:spTree>
    <p:extLst>
      <p:ext uri="{BB962C8B-B14F-4D97-AF65-F5344CB8AC3E}">
        <p14:creationId xmlns:p14="http://schemas.microsoft.com/office/powerpoint/2010/main" val="1343134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VAREL (variable relief) contrast</a:t>
            </a:r>
          </a:p>
        </p:txBody>
      </p:sp>
      <p:sp>
        <p:nvSpPr>
          <p:cNvPr id="4" name="Content Placeholder 3"/>
          <p:cNvSpPr>
            <a:spLocks noGrp="1"/>
          </p:cNvSpPr>
          <p:nvPr>
            <p:ph sz="half" idx="1"/>
          </p:nvPr>
        </p:nvSpPr>
        <p:spPr/>
        <p:txBody>
          <a:bodyPr/>
          <a:lstStyle/>
          <a:p>
            <a:r>
              <a:rPr lang="en-US" dirty="0"/>
              <a:t>Required Components for </a:t>
            </a:r>
            <a:r>
              <a:rPr lang="en-US" dirty="0" err="1"/>
              <a:t>Varel</a:t>
            </a:r>
            <a:r>
              <a:rPr lang="en-US" dirty="0"/>
              <a:t>:</a:t>
            </a:r>
          </a:p>
          <a:p>
            <a:pPr marL="914400" lvl="1" indent="-457200">
              <a:buFont typeface="+mj-lt"/>
              <a:buAutoNum type="arabicPeriod"/>
            </a:pPr>
            <a:r>
              <a:rPr lang="en-US" dirty="0"/>
              <a:t>Objective with </a:t>
            </a:r>
            <a:r>
              <a:rPr lang="en-US" dirty="0" err="1"/>
              <a:t>Varel</a:t>
            </a:r>
            <a:r>
              <a:rPr lang="en-US" dirty="0"/>
              <a:t>- and </a:t>
            </a:r>
            <a:r>
              <a:rPr lang="en-US" dirty="0" smtClean="0"/>
              <a:t>Phase </a:t>
            </a:r>
            <a:r>
              <a:rPr lang="en-US" dirty="0"/>
              <a:t>ring</a:t>
            </a:r>
          </a:p>
          <a:p>
            <a:pPr marL="914400" lvl="1" indent="-457200">
              <a:buFont typeface="+mj-lt"/>
              <a:buAutoNum type="arabicPeriod"/>
            </a:pPr>
            <a:r>
              <a:rPr lang="en-US" dirty="0"/>
              <a:t>Slider or Condenser with specific </a:t>
            </a:r>
            <a:r>
              <a:rPr lang="en-US" dirty="0" err="1"/>
              <a:t>Varel</a:t>
            </a:r>
            <a:r>
              <a:rPr lang="en-US" dirty="0"/>
              <a:t>  1, 2 and Phase </a:t>
            </a:r>
            <a:r>
              <a:rPr lang="en-US" dirty="0" smtClean="0"/>
              <a:t>rings</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1125" y="1950720"/>
            <a:ext cx="2988332" cy="3812699"/>
          </a:xfrm>
        </p:spPr>
      </p:pic>
      <p:sp>
        <p:nvSpPr>
          <p:cNvPr id="7" name="Rectangle 6"/>
          <p:cNvSpPr/>
          <p:nvPr/>
        </p:nvSpPr>
        <p:spPr>
          <a:xfrm>
            <a:off x="7467600" y="5577840"/>
            <a:ext cx="711857" cy="185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09773" y="5109547"/>
            <a:ext cx="2063194" cy="276999"/>
          </a:xfrm>
          <a:prstGeom prst="rect">
            <a:avLst/>
          </a:prstGeom>
          <a:noFill/>
        </p:spPr>
        <p:txBody>
          <a:bodyPr wrap="none" rtlCol="0">
            <a:spAutoFit/>
          </a:bodyPr>
          <a:lstStyle/>
          <a:p>
            <a:r>
              <a:rPr lang="en-US" sz="1200" b="1" dirty="0" smtClean="0">
                <a:solidFill>
                  <a:schemeClr val="accent1"/>
                </a:solidFill>
              </a:rPr>
              <a:t>Hoffman Modulated Contrast</a:t>
            </a:r>
            <a:endParaRPr lang="en-US" sz="1200" b="1" dirty="0">
              <a:solidFill>
                <a:schemeClr val="accent1"/>
              </a:solidFill>
            </a:endParaRPr>
          </a:p>
        </p:txBody>
      </p:sp>
      <p:sp>
        <p:nvSpPr>
          <p:cNvPr id="9" name="Oval 8"/>
          <p:cNvSpPr/>
          <p:nvPr/>
        </p:nvSpPr>
        <p:spPr>
          <a:xfrm>
            <a:off x="4920337" y="2155060"/>
            <a:ext cx="1825914" cy="18259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287520" y="4246880"/>
            <a:ext cx="903605"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278880" y="3332481"/>
            <a:ext cx="1036320" cy="43687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703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mp;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432719"/>
            <a:ext cx="72390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32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depends on background brightness</a:t>
            </a:r>
            <a:endParaRPr lang="en-US" dirty="0"/>
          </a:p>
        </p:txBody>
      </p:sp>
      <p:sp>
        <p:nvSpPr>
          <p:cNvPr id="4" name="Content Placeholder 3"/>
          <p:cNvSpPr>
            <a:spLocks noGrp="1"/>
          </p:cNvSpPr>
          <p:nvPr>
            <p:ph sz="half" idx="1"/>
          </p:nvPr>
        </p:nvSpPr>
        <p:spPr/>
        <p:txBody>
          <a:bodyPr/>
          <a:lstStyle/>
          <a:p>
            <a:r>
              <a:rPr lang="en-US" dirty="0" smtClean="0"/>
              <a:t>Transparent specimen contrast</a:t>
            </a:r>
          </a:p>
          <a:p>
            <a:pPr lvl="1"/>
            <a:r>
              <a:rPr lang="en-US" dirty="0" smtClean="0"/>
              <a:t>Bright field 2-5%</a:t>
            </a:r>
          </a:p>
          <a:p>
            <a:pPr lvl="1"/>
            <a:r>
              <a:rPr lang="en-US" dirty="0" smtClean="0"/>
              <a:t>Phase &amp; DIC 15-20%</a:t>
            </a:r>
          </a:p>
          <a:p>
            <a:pPr lvl="1"/>
            <a:r>
              <a:rPr lang="en-US" dirty="0" smtClean="0"/>
              <a:t>Stained specimen 25%</a:t>
            </a:r>
          </a:p>
          <a:p>
            <a:pPr lvl="1"/>
            <a:r>
              <a:rPr lang="en-US" dirty="0" smtClean="0"/>
              <a:t>Dark field 60%</a:t>
            </a:r>
          </a:p>
          <a:p>
            <a:pPr lvl="1"/>
            <a:r>
              <a:rPr lang="en-US" dirty="0" smtClean="0"/>
              <a:t>Fluorescence 75%</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5832" y="1933416"/>
            <a:ext cx="3540209" cy="2902744"/>
          </a:xfrm>
        </p:spPr>
      </p:pic>
    </p:spTree>
    <p:extLst>
      <p:ext uri="{BB962C8B-B14F-4D97-AF65-F5344CB8AC3E}">
        <p14:creationId xmlns:p14="http://schemas.microsoft.com/office/powerpoint/2010/main" val="351566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162" y="536400"/>
            <a:ext cx="6958853" cy="741156"/>
          </a:xfrm>
          <a:prstGeom prst="rect">
            <a:avLst/>
          </a:prstGeom>
        </p:spPr>
        <p:txBody>
          <a:bodyPr vert="horz" wrap="square" lIns="0" tIns="63428" rIns="0" bIns="0" rtlCol="0" anchor="ctr">
            <a:spAutoFit/>
          </a:bodyPr>
          <a:lstStyle/>
          <a:p>
            <a:pPr marL="195553">
              <a:lnSpc>
                <a:spcPct val="100000"/>
              </a:lnSpc>
            </a:pPr>
            <a:r>
              <a:rPr dirty="0"/>
              <a:t>His</a:t>
            </a:r>
            <a:r>
              <a:rPr spc="-4" dirty="0"/>
              <a:t>t</a:t>
            </a:r>
            <a:r>
              <a:rPr dirty="0"/>
              <a:t>ory</a:t>
            </a:r>
            <a:r>
              <a:rPr spc="-4" dirty="0"/>
              <a:t> </a:t>
            </a:r>
            <a:r>
              <a:rPr dirty="0"/>
              <a:t>o</a:t>
            </a:r>
            <a:r>
              <a:rPr spc="-13" dirty="0"/>
              <a:t>f</a:t>
            </a:r>
            <a:r>
              <a:rPr spc="-4" dirty="0"/>
              <a:t> </a:t>
            </a:r>
            <a:r>
              <a:rPr dirty="0"/>
              <a:t>microscopy</a:t>
            </a:r>
          </a:p>
        </p:txBody>
      </p:sp>
      <p:sp>
        <p:nvSpPr>
          <p:cNvPr id="3" name="object 3"/>
          <p:cNvSpPr/>
          <p:nvPr/>
        </p:nvSpPr>
        <p:spPr>
          <a:xfrm>
            <a:off x="581891" y="3894758"/>
            <a:ext cx="7980217" cy="663795"/>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4" name="object 4"/>
          <p:cNvSpPr/>
          <p:nvPr/>
        </p:nvSpPr>
        <p:spPr>
          <a:xfrm>
            <a:off x="699248" y="4045120"/>
            <a:ext cx="7749172" cy="366738"/>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5" name="object 5"/>
          <p:cNvSpPr/>
          <p:nvPr/>
        </p:nvSpPr>
        <p:spPr>
          <a:xfrm>
            <a:off x="714894" y="4027516"/>
            <a:ext cx="7847212" cy="532014"/>
          </a:xfrm>
          <a:prstGeom prst="rect">
            <a:avLst/>
          </a:prstGeom>
          <a:blipFill>
            <a:blip r:embed="rId5" cstate="print"/>
            <a:stretch>
              <a:fillRect/>
            </a:stretch>
          </a:blipFill>
        </p:spPr>
        <p:txBody>
          <a:bodyPr wrap="square" lIns="0" tIns="0" rIns="0" bIns="0" rtlCol="0"/>
          <a:lstStyle/>
          <a:p>
            <a:endParaRPr sz="1588">
              <a:solidFill>
                <a:prstClr val="black"/>
              </a:solidFill>
            </a:endParaRPr>
          </a:p>
        </p:txBody>
      </p:sp>
      <p:sp>
        <p:nvSpPr>
          <p:cNvPr id="6" name="object 6"/>
          <p:cNvSpPr/>
          <p:nvPr/>
        </p:nvSpPr>
        <p:spPr>
          <a:xfrm>
            <a:off x="714894" y="4027515"/>
            <a:ext cx="7847479" cy="532279"/>
          </a:xfrm>
          <a:custGeom>
            <a:avLst/>
            <a:gdLst/>
            <a:ahLst/>
            <a:cxnLst/>
            <a:rect l="l" t="t" r="r" b="b"/>
            <a:pathLst>
              <a:path w="8893810" h="603250">
                <a:moveTo>
                  <a:pt x="0" y="0"/>
                </a:moveTo>
                <a:lnTo>
                  <a:pt x="8893508" y="0"/>
                </a:lnTo>
                <a:lnTo>
                  <a:pt x="8893508" y="602949"/>
                </a:lnTo>
                <a:lnTo>
                  <a:pt x="0" y="602949"/>
                </a:lnTo>
                <a:lnTo>
                  <a:pt x="0" y="0"/>
                </a:lnTo>
                <a:close/>
              </a:path>
            </a:pathLst>
          </a:custGeom>
          <a:ln w="9421">
            <a:solidFill>
              <a:srgbClr val="FFFFFF"/>
            </a:solidFill>
          </a:ln>
        </p:spPr>
        <p:txBody>
          <a:bodyPr wrap="square" lIns="0" tIns="0" rIns="0" bIns="0" rtlCol="0"/>
          <a:lstStyle/>
          <a:p>
            <a:endParaRPr sz="1588">
              <a:solidFill>
                <a:prstClr val="black"/>
              </a:solidFill>
            </a:endParaRPr>
          </a:p>
        </p:txBody>
      </p:sp>
      <p:sp>
        <p:nvSpPr>
          <p:cNvPr id="7" name="object 7"/>
          <p:cNvSpPr txBox="1"/>
          <p:nvPr/>
        </p:nvSpPr>
        <p:spPr>
          <a:xfrm>
            <a:off x="92758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1600</a:t>
            </a:r>
            <a:endParaRPr sz="1544">
              <a:solidFill>
                <a:prstClr val="black"/>
              </a:solidFill>
              <a:latin typeface="Arial"/>
              <a:cs typeface="Arial"/>
            </a:endParaRPr>
          </a:p>
        </p:txBody>
      </p:sp>
      <p:sp>
        <p:nvSpPr>
          <p:cNvPr id="8" name="object 8"/>
          <p:cNvSpPr txBox="1"/>
          <p:nvPr/>
        </p:nvSpPr>
        <p:spPr>
          <a:xfrm>
            <a:off x="1759085"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1700</a:t>
            </a:r>
            <a:endParaRPr sz="1544">
              <a:solidFill>
                <a:prstClr val="black"/>
              </a:solidFill>
              <a:latin typeface="Arial"/>
              <a:cs typeface="Arial"/>
            </a:endParaRPr>
          </a:p>
        </p:txBody>
      </p:sp>
      <p:sp>
        <p:nvSpPr>
          <p:cNvPr id="9" name="object 9"/>
          <p:cNvSpPr txBox="1"/>
          <p:nvPr/>
        </p:nvSpPr>
        <p:spPr>
          <a:xfrm>
            <a:off x="2590584"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1800</a:t>
            </a:r>
          </a:p>
        </p:txBody>
      </p:sp>
      <p:sp>
        <p:nvSpPr>
          <p:cNvPr id="10" name="object 10"/>
          <p:cNvSpPr txBox="1"/>
          <p:nvPr/>
        </p:nvSpPr>
        <p:spPr>
          <a:xfrm>
            <a:off x="3366661"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1900</a:t>
            </a:r>
          </a:p>
        </p:txBody>
      </p:sp>
      <p:sp>
        <p:nvSpPr>
          <p:cNvPr id="11" name="object 11"/>
          <p:cNvSpPr txBox="1"/>
          <p:nvPr/>
        </p:nvSpPr>
        <p:spPr>
          <a:xfrm>
            <a:off x="7256338"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2000</a:t>
            </a:r>
            <a:endParaRPr sz="1544">
              <a:solidFill>
                <a:prstClr val="black"/>
              </a:solidFill>
              <a:latin typeface="Arial"/>
              <a:cs typeface="Arial"/>
            </a:endParaRPr>
          </a:p>
        </p:txBody>
      </p:sp>
      <p:sp>
        <p:nvSpPr>
          <p:cNvPr id="12" name="object 12"/>
          <p:cNvSpPr txBox="1"/>
          <p:nvPr/>
        </p:nvSpPr>
        <p:spPr>
          <a:xfrm>
            <a:off x="799893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2010</a:t>
            </a:r>
            <a:endParaRPr sz="1544">
              <a:solidFill>
                <a:prstClr val="black"/>
              </a:solidFill>
              <a:latin typeface="Arial"/>
              <a:cs typeface="Arial"/>
            </a:endParaRPr>
          </a:p>
        </p:txBody>
      </p:sp>
      <p:sp>
        <p:nvSpPr>
          <p:cNvPr id="13" name="object 13"/>
          <p:cNvSpPr txBox="1"/>
          <p:nvPr/>
        </p:nvSpPr>
        <p:spPr>
          <a:xfrm>
            <a:off x="783491" y="6099687"/>
            <a:ext cx="1859034" cy="379591"/>
          </a:xfrm>
          <a:prstGeom prst="rect">
            <a:avLst/>
          </a:prstGeom>
        </p:spPr>
        <p:txBody>
          <a:bodyPr vert="horz" wrap="square" lIns="0" tIns="0" rIns="0" bIns="0" rtlCol="0">
            <a:spAutoFit/>
          </a:bodyPr>
          <a:lstStyle/>
          <a:p>
            <a:pPr marL="11206"/>
            <a:r>
              <a:rPr sz="1050" spc="-9" dirty="0">
                <a:solidFill>
                  <a:prstClr val="black"/>
                </a:solidFill>
                <a:cs typeface="Arial"/>
              </a:rPr>
              <a:t>Images</a:t>
            </a:r>
            <a:r>
              <a:rPr sz="1050" spc="-4" dirty="0">
                <a:solidFill>
                  <a:prstClr val="black"/>
                </a:solidFill>
                <a:cs typeface="Arial"/>
              </a:rPr>
              <a:t> </a:t>
            </a:r>
            <a:r>
              <a:rPr sz="1050" spc="-9" dirty="0">
                <a:solidFill>
                  <a:prstClr val="black"/>
                </a:solidFill>
                <a:cs typeface="Arial"/>
              </a:rPr>
              <a:t>taken</a:t>
            </a:r>
            <a:r>
              <a:rPr sz="1050" spc="-4" dirty="0">
                <a:solidFill>
                  <a:prstClr val="black"/>
                </a:solidFill>
                <a:cs typeface="Arial"/>
              </a:rPr>
              <a:t> </a:t>
            </a:r>
            <a:r>
              <a:rPr sz="1050" spc="-9" dirty="0">
                <a:solidFill>
                  <a:prstClr val="black"/>
                </a:solidFill>
                <a:cs typeface="Arial"/>
              </a:rPr>
              <a:t>from:</a:t>
            </a:r>
            <a:endParaRPr sz="1050" dirty="0">
              <a:solidFill>
                <a:prstClr val="black"/>
              </a:solidFill>
              <a:cs typeface="Arial"/>
            </a:endParaRPr>
          </a:p>
          <a:p>
            <a:pPr marL="11206" marR="4483">
              <a:lnSpc>
                <a:spcPts val="785"/>
              </a:lnSpc>
              <a:spcBef>
                <a:spcPts val="101"/>
              </a:spcBef>
            </a:pPr>
            <a:r>
              <a:rPr sz="1050" spc="-9" dirty="0">
                <a:solidFill>
                  <a:prstClr val="black"/>
                </a:solidFill>
                <a:cs typeface="Arial"/>
              </a:rPr>
              <a:t>Molecular</a:t>
            </a:r>
            <a:r>
              <a:rPr sz="1050" spc="-4" dirty="0">
                <a:solidFill>
                  <a:prstClr val="black"/>
                </a:solidFill>
                <a:cs typeface="Arial"/>
              </a:rPr>
              <a:t> </a:t>
            </a:r>
            <a:r>
              <a:rPr sz="1050" spc="-9" dirty="0">
                <a:solidFill>
                  <a:prstClr val="black"/>
                </a:solidFill>
                <a:cs typeface="Arial"/>
              </a:rPr>
              <a:t>Expression</a:t>
            </a:r>
            <a:r>
              <a:rPr sz="1050" spc="-4" dirty="0">
                <a:solidFill>
                  <a:prstClr val="black"/>
                </a:solidFill>
                <a:cs typeface="Arial"/>
              </a:rPr>
              <a:t> </a:t>
            </a:r>
            <a:r>
              <a:rPr sz="1050" spc="-9" dirty="0">
                <a:solidFill>
                  <a:prstClr val="black"/>
                </a:solidFill>
                <a:cs typeface="Arial"/>
              </a:rPr>
              <a:t>and</a:t>
            </a:r>
            <a:r>
              <a:rPr sz="1050" spc="-18" dirty="0">
                <a:solidFill>
                  <a:prstClr val="black"/>
                </a:solidFill>
                <a:cs typeface="Arial"/>
              </a:rPr>
              <a:t> </a:t>
            </a:r>
            <a:r>
              <a:rPr sz="1050" spc="-88" dirty="0">
                <a:solidFill>
                  <a:prstClr val="black"/>
                </a:solidFill>
                <a:cs typeface="Arial"/>
              </a:rPr>
              <a:t>T</a:t>
            </a:r>
            <a:r>
              <a:rPr sz="1050" spc="-9" dirty="0">
                <a:solidFill>
                  <a:prstClr val="black"/>
                </a:solidFill>
                <a:cs typeface="Arial"/>
              </a:rPr>
              <a:t>sien</a:t>
            </a:r>
            <a:r>
              <a:rPr sz="1050" spc="-4" dirty="0">
                <a:solidFill>
                  <a:prstClr val="black"/>
                </a:solidFill>
                <a:cs typeface="Arial"/>
              </a:rPr>
              <a:t> </a:t>
            </a:r>
            <a:r>
              <a:rPr sz="1050" spc="-9" dirty="0">
                <a:solidFill>
                  <a:prstClr val="black"/>
                </a:solidFill>
                <a:cs typeface="Arial"/>
              </a:rPr>
              <a:t>Lab (UCSD)</a:t>
            </a:r>
            <a:r>
              <a:rPr sz="1050" spc="-4" dirty="0">
                <a:solidFill>
                  <a:prstClr val="black"/>
                </a:solidFill>
                <a:cs typeface="Arial"/>
              </a:rPr>
              <a:t> </a:t>
            </a:r>
            <a:r>
              <a:rPr sz="1050" spc="-9" dirty="0">
                <a:solidFill>
                  <a:prstClr val="black"/>
                </a:solidFill>
                <a:cs typeface="Arial"/>
              </a:rPr>
              <a:t>web</a:t>
            </a:r>
            <a:r>
              <a:rPr sz="1050" spc="-4" dirty="0">
                <a:solidFill>
                  <a:prstClr val="black"/>
                </a:solidFill>
                <a:cs typeface="Arial"/>
              </a:rPr>
              <a:t> </a:t>
            </a:r>
            <a:r>
              <a:rPr sz="1050" spc="-9" dirty="0">
                <a:solidFill>
                  <a:prstClr val="black"/>
                </a:solidFill>
                <a:cs typeface="Arial"/>
              </a:rPr>
              <a:t>pages</a:t>
            </a:r>
            <a:endParaRPr sz="1050" dirty="0">
              <a:solidFill>
                <a:prstClr val="black"/>
              </a:solidFill>
              <a:cs typeface="Arial"/>
            </a:endParaRPr>
          </a:p>
        </p:txBody>
      </p:sp>
      <p:sp>
        <p:nvSpPr>
          <p:cNvPr id="14" name="object 14"/>
          <p:cNvSpPr/>
          <p:nvPr/>
        </p:nvSpPr>
        <p:spPr>
          <a:xfrm>
            <a:off x="821297" y="1832956"/>
            <a:ext cx="851223" cy="542000"/>
          </a:xfrm>
          <a:prstGeom prst="rect">
            <a:avLst/>
          </a:prstGeom>
          <a:blipFill>
            <a:blip r:embed="rId6" cstate="print"/>
            <a:stretch>
              <a:fillRect/>
            </a:stretch>
          </a:blipFill>
        </p:spPr>
        <p:txBody>
          <a:bodyPr wrap="square" lIns="0" tIns="0" rIns="0" bIns="0" rtlCol="0"/>
          <a:lstStyle/>
          <a:p>
            <a:endParaRPr sz="1588">
              <a:solidFill>
                <a:prstClr val="black"/>
              </a:solidFill>
            </a:endParaRPr>
          </a:p>
        </p:txBody>
      </p:sp>
      <p:sp>
        <p:nvSpPr>
          <p:cNvPr id="15" name="object 15"/>
          <p:cNvSpPr txBox="1"/>
          <p:nvPr/>
        </p:nvSpPr>
        <p:spPr>
          <a:xfrm>
            <a:off x="783491" y="2427629"/>
            <a:ext cx="1160929" cy="643509"/>
          </a:xfrm>
          <a:prstGeom prst="rect">
            <a:avLst/>
          </a:prstGeom>
        </p:spPr>
        <p:txBody>
          <a:bodyPr vert="horz" wrap="square" lIns="0" tIns="0" rIns="0" bIns="0" rtlCol="0">
            <a:spAutoFit/>
          </a:bodyPr>
          <a:lstStyle/>
          <a:p>
            <a:pPr marL="11206" marR="4483">
              <a:lnSpc>
                <a:spcPct val="102699"/>
              </a:lnSpc>
            </a:pPr>
            <a:r>
              <a:rPr sz="1015" spc="13" dirty="0">
                <a:solidFill>
                  <a:prstClr val="black"/>
                </a:solidFill>
                <a:latin typeface="Arial"/>
                <a:cs typeface="Arial"/>
              </a:rPr>
              <a:t>1595: </a:t>
            </a:r>
            <a:r>
              <a:rPr sz="1015" spc="-4"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first</a:t>
            </a:r>
            <a:r>
              <a:rPr sz="1015" spc="13" dirty="0">
                <a:solidFill>
                  <a:prstClr val="black"/>
                </a:solidFill>
                <a:latin typeface="Arial"/>
                <a:cs typeface="Arial"/>
              </a:rPr>
              <a:t> compound microscope</a:t>
            </a:r>
            <a:r>
              <a:rPr sz="1015" spc="9" dirty="0">
                <a:solidFill>
                  <a:prstClr val="black"/>
                </a:solidFill>
                <a:latin typeface="Arial"/>
                <a:cs typeface="Arial"/>
              </a:rPr>
              <a:t> built </a:t>
            </a:r>
            <a:r>
              <a:rPr sz="1015" spc="13" dirty="0">
                <a:solidFill>
                  <a:prstClr val="black"/>
                </a:solidFill>
                <a:latin typeface="Arial"/>
                <a:cs typeface="Arial"/>
              </a:rPr>
              <a:t>by Zacharias</a:t>
            </a:r>
            <a:r>
              <a:rPr sz="1015" spc="9" dirty="0">
                <a:solidFill>
                  <a:prstClr val="black"/>
                </a:solidFill>
                <a:latin typeface="Arial"/>
                <a:cs typeface="Arial"/>
              </a:rPr>
              <a:t> </a:t>
            </a:r>
            <a:r>
              <a:rPr sz="1015" spc="13" dirty="0">
                <a:solidFill>
                  <a:prstClr val="black"/>
                </a:solidFill>
                <a:latin typeface="Arial"/>
                <a:cs typeface="Arial"/>
              </a:rPr>
              <a:t>Janssen</a:t>
            </a:r>
            <a:endParaRPr sz="1015" dirty="0">
              <a:solidFill>
                <a:prstClr val="black"/>
              </a:solidFill>
              <a:latin typeface="Arial"/>
              <a:cs typeface="Arial"/>
            </a:endParaRPr>
          </a:p>
        </p:txBody>
      </p:sp>
      <p:sp>
        <p:nvSpPr>
          <p:cNvPr id="16" name="object 16"/>
          <p:cNvSpPr/>
          <p:nvPr/>
        </p:nvSpPr>
        <p:spPr>
          <a:xfrm>
            <a:off x="933186" y="3050503"/>
            <a:ext cx="391085" cy="1043268"/>
          </a:xfrm>
          <a:custGeom>
            <a:avLst/>
            <a:gdLst/>
            <a:ahLst/>
            <a:cxnLst/>
            <a:rect l="l" t="t" r="r" b="b"/>
            <a:pathLst>
              <a:path w="443230" h="1182370">
                <a:moveTo>
                  <a:pt x="442830" y="0"/>
                </a:moveTo>
                <a:lnTo>
                  <a:pt x="0" y="1182180"/>
                </a:lnTo>
              </a:path>
            </a:pathLst>
          </a:custGeom>
          <a:ln w="9421">
            <a:solidFill>
              <a:schemeClr val="tx1"/>
            </a:solidFill>
          </a:ln>
        </p:spPr>
        <p:txBody>
          <a:bodyPr wrap="square" lIns="0" tIns="0" rIns="0" bIns="0" rtlCol="0"/>
          <a:lstStyle/>
          <a:p>
            <a:endParaRPr sz="1588">
              <a:solidFill>
                <a:prstClr val="black"/>
              </a:solidFill>
            </a:endParaRPr>
          </a:p>
        </p:txBody>
      </p:sp>
      <p:sp>
        <p:nvSpPr>
          <p:cNvPr id="17" name="object 17"/>
          <p:cNvSpPr/>
          <p:nvPr/>
        </p:nvSpPr>
        <p:spPr>
          <a:xfrm>
            <a:off x="906755" y="4086333"/>
            <a:ext cx="62753" cy="73959"/>
          </a:xfrm>
          <a:custGeom>
            <a:avLst/>
            <a:gdLst/>
            <a:ahLst/>
            <a:cxnLst/>
            <a:rect l="l" t="t" r="r" b="b"/>
            <a:pathLst>
              <a:path w="71119" h="83820">
                <a:moveTo>
                  <a:pt x="0" y="0"/>
                </a:moveTo>
                <a:lnTo>
                  <a:pt x="8851" y="83798"/>
                </a:lnTo>
                <a:lnTo>
                  <a:pt x="70579" y="26438"/>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18" name="object 18"/>
          <p:cNvSpPr txBox="1"/>
          <p:nvPr/>
        </p:nvSpPr>
        <p:spPr>
          <a:xfrm>
            <a:off x="783491" y="4812959"/>
            <a:ext cx="1464608" cy="812082"/>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1680: </a:t>
            </a:r>
            <a:r>
              <a:rPr sz="1015" spc="-44" dirty="0">
                <a:solidFill>
                  <a:prstClr val="black"/>
                </a:solidFill>
                <a:latin typeface="Arial"/>
                <a:cs typeface="Arial"/>
              </a:rPr>
              <a:t> </a:t>
            </a:r>
            <a:r>
              <a:rPr sz="1015" spc="13" dirty="0">
                <a:solidFill>
                  <a:prstClr val="black"/>
                </a:solidFill>
                <a:latin typeface="Arial"/>
                <a:cs typeface="Arial"/>
              </a:rPr>
              <a:t>Antoni</a:t>
            </a:r>
            <a:r>
              <a:rPr sz="1015" spc="9" dirty="0">
                <a:solidFill>
                  <a:prstClr val="black"/>
                </a:solidFill>
                <a:latin typeface="Arial"/>
                <a:cs typeface="Arial"/>
              </a:rPr>
              <a:t> </a:t>
            </a:r>
            <a:r>
              <a:rPr sz="1015" spc="13" dirty="0">
                <a:solidFill>
                  <a:prstClr val="black"/>
                </a:solidFill>
                <a:latin typeface="Arial"/>
                <a:cs typeface="Arial"/>
              </a:rPr>
              <a:t>van Leeuwenhoek</a:t>
            </a:r>
            <a:r>
              <a:rPr sz="1015" spc="9" dirty="0">
                <a:solidFill>
                  <a:prstClr val="black"/>
                </a:solidFill>
                <a:latin typeface="Arial"/>
                <a:cs typeface="Arial"/>
              </a:rPr>
              <a:t> </a:t>
            </a:r>
            <a:r>
              <a:rPr sz="1015" spc="13" dirty="0">
                <a:solidFill>
                  <a:prstClr val="black"/>
                </a:solidFill>
                <a:latin typeface="Arial"/>
                <a:cs typeface="Arial"/>
              </a:rPr>
              <a:t>awarded</a:t>
            </a:r>
            <a:r>
              <a:rPr sz="1015" spc="9" dirty="0">
                <a:solidFill>
                  <a:prstClr val="black"/>
                </a:solidFill>
                <a:latin typeface="Arial"/>
                <a:cs typeface="Arial"/>
              </a:rPr>
              <a:t> fellowship in </a:t>
            </a:r>
            <a:r>
              <a:rPr sz="1015" spc="13" dirty="0">
                <a:solidFill>
                  <a:prstClr val="black"/>
                </a:solidFill>
                <a:latin typeface="Arial"/>
                <a:cs typeface="Arial"/>
              </a:rPr>
              <a:t>the</a:t>
            </a:r>
            <a:r>
              <a:rPr sz="1015" spc="9" dirty="0">
                <a:solidFill>
                  <a:prstClr val="black"/>
                </a:solidFill>
                <a:latin typeface="Arial"/>
                <a:cs typeface="Arial"/>
              </a:rPr>
              <a:t> </a:t>
            </a:r>
            <a:r>
              <a:rPr sz="1015" spc="13" dirty="0">
                <a:solidFill>
                  <a:prstClr val="black"/>
                </a:solidFill>
                <a:latin typeface="Arial"/>
                <a:cs typeface="Arial"/>
              </a:rPr>
              <a:t>Royal Society</a:t>
            </a:r>
            <a:r>
              <a:rPr sz="1015" spc="9" dirty="0">
                <a:solidFill>
                  <a:prstClr val="black"/>
                </a:solidFill>
                <a:latin typeface="Arial"/>
                <a:cs typeface="Arial"/>
              </a:rPr>
              <a:t> for his </a:t>
            </a:r>
            <a:r>
              <a:rPr sz="1015" spc="13" dirty="0">
                <a:solidFill>
                  <a:prstClr val="black"/>
                </a:solidFill>
                <a:latin typeface="Arial"/>
                <a:cs typeface="Arial"/>
              </a:rPr>
              <a:t>advances</a:t>
            </a:r>
            <a:r>
              <a:rPr sz="1015" spc="9" dirty="0">
                <a:solidFill>
                  <a:prstClr val="black"/>
                </a:solidFill>
                <a:latin typeface="Arial"/>
                <a:cs typeface="Arial"/>
              </a:rPr>
              <a:t> in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19" name="object 19"/>
          <p:cNvSpPr/>
          <p:nvPr/>
        </p:nvSpPr>
        <p:spPr>
          <a:xfrm>
            <a:off x="1645920" y="5424054"/>
            <a:ext cx="1263534" cy="677487"/>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0" name="object 20"/>
          <p:cNvSpPr/>
          <p:nvPr/>
        </p:nvSpPr>
        <p:spPr>
          <a:xfrm>
            <a:off x="1313075" y="4434938"/>
            <a:ext cx="778249" cy="324410"/>
          </a:xfrm>
          <a:custGeom>
            <a:avLst/>
            <a:gdLst/>
            <a:ahLst/>
            <a:cxnLst/>
            <a:rect l="l" t="t" r="r" b="b"/>
            <a:pathLst>
              <a:path w="882014" h="367664">
                <a:moveTo>
                  <a:pt x="0" y="367369"/>
                </a:moveTo>
                <a:lnTo>
                  <a:pt x="881684" y="0"/>
                </a:lnTo>
              </a:path>
            </a:pathLst>
          </a:custGeom>
          <a:ln w="9421">
            <a:solidFill>
              <a:schemeClr val="tx1"/>
            </a:solidFill>
          </a:ln>
        </p:spPr>
        <p:txBody>
          <a:bodyPr wrap="square" lIns="0" tIns="0" rIns="0" bIns="0" rtlCol="0"/>
          <a:lstStyle/>
          <a:p>
            <a:endParaRPr sz="1588">
              <a:solidFill>
                <a:prstClr val="black"/>
              </a:solidFill>
            </a:endParaRPr>
          </a:p>
        </p:txBody>
      </p:sp>
      <p:sp>
        <p:nvSpPr>
          <p:cNvPr id="21" name="object 21"/>
          <p:cNvSpPr/>
          <p:nvPr/>
        </p:nvSpPr>
        <p:spPr>
          <a:xfrm>
            <a:off x="2037319" y="4421296"/>
            <a:ext cx="74519" cy="61632"/>
          </a:xfrm>
          <a:custGeom>
            <a:avLst/>
            <a:gdLst/>
            <a:ahLst/>
            <a:cxnLst/>
            <a:rect l="l" t="t" r="r" b="b"/>
            <a:pathLst>
              <a:path w="84455" h="69850">
                <a:moveTo>
                  <a:pt x="0" y="0"/>
                </a:moveTo>
                <a:lnTo>
                  <a:pt x="28987" y="69571"/>
                </a:lnTo>
                <a:lnTo>
                  <a:pt x="84065" y="5797"/>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2" name="object 22"/>
          <p:cNvSpPr/>
          <p:nvPr/>
        </p:nvSpPr>
        <p:spPr>
          <a:xfrm>
            <a:off x="2643447" y="1766454"/>
            <a:ext cx="1285701" cy="1252451"/>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3" name="object 23"/>
          <p:cNvSpPr txBox="1"/>
          <p:nvPr/>
        </p:nvSpPr>
        <p:spPr>
          <a:xfrm>
            <a:off x="2712043" y="3017411"/>
            <a:ext cx="1057835"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1910:</a:t>
            </a:r>
            <a:r>
              <a:rPr sz="1015" spc="9" dirty="0">
                <a:solidFill>
                  <a:prstClr val="black"/>
                </a:solidFill>
                <a:latin typeface="Arial"/>
                <a:cs typeface="Arial"/>
              </a:rPr>
              <a:t> Leitz </a:t>
            </a:r>
            <a:r>
              <a:rPr sz="1015" spc="13" dirty="0">
                <a:solidFill>
                  <a:prstClr val="black"/>
                </a:solidFill>
                <a:latin typeface="Arial"/>
                <a:cs typeface="Arial"/>
              </a:rPr>
              <a:t>builds</a:t>
            </a:r>
            <a:r>
              <a:rPr sz="1015" spc="9" dirty="0">
                <a:solidFill>
                  <a:prstClr val="black"/>
                </a:solidFill>
                <a:latin typeface="Arial"/>
                <a:cs typeface="Arial"/>
              </a:rPr>
              <a:t> first </a:t>
            </a:r>
            <a:r>
              <a:rPr sz="1015" spc="13" dirty="0">
                <a:solidFill>
                  <a:prstClr val="black"/>
                </a:solidFill>
                <a:latin typeface="Arial"/>
                <a:cs typeface="Arial"/>
              </a:rPr>
              <a:t>“photo- microscope”</a:t>
            </a:r>
            <a:endParaRPr sz="1015" dirty="0">
              <a:solidFill>
                <a:prstClr val="black"/>
              </a:solidFill>
              <a:latin typeface="Arial"/>
              <a:cs typeface="Arial"/>
            </a:endParaRPr>
          </a:p>
        </p:txBody>
      </p:sp>
      <p:sp>
        <p:nvSpPr>
          <p:cNvPr id="24" name="object 24"/>
          <p:cNvSpPr/>
          <p:nvPr/>
        </p:nvSpPr>
        <p:spPr>
          <a:xfrm>
            <a:off x="3441493" y="3296018"/>
            <a:ext cx="259976" cy="843243"/>
          </a:xfrm>
          <a:custGeom>
            <a:avLst/>
            <a:gdLst/>
            <a:ahLst/>
            <a:cxnLst/>
            <a:rect l="l" t="t" r="r" b="b"/>
            <a:pathLst>
              <a:path w="294639" h="955675">
                <a:moveTo>
                  <a:pt x="0" y="0"/>
                </a:moveTo>
                <a:lnTo>
                  <a:pt x="294230" y="955477"/>
                </a:lnTo>
              </a:path>
            </a:pathLst>
          </a:custGeom>
          <a:ln w="9421">
            <a:solidFill>
              <a:schemeClr val="tx1"/>
            </a:solidFill>
          </a:ln>
        </p:spPr>
        <p:txBody>
          <a:bodyPr wrap="square" lIns="0" tIns="0" rIns="0" bIns="0" rtlCol="0"/>
          <a:lstStyle/>
          <a:p>
            <a:endParaRPr sz="1588">
              <a:solidFill>
                <a:prstClr val="black"/>
              </a:solidFill>
            </a:endParaRPr>
          </a:p>
        </p:txBody>
      </p:sp>
      <p:sp>
        <p:nvSpPr>
          <p:cNvPr id="25" name="object 25"/>
          <p:cNvSpPr/>
          <p:nvPr/>
        </p:nvSpPr>
        <p:spPr>
          <a:xfrm>
            <a:off x="3656281" y="4086931"/>
            <a:ext cx="63874" cy="73399"/>
          </a:xfrm>
          <a:custGeom>
            <a:avLst/>
            <a:gdLst/>
            <a:ahLst/>
            <a:cxnLst/>
            <a:rect l="l" t="t" r="r" b="b"/>
            <a:pathLst>
              <a:path w="72389" h="83185">
                <a:moveTo>
                  <a:pt x="72031" y="0"/>
                </a:moveTo>
                <a:lnTo>
                  <a:pt x="0" y="22180"/>
                </a:lnTo>
                <a:lnTo>
                  <a:pt x="58197" y="83121"/>
                </a:lnTo>
                <a:lnTo>
                  <a:pt x="72031"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6" name="object 26"/>
          <p:cNvSpPr txBox="1"/>
          <p:nvPr/>
        </p:nvSpPr>
        <p:spPr>
          <a:xfrm>
            <a:off x="3177557" y="5943491"/>
            <a:ext cx="160468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1934:</a:t>
            </a:r>
            <a:r>
              <a:rPr sz="1015" spc="9" dirty="0">
                <a:solidFill>
                  <a:prstClr val="black"/>
                </a:solidFill>
                <a:latin typeface="Arial"/>
                <a:cs typeface="Arial"/>
              </a:rPr>
              <a:t> Frits </a:t>
            </a:r>
            <a:r>
              <a:rPr sz="1015" spc="13" dirty="0">
                <a:solidFill>
                  <a:prstClr val="black"/>
                </a:solidFill>
                <a:latin typeface="Arial"/>
                <a:cs typeface="Arial"/>
              </a:rPr>
              <a:t>Zernike</a:t>
            </a:r>
            <a:r>
              <a:rPr sz="1015" spc="9" dirty="0">
                <a:solidFill>
                  <a:prstClr val="black"/>
                </a:solidFill>
                <a:latin typeface="Arial"/>
                <a:cs typeface="Arial"/>
              </a:rPr>
              <a:t> </a:t>
            </a:r>
            <a:r>
              <a:rPr sz="1015" spc="13" dirty="0">
                <a:solidFill>
                  <a:prstClr val="black"/>
                </a:solidFill>
                <a:latin typeface="Arial"/>
                <a:cs typeface="Arial"/>
              </a:rPr>
              <a:t>invents phase</a:t>
            </a:r>
            <a:r>
              <a:rPr sz="1015" spc="9" dirty="0">
                <a:solidFill>
                  <a:prstClr val="black"/>
                </a:solidFill>
                <a:latin typeface="Arial"/>
                <a:cs typeface="Arial"/>
              </a:rPr>
              <a:t> </a:t>
            </a:r>
            <a:r>
              <a:rPr sz="1015" spc="13" dirty="0">
                <a:solidFill>
                  <a:prstClr val="black"/>
                </a:solidFill>
                <a:latin typeface="Arial"/>
                <a:cs typeface="Arial"/>
              </a:rPr>
              <a:t>contrast</a:t>
            </a:r>
            <a:r>
              <a:rPr sz="1015" spc="9" dirty="0">
                <a:solidFill>
                  <a:prstClr val="black"/>
                </a:solidFill>
                <a:latin typeface="Arial"/>
                <a:cs typeface="Arial"/>
              </a:rPr>
              <a:t>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27" name="object 27"/>
          <p:cNvSpPr/>
          <p:nvPr/>
        </p:nvSpPr>
        <p:spPr>
          <a:xfrm>
            <a:off x="4172676" y="4248816"/>
            <a:ext cx="197224" cy="1641101"/>
          </a:xfrm>
          <a:custGeom>
            <a:avLst/>
            <a:gdLst/>
            <a:ahLst/>
            <a:cxnLst/>
            <a:rect l="l" t="t" r="r" b="b"/>
            <a:pathLst>
              <a:path w="223520" h="1859915">
                <a:moveTo>
                  <a:pt x="0" y="1859419"/>
                </a:moveTo>
                <a:lnTo>
                  <a:pt x="223223" y="0"/>
                </a:lnTo>
              </a:path>
            </a:pathLst>
          </a:custGeom>
          <a:ln w="9421">
            <a:solidFill>
              <a:schemeClr val="tx1"/>
            </a:solidFill>
          </a:ln>
        </p:spPr>
        <p:txBody>
          <a:bodyPr wrap="square" lIns="0" tIns="0" rIns="0" bIns="0" rtlCol="0"/>
          <a:lstStyle/>
          <a:p>
            <a:endParaRPr sz="1588">
              <a:solidFill>
                <a:prstClr val="black"/>
              </a:solidFill>
            </a:endParaRPr>
          </a:p>
        </p:txBody>
      </p:sp>
      <p:sp>
        <p:nvSpPr>
          <p:cNvPr id="28" name="object 28"/>
          <p:cNvSpPr/>
          <p:nvPr/>
        </p:nvSpPr>
        <p:spPr>
          <a:xfrm>
            <a:off x="4331340" y="4226807"/>
            <a:ext cx="66115" cy="70037"/>
          </a:xfrm>
          <a:custGeom>
            <a:avLst/>
            <a:gdLst/>
            <a:ahLst/>
            <a:cxnLst/>
            <a:rect l="l" t="t" r="r" b="b"/>
            <a:pathLst>
              <a:path w="74929" h="79375">
                <a:moveTo>
                  <a:pt x="46399" y="0"/>
                </a:moveTo>
                <a:lnTo>
                  <a:pt x="0" y="70340"/>
                </a:lnTo>
                <a:lnTo>
                  <a:pt x="74830" y="79324"/>
                </a:lnTo>
                <a:lnTo>
                  <a:pt x="4639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9" name="object 29"/>
          <p:cNvSpPr txBox="1"/>
          <p:nvPr/>
        </p:nvSpPr>
        <p:spPr>
          <a:xfrm>
            <a:off x="4175083" y="3283417"/>
            <a:ext cx="1589554"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1955:</a:t>
            </a:r>
            <a:r>
              <a:rPr sz="1015" spc="9" dirty="0">
                <a:solidFill>
                  <a:prstClr val="black"/>
                </a:solidFill>
                <a:latin typeface="Arial"/>
                <a:cs typeface="Arial"/>
              </a:rPr>
              <a:t> </a:t>
            </a:r>
            <a:r>
              <a:rPr sz="1015" spc="13" dirty="0">
                <a:solidFill>
                  <a:prstClr val="black"/>
                </a:solidFill>
                <a:latin typeface="Arial"/>
                <a:cs typeface="Arial"/>
              </a:rPr>
              <a:t>Nomarski</a:t>
            </a:r>
            <a:r>
              <a:rPr sz="1015" spc="9" dirty="0">
                <a:solidFill>
                  <a:prstClr val="black"/>
                </a:solidFill>
                <a:latin typeface="Arial"/>
                <a:cs typeface="Arial"/>
              </a:rPr>
              <a:t> </a:t>
            </a:r>
            <a:r>
              <a:rPr sz="1015" spc="13" dirty="0">
                <a:solidFill>
                  <a:prstClr val="black"/>
                </a:solidFill>
                <a:latin typeface="Arial"/>
                <a:cs typeface="Arial"/>
              </a:rPr>
              <a:t>invents</a:t>
            </a:r>
            <a:r>
              <a:rPr sz="1015" spc="9" dirty="0">
                <a:solidFill>
                  <a:prstClr val="black"/>
                </a:solidFill>
                <a:latin typeface="Arial"/>
                <a:cs typeface="Arial"/>
              </a:rPr>
              <a:t> Di</a:t>
            </a:r>
            <a:r>
              <a:rPr sz="1015" spc="-18" dirty="0">
                <a:solidFill>
                  <a:prstClr val="black"/>
                </a:solidFill>
                <a:latin typeface="Arial"/>
                <a:cs typeface="Arial"/>
              </a:rPr>
              <a:t>f</a:t>
            </a:r>
            <a:r>
              <a:rPr sz="1015" spc="9" dirty="0">
                <a:solidFill>
                  <a:prstClr val="black"/>
                </a:solidFill>
                <a:latin typeface="Arial"/>
                <a:cs typeface="Arial"/>
              </a:rPr>
              <a:t>ferential </a:t>
            </a:r>
            <a:r>
              <a:rPr sz="1015" spc="13" dirty="0">
                <a:solidFill>
                  <a:prstClr val="black"/>
                </a:solidFill>
                <a:latin typeface="Arial"/>
                <a:cs typeface="Arial"/>
              </a:rPr>
              <a:t>Interference Contrast</a:t>
            </a:r>
            <a:r>
              <a:rPr sz="1015" spc="9" dirty="0">
                <a:solidFill>
                  <a:prstClr val="black"/>
                </a:solidFill>
                <a:latin typeface="Arial"/>
                <a:cs typeface="Arial"/>
              </a:rPr>
              <a:t> </a:t>
            </a:r>
            <a:r>
              <a:rPr sz="1015" spc="13" dirty="0">
                <a:solidFill>
                  <a:prstClr val="black"/>
                </a:solidFill>
                <a:latin typeface="Arial"/>
                <a:cs typeface="Arial"/>
              </a:rPr>
              <a:t>(DIC)</a:t>
            </a:r>
            <a:r>
              <a:rPr sz="1015" spc="9" dirty="0">
                <a:solidFill>
                  <a:prstClr val="black"/>
                </a:solidFill>
                <a:latin typeface="Arial"/>
                <a:cs typeface="Arial"/>
              </a:rPr>
              <a:t> </a:t>
            </a:r>
            <a:r>
              <a:rPr sz="1015" spc="13" dirty="0">
                <a:solidFill>
                  <a:prstClr val="black"/>
                </a:solidFill>
                <a:latin typeface="Arial"/>
                <a:cs typeface="Arial"/>
              </a:rPr>
              <a:t>microscopy</a:t>
            </a:r>
            <a:endParaRPr sz="1015" dirty="0">
              <a:solidFill>
                <a:prstClr val="black"/>
              </a:solidFill>
              <a:latin typeface="Arial"/>
              <a:cs typeface="Arial"/>
            </a:endParaRPr>
          </a:p>
        </p:txBody>
      </p:sp>
      <p:sp>
        <p:nvSpPr>
          <p:cNvPr id="30" name="object 30"/>
          <p:cNvSpPr/>
          <p:nvPr/>
        </p:nvSpPr>
        <p:spPr>
          <a:xfrm>
            <a:off x="4771489" y="3761762"/>
            <a:ext cx="0" cy="376518"/>
          </a:xfrm>
          <a:custGeom>
            <a:avLst/>
            <a:gdLst/>
            <a:ahLst/>
            <a:cxnLst/>
            <a:rect l="l" t="t" r="r" b="b"/>
            <a:pathLst>
              <a:path h="426720">
                <a:moveTo>
                  <a:pt x="0" y="0"/>
                </a:moveTo>
                <a:lnTo>
                  <a:pt x="0" y="426521"/>
                </a:lnTo>
              </a:path>
            </a:pathLst>
          </a:custGeom>
          <a:ln w="9421">
            <a:solidFill>
              <a:schemeClr val="tx1"/>
            </a:solidFill>
          </a:ln>
        </p:spPr>
        <p:txBody>
          <a:bodyPr wrap="square" lIns="0" tIns="0" rIns="0" bIns="0" rtlCol="0"/>
          <a:lstStyle/>
          <a:p>
            <a:endParaRPr sz="1588">
              <a:solidFill>
                <a:prstClr val="black"/>
              </a:solidFill>
            </a:endParaRPr>
          </a:p>
        </p:txBody>
      </p:sp>
      <p:sp>
        <p:nvSpPr>
          <p:cNvPr id="31" name="object 31"/>
          <p:cNvSpPr/>
          <p:nvPr/>
        </p:nvSpPr>
        <p:spPr>
          <a:xfrm>
            <a:off x="4738239" y="4093771"/>
            <a:ext cx="66675" cy="66675"/>
          </a:xfrm>
          <a:custGeom>
            <a:avLst/>
            <a:gdLst/>
            <a:ahLst/>
            <a:cxnLst/>
            <a:rect l="l" t="t" r="r" b="b"/>
            <a:pathLst>
              <a:path w="75564" h="75564">
                <a:moveTo>
                  <a:pt x="75369" y="0"/>
                </a:moveTo>
                <a:lnTo>
                  <a:pt x="0" y="0"/>
                </a:lnTo>
                <a:lnTo>
                  <a:pt x="37684" y="75368"/>
                </a:lnTo>
                <a:lnTo>
                  <a:pt x="7536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2" name="object 32"/>
          <p:cNvSpPr/>
          <p:nvPr/>
        </p:nvSpPr>
        <p:spPr>
          <a:xfrm>
            <a:off x="5037512" y="4692534"/>
            <a:ext cx="1396537" cy="882535"/>
          </a:xfrm>
          <a:prstGeom prst="rect">
            <a:avLst/>
          </a:prstGeom>
          <a:blipFill>
            <a:blip r:embed="rId9" cstate="print"/>
            <a:stretch>
              <a:fillRect/>
            </a:stretch>
          </a:blipFill>
        </p:spPr>
        <p:txBody>
          <a:bodyPr wrap="square" lIns="0" tIns="0" rIns="0" bIns="0" rtlCol="0"/>
          <a:lstStyle/>
          <a:p>
            <a:endParaRPr sz="1588">
              <a:solidFill>
                <a:prstClr val="black"/>
              </a:solidFill>
            </a:endParaRPr>
          </a:p>
        </p:txBody>
      </p:sp>
      <p:sp>
        <p:nvSpPr>
          <p:cNvPr id="33" name="object 33"/>
          <p:cNvSpPr txBox="1"/>
          <p:nvPr/>
        </p:nvSpPr>
        <p:spPr>
          <a:xfrm>
            <a:off x="5305614" y="5610982"/>
            <a:ext cx="158283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1960:</a:t>
            </a:r>
            <a:r>
              <a:rPr sz="1015" spc="9" dirty="0">
                <a:solidFill>
                  <a:prstClr val="black"/>
                </a:solidFill>
                <a:latin typeface="Arial"/>
                <a:cs typeface="Arial"/>
              </a:rPr>
              <a:t> </a:t>
            </a:r>
            <a:r>
              <a:rPr sz="1015" spc="13" dirty="0">
                <a:solidFill>
                  <a:prstClr val="black"/>
                </a:solidFill>
                <a:latin typeface="Arial"/>
                <a:cs typeface="Arial"/>
              </a:rPr>
              <a:t>Z</a:t>
            </a:r>
            <a:r>
              <a:rPr lang="en-US" sz="1015" spc="13" dirty="0">
                <a:solidFill>
                  <a:prstClr val="black"/>
                </a:solidFill>
                <a:latin typeface="Arial"/>
                <a:cs typeface="Arial"/>
              </a:rPr>
              <a:t>ei</a:t>
            </a:r>
            <a:r>
              <a:rPr sz="1015" spc="13" dirty="0">
                <a:solidFill>
                  <a:prstClr val="black"/>
                </a:solidFill>
                <a:latin typeface="Arial"/>
                <a:cs typeface="Arial"/>
              </a:rPr>
              <a:t>ss</a:t>
            </a:r>
            <a:r>
              <a:rPr sz="1015" spc="9" dirty="0">
                <a:solidFill>
                  <a:prstClr val="black"/>
                </a:solidFill>
                <a:latin typeface="Arial"/>
                <a:cs typeface="Arial"/>
              </a:rPr>
              <a:t> </a:t>
            </a:r>
            <a:r>
              <a:rPr sz="1015" spc="13" dirty="0">
                <a:solidFill>
                  <a:prstClr val="black"/>
                </a:solidFill>
                <a:latin typeface="Arial"/>
                <a:cs typeface="Arial"/>
              </a:rPr>
              <a:t>introduces</a:t>
            </a:r>
            <a:r>
              <a:rPr sz="1015" spc="9"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“Universal” </a:t>
            </a:r>
            <a:r>
              <a:rPr sz="1015" spc="13" dirty="0">
                <a:solidFill>
                  <a:prstClr val="black"/>
                </a:solidFill>
                <a:latin typeface="Arial"/>
                <a:cs typeface="Arial"/>
              </a:rPr>
              <a:t>model</a:t>
            </a:r>
            <a:endParaRPr sz="1015" dirty="0">
              <a:solidFill>
                <a:prstClr val="black"/>
              </a:solidFill>
              <a:latin typeface="Arial"/>
              <a:cs typeface="Arial"/>
            </a:endParaRPr>
          </a:p>
        </p:txBody>
      </p:sp>
      <p:sp>
        <p:nvSpPr>
          <p:cNvPr id="34" name="object 34"/>
          <p:cNvSpPr/>
          <p:nvPr/>
        </p:nvSpPr>
        <p:spPr>
          <a:xfrm>
            <a:off x="5641834" y="4248121"/>
            <a:ext cx="127187" cy="444874"/>
          </a:xfrm>
          <a:custGeom>
            <a:avLst/>
            <a:gdLst/>
            <a:ahLst/>
            <a:cxnLst/>
            <a:rect l="l" t="t" r="r" b="b"/>
            <a:pathLst>
              <a:path w="144145" h="504189">
                <a:moveTo>
                  <a:pt x="143910" y="503687"/>
                </a:moveTo>
                <a:lnTo>
                  <a:pt x="0"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35" name="object 35"/>
          <p:cNvSpPr/>
          <p:nvPr/>
        </p:nvSpPr>
        <p:spPr>
          <a:xfrm>
            <a:off x="5622043" y="4226807"/>
            <a:ext cx="64434" cy="73399"/>
          </a:xfrm>
          <a:custGeom>
            <a:avLst/>
            <a:gdLst/>
            <a:ahLst/>
            <a:cxnLst/>
            <a:rect l="l" t="t" r="r" b="b"/>
            <a:pathLst>
              <a:path w="73025" h="83185">
                <a:moveTo>
                  <a:pt x="15528" y="0"/>
                </a:moveTo>
                <a:lnTo>
                  <a:pt x="0" y="82821"/>
                </a:lnTo>
                <a:lnTo>
                  <a:pt x="72468" y="62116"/>
                </a:lnTo>
                <a:lnTo>
                  <a:pt x="15528"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6" name="object 36"/>
          <p:cNvSpPr txBox="1"/>
          <p:nvPr/>
        </p:nvSpPr>
        <p:spPr>
          <a:xfrm>
            <a:off x="6569150" y="2618400"/>
            <a:ext cx="1358713"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1994:</a:t>
            </a:r>
            <a:r>
              <a:rPr sz="1015" spc="9" dirty="0">
                <a:solidFill>
                  <a:prstClr val="black"/>
                </a:solidFill>
                <a:latin typeface="Arial"/>
                <a:cs typeface="Arial"/>
              </a:rPr>
              <a:t> </a:t>
            </a:r>
            <a:r>
              <a:rPr sz="1015" spc="18" dirty="0">
                <a:solidFill>
                  <a:prstClr val="black"/>
                </a:solidFill>
                <a:latin typeface="Arial"/>
                <a:cs typeface="Arial"/>
              </a:rPr>
              <a:t>GFP</a:t>
            </a:r>
            <a:r>
              <a:rPr sz="1015" spc="-13" dirty="0">
                <a:solidFill>
                  <a:prstClr val="black"/>
                </a:solidFill>
                <a:latin typeface="Arial"/>
                <a:cs typeface="Arial"/>
              </a:rPr>
              <a:t> </a:t>
            </a:r>
            <a:r>
              <a:rPr sz="1015" spc="13" dirty="0">
                <a:solidFill>
                  <a:prstClr val="black"/>
                </a:solidFill>
                <a:latin typeface="Arial"/>
                <a:cs typeface="Arial"/>
              </a:rPr>
              <a:t>used</a:t>
            </a:r>
            <a:r>
              <a:rPr sz="1015" spc="9" dirty="0">
                <a:solidFill>
                  <a:prstClr val="black"/>
                </a:solidFill>
                <a:latin typeface="Arial"/>
                <a:cs typeface="Arial"/>
              </a:rPr>
              <a:t> to </a:t>
            </a:r>
            <a:r>
              <a:rPr sz="1015" spc="13" dirty="0">
                <a:solidFill>
                  <a:prstClr val="black"/>
                </a:solidFill>
                <a:latin typeface="Arial"/>
                <a:cs typeface="Arial"/>
              </a:rPr>
              <a:t>tag</a:t>
            </a:r>
            <a:r>
              <a:rPr sz="1015" spc="9" dirty="0">
                <a:solidFill>
                  <a:prstClr val="black"/>
                </a:solidFill>
                <a:latin typeface="Arial"/>
                <a:cs typeface="Arial"/>
              </a:rPr>
              <a:t> proteins in living cells</a:t>
            </a:r>
            <a:endParaRPr sz="1015" dirty="0">
              <a:solidFill>
                <a:prstClr val="black"/>
              </a:solidFill>
              <a:latin typeface="Arial"/>
              <a:cs typeface="Arial"/>
            </a:endParaRPr>
          </a:p>
        </p:txBody>
      </p:sp>
      <p:sp>
        <p:nvSpPr>
          <p:cNvPr id="37" name="object 37"/>
          <p:cNvSpPr/>
          <p:nvPr/>
        </p:nvSpPr>
        <p:spPr>
          <a:xfrm>
            <a:off x="6633556" y="1500448"/>
            <a:ext cx="1366057" cy="1025235"/>
          </a:xfrm>
          <a:prstGeom prst="rect">
            <a:avLst/>
          </a:prstGeom>
          <a:blipFill>
            <a:blip r:embed="rId10" cstate="print"/>
            <a:stretch>
              <a:fillRect/>
            </a:stretch>
          </a:blipFill>
        </p:spPr>
        <p:txBody>
          <a:bodyPr wrap="square" lIns="0" tIns="0" rIns="0" bIns="0" rtlCol="0"/>
          <a:lstStyle/>
          <a:p>
            <a:endParaRPr sz="1588">
              <a:solidFill>
                <a:prstClr val="black"/>
              </a:solidFill>
            </a:endParaRPr>
          </a:p>
        </p:txBody>
      </p:sp>
      <p:sp>
        <p:nvSpPr>
          <p:cNvPr id="38" name="object 38"/>
          <p:cNvSpPr/>
          <p:nvPr/>
        </p:nvSpPr>
        <p:spPr>
          <a:xfrm>
            <a:off x="6500552" y="1500447"/>
            <a:ext cx="739832" cy="730133"/>
          </a:xfrm>
          <a:prstGeom prst="rect">
            <a:avLst/>
          </a:prstGeom>
          <a:blipFill>
            <a:blip r:embed="rId11" cstate="print"/>
            <a:stretch>
              <a:fillRect/>
            </a:stretch>
          </a:blipFill>
        </p:spPr>
        <p:txBody>
          <a:bodyPr wrap="square" lIns="0" tIns="0" rIns="0" bIns="0" rtlCol="0"/>
          <a:lstStyle/>
          <a:p>
            <a:endParaRPr sz="1588">
              <a:solidFill>
                <a:prstClr val="black"/>
              </a:solidFill>
            </a:endParaRPr>
          </a:p>
        </p:txBody>
      </p:sp>
      <p:sp>
        <p:nvSpPr>
          <p:cNvPr id="39" name="object 39"/>
          <p:cNvSpPr/>
          <p:nvPr/>
        </p:nvSpPr>
        <p:spPr>
          <a:xfrm>
            <a:off x="6841806" y="3029879"/>
            <a:ext cx="456640" cy="1109943"/>
          </a:xfrm>
          <a:custGeom>
            <a:avLst/>
            <a:gdLst/>
            <a:ahLst/>
            <a:cxnLst/>
            <a:rect l="l" t="t" r="r" b="b"/>
            <a:pathLst>
              <a:path w="517525" h="1257935">
                <a:moveTo>
                  <a:pt x="517492" y="0"/>
                </a:moveTo>
                <a:lnTo>
                  <a:pt x="0" y="1257879"/>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0" name="object 40"/>
          <p:cNvSpPr/>
          <p:nvPr/>
        </p:nvSpPr>
        <p:spPr>
          <a:xfrm>
            <a:off x="6827923" y="4086121"/>
            <a:ext cx="61632" cy="74519"/>
          </a:xfrm>
          <a:custGeom>
            <a:avLst/>
            <a:gdLst/>
            <a:ahLst/>
            <a:cxnLst/>
            <a:rect l="l" t="t" r="r" b="b"/>
            <a:pathLst>
              <a:path w="69850" h="84454">
                <a:moveTo>
                  <a:pt x="0" y="0"/>
                </a:moveTo>
                <a:lnTo>
                  <a:pt x="6174" y="84038"/>
                </a:lnTo>
                <a:lnTo>
                  <a:pt x="69701" y="28675"/>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1" name="object 41"/>
          <p:cNvSpPr txBox="1"/>
          <p:nvPr/>
        </p:nvSpPr>
        <p:spPr>
          <a:xfrm>
            <a:off x="4574094" y="2019883"/>
            <a:ext cx="1360954" cy="487249"/>
          </a:xfrm>
          <a:prstGeom prst="rect">
            <a:avLst/>
          </a:prstGeom>
        </p:spPr>
        <p:txBody>
          <a:bodyPr vert="horz" wrap="square" lIns="0" tIns="0" rIns="0" bIns="0" rtlCol="0">
            <a:spAutoFit/>
          </a:bodyPr>
          <a:lstStyle/>
          <a:p>
            <a:pPr marL="11206" marR="4483">
              <a:lnSpc>
                <a:spcPct val="103899"/>
              </a:lnSpc>
            </a:pPr>
            <a:r>
              <a:rPr sz="1015" spc="-4" dirty="0">
                <a:solidFill>
                  <a:prstClr val="black"/>
                </a:solidFill>
                <a:latin typeface="Arial"/>
                <a:cs typeface="Arial"/>
              </a:rPr>
              <a:t>V</a:t>
            </a:r>
            <a:r>
              <a:rPr sz="1015" spc="13" dirty="0">
                <a:solidFill>
                  <a:prstClr val="black"/>
                </a:solidFill>
                <a:latin typeface="Arial"/>
                <a:cs typeface="Arial"/>
              </a:rPr>
              <a:t>ideo</a:t>
            </a:r>
            <a:r>
              <a:rPr sz="1015" spc="9" dirty="0">
                <a:solidFill>
                  <a:prstClr val="black"/>
                </a:solidFill>
                <a:latin typeface="Arial"/>
                <a:cs typeface="Arial"/>
              </a:rPr>
              <a:t> </a:t>
            </a:r>
            <a:r>
              <a:rPr sz="1015" spc="13" dirty="0">
                <a:solidFill>
                  <a:prstClr val="black"/>
                </a:solidFill>
                <a:latin typeface="Arial"/>
                <a:cs typeface="Arial"/>
              </a:rPr>
              <a:t>microscopy developed</a:t>
            </a:r>
            <a:r>
              <a:rPr sz="1015" spc="9" dirty="0">
                <a:solidFill>
                  <a:prstClr val="black"/>
                </a:solidFill>
                <a:latin typeface="Arial"/>
                <a:cs typeface="Arial"/>
              </a:rPr>
              <a:t> </a:t>
            </a:r>
            <a:r>
              <a:rPr sz="1015" spc="13" dirty="0">
                <a:solidFill>
                  <a:prstClr val="black"/>
                </a:solidFill>
                <a:latin typeface="Arial"/>
                <a:cs typeface="Arial"/>
              </a:rPr>
              <a:t>early</a:t>
            </a:r>
            <a:r>
              <a:rPr sz="1015" spc="9" dirty="0">
                <a:solidFill>
                  <a:prstClr val="black"/>
                </a:solidFill>
                <a:latin typeface="Arial"/>
                <a:cs typeface="Arial"/>
              </a:rPr>
              <a:t> </a:t>
            </a:r>
            <a:r>
              <a:rPr sz="1015" spc="13" dirty="0">
                <a:solidFill>
                  <a:prstClr val="black"/>
                </a:solidFill>
                <a:latin typeface="Arial"/>
                <a:cs typeface="Arial"/>
              </a:rPr>
              <a:t>1980s (MBL)</a:t>
            </a:r>
            <a:endParaRPr sz="1015" dirty="0">
              <a:solidFill>
                <a:prstClr val="black"/>
              </a:solidFill>
              <a:latin typeface="Arial"/>
              <a:cs typeface="Arial"/>
            </a:endParaRPr>
          </a:p>
        </p:txBody>
      </p:sp>
      <p:sp>
        <p:nvSpPr>
          <p:cNvPr id="42" name="object 42"/>
          <p:cNvSpPr/>
          <p:nvPr/>
        </p:nvSpPr>
        <p:spPr>
          <a:xfrm>
            <a:off x="4971095" y="2564133"/>
            <a:ext cx="1481223" cy="1551022"/>
          </a:xfrm>
          <a:custGeom>
            <a:avLst/>
            <a:gdLst/>
            <a:ahLst/>
            <a:cxnLst/>
            <a:rect l="l" t="t" r="r" b="b"/>
            <a:pathLst>
              <a:path w="1640840" h="1715770">
                <a:moveTo>
                  <a:pt x="0" y="0"/>
                </a:moveTo>
                <a:lnTo>
                  <a:pt x="1640778" y="1715395"/>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3" name="object 43"/>
          <p:cNvSpPr/>
          <p:nvPr/>
        </p:nvSpPr>
        <p:spPr>
          <a:xfrm>
            <a:off x="6418894" y="4086121"/>
            <a:ext cx="70037" cy="71157"/>
          </a:xfrm>
          <a:custGeom>
            <a:avLst/>
            <a:gdLst/>
            <a:ahLst/>
            <a:cxnLst/>
            <a:rect l="l" t="t" r="r" b="b"/>
            <a:pathLst>
              <a:path w="79375" h="80645">
                <a:moveTo>
                  <a:pt x="54463" y="0"/>
                </a:moveTo>
                <a:lnTo>
                  <a:pt x="0" y="52096"/>
                </a:lnTo>
                <a:lnTo>
                  <a:pt x="79328" y="80512"/>
                </a:lnTo>
                <a:lnTo>
                  <a:pt x="54463"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4" name="object 44"/>
          <p:cNvSpPr txBox="1"/>
          <p:nvPr/>
        </p:nvSpPr>
        <p:spPr>
          <a:xfrm>
            <a:off x="6901656" y="4945964"/>
            <a:ext cx="1331259"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Super-Resolution</a:t>
            </a:r>
            <a:r>
              <a:rPr sz="1015" spc="9" dirty="0">
                <a:solidFill>
                  <a:prstClr val="black"/>
                </a:solidFill>
                <a:latin typeface="Arial"/>
                <a:cs typeface="Arial"/>
              </a:rPr>
              <a:t> light</a:t>
            </a:r>
            <a:r>
              <a:rPr sz="1015" spc="13" dirty="0">
                <a:solidFill>
                  <a:prstClr val="black"/>
                </a:solidFill>
                <a:latin typeface="Arial"/>
                <a:cs typeface="Arial"/>
              </a:rPr>
              <a:t> Microscopy</a:t>
            </a:r>
            <a:endParaRPr sz="1015">
              <a:solidFill>
                <a:prstClr val="black"/>
              </a:solidFill>
              <a:latin typeface="Arial"/>
              <a:cs typeface="Arial"/>
            </a:endParaRPr>
          </a:p>
        </p:txBody>
      </p:sp>
      <p:sp>
        <p:nvSpPr>
          <p:cNvPr id="45" name="object 45"/>
          <p:cNvSpPr/>
          <p:nvPr/>
        </p:nvSpPr>
        <p:spPr>
          <a:xfrm>
            <a:off x="7498022" y="4505242"/>
            <a:ext cx="580465" cy="387162"/>
          </a:xfrm>
          <a:custGeom>
            <a:avLst/>
            <a:gdLst/>
            <a:ahLst/>
            <a:cxnLst/>
            <a:rect l="l" t="t" r="r" b="b"/>
            <a:pathLst>
              <a:path w="657859" h="438785">
                <a:moveTo>
                  <a:pt x="0" y="438502"/>
                </a:moveTo>
                <a:lnTo>
                  <a:pt x="657752"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6" name="object 46"/>
          <p:cNvSpPr/>
          <p:nvPr/>
        </p:nvSpPr>
        <p:spPr>
          <a:xfrm>
            <a:off x="8023057" y="4492947"/>
            <a:ext cx="73959" cy="64994"/>
          </a:xfrm>
          <a:custGeom>
            <a:avLst/>
            <a:gdLst/>
            <a:ahLst/>
            <a:cxnLst/>
            <a:rect l="l" t="t" r="r" b="b"/>
            <a:pathLst>
              <a:path w="83820" h="73660">
                <a:moveTo>
                  <a:pt x="83614" y="0"/>
                </a:moveTo>
                <a:lnTo>
                  <a:pt x="0" y="10452"/>
                </a:lnTo>
                <a:lnTo>
                  <a:pt x="41808" y="73163"/>
                </a:lnTo>
                <a:lnTo>
                  <a:pt x="83614"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7" name="object 13"/>
          <p:cNvSpPr txBox="1"/>
          <p:nvPr/>
        </p:nvSpPr>
        <p:spPr>
          <a:xfrm>
            <a:off x="6827923" y="6099150"/>
            <a:ext cx="1859034" cy="161583"/>
          </a:xfrm>
          <a:prstGeom prst="rect">
            <a:avLst/>
          </a:prstGeom>
        </p:spPr>
        <p:txBody>
          <a:bodyPr vert="horz" wrap="square" lIns="0" tIns="0" rIns="0" bIns="0" rtlCol="0">
            <a:spAutoFit/>
          </a:bodyPr>
          <a:lstStyle/>
          <a:p>
            <a:pPr marL="11206"/>
            <a:r>
              <a:rPr lang="en-US" sz="1050" spc="-9" dirty="0">
                <a:solidFill>
                  <a:prstClr val="black"/>
                </a:solidFill>
                <a:cs typeface="Arial"/>
              </a:rPr>
              <a:t>Slide from Paul Maddox, UNC</a:t>
            </a:r>
            <a:endParaRPr sz="1050" dirty="0">
              <a:solidFill>
                <a:prstClr val="black"/>
              </a:solidFill>
              <a:cs typeface="Arial"/>
            </a:endParaRPr>
          </a:p>
        </p:txBody>
      </p:sp>
    </p:spTree>
    <p:extLst>
      <p:ext uri="{BB962C8B-B14F-4D97-AF65-F5344CB8AC3E}">
        <p14:creationId xmlns:p14="http://schemas.microsoft.com/office/powerpoint/2010/main" val="215222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Before oil what was the world’s commodity?</a:t>
            </a:r>
            <a:endParaRPr lang="en-US" sz="3200" dirty="0"/>
          </a:p>
        </p:txBody>
      </p:sp>
    </p:spTree>
    <p:extLst>
      <p:ext uri="{BB962C8B-B14F-4D97-AF65-F5344CB8AC3E}">
        <p14:creationId xmlns:p14="http://schemas.microsoft.com/office/powerpoint/2010/main" val="63253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1524</TotalTime>
  <Words>5976</Words>
  <Application>Microsoft Office PowerPoint</Application>
  <PresentationFormat>On-screen Show (4:3)</PresentationFormat>
  <Paragraphs>591</Paragraphs>
  <Slides>69</Slides>
  <Notes>36</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3</vt:i4>
      </vt:variant>
      <vt:variant>
        <vt:lpstr>Slide Titles</vt:lpstr>
      </vt:variant>
      <vt:variant>
        <vt:i4>69</vt:i4>
      </vt:variant>
    </vt:vector>
  </HeadingPairs>
  <TitlesOfParts>
    <vt:vector size="92" baseType="lpstr">
      <vt:lpstr>ＭＳ Ｐゴシック</vt:lpstr>
      <vt:lpstr>ＭＳ Ｐゴシック</vt:lpstr>
      <vt:lpstr>Arial</vt:lpstr>
      <vt:lpstr>Arial Narrow</vt:lpstr>
      <vt:lpstr>Calibri</vt:lpstr>
      <vt:lpstr>Calibri Light</vt:lpstr>
      <vt:lpstr>Comic Sans MS</vt:lpstr>
      <vt:lpstr>Symbol</vt:lpstr>
      <vt:lpstr>Times</vt:lpstr>
      <vt:lpstr>Times New Roman</vt:lpstr>
      <vt:lpstr>Wingdings</vt:lpstr>
      <vt:lpstr>Office Theme</vt:lpstr>
      <vt:lpstr>Blank Presentation</vt:lpstr>
      <vt:lpstr>2_Office Theme</vt:lpstr>
      <vt:lpstr>1_Office Theme</vt:lpstr>
      <vt:lpstr>Blank</vt:lpstr>
      <vt:lpstr>2_Blank Presentation</vt:lpstr>
      <vt:lpstr>4_Blank Presentation</vt:lpstr>
      <vt:lpstr>3_Office Theme</vt:lpstr>
      <vt:lpstr>3_Blank Presentation</vt:lpstr>
      <vt:lpstr>Picture</vt:lpstr>
      <vt:lpstr>Equation</vt:lpstr>
      <vt:lpstr>Document</vt:lpstr>
      <vt:lpstr>Biology 177: Principles of Modern Microscopy</vt:lpstr>
      <vt:lpstr>Lecture 8: Contrast and Resolution</vt:lpstr>
      <vt:lpstr>PowerPoint Presentation</vt:lpstr>
      <vt:lpstr>Bright-Field Illumination</vt:lpstr>
      <vt:lpstr>Bright-Field Illumination</vt:lpstr>
      <vt:lpstr>C ONTRAST</vt:lpstr>
      <vt:lpstr>Contrast depends on background brightness</vt:lpstr>
      <vt:lpstr>History of microscopy</vt:lpstr>
      <vt:lpstr>Before oil what was the world’s commodity?</vt:lpstr>
      <vt:lpstr>Before oil what was the world’s commodity?</vt:lpstr>
      <vt:lpstr>Before oil what was the world’s commodity?</vt:lpstr>
      <vt:lpstr>Textiles drove another industry with fortuitous side benefits for microscopy</vt:lpstr>
      <vt:lpstr>Germany quickly dominated the Chemical Industry</vt:lpstr>
      <vt:lpstr>PowerPoint Presentation</vt:lpstr>
      <vt:lpstr>Tinctorial methods for Histology were revolutionary</vt:lpstr>
      <vt:lpstr>Microbiological stains</vt:lpstr>
      <vt:lpstr>The most important microscope component</vt:lpstr>
      <vt:lpstr>The second most important microscope component</vt:lpstr>
      <vt:lpstr>Condenser maximizes resolution</vt:lpstr>
      <vt:lpstr>“Kohler” Illumination</vt:lpstr>
      <vt:lpstr>Kohler Rays </vt:lpstr>
      <vt:lpstr>To look at the illumination planes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Kohler illumination interactive tutorial</vt:lpstr>
      <vt:lpstr>Microscopy as a compromise</vt:lpstr>
      <vt:lpstr>Compromise between Resolution and Contrast</vt:lpstr>
      <vt:lpstr>How to get contrast</vt:lpstr>
      <vt:lpstr>How to get contrast</vt:lpstr>
      <vt:lpstr>PowerPoint Presentation</vt:lpstr>
      <vt:lpstr>PowerPoint Presentation</vt:lpstr>
      <vt:lpstr>PowerPoint Presentation</vt:lpstr>
      <vt:lpstr>Oblique Illumination (a.k.a. “poor man’s DIC”)</vt:lpstr>
      <vt:lpstr>Required Microscope Components for Oblique Illumination:</vt:lpstr>
      <vt:lpstr>Oblique Illumination</vt:lpstr>
      <vt:lpstr>Oblique Illumination</vt:lpstr>
      <vt:lpstr>Advanced Oblique illumination techniques</vt:lpstr>
      <vt:lpstr>Advanced Oblique illumination techniques</vt:lpstr>
      <vt:lpstr>Hoffman Modulation Contrast</vt:lpstr>
      <vt:lpstr>Hoffman Modulation Contrast</vt:lpstr>
      <vt:lpstr>Dark Field Illumination</vt:lpstr>
      <vt:lpstr>PowerPoint Presentation</vt:lpstr>
      <vt:lpstr>PowerPoint Presentation</vt:lpstr>
      <vt:lpstr>Dark field illumination is the elimination of the 0 order (Undeviated light that is not diffracted)</vt:lpstr>
      <vt:lpstr>Dark Field Illumination</vt:lpstr>
      <vt:lpstr>Dark Field Illumination</vt:lpstr>
      <vt:lpstr>Dark Field Illumination</vt:lpstr>
      <vt:lpstr>Rheinberg Illumination</vt:lpstr>
      <vt:lpstr>PowerPoint Presentation</vt:lpstr>
      <vt:lpstr>Rheinberg Illumination</vt:lpstr>
      <vt:lpstr>History of microscopy</vt:lpstr>
      <vt:lpstr>Phase contrast illumination</vt:lpstr>
      <vt:lpstr>Phase contrast illumination</vt:lpstr>
      <vt:lpstr>PowerPoint Presentation</vt:lpstr>
      <vt:lpstr>Phase contrast illumination</vt:lpstr>
      <vt:lpstr>Phase contrast illumination</vt:lpstr>
      <vt:lpstr>PowerPoint Presentation</vt:lpstr>
      <vt:lpstr>Phase contrast illumination</vt:lpstr>
      <vt:lpstr>How does Phase differ from Hoffman illumination?</vt:lpstr>
      <vt:lpstr>VAREL (variable relief) contrast (1996 – Zeiss)</vt:lpstr>
      <vt:lpstr>VAREL (variable relief) contrast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89</cp:revision>
  <dcterms:created xsi:type="dcterms:W3CDTF">2015-01-20T16:16:13Z</dcterms:created>
  <dcterms:modified xsi:type="dcterms:W3CDTF">2015-01-29T17:56:00Z</dcterms:modified>
</cp:coreProperties>
</file>