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20" r:id="rId4"/>
  </p:sldMasterIdLst>
  <p:notesMasterIdLst>
    <p:notesMasterId r:id="rId74"/>
  </p:notesMasterIdLst>
  <p:sldIdLst>
    <p:sldId id="256" r:id="rId5"/>
    <p:sldId id="257" r:id="rId6"/>
    <p:sldId id="317" r:id="rId7"/>
    <p:sldId id="326" r:id="rId8"/>
    <p:sldId id="260" r:id="rId9"/>
    <p:sldId id="320" r:id="rId10"/>
    <p:sldId id="319" r:id="rId11"/>
    <p:sldId id="262" r:id="rId12"/>
    <p:sldId id="321" r:id="rId13"/>
    <p:sldId id="323" r:id="rId14"/>
    <p:sldId id="324" r:id="rId15"/>
    <p:sldId id="334" r:id="rId16"/>
    <p:sldId id="327" r:id="rId17"/>
    <p:sldId id="328" r:id="rId18"/>
    <p:sldId id="329" r:id="rId19"/>
    <p:sldId id="267" r:id="rId20"/>
    <p:sldId id="268" r:id="rId21"/>
    <p:sldId id="269" r:id="rId22"/>
    <p:sldId id="270" r:id="rId23"/>
    <p:sldId id="271" r:id="rId24"/>
    <p:sldId id="330" r:id="rId25"/>
    <p:sldId id="273" r:id="rId26"/>
    <p:sldId id="274" r:id="rId27"/>
    <p:sldId id="275" r:id="rId28"/>
    <p:sldId id="276" r:id="rId29"/>
    <p:sldId id="331" r:id="rId30"/>
    <p:sldId id="277" r:id="rId31"/>
    <p:sldId id="333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335" r:id="rId40"/>
    <p:sldId id="286" r:id="rId41"/>
    <p:sldId id="337" r:id="rId42"/>
    <p:sldId id="288" r:id="rId43"/>
    <p:sldId id="289" r:id="rId44"/>
    <p:sldId id="290" r:id="rId45"/>
    <p:sldId id="291" r:id="rId46"/>
    <p:sldId id="292" r:id="rId47"/>
    <p:sldId id="339" r:id="rId48"/>
    <p:sldId id="294" r:id="rId49"/>
    <p:sldId id="295" r:id="rId50"/>
    <p:sldId id="296" r:id="rId51"/>
    <p:sldId id="299" r:id="rId52"/>
    <p:sldId id="300" r:id="rId53"/>
    <p:sldId id="301" r:id="rId54"/>
    <p:sldId id="302" r:id="rId55"/>
    <p:sldId id="340" r:id="rId56"/>
    <p:sldId id="304" r:id="rId57"/>
    <p:sldId id="345" r:id="rId58"/>
    <p:sldId id="341" r:id="rId59"/>
    <p:sldId id="307" r:id="rId60"/>
    <p:sldId id="308" r:id="rId61"/>
    <p:sldId id="342" r:id="rId62"/>
    <p:sldId id="343" r:id="rId63"/>
    <p:sldId id="344" r:id="rId64"/>
    <p:sldId id="258" r:id="rId65"/>
    <p:sldId id="353" r:id="rId66"/>
    <p:sldId id="354" r:id="rId67"/>
    <p:sldId id="355" r:id="rId68"/>
    <p:sldId id="356" r:id="rId69"/>
    <p:sldId id="350" r:id="rId70"/>
    <p:sldId id="349" r:id="rId71"/>
    <p:sldId id="346" r:id="rId72"/>
    <p:sldId id="315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4D4D4D"/>
    <a:srgbClr val="FF66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55" autoAdjust="0"/>
  </p:normalViewPr>
  <p:slideViewPr>
    <p:cSldViewPr snapToGrid="0">
      <p:cViewPr varScale="1">
        <p:scale>
          <a:sx n="76" d="100"/>
          <a:sy n="76" d="100"/>
        </p:scale>
        <p:origin x="15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79DFF-6ADB-412C-B341-7E32CE24DABC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068B7-C334-40D3-8CBB-6226EC3F7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91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_scanning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Mechanical_television" TargetMode="External"/><Relationship Id="rId4" Type="http://schemas.openxmlformats.org/officeDocument/2006/relationships/hyperlink" Target="http://en.wikipedia.org/wiki/Paul_Gottlieb_Nipkow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i.nl/MaximumIntensityProjec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Drosophila_melanogaster" TargetMode="External"/><Relationship Id="rId4" Type="http://schemas.openxmlformats.org/officeDocument/2006/relationships/hyperlink" Target="http://en.wikipedia.org/wiki/Imaginal_disc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agnetic_field" TargetMode="External"/><Relationship Id="rId3" Type="http://schemas.openxmlformats.org/officeDocument/2006/relationships/hyperlink" Target="http://en.wikipedia.org/wiki/Ammeter" TargetMode="External"/><Relationship Id="rId7" Type="http://schemas.openxmlformats.org/officeDocument/2006/relationships/hyperlink" Target="http://en.wikipedia.org/wiki/Actuator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lectromechanical" TargetMode="External"/><Relationship Id="rId5" Type="http://schemas.openxmlformats.org/officeDocument/2006/relationships/hyperlink" Target="http://en.wikipedia.org/wiki/Analogue_electronics" TargetMode="External"/><Relationship Id="rId4" Type="http://schemas.openxmlformats.org/officeDocument/2006/relationships/hyperlink" Target="http://en.wikipedia.org/wiki/Electric_current" TargetMode="Externa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Magnetic_field" TargetMode="External"/><Relationship Id="rId13" Type="http://schemas.openxmlformats.org/officeDocument/2006/relationships/hyperlink" Target="http://en.wikipedia.org/wiki/Direct_metal_laser_sintering" TargetMode="External"/><Relationship Id="rId18" Type="http://schemas.openxmlformats.org/officeDocument/2006/relationships/hyperlink" Target="http://en.wikipedia.org/wiki/Optical_coherence_tomography" TargetMode="External"/><Relationship Id="rId3" Type="http://schemas.openxmlformats.org/officeDocument/2006/relationships/hyperlink" Target="http://en.wikipedia.org/wiki/Ammeter" TargetMode="External"/><Relationship Id="rId7" Type="http://schemas.openxmlformats.org/officeDocument/2006/relationships/hyperlink" Target="http://en.wikipedia.org/wiki/Actuator" TargetMode="External"/><Relationship Id="rId12" Type="http://schemas.openxmlformats.org/officeDocument/2006/relationships/hyperlink" Target="http://en.wikipedia.org/wiki/Stereolithography" TargetMode="External"/><Relationship Id="rId17" Type="http://schemas.openxmlformats.org/officeDocument/2006/relationships/hyperlink" Target="http://en.wikipedia.org/wiki/Laser_display" TargetMode="External"/><Relationship Id="rId2" Type="http://schemas.openxmlformats.org/officeDocument/2006/relationships/slide" Target="../slides/slide38.xml"/><Relationship Id="rId16" Type="http://schemas.openxmlformats.org/officeDocument/2006/relationships/hyperlink" Target="http://en.wikipedia.org/wiki/Laser_TV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Electromechanical" TargetMode="External"/><Relationship Id="rId11" Type="http://schemas.openxmlformats.org/officeDocument/2006/relationships/hyperlink" Target="http://en.wikipedia.org/wiki/Servomechanism" TargetMode="External"/><Relationship Id="rId5" Type="http://schemas.openxmlformats.org/officeDocument/2006/relationships/hyperlink" Target="http://en.wikipedia.org/wiki/Analogue_electronics" TargetMode="External"/><Relationship Id="rId15" Type="http://schemas.openxmlformats.org/officeDocument/2006/relationships/hyperlink" Target="http://en.wikipedia.org/wiki/Laser_beam_welding" TargetMode="External"/><Relationship Id="rId10" Type="http://schemas.openxmlformats.org/officeDocument/2006/relationships/hyperlink" Target="http://en.wikipedia.org/wiki/Wikipedia:Citation_needed" TargetMode="External"/><Relationship Id="rId4" Type="http://schemas.openxmlformats.org/officeDocument/2006/relationships/hyperlink" Target="http://en.wikipedia.org/wiki/Electric_current" TargetMode="External"/><Relationship Id="rId9" Type="http://schemas.openxmlformats.org/officeDocument/2006/relationships/hyperlink" Target="http://en.wikipedia.org/wiki/Laser_scanning" TargetMode="External"/><Relationship Id="rId14" Type="http://schemas.openxmlformats.org/officeDocument/2006/relationships/hyperlink" Target="http://en.wikipedia.org/wiki/Laser_engravin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0" y="803275"/>
            <a:ext cx="4256088" cy="319246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59275"/>
            <a:ext cx="5035550" cy="3875088"/>
          </a:xfrm>
        </p:spPr>
        <p:txBody>
          <a:bodyPr lIns="91432" tIns="45716" rIns="91432" bIns="45716"/>
          <a:lstStyle/>
          <a:p>
            <a:r>
              <a:rPr lang="de-DE" altLang="en-US" dirty="0" smtClean="0"/>
              <a:t>Deconvolution mostly used with wide field</a:t>
            </a:r>
            <a:r>
              <a:rPr lang="de-DE" altLang="en-US" baseline="0" dirty="0" smtClean="0"/>
              <a:t> microscopes but can be used for confocal data as well</a:t>
            </a:r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49911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http://www.olympusmicro.com/primer/techniques/confocal/confocalscanningsystems.html</a:t>
            </a:r>
          </a:p>
          <a:p>
            <a:endParaRPr lang="en-US" dirty="0" smtClean="0"/>
          </a:p>
          <a:p>
            <a:r>
              <a:rPr lang="en-US" dirty="0" smtClean="0"/>
              <a:t>http://www.edmundoptics.com/technical-resources-center/imaging/what-is-telecentricity/</a:t>
            </a:r>
          </a:p>
          <a:p>
            <a:endParaRPr lang="en-US" dirty="0" smtClean="0"/>
          </a:p>
          <a:p>
            <a:r>
              <a:rPr lang="en-US" dirty="0" smtClean="0"/>
              <a:t>http://www.lhup.edu/~dsimanek/3d/telecent.htm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Nipkow disk</a:t>
            </a:r>
            <a:r>
              <a:rPr lang="en-US" dirty="0" smtClean="0"/>
              <a:t> (sometimes Anglicized as </a:t>
            </a:r>
            <a:r>
              <a:rPr lang="en-US" dirty="0" err="1" smtClean="0"/>
              <a:t>Nipkov</a:t>
            </a:r>
            <a:r>
              <a:rPr lang="en-US" dirty="0" smtClean="0"/>
              <a:t> disk; patented in 1884), also known as </a:t>
            </a:r>
            <a:r>
              <a:rPr lang="en-US" b="1" dirty="0" smtClean="0"/>
              <a:t>scanning disk</a:t>
            </a:r>
            <a:r>
              <a:rPr lang="en-US" dirty="0" smtClean="0"/>
              <a:t>, is a mechanical, geometrically operating </a:t>
            </a:r>
            <a:r>
              <a:rPr lang="en-US" dirty="0" smtClean="0">
                <a:hlinkClick r:id="rId3" tooltip="Image scanning"/>
              </a:rPr>
              <a:t>image scanning</a:t>
            </a:r>
            <a:r>
              <a:rPr lang="en-US" dirty="0" smtClean="0"/>
              <a:t> device, invented by </a:t>
            </a:r>
            <a:r>
              <a:rPr lang="en-US" dirty="0" smtClean="0">
                <a:hlinkClick r:id="rId4" tooltip="Paul Gottlieb Nipkow"/>
              </a:rPr>
              <a:t>Paul Gottlieb Nipkow</a:t>
            </a:r>
            <a:r>
              <a:rPr lang="en-US" dirty="0" smtClean="0"/>
              <a:t>. This scanning disk was a fundamental component in </a:t>
            </a:r>
            <a:r>
              <a:rPr lang="en-US" dirty="0" smtClean="0">
                <a:hlinkClick r:id="rId5" tooltip="Mechanical television"/>
              </a:rPr>
              <a:t>mechanical television</a:t>
            </a:r>
            <a:r>
              <a:rPr lang="en-US" dirty="0" smtClean="0"/>
              <a:t> through the 1920s and 1930s.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06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TPLSM – Two photon laser scanning microscopy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9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20x objective zoomed 2x for 40x equivalent</a:t>
            </a:r>
            <a:r>
              <a:rPr lang="en-US" baseline="0" dirty="0" smtClean="0"/>
              <a:t>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1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Top right: Macrophage fluorescently stained for tubulin (yellow), actin (red) and the nucleus (DAPI, blue).</a:t>
            </a:r>
            <a:r>
              <a:rPr lang="en-US" dirty="0" smtClean="0"/>
              <a:t> </a:t>
            </a:r>
            <a:r>
              <a:rPr lang="en-US" i="1" dirty="0" smtClean="0"/>
              <a:t>Left</a:t>
            </a:r>
            <a:r>
              <a:rPr lang="en-US" dirty="0" smtClean="0"/>
              <a:t>: original image, recorded with a wide field microscope. </a:t>
            </a:r>
            <a:r>
              <a:rPr lang="en-US" i="1" dirty="0" smtClean="0"/>
              <a:t>Right</a:t>
            </a:r>
            <a:r>
              <a:rPr lang="en-US" dirty="0" smtClean="0"/>
              <a:t>: the same dataset, </a:t>
            </a:r>
            <a:r>
              <a:rPr lang="en-US" dirty="0" err="1" smtClean="0"/>
              <a:t>deconvolved</a:t>
            </a:r>
            <a:r>
              <a:rPr lang="en-US" dirty="0" smtClean="0"/>
              <a:t> using Huygens Professional. The datasets are visualized with top-view </a:t>
            </a:r>
            <a:r>
              <a:rPr lang="en-US" dirty="0" smtClean="0">
                <a:hlinkClick r:id="rId3"/>
              </a:rPr>
              <a:t>maximum intensity projections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Data courtesy of Dr. James Evans, Whitehead Institute, MIT Boston MA, USA. (See the </a:t>
            </a:r>
            <a:r>
              <a:rPr lang="en-US" i="1" dirty="0" err="1" smtClean="0"/>
              <a:t>EvansMacrophage</a:t>
            </a:r>
            <a:r>
              <a:rPr lang="en-US" i="1" dirty="0" smtClean="0"/>
              <a:t> for more image details)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Bottom right: Detail of an </a:t>
            </a:r>
            <a:r>
              <a:rPr lang="en-US" b="1" dirty="0" smtClean="0">
                <a:hlinkClick r:id="rId4"/>
              </a:rPr>
              <a:t>imaginal disc</a:t>
            </a:r>
            <a:r>
              <a:rPr lang="en-US" b="1" dirty="0" smtClean="0"/>
              <a:t> from a third instar </a:t>
            </a:r>
            <a:r>
              <a:rPr lang="en-US" b="1" dirty="0" smtClean="0">
                <a:hlinkClick r:id="rId5"/>
              </a:rPr>
              <a:t>Drosophila Melanogaster</a:t>
            </a:r>
            <a:r>
              <a:rPr lang="en-US" b="1" dirty="0" smtClean="0"/>
              <a:t> larva.</a:t>
            </a:r>
            <a:r>
              <a:rPr lang="en-US" dirty="0" smtClean="0"/>
              <a:t> </a:t>
            </a:r>
            <a:r>
              <a:rPr lang="en-US" i="1" dirty="0" smtClean="0"/>
              <a:t>Left</a:t>
            </a:r>
            <a:r>
              <a:rPr lang="en-US" dirty="0" smtClean="0"/>
              <a:t>: a slice of the original data, imaged using an </a:t>
            </a:r>
            <a:r>
              <a:rPr lang="en-US" dirty="0" err="1" smtClean="0"/>
              <a:t>Andor</a:t>
            </a:r>
            <a:r>
              <a:rPr lang="en-US" dirty="0" smtClean="0"/>
              <a:t> Revolution spinning disc confocal </a:t>
            </a:r>
            <a:r>
              <a:rPr lang="en-US" dirty="0" err="1" smtClean="0"/>
              <a:t>microscope.</a:t>
            </a:r>
            <a:r>
              <a:rPr lang="en-US" i="1" dirty="0" err="1" smtClean="0"/>
              <a:t>Right</a:t>
            </a:r>
            <a:r>
              <a:rPr lang="en-US" dirty="0" smtClean="0"/>
              <a:t>: the same slice, </a:t>
            </a:r>
            <a:r>
              <a:rPr lang="en-US" dirty="0" err="1" smtClean="0"/>
              <a:t>deconvolved</a:t>
            </a:r>
            <a:r>
              <a:rPr lang="en-US" dirty="0" smtClean="0"/>
              <a:t> using Huygens Professional. The fixed sample was stained against </a:t>
            </a:r>
            <a:r>
              <a:rPr lang="en-US" dirty="0" err="1" smtClean="0"/>
              <a:t>alfa</a:t>
            </a:r>
            <a:r>
              <a:rPr lang="en-US" dirty="0" smtClean="0"/>
              <a:t>-tubulin (green) and gamma-tubulin (red).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Recorded by Dr. Paula </a:t>
            </a:r>
            <a:r>
              <a:rPr lang="en-US" i="1" dirty="0" err="1" smtClean="0"/>
              <a:t>Sampaio</a:t>
            </a:r>
            <a:r>
              <a:rPr lang="en-US" i="1" dirty="0" smtClean="0"/>
              <a:t>, Advanced Light Microscopy Facility, University of Porto.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15EA-2C58-4E3C-9B71-E32E967BD0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33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133" b="1" dirty="0" smtClean="0">
                <a:solidFill>
                  <a:srgbClr val="FFFFFF"/>
                </a:solidFill>
              </a:rPr>
              <a:t>Bit Depth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133" b="1" dirty="0" smtClean="0">
                <a:solidFill>
                  <a:srgbClr val="FFFFFF"/>
                </a:solidFill>
              </a:rPr>
              <a:t>8   bits = 256 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133" b="1" dirty="0" smtClean="0">
                <a:solidFill>
                  <a:srgbClr val="FFFFFF"/>
                </a:solidFill>
              </a:rPr>
              <a:t>12   ” = 4,096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133" b="1" dirty="0" smtClean="0">
                <a:solidFill>
                  <a:srgbClr val="FFFFFF"/>
                </a:solidFill>
              </a:rPr>
              <a:t>16   ” = 65,536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133" b="1" dirty="0" smtClean="0">
                <a:solidFill>
                  <a:srgbClr val="FFFFFF"/>
                </a:solidFill>
              </a:rPr>
              <a:t>Maximize Histogram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5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Minsky utilized a pinhole placed in front of a zirconium arc source as the point source of light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http://www.lamptech.co.uk/Spec%20Sheets/Sylvania%20Zirconia%20B25.htm</a:t>
            </a:r>
          </a:p>
          <a:p>
            <a:endParaRPr lang="en-US" dirty="0" smtClean="0"/>
          </a:p>
          <a:p>
            <a:r>
              <a:rPr lang="en-US" dirty="0" smtClean="0"/>
              <a:t>http://micro.magnet.fsu.edu/optics/timeline/people/minsky.html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5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http://www.sciencedirect.com/science/article/pii/S096399690100117X</a:t>
            </a:r>
          </a:p>
          <a:p>
            <a:r>
              <a:rPr lang="en-US" dirty="0" smtClean="0"/>
              <a:t>http://en.wikipedia.org/wiki/Confocal_laser_scanning_microscopy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81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F8F7FDD-8B99-4CD3-9E25-F73D1F6A43C1}" type="slidenum">
              <a:rPr lang="en-US" altLang="en-US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http://www.ncbi.nlm.nih.gov/pubmed/12412023</a:t>
            </a:r>
          </a:p>
          <a:p>
            <a:pPr eaLnBrk="1" hangingPunct="1"/>
            <a:endParaRPr lang="en-US" altLang="en-US" dirty="0" smtClean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Dlx5/6 all</a:t>
            </a:r>
          </a:p>
        </p:txBody>
      </p:sp>
    </p:spTree>
    <p:extLst>
      <p:ext uri="{BB962C8B-B14F-4D97-AF65-F5344CB8AC3E}">
        <p14:creationId xmlns:p14="http://schemas.microsoft.com/office/powerpoint/2010/main" val="251083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Interference of Coherent Waves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B14A6-AFCF-452D-9B8F-95D85DB7677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69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galvanometer</a:t>
            </a:r>
            <a:r>
              <a:rPr lang="en-US" dirty="0" smtClean="0"/>
              <a:t> is a type of sensitive </a:t>
            </a:r>
            <a:r>
              <a:rPr lang="en-US" dirty="0" smtClean="0">
                <a:hlinkClick r:id="rId3" tooltip="Ammeter"/>
              </a:rPr>
              <a:t>ammeter</a:t>
            </a:r>
            <a:r>
              <a:rPr lang="en-US" dirty="0" smtClean="0"/>
              <a:t>: an instrument for detecting </a:t>
            </a:r>
            <a:r>
              <a:rPr lang="en-US" dirty="0" smtClean="0">
                <a:hlinkClick r:id="rId4" tooltip="Electric current"/>
              </a:rPr>
              <a:t>electric current</a:t>
            </a:r>
            <a:r>
              <a:rPr lang="en-US" dirty="0" smtClean="0"/>
              <a:t>. It is an </a:t>
            </a:r>
            <a:r>
              <a:rPr lang="en-US" dirty="0" smtClean="0">
                <a:hlinkClick r:id="rId5" tooltip="Analogue electronics"/>
              </a:rPr>
              <a:t>analog</a:t>
            </a:r>
            <a:r>
              <a:rPr lang="en-US" dirty="0" smtClean="0"/>
              <a:t> </a:t>
            </a:r>
            <a:r>
              <a:rPr lang="en-US" dirty="0" smtClean="0">
                <a:hlinkClick r:id="rId6" tooltip="Electromechanical"/>
              </a:rPr>
              <a:t>electromechanical</a:t>
            </a:r>
            <a:r>
              <a:rPr lang="en-US" dirty="0" smtClean="0"/>
              <a:t> </a:t>
            </a:r>
            <a:r>
              <a:rPr lang="en-US" dirty="0" smtClean="0">
                <a:hlinkClick r:id="rId7" tooltip="Actuator"/>
              </a:rPr>
              <a:t>actuator</a:t>
            </a:r>
            <a:r>
              <a:rPr lang="en-US" dirty="0" smtClean="0"/>
              <a:t> that produces a rotary deflection of some type of pointer in response to electric current through its coil in a </a:t>
            </a:r>
            <a:r>
              <a:rPr lang="en-US" dirty="0" smtClean="0">
                <a:hlinkClick r:id="rId8" tooltip="Magnetic field"/>
              </a:rPr>
              <a:t>magnetic field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Telecentri</a:t>
            </a:r>
            <a:r>
              <a:rPr lang="en-US" baseline="0" dirty="0" smtClean="0"/>
              <a:t>c plane is one of the illumination conjugate planes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6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</a:t>
            </a:r>
            <a:r>
              <a:rPr lang="en-US" b="1" dirty="0" smtClean="0"/>
              <a:t>galvanometer</a:t>
            </a:r>
            <a:r>
              <a:rPr lang="en-US" dirty="0" smtClean="0"/>
              <a:t> is a type of sensitive </a:t>
            </a:r>
            <a:r>
              <a:rPr lang="en-US" dirty="0" smtClean="0">
                <a:hlinkClick r:id="rId3" tooltip="Ammeter"/>
              </a:rPr>
              <a:t>ammeter</a:t>
            </a:r>
            <a:r>
              <a:rPr lang="en-US" dirty="0" smtClean="0"/>
              <a:t>: an instrument for detecting </a:t>
            </a:r>
            <a:r>
              <a:rPr lang="en-US" dirty="0" smtClean="0">
                <a:hlinkClick r:id="rId4" tooltip="Electric current"/>
              </a:rPr>
              <a:t>electric current</a:t>
            </a:r>
            <a:r>
              <a:rPr lang="en-US" dirty="0" smtClean="0"/>
              <a:t>. It is an </a:t>
            </a:r>
            <a:r>
              <a:rPr lang="en-US" dirty="0" smtClean="0">
                <a:hlinkClick r:id="rId5" tooltip="Analogue electronics"/>
              </a:rPr>
              <a:t>analog</a:t>
            </a:r>
            <a:r>
              <a:rPr lang="en-US" dirty="0" smtClean="0"/>
              <a:t> </a:t>
            </a:r>
            <a:r>
              <a:rPr lang="en-US" dirty="0" smtClean="0">
                <a:hlinkClick r:id="rId6" tooltip="Electromechanical"/>
              </a:rPr>
              <a:t>electromechanical</a:t>
            </a:r>
            <a:r>
              <a:rPr lang="en-US" dirty="0" smtClean="0"/>
              <a:t> </a:t>
            </a:r>
            <a:r>
              <a:rPr lang="en-US" dirty="0" smtClean="0">
                <a:hlinkClick r:id="rId7" tooltip="Actuator"/>
              </a:rPr>
              <a:t>actuator</a:t>
            </a:r>
            <a:r>
              <a:rPr lang="en-US" dirty="0" smtClean="0"/>
              <a:t> that produces a rotary deflection of some type of pointer in response to electric current through its coil in a </a:t>
            </a:r>
            <a:r>
              <a:rPr lang="en-US" dirty="0" smtClean="0">
                <a:hlinkClick r:id="rId8" tooltip="Magnetic field"/>
              </a:rPr>
              <a:t>magnetic field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 err="1" smtClean="0"/>
              <a:t>DynAXIS</a:t>
            </a:r>
            <a:r>
              <a:rPr lang="en-US" dirty="0" smtClean="0"/>
              <a:t> L" by Scanlab7 - Own work. Licensed under CC BY-SA 3.0 via Wikimedia Commons - http://commons.wikimedia.org/wiki/File:DynAXIS_L.jpg#mediaviewer/File:DynAXIS_L.jpg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Mirror</a:t>
            </a:r>
            <a:r>
              <a:rPr lang="en-US" dirty="0" smtClean="0"/>
              <a:t> galvanometer systems are used as beam positioning or beam steering elements in </a:t>
            </a:r>
            <a:r>
              <a:rPr lang="en-US" dirty="0" smtClean="0">
                <a:hlinkClick r:id="rId9" tooltip="Laser scanning"/>
              </a:rPr>
              <a:t>laser scanning systems</a:t>
            </a:r>
            <a:r>
              <a:rPr lang="en-US" dirty="0" smtClean="0"/>
              <a:t>.</a:t>
            </a:r>
            <a:r>
              <a:rPr lang="en-US" baseline="30000" dirty="0" smtClean="0">
                <a:effectLst/>
              </a:rPr>
              <a:t>[</a:t>
            </a:r>
            <a:r>
              <a:rPr lang="en-US" i="1" baseline="30000" dirty="0" smtClean="0">
                <a:effectLst/>
                <a:hlinkClick r:id="rId10" tooltip="Wikipedia:Citation needed"/>
              </a:rPr>
              <a:t>citation needed</a:t>
            </a:r>
            <a:r>
              <a:rPr lang="en-US" baseline="30000" dirty="0" smtClean="0">
                <a:effectLst/>
              </a:rPr>
              <a:t>]</a:t>
            </a:r>
            <a:r>
              <a:rPr lang="en-US" dirty="0" smtClean="0"/>
              <a:t> For example, for material processing with high-power lasers, mirror galvanometer are typically high power galvanometer mechanisms used with closed loop </a:t>
            </a:r>
            <a:r>
              <a:rPr lang="en-US" dirty="0" smtClean="0">
                <a:hlinkClick r:id="rId11" tooltip="Servomechanism"/>
              </a:rPr>
              <a:t>servo</a:t>
            </a:r>
            <a:r>
              <a:rPr lang="en-US" dirty="0" smtClean="0"/>
              <a:t> control systems. The newest galvanometers designed for beam steering applications can have frequency responses over 10 kHz with appropriate servo technology. Closed-loop mirror galvanometers are also used in </a:t>
            </a:r>
            <a:r>
              <a:rPr lang="en-US" dirty="0" err="1" smtClean="0">
                <a:hlinkClick r:id="rId12" tooltip="Stereolithography"/>
              </a:rPr>
              <a:t>stereolithography</a:t>
            </a:r>
            <a:r>
              <a:rPr lang="en-US" dirty="0" smtClean="0"/>
              <a:t>, in </a:t>
            </a:r>
            <a:r>
              <a:rPr lang="en-US" dirty="0" smtClean="0">
                <a:hlinkClick r:id="rId13" tooltip="Direct metal laser sintering"/>
              </a:rPr>
              <a:t>laser sintering</a:t>
            </a:r>
            <a:r>
              <a:rPr lang="en-US" dirty="0" smtClean="0"/>
              <a:t>, in </a:t>
            </a:r>
            <a:r>
              <a:rPr lang="en-US" dirty="0" smtClean="0">
                <a:hlinkClick r:id="rId14" tooltip="Laser engraving"/>
              </a:rPr>
              <a:t>laser engraving</a:t>
            </a:r>
            <a:r>
              <a:rPr lang="en-US" dirty="0" smtClean="0"/>
              <a:t>, in </a:t>
            </a:r>
            <a:r>
              <a:rPr lang="en-US" dirty="0" smtClean="0">
                <a:hlinkClick r:id="rId15" tooltip="Laser beam welding"/>
              </a:rPr>
              <a:t>laser beam welding</a:t>
            </a:r>
            <a:r>
              <a:rPr lang="en-US" dirty="0" smtClean="0"/>
              <a:t>, in </a:t>
            </a:r>
            <a:r>
              <a:rPr lang="en-US" dirty="0" smtClean="0">
                <a:hlinkClick r:id="rId16" tooltip="Laser TV"/>
              </a:rPr>
              <a:t>laser TV</a:t>
            </a:r>
            <a:r>
              <a:rPr lang="en-US" dirty="0" smtClean="0"/>
              <a:t>, in </a:t>
            </a:r>
            <a:r>
              <a:rPr lang="en-US" dirty="0" smtClean="0">
                <a:hlinkClick r:id="rId17" tooltip="Laser display"/>
              </a:rPr>
              <a:t>laser displays</a:t>
            </a:r>
            <a:r>
              <a:rPr lang="en-US" dirty="0" smtClean="0"/>
              <a:t>, and in imaging applications such as </a:t>
            </a:r>
            <a:r>
              <a:rPr lang="en-US" dirty="0" smtClean="0">
                <a:hlinkClick r:id="rId18" tooltip="Optical coherence tomography"/>
              </a:rPr>
              <a:t>Optical Coherence Tomography</a:t>
            </a:r>
            <a:r>
              <a:rPr lang="en-US" dirty="0" smtClean="0"/>
              <a:t> (OCT) retinal scanning. Almost all of these galvanometers are of the moving magnet type.</a:t>
            </a:r>
            <a:r>
              <a:rPr lang="en-US" baseline="30000" dirty="0" smtClean="0">
                <a:effectLst/>
              </a:rPr>
              <a:t>[</a:t>
            </a:r>
            <a:r>
              <a:rPr lang="en-US" i="1" baseline="30000" dirty="0" smtClean="0">
                <a:effectLst/>
                <a:hlinkClick r:id="rId10" tooltip="Wikipedia:Citation needed"/>
              </a:rPr>
              <a:t>citation needed</a:t>
            </a:r>
            <a:r>
              <a:rPr lang="en-US" baseline="30000" dirty="0" smtClean="0">
                <a:effectLst/>
              </a:rPr>
              <a:t>]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068B7-C334-40D3-8CBB-6226EC3F70D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16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1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60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B0632-A169-4172-B210-D4FA741931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639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3D674-4B5B-4652-B296-D2B83BE659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606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096F4-449B-4A88-8251-30A565C759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2D103-10E9-4478-889A-75CF9168E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335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D8E58-D801-46D3-9591-D2FA504257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88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F810D1-2154-4E9E-A8B2-C13DC87957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872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6DAA1-65A4-4596-B7F1-FB393B3662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77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F3AFC-0C58-4F5F-8884-EED3C9EC3E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8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94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88A09-ED7B-497C-94D9-401954C2565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4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8361C-7EE2-4AD4-AE07-77F5ECA2DB3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50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0B9AA7-7633-4A52-8351-141AAFC4D24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71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87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53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61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69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25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58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0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3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959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60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54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876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70F9E-9C14-4005-B949-5AED8DE7668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672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4CF9C-09ED-4882-982B-BF23260B4D4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51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5E75-C157-4F09-8AF8-9D1D36C97B7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56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CEDA1-3519-4535-ACD3-A74EAA1DB8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5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980A9-2BE6-4903-A632-5C886FC379D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91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99FA7-BA96-4A1C-9C36-084CAD4B47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6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ACC78-1E69-4E6C-8B57-57928724B80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097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2DBF6-107B-45C0-AA93-7B396CB791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03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3A019-2782-4F74-9306-91541178937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5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E0A41-0469-4BF7-9D00-A081A67999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20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3450B-20FC-40FF-87A2-4FD2A32F02A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28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A7C540D-0114-40F1-A507-5CD0EB72D3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571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58C8C0D-6E68-4899-B93F-03C299A307D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8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00E38B9-A5CB-41D8-B411-FFD96E7145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87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C12B750-AC39-4AE1-8C24-9A96795C3CE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146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896E25-B5B0-4FB0-8B9B-3BEA2A66AAF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3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522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1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41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7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6C6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-106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122974-57C6-4A0E-B26B-35591B40D632}" type="slidenum">
              <a:rPr lang="en-US" altLang="en-US">
                <a:solidFill>
                  <a:srgbClr val="000000"/>
                </a:solidFill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48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  <a:ea typeface="MS PGothic" panose="020B0600070205080204" pitchFamily="34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2F323-94A7-4B4C-91C8-FE3CD11F0E34}" type="datetimeFigureOut">
              <a:rPr lang="en-US" smtClean="0"/>
              <a:t>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98B33-4432-475F-864F-1B3C62F3B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32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29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CA84BC-AF5B-4F7E-BC28-B8C80B08898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2.png"/><Relationship Id="rId2" Type="http://schemas.openxmlformats.org/officeDocument/2006/relationships/video" Target="file:///C:\Documents%20and%20Settings\Andres\My%20Documents\My%20Videos\Recon%20Rotated%20Gatear-3.AVI" TargetMode="External"/><Relationship Id="rId1" Type="http://schemas.microsoft.com/office/2007/relationships/media" Target="file:///C:\Documents%20and%20Settings\Andres\My%20Documents\My%20Videos\Recon%20Rotated%20Gatear-3.AVI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file:///C:\Documents%20and%20Settings\Andres\My%20Documents\My%20Videos\Rotated%20Gatear.AVI" TargetMode="External"/><Relationship Id="rId7" Type="http://schemas.openxmlformats.org/officeDocument/2006/relationships/image" Target="../media/image15.png"/><Relationship Id="rId2" Type="http://schemas.microsoft.com/office/2007/relationships/media" Target="file:///C:\Documents%20and%20Settings\Andres\My%20Documents\My%20Videos\Rotated%20Gatear.AVI" TargetMode="External"/><Relationship Id="rId1" Type="http://schemas.openxmlformats.org/officeDocument/2006/relationships/video" Target="file:///E:\Lectures\2005-Lectures\Powerpoint\FISH_GFP.avi" TargetMode="Externa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3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jpg"/><Relationship Id="rId5" Type="http://schemas.openxmlformats.org/officeDocument/2006/relationships/image" Target="../media/image31.emf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://zeiss-campus.magnet.fsu.edu/tutorials/spinningdisk/yokogawa/indexflash.html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Biology 177: Principles of Modern Microscopy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07: </a:t>
            </a:r>
            <a:endParaRPr lang="en-US" dirty="0"/>
          </a:p>
          <a:p>
            <a:r>
              <a:rPr lang="en-US" dirty="0" smtClean="0"/>
              <a:t>Confocal Microscopy</a:t>
            </a:r>
          </a:p>
          <a:p>
            <a:r>
              <a:rPr lang="en-US" dirty="0" smtClean="0"/>
              <a:t>Adding the Third Dimension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Image </a:t>
            </a:r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Inputs:</a:t>
            </a:r>
          </a:p>
          <a:p>
            <a:pPr lvl="1"/>
            <a:r>
              <a:rPr lang="en-US" dirty="0"/>
              <a:t>  3-D image stack</a:t>
            </a:r>
          </a:p>
          <a:p>
            <a:pPr lvl="1"/>
            <a:r>
              <a:rPr lang="en-US" dirty="0"/>
              <a:t>  3-D PSF (bead image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Requires:</a:t>
            </a:r>
          </a:p>
          <a:p>
            <a:pPr lvl="1"/>
            <a:r>
              <a:rPr lang="en-US" dirty="0"/>
              <a:t>  Time</a:t>
            </a:r>
          </a:p>
          <a:p>
            <a:pPr lvl="1"/>
            <a:r>
              <a:rPr lang="en-US" dirty="0"/>
              <a:t>  Computer </a:t>
            </a:r>
            <a:r>
              <a:rPr lang="en-US" dirty="0" smtClean="0"/>
              <a:t>memory</a:t>
            </a:r>
          </a:p>
          <a:p>
            <a:r>
              <a:rPr lang="en-US" dirty="0" smtClean="0"/>
              <a:t>Artifacts?</a:t>
            </a:r>
          </a:p>
          <a:p>
            <a:pPr lvl="1"/>
            <a:r>
              <a:rPr lang="en-US" dirty="0" smtClean="0"/>
              <a:t>Algorithms so good now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553349" y="5665568"/>
            <a:ext cx="543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latin typeface="Calibri" panose="020F0502020204030204" pitchFamily="34" charset="0"/>
              </a:rPr>
              <a:t>Note: z-axis blurring from the missing cone is minimized but not eliminated</a:t>
            </a:r>
          </a:p>
        </p:txBody>
      </p:sp>
      <p:pic>
        <p:nvPicPr>
          <p:cNvPr id="8" name="Picture 3" descr="harper1.jpg     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347" y="1690689"/>
            <a:ext cx="320040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50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-240006" y="5287365"/>
            <a:ext cx="246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 smtClean="0"/>
              <a:t>Optical sectioning even when 3D image stack is incomplete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785228"/>
          </a:xfrm>
        </p:spPr>
        <p:txBody>
          <a:bodyPr>
            <a:normAutofit/>
          </a:bodyPr>
          <a:lstStyle/>
          <a:p>
            <a:r>
              <a:rPr lang="en-US" dirty="0" smtClean="0"/>
              <a:t>Deconvolution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785228"/>
          </a:xfrm>
        </p:spPr>
        <p:txBody>
          <a:bodyPr>
            <a:normAutofit/>
          </a:bodyPr>
          <a:lstStyle/>
          <a:p>
            <a:r>
              <a:rPr lang="en-US" dirty="0" smtClean="0"/>
              <a:t>Confocal microscopy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1" y="4307555"/>
            <a:ext cx="3655114" cy="1827558"/>
          </a:xfrm>
          <a:prstGeom prst="rect">
            <a:avLst/>
          </a:prstGeom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10964" y="6127585"/>
            <a:ext cx="3585087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 smtClean="0"/>
              <a:t>Top: Macrophage - 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tubulin, </a:t>
            </a:r>
            <a:r>
              <a:rPr lang="en-US" altLang="en-US" sz="1350" b="1" dirty="0" smtClean="0">
                <a:solidFill>
                  <a:srgbClr val="FF0000"/>
                </a:solidFill>
              </a:rPr>
              <a:t>actin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 </a:t>
            </a:r>
            <a:r>
              <a:rPr lang="en-US" altLang="en-US" sz="1350" b="1" dirty="0" smtClean="0"/>
              <a:t>&amp;</a:t>
            </a:r>
            <a:r>
              <a:rPr lang="en-US" altLang="en-US" sz="1350" b="1" dirty="0" smtClean="0">
                <a:solidFill>
                  <a:srgbClr val="FFFD09"/>
                </a:solidFill>
              </a:rPr>
              <a:t> </a:t>
            </a:r>
            <a:r>
              <a:rPr lang="en-US" altLang="en-US" sz="1350" b="1" dirty="0" smtClean="0">
                <a:solidFill>
                  <a:srgbClr val="00B0F0"/>
                </a:solidFill>
              </a:rPr>
              <a:t>nucleus</a:t>
            </a:r>
            <a:r>
              <a:rPr lang="en-US" altLang="en-US" sz="1350" b="1" dirty="0" smtClean="0"/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dirty="0" smtClean="0"/>
              <a:t>Bottom: Imaginal disc – </a:t>
            </a:r>
            <a:r>
              <a:rPr lang="el-GR" altLang="en-US" sz="1350" b="1" dirty="0" smtClean="0">
                <a:solidFill>
                  <a:srgbClr val="92D050"/>
                </a:solidFill>
              </a:rPr>
              <a:t>α</a:t>
            </a:r>
            <a:r>
              <a:rPr lang="en-US" altLang="en-US" sz="1350" b="1" dirty="0" smtClean="0">
                <a:solidFill>
                  <a:srgbClr val="92D050"/>
                </a:solidFill>
              </a:rPr>
              <a:t>-tubulin</a:t>
            </a:r>
            <a:r>
              <a:rPr lang="en-US" altLang="en-US" sz="1350" b="1" dirty="0" smtClean="0"/>
              <a:t>, </a:t>
            </a:r>
            <a:r>
              <a:rPr lang="el-GR" altLang="en-US" sz="1350" b="1" dirty="0" smtClean="0">
                <a:solidFill>
                  <a:srgbClr val="FF0000"/>
                </a:solidFill>
              </a:rPr>
              <a:t>γ</a:t>
            </a:r>
            <a:r>
              <a:rPr lang="en-US" altLang="en-US" sz="1350" b="1" dirty="0" smtClean="0">
                <a:solidFill>
                  <a:srgbClr val="FF0000"/>
                </a:solidFill>
              </a:rPr>
              <a:t>-tubulin</a:t>
            </a:r>
            <a:r>
              <a:rPr lang="en-US" altLang="en-US" sz="1350" b="1" dirty="0" smtClean="0"/>
              <a:t>.</a:t>
            </a:r>
            <a:endParaRPr lang="en-US" altLang="en-US" sz="135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1" y="2377537"/>
            <a:ext cx="3655114" cy="1827558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98209" y="5765781"/>
            <a:ext cx="3688959" cy="877163"/>
            <a:chOff x="524778" y="5765781"/>
            <a:chExt cx="3688959" cy="877163"/>
          </a:xfrm>
        </p:grpSpPr>
        <p:sp>
          <p:nvSpPr>
            <p:cNvPr id="711684" name="Text Box 4"/>
            <p:cNvSpPr txBox="1">
              <a:spLocks noChangeArrowheads="1"/>
            </p:cNvSpPr>
            <p:nvPr/>
          </p:nvSpPr>
          <p:spPr bwMode="auto">
            <a:xfrm>
              <a:off x="3740688" y="5765781"/>
              <a:ext cx="2463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711691" name="Text Box 11"/>
            <p:cNvSpPr txBox="1">
              <a:spLocks noChangeArrowheads="1"/>
            </p:cNvSpPr>
            <p:nvPr/>
          </p:nvSpPr>
          <p:spPr bwMode="auto">
            <a:xfrm>
              <a:off x="628650" y="6135113"/>
              <a:ext cx="3585087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50" b="1" dirty="0"/>
                <a:t>Neural Gata-2 Promoter </a:t>
              </a:r>
              <a:r>
                <a:rPr lang="en-US" altLang="en-US" sz="1350" b="1" dirty="0" smtClean="0"/>
                <a:t>GFP-Transgenic Zebrafish; </a:t>
              </a:r>
              <a:r>
                <a:rPr lang="en-US" altLang="en-US" sz="1350" b="1" dirty="0" smtClean="0"/>
                <a:t>with </a:t>
              </a:r>
              <a:r>
                <a:rPr lang="en-US" altLang="en-US" sz="1350" b="1" dirty="0" err="1" smtClean="0"/>
                <a:t>Shuo</a:t>
              </a:r>
              <a:r>
                <a:rPr lang="en-US" altLang="en-US" sz="1350" b="1" dirty="0" smtClean="0"/>
                <a:t> </a:t>
              </a:r>
              <a:r>
                <a:rPr lang="en-US" altLang="en-US" sz="1350" b="1" dirty="0"/>
                <a:t>Lin, UCLA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524778" y="5765781"/>
              <a:ext cx="2463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FFFFFF"/>
                  </a:solidFill>
                </a:rPr>
                <a:t>A</a:t>
              </a:r>
              <a:endParaRPr lang="en-US" altLang="en-US" dirty="0">
                <a:solidFill>
                  <a:srgbClr val="FFFFFF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1" y="2377537"/>
            <a:ext cx="742939" cy="297455"/>
          </a:xfrm>
          <a:prstGeom prst="rect">
            <a:avLst/>
          </a:prstGeom>
        </p:spPr>
      </p:pic>
      <p:pic>
        <p:nvPicPr>
          <p:cNvPr id="18" name="Recon Rotated Gatear-3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96" y="2475142"/>
            <a:ext cx="3290639" cy="329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669" name="FISH_GFP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1" y="2510163"/>
            <a:ext cx="4176889" cy="190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Optical Sectioning: Increased Contrast and Sharpness. 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Examples: Zebrafish images, Inner ear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Zebrafish wide-field, optical section</a:t>
            </a:r>
            <a:endParaRPr lang="en-US" sz="1800" dirty="0"/>
          </a:p>
        </p:txBody>
      </p:sp>
      <p:pic>
        <p:nvPicPr>
          <p:cNvPr id="8" name="Rotated Gatear.AVI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05075"/>
            <a:ext cx="3684587" cy="36845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Confocal microscope Z-stack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994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10669"/>
                </p:tgtEl>
              </p:cMediaNode>
            </p:video>
            <p:video>
              <p:cMediaNode>
                <p:cTn id="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Oval 75"/>
          <p:cNvSpPr>
            <a:spLocks noChangeArrowheads="1"/>
          </p:cNvSpPr>
          <p:nvPr/>
        </p:nvSpPr>
        <p:spPr bwMode="auto">
          <a:xfrm rot="5400000">
            <a:off x="2521443" y="1749771"/>
            <a:ext cx="239860" cy="12068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Oval 52"/>
          <p:cNvSpPr>
            <a:spLocks noChangeArrowheads="1"/>
          </p:cNvSpPr>
          <p:nvPr/>
        </p:nvSpPr>
        <p:spPr bwMode="auto">
          <a:xfrm rot="10800000">
            <a:off x="4575339" y="4190927"/>
            <a:ext cx="100575" cy="645214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3" name="Oval 4"/>
          <p:cNvSpPr>
            <a:spLocks noChangeArrowheads="1"/>
          </p:cNvSpPr>
          <p:nvPr/>
        </p:nvSpPr>
        <p:spPr bwMode="auto">
          <a:xfrm rot="5400000">
            <a:off x="2521443" y="4809302"/>
            <a:ext cx="239861" cy="12068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4" name="Oval 5"/>
          <p:cNvSpPr>
            <a:spLocks noChangeArrowheads="1"/>
          </p:cNvSpPr>
          <p:nvPr/>
        </p:nvSpPr>
        <p:spPr bwMode="auto">
          <a:xfrm rot="5400000">
            <a:off x="2521443" y="3007730"/>
            <a:ext cx="239861" cy="120689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15" name="Group 8"/>
          <p:cNvGrpSpPr>
            <a:grpSpLocks/>
          </p:cNvGrpSpPr>
          <p:nvPr/>
        </p:nvGrpSpPr>
        <p:grpSpPr bwMode="auto">
          <a:xfrm rot="5400000">
            <a:off x="2641373" y="2100135"/>
            <a:ext cx="0" cy="1206895"/>
            <a:chOff x="2022" y="2323"/>
            <a:chExt cx="0" cy="1152"/>
          </a:xfrm>
        </p:grpSpPr>
        <p:sp>
          <p:nvSpPr>
            <p:cNvPr id="21560" name="Line 6"/>
            <p:cNvSpPr>
              <a:spLocks noChangeShapeType="1"/>
            </p:cNvSpPr>
            <p:nvPr/>
          </p:nvSpPr>
          <p:spPr bwMode="auto">
            <a:xfrm flipV="1">
              <a:off x="2022" y="2957"/>
              <a:ext cx="0" cy="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1561" name="Line 7"/>
            <p:cNvSpPr>
              <a:spLocks noChangeShapeType="1"/>
            </p:cNvSpPr>
            <p:nvPr/>
          </p:nvSpPr>
          <p:spPr bwMode="auto">
            <a:xfrm flipV="1">
              <a:off x="2022" y="2323"/>
              <a:ext cx="0" cy="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1516" name="Line 13"/>
          <p:cNvSpPr>
            <a:spLocks noChangeShapeType="1"/>
          </p:cNvSpPr>
          <p:nvPr/>
        </p:nvSpPr>
        <p:spPr bwMode="auto">
          <a:xfrm rot="2700000">
            <a:off x="2638231" y="3669127"/>
            <a:ext cx="0" cy="1688815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 rot="10800000">
            <a:off x="3427112" y="3908122"/>
            <a:ext cx="239913" cy="120663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518" name="Group 17"/>
          <p:cNvGrpSpPr>
            <a:grpSpLocks/>
          </p:cNvGrpSpPr>
          <p:nvPr/>
        </p:nvGrpSpPr>
        <p:grpSpPr bwMode="auto">
          <a:xfrm rot="10800000">
            <a:off x="4462192" y="3908122"/>
            <a:ext cx="0" cy="1206635"/>
            <a:chOff x="2022" y="2323"/>
            <a:chExt cx="0" cy="1152"/>
          </a:xfrm>
        </p:grpSpPr>
        <p:sp>
          <p:nvSpPr>
            <p:cNvPr id="21558" name="Line 18"/>
            <p:cNvSpPr>
              <a:spLocks noChangeShapeType="1"/>
            </p:cNvSpPr>
            <p:nvPr/>
          </p:nvSpPr>
          <p:spPr bwMode="auto">
            <a:xfrm flipV="1">
              <a:off x="2022" y="2957"/>
              <a:ext cx="0" cy="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1559" name="Line 19"/>
            <p:cNvSpPr>
              <a:spLocks noChangeShapeType="1"/>
            </p:cNvSpPr>
            <p:nvPr/>
          </p:nvSpPr>
          <p:spPr bwMode="auto">
            <a:xfrm flipV="1">
              <a:off x="2022" y="2323"/>
              <a:ext cx="0" cy="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1519" name="Line 30"/>
          <p:cNvSpPr>
            <a:spLocks noChangeShapeType="1"/>
          </p:cNvSpPr>
          <p:nvPr/>
        </p:nvSpPr>
        <p:spPr bwMode="auto">
          <a:xfrm rot="5400000" flipV="1">
            <a:off x="3705329" y="3756671"/>
            <a:ext cx="605412" cy="908314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0" name="Line 31"/>
          <p:cNvSpPr>
            <a:spLocks noChangeShapeType="1"/>
          </p:cNvSpPr>
          <p:nvPr/>
        </p:nvSpPr>
        <p:spPr bwMode="auto">
          <a:xfrm rot="5400000" flipH="1" flipV="1">
            <a:off x="3711090" y="4363655"/>
            <a:ext cx="593890" cy="908314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1" name="Line 32"/>
          <p:cNvSpPr>
            <a:spLocks noChangeShapeType="1"/>
          </p:cNvSpPr>
          <p:nvPr/>
        </p:nvSpPr>
        <p:spPr bwMode="auto">
          <a:xfrm rot="5400000" flipH="1" flipV="1">
            <a:off x="3399350" y="3753593"/>
            <a:ext cx="0" cy="30905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2" name="Line 33"/>
          <p:cNvSpPr>
            <a:spLocks noChangeShapeType="1"/>
          </p:cNvSpPr>
          <p:nvPr/>
        </p:nvSpPr>
        <p:spPr bwMode="auto">
          <a:xfrm rot="5400000" flipV="1">
            <a:off x="2795902" y="4356780"/>
            <a:ext cx="0" cy="151595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3" name="Line 34"/>
          <p:cNvSpPr>
            <a:spLocks noChangeShapeType="1"/>
          </p:cNvSpPr>
          <p:nvPr/>
        </p:nvSpPr>
        <p:spPr bwMode="auto">
          <a:xfrm rot="5400000" flipV="1">
            <a:off x="2492245" y="4660698"/>
            <a:ext cx="1505151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4" name="Line 35"/>
          <p:cNvSpPr>
            <a:spLocks noChangeShapeType="1"/>
          </p:cNvSpPr>
          <p:nvPr/>
        </p:nvSpPr>
        <p:spPr bwMode="auto">
          <a:xfrm rot="5400000" flipH="1" flipV="1">
            <a:off x="2490609" y="5564038"/>
            <a:ext cx="904976" cy="60344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5" name="Line 37"/>
          <p:cNvSpPr>
            <a:spLocks noChangeShapeType="1"/>
          </p:cNvSpPr>
          <p:nvPr/>
        </p:nvSpPr>
        <p:spPr bwMode="auto">
          <a:xfrm rot="5400000" flipH="1">
            <a:off x="1887162" y="5564038"/>
            <a:ext cx="904976" cy="60344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6" name="Line 38"/>
          <p:cNvSpPr>
            <a:spLocks noChangeShapeType="1"/>
          </p:cNvSpPr>
          <p:nvPr/>
        </p:nvSpPr>
        <p:spPr bwMode="auto">
          <a:xfrm rot="5400000" flipH="1">
            <a:off x="1888668" y="5264015"/>
            <a:ext cx="298517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7" name="Line 41"/>
          <p:cNvSpPr>
            <a:spLocks noChangeShapeType="1"/>
          </p:cNvSpPr>
          <p:nvPr/>
        </p:nvSpPr>
        <p:spPr bwMode="auto">
          <a:xfrm rot="5400000" flipH="1" flipV="1">
            <a:off x="2440322" y="5614325"/>
            <a:ext cx="904976" cy="5028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8" name="Line 42"/>
          <p:cNvSpPr>
            <a:spLocks noChangeShapeType="1"/>
          </p:cNvSpPr>
          <p:nvPr/>
        </p:nvSpPr>
        <p:spPr bwMode="auto">
          <a:xfrm rot="5400000" flipH="1">
            <a:off x="1939544" y="5616420"/>
            <a:ext cx="904976" cy="49868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29" name="Line 43"/>
          <p:cNvSpPr>
            <a:spLocks noChangeShapeType="1"/>
          </p:cNvSpPr>
          <p:nvPr/>
        </p:nvSpPr>
        <p:spPr bwMode="auto">
          <a:xfrm rot="5400000" flipH="1">
            <a:off x="1240334" y="4510916"/>
            <a:ext cx="180471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30" name="Line 44"/>
          <p:cNvSpPr>
            <a:spLocks noChangeShapeType="1"/>
          </p:cNvSpPr>
          <p:nvPr/>
        </p:nvSpPr>
        <p:spPr bwMode="auto">
          <a:xfrm rot="5400000" flipH="1">
            <a:off x="2241889" y="4520343"/>
            <a:ext cx="180471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31" name="Line 45"/>
          <p:cNvSpPr>
            <a:spLocks noChangeShapeType="1"/>
          </p:cNvSpPr>
          <p:nvPr/>
        </p:nvSpPr>
        <p:spPr bwMode="auto">
          <a:xfrm rot="5400000" flipH="1">
            <a:off x="2162209" y="2635948"/>
            <a:ext cx="1264243" cy="6998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32" name="Line 46"/>
          <p:cNvSpPr>
            <a:spLocks noChangeShapeType="1"/>
          </p:cNvSpPr>
          <p:nvPr/>
        </p:nvSpPr>
        <p:spPr bwMode="auto">
          <a:xfrm rot="5400000" flipH="1" flipV="1">
            <a:off x="1855247" y="2641186"/>
            <a:ext cx="1264243" cy="6893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33" name="AutoShape 47"/>
          <p:cNvSpPr>
            <a:spLocks noChangeArrowheads="1"/>
          </p:cNvSpPr>
          <p:nvPr/>
        </p:nvSpPr>
        <p:spPr bwMode="auto">
          <a:xfrm rot="10800000">
            <a:off x="2368984" y="1389064"/>
            <a:ext cx="544779" cy="663020"/>
          </a:xfrm>
          <a:prstGeom prst="can">
            <a:avLst>
              <a:gd name="adj" fmla="val 30433"/>
            </a:avLst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34" name="Line 50"/>
          <p:cNvSpPr>
            <a:spLocks noChangeShapeType="1"/>
          </p:cNvSpPr>
          <p:nvPr/>
        </p:nvSpPr>
        <p:spPr bwMode="auto">
          <a:xfrm rot="5400000">
            <a:off x="4511439" y="4401442"/>
            <a:ext cx="62846" cy="1613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35" name="Line 51"/>
          <p:cNvSpPr>
            <a:spLocks noChangeShapeType="1"/>
          </p:cNvSpPr>
          <p:nvPr/>
        </p:nvSpPr>
        <p:spPr bwMode="auto">
          <a:xfrm rot="5400000" flipV="1">
            <a:off x="4507773" y="4467954"/>
            <a:ext cx="70178" cy="1613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36" name="Line 53"/>
          <p:cNvSpPr>
            <a:spLocks noChangeShapeType="1"/>
          </p:cNvSpPr>
          <p:nvPr/>
        </p:nvSpPr>
        <p:spPr bwMode="auto">
          <a:xfrm rot="5400000">
            <a:off x="4691635" y="4446477"/>
            <a:ext cx="62846" cy="211626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37" name="Line 54"/>
          <p:cNvSpPr>
            <a:spLocks noChangeShapeType="1"/>
          </p:cNvSpPr>
          <p:nvPr/>
        </p:nvSpPr>
        <p:spPr bwMode="auto">
          <a:xfrm rot="5400000" flipH="1">
            <a:off x="4687969" y="4379965"/>
            <a:ext cx="70178" cy="211626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38" name="AutoShape 48"/>
          <p:cNvSpPr>
            <a:spLocks noChangeArrowheads="1"/>
          </p:cNvSpPr>
          <p:nvPr/>
        </p:nvSpPr>
        <p:spPr bwMode="auto">
          <a:xfrm rot="16200000">
            <a:off x="4956175" y="4305575"/>
            <a:ext cx="133023" cy="423251"/>
          </a:xfrm>
          <a:prstGeom prst="can">
            <a:avLst>
              <a:gd name="adj" fmla="val 48762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39" name="Text Box 58"/>
          <p:cNvSpPr txBox="1">
            <a:spLocks noChangeArrowheads="1"/>
          </p:cNvSpPr>
          <p:nvPr/>
        </p:nvSpPr>
        <p:spPr bwMode="auto">
          <a:xfrm>
            <a:off x="1090848" y="1405909"/>
            <a:ext cx="1051843" cy="64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PMT Detector</a:t>
            </a:r>
          </a:p>
        </p:txBody>
      </p:sp>
      <p:sp>
        <p:nvSpPr>
          <p:cNvPr id="21540" name="Text Box 59"/>
          <p:cNvSpPr txBox="1">
            <a:spLocks noChangeArrowheads="1"/>
          </p:cNvSpPr>
          <p:nvPr/>
        </p:nvSpPr>
        <p:spPr bwMode="auto">
          <a:xfrm>
            <a:off x="685799" y="2294124"/>
            <a:ext cx="1303278" cy="64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Pinhole</a:t>
            </a:r>
          </a:p>
        </p:txBody>
      </p:sp>
      <p:sp>
        <p:nvSpPr>
          <p:cNvPr id="21541" name="Text Box 60"/>
          <p:cNvSpPr txBox="1">
            <a:spLocks noChangeArrowheads="1"/>
          </p:cNvSpPr>
          <p:nvPr/>
        </p:nvSpPr>
        <p:spPr bwMode="auto">
          <a:xfrm>
            <a:off x="4575336" y="4886502"/>
            <a:ext cx="1320040" cy="64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Excitation Pinhole</a:t>
            </a:r>
          </a:p>
        </p:txBody>
      </p:sp>
      <p:sp>
        <p:nvSpPr>
          <p:cNvPr id="21542" name="Text Box 61"/>
          <p:cNvSpPr txBox="1">
            <a:spLocks noChangeArrowheads="1"/>
          </p:cNvSpPr>
          <p:nvPr/>
        </p:nvSpPr>
        <p:spPr bwMode="auto">
          <a:xfrm>
            <a:off x="4767581" y="3804512"/>
            <a:ext cx="1194324" cy="64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Excitation Laser</a:t>
            </a:r>
          </a:p>
        </p:txBody>
      </p:sp>
      <p:sp>
        <p:nvSpPr>
          <p:cNvPr id="21543" name="Text Box 62"/>
          <p:cNvSpPr txBox="1">
            <a:spLocks noChangeArrowheads="1"/>
          </p:cNvSpPr>
          <p:nvPr/>
        </p:nvSpPr>
        <p:spPr bwMode="auto">
          <a:xfrm>
            <a:off x="818256" y="5163436"/>
            <a:ext cx="2095508" cy="36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21544" name="Text Box 63"/>
          <p:cNvSpPr txBox="1">
            <a:spLocks noChangeArrowheads="1"/>
          </p:cNvSpPr>
          <p:nvPr/>
        </p:nvSpPr>
        <p:spPr bwMode="auto">
          <a:xfrm>
            <a:off x="2128005" y="3861350"/>
            <a:ext cx="1026698" cy="92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Dichroic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Splitter</a:t>
            </a:r>
          </a:p>
        </p:txBody>
      </p:sp>
      <p:grpSp>
        <p:nvGrpSpPr>
          <p:cNvPr id="21548" name="Group 72"/>
          <p:cNvGrpSpPr>
            <a:grpSpLocks/>
          </p:cNvGrpSpPr>
          <p:nvPr/>
        </p:nvGrpSpPr>
        <p:grpSpPr bwMode="auto">
          <a:xfrm rot="5400000">
            <a:off x="1296119" y="3151064"/>
            <a:ext cx="4225316" cy="2718657"/>
            <a:chOff x="1256" y="1325"/>
            <a:chExt cx="4034" cy="2595"/>
          </a:xfrm>
        </p:grpSpPr>
        <p:sp>
          <p:nvSpPr>
            <p:cNvPr id="21552" name="Oval 64"/>
            <p:cNvSpPr>
              <a:spLocks noChangeArrowheads="1"/>
            </p:cNvSpPr>
            <p:nvPr/>
          </p:nvSpPr>
          <p:spPr bwMode="auto">
            <a:xfrm>
              <a:off x="1256" y="2836"/>
              <a:ext cx="583" cy="1024"/>
            </a:xfrm>
            <a:prstGeom prst="ellips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3" name="Oval 65"/>
            <p:cNvSpPr>
              <a:spLocks noChangeArrowheads="1"/>
            </p:cNvSpPr>
            <p:nvPr/>
          </p:nvSpPr>
          <p:spPr bwMode="auto">
            <a:xfrm>
              <a:off x="4707" y="2836"/>
              <a:ext cx="583" cy="1024"/>
            </a:xfrm>
            <a:prstGeom prst="ellips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4" name="Oval 66"/>
            <p:cNvSpPr>
              <a:spLocks noChangeArrowheads="1"/>
            </p:cNvSpPr>
            <p:nvPr/>
          </p:nvSpPr>
          <p:spPr bwMode="auto">
            <a:xfrm rot="5400000">
              <a:off x="2984" y="1105"/>
              <a:ext cx="583" cy="1024"/>
            </a:xfrm>
            <a:prstGeom prst="ellips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55" name="Line 67"/>
            <p:cNvSpPr>
              <a:spLocks noChangeShapeType="1"/>
            </p:cNvSpPr>
            <p:nvPr/>
          </p:nvSpPr>
          <p:spPr bwMode="auto">
            <a:xfrm flipV="1">
              <a:off x="4999" y="2768"/>
              <a:ext cx="0" cy="115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1556" name="Line 69"/>
            <p:cNvSpPr>
              <a:spLocks noChangeShapeType="1"/>
            </p:cNvSpPr>
            <p:nvPr/>
          </p:nvSpPr>
          <p:spPr bwMode="auto">
            <a:xfrm flipH="1">
              <a:off x="1774" y="1817"/>
              <a:ext cx="2819" cy="1115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1557" name="Line 70"/>
            <p:cNvSpPr>
              <a:spLocks noChangeShapeType="1"/>
            </p:cNvSpPr>
            <p:nvPr/>
          </p:nvSpPr>
          <p:spPr bwMode="auto">
            <a:xfrm flipH="1" flipV="1">
              <a:off x="3917" y="1628"/>
              <a:ext cx="676" cy="189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1550" name="Line 68"/>
          <p:cNvSpPr>
            <a:spLocks noChangeShapeType="1"/>
          </p:cNvSpPr>
          <p:nvPr/>
        </p:nvSpPr>
        <p:spPr bwMode="auto">
          <a:xfrm rot="5400000">
            <a:off x="3506255" y="5571843"/>
            <a:ext cx="425255" cy="1067557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51" name="Text Box 71"/>
          <p:cNvSpPr txBox="1">
            <a:spLocks noChangeArrowheads="1"/>
          </p:cNvSpPr>
          <p:nvPr/>
        </p:nvSpPr>
        <p:spPr bwMode="auto">
          <a:xfrm>
            <a:off x="4450295" y="5693496"/>
            <a:ext cx="2712370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Conjugate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Focal </a:t>
            </a:r>
            <a:r>
              <a:rPr lang="en-US" altLang="en-US" sz="1800" b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</a:t>
            </a:r>
            <a:endParaRPr lang="en-US" altLang="en-US" sz="18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46" name="Line 76"/>
          <p:cNvSpPr>
            <a:spLocks noChangeShapeType="1"/>
          </p:cNvSpPr>
          <p:nvPr/>
        </p:nvSpPr>
        <p:spPr bwMode="auto">
          <a:xfrm rot="5400000" flipH="1" flipV="1">
            <a:off x="2356976" y="2069345"/>
            <a:ext cx="371836" cy="19695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47" name="Line 77"/>
          <p:cNvSpPr>
            <a:spLocks noChangeShapeType="1"/>
          </p:cNvSpPr>
          <p:nvPr/>
        </p:nvSpPr>
        <p:spPr bwMode="auto">
          <a:xfrm rot="5400000" flipH="1">
            <a:off x="2550792" y="2072488"/>
            <a:ext cx="371836" cy="19067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06" name="Title 5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</a:rPr>
              <a:t>How else to fill in the missing cone?</a:t>
            </a:r>
            <a:br>
              <a:rPr lang="en-US" altLang="en-US" sz="2400" dirty="0">
                <a:solidFill>
                  <a:srgbClr val="000000"/>
                </a:solidFill>
              </a:rPr>
            </a:br>
            <a:r>
              <a:rPr lang="en-US" altLang="en-US" sz="2400" dirty="0">
                <a:solidFill>
                  <a:srgbClr val="000000"/>
                </a:solidFill>
              </a:rPr>
              <a:t>Need more data in the Z-axis  --&gt;  Confocal </a:t>
            </a:r>
            <a:r>
              <a:rPr lang="en-US" altLang="en-US" sz="2400" dirty="0" smtClean="0">
                <a:solidFill>
                  <a:srgbClr val="000000"/>
                </a:solidFill>
              </a:rPr>
              <a:t>microscopy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7" name="Text Box 71"/>
          <p:cNvSpPr txBox="1">
            <a:spLocks noChangeArrowheads="1"/>
          </p:cNvSpPr>
          <p:nvPr/>
        </p:nvSpPr>
        <p:spPr bwMode="auto">
          <a:xfrm>
            <a:off x="4450295" y="2406359"/>
            <a:ext cx="2713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Confocal pinholes</a:t>
            </a: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Line 70"/>
          <p:cNvSpPr>
            <a:spLocks noChangeShapeType="1"/>
          </p:cNvSpPr>
          <p:nvPr/>
        </p:nvSpPr>
        <p:spPr bwMode="auto">
          <a:xfrm rot="5400000" flipH="1">
            <a:off x="3858951" y="2295480"/>
            <a:ext cx="0" cy="81121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1509" name="Line 70"/>
          <p:cNvSpPr>
            <a:spLocks noChangeShapeType="1"/>
          </p:cNvSpPr>
          <p:nvPr/>
        </p:nvSpPr>
        <p:spPr bwMode="auto">
          <a:xfrm rot="5400000" flipV="1">
            <a:off x="3789894" y="3175749"/>
            <a:ext cx="1135063" cy="1857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pic>
        <p:nvPicPr>
          <p:cNvPr id="59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96"/>
          <a:stretch/>
        </p:blipFill>
        <p:spPr>
          <a:xfrm>
            <a:off x="6835059" y="1988420"/>
            <a:ext cx="1741614" cy="43513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60677" y="5532676"/>
            <a:ext cx="734584" cy="12898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322820" y="4215993"/>
            <a:ext cx="497302" cy="12898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30667" y="3224413"/>
            <a:ext cx="864594" cy="128984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823" name="Picture 7" descr="fig1_fluor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10"/>
          <a:stretch>
            <a:fillRect/>
          </a:stretch>
        </p:blipFill>
        <p:spPr bwMode="auto">
          <a:xfrm>
            <a:off x="259645" y="1543756"/>
            <a:ext cx="3057878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4825" name="Picture 9" descr="confocalintrofig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880" y="1703212"/>
            <a:ext cx="5386211" cy="44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4826" name="Rectangle 10"/>
          <p:cNvSpPr>
            <a:spLocks noChangeArrowheads="1"/>
          </p:cNvSpPr>
          <p:nvPr/>
        </p:nvSpPr>
        <p:spPr bwMode="auto">
          <a:xfrm>
            <a:off x="369711" y="1703211"/>
            <a:ext cx="349956" cy="287867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600"/>
          </a:p>
        </p:txBody>
      </p:sp>
      <p:sp>
        <p:nvSpPr>
          <p:cNvPr id="674827" name="Rectangle 11"/>
          <p:cNvSpPr>
            <a:spLocks noChangeArrowheads="1"/>
          </p:cNvSpPr>
          <p:nvPr/>
        </p:nvSpPr>
        <p:spPr bwMode="auto">
          <a:xfrm>
            <a:off x="7814734" y="5444069"/>
            <a:ext cx="1090789" cy="421923"/>
          </a:xfrm>
          <a:prstGeom prst="rect">
            <a:avLst/>
          </a:prstGeom>
          <a:ln>
            <a:noFill/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sz="1600"/>
          </a:p>
        </p:txBody>
      </p:sp>
      <p:sp>
        <p:nvSpPr>
          <p:cNvPr id="674828" name="Text Box 12"/>
          <p:cNvSpPr txBox="1">
            <a:spLocks noChangeArrowheads="1"/>
          </p:cNvSpPr>
          <p:nvPr/>
        </p:nvSpPr>
        <p:spPr bwMode="auto">
          <a:xfrm>
            <a:off x="7024511" y="5919614"/>
            <a:ext cx="1737976" cy="256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067">
                <a:solidFill>
                  <a:srgbClr val="000000"/>
                </a:solidFill>
              </a:rPr>
              <a:t>www.olympusfluoview.com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Confocal Microscopy just a form of </a:t>
            </a:r>
            <a:br>
              <a:rPr lang="en-US" dirty="0"/>
            </a:br>
            <a:r>
              <a:rPr lang="en-US" dirty="0"/>
              <a:t>Fluorescence Microscopy</a:t>
            </a:r>
          </a:p>
        </p:txBody>
      </p:sp>
    </p:spTree>
    <p:extLst>
      <p:ext uri="{BB962C8B-B14F-4D97-AF65-F5344CB8AC3E}">
        <p14:creationId xmlns:p14="http://schemas.microsoft.com/office/powerpoint/2010/main" val="37749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onf-fig1.pict                                                 0001B28A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17" y="2969640"/>
            <a:ext cx="3022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3253586" y="3872686"/>
            <a:ext cx="113609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Three confocal places</a:t>
            </a:r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4445917" y="3216243"/>
            <a:ext cx="762000" cy="7159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4445917" y="4380518"/>
            <a:ext cx="342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445917" y="5038513"/>
            <a:ext cx="762000" cy="5778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Confocal </a:t>
            </a:r>
            <a:r>
              <a:rPr lang="en-US" dirty="0" smtClean="0"/>
              <a:t>Microscopy</a:t>
            </a:r>
            <a:br>
              <a:rPr lang="en-US" dirty="0" smtClean="0"/>
            </a:br>
            <a:r>
              <a:rPr lang="en-US" dirty="0" smtClean="0"/>
              <a:t>(Minsky</a:t>
            </a:r>
            <a:r>
              <a:rPr lang="en-US" dirty="0"/>
              <a:t>, 1957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86371"/>
          </a:xfrm>
        </p:spPr>
        <p:txBody>
          <a:bodyPr/>
          <a:lstStyle/>
          <a:p>
            <a:r>
              <a:rPr lang="en-US" dirty="0" smtClean="0"/>
              <a:t>Yes that Marvin Minsky of MIT AI (Artificial Intelligence) lab fame.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12" y="2880329"/>
            <a:ext cx="1905000" cy="3000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1" y="5355585"/>
            <a:ext cx="1163876" cy="77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Line 54"/>
          <p:cNvSpPr>
            <a:spLocks noChangeShapeType="1"/>
          </p:cNvSpPr>
          <p:nvPr/>
        </p:nvSpPr>
        <p:spPr bwMode="auto">
          <a:xfrm flipH="1" flipV="1">
            <a:off x="457200" y="3584575"/>
            <a:ext cx="757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3555" name="Oval 4"/>
          <p:cNvSpPr>
            <a:spLocks noChangeArrowheads="1"/>
          </p:cNvSpPr>
          <p:nvPr/>
        </p:nvSpPr>
        <p:spPr bwMode="auto">
          <a:xfrm>
            <a:off x="2259013" y="2225675"/>
            <a:ext cx="365125" cy="2741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5000625" y="2209800"/>
            <a:ext cx="365125" cy="2741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57" name="Line 6"/>
          <p:cNvSpPr>
            <a:spLocks noChangeShapeType="1"/>
          </p:cNvSpPr>
          <p:nvPr/>
        </p:nvSpPr>
        <p:spPr bwMode="auto">
          <a:xfrm flipV="1">
            <a:off x="6559550" y="2225675"/>
            <a:ext cx="0" cy="12334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6573838" y="3730625"/>
            <a:ext cx="0" cy="12334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>
            <a:off x="1092200" y="2209800"/>
            <a:ext cx="6834188" cy="2757488"/>
            <a:chOff x="688" y="1392"/>
            <a:chExt cx="4305" cy="1737"/>
          </a:xfrm>
        </p:grpSpPr>
        <p:sp>
          <p:nvSpPr>
            <p:cNvPr id="23586" name="Line 9"/>
            <p:cNvSpPr>
              <a:spLocks noChangeShapeType="1"/>
            </p:cNvSpPr>
            <p:nvPr/>
          </p:nvSpPr>
          <p:spPr bwMode="auto">
            <a:xfrm>
              <a:off x="688" y="2258"/>
              <a:ext cx="844" cy="871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grpSp>
          <p:nvGrpSpPr>
            <p:cNvPr id="23587" name="Group 50"/>
            <p:cNvGrpSpPr>
              <a:grpSpLocks/>
            </p:cNvGrpSpPr>
            <p:nvPr/>
          </p:nvGrpSpPr>
          <p:grpSpPr bwMode="auto">
            <a:xfrm>
              <a:off x="688" y="1392"/>
              <a:ext cx="4305" cy="1737"/>
              <a:chOff x="658" y="1392"/>
              <a:chExt cx="4335" cy="1737"/>
            </a:xfrm>
          </p:grpSpPr>
          <p:sp>
            <p:nvSpPr>
              <p:cNvPr id="23588" name="Line 8"/>
              <p:cNvSpPr>
                <a:spLocks noChangeShapeType="1"/>
              </p:cNvSpPr>
              <p:nvPr/>
            </p:nvSpPr>
            <p:spPr bwMode="auto">
              <a:xfrm flipV="1">
                <a:off x="658" y="1392"/>
                <a:ext cx="874" cy="858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89" name="Line 11"/>
              <p:cNvSpPr>
                <a:spLocks noChangeShapeType="1"/>
              </p:cNvSpPr>
              <p:nvPr/>
            </p:nvSpPr>
            <p:spPr bwMode="auto">
              <a:xfrm flipV="1">
                <a:off x="1532" y="1392"/>
                <a:ext cx="1733" cy="1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90" name="Line 12"/>
              <p:cNvSpPr>
                <a:spLocks noChangeShapeType="1"/>
              </p:cNvSpPr>
              <p:nvPr/>
            </p:nvSpPr>
            <p:spPr bwMode="auto">
              <a:xfrm>
                <a:off x="1532" y="3129"/>
                <a:ext cx="1733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91" name="Line 13"/>
              <p:cNvSpPr>
                <a:spLocks noChangeShapeType="1"/>
              </p:cNvSpPr>
              <p:nvPr/>
            </p:nvSpPr>
            <p:spPr bwMode="auto">
              <a:xfrm flipH="1" flipV="1">
                <a:off x="3265" y="1392"/>
                <a:ext cx="1728" cy="1727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92" name="Line 14"/>
              <p:cNvSpPr>
                <a:spLocks noChangeShapeType="1"/>
              </p:cNvSpPr>
              <p:nvPr/>
            </p:nvSpPr>
            <p:spPr bwMode="auto">
              <a:xfrm flipH="1">
                <a:off x="3265" y="1402"/>
                <a:ext cx="1728" cy="1727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23560" name="Oval 56"/>
          <p:cNvSpPr>
            <a:spLocks noChangeArrowheads="1"/>
          </p:cNvSpPr>
          <p:nvPr/>
        </p:nvSpPr>
        <p:spPr bwMode="auto">
          <a:xfrm>
            <a:off x="350838" y="3490913"/>
            <a:ext cx="182562" cy="1825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61" name="Oval 57"/>
          <p:cNvSpPr>
            <a:spLocks noChangeArrowheads="1"/>
          </p:cNvSpPr>
          <p:nvPr/>
        </p:nvSpPr>
        <p:spPr bwMode="auto">
          <a:xfrm>
            <a:off x="1000125" y="3489325"/>
            <a:ext cx="182563" cy="182563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62" name="Oval 58"/>
          <p:cNvSpPr>
            <a:spLocks noChangeArrowheads="1"/>
          </p:cNvSpPr>
          <p:nvPr/>
        </p:nvSpPr>
        <p:spPr bwMode="auto">
          <a:xfrm>
            <a:off x="1593850" y="3484563"/>
            <a:ext cx="182563" cy="182562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63" name="Oval 59"/>
          <p:cNvSpPr>
            <a:spLocks noChangeArrowheads="1"/>
          </p:cNvSpPr>
          <p:nvPr/>
        </p:nvSpPr>
        <p:spPr bwMode="auto">
          <a:xfrm>
            <a:off x="3743325" y="3482975"/>
            <a:ext cx="182563" cy="182563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64" name="Oval 70"/>
          <p:cNvSpPr>
            <a:spLocks noChangeArrowheads="1"/>
          </p:cNvSpPr>
          <p:nvPr/>
        </p:nvSpPr>
        <p:spPr bwMode="auto">
          <a:xfrm>
            <a:off x="6481763" y="3495675"/>
            <a:ext cx="182562" cy="182563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73"/>
          <p:cNvGrpSpPr>
            <a:grpSpLocks/>
          </p:cNvGrpSpPr>
          <p:nvPr/>
        </p:nvGrpSpPr>
        <p:grpSpPr bwMode="auto">
          <a:xfrm>
            <a:off x="457200" y="2225675"/>
            <a:ext cx="6102350" cy="2725738"/>
            <a:chOff x="288" y="1402"/>
            <a:chExt cx="3844" cy="1717"/>
          </a:xfrm>
        </p:grpSpPr>
        <p:grpSp>
          <p:nvGrpSpPr>
            <p:cNvPr id="23578" name="Group 52"/>
            <p:cNvGrpSpPr>
              <a:grpSpLocks/>
            </p:cNvGrpSpPr>
            <p:nvPr/>
          </p:nvGrpSpPr>
          <p:grpSpPr bwMode="auto">
            <a:xfrm>
              <a:off x="288" y="1402"/>
              <a:ext cx="3844" cy="1717"/>
              <a:chOff x="288" y="1402"/>
              <a:chExt cx="3844" cy="1717"/>
            </a:xfrm>
          </p:grpSpPr>
          <p:sp>
            <p:nvSpPr>
              <p:cNvPr id="23580" name="Line 20"/>
              <p:cNvSpPr>
                <a:spLocks noChangeShapeType="1"/>
              </p:cNvSpPr>
              <p:nvPr/>
            </p:nvSpPr>
            <p:spPr bwMode="auto">
              <a:xfrm>
                <a:off x="288" y="2250"/>
                <a:ext cx="1244" cy="86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81" name="Line 21"/>
              <p:cNvSpPr>
                <a:spLocks noChangeShapeType="1"/>
              </p:cNvSpPr>
              <p:nvPr/>
            </p:nvSpPr>
            <p:spPr bwMode="auto">
              <a:xfrm flipV="1">
                <a:off x="288" y="1402"/>
                <a:ext cx="1244" cy="85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82" name="Line 22"/>
              <p:cNvSpPr>
                <a:spLocks noChangeShapeType="1"/>
              </p:cNvSpPr>
              <p:nvPr/>
            </p:nvSpPr>
            <p:spPr bwMode="auto">
              <a:xfrm flipH="1" flipV="1">
                <a:off x="1532" y="1402"/>
                <a:ext cx="1733" cy="28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83" name="Line 23"/>
              <p:cNvSpPr>
                <a:spLocks noChangeShapeType="1"/>
              </p:cNvSpPr>
              <p:nvPr/>
            </p:nvSpPr>
            <p:spPr bwMode="auto">
              <a:xfrm flipH="1">
                <a:off x="1543" y="2834"/>
                <a:ext cx="1722" cy="26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84" name="Line 24"/>
              <p:cNvSpPr>
                <a:spLocks noChangeShapeType="1"/>
              </p:cNvSpPr>
              <p:nvPr/>
            </p:nvSpPr>
            <p:spPr bwMode="auto">
              <a:xfrm flipH="1" flipV="1">
                <a:off x="3265" y="1682"/>
                <a:ext cx="867" cy="115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85" name="Line 25"/>
              <p:cNvSpPr>
                <a:spLocks noChangeShapeType="1"/>
              </p:cNvSpPr>
              <p:nvPr/>
            </p:nvSpPr>
            <p:spPr bwMode="auto">
              <a:xfrm flipH="1">
                <a:off x="3265" y="1682"/>
                <a:ext cx="856" cy="115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3579" name="Oval 71"/>
            <p:cNvSpPr>
              <a:spLocks noChangeArrowheads="1"/>
            </p:cNvSpPr>
            <p:nvPr/>
          </p:nvSpPr>
          <p:spPr bwMode="auto">
            <a:xfrm>
              <a:off x="3634" y="2198"/>
              <a:ext cx="115" cy="1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74"/>
          <p:cNvGrpSpPr>
            <a:grpSpLocks/>
          </p:cNvGrpSpPr>
          <p:nvPr/>
        </p:nvGrpSpPr>
        <p:grpSpPr bwMode="auto">
          <a:xfrm>
            <a:off x="1673225" y="2395538"/>
            <a:ext cx="5984875" cy="2378075"/>
            <a:chOff x="1054" y="1509"/>
            <a:chExt cx="3770" cy="1498"/>
          </a:xfrm>
        </p:grpSpPr>
        <p:grpSp>
          <p:nvGrpSpPr>
            <p:cNvPr id="23570" name="Group 55"/>
            <p:cNvGrpSpPr>
              <a:grpSpLocks/>
            </p:cNvGrpSpPr>
            <p:nvPr/>
          </p:nvGrpSpPr>
          <p:grpSpPr bwMode="auto">
            <a:xfrm>
              <a:off x="1054" y="1509"/>
              <a:ext cx="3713" cy="1498"/>
              <a:chOff x="1054" y="1509"/>
              <a:chExt cx="3713" cy="1498"/>
            </a:xfrm>
          </p:grpSpPr>
          <p:sp>
            <p:nvSpPr>
              <p:cNvPr id="23572" name="Line 41"/>
              <p:cNvSpPr>
                <a:spLocks noChangeShapeType="1"/>
              </p:cNvSpPr>
              <p:nvPr/>
            </p:nvSpPr>
            <p:spPr bwMode="auto">
              <a:xfrm flipV="1">
                <a:off x="1054" y="1855"/>
                <a:ext cx="478" cy="403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73" name="Line 43"/>
              <p:cNvSpPr>
                <a:spLocks noChangeShapeType="1"/>
              </p:cNvSpPr>
              <p:nvPr/>
            </p:nvSpPr>
            <p:spPr bwMode="auto">
              <a:xfrm flipV="1">
                <a:off x="1532" y="1509"/>
                <a:ext cx="1733" cy="34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74" name="Line 44"/>
              <p:cNvSpPr>
                <a:spLocks noChangeShapeType="1"/>
              </p:cNvSpPr>
              <p:nvPr/>
            </p:nvSpPr>
            <p:spPr bwMode="auto">
              <a:xfrm>
                <a:off x="1054" y="2258"/>
                <a:ext cx="478" cy="403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75" name="Line 45"/>
              <p:cNvSpPr>
                <a:spLocks noChangeShapeType="1"/>
              </p:cNvSpPr>
              <p:nvPr/>
            </p:nvSpPr>
            <p:spPr bwMode="auto">
              <a:xfrm flipH="1" flipV="1">
                <a:off x="1532" y="2661"/>
                <a:ext cx="1733" cy="346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76" name="Line 48"/>
              <p:cNvSpPr>
                <a:spLocks noChangeShapeType="1"/>
              </p:cNvSpPr>
              <p:nvPr/>
            </p:nvSpPr>
            <p:spPr bwMode="auto">
              <a:xfrm>
                <a:off x="3265" y="1509"/>
                <a:ext cx="1502" cy="749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577" name="Line 49"/>
              <p:cNvSpPr>
                <a:spLocks noChangeShapeType="1"/>
              </p:cNvSpPr>
              <p:nvPr/>
            </p:nvSpPr>
            <p:spPr bwMode="auto">
              <a:xfrm flipV="1">
                <a:off x="3265" y="2258"/>
                <a:ext cx="1502" cy="749"/>
              </a:xfrm>
              <a:prstGeom prst="line">
                <a:avLst/>
              </a:prstGeom>
              <a:noFill/>
              <a:ln w="5715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3571" name="Oval 72"/>
            <p:cNvSpPr>
              <a:spLocks noChangeArrowheads="1"/>
            </p:cNvSpPr>
            <p:nvPr/>
          </p:nvSpPr>
          <p:spPr bwMode="auto">
            <a:xfrm>
              <a:off x="4709" y="2199"/>
              <a:ext cx="115" cy="115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3567" name="Oval 75"/>
          <p:cNvSpPr>
            <a:spLocks noChangeArrowheads="1"/>
          </p:cNvSpPr>
          <p:nvPr/>
        </p:nvSpPr>
        <p:spPr bwMode="auto">
          <a:xfrm>
            <a:off x="6299200" y="5822950"/>
            <a:ext cx="182563" cy="182563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3568" name="Text Box 76"/>
          <p:cNvSpPr txBox="1">
            <a:spLocks noChangeArrowheads="1"/>
          </p:cNvSpPr>
          <p:nvPr/>
        </p:nvSpPr>
        <p:spPr bwMode="auto">
          <a:xfrm>
            <a:off x="6592888" y="5737225"/>
            <a:ext cx="16644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Focal Points</a:t>
            </a:r>
          </a:p>
        </p:txBody>
      </p:sp>
      <p:sp>
        <p:nvSpPr>
          <p:cNvPr id="23569" name="Text Box 77"/>
          <p:cNvSpPr txBox="1">
            <a:spLocks noChangeArrowheads="1"/>
          </p:cNvSpPr>
          <p:nvPr/>
        </p:nvSpPr>
        <p:spPr bwMode="auto">
          <a:xfrm>
            <a:off x="3128963" y="5181600"/>
            <a:ext cx="1889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Identical Lens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Pinhole:  Axial Filtering</a:t>
            </a:r>
          </a:p>
        </p:txBody>
      </p:sp>
    </p:spTree>
    <p:extLst>
      <p:ext uri="{BB962C8B-B14F-4D97-AF65-F5344CB8AC3E}">
        <p14:creationId xmlns:p14="http://schemas.microsoft.com/office/powerpoint/2010/main" val="373915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4145472" y="1715617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24578" name="Picture 5" descr="psfDensity62.gif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1765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6172200" y="2870200"/>
            <a:ext cx="927100" cy="9525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24937" name="AutoShape 9"/>
          <p:cNvSpPr>
            <a:spLocks noChangeArrowheads="1"/>
          </p:cNvSpPr>
          <p:nvPr/>
        </p:nvSpPr>
        <p:spPr bwMode="auto">
          <a:xfrm>
            <a:off x="4851400" y="1631950"/>
            <a:ext cx="3568700" cy="34131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004" y="10800"/>
                </a:moveTo>
                <a:cubicBezTo>
                  <a:pt x="8004" y="12344"/>
                  <a:pt x="9256" y="13596"/>
                  <a:pt x="10800" y="13596"/>
                </a:cubicBezTo>
                <a:cubicBezTo>
                  <a:pt x="12344" y="13596"/>
                  <a:pt x="13596" y="12344"/>
                  <a:pt x="13596" y="10800"/>
                </a:cubicBezTo>
                <a:cubicBezTo>
                  <a:pt x="13596" y="9256"/>
                  <a:pt x="12344" y="8004"/>
                  <a:pt x="10800" y="8004"/>
                </a:cubicBezTo>
                <a:cubicBezTo>
                  <a:pt x="9256" y="8004"/>
                  <a:pt x="8004" y="9256"/>
                  <a:pt x="8004" y="1080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24938" name="Text Box 10"/>
          <p:cNvSpPr txBox="1">
            <a:spLocks noChangeArrowheads="1"/>
          </p:cNvSpPr>
          <p:nvPr/>
        </p:nvSpPr>
        <p:spPr bwMode="auto">
          <a:xfrm>
            <a:off x="5498308" y="5382568"/>
            <a:ext cx="24225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Cost:  Loss of light</a:t>
            </a:r>
          </a:p>
        </p:txBody>
      </p:sp>
      <p:grpSp>
        <p:nvGrpSpPr>
          <p:cNvPr id="24583" name="Group 8"/>
          <p:cNvGrpSpPr>
            <a:grpSpLocks/>
          </p:cNvGrpSpPr>
          <p:nvPr/>
        </p:nvGrpSpPr>
        <p:grpSpPr bwMode="auto">
          <a:xfrm rot="5400000">
            <a:off x="-219359" y="2208536"/>
            <a:ext cx="4930775" cy="3440113"/>
            <a:chOff x="465138" y="1397000"/>
            <a:chExt cx="7470777" cy="5213350"/>
          </a:xfrm>
        </p:grpSpPr>
        <p:sp>
          <p:nvSpPr>
            <p:cNvPr id="24584" name="Oval 75"/>
            <p:cNvSpPr>
              <a:spLocks noChangeArrowheads="1"/>
            </p:cNvSpPr>
            <p:nvPr/>
          </p:nvSpPr>
          <p:spPr bwMode="auto">
            <a:xfrm>
              <a:off x="1744663" y="4411663"/>
              <a:ext cx="363537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85" name="Oval 52"/>
            <p:cNvSpPr>
              <a:spLocks noChangeArrowheads="1"/>
            </p:cNvSpPr>
            <p:nvPr/>
          </p:nvSpPr>
          <p:spPr bwMode="auto">
            <a:xfrm rot="5400000">
              <a:off x="5124450" y="1830388"/>
              <a:ext cx="152400" cy="977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86" name="Oval 4"/>
            <p:cNvSpPr>
              <a:spLocks noChangeArrowheads="1"/>
            </p:cNvSpPr>
            <p:nvPr/>
          </p:nvSpPr>
          <p:spPr bwMode="auto">
            <a:xfrm>
              <a:off x="63817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87" name="Oval 5"/>
            <p:cNvSpPr>
              <a:spLocks noChangeArrowheads="1"/>
            </p:cNvSpPr>
            <p:nvPr/>
          </p:nvSpPr>
          <p:spPr bwMode="auto">
            <a:xfrm>
              <a:off x="36512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588" name="Group 8"/>
            <p:cNvGrpSpPr>
              <a:grpSpLocks/>
            </p:cNvGrpSpPr>
            <p:nvPr/>
          </p:nvGrpSpPr>
          <p:grpSpPr bwMode="auto">
            <a:xfrm>
              <a:off x="2457450" y="4411663"/>
              <a:ext cx="0" cy="1828800"/>
              <a:chOff x="2022" y="2323"/>
              <a:chExt cx="0" cy="1152"/>
            </a:xfrm>
          </p:grpSpPr>
          <p:sp>
            <p:nvSpPr>
              <p:cNvPr id="24617" name="Line 6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4618" name="Line 7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 rot="-2700000">
              <a:off x="5200650" y="4051300"/>
              <a:ext cx="0" cy="255905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590" name="Oval 14"/>
            <p:cNvSpPr>
              <a:spLocks noChangeArrowheads="1"/>
            </p:cNvSpPr>
            <p:nvPr/>
          </p:nvSpPr>
          <p:spPr bwMode="auto">
            <a:xfrm rot="5400000">
              <a:off x="5015706" y="3039269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591" name="Group 17"/>
            <p:cNvGrpSpPr>
              <a:grpSpLocks/>
            </p:cNvGrpSpPr>
            <p:nvPr/>
          </p:nvGrpSpPr>
          <p:grpSpPr bwMode="auto">
            <a:xfrm rot="5400000">
              <a:off x="5197477" y="1652590"/>
              <a:ext cx="0" cy="1828800"/>
              <a:chOff x="2022" y="2323"/>
              <a:chExt cx="0" cy="1152"/>
            </a:xfrm>
          </p:grpSpPr>
          <p:sp>
            <p:nvSpPr>
              <p:cNvPr id="24615" name="Line 18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4616" name="Line 19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4592" name="Line 30"/>
            <p:cNvSpPr>
              <a:spLocks noChangeShapeType="1"/>
            </p:cNvSpPr>
            <p:nvPr/>
          </p:nvSpPr>
          <p:spPr bwMode="auto">
            <a:xfrm flipV="1">
              <a:off x="4283075" y="2566988"/>
              <a:ext cx="917575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593" name="Line 31"/>
            <p:cNvSpPr>
              <a:spLocks noChangeShapeType="1"/>
            </p:cNvSpPr>
            <p:nvPr/>
          </p:nvSpPr>
          <p:spPr bwMode="auto">
            <a:xfrm flipH="1" flipV="1">
              <a:off x="5211763" y="2566988"/>
              <a:ext cx="900112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594" name="Line 32"/>
            <p:cNvSpPr>
              <a:spLocks noChangeShapeType="1"/>
            </p:cNvSpPr>
            <p:nvPr/>
          </p:nvSpPr>
          <p:spPr bwMode="auto">
            <a:xfrm flipH="1" flipV="1">
              <a:off x="4283075" y="3943350"/>
              <a:ext cx="0" cy="468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595" name="Line 33"/>
            <p:cNvSpPr>
              <a:spLocks noChangeShapeType="1"/>
            </p:cNvSpPr>
            <p:nvPr/>
          </p:nvSpPr>
          <p:spPr bwMode="auto">
            <a:xfrm flipV="1">
              <a:off x="6111875" y="3943350"/>
              <a:ext cx="0" cy="22971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596" name="Line 34"/>
            <p:cNvSpPr>
              <a:spLocks noChangeShapeType="1"/>
            </p:cNvSpPr>
            <p:nvPr/>
          </p:nvSpPr>
          <p:spPr bwMode="auto">
            <a:xfrm flipV="1">
              <a:off x="4283075" y="4411663"/>
              <a:ext cx="22812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597" name="Line 35"/>
            <p:cNvSpPr>
              <a:spLocks noChangeShapeType="1"/>
            </p:cNvSpPr>
            <p:nvPr/>
          </p:nvSpPr>
          <p:spPr bwMode="auto">
            <a:xfrm flipH="1" flipV="1">
              <a:off x="6564313" y="44116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598" name="Line 37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599" name="Line 38"/>
            <p:cNvSpPr>
              <a:spLocks noChangeShapeType="1"/>
            </p:cNvSpPr>
            <p:nvPr/>
          </p:nvSpPr>
          <p:spPr bwMode="auto">
            <a:xfrm flipH="1">
              <a:off x="6111875" y="6240463"/>
              <a:ext cx="4524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0" name="Line 41"/>
            <p:cNvSpPr>
              <a:spLocks noChangeShapeType="1"/>
            </p:cNvSpPr>
            <p:nvPr/>
          </p:nvSpPr>
          <p:spPr bwMode="auto">
            <a:xfrm flipH="1" flipV="1">
              <a:off x="6564313" y="4564063"/>
              <a:ext cx="1371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1" name="Line 42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7556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2" name="Line 43"/>
            <p:cNvSpPr>
              <a:spLocks noChangeShapeType="1"/>
            </p:cNvSpPr>
            <p:nvPr/>
          </p:nvSpPr>
          <p:spPr bwMode="auto">
            <a:xfrm flipH="1">
              <a:off x="3829050" y="6081713"/>
              <a:ext cx="27352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3" name="Line 44"/>
            <p:cNvSpPr>
              <a:spLocks noChangeShapeType="1"/>
            </p:cNvSpPr>
            <p:nvPr/>
          </p:nvSpPr>
          <p:spPr bwMode="auto">
            <a:xfrm flipH="1">
              <a:off x="3843338" y="4564063"/>
              <a:ext cx="27352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4" name="Line 45"/>
            <p:cNvSpPr>
              <a:spLocks noChangeShapeType="1"/>
            </p:cNvSpPr>
            <p:nvPr/>
          </p:nvSpPr>
          <p:spPr bwMode="auto">
            <a:xfrm flipH="1">
              <a:off x="1927225" y="4564063"/>
              <a:ext cx="1916113" cy="1060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5" name="Line 46"/>
            <p:cNvSpPr>
              <a:spLocks noChangeShapeType="1"/>
            </p:cNvSpPr>
            <p:nvPr/>
          </p:nvSpPr>
          <p:spPr bwMode="auto">
            <a:xfrm flipH="1" flipV="1">
              <a:off x="1927225" y="5037138"/>
              <a:ext cx="1916113" cy="10445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6" name="AutoShape 47"/>
            <p:cNvSpPr>
              <a:spLocks noChangeArrowheads="1"/>
            </p:cNvSpPr>
            <p:nvPr/>
          </p:nvSpPr>
          <p:spPr bwMode="auto">
            <a:xfrm rot="5400000">
              <a:off x="554832" y="4823619"/>
              <a:ext cx="825500" cy="1004887"/>
            </a:xfrm>
            <a:prstGeom prst="can">
              <a:avLst>
                <a:gd name="adj" fmla="val 30433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07" name="Line 50"/>
            <p:cNvSpPr>
              <a:spLocks noChangeShapeType="1"/>
            </p:cNvSpPr>
            <p:nvPr/>
          </p:nvSpPr>
          <p:spPr bwMode="auto">
            <a:xfrm>
              <a:off x="5105400" y="2322513"/>
              <a:ext cx="95250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8" name="Line 51"/>
            <p:cNvSpPr>
              <a:spLocks noChangeShapeType="1"/>
            </p:cNvSpPr>
            <p:nvPr/>
          </p:nvSpPr>
          <p:spPr bwMode="auto">
            <a:xfrm flipV="1">
              <a:off x="5200650" y="2322513"/>
              <a:ext cx="106363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09" name="Line 53"/>
            <p:cNvSpPr>
              <a:spLocks noChangeShapeType="1"/>
            </p:cNvSpPr>
            <p:nvPr/>
          </p:nvSpPr>
          <p:spPr bwMode="auto">
            <a:xfrm>
              <a:off x="5211763" y="2011363"/>
              <a:ext cx="95250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10" name="Line 54"/>
            <p:cNvSpPr>
              <a:spLocks noChangeShapeType="1"/>
            </p:cNvSpPr>
            <p:nvPr/>
          </p:nvSpPr>
          <p:spPr bwMode="auto">
            <a:xfrm flipH="1">
              <a:off x="5105400" y="2011363"/>
              <a:ext cx="106363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11" name="AutoShape 48"/>
            <p:cNvSpPr>
              <a:spLocks noChangeArrowheads="1"/>
            </p:cNvSpPr>
            <p:nvPr/>
          </p:nvSpPr>
          <p:spPr bwMode="auto">
            <a:xfrm rot="10800000">
              <a:off x="5105400" y="1397000"/>
              <a:ext cx="201613" cy="641350"/>
            </a:xfrm>
            <a:prstGeom prst="can">
              <a:avLst>
                <a:gd name="adj" fmla="val 4876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12" name="Line 67"/>
            <p:cNvSpPr>
              <a:spLocks noChangeShapeType="1"/>
            </p:cNvSpPr>
            <p:nvPr/>
          </p:nvSpPr>
          <p:spPr bwMode="auto">
            <a:xfrm flipV="1">
              <a:off x="7935915" y="4394203"/>
              <a:ext cx="0" cy="1828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13" name="Line 76"/>
            <p:cNvSpPr>
              <a:spLocks noChangeShapeType="1"/>
            </p:cNvSpPr>
            <p:nvPr/>
          </p:nvSpPr>
          <p:spPr bwMode="auto">
            <a:xfrm flipH="1" flipV="1">
              <a:off x="1363663" y="5326063"/>
              <a:ext cx="563562" cy="298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4614" name="Line 77"/>
            <p:cNvSpPr>
              <a:spLocks noChangeShapeType="1"/>
            </p:cNvSpPr>
            <p:nvPr/>
          </p:nvSpPr>
          <p:spPr bwMode="auto">
            <a:xfrm flipH="1">
              <a:off x="1363663" y="5037138"/>
              <a:ext cx="563562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Aperture trims the PSF:  increased resolution in XY </a:t>
            </a:r>
            <a:r>
              <a:rPr lang="en-US" sz="2400" dirty="0" smtClean="0"/>
              <a:t>plane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542993" y="5768809"/>
            <a:ext cx="2420499" cy="907952"/>
            <a:chOff x="5563089" y="5758761"/>
            <a:chExt cx="2420499" cy="907952"/>
          </a:xfrm>
        </p:grpSpPr>
        <p:grpSp>
          <p:nvGrpSpPr>
            <p:cNvPr id="5" name="Group 4"/>
            <p:cNvGrpSpPr/>
            <p:nvPr/>
          </p:nvGrpSpPr>
          <p:grpSpPr>
            <a:xfrm>
              <a:off x="5563089" y="5758761"/>
              <a:ext cx="2357741" cy="907952"/>
              <a:chOff x="5563089" y="5758761"/>
              <a:chExt cx="2357741" cy="90795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04" t="6943" r="20230" b="8353"/>
              <a:stretch/>
            </p:blipFill>
            <p:spPr>
              <a:xfrm>
                <a:off x="5563089" y="5782458"/>
                <a:ext cx="1095270" cy="88425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410" r="16084" b="10410"/>
              <a:stretch/>
            </p:blipFill>
            <p:spPr>
              <a:xfrm>
                <a:off x="6785366" y="5758761"/>
                <a:ext cx="1135464" cy="907952"/>
              </a:xfrm>
              <a:prstGeom prst="rect">
                <a:avLst/>
              </a:prstGeom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6477000" y="5844233"/>
              <a:ext cx="305637" cy="368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677951" y="5844729"/>
              <a:ext cx="305637" cy="3685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622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7" grpId="0" animBg="1"/>
      <p:bldP spid="1249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4041775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25602" name="Picture 5" descr="isophot.jpg     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282700"/>
            <a:ext cx="51689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87850" y="4582766"/>
            <a:ext cx="1738365" cy="38486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911225" y="4950807"/>
            <a:ext cx="75881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But at a cost in brightness:</a:t>
            </a:r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Thinner section means less labeled material in image</a:t>
            </a:r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Aperture rejects some in focus light</a:t>
            </a:r>
          </a:p>
          <a:p>
            <a:pPr marL="8001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Subtle scattering or distortion rejects more light</a:t>
            </a:r>
          </a:p>
        </p:txBody>
      </p:sp>
      <p:grpSp>
        <p:nvGrpSpPr>
          <p:cNvPr id="25606" name="Group 7"/>
          <p:cNvGrpSpPr>
            <a:grpSpLocks/>
          </p:cNvGrpSpPr>
          <p:nvPr/>
        </p:nvGrpSpPr>
        <p:grpSpPr bwMode="auto">
          <a:xfrm rot="5400000">
            <a:off x="-131762" y="1603375"/>
            <a:ext cx="3824288" cy="2668587"/>
            <a:chOff x="465138" y="1397000"/>
            <a:chExt cx="7470777" cy="5213350"/>
          </a:xfrm>
        </p:grpSpPr>
        <p:sp>
          <p:nvSpPr>
            <p:cNvPr id="25607" name="Oval 75"/>
            <p:cNvSpPr>
              <a:spLocks noChangeArrowheads="1"/>
            </p:cNvSpPr>
            <p:nvPr/>
          </p:nvSpPr>
          <p:spPr bwMode="auto">
            <a:xfrm>
              <a:off x="1744663" y="4411663"/>
              <a:ext cx="363537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08" name="Oval 52"/>
            <p:cNvSpPr>
              <a:spLocks noChangeArrowheads="1"/>
            </p:cNvSpPr>
            <p:nvPr/>
          </p:nvSpPr>
          <p:spPr bwMode="auto">
            <a:xfrm rot="5400000">
              <a:off x="5124450" y="1830388"/>
              <a:ext cx="152400" cy="977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09" name="Oval 4"/>
            <p:cNvSpPr>
              <a:spLocks noChangeArrowheads="1"/>
            </p:cNvSpPr>
            <p:nvPr/>
          </p:nvSpPr>
          <p:spPr bwMode="auto">
            <a:xfrm>
              <a:off x="63817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10" name="Oval 5"/>
            <p:cNvSpPr>
              <a:spLocks noChangeArrowheads="1"/>
            </p:cNvSpPr>
            <p:nvPr/>
          </p:nvSpPr>
          <p:spPr bwMode="auto">
            <a:xfrm>
              <a:off x="36512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611" name="Group 8"/>
            <p:cNvGrpSpPr>
              <a:grpSpLocks/>
            </p:cNvGrpSpPr>
            <p:nvPr/>
          </p:nvGrpSpPr>
          <p:grpSpPr bwMode="auto">
            <a:xfrm>
              <a:off x="2457450" y="4411663"/>
              <a:ext cx="0" cy="1828800"/>
              <a:chOff x="2022" y="2323"/>
              <a:chExt cx="0" cy="1152"/>
            </a:xfrm>
          </p:grpSpPr>
          <p:sp>
            <p:nvSpPr>
              <p:cNvPr id="25640" name="Line 6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5641" name="Line 7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5612" name="Line 13"/>
            <p:cNvSpPr>
              <a:spLocks noChangeShapeType="1"/>
            </p:cNvSpPr>
            <p:nvPr/>
          </p:nvSpPr>
          <p:spPr bwMode="auto">
            <a:xfrm rot="-2700000">
              <a:off x="5200650" y="4051300"/>
              <a:ext cx="0" cy="255905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13" name="Oval 14"/>
            <p:cNvSpPr>
              <a:spLocks noChangeArrowheads="1"/>
            </p:cNvSpPr>
            <p:nvPr/>
          </p:nvSpPr>
          <p:spPr bwMode="auto">
            <a:xfrm rot="5400000">
              <a:off x="5015706" y="3039269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614" name="Group 17"/>
            <p:cNvGrpSpPr>
              <a:grpSpLocks/>
            </p:cNvGrpSpPr>
            <p:nvPr/>
          </p:nvGrpSpPr>
          <p:grpSpPr bwMode="auto">
            <a:xfrm rot="5400000">
              <a:off x="5197477" y="1652590"/>
              <a:ext cx="0" cy="1828800"/>
              <a:chOff x="2022" y="2323"/>
              <a:chExt cx="0" cy="1152"/>
            </a:xfrm>
          </p:grpSpPr>
          <p:sp>
            <p:nvSpPr>
              <p:cNvPr id="25638" name="Line 18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5639" name="Line 19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5615" name="Line 30"/>
            <p:cNvSpPr>
              <a:spLocks noChangeShapeType="1"/>
            </p:cNvSpPr>
            <p:nvPr/>
          </p:nvSpPr>
          <p:spPr bwMode="auto">
            <a:xfrm flipV="1">
              <a:off x="4283075" y="2566988"/>
              <a:ext cx="917575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16" name="Line 31"/>
            <p:cNvSpPr>
              <a:spLocks noChangeShapeType="1"/>
            </p:cNvSpPr>
            <p:nvPr/>
          </p:nvSpPr>
          <p:spPr bwMode="auto">
            <a:xfrm flipH="1" flipV="1">
              <a:off x="5211763" y="2566988"/>
              <a:ext cx="900112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17" name="Line 32"/>
            <p:cNvSpPr>
              <a:spLocks noChangeShapeType="1"/>
            </p:cNvSpPr>
            <p:nvPr/>
          </p:nvSpPr>
          <p:spPr bwMode="auto">
            <a:xfrm flipH="1" flipV="1">
              <a:off x="4283075" y="3943350"/>
              <a:ext cx="0" cy="468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18" name="Line 33"/>
            <p:cNvSpPr>
              <a:spLocks noChangeShapeType="1"/>
            </p:cNvSpPr>
            <p:nvPr/>
          </p:nvSpPr>
          <p:spPr bwMode="auto">
            <a:xfrm flipV="1">
              <a:off x="6111875" y="3943350"/>
              <a:ext cx="0" cy="22971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19" name="Line 34"/>
            <p:cNvSpPr>
              <a:spLocks noChangeShapeType="1"/>
            </p:cNvSpPr>
            <p:nvPr/>
          </p:nvSpPr>
          <p:spPr bwMode="auto">
            <a:xfrm flipV="1">
              <a:off x="4283075" y="4411663"/>
              <a:ext cx="22812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0" name="Line 35"/>
            <p:cNvSpPr>
              <a:spLocks noChangeShapeType="1"/>
            </p:cNvSpPr>
            <p:nvPr/>
          </p:nvSpPr>
          <p:spPr bwMode="auto">
            <a:xfrm flipH="1" flipV="1">
              <a:off x="6564313" y="44116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1" name="Line 37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2" name="Line 38"/>
            <p:cNvSpPr>
              <a:spLocks noChangeShapeType="1"/>
            </p:cNvSpPr>
            <p:nvPr/>
          </p:nvSpPr>
          <p:spPr bwMode="auto">
            <a:xfrm flipH="1">
              <a:off x="6111875" y="6240463"/>
              <a:ext cx="4524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3" name="Line 41"/>
            <p:cNvSpPr>
              <a:spLocks noChangeShapeType="1"/>
            </p:cNvSpPr>
            <p:nvPr/>
          </p:nvSpPr>
          <p:spPr bwMode="auto">
            <a:xfrm flipH="1" flipV="1">
              <a:off x="6564313" y="4564063"/>
              <a:ext cx="1371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4" name="Line 42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7556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5" name="Line 43"/>
            <p:cNvSpPr>
              <a:spLocks noChangeShapeType="1"/>
            </p:cNvSpPr>
            <p:nvPr/>
          </p:nvSpPr>
          <p:spPr bwMode="auto">
            <a:xfrm flipH="1">
              <a:off x="3829050" y="6081713"/>
              <a:ext cx="27352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6" name="Line 44"/>
            <p:cNvSpPr>
              <a:spLocks noChangeShapeType="1"/>
            </p:cNvSpPr>
            <p:nvPr/>
          </p:nvSpPr>
          <p:spPr bwMode="auto">
            <a:xfrm flipH="1">
              <a:off x="3843338" y="4564063"/>
              <a:ext cx="27352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7" name="Line 45"/>
            <p:cNvSpPr>
              <a:spLocks noChangeShapeType="1"/>
            </p:cNvSpPr>
            <p:nvPr/>
          </p:nvSpPr>
          <p:spPr bwMode="auto">
            <a:xfrm flipH="1">
              <a:off x="1927225" y="4564063"/>
              <a:ext cx="1916113" cy="1060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8" name="Line 46"/>
            <p:cNvSpPr>
              <a:spLocks noChangeShapeType="1"/>
            </p:cNvSpPr>
            <p:nvPr/>
          </p:nvSpPr>
          <p:spPr bwMode="auto">
            <a:xfrm flipH="1" flipV="1">
              <a:off x="1927225" y="5037138"/>
              <a:ext cx="1916113" cy="10445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29" name="AutoShape 47"/>
            <p:cNvSpPr>
              <a:spLocks noChangeArrowheads="1"/>
            </p:cNvSpPr>
            <p:nvPr/>
          </p:nvSpPr>
          <p:spPr bwMode="auto">
            <a:xfrm rot="5400000">
              <a:off x="554832" y="4823619"/>
              <a:ext cx="825500" cy="1004887"/>
            </a:xfrm>
            <a:prstGeom prst="can">
              <a:avLst>
                <a:gd name="adj" fmla="val 30433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0" name="Line 50"/>
            <p:cNvSpPr>
              <a:spLocks noChangeShapeType="1"/>
            </p:cNvSpPr>
            <p:nvPr/>
          </p:nvSpPr>
          <p:spPr bwMode="auto">
            <a:xfrm>
              <a:off x="5105400" y="2322513"/>
              <a:ext cx="95250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31" name="Line 51"/>
            <p:cNvSpPr>
              <a:spLocks noChangeShapeType="1"/>
            </p:cNvSpPr>
            <p:nvPr/>
          </p:nvSpPr>
          <p:spPr bwMode="auto">
            <a:xfrm flipV="1">
              <a:off x="5200650" y="2322513"/>
              <a:ext cx="106363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32" name="Line 53"/>
            <p:cNvSpPr>
              <a:spLocks noChangeShapeType="1"/>
            </p:cNvSpPr>
            <p:nvPr/>
          </p:nvSpPr>
          <p:spPr bwMode="auto">
            <a:xfrm>
              <a:off x="5211763" y="2011363"/>
              <a:ext cx="95250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33" name="Line 54"/>
            <p:cNvSpPr>
              <a:spLocks noChangeShapeType="1"/>
            </p:cNvSpPr>
            <p:nvPr/>
          </p:nvSpPr>
          <p:spPr bwMode="auto">
            <a:xfrm flipH="1">
              <a:off x="5105400" y="2011363"/>
              <a:ext cx="106363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34" name="AutoShape 48"/>
            <p:cNvSpPr>
              <a:spLocks noChangeArrowheads="1"/>
            </p:cNvSpPr>
            <p:nvPr/>
          </p:nvSpPr>
          <p:spPr bwMode="auto">
            <a:xfrm rot="10800000">
              <a:off x="5105400" y="1397000"/>
              <a:ext cx="201613" cy="641350"/>
            </a:xfrm>
            <a:prstGeom prst="can">
              <a:avLst>
                <a:gd name="adj" fmla="val 4876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5" name="Line 67"/>
            <p:cNvSpPr>
              <a:spLocks noChangeShapeType="1"/>
            </p:cNvSpPr>
            <p:nvPr/>
          </p:nvSpPr>
          <p:spPr bwMode="auto">
            <a:xfrm flipV="1">
              <a:off x="7935915" y="4394203"/>
              <a:ext cx="0" cy="1828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36" name="Line 76"/>
            <p:cNvSpPr>
              <a:spLocks noChangeShapeType="1"/>
            </p:cNvSpPr>
            <p:nvPr/>
          </p:nvSpPr>
          <p:spPr bwMode="auto">
            <a:xfrm flipH="1" flipV="1">
              <a:off x="1363663" y="5326063"/>
              <a:ext cx="563562" cy="298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5637" name="Line 77"/>
            <p:cNvSpPr>
              <a:spLocks noChangeShapeType="1"/>
            </p:cNvSpPr>
            <p:nvPr/>
          </p:nvSpPr>
          <p:spPr bwMode="auto">
            <a:xfrm flipH="1">
              <a:off x="1363663" y="5037138"/>
              <a:ext cx="563562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3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Aperture trims the PSF:  increased resolution in XY plane</a:t>
            </a:r>
            <a:endParaRPr lang="en-US" sz="2400" dirty="0"/>
          </a:p>
        </p:txBody>
      </p:sp>
      <p:sp>
        <p:nvSpPr>
          <p:cNvPr id="194569" name="AutoShape 9"/>
          <p:cNvSpPr>
            <a:spLocks noChangeArrowheads="1"/>
          </p:cNvSpPr>
          <p:nvPr/>
        </p:nvSpPr>
        <p:spPr bwMode="auto">
          <a:xfrm>
            <a:off x="3746500" y="1422400"/>
            <a:ext cx="5613400" cy="3352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7581" y="10800"/>
                </a:moveTo>
                <a:cubicBezTo>
                  <a:pt x="7581" y="12578"/>
                  <a:pt x="9022" y="14019"/>
                  <a:pt x="10800" y="14019"/>
                </a:cubicBezTo>
                <a:cubicBezTo>
                  <a:pt x="12578" y="14019"/>
                  <a:pt x="14019" y="12578"/>
                  <a:pt x="14019" y="10800"/>
                </a:cubicBezTo>
                <a:cubicBezTo>
                  <a:pt x="14019" y="9022"/>
                  <a:pt x="12578" y="7581"/>
                  <a:pt x="10800" y="7581"/>
                </a:cubicBezTo>
                <a:cubicBezTo>
                  <a:pt x="9022" y="7581"/>
                  <a:pt x="7581" y="9022"/>
                  <a:pt x="7581" y="10800"/>
                </a:cubicBezTo>
                <a:close/>
              </a:path>
            </a:pathLst>
          </a:custGeom>
          <a:solidFill>
            <a:srgbClr val="B2B2B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05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 depth.gif                                                      0001545B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 r="10098"/>
          <a:stretch>
            <a:fillRect/>
          </a:stretch>
        </p:blipFill>
        <p:spPr bwMode="auto">
          <a:xfrm>
            <a:off x="1195388" y="1372828"/>
            <a:ext cx="4635500" cy="395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63626" y="1496653"/>
            <a:ext cx="7010400" cy="4887913"/>
            <a:chOff x="670" y="729"/>
            <a:chExt cx="4416" cy="3079"/>
          </a:xfrm>
        </p:grpSpPr>
        <p:grpSp>
          <p:nvGrpSpPr>
            <p:cNvPr id="26628" name="Group 7"/>
            <p:cNvGrpSpPr>
              <a:grpSpLocks/>
            </p:cNvGrpSpPr>
            <p:nvPr/>
          </p:nvGrpSpPr>
          <p:grpSpPr bwMode="auto">
            <a:xfrm>
              <a:off x="1722" y="729"/>
              <a:ext cx="3364" cy="2222"/>
              <a:chOff x="1722" y="729"/>
              <a:chExt cx="3364" cy="2222"/>
            </a:xfrm>
          </p:grpSpPr>
          <p:sp>
            <p:nvSpPr>
              <p:cNvPr id="26630" name="Freeform 5"/>
              <p:cNvSpPr>
                <a:spLocks/>
              </p:cNvSpPr>
              <p:nvPr/>
            </p:nvSpPr>
            <p:spPr bwMode="auto">
              <a:xfrm>
                <a:off x="1722" y="729"/>
                <a:ext cx="1842" cy="2222"/>
              </a:xfrm>
              <a:custGeom>
                <a:avLst/>
                <a:gdLst>
                  <a:gd name="T0" fmla="*/ 1842 w 1842"/>
                  <a:gd name="T1" fmla="*/ 0 h 2222"/>
                  <a:gd name="T2" fmla="*/ 1087 w 1842"/>
                  <a:gd name="T3" fmla="*/ 187 h 2222"/>
                  <a:gd name="T4" fmla="*/ 576 w 1842"/>
                  <a:gd name="T5" fmla="*/ 667 h 2222"/>
                  <a:gd name="T6" fmla="*/ 249 w 1842"/>
                  <a:gd name="T7" fmla="*/ 1404 h 2222"/>
                  <a:gd name="T8" fmla="*/ 0 w 1842"/>
                  <a:gd name="T9" fmla="*/ 2222 h 2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42"/>
                  <a:gd name="T16" fmla="*/ 0 h 2222"/>
                  <a:gd name="T17" fmla="*/ 1842 w 1842"/>
                  <a:gd name="T18" fmla="*/ 2222 h 2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42" h="2222">
                    <a:moveTo>
                      <a:pt x="1842" y="0"/>
                    </a:moveTo>
                    <a:cubicBezTo>
                      <a:pt x="1716" y="31"/>
                      <a:pt x="1298" y="76"/>
                      <a:pt x="1087" y="187"/>
                    </a:cubicBezTo>
                    <a:cubicBezTo>
                      <a:pt x="876" y="298"/>
                      <a:pt x="716" y="464"/>
                      <a:pt x="576" y="667"/>
                    </a:cubicBezTo>
                    <a:cubicBezTo>
                      <a:pt x="436" y="870"/>
                      <a:pt x="345" y="1145"/>
                      <a:pt x="249" y="1404"/>
                    </a:cubicBezTo>
                    <a:cubicBezTo>
                      <a:pt x="153" y="1663"/>
                      <a:pt x="52" y="2052"/>
                      <a:pt x="0" y="222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6631" name="Text Box 6"/>
              <p:cNvSpPr txBox="1">
                <a:spLocks noChangeArrowheads="1"/>
              </p:cNvSpPr>
              <p:nvPr/>
            </p:nvSpPr>
            <p:spPr bwMode="auto">
              <a:xfrm>
                <a:off x="2891" y="1500"/>
                <a:ext cx="219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% light passed by aperture</a:t>
                </a:r>
              </a:p>
            </p:txBody>
          </p:sp>
        </p:grpSp>
        <p:sp>
          <p:nvSpPr>
            <p:cNvPr id="26629" name="Text Box 8"/>
            <p:cNvSpPr txBox="1">
              <a:spLocks noChangeArrowheads="1"/>
            </p:cNvSpPr>
            <p:nvPr/>
          </p:nvSpPr>
          <p:spPr bwMode="auto">
            <a:xfrm>
              <a:off x="670" y="3517"/>
              <a:ext cx="440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Apparent brightness will be the product of these two!!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Optical section thickness vs pinhole </a:t>
            </a:r>
            <a:r>
              <a:rPr lang="en-US" sz="3600" dirty="0" smtClean="0"/>
              <a:t>size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020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Lecture </a:t>
            </a:r>
            <a:r>
              <a:rPr lang="en-US" dirty="0" smtClean="0"/>
              <a:t>7: Confocal Microscopy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Optical Sectioning: adding the third dimension</a:t>
            </a:r>
          </a:p>
          <a:p>
            <a:r>
              <a:rPr lang="en-US" dirty="0" smtClean="0"/>
              <a:t>Wide-field </a:t>
            </a:r>
            <a:r>
              <a:rPr lang="en-US" dirty="0"/>
              <a:t>Imaging</a:t>
            </a:r>
          </a:p>
          <a:p>
            <a:pPr lvl="1"/>
            <a:r>
              <a:rPr lang="en-US" dirty="0" smtClean="0"/>
              <a:t>Point </a:t>
            </a:r>
            <a:r>
              <a:rPr lang="en-US" dirty="0"/>
              <a:t>Spread Function</a:t>
            </a:r>
          </a:p>
          <a:p>
            <a:pPr lvl="1"/>
            <a:r>
              <a:rPr lang="en-US" dirty="0" smtClean="0"/>
              <a:t>Deconvolution</a:t>
            </a:r>
            <a:endParaRPr lang="en-US" dirty="0"/>
          </a:p>
          <a:p>
            <a:r>
              <a:rPr lang="en-US" dirty="0" smtClean="0"/>
              <a:t>Confocal </a:t>
            </a:r>
            <a:r>
              <a:rPr lang="en-US" dirty="0"/>
              <a:t>Laser Scanning Microscopy</a:t>
            </a:r>
          </a:p>
          <a:p>
            <a:pPr lvl="1"/>
            <a:r>
              <a:rPr lang="en-US" dirty="0" smtClean="0"/>
              <a:t>Confocal </a:t>
            </a:r>
            <a:r>
              <a:rPr lang="en-US" dirty="0"/>
              <a:t>Aperture</a:t>
            </a:r>
          </a:p>
          <a:p>
            <a:pPr lvl="1"/>
            <a:r>
              <a:rPr lang="en-US" dirty="0" smtClean="0"/>
              <a:t>Optical </a:t>
            </a:r>
            <a:r>
              <a:rPr lang="en-US" dirty="0"/>
              <a:t>aberrations</a:t>
            </a:r>
          </a:p>
          <a:p>
            <a:r>
              <a:rPr lang="en-US" dirty="0" smtClean="0"/>
              <a:t>Spinning disk confocal</a:t>
            </a:r>
            <a:endParaRPr lang="en-US" dirty="0"/>
          </a:p>
          <a:p>
            <a:r>
              <a:rPr lang="en-US" dirty="0" smtClean="0"/>
              <a:t>Two-photon </a:t>
            </a:r>
            <a:r>
              <a:rPr lang="en-US" dirty="0"/>
              <a:t>Laser Scanning </a:t>
            </a:r>
            <a:r>
              <a:rPr lang="en-US" dirty="0" smtClean="0"/>
              <a:t>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airy uni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7963" y="1600200"/>
            <a:ext cx="6188075" cy="452596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Resolution, Signal and Pinhole Diameter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1317707" y="6126163"/>
            <a:ext cx="67917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http://depts.washington.edu/keck/leica/pinhole.htm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855788" y="1233488"/>
            <a:ext cx="21202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t>Best Resolution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4627563" y="1233488"/>
            <a:ext cx="26339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Calibri" panose="020F0502020204030204" pitchFamily="34" charset="0"/>
                <a:cs typeface="Arial" panose="020B0604020202020204" pitchFamily="34" charset="0"/>
              </a:rPr>
              <a:t>Best Signal to Noise</a:t>
            </a:r>
          </a:p>
        </p:txBody>
      </p:sp>
    </p:spTree>
    <p:extLst>
      <p:ext uri="{BB962C8B-B14F-4D97-AF65-F5344CB8AC3E}">
        <p14:creationId xmlns:p14="http://schemas.microsoft.com/office/powerpoint/2010/main" val="27988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4041775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372494" y="1602757"/>
            <a:ext cx="24130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Light projected on a single spot in the specimen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Good: excitation falls off by the distance from the focus squared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530975" y="1602757"/>
            <a:ext cx="2413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Spatial filter in front of the detector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Good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: detection falls off by the distance from the focus squared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Bad: illumination of regions that are not used to generate an image</a:t>
            </a: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1348248" y="5891282"/>
            <a:ext cx="6299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Optical sectioning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Combined, sensitivity falls off by (distance from the focus)</a:t>
            </a:r>
            <a:r>
              <a:rPr lang="en-US" altLang="en-US" sz="2000" b="1" baseline="3000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8678" name="Group 7"/>
          <p:cNvGrpSpPr>
            <a:grpSpLocks/>
          </p:cNvGrpSpPr>
          <p:nvPr/>
        </p:nvGrpSpPr>
        <p:grpSpPr bwMode="auto">
          <a:xfrm rot="5400000">
            <a:off x="2294732" y="1707356"/>
            <a:ext cx="4489450" cy="3132137"/>
            <a:chOff x="465138" y="1397000"/>
            <a:chExt cx="7470777" cy="5213350"/>
          </a:xfrm>
        </p:grpSpPr>
        <p:sp>
          <p:nvSpPr>
            <p:cNvPr id="28679" name="Oval 75"/>
            <p:cNvSpPr>
              <a:spLocks noChangeArrowheads="1"/>
            </p:cNvSpPr>
            <p:nvPr/>
          </p:nvSpPr>
          <p:spPr bwMode="auto">
            <a:xfrm>
              <a:off x="1744663" y="4411663"/>
              <a:ext cx="363537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Oval 52"/>
            <p:cNvSpPr>
              <a:spLocks noChangeArrowheads="1"/>
            </p:cNvSpPr>
            <p:nvPr/>
          </p:nvSpPr>
          <p:spPr bwMode="auto">
            <a:xfrm rot="5400000">
              <a:off x="5124450" y="1830388"/>
              <a:ext cx="152400" cy="977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Oval 4"/>
            <p:cNvSpPr>
              <a:spLocks noChangeArrowheads="1"/>
            </p:cNvSpPr>
            <p:nvPr/>
          </p:nvSpPr>
          <p:spPr bwMode="auto">
            <a:xfrm>
              <a:off x="63817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2" name="Oval 5"/>
            <p:cNvSpPr>
              <a:spLocks noChangeArrowheads="1"/>
            </p:cNvSpPr>
            <p:nvPr/>
          </p:nvSpPr>
          <p:spPr bwMode="auto">
            <a:xfrm>
              <a:off x="36512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683" name="Group 8"/>
            <p:cNvGrpSpPr>
              <a:grpSpLocks/>
            </p:cNvGrpSpPr>
            <p:nvPr/>
          </p:nvGrpSpPr>
          <p:grpSpPr bwMode="auto">
            <a:xfrm>
              <a:off x="2457450" y="4411663"/>
              <a:ext cx="0" cy="1828800"/>
              <a:chOff x="2022" y="2323"/>
              <a:chExt cx="0" cy="1152"/>
            </a:xfrm>
          </p:grpSpPr>
          <p:sp>
            <p:nvSpPr>
              <p:cNvPr id="28712" name="Line 6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713" name="Line 7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8684" name="Line 13"/>
            <p:cNvSpPr>
              <a:spLocks noChangeShapeType="1"/>
            </p:cNvSpPr>
            <p:nvPr/>
          </p:nvSpPr>
          <p:spPr bwMode="auto">
            <a:xfrm rot="-2700000">
              <a:off x="5200650" y="4051300"/>
              <a:ext cx="0" cy="255905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85" name="Oval 14"/>
            <p:cNvSpPr>
              <a:spLocks noChangeArrowheads="1"/>
            </p:cNvSpPr>
            <p:nvPr/>
          </p:nvSpPr>
          <p:spPr bwMode="auto">
            <a:xfrm rot="5400000">
              <a:off x="5015706" y="3039269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686" name="Group 17"/>
            <p:cNvGrpSpPr>
              <a:grpSpLocks/>
            </p:cNvGrpSpPr>
            <p:nvPr/>
          </p:nvGrpSpPr>
          <p:grpSpPr bwMode="auto">
            <a:xfrm rot="5400000">
              <a:off x="5197477" y="1652590"/>
              <a:ext cx="0" cy="1828800"/>
              <a:chOff x="2022" y="2323"/>
              <a:chExt cx="0" cy="1152"/>
            </a:xfrm>
          </p:grpSpPr>
          <p:sp>
            <p:nvSpPr>
              <p:cNvPr id="28710" name="Line 18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711" name="Line 19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8687" name="Line 30"/>
            <p:cNvSpPr>
              <a:spLocks noChangeShapeType="1"/>
            </p:cNvSpPr>
            <p:nvPr/>
          </p:nvSpPr>
          <p:spPr bwMode="auto">
            <a:xfrm flipV="1">
              <a:off x="4283075" y="2566988"/>
              <a:ext cx="917575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88" name="Line 31"/>
            <p:cNvSpPr>
              <a:spLocks noChangeShapeType="1"/>
            </p:cNvSpPr>
            <p:nvPr/>
          </p:nvSpPr>
          <p:spPr bwMode="auto">
            <a:xfrm flipH="1" flipV="1">
              <a:off x="5211763" y="2566988"/>
              <a:ext cx="900112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89" name="Line 32"/>
            <p:cNvSpPr>
              <a:spLocks noChangeShapeType="1"/>
            </p:cNvSpPr>
            <p:nvPr/>
          </p:nvSpPr>
          <p:spPr bwMode="auto">
            <a:xfrm flipH="1" flipV="1">
              <a:off x="4283075" y="3943350"/>
              <a:ext cx="0" cy="468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0" name="Line 33"/>
            <p:cNvSpPr>
              <a:spLocks noChangeShapeType="1"/>
            </p:cNvSpPr>
            <p:nvPr/>
          </p:nvSpPr>
          <p:spPr bwMode="auto">
            <a:xfrm flipV="1">
              <a:off x="6111875" y="3943350"/>
              <a:ext cx="0" cy="22971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1" name="Line 34"/>
            <p:cNvSpPr>
              <a:spLocks noChangeShapeType="1"/>
            </p:cNvSpPr>
            <p:nvPr/>
          </p:nvSpPr>
          <p:spPr bwMode="auto">
            <a:xfrm flipV="1">
              <a:off x="4283075" y="4411663"/>
              <a:ext cx="22812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2" name="Line 35"/>
            <p:cNvSpPr>
              <a:spLocks noChangeShapeType="1"/>
            </p:cNvSpPr>
            <p:nvPr/>
          </p:nvSpPr>
          <p:spPr bwMode="auto">
            <a:xfrm flipH="1" flipV="1">
              <a:off x="6564313" y="44116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3" name="Line 37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4" name="Line 38"/>
            <p:cNvSpPr>
              <a:spLocks noChangeShapeType="1"/>
            </p:cNvSpPr>
            <p:nvPr/>
          </p:nvSpPr>
          <p:spPr bwMode="auto">
            <a:xfrm flipH="1">
              <a:off x="6111875" y="6240463"/>
              <a:ext cx="4524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5" name="Line 41"/>
            <p:cNvSpPr>
              <a:spLocks noChangeShapeType="1"/>
            </p:cNvSpPr>
            <p:nvPr/>
          </p:nvSpPr>
          <p:spPr bwMode="auto">
            <a:xfrm flipH="1" flipV="1">
              <a:off x="6564313" y="4564063"/>
              <a:ext cx="1371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6" name="Line 42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7556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7" name="Line 43"/>
            <p:cNvSpPr>
              <a:spLocks noChangeShapeType="1"/>
            </p:cNvSpPr>
            <p:nvPr/>
          </p:nvSpPr>
          <p:spPr bwMode="auto">
            <a:xfrm flipH="1">
              <a:off x="3829050" y="6081713"/>
              <a:ext cx="27352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8" name="Line 44"/>
            <p:cNvSpPr>
              <a:spLocks noChangeShapeType="1"/>
            </p:cNvSpPr>
            <p:nvPr/>
          </p:nvSpPr>
          <p:spPr bwMode="auto">
            <a:xfrm flipH="1">
              <a:off x="3843338" y="4564063"/>
              <a:ext cx="27352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699" name="Line 45"/>
            <p:cNvSpPr>
              <a:spLocks noChangeShapeType="1"/>
            </p:cNvSpPr>
            <p:nvPr/>
          </p:nvSpPr>
          <p:spPr bwMode="auto">
            <a:xfrm flipH="1">
              <a:off x="1927225" y="4564063"/>
              <a:ext cx="1916113" cy="1060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700" name="Line 46"/>
            <p:cNvSpPr>
              <a:spLocks noChangeShapeType="1"/>
            </p:cNvSpPr>
            <p:nvPr/>
          </p:nvSpPr>
          <p:spPr bwMode="auto">
            <a:xfrm flipH="1" flipV="1">
              <a:off x="1927225" y="5037138"/>
              <a:ext cx="1916113" cy="10445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701" name="AutoShape 47"/>
            <p:cNvSpPr>
              <a:spLocks noChangeArrowheads="1"/>
            </p:cNvSpPr>
            <p:nvPr/>
          </p:nvSpPr>
          <p:spPr bwMode="auto">
            <a:xfrm rot="5400000">
              <a:off x="554832" y="4823619"/>
              <a:ext cx="825500" cy="1004887"/>
            </a:xfrm>
            <a:prstGeom prst="can">
              <a:avLst>
                <a:gd name="adj" fmla="val 30433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2" name="Line 50"/>
            <p:cNvSpPr>
              <a:spLocks noChangeShapeType="1"/>
            </p:cNvSpPr>
            <p:nvPr/>
          </p:nvSpPr>
          <p:spPr bwMode="auto">
            <a:xfrm>
              <a:off x="5105400" y="2322513"/>
              <a:ext cx="95250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703" name="Line 51"/>
            <p:cNvSpPr>
              <a:spLocks noChangeShapeType="1"/>
            </p:cNvSpPr>
            <p:nvPr/>
          </p:nvSpPr>
          <p:spPr bwMode="auto">
            <a:xfrm flipV="1">
              <a:off x="5200650" y="2322513"/>
              <a:ext cx="106363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704" name="Line 53"/>
            <p:cNvSpPr>
              <a:spLocks noChangeShapeType="1"/>
            </p:cNvSpPr>
            <p:nvPr/>
          </p:nvSpPr>
          <p:spPr bwMode="auto">
            <a:xfrm>
              <a:off x="5211763" y="2011363"/>
              <a:ext cx="95250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705" name="Line 54"/>
            <p:cNvSpPr>
              <a:spLocks noChangeShapeType="1"/>
            </p:cNvSpPr>
            <p:nvPr/>
          </p:nvSpPr>
          <p:spPr bwMode="auto">
            <a:xfrm flipH="1">
              <a:off x="5105400" y="2011363"/>
              <a:ext cx="106363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706" name="AutoShape 48"/>
            <p:cNvSpPr>
              <a:spLocks noChangeArrowheads="1"/>
            </p:cNvSpPr>
            <p:nvPr/>
          </p:nvSpPr>
          <p:spPr bwMode="auto">
            <a:xfrm rot="10800000">
              <a:off x="5105400" y="1397000"/>
              <a:ext cx="201613" cy="641350"/>
            </a:xfrm>
            <a:prstGeom prst="can">
              <a:avLst>
                <a:gd name="adj" fmla="val 4876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07" name="Line 67"/>
            <p:cNvSpPr>
              <a:spLocks noChangeShapeType="1"/>
            </p:cNvSpPr>
            <p:nvPr/>
          </p:nvSpPr>
          <p:spPr bwMode="auto">
            <a:xfrm flipV="1">
              <a:off x="7935915" y="4394203"/>
              <a:ext cx="0" cy="1828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708" name="Line 76"/>
            <p:cNvSpPr>
              <a:spLocks noChangeShapeType="1"/>
            </p:cNvSpPr>
            <p:nvPr/>
          </p:nvSpPr>
          <p:spPr bwMode="auto">
            <a:xfrm flipH="1" flipV="1">
              <a:off x="1363663" y="5326063"/>
              <a:ext cx="563562" cy="298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709" name="Line 77"/>
            <p:cNvSpPr>
              <a:spLocks noChangeShapeType="1"/>
            </p:cNvSpPr>
            <p:nvPr/>
          </p:nvSpPr>
          <p:spPr bwMode="auto">
            <a:xfrm flipH="1">
              <a:off x="1363663" y="5037138"/>
              <a:ext cx="563562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Why does confocal add depth discrimination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003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4041775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29699" name="Group 5"/>
          <p:cNvGrpSpPr>
            <a:grpSpLocks/>
          </p:cNvGrpSpPr>
          <p:nvPr/>
        </p:nvGrpSpPr>
        <p:grpSpPr bwMode="auto">
          <a:xfrm rot="5400000">
            <a:off x="474663" y="2368552"/>
            <a:ext cx="4489450" cy="3133725"/>
            <a:chOff x="465138" y="1397000"/>
            <a:chExt cx="7470777" cy="5213350"/>
          </a:xfrm>
        </p:grpSpPr>
        <p:sp>
          <p:nvSpPr>
            <p:cNvPr id="29701" name="Oval 75"/>
            <p:cNvSpPr>
              <a:spLocks noChangeArrowheads="1"/>
            </p:cNvSpPr>
            <p:nvPr/>
          </p:nvSpPr>
          <p:spPr bwMode="auto">
            <a:xfrm>
              <a:off x="1744663" y="4411663"/>
              <a:ext cx="363537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2" name="Oval 52"/>
            <p:cNvSpPr>
              <a:spLocks noChangeArrowheads="1"/>
            </p:cNvSpPr>
            <p:nvPr/>
          </p:nvSpPr>
          <p:spPr bwMode="auto">
            <a:xfrm rot="5400000">
              <a:off x="5124450" y="1830388"/>
              <a:ext cx="152400" cy="977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3" name="Oval 4"/>
            <p:cNvSpPr>
              <a:spLocks noChangeArrowheads="1"/>
            </p:cNvSpPr>
            <p:nvPr/>
          </p:nvSpPr>
          <p:spPr bwMode="auto">
            <a:xfrm>
              <a:off x="63817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4" name="Oval 5"/>
            <p:cNvSpPr>
              <a:spLocks noChangeArrowheads="1"/>
            </p:cNvSpPr>
            <p:nvPr/>
          </p:nvSpPr>
          <p:spPr bwMode="auto">
            <a:xfrm>
              <a:off x="36512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705" name="Group 8"/>
            <p:cNvGrpSpPr>
              <a:grpSpLocks/>
            </p:cNvGrpSpPr>
            <p:nvPr/>
          </p:nvGrpSpPr>
          <p:grpSpPr bwMode="auto">
            <a:xfrm>
              <a:off x="2457450" y="4411663"/>
              <a:ext cx="0" cy="1828800"/>
              <a:chOff x="2022" y="2323"/>
              <a:chExt cx="0" cy="1152"/>
            </a:xfrm>
          </p:grpSpPr>
          <p:sp>
            <p:nvSpPr>
              <p:cNvPr id="29734" name="Line 6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9735" name="Line 7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9706" name="Line 13"/>
            <p:cNvSpPr>
              <a:spLocks noChangeShapeType="1"/>
            </p:cNvSpPr>
            <p:nvPr/>
          </p:nvSpPr>
          <p:spPr bwMode="auto">
            <a:xfrm rot="-2700000">
              <a:off x="5200650" y="4051300"/>
              <a:ext cx="0" cy="255905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07" name="Oval 12"/>
            <p:cNvSpPr>
              <a:spLocks noChangeArrowheads="1"/>
            </p:cNvSpPr>
            <p:nvPr/>
          </p:nvSpPr>
          <p:spPr bwMode="auto">
            <a:xfrm rot="5400000">
              <a:off x="5015706" y="3039269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708" name="Group 17"/>
            <p:cNvGrpSpPr>
              <a:grpSpLocks/>
            </p:cNvGrpSpPr>
            <p:nvPr/>
          </p:nvGrpSpPr>
          <p:grpSpPr bwMode="auto">
            <a:xfrm rot="5400000">
              <a:off x="5197479" y="1652592"/>
              <a:ext cx="0" cy="1828800"/>
              <a:chOff x="2022" y="2323"/>
              <a:chExt cx="0" cy="1152"/>
            </a:xfrm>
          </p:grpSpPr>
          <p:sp>
            <p:nvSpPr>
              <p:cNvPr id="29732" name="Line 18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9733" name="Line 19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9709" name="Line 30"/>
            <p:cNvSpPr>
              <a:spLocks noChangeShapeType="1"/>
            </p:cNvSpPr>
            <p:nvPr/>
          </p:nvSpPr>
          <p:spPr bwMode="auto">
            <a:xfrm flipV="1">
              <a:off x="4283075" y="2566988"/>
              <a:ext cx="917575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0" name="Line 31"/>
            <p:cNvSpPr>
              <a:spLocks noChangeShapeType="1"/>
            </p:cNvSpPr>
            <p:nvPr/>
          </p:nvSpPr>
          <p:spPr bwMode="auto">
            <a:xfrm flipH="1" flipV="1">
              <a:off x="5211763" y="2566988"/>
              <a:ext cx="900112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1" name="Line 32"/>
            <p:cNvSpPr>
              <a:spLocks noChangeShapeType="1"/>
            </p:cNvSpPr>
            <p:nvPr/>
          </p:nvSpPr>
          <p:spPr bwMode="auto">
            <a:xfrm flipH="1" flipV="1">
              <a:off x="4283075" y="3943350"/>
              <a:ext cx="0" cy="468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2" name="Line 33"/>
            <p:cNvSpPr>
              <a:spLocks noChangeShapeType="1"/>
            </p:cNvSpPr>
            <p:nvPr/>
          </p:nvSpPr>
          <p:spPr bwMode="auto">
            <a:xfrm flipV="1">
              <a:off x="6111875" y="3943350"/>
              <a:ext cx="0" cy="22971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3" name="Line 34"/>
            <p:cNvSpPr>
              <a:spLocks noChangeShapeType="1"/>
            </p:cNvSpPr>
            <p:nvPr/>
          </p:nvSpPr>
          <p:spPr bwMode="auto">
            <a:xfrm flipV="1">
              <a:off x="4283075" y="4411663"/>
              <a:ext cx="22812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4" name="Line 35"/>
            <p:cNvSpPr>
              <a:spLocks noChangeShapeType="1"/>
            </p:cNvSpPr>
            <p:nvPr/>
          </p:nvSpPr>
          <p:spPr bwMode="auto">
            <a:xfrm flipH="1" flipV="1">
              <a:off x="6564313" y="44116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5" name="Line 37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6" name="Line 38"/>
            <p:cNvSpPr>
              <a:spLocks noChangeShapeType="1"/>
            </p:cNvSpPr>
            <p:nvPr/>
          </p:nvSpPr>
          <p:spPr bwMode="auto">
            <a:xfrm flipH="1">
              <a:off x="6111875" y="6240463"/>
              <a:ext cx="4524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7" name="Line 41"/>
            <p:cNvSpPr>
              <a:spLocks noChangeShapeType="1"/>
            </p:cNvSpPr>
            <p:nvPr/>
          </p:nvSpPr>
          <p:spPr bwMode="auto">
            <a:xfrm flipH="1" flipV="1">
              <a:off x="6564313" y="4564063"/>
              <a:ext cx="1371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8" name="Line 42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7556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19" name="Line 43"/>
            <p:cNvSpPr>
              <a:spLocks noChangeShapeType="1"/>
            </p:cNvSpPr>
            <p:nvPr/>
          </p:nvSpPr>
          <p:spPr bwMode="auto">
            <a:xfrm flipH="1">
              <a:off x="3829050" y="6081713"/>
              <a:ext cx="27352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20" name="Line 44"/>
            <p:cNvSpPr>
              <a:spLocks noChangeShapeType="1"/>
            </p:cNvSpPr>
            <p:nvPr/>
          </p:nvSpPr>
          <p:spPr bwMode="auto">
            <a:xfrm flipH="1">
              <a:off x="3843338" y="4564063"/>
              <a:ext cx="27352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21" name="Line 45"/>
            <p:cNvSpPr>
              <a:spLocks noChangeShapeType="1"/>
            </p:cNvSpPr>
            <p:nvPr/>
          </p:nvSpPr>
          <p:spPr bwMode="auto">
            <a:xfrm flipH="1">
              <a:off x="1927225" y="4564063"/>
              <a:ext cx="1916113" cy="1060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22" name="Line 46"/>
            <p:cNvSpPr>
              <a:spLocks noChangeShapeType="1"/>
            </p:cNvSpPr>
            <p:nvPr/>
          </p:nvSpPr>
          <p:spPr bwMode="auto">
            <a:xfrm flipH="1" flipV="1">
              <a:off x="1927225" y="5037138"/>
              <a:ext cx="1916113" cy="10445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23" name="AutoShape 47"/>
            <p:cNvSpPr>
              <a:spLocks noChangeArrowheads="1"/>
            </p:cNvSpPr>
            <p:nvPr/>
          </p:nvSpPr>
          <p:spPr bwMode="auto">
            <a:xfrm rot="5400000">
              <a:off x="554832" y="4823619"/>
              <a:ext cx="825500" cy="1004887"/>
            </a:xfrm>
            <a:prstGeom prst="can">
              <a:avLst>
                <a:gd name="adj" fmla="val 30433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24" name="Line 50"/>
            <p:cNvSpPr>
              <a:spLocks noChangeShapeType="1"/>
            </p:cNvSpPr>
            <p:nvPr/>
          </p:nvSpPr>
          <p:spPr bwMode="auto">
            <a:xfrm>
              <a:off x="5105400" y="2322513"/>
              <a:ext cx="95250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25" name="Line 51"/>
            <p:cNvSpPr>
              <a:spLocks noChangeShapeType="1"/>
            </p:cNvSpPr>
            <p:nvPr/>
          </p:nvSpPr>
          <p:spPr bwMode="auto">
            <a:xfrm flipV="1">
              <a:off x="5200650" y="2322513"/>
              <a:ext cx="106363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26" name="Line 53"/>
            <p:cNvSpPr>
              <a:spLocks noChangeShapeType="1"/>
            </p:cNvSpPr>
            <p:nvPr/>
          </p:nvSpPr>
          <p:spPr bwMode="auto">
            <a:xfrm>
              <a:off x="5211763" y="2011363"/>
              <a:ext cx="95250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27" name="Line 54"/>
            <p:cNvSpPr>
              <a:spLocks noChangeShapeType="1"/>
            </p:cNvSpPr>
            <p:nvPr/>
          </p:nvSpPr>
          <p:spPr bwMode="auto">
            <a:xfrm flipH="1">
              <a:off x="5105400" y="2011363"/>
              <a:ext cx="106363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28" name="AutoShape 48"/>
            <p:cNvSpPr>
              <a:spLocks noChangeArrowheads="1"/>
            </p:cNvSpPr>
            <p:nvPr/>
          </p:nvSpPr>
          <p:spPr bwMode="auto">
            <a:xfrm rot="10800000">
              <a:off x="5105400" y="1397000"/>
              <a:ext cx="201613" cy="641350"/>
            </a:xfrm>
            <a:prstGeom prst="can">
              <a:avLst>
                <a:gd name="adj" fmla="val 4876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29" name="Line 67"/>
            <p:cNvSpPr>
              <a:spLocks noChangeShapeType="1"/>
            </p:cNvSpPr>
            <p:nvPr/>
          </p:nvSpPr>
          <p:spPr bwMode="auto">
            <a:xfrm flipV="1">
              <a:off x="7935915" y="4394203"/>
              <a:ext cx="0" cy="1828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30" name="Line 76"/>
            <p:cNvSpPr>
              <a:spLocks noChangeShapeType="1"/>
            </p:cNvSpPr>
            <p:nvPr/>
          </p:nvSpPr>
          <p:spPr bwMode="auto">
            <a:xfrm flipH="1" flipV="1">
              <a:off x="1363663" y="5326063"/>
              <a:ext cx="563562" cy="298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9731" name="Line 77"/>
            <p:cNvSpPr>
              <a:spLocks noChangeShapeType="1"/>
            </p:cNvSpPr>
            <p:nvPr/>
          </p:nvSpPr>
          <p:spPr bwMode="auto">
            <a:xfrm flipH="1">
              <a:off x="1363663" y="5037138"/>
              <a:ext cx="563562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dirty="0"/>
              <a:t>But this arrangement generates an “image” of only one point in the specimen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Only a single point is imaged at a time.</a:t>
            </a:r>
          </a:p>
          <a:p>
            <a:r>
              <a:rPr lang="en-US" dirty="0"/>
              <a:t>Detector signal must be decoded by a computer to reconstruct image.</a:t>
            </a:r>
          </a:p>
          <a:p>
            <a:r>
              <a:rPr lang="en-US" dirty="0"/>
              <a:t>Imaging point needs to be scanned somehow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5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3200" dirty="0">
                <a:latin typeface="Calibri Light" panose="020F0302020204030204" pitchFamily="34" charset="0"/>
                <a:cs typeface="Arial" panose="020B0604020202020204" pitchFamily="34" charset="0"/>
              </a:rPr>
              <a:t>Scan Specimen</a:t>
            </a:r>
            <a:endParaRPr lang="en-US" altLang="en-US" sz="32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Good:</a:t>
            </a:r>
          </a:p>
          <a:p>
            <a:r>
              <a:rPr lang="en-US" sz="2400" dirty="0"/>
              <a:t>Microscope works on axis</a:t>
            </a:r>
          </a:p>
          <a:p>
            <a:r>
              <a:rPr lang="en-US" sz="2400" dirty="0"/>
              <a:t>Best correction for optical aberrations</a:t>
            </a:r>
          </a:p>
          <a:p>
            <a:r>
              <a:rPr lang="en-US" sz="2400" dirty="0"/>
              <a:t>Most uniform light collection efficiency</a:t>
            </a:r>
          </a:p>
          <a:p>
            <a:pPr marL="0" indent="0">
              <a:buNone/>
            </a:pPr>
            <a:r>
              <a:rPr lang="en-US" sz="2400" dirty="0"/>
              <a:t>Bad:</a:t>
            </a:r>
          </a:p>
          <a:p>
            <a:r>
              <a:rPr lang="en-US" sz="2400" dirty="0"/>
              <a:t>Slow</a:t>
            </a:r>
          </a:p>
          <a:p>
            <a:r>
              <a:rPr lang="en-US" sz="2400" dirty="0"/>
              <a:t>Sloshes specimen</a:t>
            </a:r>
          </a:p>
          <a:p>
            <a:endParaRPr lang="en-US" sz="2400" dirty="0"/>
          </a:p>
        </p:txBody>
      </p:sp>
      <p:sp>
        <p:nvSpPr>
          <p:cNvPr id="343045" name="AutoShape 5"/>
          <p:cNvSpPr>
            <a:spLocks noChangeArrowheads="1"/>
          </p:cNvSpPr>
          <p:nvPr/>
        </p:nvSpPr>
        <p:spPr bwMode="auto">
          <a:xfrm>
            <a:off x="557213" y="4164013"/>
            <a:ext cx="2125662" cy="512762"/>
          </a:xfrm>
          <a:prstGeom prst="cube">
            <a:avLst>
              <a:gd name="adj" fmla="val 81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1376363" y="2590800"/>
            <a:ext cx="1306512" cy="1828800"/>
            <a:chOff x="946" y="1836"/>
            <a:chExt cx="823" cy="1152"/>
          </a:xfrm>
        </p:grpSpPr>
        <p:sp>
          <p:nvSpPr>
            <p:cNvPr id="30725" name="Line 7"/>
            <p:cNvSpPr>
              <a:spLocks noChangeShapeType="1"/>
            </p:cNvSpPr>
            <p:nvPr/>
          </p:nvSpPr>
          <p:spPr bwMode="auto">
            <a:xfrm>
              <a:off x="1213" y="2728"/>
              <a:ext cx="128" cy="2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30726" name="Line 8"/>
            <p:cNvSpPr>
              <a:spLocks noChangeShapeType="1"/>
            </p:cNvSpPr>
            <p:nvPr/>
          </p:nvSpPr>
          <p:spPr bwMode="auto">
            <a:xfrm flipH="1">
              <a:off x="1341" y="2728"/>
              <a:ext cx="118" cy="2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30727" name="AutoShape 9"/>
            <p:cNvSpPr>
              <a:spLocks noChangeArrowheads="1"/>
            </p:cNvSpPr>
            <p:nvPr/>
          </p:nvSpPr>
          <p:spPr bwMode="auto">
            <a:xfrm>
              <a:off x="1188" y="2161"/>
              <a:ext cx="295" cy="607"/>
            </a:xfrm>
            <a:prstGeom prst="can">
              <a:avLst>
                <a:gd name="adj" fmla="val 5144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8" name="AutoShape 10"/>
            <p:cNvSpPr>
              <a:spLocks noChangeArrowheads="1"/>
            </p:cNvSpPr>
            <p:nvPr/>
          </p:nvSpPr>
          <p:spPr bwMode="auto">
            <a:xfrm>
              <a:off x="946" y="1836"/>
              <a:ext cx="823" cy="518"/>
            </a:xfrm>
            <a:prstGeom prst="cube">
              <a:avLst>
                <a:gd name="adj" fmla="val 44014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87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5521 -3.7037E-6 L 0.05521 0.01158 L -8.33333E-7 0.01158 L -8.33333E-7 -3.7037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10"/>
          <p:cNvSpPr>
            <a:spLocks noChangeArrowheads="1"/>
          </p:cNvSpPr>
          <p:nvPr/>
        </p:nvSpPr>
        <p:spPr bwMode="auto">
          <a:xfrm>
            <a:off x="692150" y="4306888"/>
            <a:ext cx="2125663" cy="512762"/>
          </a:xfrm>
          <a:prstGeom prst="cube">
            <a:avLst>
              <a:gd name="adj" fmla="val 81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136650" y="2608263"/>
            <a:ext cx="1306513" cy="1828800"/>
            <a:chOff x="946" y="1836"/>
            <a:chExt cx="823" cy="1152"/>
          </a:xfrm>
        </p:grpSpPr>
        <p:sp>
          <p:nvSpPr>
            <p:cNvPr id="31749" name="Line 12"/>
            <p:cNvSpPr>
              <a:spLocks noChangeShapeType="1"/>
            </p:cNvSpPr>
            <p:nvPr/>
          </p:nvSpPr>
          <p:spPr bwMode="auto">
            <a:xfrm>
              <a:off x="1213" y="2728"/>
              <a:ext cx="128" cy="2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31750" name="Line 13"/>
            <p:cNvSpPr>
              <a:spLocks noChangeShapeType="1"/>
            </p:cNvSpPr>
            <p:nvPr/>
          </p:nvSpPr>
          <p:spPr bwMode="auto">
            <a:xfrm flipH="1">
              <a:off x="1341" y="2728"/>
              <a:ext cx="118" cy="2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31751" name="AutoShape 14"/>
            <p:cNvSpPr>
              <a:spLocks noChangeArrowheads="1"/>
            </p:cNvSpPr>
            <p:nvPr/>
          </p:nvSpPr>
          <p:spPr bwMode="auto">
            <a:xfrm>
              <a:off x="1188" y="2161"/>
              <a:ext cx="295" cy="607"/>
            </a:xfrm>
            <a:prstGeom prst="can">
              <a:avLst>
                <a:gd name="adj" fmla="val 5144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2" name="AutoShape 15"/>
            <p:cNvSpPr>
              <a:spLocks noChangeArrowheads="1"/>
            </p:cNvSpPr>
            <p:nvPr/>
          </p:nvSpPr>
          <p:spPr bwMode="auto">
            <a:xfrm>
              <a:off x="946" y="1836"/>
              <a:ext cx="823" cy="518"/>
            </a:xfrm>
            <a:prstGeom prst="cube">
              <a:avLst>
                <a:gd name="adj" fmla="val 44014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en-US" altLang="en-US" sz="3200" dirty="0">
                <a:latin typeface="Calibri Light" panose="020F0302020204030204" pitchFamily="34" charset="0"/>
                <a:cs typeface="Arial" panose="020B0604020202020204" pitchFamily="34" charset="0"/>
              </a:rPr>
              <a:t>Scan Microscope Head</a:t>
            </a:r>
            <a:endParaRPr lang="en-US" altLang="en-US" sz="32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1"/>
          <p:cNvSpPr>
            <a:spLocks noGrp="1"/>
          </p:cNvSpPr>
          <p:nvPr>
            <p:ph sz="half" idx="2"/>
          </p:nvPr>
        </p:nvSpPr>
        <p:spPr>
          <a:xfrm>
            <a:off x="4629150" y="1853906"/>
            <a:ext cx="3886200" cy="43513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Good: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Specimen </a:t>
            </a:r>
            <a:r>
              <a:rPr lang="en-US" altLang="en-US" sz="2400" dirty="0" smtClean="0">
                <a:cs typeface="Arial" panose="020B0604020202020204" pitchFamily="34" charset="0"/>
              </a:rPr>
              <a:t>doesn’</a:t>
            </a:r>
            <a:r>
              <a:rPr lang="en-US" altLang="ja-JP" sz="2400" dirty="0" smtClean="0">
                <a:cs typeface="Arial" panose="020B0604020202020204" pitchFamily="34" charset="0"/>
              </a:rPr>
              <a:t>t </a:t>
            </a:r>
            <a:r>
              <a:rPr lang="en-US" altLang="ja-JP" sz="2400" dirty="0">
                <a:cs typeface="Arial" panose="020B0604020202020204" pitchFamily="34" charset="0"/>
              </a:rPr>
              <a:t>move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Microscope works on axis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Best correction for optical aberrations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Most uniform light collection efficiency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Bad: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Slow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Optics can be more complicated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07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.02865 -4.81481E-6 L 0.02865 0.00695 L 0 0.00695 L 0 -4.81481E-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46" name="AutoShape 10"/>
          <p:cNvSpPr>
            <a:spLocks noChangeArrowheads="1"/>
          </p:cNvSpPr>
          <p:nvPr/>
        </p:nvSpPr>
        <p:spPr bwMode="auto">
          <a:xfrm>
            <a:off x="550863" y="4232275"/>
            <a:ext cx="2125662" cy="512763"/>
          </a:xfrm>
          <a:prstGeom prst="cube">
            <a:avLst>
              <a:gd name="adj" fmla="val 816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7147" name="Line 11"/>
          <p:cNvSpPr>
            <a:spLocks noChangeShapeType="1"/>
          </p:cNvSpPr>
          <p:nvPr/>
        </p:nvSpPr>
        <p:spPr bwMode="auto">
          <a:xfrm flipH="1">
            <a:off x="1738313" y="3916363"/>
            <a:ext cx="144462" cy="5572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47148" name="Line 12"/>
          <p:cNvSpPr>
            <a:spLocks noChangeShapeType="1"/>
          </p:cNvSpPr>
          <p:nvPr/>
        </p:nvSpPr>
        <p:spPr bwMode="auto">
          <a:xfrm>
            <a:off x="1785938" y="3916363"/>
            <a:ext cx="152400" cy="4191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grpSp>
        <p:nvGrpSpPr>
          <p:cNvPr id="32774" name="Group 13"/>
          <p:cNvGrpSpPr>
            <a:grpSpLocks/>
          </p:cNvGrpSpPr>
          <p:nvPr/>
        </p:nvGrpSpPr>
        <p:grpSpPr bwMode="auto">
          <a:xfrm>
            <a:off x="1225550" y="2611438"/>
            <a:ext cx="1306513" cy="1479550"/>
            <a:chOff x="2500" y="1755"/>
            <a:chExt cx="823" cy="932"/>
          </a:xfrm>
        </p:grpSpPr>
        <p:sp>
          <p:nvSpPr>
            <p:cNvPr id="32775" name="AutoShape 14"/>
            <p:cNvSpPr>
              <a:spLocks noChangeArrowheads="1"/>
            </p:cNvSpPr>
            <p:nvPr/>
          </p:nvSpPr>
          <p:spPr bwMode="auto">
            <a:xfrm>
              <a:off x="2742" y="2080"/>
              <a:ext cx="295" cy="607"/>
            </a:xfrm>
            <a:prstGeom prst="can">
              <a:avLst>
                <a:gd name="adj" fmla="val 51441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6" name="AutoShape 15"/>
            <p:cNvSpPr>
              <a:spLocks noChangeArrowheads="1"/>
            </p:cNvSpPr>
            <p:nvPr/>
          </p:nvSpPr>
          <p:spPr bwMode="auto">
            <a:xfrm>
              <a:off x="2500" y="1755"/>
              <a:ext cx="823" cy="518"/>
            </a:xfrm>
            <a:prstGeom prst="cube">
              <a:avLst>
                <a:gd name="adj" fmla="val 44014"/>
              </a:avLst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Calibri Light" panose="020F0302020204030204" pitchFamily="34" charset="0"/>
                <a:cs typeface="Arial" panose="020B0604020202020204" pitchFamily="34" charset="0"/>
              </a:rPr>
              <a:t>Scan Laser</a:t>
            </a:r>
            <a:endParaRPr lang="en-US" altLang="en-US" sz="3200" dirty="0" smtClean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4629150" y="1853906"/>
            <a:ext cx="38862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cs typeface="Arial" panose="020B0604020202020204" pitchFamily="34" charset="0"/>
              </a:rPr>
              <a:t>Good: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Faster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Specimen moves slowly—less sloshing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Bad: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Very high requirements on objective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Light collection may be non-uniform off-axis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cs typeface="Arial" panose="020B0604020202020204" pitchFamily="34" charset="0"/>
              </a:rPr>
              <a:t>More </a:t>
            </a:r>
            <a:r>
              <a:rPr lang="en-US" altLang="en-US" sz="2400" dirty="0" smtClean="0">
                <a:cs typeface="Arial" panose="020B0604020202020204" pitchFamily="34" charset="0"/>
              </a:rPr>
              <a:t>complicated</a:t>
            </a:r>
            <a:endParaRPr lang="en-US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51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4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34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remove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E-6 1.85185E-6 L 0.04254 1.85185E-6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47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6" grpId="0" animBg="1"/>
      <p:bldP spid="347147" grpId="0" animBg="1"/>
      <p:bldP spid="3471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Confocal Terminology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LSCM</a:t>
            </a:r>
          </a:p>
          <a:p>
            <a:pPr lvl="1"/>
            <a:r>
              <a:rPr lang="en-US" dirty="0" smtClean="0"/>
              <a:t>Laser Scanning Confocal Microscopy</a:t>
            </a:r>
          </a:p>
          <a:p>
            <a:r>
              <a:rPr lang="en-US" dirty="0" smtClean="0"/>
              <a:t>CLSM</a:t>
            </a:r>
          </a:p>
          <a:p>
            <a:pPr lvl="1"/>
            <a:r>
              <a:rPr lang="en-US" dirty="0" smtClean="0"/>
              <a:t>Confocal Laser Scanning Microscopy</a:t>
            </a:r>
          </a:p>
          <a:p>
            <a:r>
              <a:rPr lang="en-US" dirty="0" smtClean="0"/>
              <a:t>CSLM</a:t>
            </a:r>
          </a:p>
          <a:p>
            <a:pPr lvl="1"/>
            <a:r>
              <a:rPr lang="en-US" dirty="0" smtClean="0"/>
              <a:t>Confocal Scanning Laser Microscopy</a:t>
            </a:r>
          </a:p>
          <a:p>
            <a:r>
              <a:rPr lang="en-US" dirty="0" smtClean="0"/>
              <a:t>LSM</a:t>
            </a:r>
          </a:p>
          <a:p>
            <a:pPr lvl="1"/>
            <a:r>
              <a:rPr lang="en-US" dirty="0" smtClean="0"/>
              <a:t>Laser Scanning 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4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aberrations corr pict                                          0001B2B0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1727200"/>
            <a:ext cx="4006850" cy="494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Optical Aberrations:  Imperfections in optical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Chromatic (blue=shorter wavelength)</a:t>
            </a:r>
          </a:p>
          <a:p>
            <a:r>
              <a:rPr lang="en-US" dirty="0" smtClean="0"/>
              <a:t>Spherical</a:t>
            </a:r>
            <a:endParaRPr lang="en-US" dirty="0"/>
          </a:p>
          <a:p>
            <a:r>
              <a:rPr lang="en-US" dirty="0" smtClean="0"/>
              <a:t>Curvature </a:t>
            </a:r>
            <a:r>
              <a:rPr lang="en-US" dirty="0"/>
              <a:t>of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4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1371600" y="3716594"/>
            <a:ext cx="65532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6" name="Oval 4"/>
          <p:cNvSpPr>
            <a:spLocks noChangeArrowheads="1"/>
          </p:cNvSpPr>
          <p:nvPr/>
        </p:nvSpPr>
        <p:spPr bwMode="auto">
          <a:xfrm>
            <a:off x="3733800" y="973394"/>
            <a:ext cx="762000" cy="55626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84997" name="Group 25"/>
          <p:cNvGrpSpPr>
            <a:grpSpLocks/>
          </p:cNvGrpSpPr>
          <p:nvPr/>
        </p:nvGrpSpPr>
        <p:grpSpPr bwMode="auto">
          <a:xfrm>
            <a:off x="2057400" y="3335594"/>
            <a:ext cx="6019800" cy="762000"/>
            <a:chOff x="1296" y="1872"/>
            <a:chExt cx="3792" cy="480"/>
          </a:xfrm>
        </p:grpSpPr>
        <p:sp>
          <p:nvSpPr>
            <p:cNvPr id="85016" name="Line 6"/>
            <p:cNvSpPr>
              <a:spLocks noChangeShapeType="1"/>
            </p:cNvSpPr>
            <p:nvPr/>
          </p:nvSpPr>
          <p:spPr bwMode="auto">
            <a:xfrm>
              <a:off x="1296" y="235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Line 7"/>
            <p:cNvSpPr>
              <a:spLocks noChangeShapeType="1"/>
            </p:cNvSpPr>
            <p:nvPr/>
          </p:nvSpPr>
          <p:spPr bwMode="auto">
            <a:xfrm>
              <a:off x="1296" y="1872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8" name="Line 12"/>
            <p:cNvSpPr>
              <a:spLocks noChangeShapeType="1"/>
            </p:cNvSpPr>
            <p:nvPr/>
          </p:nvSpPr>
          <p:spPr bwMode="auto">
            <a:xfrm>
              <a:off x="2592" y="1872"/>
              <a:ext cx="2448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9" name="Line 13"/>
            <p:cNvSpPr>
              <a:spLocks noChangeShapeType="1"/>
            </p:cNvSpPr>
            <p:nvPr/>
          </p:nvSpPr>
          <p:spPr bwMode="auto">
            <a:xfrm flipV="1">
              <a:off x="2592" y="1968"/>
              <a:ext cx="2496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057400" y="2802194"/>
            <a:ext cx="5943600" cy="1831975"/>
            <a:chOff x="1296" y="1535"/>
            <a:chExt cx="3744" cy="1154"/>
          </a:xfrm>
        </p:grpSpPr>
        <p:sp>
          <p:nvSpPr>
            <p:cNvPr id="85012" name="Line 5"/>
            <p:cNvSpPr>
              <a:spLocks noChangeShapeType="1"/>
            </p:cNvSpPr>
            <p:nvPr/>
          </p:nvSpPr>
          <p:spPr bwMode="auto">
            <a:xfrm>
              <a:off x="1296" y="1535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3" name="Line 8"/>
            <p:cNvSpPr>
              <a:spLocks noChangeShapeType="1"/>
            </p:cNvSpPr>
            <p:nvPr/>
          </p:nvSpPr>
          <p:spPr bwMode="auto">
            <a:xfrm>
              <a:off x="1296" y="2688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Line 11"/>
            <p:cNvSpPr>
              <a:spLocks noChangeShapeType="1"/>
            </p:cNvSpPr>
            <p:nvPr/>
          </p:nvSpPr>
          <p:spPr bwMode="auto">
            <a:xfrm>
              <a:off x="2592" y="1536"/>
              <a:ext cx="2400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5" name="Line 14"/>
            <p:cNvSpPr>
              <a:spLocks noChangeShapeType="1"/>
            </p:cNvSpPr>
            <p:nvPr/>
          </p:nvSpPr>
          <p:spPr bwMode="auto">
            <a:xfrm flipV="1">
              <a:off x="2592" y="1680"/>
              <a:ext cx="2448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410200" y="4021394"/>
            <a:ext cx="1600200" cy="1628775"/>
            <a:chOff x="3408" y="2304"/>
            <a:chExt cx="1008" cy="1026"/>
          </a:xfrm>
        </p:grpSpPr>
        <p:sp>
          <p:nvSpPr>
            <p:cNvPr id="85010" name="Text Box 15"/>
            <p:cNvSpPr txBox="1">
              <a:spLocks noChangeArrowheads="1"/>
            </p:cNvSpPr>
            <p:nvPr/>
          </p:nvSpPr>
          <p:spPr bwMode="auto">
            <a:xfrm>
              <a:off x="3408" y="2736"/>
              <a:ext cx="100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Zone of Confusion</a:t>
              </a:r>
            </a:p>
          </p:txBody>
        </p:sp>
        <p:sp>
          <p:nvSpPr>
            <p:cNvPr id="85011" name="Line 16"/>
            <p:cNvSpPr>
              <a:spLocks noChangeShapeType="1"/>
            </p:cNvSpPr>
            <p:nvPr/>
          </p:nvSpPr>
          <p:spPr bwMode="auto">
            <a:xfrm flipV="1">
              <a:off x="3840" y="2304"/>
              <a:ext cx="88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057400" y="2344994"/>
            <a:ext cx="5715000" cy="2898775"/>
            <a:chOff x="1296" y="1199"/>
            <a:chExt cx="3600" cy="1826"/>
          </a:xfrm>
        </p:grpSpPr>
        <p:sp>
          <p:nvSpPr>
            <p:cNvPr id="85006" name="Line 9"/>
            <p:cNvSpPr>
              <a:spLocks noChangeShapeType="1"/>
            </p:cNvSpPr>
            <p:nvPr/>
          </p:nvSpPr>
          <p:spPr bwMode="auto">
            <a:xfrm>
              <a:off x="1296" y="1199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7" name="Line 10"/>
            <p:cNvSpPr>
              <a:spLocks noChangeShapeType="1"/>
            </p:cNvSpPr>
            <p:nvPr/>
          </p:nvSpPr>
          <p:spPr bwMode="auto">
            <a:xfrm>
              <a:off x="2592" y="1200"/>
              <a:ext cx="2304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Line 18"/>
            <p:cNvSpPr>
              <a:spLocks noChangeShapeType="1"/>
            </p:cNvSpPr>
            <p:nvPr/>
          </p:nvSpPr>
          <p:spPr bwMode="auto">
            <a:xfrm>
              <a:off x="1296" y="3024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9" name="Line 21"/>
            <p:cNvSpPr>
              <a:spLocks noChangeShapeType="1"/>
            </p:cNvSpPr>
            <p:nvPr/>
          </p:nvSpPr>
          <p:spPr bwMode="auto">
            <a:xfrm flipV="1">
              <a:off x="2592" y="1392"/>
              <a:ext cx="2304" cy="16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057400" y="1808419"/>
            <a:ext cx="5486400" cy="3965575"/>
            <a:chOff x="1296" y="863"/>
            <a:chExt cx="3456" cy="2498"/>
          </a:xfrm>
        </p:grpSpPr>
        <p:sp>
          <p:nvSpPr>
            <p:cNvPr id="85002" name="Line 17"/>
            <p:cNvSpPr>
              <a:spLocks noChangeShapeType="1"/>
            </p:cNvSpPr>
            <p:nvPr/>
          </p:nvSpPr>
          <p:spPr bwMode="auto">
            <a:xfrm>
              <a:off x="1296" y="863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3" name="Line 20"/>
            <p:cNvSpPr>
              <a:spLocks noChangeShapeType="1"/>
            </p:cNvSpPr>
            <p:nvPr/>
          </p:nvSpPr>
          <p:spPr bwMode="auto">
            <a:xfrm>
              <a:off x="1296" y="3360"/>
              <a:ext cx="129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4" name="Line 22"/>
            <p:cNvSpPr>
              <a:spLocks noChangeShapeType="1"/>
            </p:cNvSpPr>
            <p:nvPr/>
          </p:nvSpPr>
          <p:spPr bwMode="auto">
            <a:xfrm flipV="1">
              <a:off x="2592" y="1248"/>
              <a:ext cx="2064" cy="21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Line 23"/>
            <p:cNvSpPr>
              <a:spLocks noChangeShapeType="1"/>
            </p:cNvSpPr>
            <p:nvPr/>
          </p:nvSpPr>
          <p:spPr bwMode="auto">
            <a:xfrm>
              <a:off x="2592" y="864"/>
              <a:ext cx="2160" cy="2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600" dirty="0"/>
              <a:t>Spherical </a:t>
            </a:r>
            <a:r>
              <a:rPr lang="en-US" sz="3600" dirty="0" smtClean="0"/>
              <a:t>Aberration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304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aberrations  not pict                                          0001B2B0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886282"/>
            <a:ext cx="4129088" cy="577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260350" y="305743"/>
            <a:ext cx="7515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Spherical aberration: Light misses aperture (and defocused)</a:t>
            </a:r>
          </a:p>
        </p:txBody>
      </p:sp>
    </p:spTree>
    <p:extLst>
      <p:ext uri="{BB962C8B-B14F-4D97-AF65-F5344CB8AC3E}">
        <p14:creationId xmlns:p14="http://schemas.microsoft.com/office/powerpoint/2010/main" val="23954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Improve fluorescence with optical sectioning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067" y="1825625"/>
            <a:ext cx="3794366" cy="4351338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Wide-field microscopy</a:t>
            </a:r>
          </a:p>
          <a:p>
            <a:pPr lvl="1"/>
            <a:r>
              <a:rPr lang="en-US" dirty="0"/>
              <a:t>Illuminating whole field of view</a:t>
            </a:r>
          </a:p>
          <a:p>
            <a:r>
              <a:rPr lang="en-US" dirty="0"/>
              <a:t>Confocal microscopy</a:t>
            </a:r>
          </a:p>
          <a:p>
            <a:pPr lvl="1"/>
            <a:r>
              <a:rPr lang="en-US" dirty="0"/>
              <a:t>Spot scanning</a:t>
            </a:r>
          </a:p>
          <a:p>
            <a:r>
              <a:rPr lang="en-US" dirty="0"/>
              <a:t>Near-field microscopy</a:t>
            </a:r>
          </a:p>
          <a:p>
            <a:pPr lvl="1"/>
            <a:r>
              <a:rPr lang="en-US" dirty="0"/>
              <a:t>For </a:t>
            </a:r>
            <a:r>
              <a:rPr lang="en-US" dirty="0" smtClean="0"/>
              <a:t>super-resolution</a:t>
            </a:r>
          </a:p>
          <a:p>
            <a:pPr lvl="1"/>
            <a:r>
              <a:rPr lang="en-US" dirty="0" smtClean="0"/>
              <a:t>TIRF</a:t>
            </a:r>
          </a:p>
          <a:p>
            <a:r>
              <a:rPr lang="en-US" dirty="0" smtClean="0"/>
              <a:t>Remember, typical </a:t>
            </a:r>
            <a:r>
              <a:rPr lang="en-US" dirty="0"/>
              <a:t>compound microscope is not 3D, even though binocular</a:t>
            </a:r>
          </a:p>
        </p:txBody>
      </p:sp>
    </p:spTree>
    <p:extLst>
      <p:ext uri="{BB962C8B-B14F-4D97-AF65-F5344CB8AC3E}">
        <p14:creationId xmlns:p14="http://schemas.microsoft.com/office/powerpoint/2010/main" val="369048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457200" y="4343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67" name="Oval 4"/>
          <p:cNvSpPr>
            <a:spLocks noChangeArrowheads="1"/>
          </p:cNvSpPr>
          <p:nvPr/>
        </p:nvSpPr>
        <p:spPr bwMode="auto">
          <a:xfrm>
            <a:off x="3733800" y="2438400"/>
            <a:ext cx="762000" cy="388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609600" y="3657600"/>
            <a:ext cx="85344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69" name="AutoShape 6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0" name="AutoShape 7"/>
          <p:cNvSpPr>
            <a:spLocks noChangeArrowheads="1"/>
          </p:cNvSpPr>
          <p:nvPr/>
        </p:nvSpPr>
        <p:spPr bwMode="auto">
          <a:xfrm>
            <a:off x="2003425" y="42672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 flipV="1">
            <a:off x="609600" y="36576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685800" y="36576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>
            <a:off x="4114800" y="3657600"/>
            <a:ext cx="50292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74" name="Line 11"/>
          <p:cNvSpPr>
            <a:spLocks noChangeShapeType="1"/>
          </p:cNvSpPr>
          <p:nvPr/>
        </p:nvSpPr>
        <p:spPr bwMode="auto">
          <a:xfrm>
            <a:off x="609600" y="3657600"/>
            <a:ext cx="3505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75" name="Line 12"/>
          <p:cNvSpPr>
            <a:spLocks noChangeShapeType="1"/>
          </p:cNvSpPr>
          <p:nvPr/>
        </p:nvSpPr>
        <p:spPr bwMode="auto">
          <a:xfrm flipV="1">
            <a:off x="4114800" y="5257800"/>
            <a:ext cx="502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76" name="Line 13"/>
          <p:cNvSpPr>
            <a:spLocks noChangeShapeType="1"/>
          </p:cNvSpPr>
          <p:nvPr/>
        </p:nvSpPr>
        <p:spPr bwMode="auto">
          <a:xfrm>
            <a:off x="8686800" y="4343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77" name="Line 14"/>
          <p:cNvSpPr>
            <a:spLocks noChangeShapeType="1"/>
          </p:cNvSpPr>
          <p:nvPr/>
        </p:nvSpPr>
        <p:spPr bwMode="auto">
          <a:xfrm>
            <a:off x="2133600" y="3124200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78" name="Line 15"/>
          <p:cNvSpPr>
            <a:spLocks noChangeShapeType="1"/>
          </p:cNvSpPr>
          <p:nvPr/>
        </p:nvSpPr>
        <p:spPr bwMode="auto">
          <a:xfrm>
            <a:off x="4114800" y="4038600"/>
            <a:ext cx="457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79" name="Line 16"/>
          <p:cNvSpPr>
            <a:spLocks noChangeShapeType="1"/>
          </p:cNvSpPr>
          <p:nvPr/>
        </p:nvSpPr>
        <p:spPr bwMode="auto">
          <a:xfrm flipH="1">
            <a:off x="609600" y="4724400"/>
            <a:ext cx="350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6880" name="Text Box 17"/>
          <p:cNvSpPr txBox="1">
            <a:spLocks noChangeArrowheads="1"/>
          </p:cNvSpPr>
          <p:nvPr/>
        </p:nvSpPr>
        <p:spPr bwMode="auto">
          <a:xfrm>
            <a:off x="2879725" y="2589213"/>
            <a:ext cx="339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6881" name="Text Box 18"/>
          <p:cNvSpPr txBox="1">
            <a:spLocks noChangeArrowheads="1"/>
          </p:cNvSpPr>
          <p:nvPr/>
        </p:nvSpPr>
        <p:spPr bwMode="auto">
          <a:xfrm>
            <a:off x="1905000" y="4648200"/>
            <a:ext cx="344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6882" name="Text Box 19"/>
          <p:cNvSpPr txBox="1">
            <a:spLocks noChangeArrowheads="1"/>
          </p:cNvSpPr>
          <p:nvPr/>
        </p:nvSpPr>
        <p:spPr bwMode="auto">
          <a:xfrm>
            <a:off x="6324600" y="3505200"/>
            <a:ext cx="269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09800" y="4267200"/>
            <a:ext cx="3733800" cy="152400"/>
            <a:chOff x="1392" y="2688"/>
            <a:chExt cx="2352" cy="96"/>
          </a:xfrm>
        </p:grpSpPr>
        <p:sp>
          <p:nvSpPr>
            <p:cNvPr id="36897" name="AutoShape 21"/>
            <p:cNvSpPr>
              <a:spLocks noChangeArrowheads="1"/>
            </p:cNvSpPr>
            <p:nvPr/>
          </p:nvSpPr>
          <p:spPr bwMode="auto">
            <a:xfrm>
              <a:off x="1392" y="2688"/>
              <a:ext cx="96" cy="9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98" name="AutoShape 22"/>
            <p:cNvSpPr>
              <a:spLocks noChangeArrowheads="1"/>
            </p:cNvSpPr>
            <p:nvPr/>
          </p:nvSpPr>
          <p:spPr bwMode="auto">
            <a:xfrm>
              <a:off x="3648" y="2688"/>
              <a:ext cx="96" cy="96"/>
            </a:xfrm>
            <a:prstGeom prst="diamond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609600" y="3657600"/>
            <a:ext cx="8534400" cy="1981200"/>
            <a:chOff x="384" y="2304"/>
            <a:chExt cx="5376" cy="1248"/>
          </a:xfrm>
        </p:grpSpPr>
        <p:grpSp>
          <p:nvGrpSpPr>
            <p:cNvPr id="36892" name="Group 24"/>
            <p:cNvGrpSpPr>
              <a:grpSpLocks/>
            </p:cNvGrpSpPr>
            <p:nvPr/>
          </p:nvGrpSpPr>
          <p:grpSpPr bwMode="auto">
            <a:xfrm>
              <a:off x="384" y="2304"/>
              <a:ext cx="5376" cy="1248"/>
              <a:chOff x="384" y="2304"/>
              <a:chExt cx="5376" cy="1248"/>
            </a:xfrm>
          </p:grpSpPr>
          <p:sp>
            <p:nvSpPr>
              <p:cNvPr id="36894" name="Line 25"/>
              <p:cNvSpPr>
                <a:spLocks noChangeShapeType="1"/>
              </p:cNvSpPr>
              <p:nvPr/>
            </p:nvSpPr>
            <p:spPr bwMode="auto">
              <a:xfrm>
                <a:off x="2592" y="2304"/>
                <a:ext cx="3168" cy="1248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6895" name="Line 26"/>
              <p:cNvSpPr>
                <a:spLocks noChangeShapeType="1"/>
              </p:cNvSpPr>
              <p:nvPr/>
            </p:nvSpPr>
            <p:spPr bwMode="auto">
              <a:xfrm>
                <a:off x="384" y="2304"/>
                <a:ext cx="2208" cy="912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6896" name="Line 27"/>
              <p:cNvSpPr>
                <a:spLocks noChangeShapeType="1"/>
              </p:cNvSpPr>
              <p:nvPr/>
            </p:nvSpPr>
            <p:spPr bwMode="auto">
              <a:xfrm>
                <a:off x="2585" y="3202"/>
                <a:ext cx="3168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36893" name="Line 28"/>
            <p:cNvSpPr>
              <a:spLocks noChangeShapeType="1"/>
            </p:cNvSpPr>
            <p:nvPr/>
          </p:nvSpPr>
          <p:spPr bwMode="auto">
            <a:xfrm>
              <a:off x="4896" y="2736"/>
              <a:ext cx="0" cy="48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4114800" y="2667000"/>
            <a:ext cx="4833938" cy="3646488"/>
            <a:chOff x="2592" y="1680"/>
            <a:chExt cx="3045" cy="2297"/>
          </a:xfrm>
        </p:grpSpPr>
        <p:sp>
          <p:nvSpPr>
            <p:cNvPr id="36887" name="Line 30"/>
            <p:cNvSpPr>
              <a:spLocks noChangeShapeType="1"/>
            </p:cNvSpPr>
            <p:nvPr/>
          </p:nvSpPr>
          <p:spPr bwMode="auto">
            <a:xfrm>
              <a:off x="2592" y="2208"/>
              <a:ext cx="2304" cy="0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36888" name="Text Box 31"/>
            <p:cNvSpPr txBox="1">
              <a:spLocks noChangeArrowheads="1"/>
            </p:cNvSpPr>
            <p:nvPr/>
          </p:nvSpPr>
          <p:spPr bwMode="auto">
            <a:xfrm>
              <a:off x="4448" y="1680"/>
              <a:ext cx="1189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Shift of focus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89" name="Line 32"/>
            <p:cNvSpPr>
              <a:spLocks noChangeShapeType="1"/>
            </p:cNvSpPr>
            <p:nvPr/>
          </p:nvSpPr>
          <p:spPr bwMode="auto">
            <a:xfrm flipH="1">
              <a:off x="5136" y="1920"/>
              <a:ext cx="144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36890" name="Text Box 33"/>
            <p:cNvSpPr txBox="1">
              <a:spLocks noChangeArrowheads="1"/>
            </p:cNvSpPr>
            <p:nvPr/>
          </p:nvSpPr>
          <p:spPr bwMode="auto">
            <a:xfrm>
              <a:off x="3504" y="3696"/>
              <a:ext cx="1866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</a:rPr>
                <a:t>Change in magnification</a:t>
              </a: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891" name="Line 34"/>
            <p:cNvSpPr>
              <a:spLocks noChangeShapeType="1"/>
            </p:cNvSpPr>
            <p:nvPr/>
          </p:nvSpPr>
          <p:spPr bwMode="auto">
            <a:xfrm flipV="1">
              <a:off x="4656" y="3408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Higher index of refraction results in shorter f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28746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Chromatic Aberration</a:t>
            </a:r>
          </a:p>
          <a:p>
            <a:pPr lvl="1"/>
            <a:r>
              <a:rPr lang="en-US" sz="2000" dirty="0" smtClean="0"/>
              <a:t>Lateral </a:t>
            </a:r>
            <a:r>
              <a:rPr lang="en-US" sz="2000" dirty="0"/>
              <a:t>(magnification)</a:t>
            </a:r>
          </a:p>
          <a:p>
            <a:pPr lvl="1"/>
            <a:r>
              <a:rPr lang="en-US" sz="2000" dirty="0" smtClean="0"/>
              <a:t>Axial </a:t>
            </a:r>
            <a:r>
              <a:rPr lang="en-US" sz="2000" dirty="0"/>
              <a:t>(focus shift)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lat chrom not corrected.pict                                   0001B2B0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0" y="1286592"/>
            <a:ext cx="46355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Lateral chromatic aberration - light misses </a:t>
            </a:r>
            <a:r>
              <a:rPr lang="en-US" sz="2800" dirty="0" smtClean="0"/>
              <a:t>aperture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963934" y="1351362"/>
            <a:ext cx="861133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Detector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54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457200" y="4343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15" name="Oval 4"/>
          <p:cNvSpPr>
            <a:spLocks noChangeArrowheads="1"/>
          </p:cNvSpPr>
          <p:nvPr/>
        </p:nvSpPr>
        <p:spPr bwMode="auto">
          <a:xfrm>
            <a:off x="3733800" y="2438400"/>
            <a:ext cx="762000" cy="388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609600" y="3657600"/>
            <a:ext cx="85344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17" name="AutoShape 6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8" name="AutoShape 7"/>
          <p:cNvSpPr>
            <a:spLocks noChangeArrowheads="1"/>
          </p:cNvSpPr>
          <p:nvPr/>
        </p:nvSpPr>
        <p:spPr bwMode="auto">
          <a:xfrm>
            <a:off x="2014538" y="42672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 flipV="1">
            <a:off x="609600" y="36576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>
            <a:off x="609600" y="36576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4114800" y="3657600"/>
            <a:ext cx="50292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609600" y="3657600"/>
            <a:ext cx="3505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V="1">
            <a:off x="4114800" y="5257800"/>
            <a:ext cx="502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8686800" y="4343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5" name="Line 14"/>
          <p:cNvSpPr>
            <a:spLocks noChangeShapeType="1"/>
          </p:cNvSpPr>
          <p:nvPr/>
        </p:nvSpPr>
        <p:spPr bwMode="auto">
          <a:xfrm>
            <a:off x="2133600" y="2897188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6" name="Line 15"/>
          <p:cNvSpPr>
            <a:spLocks noChangeShapeType="1"/>
          </p:cNvSpPr>
          <p:nvPr/>
        </p:nvSpPr>
        <p:spPr bwMode="auto">
          <a:xfrm>
            <a:off x="4114800" y="4038600"/>
            <a:ext cx="457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7" name="Line 16"/>
          <p:cNvSpPr>
            <a:spLocks noChangeShapeType="1"/>
          </p:cNvSpPr>
          <p:nvPr/>
        </p:nvSpPr>
        <p:spPr bwMode="auto">
          <a:xfrm flipH="1">
            <a:off x="609600" y="4724400"/>
            <a:ext cx="350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2879725" y="2362200"/>
            <a:ext cx="339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1981200" y="4572000"/>
            <a:ext cx="344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38930" name="Text Box 19"/>
          <p:cNvSpPr txBox="1">
            <a:spLocks noChangeArrowheads="1"/>
          </p:cNvSpPr>
          <p:nvPr/>
        </p:nvSpPr>
        <p:spPr bwMode="auto">
          <a:xfrm>
            <a:off x="6359525" y="3581400"/>
            <a:ext cx="269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38931" name="Arc 20"/>
          <p:cNvSpPr>
            <a:spLocks/>
          </p:cNvSpPr>
          <p:nvPr/>
        </p:nvSpPr>
        <p:spPr bwMode="auto">
          <a:xfrm flipV="1">
            <a:off x="8343900" y="4343400"/>
            <a:ext cx="344488" cy="1285875"/>
          </a:xfrm>
          <a:custGeom>
            <a:avLst/>
            <a:gdLst>
              <a:gd name="T0" fmla="*/ 2147483647 w 21600"/>
              <a:gd name="T1" fmla="*/ 0 h 21428"/>
              <a:gd name="T2" fmla="*/ 2147483647 w 21600"/>
              <a:gd name="T3" fmla="*/ 2147483647 h 21428"/>
              <a:gd name="T4" fmla="*/ 0 w 21600"/>
              <a:gd name="T5" fmla="*/ 2147483647 h 21428"/>
              <a:gd name="T6" fmla="*/ 0 60000 65536"/>
              <a:gd name="T7" fmla="*/ 0 60000 65536"/>
              <a:gd name="T8" fmla="*/ 0 60000 65536"/>
              <a:gd name="T9" fmla="*/ 0 w 21600"/>
              <a:gd name="T10" fmla="*/ 0 h 21428"/>
              <a:gd name="T11" fmla="*/ 21600 w 21600"/>
              <a:gd name="T12" fmla="*/ 21428 h 214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428" fill="none" extrusionOk="0">
                <a:moveTo>
                  <a:pt x="2718" y="-1"/>
                </a:moveTo>
                <a:cubicBezTo>
                  <a:pt x="13510" y="1368"/>
                  <a:pt x="21600" y="10549"/>
                  <a:pt x="21600" y="21428"/>
                </a:cubicBezTo>
              </a:path>
              <a:path w="21600" h="21428" stroke="0" extrusionOk="0">
                <a:moveTo>
                  <a:pt x="2718" y="-1"/>
                </a:moveTo>
                <a:cubicBezTo>
                  <a:pt x="13510" y="1368"/>
                  <a:pt x="21600" y="10549"/>
                  <a:pt x="21600" y="21428"/>
                </a:cubicBezTo>
                <a:lnTo>
                  <a:pt x="0" y="21428"/>
                </a:lnTo>
                <a:lnTo>
                  <a:pt x="2718" y="-1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32" name="Line 21"/>
          <p:cNvSpPr>
            <a:spLocks noChangeShapeType="1"/>
          </p:cNvSpPr>
          <p:nvPr/>
        </p:nvSpPr>
        <p:spPr bwMode="auto">
          <a:xfrm flipH="1">
            <a:off x="8305800" y="5562600"/>
            <a:ext cx="152400" cy="1524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33" name="Line 22"/>
          <p:cNvSpPr>
            <a:spLocks noChangeShapeType="1"/>
          </p:cNvSpPr>
          <p:nvPr/>
        </p:nvSpPr>
        <p:spPr bwMode="auto">
          <a:xfrm>
            <a:off x="609600" y="3200400"/>
            <a:ext cx="8229600" cy="2667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34" name="Line 23"/>
          <p:cNvSpPr>
            <a:spLocks noChangeShapeType="1"/>
          </p:cNvSpPr>
          <p:nvPr/>
        </p:nvSpPr>
        <p:spPr bwMode="auto">
          <a:xfrm flipV="1">
            <a:off x="609600" y="3200400"/>
            <a:ext cx="0" cy="11430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35" name="Line 24"/>
          <p:cNvSpPr>
            <a:spLocks noChangeShapeType="1"/>
          </p:cNvSpPr>
          <p:nvPr/>
        </p:nvSpPr>
        <p:spPr bwMode="auto">
          <a:xfrm>
            <a:off x="609600" y="3200400"/>
            <a:ext cx="3505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36" name="Line 25"/>
          <p:cNvSpPr>
            <a:spLocks noChangeShapeType="1"/>
          </p:cNvSpPr>
          <p:nvPr/>
        </p:nvSpPr>
        <p:spPr bwMode="auto">
          <a:xfrm>
            <a:off x="4114800" y="3200400"/>
            <a:ext cx="4876800" cy="2895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37" name="Line 26"/>
          <p:cNvSpPr>
            <a:spLocks noChangeShapeType="1"/>
          </p:cNvSpPr>
          <p:nvPr/>
        </p:nvSpPr>
        <p:spPr bwMode="auto">
          <a:xfrm>
            <a:off x="609600" y="3200400"/>
            <a:ext cx="3505200" cy="2514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38" name="Line 27"/>
          <p:cNvSpPr>
            <a:spLocks noChangeShapeType="1"/>
          </p:cNvSpPr>
          <p:nvPr/>
        </p:nvSpPr>
        <p:spPr bwMode="auto">
          <a:xfrm flipV="1">
            <a:off x="4114800" y="5715000"/>
            <a:ext cx="50292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8939" name="Text Box 28"/>
          <p:cNvSpPr txBox="1">
            <a:spLocks noChangeArrowheads="1"/>
          </p:cNvSpPr>
          <p:nvPr/>
        </p:nvSpPr>
        <p:spPr bwMode="auto">
          <a:xfrm>
            <a:off x="898525" y="6264209"/>
            <a:ext cx="6269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+mn-lt"/>
              </a:rPr>
              <a:t>Results in a </a:t>
            </a:r>
            <a:r>
              <a:rPr lang="ja-JP" altLang="en-US" dirty="0">
                <a:solidFill>
                  <a:srgbClr val="000000"/>
                </a:solidFill>
                <a:latin typeface="+mn-lt"/>
              </a:rPr>
              <a:t>“</a:t>
            </a:r>
            <a:r>
              <a:rPr lang="en-US" altLang="ja-JP" dirty="0">
                <a:solidFill>
                  <a:srgbClr val="000000"/>
                </a:solidFill>
                <a:latin typeface="+mn-lt"/>
              </a:rPr>
              <a:t>port hole</a:t>
            </a:r>
            <a:r>
              <a:rPr lang="ja-JP" altLang="en-US" dirty="0">
                <a:solidFill>
                  <a:srgbClr val="000000"/>
                </a:solidFill>
                <a:latin typeface="+mn-lt"/>
              </a:rPr>
              <a:t>”</a:t>
            </a:r>
            <a:r>
              <a:rPr lang="en-US" altLang="ja-JP" dirty="0">
                <a:solidFill>
                  <a:srgbClr val="000000"/>
                </a:solidFill>
                <a:latin typeface="+mn-lt"/>
              </a:rPr>
              <a:t> image:  dimmer at edges</a:t>
            </a:r>
            <a:endParaRPr lang="en-US" altLang="en-US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9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Curvature of field:  Flat object does not project a flat image</a:t>
            </a:r>
          </a:p>
        </p:txBody>
      </p:sp>
    </p:spTree>
    <p:extLst>
      <p:ext uri="{BB962C8B-B14F-4D97-AF65-F5344CB8AC3E}">
        <p14:creationId xmlns:p14="http://schemas.microsoft.com/office/powerpoint/2010/main" val="5153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igure4_alt_050012.gif                                         0001273F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2"/>
          <a:stretch>
            <a:fillRect/>
          </a:stretch>
        </p:blipFill>
        <p:spPr bwMode="auto">
          <a:xfrm>
            <a:off x="1131888" y="954088"/>
            <a:ext cx="626745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400" dirty="0"/>
              <a:t>Aberrations result in loss of signal and soft focus at depth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07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3"/>
          <p:cNvSpPr txBox="1">
            <a:spLocks noChangeArrowheads="1"/>
          </p:cNvSpPr>
          <p:nvPr/>
        </p:nvSpPr>
        <p:spPr bwMode="auto">
          <a:xfrm>
            <a:off x="492125" y="527516"/>
            <a:ext cx="4684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Optical Aberrations: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Image dimmer with depth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Image dimmer at edges</a:t>
            </a:r>
          </a:p>
          <a:p>
            <a:pPr lvl="1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Image resolution compromised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6" name="Text Box 24"/>
          <p:cNvSpPr txBox="1">
            <a:spLocks noChangeArrowheads="1"/>
          </p:cNvSpPr>
          <p:nvPr/>
        </p:nvSpPr>
        <p:spPr bwMode="auto">
          <a:xfrm>
            <a:off x="498475" y="2728307"/>
            <a:ext cx="716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Can</a:t>
            </a:r>
            <a:r>
              <a:rPr lang="ja-JP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rgbClr val="000000"/>
                </a:solidFill>
                <a:latin typeface="Calibri" panose="020F0502020204030204" pitchFamily="34" charset="0"/>
              </a:rPr>
              <a:t>t fight losses with smaller NA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Remember N.A. and image brightness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7" name="Text Box 25"/>
          <p:cNvSpPr txBox="1">
            <a:spLocks noChangeArrowheads="1"/>
          </p:cNvSpPr>
          <p:nvPr/>
        </p:nvSpPr>
        <p:spPr bwMode="auto">
          <a:xfrm>
            <a:off x="530225" y="4467298"/>
            <a:ext cx="8080375" cy="131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Epifluorescence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	Brightness =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fn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(NA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/ magnification</a:t>
            </a:r>
            <a:r>
              <a:rPr lang="en-US" altLang="en-US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988" name="Text Box 26"/>
          <p:cNvSpPr txBox="1">
            <a:spLocks noChangeArrowheads="1"/>
          </p:cNvSpPr>
          <p:nvPr/>
        </p:nvSpPr>
        <p:spPr bwMode="auto">
          <a:xfrm>
            <a:off x="1412245" y="5490518"/>
            <a:ext cx="583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10x 0.5 NA is 8 times brighter than 10x 0.3NA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1989" name="Group 27"/>
          <p:cNvGrpSpPr>
            <a:grpSpLocks/>
          </p:cNvGrpSpPr>
          <p:nvPr/>
        </p:nvGrpSpPr>
        <p:grpSpPr bwMode="auto">
          <a:xfrm>
            <a:off x="5638800" y="529145"/>
            <a:ext cx="2971800" cy="2592388"/>
            <a:chOff x="1632" y="624"/>
            <a:chExt cx="2469" cy="3007"/>
          </a:xfrm>
        </p:grpSpPr>
        <p:pic>
          <p:nvPicPr>
            <p:cNvPr id="41990" name="Picture 28" descr="26-light cone vs NA.jpg                                        00018BECMacintosh HD                   ABA78158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24"/>
              <a:ext cx="2469" cy="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 Box 29"/>
            <p:cNvSpPr txBox="1">
              <a:spLocks noChangeArrowheads="1"/>
            </p:cNvSpPr>
            <p:nvPr/>
          </p:nvSpPr>
          <p:spPr bwMode="auto">
            <a:xfrm>
              <a:off x="2944" y="2453"/>
              <a:ext cx="285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</a:p>
          </p:txBody>
        </p:sp>
        <p:sp>
          <p:nvSpPr>
            <p:cNvPr id="41992" name="Line 30"/>
            <p:cNvSpPr>
              <a:spLocks noChangeShapeType="1"/>
            </p:cNvSpPr>
            <p:nvPr/>
          </p:nvSpPr>
          <p:spPr bwMode="auto">
            <a:xfrm>
              <a:off x="2852" y="2503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1993" name="Line 31"/>
            <p:cNvSpPr>
              <a:spLocks noChangeShapeType="1"/>
            </p:cNvSpPr>
            <p:nvPr/>
          </p:nvSpPr>
          <p:spPr bwMode="auto">
            <a:xfrm flipH="1">
              <a:off x="2866" y="2736"/>
              <a:ext cx="446" cy="3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1994" name="Text Box 32"/>
            <p:cNvSpPr txBox="1">
              <a:spLocks noChangeArrowheads="1"/>
            </p:cNvSpPr>
            <p:nvPr/>
          </p:nvSpPr>
          <p:spPr bwMode="auto">
            <a:xfrm>
              <a:off x="1728" y="3029"/>
              <a:ext cx="1809" cy="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N.A. =  </a:t>
              </a:r>
              <a:r>
                <a:rPr lang="en-US" altLang="en-US" sz="2800" b="1">
                  <a:solidFill>
                    <a:srgbClr val="000000"/>
                  </a:solidFill>
                  <a:latin typeface="Symbol" panose="05050102010706020507" pitchFamily="18" charset="2"/>
                </a:rPr>
                <a:t>h</a:t>
              </a:r>
              <a:r>
                <a:rPr lang="en-US" altLang="en-US">
                  <a:solidFill>
                    <a:srgbClr val="000000"/>
                  </a:solidFill>
                </a:rPr>
                <a:t> sin </a:t>
              </a:r>
              <a:r>
                <a:rPr lang="en-US" altLang="en-US" b="1">
                  <a:solidFill>
                    <a:srgbClr val="000000"/>
                  </a:solidFill>
                  <a:latin typeface="Symbol" panose="05050102010706020507" pitchFamily="18" charset="2"/>
                </a:rPr>
                <a:t>q</a:t>
              </a:r>
              <a:endParaRPr lang="en-US" altLang="en-US" b="1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7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2"/>
          <p:cNvSpPr txBox="1">
            <a:spLocks noChangeArrowheads="1"/>
          </p:cNvSpPr>
          <p:nvPr/>
        </p:nvSpPr>
        <p:spPr bwMode="auto">
          <a:xfrm>
            <a:off x="838200" y="689545"/>
            <a:ext cx="7162800" cy="239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N.A. has a major effect on image resolution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Minimum resolvable distance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	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28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min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= 1.22  </a:t>
            </a:r>
            <a:r>
              <a:rPr lang="en-US" altLang="en-US" sz="3200" dirty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/ (NA </a:t>
            </a:r>
            <a:r>
              <a:rPr lang="en-US" alt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objective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+NA </a:t>
            </a:r>
            <a:r>
              <a:rPr lang="en-US" alt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condenser</a:t>
            </a:r>
            <a:r>
              <a:rPr lang="en-US" altLang="en-US" sz="2800" dirty="0">
                <a:solidFill>
                  <a:srgbClr val="000000"/>
                </a:solidFill>
              </a:rPr>
              <a:t>)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</a:endParaRPr>
          </a:p>
        </p:txBody>
      </p:sp>
      <p:grpSp>
        <p:nvGrpSpPr>
          <p:cNvPr id="43010" name="Group 3"/>
          <p:cNvGrpSpPr>
            <a:grpSpLocks/>
          </p:cNvGrpSpPr>
          <p:nvPr/>
        </p:nvGrpSpPr>
        <p:grpSpPr bwMode="auto">
          <a:xfrm>
            <a:off x="2057400" y="3048002"/>
            <a:ext cx="4343400" cy="979488"/>
            <a:chOff x="1296" y="2352"/>
            <a:chExt cx="2736" cy="617"/>
          </a:xfrm>
        </p:grpSpPr>
        <p:sp>
          <p:nvSpPr>
            <p:cNvPr id="43012" name="Oval 4"/>
            <p:cNvSpPr>
              <a:spLocks noChangeArrowheads="1"/>
            </p:cNvSpPr>
            <p:nvPr/>
          </p:nvSpPr>
          <p:spPr bwMode="auto">
            <a:xfrm>
              <a:off x="1296" y="2352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013" name="Oval 5"/>
            <p:cNvSpPr>
              <a:spLocks noChangeArrowheads="1"/>
            </p:cNvSpPr>
            <p:nvPr/>
          </p:nvSpPr>
          <p:spPr bwMode="auto">
            <a:xfrm>
              <a:off x="3888" y="2352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014" name="Oval 6"/>
            <p:cNvSpPr>
              <a:spLocks noChangeArrowheads="1"/>
            </p:cNvSpPr>
            <p:nvPr/>
          </p:nvSpPr>
          <p:spPr bwMode="auto">
            <a:xfrm>
              <a:off x="2832" y="2352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015" name="Oval 7"/>
            <p:cNvSpPr>
              <a:spLocks noChangeArrowheads="1"/>
            </p:cNvSpPr>
            <p:nvPr/>
          </p:nvSpPr>
          <p:spPr bwMode="auto">
            <a:xfrm>
              <a:off x="2667" y="2352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016" name="Oval 8"/>
            <p:cNvSpPr>
              <a:spLocks noChangeArrowheads="1"/>
            </p:cNvSpPr>
            <p:nvPr/>
          </p:nvSpPr>
          <p:spPr bwMode="auto">
            <a:xfrm>
              <a:off x="1536" y="2352"/>
              <a:ext cx="144" cy="144"/>
            </a:xfrm>
            <a:prstGeom prst="ellipse">
              <a:avLst/>
            </a:prstGeom>
            <a:solidFill>
              <a:schemeClr val="accent2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>
              <a:off x="1365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1605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>
              <a:off x="2743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>
              <a:off x="2907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3936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3984" y="254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023" name="Rectangle 15"/>
            <p:cNvSpPr>
              <a:spLocks noChangeArrowheads="1"/>
            </p:cNvSpPr>
            <p:nvPr/>
          </p:nvSpPr>
          <p:spPr bwMode="auto">
            <a:xfrm>
              <a:off x="2621" y="2639"/>
              <a:ext cx="46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d</a:t>
              </a:r>
              <a:r>
                <a:rPr lang="en-US" altLang="en-US" sz="2800" baseline="-25000" dirty="0" err="1">
                  <a:solidFill>
                    <a:srgbClr val="000000"/>
                  </a:solidFill>
                  <a:latin typeface="Calibri" panose="020F0502020204030204" pitchFamily="34" charset="0"/>
                </a:rPr>
                <a:t>min</a:t>
              </a:r>
              <a:endParaRPr lang="en-US" alt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024" name="Rectangle 16"/>
            <p:cNvSpPr>
              <a:spLocks noChangeArrowheads="1"/>
            </p:cNvSpPr>
            <p:nvPr/>
          </p:nvSpPr>
          <p:spPr bwMode="auto">
            <a:xfrm>
              <a:off x="1341" y="2638"/>
              <a:ext cx="23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rgbClr val="000000"/>
                  </a:solidFill>
                  <a:latin typeface="Calibri" panose="020F0502020204030204" pitchFamily="34" charset="0"/>
                </a:rPr>
                <a:t>d</a:t>
              </a:r>
              <a:endParaRPr lang="en-US" altLang="en-US" sz="2800" baseline="-250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43011" name="Text Box 17"/>
          <p:cNvSpPr txBox="1">
            <a:spLocks noChangeArrowheads="1"/>
          </p:cNvSpPr>
          <p:nvPr/>
        </p:nvSpPr>
        <p:spPr bwMode="auto">
          <a:xfrm>
            <a:off x="838200" y="4291578"/>
            <a:ext cx="71628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Resolution requires collecting diffracted rays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Larger N.A. can collect higher order rays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	can collect 1</a:t>
            </a:r>
            <a:r>
              <a:rPr lang="en-US" altLang="en-US" sz="28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order rays from smaller </a:t>
            </a:r>
            <a:r>
              <a:rPr lang="en-US" altLang="en-US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altLang="en-US" sz="2800" baseline="-25000" dirty="0" err="1">
                <a:solidFill>
                  <a:srgbClr val="000000"/>
                </a:solidFill>
                <a:latin typeface="Calibri" panose="020F0502020204030204" pitchFamily="34" charset="0"/>
              </a:rPr>
              <a:t>min</a:t>
            </a: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37" name="Object 2"/>
          <p:cNvGraphicFramePr>
            <a:graphicFrameLocks noChangeAspect="1"/>
          </p:cNvGraphicFramePr>
          <p:nvPr>
            <p:extLst/>
          </p:nvPr>
        </p:nvGraphicFramePr>
        <p:xfrm>
          <a:off x="609600" y="990600"/>
          <a:ext cx="7924800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ocument" r:id="rId4" imgW="7340600" imgH="4216400" progId="Word.Document.8">
                  <p:embed/>
                </p:oleObj>
              </mc:Choice>
              <mc:Fallback>
                <p:oleObj name="Document" r:id="rId4" imgW="7340600" imgH="4216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990600"/>
                        <a:ext cx="7924800" cy="455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38" name="Line 3"/>
          <p:cNvSpPr>
            <a:spLocks noChangeShapeType="1"/>
          </p:cNvSpPr>
          <p:nvPr/>
        </p:nvSpPr>
        <p:spPr bwMode="auto">
          <a:xfrm flipH="1">
            <a:off x="685800" y="4316413"/>
            <a:ext cx="14859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39" name="Line 4"/>
          <p:cNvSpPr>
            <a:spLocks noChangeShapeType="1"/>
          </p:cNvSpPr>
          <p:nvPr/>
        </p:nvSpPr>
        <p:spPr bwMode="auto">
          <a:xfrm flipH="1" flipV="1">
            <a:off x="3048000" y="43180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42" name="Line 7"/>
          <p:cNvSpPr>
            <a:spLocks noChangeShapeType="1"/>
          </p:cNvSpPr>
          <p:nvPr/>
        </p:nvSpPr>
        <p:spPr bwMode="auto">
          <a:xfrm flipH="1">
            <a:off x="2190750" y="4316413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44" name="Line 9"/>
          <p:cNvSpPr>
            <a:spLocks noChangeShapeType="1"/>
          </p:cNvSpPr>
          <p:nvPr/>
        </p:nvSpPr>
        <p:spPr bwMode="auto">
          <a:xfrm flipV="1">
            <a:off x="2184400" y="4419600"/>
            <a:ext cx="0" cy="1066800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45" name="Line 10"/>
          <p:cNvSpPr>
            <a:spLocks noChangeShapeType="1"/>
          </p:cNvSpPr>
          <p:nvPr/>
        </p:nvSpPr>
        <p:spPr bwMode="auto">
          <a:xfrm flipV="1">
            <a:off x="3035300" y="4406900"/>
            <a:ext cx="0" cy="1066800"/>
          </a:xfrm>
          <a:prstGeom prst="line">
            <a:avLst/>
          </a:prstGeom>
          <a:noFill/>
          <a:ln w="76200" cap="rnd">
            <a:solidFill>
              <a:schemeClr val="accent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1" name="Line 16"/>
          <p:cNvSpPr>
            <a:spLocks noChangeShapeType="1"/>
          </p:cNvSpPr>
          <p:nvPr/>
        </p:nvSpPr>
        <p:spPr bwMode="auto">
          <a:xfrm flipV="1">
            <a:off x="2609850" y="2867025"/>
            <a:ext cx="0" cy="12192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2" name="Line 17"/>
          <p:cNvSpPr>
            <a:spLocks noChangeShapeType="1"/>
          </p:cNvSpPr>
          <p:nvPr/>
        </p:nvSpPr>
        <p:spPr bwMode="auto">
          <a:xfrm flipH="1" flipV="1">
            <a:off x="2362200" y="2971800"/>
            <a:ext cx="133350" cy="990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3" name="Line 18"/>
          <p:cNvSpPr>
            <a:spLocks noChangeShapeType="1"/>
          </p:cNvSpPr>
          <p:nvPr/>
        </p:nvSpPr>
        <p:spPr bwMode="auto">
          <a:xfrm flipV="1">
            <a:off x="2698750" y="2952750"/>
            <a:ext cx="133350" cy="9906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4" name="Line 19"/>
          <p:cNvSpPr>
            <a:spLocks noChangeShapeType="1"/>
          </p:cNvSpPr>
          <p:nvPr/>
        </p:nvSpPr>
        <p:spPr bwMode="auto">
          <a:xfrm flipH="1" flipV="1">
            <a:off x="2100263" y="2971800"/>
            <a:ext cx="338137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5" name="Line 20"/>
          <p:cNvSpPr>
            <a:spLocks noChangeShapeType="1"/>
          </p:cNvSpPr>
          <p:nvPr/>
        </p:nvSpPr>
        <p:spPr bwMode="auto">
          <a:xfrm flipV="1">
            <a:off x="2767013" y="2965450"/>
            <a:ext cx="338137" cy="11430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6" name="Line 21"/>
          <p:cNvSpPr>
            <a:spLocks noChangeShapeType="1"/>
          </p:cNvSpPr>
          <p:nvPr/>
        </p:nvSpPr>
        <p:spPr bwMode="auto">
          <a:xfrm flipH="1" flipV="1">
            <a:off x="1860550" y="3136900"/>
            <a:ext cx="442913" cy="8620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7" name="Line 22"/>
          <p:cNvSpPr>
            <a:spLocks noChangeShapeType="1"/>
          </p:cNvSpPr>
          <p:nvPr/>
        </p:nvSpPr>
        <p:spPr bwMode="auto">
          <a:xfrm flipV="1">
            <a:off x="2901950" y="3130550"/>
            <a:ext cx="442913" cy="8620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8" name="Line 23"/>
          <p:cNvSpPr>
            <a:spLocks noChangeShapeType="1"/>
          </p:cNvSpPr>
          <p:nvPr/>
        </p:nvSpPr>
        <p:spPr bwMode="auto">
          <a:xfrm flipH="1" flipV="1">
            <a:off x="1663700" y="3314700"/>
            <a:ext cx="609600" cy="838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59" name="Line 24"/>
          <p:cNvSpPr>
            <a:spLocks noChangeShapeType="1"/>
          </p:cNvSpPr>
          <p:nvPr/>
        </p:nvSpPr>
        <p:spPr bwMode="auto">
          <a:xfrm flipV="1">
            <a:off x="2946400" y="3308350"/>
            <a:ext cx="609600" cy="8382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60" name="Line 25"/>
          <p:cNvSpPr>
            <a:spLocks noChangeShapeType="1"/>
          </p:cNvSpPr>
          <p:nvPr/>
        </p:nvSpPr>
        <p:spPr bwMode="auto">
          <a:xfrm flipH="1" flipV="1">
            <a:off x="1322388" y="3644900"/>
            <a:ext cx="804862" cy="509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61" name="Line 26"/>
          <p:cNvSpPr>
            <a:spLocks noChangeShapeType="1"/>
          </p:cNvSpPr>
          <p:nvPr/>
        </p:nvSpPr>
        <p:spPr bwMode="auto">
          <a:xfrm flipV="1">
            <a:off x="3087688" y="3644900"/>
            <a:ext cx="804862" cy="509588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6768" name="Text Box 33"/>
          <p:cNvSpPr txBox="1">
            <a:spLocks noChangeArrowheads="1"/>
          </p:cNvSpPr>
          <p:nvPr/>
        </p:nvSpPr>
        <p:spPr bwMode="auto">
          <a:xfrm>
            <a:off x="2460625" y="2438400"/>
            <a:ext cx="3048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6770" name="Text Box 35"/>
          <p:cNvSpPr txBox="1">
            <a:spLocks noChangeArrowheads="1"/>
          </p:cNvSpPr>
          <p:nvPr/>
        </p:nvSpPr>
        <p:spPr bwMode="auto">
          <a:xfrm>
            <a:off x="2700338" y="2535238"/>
            <a:ext cx="45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+1</a:t>
            </a:r>
          </a:p>
        </p:txBody>
      </p:sp>
      <p:sp>
        <p:nvSpPr>
          <p:cNvPr id="116772" name="Text Box 37"/>
          <p:cNvSpPr txBox="1">
            <a:spLocks noChangeArrowheads="1"/>
          </p:cNvSpPr>
          <p:nvPr/>
        </p:nvSpPr>
        <p:spPr bwMode="auto">
          <a:xfrm>
            <a:off x="2133600" y="2536825"/>
            <a:ext cx="45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116774" name="Text Box 39"/>
          <p:cNvSpPr txBox="1">
            <a:spLocks noChangeArrowheads="1"/>
          </p:cNvSpPr>
          <p:nvPr/>
        </p:nvSpPr>
        <p:spPr bwMode="auto">
          <a:xfrm>
            <a:off x="2949575" y="2689225"/>
            <a:ext cx="45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+2</a:t>
            </a:r>
          </a:p>
        </p:txBody>
      </p:sp>
      <p:sp>
        <p:nvSpPr>
          <p:cNvPr id="116776" name="Text Box 41"/>
          <p:cNvSpPr txBox="1">
            <a:spLocks noChangeArrowheads="1"/>
          </p:cNvSpPr>
          <p:nvPr/>
        </p:nvSpPr>
        <p:spPr bwMode="auto">
          <a:xfrm flipH="1">
            <a:off x="1828800" y="2667000"/>
            <a:ext cx="45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116777" name="Text Box 42"/>
          <p:cNvSpPr txBox="1">
            <a:spLocks noChangeArrowheads="1"/>
          </p:cNvSpPr>
          <p:nvPr/>
        </p:nvSpPr>
        <p:spPr bwMode="auto">
          <a:xfrm>
            <a:off x="3276600" y="2787650"/>
            <a:ext cx="45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+3</a:t>
            </a:r>
          </a:p>
        </p:txBody>
      </p:sp>
      <p:sp>
        <p:nvSpPr>
          <p:cNvPr id="116778" name="Text Box 43"/>
          <p:cNvSpPr txBox="1">
            <a:spLocks noChangeArrowheads="1"/>
          </p:cNvSpPr>
          <p:nvPr/>
        </p:nvSpPr>
        <p:spPr bwMode="auto">
          <a:xfrm>
            <a:off x="3505200" y="3016250"/>
            <a:ext cx="45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+4</a:t>
            </a:r>
          </a:p>
        </p:txBody>
      </p:sp>
      <p:sp>
        <p:nvSpPr>
          <p:cNvPr id="116779" name="Text Box 44"/>
          <p:cNvSpPr txBox="1">
            <a:spLocks noChangeArrowheads="1"/>
          </p:cNvSpPr>
          <p:nvPr/>
        </p:nvSpPr>
        <p:spPr bwMode="auto">
          <a:xfrm>
            <a:off x="3886200" y="3429000"/>
            <a:ext cx="4572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+5</a:t>
            </a:r>
          </a:p>
        </p:txBody>
      </p:sp>
      <p:sp>
        <p:nvSpPr>
          <p:cNvPr id="116781" name="Text Box 46"/>
          <p:cNvSpPr txBox="1">
            <a:spLocks noChangeArrowheads="1"/>
          </p:cNvSpPr>
          <p:nvPr/>
        </p:nvSpPr>
        <p:spPr bwMode="auto">
          <a:xfrm>
            <a:off x="1989138" y="5630863"/>
            <a:ext cx="12382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Blue </a:t>
            </a:r>
            <a:r>
              <a:rPr lang="ja-JP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“</a:t>
            </a:r>
            <a:r>
              <a:rPr lang="en-US" altLang="ja-JP" sz="1600">
                <a:solidFill>
                  <a:srgbClr val="44546A"/>
                </a:solidFill>
                <a:cs typeface="Times New Roman" panose="02020603050405020304" pitchFamily="18" charset="0"/>
              </a:rPr>
              <a:t>light</a:t>
            </a:r>
            <a:r>
              <a:rPr lang="ja-JP" altLang="en-US" sz="1600">
                <a:solidFill>
                  <a:srgbClr val="44546A"/>
                </a:solidFill>
                <a:cs typeface="Times New Roman" panose="02020603050405020304" pitchFamily="18" charset="0"/>
              </a:rPr>
              <a:t>”</a:t>
            </a:r>
            <a:endParaRPr lang="en-US" altLang="en-US" sz="1600">
              <a:solidFill>
                <a:srgbClr val="44546A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37840" y="1376855"/>
            <a:ext cx="3965028" cy="41095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8763" y="1723697"/>
            <a:ext cx="1789112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749850" y="878003"/>
            <a:ext cx="3703501" cy="5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</a:rPr>
              <a:t>Larger N.A. can collect higher order rays</a:t>
            </a:r>
            <a:br>
              <a:rPr lang="en-US" altLang="en-US" sz="2800" dirty="0">
                <a:solidFill>
                  <a:srgbClr val="000000"/>
                </a:solidFill>
              </a:rPr>
            </a:br>
            <a:r>
              <a:rPr lang="en-US" altLang="en-US" sz="2800" dirty="0">
                <a:solidFill>
                  <a:srgbClr val="000000"/>
                </a:solidFill>
              </a:rPr>
              <a:t>	can collect 1</a:t>
            </a:r>
            <a:r>
              <a:rPr lang="en-US" altLang="en-US" sz="2800" baseline="30000" dirty="0">
                <a:solidFill>
                  <a:srgbClr val="000000"/>
                </a:solidFill>
              </a:rPr>
              <a:t>st</a:t>
            </a:r>
            <a:r>
              <a:rPr lang="en-US" altLang="en-US" sz="2800" dirty="0">
                <a:solidFill>
                  <a:srgbClr val="000000"/>
                </a:solidFill>
              </a:rPr>
              <a:t> order rays from smaller </a:t>
            </a:r>
            <a:r>
              <a:rPr lang="en-US" altLang="en-US" sz="2800" dirty="0" err="1">
                <a:solidFill>
                  <a:srgbClr val="000000"/>
                </a:solidFill>
              </a:rPr>
              <a:t>d</a:t>
            </a:r>
            <a:r>
              <a:rPr lang="en-US" altLang="en-US" sz="2800" baseline="-25000" dirty="0" err="1">
                <a:solidFill>
                  <a:srgbClr val="000000"/>
                </a:solidFill>
              </a:rPr>
              <a:t>min</a:t>
            </a:r>
            <a:endParaRPr lang="en-US" altLang="en-US" sz="2800" dirty="0">
              <a:solidFill>
                <a:srgbClr val="000000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56" t="6568" r="10532" b="55061"/>
          <a:stretch/>
        </p:blipFill>
        <p:spPr>
          <a:xfrm>
            <a:off x="5978112" y="1337117"/>
            <a:ext cx="1656967" cy="15240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6568" r="62925" b="55061"/>
          <a:stretch/>
        </p:blipFill>
        <p:spPr>
          <a:xfrm>
            <a:off x="6031648" y="4646612"/>
            <a:ext cx="1549893" cy="152400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2" t="6568" r="36841" b="55061"/>
          <a:stretch/>
        </p:blipFill>
        <p:spPr>
          <a:xfrm>
            <a:off x="5966590" y="2977931"/>
            <a:ext cx="1639614" cy="1524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144390" y="2159903"/>
            <a:ext cx="452284" cy="63292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048406" y="5501726"/>
            <a:ext cx="452284" cy="632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7045139" y="5501726"/>
            <a:ext cx="452284" cy="6329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913098" y="2159903"/>
            <a:ext cx="452284" cy="632924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859200" y="2711187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751594" y="6071178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266102" y="271118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7372990" y="607117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54762" y="3517487"/>
            <a:ext cx="280545" cy="0"/>
          </a:xfrm>
          <a:prstGeom prst="line">
            <a:avLst/>
          </a:prstGeom>
          <a:ln w="28575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54762" y="4120742"/>
            <a:ext cx="1583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/>
          <p:cNvSpPr/>
          <p:nvPr/>
        </p:nvSpPr>
        <p:spPr>
          <a:xfrm flipH="1" flipV="1">
            <a:off x="6828371" y="3837025"/>
            <a:ext cx="1199536" cy="664906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flipH="1">
            <a:off x="6871620" y="3143099"/>
            <a:ext cx="1738637" cy="664906"/>
          </a:xfrm>
          <a:prstGeom prst="arc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92145" y="2927143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>
                <a:solidFill>
                  <a:srgbClr val="92D050"/>
                </a:solidFill>
              </a:rPr>
              <a:t>d</a:t>
            </a:r>
            <a:r>
              <a:rPr lang="en-US" altLang="en-US" baseline="-25000" dirty="0" err="1">
                <a:solidFill>
                  <a:srgbClr val="92D050"/>
                </a:solidFill>
              </a:rPr>
              <a:t>min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82479" y="4297767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err="1">
                <a:solidFill>
                  <a:srgbClr val="FF0000"/>
                </a:solidFill>
              </a:rPr>
              <a:t>d</a:t>
            </a:r>
            <a:r>
              <a:rPr lang="en-US" altLang="en-US" baseline="-25000" dirty="0" err="1">
                <a:solidFill>
                  <a:srgbClr val="FF0000"/>
                </a:solidFill>
              </a:rPr>
              <a:t>min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b="14823"/>
          <a:stretch/>
        </p:blipFill>
        <p:spPr>
          <a:xfrm>
            <a:off x="1273200" y="1420767"/>
            <a:ext cx="2644268" cy="1037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2570" y="207961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10x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76781" y="207961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</a:t>
            </a:r>
            <a:r>
              <a:rPr lang="en-US" sz="1600" dirty="0" smtClean="0">
                <a:solidFill>
                  <a:schemeClr val="bg1"/>
                </a:solidFill>
              </a:rPr>
              <a:t>0x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80992" y="2079612"/>
            <a:ext cx="481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63x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976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3813175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44035" name="Picture 4" descr="3-scope optics.jpg                                             00018BEC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295400"/>
            <a:ext cx="2998787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3124200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7" name="Rectangle 6"/>
          <p:cNvSpPr>
            <a:spLocks noChangeArrowheads="1"/>
          </p:cNvSpPr>
          <p:nvPr/>
        </p:nvSpPr>
        <p:spPr bwMode="auto">
          <a:xfrm>
            <a:off x="280988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3532188" y="1413220"/>
            <a:ext cx="5459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All light travels through the same zone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Angle at which the light travels dictates the position in the specimen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plane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Not imaging but illumination conjugate plane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>
            <a:off x="647700" y="2012950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0" y="3365285"/>
            <a:ext cx="5181600" cy="3275695"/>
            <a:chOff x="3810000" y="2736850"/>
            <a:chExt cx="5181600" cy="3275695"/>
          </a:xfrm>
        </p:grpSpPr>
        <p:pic>
          <p:nvPicPr>
            <p:cNvPr id="44041" name="Picture 9" descr="39-eye and ocular.jpg                                          00018BECMacintosh HD                   ABA78158: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2736850"/>
              <a:ext cx="5181600" cy="283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6198919" y="5550880"/>
              <a:ext cx="23008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Telecentric </a:t>
              </a:r>
              <a:r>
                <a:rPr lang="en-US" altLang="en-US" dirty="0">
                  <a:solidFill>
                    <a:srgbClr val="000000"/>
                  </a:solidFill>
                  <a:latin typeface="Calibri" panose="020F0502020204030204" pitchFamily="34" charset="0"/>
                </a:rPr>
                <a:t>Plane</a:t>
              </a:r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H="1" flipV="1">
              <a:off x="7359108" y="4678344"/>
              <a:ext cx="0" cy="889019"/>
            </a:xfrm>
            <a:prstGeom prst="line">
              <a:avLst/>
            </a:prstGeom>
            <a:noFill/>
            <a:ln w="76200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How to scan the laser beam?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Place </a:t>
            </a:r>
            <a:r>
              <a:rPr lang="en-US" sz="2400" dirty="0" smtClean="0"/>
              <a:t>galvanometer </a:t>
            </a:r>
            <a:r>
              <a:rPr lang="en-US" sz="2400" dirty="0"/>
              <a:t>mirror at the </a:t>
            </a:r>
            <a:r>
              <a:rPr lang="en-US" sz="2400" dirty="0" smtClean="0"/>
              <a:t>telecentric </a:t>
            </a:r>
            <a:r>
              <a:rPr lang="en-US" sz="2400" dirty="0"/>
              <a:t>point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36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2"/>
          <p:cNvSpPr txBox="1">
            <a:spLocks noChangeArrowheads="1"/>
          </p:cNvSpPr>
          <p:nvPr/>
        </p:nvSpPr>
        <p:spPr bwMode="auto">
          <a:xfrm>
            <a:off x="3815639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45058" name="Picture 4" descr="3-scope optics.jpg                                             00018BEC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02" y="1295400"/>
            <a:ext cx="2998787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3126664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283452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26514" y="1295400"/>
            <a:ext cx="1936750" cy="4965700"/>
            <a:chOff x="1356" y="816"/>
            <a:chExt cx="1220" cy="3128"/>
          </a:xfrm>
        </p:grpSpPr>
        <p:grpSp>
          <p:nvGrpSpPr>
            <p:cNvPr id="45069" name="Group 15"/>
            <p:cNvGrpSpPr>
              <a:grpSpLocks/>
            </p:cNvGrpSpPr>
            <p:nvPr/>
          </p:nvGrpSpPr>
          <p:grpSpPr bwMode="auto">
            <a:xfrm>
              <a:off x="1496" y="1168"/>
              <a:ext cx="1080" cy="2776"/>
              <a:chOff x="1496" y="1168"/>
              <a:chExt cx="1080" cy="2776"/>
            </a:xfrm>
          </p:grpSpPr>
          <p:sp>
            <p:nvSpPr>
              <p:cNvPr id="45071" name="Freeform 9"/>
              <p:cNvSpPr>
                <a:spLocks/>
              </p:cNvSpPr>
              <p:nvPr/>
            </p:nvSpPr>
            <p:spPr bwMode="auto">
              <a:xfrm>
                <a:off x="1496" y="1184"/>
                <a:ext cx="1080" cy="2760"/>
              </a:xfrm>
              <a:custGeom>
                <a:avLst/>
                <a:gdLst>
                  <a:gd name="T0" fmla="*/ 1080 w 1080"/>
                  <a:gd name="T1" fmla="*/ 0 h 2760"/>
                  <a:gd name="T2" fmla="*/ 160 w 1080"/>
                  <a:gd name="T3" fmla="*/ 0 h 2760"/>
                  <a:gd name="T4" fmla="*/ 400 w 1080"/>
                  <a:gd name="T5" fmla="*/ 416 h 2760"/>
                  <a:gd name="T6" fmla="*/ 56 w 1080"/>
                  <a:gd name="T7" fmla="*/ 1856 h 2760"/>
                  <a:gd name="T8" fmla="*/ 48 w 1080"/>
                  <a:gd name="T9" fmla="*/ 1976 h 2760"/>
                  <a:gd name="T10" fmla="*/ 0 w 1080"/>
                  <a:gd name="T11" fmla="*/ 2528 h 2760"/>
                  <a:gd name="T12" fmla="*/ 104 w 1080"/>
                  <a:gd name="T13" fmla="*/ 2760 h 2760"/>
                  <a:gd name="T14" fmla="*/ 360 w 1080"/>
                  <a:gd name="T15" fmla="*/ 2520 h 2760"/>
                  <a:gd name="T16" fmla="*/ 400 w 1080"/>
                  <a:gd name="T17" fmla="*/ 2408 h 2760"/>
                  <a:gd name="T18" fmla="*/ 456 w 1080"/>
                  <a:gd name="T19" fmla="*/ 1960 h 2760"/>
                  <a:gd name="T20" fmla="*/ 448 w 1080"/>
                  <a:gd name="T21" fmla="*/ 1856 h 2760"/>
                  <a:gd name="T22" fmla="*/ 272 w 1080"/>
                  <a:gd name="T23" fmla="*/ 408 h 2760"/>
                  <a:gd name="T24" fmla="*/ 88 w 1080"/>
                  <a:gd name="T25" fmla="*/ 104 h 2760"/>
                  <a:gd name="T26" fmla="*/ 1072 w 1080"/>
                  <a:gd name="T27" fmla="*/ 104 h 2760"/>
                  <a:gd name="T28" fmla="*/ 1080 w 1080"/>
                  <a:gd name="T29" fmla="*/ 0 h 27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0"/>
                  <a:gd name="T46" fmla="*/ 0 h 2760"/>
                  <a:gd name="T47" fmla="*/ 1080 w 1080"/>
                  <a:gd name="T48" fmla="*/ 2760 h 27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0" h="2760">
                    <a:moveTo>
                      <a:pt x="1080" y="0"/>
                    </a:moveTo>
                    <a:lnTo>
                      <a:pt x="160" y="0"/>
                    </a:lnTo>
                    <a:lnTo>
                      <a:pt x="400" y="416"/>
                    </a:lnTo>
                    <a:lnTo>
                      <a:pt x="56" y="1856"/>
                    </a:lnTo>
                    <a:lnTo>
                      <a:pt x="48" y="1976"/>
                    </a:lnTo>
                    <a:lnTo>
                      <a:pt x="0" y="2528"/>
                    </a:lnTo>
                    <a:lnTo>
                      <a:pt x="104" y="2760"/>
                    </a:lnTo>
                    <a:lnTo>
                      <a:pt x="360" y="2520"/>
                    </a:lnTo>
                    <a:lnTo>
                      <a:pt x="400" y="2408"/>
                    </a:lnTo>
                    <a:lnTo>
                      <a:pt x="456" y="1960"/>
                    </a:lnTo>
                    <a:lnTo>
                      <a:pt x="448" y="1856"/>
                    </a:lnTo>
                    <a:lnTo>
                      <a:pt x="272" y="408"/>
                    </a:lnTo>
                    <a:lnTo>
                      <a:pt x="88" y="104"/>
                    </a:lnTo>
                    <a:lnTo>
                      <a:pt x="1072" y="104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072" name="Freeform 10"/>
              <p:cNvSpPr>
                <a:spLocks/>
              </p:cNvSpPr>
              <p:nvPr/>
            </p:nvSpPr>
            <p:spPr bwMode="auto">
              <a:xfrm>
                <a:off x="1592" y="1168"/>
                <a:ext cx="120" cy="144"/>
              </a:xfrm>
              <a:custGeom>
                <a:avLst/>
                <a:gdLst>
                  <a:gd name="T0" fmla="*/ 81 w 128"/>
                  <a:gd name="T1" fmla="*/ 0 h 104"/>
                  <a:gd name="T2" fmla="*/ 0 w 128"/>
                  <a:gd name="T3" fmla="*/ 353 h 104"/>
                  <a:gd name="T4" fmla="*/ 99 w 128"/>
                  <a:gd name="T5" fmla="*/ 382 h 104"/>
                  <a:gd name="T6" fmla="*/ 81 w 128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104"/>
                  <a:gd name="T14" fmla="*/ 128 w 128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104">
                    <a:moveTo>
                      <a:pt x="104" y="0"/>
                    </a:moveTo>
                    <a:lnTo>
                      <a:pt x="0" y="96"/>
                    </a:lnTo>
                    <a:lnTo>
                      <a:pt x="128" y="10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70" name="Line 17"/>
            <p:cNvSpPr>
              <a:spLocks noChangeShapeType="1"/>
            </p:cNvSpPr>
            <p:nvPr/>
          </p:nvSpPr>
          <p:spPr bwMode="auto">
            <a:xfrm flipV="1">
              <a:off x="1356" y="816"/>
              <a:ext cx="486" cy="912"/>
            </a:xfrm>
            <a:prstGeom prst="line">
              <a:avLst/>
            </a:prstGeom>
            <a:noFill/>
            <a:ln w="76200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718552" y="1517650"/>
            <a:ext cx="2182812" cy="4730750"/>
            <a:chOff x="1225" y="956"/>
            <a:chExt cx="1375" cy="2980"/>
          </a:xfrm>
        </p:grpSpPr>
        <p:grpSp>
          <p:nvGrpSpPr>
            <p:cNvPr id="45065" name="Group 14"/>
            <p:cNvGrpSpPr>
              <a:grpSpLocks/>
            </p:cNvGrpSpPr>
            <p:nvPr/>
          </p:nvGrpSpPr>
          <p:grpSpPr bwMode="auto">
            <a:xfrm>
              <a:off x="1392" y="1184"/>
              <a:ext cx="1208" cy="2752"/>
              <a:chOff x="1392" y="1184"/>
              <a:chExt cx="1208" cy="2752"/>
            </a:xfrm>
          </p:grpSpPr>
          <p:sp>
            <p:nvSpPr>
              <p:cNvPr id="45067" name="Freeform 11"/>
              <p:cNvSpPr>
                <a:spLocks/>
              </p:cNvSpPr>
              <p:nvPr/>
            </p:nvSpPr>
            <p:spPr bwMode="auto">
              <a:xfrm>
                <a:off x="1392" y="1184"/>
                <a:ext cx="1208" cy="2752"/>
              </a:xfrm>
              <a:custGeom>
                <a:avLst/>
                <a:gdLst>
                  <a:gd name="T0" fmla="*/ 1208 w 1208"/>
                  <a:gd name="T1" fmla="*/ 0 h 2752"/>
                  <a:gd name="T2" fmla="*/ 360 w 1208"/>
                  <a:gd name="T3" fmla="*/ 0 h 2752"/>
                  <a:gd name="T4" fmla="*/ 168 w 1208"/>
                  <a:gd name="T5" fmla="*/ 408 h 2752"/>
                  <a:gd name="T6" fmla="*/ 152 w 1208"/>
                  <a:gd name="T7" fmla="*/ 480 h 2752"/>
                  <a:gd name="T8" fmla="*/ 0 w 1208"/>
                  <a:gd name="T9" fmla="*/ 1864 h 2752"/>
                  <a:gd name="T10" fmla="*/ 0 w 1208"/>
                  <a:gd name="T11" fmla="*/ 1976 h 2752"/>
                  <a:gd name="T12" fmla="*/ 72 w 1208"/>
                  <a:gd name="T13" fmla="*/ 2416 h 2752"/>
                  <a:gd name="T14" fmla="*/ 368 w 1208"/>
                  <a:gd name="T15" fmla="*/ 2752 h 2752"/>
                  <a:gd name="T16" fmla="*/ 456 w 1208"/>
                  <a:gd name="T17" fmla="*/ 2520 h 2752"/>
                  <a:gd name="T18" fmla="*/ 504 w 1208"/>
                  <a:gd name="T19" fmla="*/ 2416 h 2752"/>
                  <a:gd name="T20" fmla="*/ 40 w 1208"/>
                  <a:gd name="T21" fmla="*/ 432 h 2752"/>
                  <a:gd name="T22" fmla="*/ 216 w 1208"/>
                  <a:gd name="T23" fmla="*/ 96 h 2752"/>
                  <a:gd name="T24" fmla="*/ 1200 w 1208"/>
                  <a:gd name="T25" fmla="*/ 96 h 2752"/>
                  <a:gd name="T26" fmla="*/ 1208 w 1208"/>
                  <a:gd name="T27" fmla="*/ 0 h 27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08"/>
                  <a:gd name="T43" fmla="*/ 0 h 2752"/>
                  <a:gd name="T44" fmla="*/ 1208 w 1208"/>
                  <a:gd name="T45" fmla="*/ 2752 h 27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08" h="2752">
                    <a:moveTo>
                      <a:pt x="1208" y="0"/>
                    </a:moveTo>
                    <a:lnTo>
                      <a:pt x="360" y="0"/>
                    </a:lnTo>
                    <a:lnTo>
                      <a:pt x="168" y="408"/>
                    </a:lnTo>
                    <a:lnTo>
                      <a:pt x="152" y="480"/>
                    </a:lnTo>
                    <a:lnTo>
                      <a:pt x="0" y="1864"/>
                    </a:lnTo>
                    <a:lnTo>
                      <a:pt x="0" y="1976"/>
                    </a:lnTo>
                    <a:lnTo>
                      <a:pt x="72" y="2416"/>
                    </a:lnTo>
                    <a:lnTo>
                      <a:pt x="368" y="2752"/>
                    </a:lnTo>
                    <a:lnTo>
                      <a:pt x="456" y="2520"/>
                    </a:lnTo>
                    <a:lnTo>
                      <a:pt x="504" y="2416"/>
                    </a:lnTo>
                    <a:lnTo>
                      <a:pt x="40" y="432"/>
                    </a:lnTo>
                    <a:lnTo>
                      <a:pt x="216" y="96"/>
                    </a:lnTo>
                    <a:lnTo>
                      <a:pt x="1200" y="96"/>
                    </a:lnTo>
                    <a:lnTo>
                      <a:pt x="1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5068" name="Freeform 13"/>
              <p:cNvSpPr>
                <a:spLocks/>
              </p:cNvSpPr>
              <p:nvPr/>
            </p:nvSpPr>
            <p:spPr bwMode="auto">
              <a:xfrm>
                <a:off x="1600" y="1184"/>
                <a:ext cx="208" cy="104"/>
              </a:xfrm>
              <a:custGeom>
                <a:avLst/>
                <a:gdLst>
                  <a:gd name="T0" fmla="*/ 208 w 208"/>
                  <a:gd name="T1" fmla="*/ 0 h 104"/>
                  <a:gd name="T2" fmla="*/ 144 w 208"/>
                  <a:gd name="T3" fmla="*/ 0 h 104"/>
                  <a:gd name="T4" fmla="*/ 0 w 208"/>
                  <a:gd name="T5" fmla="*/ 96 h 104"/>
                  <a:gd name="T6" fmla="*/ 80 w 208"/>
                  <a:gd name="T7" fmla="*/ 104 h 104"/>
                  <a:gd name="T8" fmla="*/ 176 w 208"/>
                  <a:gd name="T9" fmla="*/ 40 h 104"/>
                  <a:gd name="T10" fmla="*/ 208 w 208"/>
                  <a:gd name="T11" fmla="*/ 0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104"/>
                  <a:gd name="T20" fmla="*/ 208 w 208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104">
                    <a:moveTo>
                      <a:pt x="208" y="0"/>
                    </a:moveTo>
                    <a:lnTo>
                      <a:pt x="144" y="0"/>
                    </a:lnTo>
                    <a:lnTo>
                      <a:pt x="0" y="96"/>
                    </a:lnTo>
                    <a:lnTo>
                      <a:pt x="80" y="104"/>
                    </a:lnTo>
                    <a:lnTo>
                      <a:pt x="176" y="4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066" name="Line 16"/>
            <p:cNvSpPr>
              <a:spLocks noChangeShapeType="1"/>
            </p:cNvSpPr>
            <p:nvPr/>
          </p:nvSpPr>
          <p:spPr bwMode="auto">
            <a:xfrm flipV="1">
              <a:off x="1225" y="956"/>
              <a:ext cx="887" cy="556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5063" name="Rectangle 20"/>
          <p:cNvSpPr>
            <a:spLocks noChangeArrowheads="1"/>
          </p:cNvSpPr>
          <p:nvPr/>
        </p:nvSpPr>
        <p:spPr bwMode="auto">
          <a:xfrm>
            <a:off x="3863264" y="1619250"/>
            <a:ext cx="2705100" cy="71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laser</a:t>
            </a:r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How to scan the laser beam?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Place galvanometer mirror at the telecentric point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98" y="3638856"/>
            <a:ext cx="1531455" cy="2295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3498" y="5894169"/>
            <a:ext cx="2285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Modern closed-loop galvanometer-driven laser scanning mirror from </a:t>
            </a:r>
            <a:r>
              <a:rPr lang="en-US" sz="1200" dirty="0" err="1"/>
              <a:t>Scanlab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87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3-scope optics.jpg                                             00018BEC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1295400"/>
            <a:ext cx="2998787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124200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0988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47700" y="2012950"/>
            <a:ext cx="863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Scanners can introduce optical </a:t>
            </a:r>
            <a:r>
              <a:rPr lang="en-US" sz="3200" dirty="0" smtClean="0"/>
              <a:t>aberrations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Goal: Place galvanometer mirror at the telecentric point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532188" y="1413220"/>
            <a:ext cx="5459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All light travels through the same zone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Angle at which the light travels dictates the position in the specimen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plane</a:t>
            </a:r>
          </a:p>
          <a:p>
            <a:pPr marL="342900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Not imaging but illumination conjugate plane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8733"/>
            <a:ext cx="7772400" cy="1016000"/>
          </a:xfrm>
        </p:spPr>
        <p:txBody>
          <a:bodyPr anchor="t">
            <a:normAutofit/>
          </a:bodyPr>
          <a:lstStyle/>
          <a:p>
            <a:r>
              <a:rPr lang="de-DE" altLang="en-US" sz="3556" dirty="0">
                <a:latin typeface="Calibri Light" panose="020F0302020204030204" pitchFamily="34" charset="0"/>
              </a:rPr>
              <a:t>Overview </a:t>
            </a:r>
            <a:r>
              <a:rPr lang="de-DE" altLang="en-US" sz="3556" dirty="0" smtClean="0">
                <a:latin typeface="Calibri Light" panose="020F0302020204030204" pitchFamily="34" charset="0"/>
              </a:rPr>
              <a:t>of Optical </a:t>
            </a:r>
            <a:r>
              <a:rPr lang="de-DE" altLang="en-US" sz="3556" dirty="0">
                <a:latin typeface="Calibri Light" panose="020F0302020204030204" pitchFamily="34" charset="0"/>
              </a:rPr>
              <a:t>sectioning Methods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1873" indent="-541873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89" dirty="0"/>
              <a:t>Deconvolution</a:t>
            </a:r>
          </a:p>
          <a:p>
            <a:pPr marL="880544" lvl="1" indent="-474139">
              <a:lnSpc>
                <a:spcPct val="80000"/>
              </a:lnSpc>
            </a:pPr>
            <a:r>
              <a:rPr lang="en-US" altLang="en-US" sz="2133" dirty="0"/>
              <a:t>Point-Spread function (PSF) information is used to calculate light back to its origin</a:t>
            </a:r>
          </a:p>
          <a:p>
            <a:pPr marL="880544" lvl="1" indent="-474139">
              <a:lnSpc>
                <a:spcPct val="80000"/>
              </a:lnSpc>
            </a:pPr>
            <a:r>
              <a:rPr lang="en-US" altLang="en-US" sz="2133" dirty="0"/>
              <a:t>Post processing of an image stack</a:t>
            </a:r>
          </a:p>
          <a:p>
            <a:pPr marL="541873" indent="-541873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89" dirty="0"/>
              <a:t>Confocal and Multi-photon Laser Scanning Microscopy</a:t>
            </a:r>
          </a:p>
          <a:p>
            <a:pPr marL="880544" lvl="1" indent="-474139">
              <a:lnSpc>
                <a:spcPct val="80000"/>
              </a:lnSpc>
            </a:pPr>
            <a:r>
              <a:rPr lang="en-US" altLang="en-US" sz="2133" dirty="0"/>
              <a:t>Pinhole prevents out-of-focus light getting to the sensor(s) (PMT - Photomultiplier) </a:t>
            </a:r>
            <a:endParaRPr lang="en-US" altLang="en-US" sz="1778" dirty="0"/>
          </a:p>
          <a:p>
            <a:pPr marL="880544" lvl="1" indent="-474139">
              <a:lnSpc>
                <a:spcPct val="80000"/>
              </a:lnSpc>
            </a:pPr>
            <a:r>
              <a:rPr lang="en-US" altLang="en-US" sz="2133" dirty="0"/>
              <a:t>Multi Photon does not require pinhole </a:t>
            </a:r>
            <a:endParaRPr lang="en-US" altLang="en-US" sz="1778" dirty="0"/>
          </a:p>
          <a:p>
            <a:pPr marL="541873" indent="-541873">
              <a:lnSpc>
                <a:spcPct val="80000"/>
              </a:lnSpc>
              <a:buFont typeface="+mj-lt"/>
              <a:buAutoNum type="arabicPeriod"/>
            </a:pPr>
            <a:r>
              <a:rPr lang="en-US" altLang="en-US" sz="2489" dirty="0"/>
              <a:t>Spinning disk systems </a:t>
            </a:r>
          </a:p>
          <a:p>
            <a:pPr marL="880544" lvl="1" indent="-474139">
              <a:lnSpc>
                <a:spcPct val="80000"/>
              </a:lnSpc>
            </a:pPr>
            <a:r>
              <a:rPr lang="en-US" altLang="en-US" sz="2133" dirty="0"/>
              <a:t>A large number of pinholes (used for excitation and emission) is used to prevent out-of-focus light getting to the camera</a:t>
            </a:r>
          </a:p>
          <a:p>
            <a:pPr marL="880544" lvl="1" indent="-474139">
              <a:lnSpc>
                <a:spcPct val="80000"/>
              </a:lnSpc>
            </a:pPr>
            <a:r>
              <a:rPr lang="en-US" altLang="en-US" sz="2133" dirty="0" smtClean="0"/>
              <a:t>Especially those using Nipkow disk and </a:t>
            </a:r>
            <a:r>
              <a:rPr lang="en-US" altLang="en-US" sz="2133" dirty="0" err="1" smtClean="0"/>
              <a:t>microlens</a:t>
            </a:r>
            <a:endParaRPr lang="en-US" altLang="en-US" sz="2133" dirty="0"/>
          </a:p>
        </p:txBody>
      </p:sp>
    </p:spTree>
    <p:extLst>
      <p:ext uri="{BB962C8B-B14F-4D97-AF65-F5344CB8AC3E}">
        <p14:creationId xmlns:p14="http://schemas.microsoft.com/office/powerpoint/2010/main" val="404848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3810671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47107" name="Picture 4" descr="3-scope optics.jpg                                             00018BE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34" y="1295400"/>
            <a:ext cx="2998787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121696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78484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921546" y="1295400"/>
            <a:ext cx="1936750" cy="4965700"/>
            <a:chOff x="1356" y="816"/>
            <a:chExt cx="1220" cy="3128"/>
          </a:xfrm>
        </p:grpSpPr>
        <p:grpSp>
          <p:nvGrpSpPr>
            <p:cNvPr id="47118" name="Group 15"/>
            <p:cNvGrpSpPr>
              <a:grpSpLocks/>
            </p:cNvGrpSpPr>
            <p:nvPr/>
          </p:nvGrpSpPr>
          <p:grpSpPr bwMode="auto">
            <a:xfrm>
              <a:off x="1496" y="1168"/>
              <a:ext cx="1080" cy="2776"/>
              <a:chOff x="1496" y="1168"/>
              <a:chExt cx="1080" cy="2776"/>
            </a:xfrm>
          </p:grpSpPr>
          <p:sp>
            <p:nvSpPr>
              <p:cNvPr id="47120" name="Freeform 9"/>
              <p:cNvSpPr>
                <a:spLocks/>
              </p:cNvSpPr>
              <p:nvPr/>
            </p:nvSpPr>
            <p:spPr bwMode="auto">
              <a:xfrm>
                <a:off x="1496" y="1184"/>
                <a:ext cx="1080" cy="2760"/>
              </a:xfrm>
              <a:custGeom>
                <a:avLst/>
                <a:gdLst>
                  <a:gd name="T0" fmla="*/ 1080 w 1080"/>
                  <a:gd name="T1" fmla="*/ 0 h 2760"/>
                  <a:gd name="T2" fmla="*/ 160 w 1080"/>
                  <a:gd name="T3" fmla="*/ 0 h 2760"/>
                  <a:gd name="T4" fmla="*/ 400 w 1080"/>
                  <a:gd name="T5" fmla="*/ 416 h 2760"/>
                  <a:gd name="T6" fmla="*/ 56 w 1080"/>
                  <a:gd name="T7" fmla="*/ 1856 h 2760"/>
                  <a:gd name="T8" fmla="*/ 48 w 1080"/>
                  <a:gd name="T9" fmla="*/ 1976 h 2760"/>
                  <a:gd name="T10" fmla="*/ 0 w 1080"/>
                  <a:gd name="T11" fmla="*/ 2528 h 2760"/>
                  <a:gd name="T12" fmla="*/ 104 w 1080"/>
                  <a:gd name="T13" fmla="*/ 2760 h 2760"/>
                  <a:gd name="T14" fmla="*/ 360 w 1080"/>
                  <a:gd name="T15" fmla="*/ 2520 h 2760"/>
                  <a:gd name="T16" fmla="*/ 400 w 1080"/>
                  <a:gd name="T17" fmla="*/ 2408 h 2760"/>
                  <a:gd name="T18" fmla="*/ 456 w 1080"/>
                  <a:gd name="T19" fmla="*/ 1960 h 2760"/>
                  <a:gd name="T20" fmla="*/ 448 w 1080"/>
                  <a:gd name="T21" fmla="*/ 1856 h 2760"/>
                  <a:gd name="T22" fmla="*/ 272 w 1080"/>
                  <a:gd name="T23" fmla="*/ 408 h 2760"/>
                  <a:gd name="T24" fmla="*/ 88 w 1080"/>
                  <a:gd name="T25" fmla="*/ 104 h 2760"/>
                  <a:gd name="T26" fmla="*/ 1072 w 1080"/>
                  <a:gd name="T27" fmla="*/ 104 h 2760"/>
                  <a:gd name="T28" fmla="*/ 1080 w 1080"/>
                  <a:gd name="T29" fmla="*/ 0 h 27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80"/>
                  <a:gd name="T46" fmla="*/ 0 h 2760"/>
                  <a:gd name="T47" fmla="*/ 1080 w 1080"/>
                  <a:gd name="T48" fmla="*/ 2760 h 276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80" h="2760">
                    <a:moveTo>
                      <a:pt x="1080" y="0"/>
                    </a:moveTo>
                    <a:lnTo>
                      <a:pt x="160" y="0"/>
                    </a:lnTo>
                    <a:lnTo>
                      <a:pt x="400" y="416"/>
                    </a:lnTo>
                    <a:lnTo>
                      <a:pt x="56" y="1856"/>
                    </a:lnTo>
                    <a:lnTo>
                      <a:pt x="48" y="1976"/>
                    </a:lnTo>
                    <a:lnTo>
                      <a:pt x="0" y="2528"/>
                    </a:lnTo>
                    <a:lnTo>
                      <a:pt x="104" y="2760"/>
                    </a:lnTo>
                    <a:lnTo>
                      <a:pt x="360" y="2520"/>
                    </a:lnTo>
                    <a:lnTo>
                      <a:pt x="400" y="2408"/>
                    </a:lnTo>
                    <a:lnTo>
                      <a:pt x="456" y="1960"/>
                    </a:lnTo>
                    <a:lnTo>
                      <a:pt x="448" y="1856"/>
                    </a:lnTo>
                    <a:lnTo>
                      <a:pt x="272" y="408"/>
                    </a:lnTo>
                    <a:lnTo>
                      <a:pt x="88" y="104"/>
                    </a:lnTo>
                    <a:lnTo>
                      <a:pt x="1072" y="104"/>
                    </a:lnTo>
                    <a:lnTo>
                      <a:pt x="1080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7121" name="Freeform 10"/>
              <p:cNvSpPr>
                <a:spLocks/>
              </p:cNvSpPr>
              <p:nvPr/>
            </p:nvSpPr>
            <p:spPr bwMode="auto">
              <a:xfrm>
                <a:off x="1592" y="1168"/>
                <a:ext cx="120" cy="144"/>
              </a:xfrm>
              <a:custGeom>
                <a:avLst/>
                <a:gdLst>
                  <a:gd name="T0" fmla="*/ 81 w 128"/>
                  <a:gd name="T1" fmla="*/ 0 h 104"/>
                  <a:gd name="T2" fmla="*/ 0 w 128"/>
                  <a:gd name="T3" fmla="*/ 353 h 104"/>
                  <a:gd name="T4" fmla="*/ 99 w 128"/>
                  <a:gd name="T5" fmla="*/ 382 h 104"/>
                  <a:gd name="T6" fmla="*/ 81 w 128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8"/>
                  <a:gd name="T13" fmla="*/ 0 h 104"/>
                  <a:gd name="T14" fmla="*/ 128 w 128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8" h="104">
                    <a:moveTo>
                      <a:pt x="104" y="0"/>
                    </a:moveTo>
                    <a:lnTo>
                      <a:pt x="0" y="96"/>
                    </a:lnTo>
                    <a:lnTo>
                      <a:pt x="128" y="10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F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7119" name="Line 17"/>
            <p:cNvSpPr>
              <a:spLocks noChangeShapeType="1"/>
            </p:cNvSpPr>
            <p:nvPr/>
          </p:nvSpPr>
          <p:spPr bwMode="auto">
            <a:xfrm flipV="1">
              <a:off x="1356" y="816"/>
              <a:ext cx="486" cy="912"/>
            </a:xfrm>
            <a:prstGeom prst="line">
              <a:avLst/>
            </a:prstGeom>
            <a:noFill/>
            <a:ln w="76200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713584" y="1517650"/>
            <a:ext cx="2182812" cy="4730750"/>
            <a:chOff x="1225" y="956"/>
            <a:chExt cx="1375" cy="2980"/>
          </a:xfrm>
        </p:grpSpPr>
        <p:grpSp>
          <p:nvGrpSpPr>
            <p:cNvPr id="47114" name="Group 14"/>
            <p:cNvGrpSpPr>
              <a:grpSpLocks/>
            </p:cNvGrpSpPr>
            <p:nvPr/>
          </p:nvGrpSpPr>
          <p:grpSpPr bwMode="auto">
            <a:xfrm>
              <a:off x="1392" y="1184"/>
              <a:ext cx="1208" cy="2752"/>
              <a:chOff x="1392" y="1184"/>
              <a:chExt cx="1208" cy="2752"/>
            </a:xfrm>
          </p:grpSpPr>
          <p:sp>
            <p:nvSpPr>
              <p:cNvPr id="47116" name="Freeform 11"/>
              <p:cNvSpPr>
                <a:spLocks/>
              </p:cNvSpPr>
              <p:nvPr/>
            </p:nvSpPr>
            <p:spPr bwMode="auto">
              <a:xfrm>
                <a:off x="1392" y="1184"/>
                <a:ext cx="1208" cy="2752"/>
              </a:xfrm>
              <a:custGeom>
                <a:avLst/>
                <a:gdLst>
                  <a:gd name="T0" fmla="*/ 1208 w 1208"/>
                  <a:gd name="T1" fmla="*/ 0 h 2752"/>
                  <a:gd name="T2" fmla="*/ 360 w 1208"/>
                  <a:gd name="T3" fmla="*/ 0 h 2752"/>
                  <a:gd name="T4" fmla="*/ 168 w 1208"/>
                  <a:gd name="T5" fmla="*/ 408 h 2752"/>
                  <a:gd name="T6" fmla="*/ 152 w 1208"/>
                  <a:gd name="T7" fmla="*/ 480 h 2752"/>
                  <a:gd name="T8" fmla="*/ 0 w 1208"/>
                  <a:gd name="T9" fmla="*/ 1864 h 2752"/>
                  <a:gd name="T10" fmla="*/ 0 w 1208"/>
                  <a:gd name="T11" fmla="*/ 1976 h 2752"/>
                  <a:gd name="T12" fmla="*/ 72 w 1208"/>
                  <a:gd name="T13" fmla="*/ 2416 h 2752"/>
                  <a:gd name="T14" fmla="*/ 368 w 1208"/>
                  <a:gd name="T15" fmla="*/ 2752 h 2752"/>
                  <a:gd name="T16" fmla="*/ 456 w 1208"/>
                  <a:gd name="T17" fmla="*/ 2520 h 2752"/>
                  <a:gd name="T18" fmla="*/ 504 w 1208"/>
                  <a:gd name="T19" fmla="*/ 2416 h 2752"/>
                  <a:gd name="T20" fmla="*/ 40 w 1208"/>
                  <a:gd name="T21" fmla="*/ 432 h 2752"/>
                  <a:gd name="T22" fmla="*/ 216 w 1208"/>
                  <a:gd name="T23" fmla="*/ 96 h 2752"/>
                  <a:gd name="T24" fmla="*/ 1200 w 1208"/>
                  <a:gd name="T25" fmla="*/ 96 h 2752"/>
                  <a:gd name="T26" fmla="*/ 1208 w 1208"/>
                  <a:gd name="T27" fmla="*/ 0 h 27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08"/>
                  <a:gd name="T43" fmla="*/ 0 h 2752"/>
                  <a:gd name="T44" fmla="*/ 1208 w 1208"/>
                  <a:gd name="T45" fmla="*/ 2752 h 27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08" h="2752">
                    <a:moveTo>
                      <a:pt x="1208" y="0"/>
                    </a:moveTo>
                    <a:lnTo>
                      <a:pt x="360" y="0"/>
                    </a:lnTo>
                    <a:lnTo>
                      <a:pt x="168" y="408"/>
                    </a:lnTo>
                    <a:lnTo>
                      <a:pt x="152" y="480"/>
                    </a:lnTo>
                    <a:lnTo>
                      <a:pt x="0" y="1864"/>
                    </a:lnTo>
                    <a:lnTo>
                      <a:pt x="0" y="1976"/>
                    </a:lnTo>
                    <a:lnTo>
                      <a:pt x="72" y="2416"/>
                    </a:lnTo>
                    <a:lnTo>
                      <a:pt x="368" y="2752"/>
                    </a:lnTo>
                    <a:lnTo>
                      <a:pt x="456" y="2520"/>
                    </a:lnTo>
                    <a:lnTo>
                      <a:pt x="504" y="2416"/>
                    </a:lnTo>
                    <a:lnTo>
                      <a:pt x="40" y="432"/>
                    </a:lnTo>
                    <a:lnTo>
                      <a:pt x="216" y="96"/>
                    </a:lnTo>
                    <a:lnTo>
                      <a:pt x="1200" y="96"/>
                    </a:lnTo>
                    <a:lnTo>
                      <a:pt x="1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7117" name="Freeform 13"/>
              <p:cNvSpPr>
                <a:spLocks/>
              </p:cNvSpPr>
              <p:nvPr/>
            </p:nvSpPr>
            <p:spPr bwMode="auto">
              <a:xfrm>
                <a:off x="1600" y="1184"/>
                <a:ext cx="208" cy="104"/>
              </a:xfrm>
              <a:custGeom>
                <a:avLst/>
                <a:gdLst>
                  <a:gd name="T0" fmla="*/ 208 w 208"/>
                  <a:gd name="T1" fmla="*/ 0 h 104"/>
                  <a:gd name="T2" fmla="*/ 144 w 208"/>
                  <a:gd name="T3" fmla="*/ 0 h 104"/>
                  <a:gd name="T4" fmla="*/ 0 w 208"/>
                  <a:gd name="T5" fmla="*/ 96 h 104"/>
                  <a:gd name="T6" fmla="*/ 80 w 208"/>
                  <a:gd name="T7" fmla="*/ 104 h 104"/>
                  <a:gd name="T8" fmla="*/ 176 w 208"/>
                  <a:gd name="T9" fmla="*/ 40 h 104"/>
                  <a:gd name="T10" fmla="*/ 208 w 208"/>
                  <a:gd name="T11" fmla="*/ 0 h 1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8"/>
                  <a:gd name="T19" fmla="*/ 0 h 104"/>
                  <a:gd name="T20" fmla="*/ 208 w 208"/>
                  <a:gd name="T21" fmla="*/ 104 h 1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8" h="104">
                    <a:moveTo>
                      <a:pt x="208" y="0"/>
                    </a:moveTo>
                    <a:lnTo>
                      <a:pt x="144" y="0"/>
                    </a:lnTo>
                    <a:lnTo>
                      <a:pt x="0" y="96"/>
                    </a:lnTo>
                    <a:lnTo>
                      <a:pt x="80" y="104"/>
                    </a:lnTo>
                    <a:lnTo>
                      <a:pt x="176" y="4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7115" name="Line 16"/>
            <p:cNvSpPr>
              <a:spLocks noChangeShapeType="1"/>
            </p:cNvSpPr>
            <p:nvPr/>
          </p:nvSpPr>
          <p:spPr bwMode="auto">
            <a:xfrm flipV="1">
              <a:off x="1225" y="956"/>
              <a:ext cx="887" cy="556"/>
            </a:xfrm>
            <a:prstGeom prst="line">
              <a:avLst/>
            </a:prstGeom>
            <a:noFill/>
            <a:ln w="762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47113" name="Text Box 22"/>
          <p:cNvSpPr txBox="1">
            <a:spLocks noChangeArrowheads="1"/>
          </p:cNvSpPr>
          <p:nvPr/>
        </p:nvSpPr>
        <p:spPr bwMode="auto">
          <a:xfrm>
            <a:off x="3970338" y="2872293"/>
            <a:ext cx="43862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If not at </a:t>
            </a:r>
            <a:r>
              <a:rPr lang="en-US" alt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telecentric point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Spherical aberration results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How can two mirrors be at the same point??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Optical relay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(without aberration)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3863264" y="1619250"/>
            <a:ext cx="2705100" cy="71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laser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Position is critical</a:t>
            </a:r>
          </a:p>
          <a:p>
            <a:r>
              <a:rPr lang="en-US" sz="2400" dirty="0" smtClean="0"/>
              <a:t>Place </a:t>
            </a:r>
            <a:r>
              <a:rPr lang="en-US" sz="2400" dirty="0"/>
              <a:t>galvanometer </a:t>
            </a:r>
            <a:r>
              <a:rPr lang="en-US" sz="2400" dirty="0" smtClean="0"/>
              <a:t>mirror </a:t>
            </a:r>
            <a:r>
              <a:rPr lang="en-US" sz="2400" b="1" u="sng" dirty="0"/>
              <a:t>AT</a:t>
            </a:r>
            <a:r>
              <a:rPr lang="en-US" sz="2400" dirty="0"/>
              <a:t> the </a:t>
            </a:r>
            <a:r>
              <a:rPr lang="en-US" sz="2400" dirty="0" smtClean="0"/>
              <a:t>telecentric point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362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3"/>
          <p:cNvSpPr>
            <a:spLocks noChangeShapeType="1"/>
          </p:cNvSpPr>
          <p:nvPr/>
        </p:nvSpPr>
        <p:spPr bwMode="auto">
          <a:xfrm>
            <a:off x="457200" y="4343400"/>
            <a:ext cx="845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31" name="Oval 4"/>
          <p:cNvSpPr>
            <a:spLocks noChangeArrowheads="1"/>
          </p:cNvSpPr>
          <p:nvPr/>
        </p:nvSpPr>
        <p:spPr bwMode="auto">
          <a:xfrm>
            <a:off x="3733800" y="2438400"/>
            <a:ext cx="762000" cy="3886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2" name="Line 5"/>
          <p:cNvSpPr>
            <a:spLocks noChangeShapeType="1"/>
          </p:cNvSpPr>
          <p:nvPr/>
        </p:nvSpPr>
        <p:spPr bwMode="auto">
          <a:xfrm>
            <a:off x="609600" y="3657600"/>
            <a:ext cx="8534400" cy="1676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33" name="AutoShape 6"/>
          <p:cNvSpPr>
            <a:spLocks noChangeArrowheads="1"/>
          </p:cNvSpPr>
          <p:nvPr/>
        </p:nvSpPr>
        <p:spPr bwMode="auto">
          <a:xfrm>
            <a:off x="6019800" y="42672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4" name="AutoShape 7"/>
          <p:cNvSpPr>
            <a:spLocks noChangeArrowheads="1"/>
          </p:cNvSpPr>
          <p:nvPr/>
        </p:nvSpPr>
        <p:spPr bwMode="auto">
          <a:xfrm>
            <a:off x="2014538" y="4267200"/>
            <a:ext cx="152400" cy="1524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 flipV="1">
            <a:off x="609600" y="3657600"/>
            <a:ext cx="0" cy="685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609600" y="36576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114800" y="3657600"/>
            <a:ext cx="5029200" cy="175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609600" y="3657600"/>
            <a:ext cx="3505200" cy="1600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 flipV="1">
            <a:off x="4114800" y="5257800"/>
            <a:ext cx="5029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40" name="Line 13"/>
          <p:cNvSpPr>
            <a:spLocks noChangeShapeType="1"/>
          </p:cNvSpPr>
          <p:nvPr/>
        </p:nvSpPr>
        <p:spPr bwMode="auto">
          <a:xfrm>
            <a:off x="8686800" y="4343400"/>
            <a:ext cx="0" cy="914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41" name="Line 14"/>
          <p:cNvSpPr>
            <a:spLocks noChangeShapeType="1"/>
          </p:cNvSpPr>
          <p:nvPr/>
        </p:nvSpPr>
        <p:spPr bwMode="auto">
          <a:xfrm>
            <a:off x="2133600" y="3124200"/>
            <a:ext cx="1981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42" name="Line 15"/>
          <p:cNvSpPr>
            <a:spLocks noChangeShapeType="1"/>
          </p:cNvSpPr>
          <p:nvPr/>
        </p:nvSpPr>
        <p:spPr bwMode="auto">
          <a:xfrm>
            <a:off x="4114800" y="4038600"/>
            <a:ext cx="457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43" name="Line 16"/>
          <p:cNvSpPr>
            <a:spLocks noChangeShapeType="1"/>
          </p:cNvSpPr>
          <p:nvPr/>
        </p:nvSpPr>
        <p:spPr bwMode="auto">
          <a:xfrm flipH="1">
            <a:off x="609600" y="4724400"/>
            <a:ext cx="3505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8144" name="Text Box 17"/>
          <p:cNvSpPr txBox="1">
            <a:spLocks noChangeArrowheads="1"/>
          </p:cNvSpPr>
          <p:nvPr/>
        </p:nvSpPr>
        <p:spPr bwMode="auto">
          <a:xfrm>
            <a:off x="2879725" y="2589213"/>
            <a:ext cx="339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8145" name="Text Box 18"/>
          <p:cNvSpPr txBox="1">
            <a:spLocks noChangeArrowheads="1"/>
          </p:cNvSpPr>
          <p:nvPr/>
        </p:nvSpPr>
        <p:spPr bwMode="auto">
          <a:xfrm>
            <a:off x="1905000" y="4648200"/>
            <a:ext cx="3444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48146" name="Text Box 19"/>
          <p:cNvSpPr txBox="1">
            <a:spLocks noChangeArrowheads="1"/>
          </p:cNvSpPr>
          <p:nvPr/>
        </p:nvSpPr>
        <p:spPr bwMode="auto">
          <a:xfrm>
            <a:off x="6324600" y="3521075"/>
            <a:ext cx="269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dirty="0"/>
              <a:t>Problem:  Optical aberrations from simple lens </a:t>
            </a:r>
            <a:r>
              <a:rPr lang="en-US" sz="4000" dirty="0" smtClean="0"/>
              <a:t>systems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26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Oval 20"/>
          <p:cNvSpPr>
            <a:spLocks noChangeArrowheads="1"/>
          </p:cNvSpPr>
          <p:nvPr/>
        </p:nvSpPr>
        <p:spPr bwMode="auto">
          <a:xfrm flipH="1">
            <a:off x="4754563" y="1808163"/>
            <a:ext cx="623887" cy="36099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4" name="Line 3"/>
          <p:cNvSpPr>
            <a:spLocks noChangeShapeType="1"/>
          </p:cNvSpPr>
          <p:nvPr/>
        </p:nvSpPr>
        <p:spPr bwMode="auto">
          <a:xfrm flipV="1">
            <a:off x="1171575" y="3578225"/>
            <a:ext cx="62642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55" name="Oval 4"/>
          <p:cNvSpPr>
            <a:spLocks noChangeArrowheads="1"/>
          </p:cNvSpPr>
          <p:nvPr/>
        </p:nvSpPr>
        <p:spPr bwMode="auto">
          <a:xfrm>
            <a:off x="3103563" y="1817688"/>
            <a:ext cx="623887" cy="36099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3414713" y="2667000"/>
            <a:ext cx="1684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3414713" y="3941763"/>
            <a:ext cx="1684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>
            <a:off x="3414713" y="3233738"/>
            <a:ext cx="1684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3414713" y="4578350"/>
            <a:ext cx="1684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3414713" y="2100263"/>
            <a:ext cx="16843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 flipV="1">
            <a:off x="1482725" y="2667000"/>
            <a:ext cx="1931988" cy="920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1046163" y="4295775"/>
            <a:ext cx="9826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Point </a:t>
            </a:r>
          </a:p>
        </p:txBody>
      </p:sp>
      <p:sp>
        <p:nvSpPr>
          <p:cNvPr id="49163" name="Line 12"/>
          <p:cNvSpPr>
            <a:spLocks noChangeShapeType="1"/>
          </p:cNvSpPr>
          <p:nvPr/>
        </p:nvSpPr>
        <p:spPr bwMode="auto">
          <a:xfrm flipV="1">
            <a:off x="1420813" y="3657600"/>
            <a:ext cx="12382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4" name="Line 13"/>
          <p:cNvSpPr>
            <a:spLocks noChangeShapeType="1"/>
          </p:cNvSpPr>
          <p:nvPr/>
        </p:nvSpPr>
        <p:spPr bwMode="auto">
          <a:xfrm flipV="1">
            <a:off x="1482725" y="3233738"/>
            <a:ext cx="1931988" cy="35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5" name="Line 14"/>
          <p:cNvSpPr>
            <a:spLocks noChangeShapeType="1"/>
          </p:cNvSpPr>
          <p:nvPr/>
        </p:nvSpPr>
        <p:spPr bwMode="auto">
          <a:xfrm>
            <a:off x="1482725" y="3587750"/>
            <a:ext cx="1931988" cy="35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6" name="Line 15"/>
          <p:cNvSpPr>
            <a:spLocks noChangeShapeType="1"/>
          </p:cNvSpPr>
          <p:nvPr/>
        </p:nvSpPr>
        <p:spPr bwMode="auto">
          <a:xfrm>
            <a:off x="1482725" y="3587750"/>
            <a:ext cx="1931988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7" name="Line 16"/>
          <p:cNvSpPr>
            <a:spLocks noChangeShapeType="1"/>
          </p:cNvSpPr>
          <p:nvPr/>
        </p:nvSpPr>
        <p:spPr bwMode="auto">
          <a:xfrm flipV="1">
            <a:off x="1482725" y="2100263"/>
            <a:ext cx="1931988" cy="148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8" name="Line 26"/>
          <p:cNvSpPr>
            <a:spLocks noChangeShapeType="1"/>
          </p:cNvSpPr>
          <p:nvPr/>
        </p:nvSpPr>
        <p:spPr bwMode="auto">
          <a:xfrm flipH="1" flipV="1">
            <a:off x="5067300" y="2657475"/>
            <a:ext cx="1931988" cy="920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69" name="Text Box 27"/>
          <p:cNvSpPr txBox="1">
            <a:spLocks noChangeArrowheads="1"/>
          </p:cNvSpPr>
          <p:nvPr/>
        </p:nvSpPr>
        <p:spPr bwMode="auto">
          <a:xfrm flipH="1">
            <a:off x="6453188" y="4286250"/>
            <a:ext cx="9826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Point </a:t>
            </a:r>
          </a:p>
        </p:txBody>
      </p:sp>
      <p:sp>
        <p:nvSpPr>
          <p:cNvPr id="49170" name="Line 28"/>
          <p:cNvSpPr>
            <a:spLocks noChangeShapeType="1"/>
          </p:cNvSpPr>
          <p:nvPr/>
        </p:nvSpPr>
        <p:spPr bwMode="auto">
          <a:xfrm flipH="1" flipV="1">
            <a:off x="7038975" y="3775075"/>
            <a:ext cx="123825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71" name="Line 29"/>
          <p:cNvSpPr>
            <a:spLocks noChangeShapeType="1"/>
          </p:cNvSpPr>
          <p:nvPr/>
        </p:nvSpPr>
        <p:spPr bwMode="auto">
          <a:xfrm flipH="1" flipV="1">
            <a:off x="5067300" y="3224213"/>
            <a:ext cx="1931988" cy="354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72" name="Line 30"/>
          <p:cNvSpPr>
            <a:spLocks noChangeShapeType="1"/>
          </p:cNvSpPr>
          <p:nvPr/>
        </p:nvSpPr>
        <p:spPr bwMode="auto">
          <a:xfrm flipH="1">
            <a:off x="5067300" y="3578225"/>
            <a:ext cx="1931988" cy="354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73" name="Line 31"/>
          <p:cNvSpPr>
            <a:spLocks noChangeShapeType="1"/>
          </p:cNvSpPr>
          <p:nvPr/>
        </p:nvSpPr>
        <p:spPr bwMode="auto">
          <a:xfrm flipH="1">
            <a:off x="5067300" y="3578225"/>
            <a:ext cx="1931988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74" name="Line 32"/>
          <p:cNvSpPr>
            <a:spLocks noChangeShapeType="1"/>
          </p:cNvSpPr>
          <p:nvPr/>
        </p:nvSpPr>
        <p:spPr bwMode="auto">
          <a:xfrm flipH="1" flipV="1">
            <a:off x="5067300" y="2090738"/>
            <a:ext cx="1931988" cy="1487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9177" name="Text Box 35"/>
          <p:cNvSpPr txBox="1">
            <a:spLocks noChangeArrowheads="1"/>
          </p:cNvSpPr>
          <p:nvPr/>
        </p:nvSpPr>
        <p:spPr bwMode="auto">
          <a:xfrm>
            <a:off x="4110038" y="5837238"/>
            <a:ext cx="339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14713" y="5807094"/>
            <a:ext cx="168433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Autofit/>
          </a:bodyPr>
          <a:lstStyle/>
          <a:p>
            <a:r>
              <a:rPr lang="en-US" sz="3200" dirty="0"/>
              <a:t>Simple pair of lenses can minimize problem</a:t>
            </a:r>
            <a:br>
              <a:rPr lang="en-US" sz="3200" dirty="0"/>
            </a:br>
            <a:r>
              <a:rPr lang="en-US" sz="3200" dirty="0"/>
              <a:t>(equal and opposite distortions)</a:t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2983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Oval 2"/>
          <p:cNvSpPr>
            <a:spLocks noChangeArrowheads="1"/>
          </p:cNvSpPr>
          <p:nvPr/>
        </p:nvSpPr>
        <p:spPr bwMode="auto">
          <a:xfrm flipH="1">
            <a:off x="4792663" y="1808163"/>
            <a:ext cx="623887" cy="36099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78" name="Line 3"/>
          <p:cNvSpPr>
            <a:spLocks noChangeShapeType="1"/>
          </p:cNvSpPr>
          <p:nvPr/>
        </p:nvSpPr>
        <p:spPr bwMode="auto">
          <a:xfrm flipV="1">
            <a:off x="1171575" y="3578225"/>
            <a:ext cx="626427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0179" name="Oval 4"/>
          <p:cNvSpPr>
            <a:spLocks noChangeArrowheads="1"/>
          </p:cNvSpPr>
          <p:nvPr/>
        </p:nvSpPr>
        <p:spPr bwMode="auto">
          <a:xfrm>
            <a:off x="3078163" y="1817688"/>
            <a:ext cx="623887" cy="360997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0180" name="Text Box 11"/>
          <p:cNvSpPr txBox="1">
            <a:spLocks noChangeArrowheads="1"/>
          </p:cNvSpPr>
          <p:nvPr/>
        </p:nvSpPr>
        <p:spPr bwMode="auto">
          <a:xfrm>
            <a:off x="1046163" y="4295775"/>
            <a:ext cx="982662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Focal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Point </a:t>
            </a:r>
          </a:p>
        </p:txBody>
      </p:sp>
      <p:sp>
        <p:nvSpPr>
          <p:cNvPr id="50181" name="Line 12"/>
          <p:cNvSpPr>
            <a:spLocks noChangeShapeType="1"/>
          </p:cNvSpPr>
          <p:nvPr/>
        </p:nvSpPr>
        <p:spPr bwMode="auto">
          <a:xfrm flipV="1">
            <a:off x="1420813" y="3657600"/>
            <a:ext cx="12382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44638" y="2832100"/>
            <a:ext cx="6526212" cy="1463675"/>
            <a:chOff x="973" y="1784"/>
            <a:chExt cx="4111" cy="922"/>
          </a:xfrm>
        </p:grpSpPr>
        <p:sp>
          <p:nvSpPr>
            <p:cNvPr id="50191" name="Line 5"/>
            <p:cNvSpPr>
              <a:spLocks noChangeShapeType="1"/>
            </p:cNvSpPr>
            <p:nvPr/>
          </p:nvSpPr>
          <p:spPr bwMode="auto">
            <a:xfrm>
              <a:off x="3192" y="2706"/>
              <a:ext cx="189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0192" name="Line 15"/>
            <p:cNvSpPr>
              <a:spLocks noChangeShapeType="1"/>
            </p:cNvSpPr>
            <p:nvPr/>
          </p:nvSpPr>
          <p:spPr bwMode="auto">
            <a:xfrm>
              <a:off x="973" y="1784"/>
              <a:ext cx="2239" cy="92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1544638" y="2832100"/>
            <a:ext cx="6697662" cy="2144713"/>
            <a:chOff x="973" y="1784"/>
            <a:chExt cx="4219" cy="1351"/>
          </a:xfrm>
        </p:grpSpPr>
        <p:sp>
          <p:nvSpPr>
            <p:cNvPr id="50189" name="Line 13"/>
            <p:cNvSpPr>
              <a:spLocks noChangeShapeType="1"/>
            </p:cNvSpPr>
            <p:nvPr/>
          </p:nvSpPr>
          <p:spPr bwMode="auto">
            <a:xfrm flipV="1">
              <a:off x="973" y="1784"/>
              <a:ext cx="1178" cy="0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0190" name="Line 23"/>
            <p:cNvSpPr>
              <a:spLocks noChangeShapeType="1"/>
            </p:cNvSpPr>
            <p:nvPr/>
          </p:nvSpPr>
          <p:spPr bwMode="auto">
            <a:xfrm flipH="1" flipV="1">
              <a:off x="2151" y="1784"/>
              <a:ext cx="3041" cy="1351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50186" name="Text Box 26"/>
          <p:cNvSpPr txBox="1">
            <a:spLocks noChangeArrowheads="1"/>
          </p:cNvSpPr>
          <p:nvPr/>
        </p:nvSpPr>
        <p:spPr bwMode="auto">
          <a:xfrm>
            <a:off x="4110038" y="5837238"/>
            <a:ext cx="3397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50187" name="Line 27"/>
          <p:cNvSpPr>
            <a:spLocks noChangeShapeType="1"/>
          </p:cNvSpPr>
          <p:nvPr/>
        </p:nvSpPr>
        <p:spPr bwMode="auto">
          <a:xfrm flipV="1">
            <a:off x="1544638" y="2832100"/>
            <a:ext cx="0" cy="74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0188" name="Line 28"/>
          <p:cNvSpPr>
            <a:spLocks noChangeShapeType="1"/>
          </p:cNvSpPr>
          <p:nvPr/>
        </p:nvSpPr>
        <p:spPr bwMode="auto">
          <a:xfrm flipV="1">
            <a:off x="6751638" y="3578225"/>
            <a:ext cx="0" cy="7461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3200" dirty="0"/>
              <a:t>1:1 Image </a:t>
            </a:r>
            <a:r>
              <a:rPr lang="en-US" sz="3200" dirty="0" smtClean="0"/>
              <a:t>relay</a:t>
            </a:r>
            <a:endParaRPr lang="en-US" sz="3200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14713" y="5807094"/>
            <a:ext cx="168433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1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5956300" y="1336675"/>
            <a:ext cx="1117600" cy="1225550"/>
          </a:xfrm>
          <a:prstGeom prst="rect">
            <a:avLst/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7105" name="Text Box 2"/>
          <p:cNvSpPr txBox="1">
            <a:spLocks noChangeArrowheads="1"/>
          </p:cNvSpPr>
          <p:nvPr/>
        </p:nvSpPr>
        <p:spPr bwMode="auto">
          <a:xfrm>
            <a:off x="3810671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47107" name="Picture 4" descr="3-scope optics.jpg                                             00018BE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34" y="1295400"/>
            <a:ext cx="2998787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3121696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7109" name="Rectangle 6"/>
          <p:cNvSpPr>
            <a:spLocks noChangeArrowheads="1"/>
          </p:cNvSpPr>
          <p:nvPr/>
        </p:nvSpPr>
        <p:spPr bwMode="auto">
          <a:xfrm>
            <a:off x="278484" y="1295400"/>
            <a:ext cx="1435100" cy="53975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21546" y="1295400"/>
            <a:ext cx="4587839" cy="4965700"/>
            <a:chOff x="1921546" y="1295400"/>
            <a:chExt cx="4587839" cy="4965700"/>
          </a:xfrm>
        </p:grpSpPr>
        <p:grpSp>
          <p:nvGrpSpPr>
            <p:cNvPr id="2" name="Group 18"/>
            <p:cNvGrpSpPr>
              <a:grpSpLocks/>
            </p:cNvGrpSpPr>
            <p:nvPr/>
          </p:nvGrpSpPr>
          <p:grpSpPr bwMode="auto">
            <a:xfrm>
              <a:off x="1921546" y="1295400"/>
              <a:ext cx="1936750" cy="4965700"/>
              <a:chOff x="1356" y="816"/>
              <a:chExt cx="1220" cy="3128"/>
            </a:xfrm>
          </p:grpSpPr>
          <p:grpSp>
            <p:nvGrpSpPr>
              <p:cNvPr id="47118" name="Group 15"/>
              <p:cNvGrpSpPr>
                <a:grpSpLocks/>
              </p:cNvGrpSpPr>
              <p:nvPr/>
            </p:nvGrpSpPr>
            <p:grpSpPr bwMode="auto">
              <a:xfrm>
                <a:off x="1496" y="1168"/>
                <a:ext cx="1080" cy="2776"/>
                <a:chOff x="1496" y="1168"/>
                <a:chExt cx="1080" cy="2776"/>
              </a:xfrm>
            </p:grpSpPr>
            <p:sp>
              <p:nvSpPr>
                <p:cNvPr id="47120" name="Freeform 9"/>
                <p:cNvSpPr>
                  <a:spLocks/>
                </p:cNvSpPr>
                <p:nvPr/>
              </p:nvSpPr>
              <p:spPr bwMode="auto">
                <a:xfrm>
                  <a:off x="1496" y="1184"/>
                  <a:ext cx="1080" cy="2760"/>
                </a:xfrm>
                <a:custGeom>
                  <a:avLst/>
                  <a:gdLst>
                    <a:gd name="T0" fmla="*/ 1080 w 1080"/>
                    <a:gd name="T1" fmla="*/ 0 h 2760"/>
                    <a:gd name="T2" fmla="*/ 160 w 1080"/>
                    <a:gd name="T3" fmla="*/ 0 h 2760"/>
                    <a:gd name="T4" fmla="*/ 400 w 1080"/>
                    <a:gd name="T5" fmla="*/ 416 h 2760"/>
                    <a:gd name="T6" fmla="*/ 56 w 1080"/>
                    <a:gd name="T7" fmla="*/ 1856 h 2760"/>
                    <a:gd name="T8" fmla="*/ 48 w 1080"/>
                    <a:gd name="T9" fmla="*/ 1976 h 2760"/>
                    <a:gd name="T10" fmla="*/ 0 w 1080"/>
                    <a:gd name="T11" fmla="*/ 2528 h 2760"/>
                    <a:gd name="T12" fmla="*/ 104 w 1080"/>
                    <a:gd name="T13" fmla="*/ 2760 h 2760"/>
                    <a:gd name="T14" fmla="*/ 360 w 1080"/>
                    <a:gd name="T15" fmla="*/ 2520 h 2760"/>
                    <a:gd name="T16" fmla="*/ 400 w 1080"/>
                    <a:gd name="T17" fmla="*/ 2408 h 2760"/>
                    <a:gd name="T18" fmla="*/ 456 w 1080"/>
                    <a:gd name="T19" fmla="*/ 1960 h 2760"/>
                    <a:gd name="T20" fmla="*/ 448 w 1080"/>
                    <a:gd name="T21" fmla="*/ 1856 h 2760"/>
                    <a:gd name="T22" fmla="*/ 272 w 1080"/>
                    <a:gd name="T23" fmla="*/ 408 h 2760"/>
                    <a:gd name="T24" fmla="*/ 88 w 1080"/>
                    <a:gd name="T25" fmla="*/ 104 h 2760"/>
                    <a:gd name="T26" fmla="*/ 1072 w 1080"/>
                    <a:gd name="T27" fmla="*/ 104 h 2760"/>
                    <a:gd name="T28" fmla="*/ 1080 w 1080"/>
                    <a:gd name="T29" fmla="*/ 0 h 276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80"/>
                    <a:gd name="T46" fmla="*/ 0 h 2760"/>
                    <a:gd name="T47" fmla="*/ 1080 w 1080"/>
                    <a:gd name="T48" fmla="*/ 2760 h 276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80" h="2760">
                      <a:moveTo>
                        <a:pt x="1080" y="0"/>
                      </a:moveTo>
                      <a:lnTo>
                        <a:pt x="160" y="0"/>
                      </a:lnTo>
                      <a:lnTo>
                        <a:pt x="400" y="416"/>
                      </a:lnTo>
                      <a:lnTo>
                        <a:pt x="56" y="1856"/>
                      </a:lnTo>
                      <a:lnTo>
                        <a:pt x="48" y="1976"/>
                      </a:lnTo>
                      <a:lnTo>
                        <a:pt x="0" y="2528"/>
                      </a:lnTo>
                      <a:lnTo>
                        <a:pt x="104" y="2760"/>
                      </a:lnTo>
                      <a:lnTo>
                        <a:pt x="360" y="2520"/>
                      </a:lnTo>
                      <a:lnTo>
                        <a:pt x="400" y="2408"/>
                      </a:lnTo>
                      <a:lnTo>
                        <a:pt x="456" y="1960"/>
                      </a:lnTo>
                      <a:lnTo>
                        <a:pt x="448" y="1856"/>
                      </a:lnTo>
                      <a:lnTo>
                        <a:pt x="272" y="408"/>
                      </a:lnTo>
                      <a:lnTo>
                        <a:pt x="88" y="104"/>
                      </a:lnTo>
                      <a:lnTo>
                        <a:pt x="1072" y="104"/>
                      </a:lnTo>
                      <a:lnTo>
                        <a:pt x="1080" y="0"/>
                      </a:ln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7121" name="Freeform 10"/>
                <p:cNvSpPr>
                  <a:spLocks/>
                </p:cNvSpPr>
                <p:nvPr/>
              </p:nvSpPr>
              <p:spPr bwMode="auto">
                <a:xfrm>
                  <a:off x="1592" y="1168"/>
                  <a:ext cx="120" cy="144"/>
                </a:xfrm>
                <a:custGeom>
                  <a:avLst/>
                  <a:gdLst>
                    <a:gd name="T0" fmla="*/ 81 w 128"/>
                    <a:gd name="T1" fmla="*/ 0 h 104"/>
                    <a:gd name="T2" fmla="*/ 0 w 128"/>
                    <a:gd name="T3" fmla="*/ 353 h 104"/>
                    <a:gd name="T4" fmla="*/ 99 w 128"/>
                    <a:gd name="T5" fmla="*/ 382 h 104"/>
                    <a:gd name="T6" fmla="*/ 81 w 128"/>
                    <a:gd name="T7" fmla="*/ 0 h 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8"/>
                    <a:gd name="T13" fmla="*/ 0 h 104"/>
                    <a:gd name="T14" fmla="*/ 128 w 128"/>
                    <a:gd name="T15" fmla="*/ 104 h 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8" h="104">
                      <a:moveTo>
                        <a:pt x="104" y="0"/>
                      </a:moveTo>
                      <a:lnTo>
                        <a:pt x="0" y="96"/>
                      </a:lnTo>
                      <a:lnTo>
                        <a:pt x="128" y="104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FF66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7119" name="Line 17"/>
              <p:cNvSpPr>
                <a:spLocks noChangeShapeType="1"/>
              </p:cNvSpPr>
              <p:nvPr/>
            </p:nvSpPr>
            <p:spPr bwMode="auto">
              <a:xfrm flipV="1">
                <a:off x="1356" y="816"/>
                <a:ext cx="486" cy="912"/>
              </a:xfrm>
              <a:prstGeom prst="line">
                <a:avLst/>
              </a:prstGeom>
              <a:noFill/>
              <a:ln w="76200">
                <a:solidFill>
                  <a:srgbClr val="FF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cxnSp>
          <p:nvCxnSpPr>
            <p:cNvPr id="42" name="Straight Connector 41"/>
            <p:cNvCxnSpPr/>
            <p:nvPr/>
          </p:nvCxnSpPr>
          <p:spPr>
            <a:xfrm>
              <a:off x="3810671" y="1962849"/>
              <a:ext cx="2698714" cy="0"/>
            </a:xfrm>
            <a:prstGeom prst="line">
              <a:avLst/>
            </a:prstGeom>
            <a:ln w="168275">
              <a:solidFill>
                <a:srgbClr val="FF66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113" name="Text Box 22"/>
          <p:cNvSpPr txBox="1">
            <a:spLocks noChangeArrowheads="1"/>
          </p:cNvSpPr>
          <p:nvPr/>
        </p:nvSpPr>
        <p:spPr bwMode="auto">
          <a:xfrm>
            <a:off x="3970338" y="3426291"/>
            <a:ext cx="43862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Optically two mirrors can be at the same point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Optical relay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(without aberration)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/>
              <a:t>Position is critical</a:t>
            </a:r>
          </a:p>
          <a:p>
            <a:r>
              <a:rPr lang="en-US" sz="2400" dirty="0" smtClean="0"/>
              <a:t>Place </a:t>
            </a:r>
            <a:r>
              <a:rPr lang="en-US" sz="2400" dirty="0"/>
              <a:t>galvanometer </a:t>
            </a:r>
            <a:r>
              <a:rPr lang="en-US" sz="2400" dirty="0" smtClean="0"/>
              <a:t>mirror </a:t>
            </a:r>
            <a:r>
              <a:rPr lang="en-US" sz="2400" b="1" u="sng" dirty="0"/>
              <a:t>AT</a:t>
            </a:r>
            <a:r>
              <a:rPr lang="en-US" sz="2400" dirty="0"/>
              <a:t> the </a:t>
            </a:r>
            <a:r>
              <a:rPr lang="en-US" sz="2400" dirty="0" smtClean="0"/>
              <a:t>telecentric point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2374900" y="1258888"/>
            <a:ext cx="4048125" cy="1389062"/>
            <a:chOff x="738" y="1139"/>
            <a:chExt cx="3946" cy="2280"/>
          </a:xfrm>
        </p:grpSpPr>
        <p:sp>
          <p:nvSpPr>
            <p:cNvPr id="26" name="Oval 20"/>
            <p:cNvSpPr>
              <a:spLocks noChangeArrowheads="1"/>
            </p:cNvSpPr>
            <p:nvPr/>
          </p:nvSpPr>
          <p:spPr bwMode="auto">
            <a:xfrm flipH="1">
              <a:off x="3019" y="1139"/>
              <a:ext cx="393" cy="2274"/>
            </a:xfrm>
            <a:prstGeom prst="ellipse">
              <a:avLst/>
            </a:prstGeom>
            <a:solidFill>
              <a:srgbClr val="3333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 flipV="1">
              <a:off x="738" y="2254"/>
              <a:ext cx="3946" cy="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1939" y="1145"/>
              <a:ext cx="393" cy="2274"/>
            </a:xfrm>
            <a:prstGeom prst="ellipse">
              <a:avLst/>
            </a:prstGeom>
            <a:solidFill>
              <a:srgbClr val="3333C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4041775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38" name="Line 26"/>
          <p:cNvSpPr>
            <a:spLocks noChangeShapeType="1"/>
          </p:cNvSpPr>
          <p:nvPr/>
        </p:nvSpPr>
        <p:spPr bwMode="auto">
          <a:xfrm>
            <a:off x="6524625" y="1220788"/>
            <a:ext cx="0" cy="19161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9" name="AutoShape 27"/>
          <p:cNvSpPr>
            <a:spLocks noChangeArrowheads="1"/>
          </p:cNvSpPr>
          <p:nvPr/>
        </p:nvSpPr>
        <p:spPr bwMode="auto">
          <a:xfrm>
            <a:off x="6423025" y="2644775"/>
            <a:ext cx="269875" cy="292100"/>
          </a:xfrm>
          <a:prstGeom prst="curvedLeftArrow">
            <a:avLst>
              <a:gd name="adj1" fmla="val 33803"/>
              <a:gd name="adj2" fmla="val 52624"/>
              <a:gd name="adj3" fmla="val 28824"/>
            </a:avLst>
          </a:prstGeom>
          <a:solidFill>
            <a:srgbClr val="33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>
            <a:off x="6524625" y="1500188"/>
            <a:ext cx="0" cy="127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13584" y="1517650"/>
            <a:ext cx="4791991" cy="4730750"/>
            <a:chOff x="1713584" y="1517650"/>
            <a:chExt cx="4791991" cy="473075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1713584" y="1517650"/>
              <a:ext cx="2182812" cy="4730750"/>
              <a:chOff x="1225" y="956"/>
              <a:chExt cx="1375" cy="2980"/>
            </a:xfrm>
          </p:grpSpPr>
          <p:grpSp>
            <p:nvGrpSpPr>
              <p:cNvPr id="47114" name="Group 14"/>
              <p:cNvGrpSpPr>
                <a:grpSpLocks/>
              </p:cNvGrpSpPr>
              <p:nvPr/>
            </p:nvGrpSpPr>
            <p:grpSpPr bwMode="auto">
              <a:xfrm>
                <a:off x="1392" y="1184"/>
                <a:ext cx="1208" cy="2752"/>
                <a:chOff x="1392" y="1184"/>
                <a:chExt cx="1208" cy="2752"/>
              </a:xfrm>
            </p:grpSpPr>
            <p:sp>
              <p:nvSpPr>
                <p:cNvPr id="47116" name="Freeform 11"/>
                <p:cNvSpPr>
                  <a:spLocks/>
                </p:cNvSpPr>
                <p:nvPr/>
              </p:nvSpPr>
              <p:spPr bwMode="auto">
                <a:xfrm>
                  <a:off x="1392" y="1184"/>
                  <a:ext cx="1208" cy="2752"/>
                </a:xfrm>
                <a:custGeom>
                  <a:avLst/>
                  <a:gdLst>
                    <a:gd name="T0" fmla="*/ 1208 w 1208"/>
                    <a:gd name="T1" fmla="*/ 0 h 2752"/>
                    <a:gd name="T2" fmla="*/ 360 w 1208"/>
                    <a:gd name="T3" fmla="*/ 0 h 2752"/>
                    <a:gd name="T4" fmla="*/ 168 w 1208"/>
                    <a:gd name="T5" fmla="*/ 408 h 2752"/>
                    <a:gd name="T6" fmla="*/ 152 w 1208"/>
                    <a:gd name="T7" fmla="*/ 480 h 2752"/>
                    <a:gd name="T8" fmla="*/ 0 w 1208"/>
                    <a:gd name="T9" fmla="*/ 1864 h 2752"/>
                    <a:gd name="T10" fmla="*/ 0 w 1208"/>
                    <a:gd name="T11" fmla="*/ 1976 h 2752"/>
                    <a:gd name="T12" fmla="*/ 72 w 1208"/>
                    <a:gd name="T13" fmla="*/ 2416 h 2752"/>
                    <a:gd name="T14" fmla="*/ 368 w 1208"/>
                    <a:gd name="T15" fmla="*/ 2752 h 2752"/>
                    <a:gd name="T16" fmla="*/ 456 w 1208"/>
                    <a:gd name="T17" fmla="*/ 2520 h 2752"/>
                    <a:gd name="T18" fmla="*/ 504 w 1208"/>
                    <a:gd name="T19" fmla="*/ 2416 h 2752"/>
                    <a:gd name="T20" fmla="*/ 40 w 1208"/>
                    <a:gd name="T21" fmla="*/ 432 h 2752"/>
                    <a:gd name="T22" fmla="*/ 216 w 1208"/>
                    <a:gd name="T23" fmla="*/ 96 h 2752"/>
                    <a:gd name="T24" fmla="*/ 1200 w 1208"/>
                    <a:gd name="T25" fmla="*/ 96 h 2752"/>
                    <a:gd name="T26" fmla="*/ 1208 w 1208"/>
                    <a:gd name="T27" fmla="*/ 0 h 27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208"/>
                    <a:gd name="T43" fmla="*/ 0 h 2752"/>
                    <a:gd name="T44" fmla="*/ 1208 w 1208"/>
                    <a:gd name="T45" fmla="*/ 2752 h 275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208" h="2752">
                      <a:moveTo>
                        <a:pt x="1208" y="0"/>
                      </a:moveTo>
                      <a:lnTo>
                        <a:pt x="360" y="0"/>
                      </a:lnTo>
                      <a:lnTo>
                        <a:pt x="168" y="408"/>
                      </a:lnTo>
                      <a:lnTo>
                        <a:pt x="152" y="480"/>
                      </a:lnTo>
                      <a:lnTo>
                        <a:pt x="0" y="1864"/>
                      </a:lnTo>
                      <a:lnTo>
                        <a:pt x="0" y="1976"/>
                      </a:lnTo>
                      <a:lnTo>
                        <a:pt x="72" y="2416"/>
                      </a:lnTo>
                      <a:lnTo>
                        <a:pt x="368" y="2752"/>
                      </a:lnTo>
                      <a:lnTo>
                        <a:pt x="456" y="2520"/>
                      </a:lnTo>
                      <a:lnTo>
                        <a:pt x="504" y="2416"/>
                      </a:lnTo>
                      <a:lnTo>
                        <a:pt x="40" y="432"/>
                      </a:lnTo>
                      <a:lnTo>
                        <a:pt x="216" y="96"/>
                      </a:lnTo>
                      <a:lnTo>
                        <a:pt x="1200" y="96"/>
                      </a:lnTo>
                      <a:lnTo>
                        <a:pt x="12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47117" name="Freeform 13"/>
                <p:cNvSpPr>
                  <a:spLocks/>
                </p:cNvSpPr>
                <p:nvPr/>
              </p:nvSpPr>
              <p:spPr bwMode="auto">
                <a:xfrm>
                  <a:off x="1600" y="1184"/>
                  <a:ext cx="208" cy="104"/>
                </a:xfrm>
                <a:custGeom>
                  <a:avLst/>
                  <a:gdLst>
                    <a:gd name="T0" fmla="*/ 208 w 208"/>
                    <a:gd name="T1" fmla="*/ 0 h 104"/>
                    <a:gd name="T2" fmla="*/ 144 w 208"/>
                    <a:gd name="T3" fmla="*/ 0 h 104"/>
                    <a:gd name="T4" fmla="*/ 0 w 208"/>
                    <a:gd name="T5" fmla="*/ 96 h 104"/>
                    <a:gd name="T6" fmla="*/ 80 w 208"/>
                    <a:gd name="T7" fmla="*/ 104 h 104"/>
                    <a:gd name="T8" fmla="*/ 176 w 208"/>
                    <a:gd name="T9" fmla="*/ 40 h 104"/>
                    <a:gd name="T10" fmla="*/ 208 w 208"/>
                    <a:gd name="T11" fmla="*/ 0 h 1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08"/>
                    <a:gd name="T19" fmla="*/ 0 h 104"/>
                    <a:gd name="T20" fmla="*/ 208 w 208"/>
                    <a:gd name="T21" fmla="*/ 104 h 10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08" h="104">
                      <a:moveTo>
                        <a:pt x="208" y="0"/>
                      </a:moveTo>
                      <a:lnTo>
                        <a:pt x="144" y="0"/>
                      </a:lnTo>
                      <a:lnTo>
                        <a:pt x="0" y="96"/>
                      </a:lnTo>
                      <a:lnTo>
                        <a:pt x="80" y="104"/>
                      </a:lnTo>
                      <a:lnTo>
                        <a:pt x="176" y="4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400">
                    <a:solidFill>
                      <a:srgbClr val="000000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p:grpSp>
          <p:sp>
            <p:nvSpPr>
              <p:cNvPr id="47115" name="Line 16"/>
              <p:cNvSpPr>
                <a:spLocks noChangeShapeType="1"/>
              </p:cNvSpPr>
              <p:nvPr/>
            </p:nvSpPr>
            <p:spPr bwMode="auto">
              <a:xfrm flipV="1">
                <a:off x="1225" y="956"/>
                <a:ext cx="887" cy="556"/>
              </a:xfrm>
              <a:prstGeom prst="line">
                <a:avLst/>
              </a:prstGeom>
              <a:noFill/>
              <a:ln w="7620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cxnSp>
          <p:nvCxnSpPr>
            <p:cNvPr id="45" name="Straight Connector 44"/>
            <p:cNvCxnSpPr/>
            <p:nvPr/>
          </p:nvCxnSpPr>
          <p:spPr>
            <a:xfrm>
              <a:off x="3854486" y="1955800"/>
              <a:ext cx="2651089" cy="0"/>
            </a:xfrm>
            <a:prstGeom prst="line">
              <a:avLst/>
            </a:prstGeom>
            <a:ln w="152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390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ChangeArrowheads="1"/>
          </p:cNvSpPr>
          <p:nvPr/>
        </p:nvSpPr>
        <p:spPr bwMode="auto">
          <a:xfrm>
            <a:off x="4376738" y="1654175"/>
            <a:ext cx="3055937" cy="2686050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6" name="AutoShape 3"/>
          <p:cNvSpPr>
            <a:spLocks noChangeArrowheads="1"/>
          </p:cNvSpPr>
          <p:nvPr/>
        </p:nvSpPr>
        <p:spPr bwMode="auto">
          <a:xfrm rot="5400000">
            <a:off x="2667794" y="762794"/>
            <a:ext cx="2686050" cy="4452938"/>
          </a:xfrm>
          <a:prstGeom prst="triangle">
            <a:avLst>
              <a:gd name="adj" fmla="val 50000"/>
            </a:avLst>
          </a:prstGeom>
          <a:solidFill>
            <a:srgbClr val="00FF00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490538" y="292100"/>
            <a:ext cx="7772400" cy="1143000"/>
          </a:xfrm>
        </p:spPr>
        <p:txBody>
          <a:bodyPr anchor="t"/>
          <a:lstStyle/>
          <a:p>
            <a:r>
              <a:rPr lang="en-US" altLang="en-US" sz="3200" dirty="0" smtClean="0">
                <a:cs typeface="Arial" panose="020B0604020202020204" pitchFamily="34" charset="0"/>
              </a:rPr>
              <a:t>Limitations:  </a:t>
            </a:r>
            <a:r>
              <a:rPr lang="en-US" altLang="en-US" sz="3200" dirty="0" err="1" smtClean="0">
                <a:cs typeface="Arial" panose="020B0604020202020204" pitchFamily="34" charset="0"/>
              </a:rPr>
              <a:t>Phototoxicity</a:t>
            </a:r>
            <a:endParaRPr lang="en-US" altLang="en-US" sz="3200" dirty="0" smtClean="0">
              <a:cs typeface="Arial" panose="020B0604020202020204" pitchFamily="34" charset="0"/>
            </a:endParaRPr>
          </a:p>
        </p:txBody>
      </p:sp>
      <p:sp>
        <p:nvSpPr>
          <p:cNvPr id="52228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006975"/>
            <a:ext cx="8229600" cy="1511300"/>
          </a:xfrm>
        </p:spPr>
        <p:txBody>
          <a:bodyPr anchor="t"/>
          <a:lstStyle/>
          <a:p>
            <a:r>
              <a:rPr lang="en-US" altLang="en-US" sz="2800" dirty="0" smtClean="0">
                <a:cs typeface="Arial" panose="020B0604020202020204" pitchFamily="34" charset="0"/>
              </a:rPr>
              <a:t>Sample is continuously exposed to light.</a:t>
            </a:r>
          </a:p>
          <a:p>
            <a:r>
              <a:rPr lang="en-US" altLang="en-US" sz="2800" dirty="0" smtClean="0">
                <a:cs typeface="Arial" panose="020B0604020202020204" pitchFamily="34" charset="0"/>
              </a:rPr>
              <a:t>Weaker signal within sample requires stronger excitation and causes more toxicity.</a:t>
            </a:r>
          </a:p>
        </p:txBody>
      </p:sp>
      <p:sp>
        <p:nvSpPr>
          <p:cNvPr id="52229" name="Oval 6"/>
          <p:cNvSpPr>
            <a:spLocks noChangeArrowheads="1"/>
          </p:cNvSpPr>
          <p:nvPr/>
        </p:nvSpPr>
        <p:spPr bwMode="auto">
          <a:xfrm>
            <a:off x="1443038" y="1654175"/>
            <a:ext cx="682625" cy="268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30" name="Oval 21"/>
          <p:cNvSpPr>
            <a:spLocks noChangeArrowheads="1"/>
          </p:cNvSpPr>
          <p:nvPr/>
        </p:nvSpPr>
        <p:spPr bwMode="auto">
          <a:xfrm>
            <a:off x="4233863" y="2235200"/>
            <a:ext cx="1550987" cy="1470025"/>
          </a:xfrm>
          <a:prstGeom prst="ellipse">
            <a:avLst/>
          </a:prstGeom>
          <a:solidFill>
            <a:srgbClr val="C0C0C0">
              <a:alpha val="3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3598863" y="1646238"/>
            <a:ext cx="3055937" cy="2686050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006975"/>
            <a:ext cx="8229600" cy="1511300"/>
          </a:xfrm>
        </p:spPr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Scanning causes repeated exposure above and below.</a:t>
            </a:r>
          </a:p>
        </p:txBody>
      </p:sp>
      <p:grpSp>
        <p:nvGrpSpPr>
          <p:cNvPr id="53252" name="Group 42"/>
          <p:cNvGrpSpPr>
            <a:grpSpLocks/>
          </p:cNvGrpSpPr>
          <p:nvPr/>
        </p:nvGrpSpPr>
        <p:grpSpPr bwMode="auto">
          <a:xfrm>
            <a:off x="1470025" y="1644650"/>
            <a:ext cx="5467350" cy="2687638"/>
            <a:chOff x="926" y="1036"/>
            <a:chExt cx="3444" cy="1693"/>
          </a:xfrm>
        </p:grpSpPr>
        <p:grpSp>
          <p:nvGrpSpPr>
            <p:cNvPr id="53294" name="Group 13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96" name="AutoShape 3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97" name="AutoShape 11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95" name="Oval 41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825625" y="1639888"/>
            <a:ext cx="5467350" cy="2687637"/>
            <a:chOff x="926" y="1036"/>
            <a:chExt cx="3444" cy="1693"/>
          </a:xfrm>
        </p:grpSpPr>
        <p:grpSp>
          <p:nvGrpSpPr>
            <p:cNvPr id="53290" name="Group 44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92" name="AutoShape 45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93" name="AutoShape 46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91" name="Oval 47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2160588" y="1641475"/>
            <a:ext cx="5467350" cy="2687638"/>
            <a:chOff x="926" y="1036"/>
            <a:chExt cx="3444" cy="1693"/>
          </a:xfrm>
        </p:grpSpPr>
        <p:grpSp>
          <p:nvGrpSpPr>
            <p:cNvPr id="53286" name="Group 49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88" name="AutoShape 50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89" name="AutoShape 51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87" name="Oval 52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2463800" y="1643063"/>
            <a:ext cx="5467350" cy="2687637"/>
            <a:chOff x="926" y="1036"/>
            <a:chExt cx="3444" cy="1693"/>
          </a:xfrm>
        </p:grpSpPr>
        <p:grpSp>
          <p:nvGrpSpPr>
            <p:cNvPr id="53282" name="Group 54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84" name="AutoShape 55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85" name="AutoShape 56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83" name="Oval 57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2552700" y="1643063"/>
            <a:ext cx="5467350" cy="2687637"/>
            <a:chOff x="926" y="1036"/>
            <a:chExt cx="3444" cy="1693"/>
          </a:xfrm>
        </p:grpSpPr>
        <p:grpSp>
          <p:nvGrpSpPr>
            <p:cNvPr id="53278" name="Group 60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80" name="AutoShape 61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81" name="AutoShape 62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79" name="Oval 63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64"/>
          <p:cNvGrpSpPr>
            <a:grpSpLocks/>
          </p:cNvGrpSpPr>
          <p:nvPr/>
        </p:nvGrpSpPr>
        <p:grpSpPr bwMode="auto">
          <a:xfrm>
            <a:off x="2643188" y="1643063"/>
            <a:ext cx="5467350" cy="2687637"/>
            <a:chOff x="926" y="1036"/>
            <a:chExt cx="3444" cy="1693"/>
          </a:xfrm>
        </p:grpSpPr>
        <p:grpSp>
          <p:nvGrpSpPr>
            <p:cNvPr id="53274" name="Group 65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76" name="AutoShape 66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77" name="AutoShape 67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75" name="Oval 68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69"/>
          <p:cNvGrpSpPr>
            <a:grpSpLocks/>
          </p:cNvGrpSpPr>
          <p:nvPr/>
        </p:nvGrpSpPr>
        <p:grpSpPr bwMode="auto">
          <a:xfrm>
            <a:off x="2732088" y="1641475"/>
            <a:ext cx="5467350" cy="2687638"/>
            <a:chOff x="926" y="1036"/>
            <a:chExt cx="3444" cy="1693"/>
          </a:xfrm>
        </p:grpSpPr>
        <p:grpSp>
          <p:nvGrpSpPr>
            <p:cNvPr id="53270" name="Group 70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72" name="AutoShape 71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73" name="AutoShape 72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71" name="Oval 73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2827338" y="1641475"/>
            <a:ext cx="5467350" cy="2687638"/>
            <a:chOff x="926" y="1036"/>
            <a:chExt cx="3444" cy="1693"/>
          </a:xfrm>
        </p:grpSpPr>
        <p:grpSp>
          <p:nvGrpSpPr>
            <p:cNvPr id="53266" name="Group 75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68" name="AutoShape 76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69" name="AutoShape 77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67" name="Oval 78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79"/>
          <p:cNvGrpSpPr>
            <a:grpSpLocks/>
          </p:cNvGrpSpPr>
          <p:nvPr/>
        </p:nvGrpSpPr>
        <p:grpSpPr bwMode="auto">
          <a:xfrm>
            <a:off x="2921000" y="1641475"/>
            <a:ext cx="5467350" cy="2687638"/>
            <a:chOff x="926" y="1036"/>
            <a:chExt cx="3444" cy="1693"/>
          </a:xfrm>
        </p:grpSpPr>
        <p:grpSp>
          <p:nvGrpSpPr>
            <p:cNvPr id="53262" name="Group 80"/>
            <p:cNvGrpSpPr>
              <a:grpSpLocks/>
            </p:cNvGrpSpPr>
            <p:nvPr/>
          </p:nvGrpSpPr>
          <p:grpSpPr bwMode="auto">
            <a:xfrm>
              <a:off x="926" y="1036"/>
              <a:ext cx="3444" cy="1693"/>
              <a:chOff x="926" y="1036"/>
              <a:chExt cx="3444" cy="1693"/>
            </a:xfrm>
          </p:grpSpPr>
          <p:sp>
            <p:nvSpPr>
              <p:cNvPr id="53264" name="AutoShape 81"/>
              <p:cNvSpPr>
                <a:spLocks noChangeArrowheads="1"/>
              </p:cNvSpPr>
              <p:nvPr/>
            </p:nvSpPr>
            <p:spPr bwMode="auto">
              <a:xfrm rot="5400000">
                <a:off x="944" y="1019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65" name="AutoShape 82"/>
              <p:cNvSpPr>
                <a:spLocks noChangeArrowheads="1"/>
              </p:cNvSpPr>
              <p:nvPr/>
            </p:nvSpPr>
            <p:spPr bwMode="auto">
              <a:xfrm rot="-5400000">
                <a:off x="2661" y="1018"/>
                <a:ext cx="1692" cy="1727"/>
              </a:xfrm>
              <a:prstGeom prst="triangle">
                <a:avLst>
                  <a:gd name="adj" fmla="val 50000"/>
                </a:avLst>
              </a:prstGeom>
              <a:solidFill>
                <a:srgbClr val="00FF00">
                  <a:alpha val="30196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263" name="Oval 83"/>
            <p:cNvSpPr>
              <a:spLocks noChangeArrowheads="1"/>
            </p:cNvSpPr>
            <p:nvPr/>
          </p:nvSpPr>
          <p:spPr bwMode="auto">
            <a:xfrm>
              <a:off x="2621" y="1854"/>
              <a:ext cx="56" cy="56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8522" name="Line 58"/>
          <p:cNvSpPr>
            <a:spLocks noChangeShapeType="1"/>
          </p:cNvSpPr>
          <p:nvPr/>
        </p:nvSpPr>
        <p:spPr bwMode="auto">
          <a:xfrm>
            <a:off x="4211638" y="2982913"/>
            <a:ext cx="1435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1" name="Rectangle 4"/>
          <p:cNvSpPr>
            <a:spLocks noGrp="1" noChangeArrowheads="1"/>
          </p:cNvSpPr>
          <p:nvPr>
            <p:ph type="title"/>
          </p:nvPr>
        </p:nvSpPr>
        <p:spPr>
          <a:xfrm>
            <a:off x="490538" y="292100"/>
            <a:ext cx="7772400" cy="1143000"/>
          </a:xfrm>
        </p:spPr>
        <p:txBody>
          <a:bodyPr anchor="t"/>
          <a:lstStyle/>
          <a:p>
            <a:r>
              <a:rPr lang="en-US" altLang="en-US" sz="3200" dirty="0">
                <a:cs typeface="Arial" panose="020B0604020202020204" pitchFamily="34" charset="0"/>
              </a:rPr>
              <a:t>Limitations: </a:t>
            </a:r>
            <a:r>
              <a:rPr lang="en-US" altLang="en-US" sz="3200" dirty="0" err="1">
                <a:cs typeface="Arial" panose="020B0604020202020204" pitchFamily="34" charset="0"/>
              </a:rPr>
              <a:t>Photobleaching</a:t>
            </a:r>
            <a:endParaRPr lang="en-US" altLang="en-US" sz="32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1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5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sz="3200" dirty="0" smtClean="0">
                <a:cs typeface="Arial" panose="020B0604020202020204" pitchFamily="34" charset="0"/>
              </a:rPr>
              <a:t>Loss of sectioning by Scattering</a:t>
            </a:r>
          </a:p>
        </p:txBody>
      </p:sp>
      <p:sp>
        <p:nvSpPr>
          <p:cNvPr id="54274" name="Oval 4"/>
          <p:cNvSpPr>
            <a:spLocks noChangeArrowheads="1"/>
          </p:cNvSpPr>
          <p:nvPr/>
        </p:nvSpPr>
        <p:spPr bwMode="auto">
          <a:xfrm>
            <a:off x="2259013" y="2225675"/>
            <a:ext cx="365125" cy="2741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5" name="Oval 5"/>
          <p:cNvSpPr>
            <a:spLocks noChangeArrowheads="1"/>
          </p:cNvSpPr>
          <p:nvPr/>
        </p:nvSpPr>
        <p:spPr bwMode="auto">
          <a:xfrm>
            <a:off x="5000625" y="2209800"/>
            <a:ext cx="365125" cy="2741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76" name="Line 6"/>
          <p:cNvSpPr>
            <a:spLocks noChangeShapeType="1"/>
          </p:cNvSpPr>
          <p:nvPr/>
        </p:nvSpPr>
        <p:spPr bwMode="auto">
          <a:xfrm flipV="1">
            <a:off x="6559550" y="2225675"/>
            <a:ext cx="0" cy="12334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4277" name="Line 7"/>
          <p:cNvSpPr>
            <a:spLocks noChangeShapeType="1"/>
          </p:cNvSpPr>
          <p:nvPr/>
        </p:nvSpPr>
        <p:spPr bwMode="auto">
          <a:xfrm>
            <a:off x="6573838" y="3730625"/>
            <a:ext cx="0" cy="12334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4278" name="Line 8"/>
          <p:cNvSpPr>
            <a:spLocks noChangeShapeType="1"/>
          </p:cNvSpPr>
          <p:nvPr/>
        </p:nvSpPr>
        <p:spPr bwMode="auto">
          <a:xfrm flipV="1">
            <a:off x="1044575" y="2225675"/>
            <a:ext cx="0" cy="27416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4279" name="Line 9"/>
          <p:cNvSpPr>
            <a:spLocks noChangeShapeType="1"/>
          </p:cNvSpPr>
          <p:nvPr/>
        </p:nvSpPr>
        <p:spPr bwMode="auto">
          <a:xfrm flipH="1" flipV="1">
            <a:off x="457200" y="3584575"/>
            <a:ext cx="75771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54280" name="Oval 10"/>
          <p:cNvSpPr>
            <a:spLocks noChangeArrowheads="1"/>
          </p:cNvSpPr>
          <p:nvPr/>
        </p:nvSpPr>
        <p:spPr bwMode="auto">
          <a:xfrm>
            <a:off x="952500" y="3492500"/>
            <a:ext cx="182563" cy="182563"/>
          </a:xfrm>
          <a:prstGeom prst="ellipse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4281" name="Oval 11"/>
          <p:cNvSpPr>
            <a:spLocks noChangeArrowheads="1"/>
          </p:cNvSpPr>
          <p:nvPr/>
        </p:nvSpPr>
        <p:spPr bwMode="auto">
          <a:xfrm>
            <a:off x="952500" y="2668588"/>
            <a:ext cx="182563" cy="182562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4282" name="Group 12"/>
          <p:cNvGrpSpPr>
            <a:grpSpLocks/>
          </p:cNvGrpSpPr>
          <p:nvPr/>
        </p:nvGrpSpPr>
        <p:grpSpPr bwMode="auto">
          <a:xfrm>
            <a:off x="1044575" y="2887663"/>
            <a:ext cx="6881813" cy="1385887"/>
            <a:chOff x="658" y="1819"/>
            <a:chExt cx="4335" cy="873"/>
          </a:xfrm>
        </p:grpSpPr>
        <p:grpSp>
          <p:nvGrpSpPr>
            <p:cNvPr id="54299" name="Group 13"/>
            <p:cNvGrpSpPr>
              <a:grpSpLocks/>
            </p:cNvGrpSpPr>
            <p:nvPr/>
          </p:nvGrpSpPr>
          <p:grpSpPr bwMode="auto">
            <a:xfrm>
              <a:off x="658" y="1819"/>
              <a:ext cx="4335" cy="873"/>
              <a:chOff x="658" y="1819"/>
              <a:chExt cx="4335" cy="873"/>
            </a:xfrm>
          </p:grpSpPr>
          <p:sp>
            <p:nvSpPr>
              <p:cNvPr id="54301" name="Line 14"/>
              <p:cNvSpPr>
                <a:spLocks noChangeShapeType="1"/>
              </p:cNvSpPr>
              <p:nvPr/>
            </p:nvSpPr>
            <p:spPr bwMode="auto">
              <a:xfrm>
                <a:off x="658" y="2258"/>
                <a:ext cx="874" cy="422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2" name="Line 15"/>
              <p:cNvSpPr>
                <a:spLocks noChangeShapeType="1"/>
              </p:cNvSpPr>
              <p:nvPr/>
            </p:nvSpPr>
            <p:spPr bwMode="auto">
              <a:xfrm flipV="1">
                <a:off x="658" y="1819"/>
                <a:ext cx="874" cy="439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3" name="Line 16"/>
              <p:cNvSpPr>
                <a:spLocks noChangeShapeType="1"/>
              </p:cNvSpPr>
              <p:nvPr/>
            </p:nvSpPr>
            <p:spPr bwMode="auto">
              <a:xfrm flipV="1">
                <a:off x="1532" y="1819"/>
                <a:ext cx="1733" cy="5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4" name="Line 17"/>
              <p:cNvSpPr>
                <a:spLocks noChangeShapeType="1"/>
              </p:cNvSpPr>
              <p:nvPr/>
            </p:nvSpPr>
            <p:spPr bwMode="auto">
              <a:xfrm>
                <a:off x="1532" y="2680"/>
                <a:ext cx="1733" cy="0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5" name="Line 18"/>
              <p:cNvSpPr>
                <a:spLocks noChangeShapeType="1"/>
              </p:cNvSpPr>
              <p:nvPr/>
            </p:nvSpPr>
            <p:spPr bwMode="auto">
              <a:xfrm flipH="1" flipV="1">
                <a:off x="3265" y="1819"/>
                <a:ext cx="1728" cy="873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306" name="Line 19"/>
              <p:cNvSpPr>
                <a:spLocks noChangeShapeType="1"/>
              </p:cNvSpPr>
              <p:nvPr/>
            </p:nvSpPr>
            <p:spPr bwMode="auto">
              <a:xfrm flipH="1">
                <a:off x="3265" y="1824"/>
                <a:ext cx="1728" cy="856"/>
              </a:xfrm>
              <a:prstGeom prst="line">
                <a:avLst/>
              </a:prstGeom>
              <a:noFill/>
              <a:ln w="57150">
                <a:solidFill>
                  <a:srgbClr val="00CC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300" name="Oval 20"/>
            <p:cNvSpPr>
              <a:spLocks noChangeArrowheads="1"/>
            </p:cNvSpPr>
            <p:nvPr/>
          </p:nvSpPr>
          <p:spPr bwMode="auto">
            <a:xfrm>
              <a:off x="4079" y="2205"/>
              <a:ext cx="115" cy="115"/>
            </a:xfrm>
            <a:prstGeom prst="ellipse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4283" name="Group 21"/>
          <p:cNvGrpSpPr>
            <a:grpSpLocks/>
          </p:cNvGrpSpPr>
          <p:nvPr/>
        </p:nvGrpSpPr>
        <p:grpSpPr bwMode="auto">
          <a:xfrm>
            <a:off x="1044575" y="2209800"/>
            <a:ext cx="5619750" cy="2757488"/>
            <a:chOff x="658" y="1392"/>
            <a:chExt cx="3540" cy="1737"/>
          </a:xfrm>
        </p:grpSpPr>
        <p:grpSp>
          <p:nvGrpSpPr>
            <p:cNvPr id="54291" name="Group 22"/>
            <p:cNvGrpSpPr>
              <a:grpSpLocks/>
            </p:cNvGrpSpPr>
            <p:nvPr/>
          </p:nvGrpSpPr>
          <p:grpSpPr bwMode="auto">
            <a:xfrm>
              <a:off x="658" y="1392"/>
              <a:ext cx="3483" cy="1737"/>
              <a:chOff x="658" y="1392"/>
              <a:chExt cx="3483" cy="1737"/>
            </a:xfrm>
          </p:grpSpPr>
          <p:sp>
            <p:nvSpPr>
              <p:cNvPr id="54293" name="Line 23"/>
              <p:cNvSpPr>
                <a:spLocks noChangeShapeType="1"/>
              </p:cNvSpPr>
              <p:nvPr/>
            </p:nvSpPr>
            <p:spPr bwMode="auto">
              <a:xfrm flipV="1">
                <a:off x="658" y="1402"/>
                <a:ext cx="874" cy="33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4" name="Line 24"/>
              <p:cNvSpPr>
                <a:spLocks noChangeShapeType="1"/>
              </p:cNvSpPr>
              <p:nvPr/>
            </p:nvSpPr>
            <p:spPr bwMode="auto">
              <a:xfrm>
                <a:off x="658" y="1739"/>
                <a:ext cx="885" cy="379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5" name="Line 25"/>
              <p:cNvSpPr>
                <a:spLocks noChangeShapeType="1"/>
              </p:cNvSpPr>
              <p:nvPr/>
            </p:nvSpPr>
            <p:spPr bwMode="auto">
              <a:xfrm flipH="1" flipV="1">
                <a:off x="3264" y="2400"/>
                <a:ext cx="868" cy="33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6" name="Line 26"/>
              <p:cNvSpPr>
                <a:spLocks noChangeShapeType="1"/>
              </p:cNvSpPr>
              <p:nvPr/>
            </p:nvSpPr>
            <p:spPr bwMode="auto">
              <a:xfrm flipH="1">
                <a:off x="3264" y="2736"/>
                <a:ext cx="877" cy="39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7" name="Line 27"/>
              <p:cNvSpPr>
                <a:spLocks noChangeShapeType="1"/>
              </p:cNvSpPr>
              <p:nvPr/>
            </p:nvSpPr>
            <p:spPr bwMode="auto">
              <a:xfrm>
                <a:off x="1532" y="1392"/>
                <a:ext cx="1732" cy="100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4298" name="Line 28"/>
              <p:cNvSpPr>
                <a:spLocks noChangeShapeType="1"/>
              </p:cNvSpPr>
              <p:nvPr/>
            </p:nvSpPr>
            <p:spPr bwMode="auto">
              <a:xfrm>
                <a:off x="1543" y="2118"/>
                <a:ext cx="1745" cy="101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4292" name="Oval 29"/>
            <p:cNvSpPr>
              <a:spLocks noChangeArrowheads="1"/>
            </p:cNvSpPr>
            <p:nvPr/>
          </p:nvSpPr>
          <p:spPr bwMode="auto">
            <a:xfrm>
              <a:off x="4083" y="2692"/>
              <a:ext cx="115" cy="11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54284" name="Line 33"/>
          <p:cNvSpPr>
            <a:spLocks noChangeShapeType="1"/>
          </p:cNvSpPr>
          <p:nvPr/>
        </p:nvSpPr>
        <p:spPr bwMode="auto">
          <a:xfrm>
            <a:off x="1044575" y="2760663"/>
            <a:ext cx="5476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5196" name="Line 44"/>
          <p:cNvSpPr>
            <a:spLocks noChangeShapeType="1"/>
          </p:cNvSpPr>
          <p:nvPr/>
        </p:nvSpPr>
        <p:spPr bwMode="auto">
          <a:xfrm flipH="1">
            <a:off x="1493838" y="3584575"/>
            <a:ext cx="342900" cy="22542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5191" name="Line 39"/>
          <p:cNvSpPr>
            <a:spLocks noChangeShapeType="1"/>
          </p:cNvSpPr>
          <p:nvPr/>
        </p:nvSpPr>
        <p:spPr bwMode="auto">
          <a:xfrm flipH="1">
            <a:off x="952500" y="2760663"/>
            <a:ext cx="639763" cy="45561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5192" name="Line 40"/>
          <p:cNvSpPr>
            <a:spLocks noChangeShapeType="1"/>
          </p:cNvSpPr>
          <p:nvPr/>
        </p:nvSpPr>
        <p:spPr bwMode="auto">
          <a:xfrm>
            <a:off x="952500" y="3216275"/>
            <a:ext cx="884238" cy="3683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5194" name="Line 42"/>
          <p:cNvSpPr>
            <a:spLocks noChangeShapeType="1"/>
          </p:cNvSpPr>
          <p:nvPr/>
        </p:nvSpPr>
        <p:spPr bwMode="auto">
          <a:xfrm>
            <a:off x="1493838" y="3810000"/>
            <a:ext cx="938212" cy="4445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5198" name="Line 46"/>
          <p:cNvSpPr>
            <a:spLocks noChangeShapeType="1"/>
          </p:cNvSpPr>
          <p:nvPr/>
        </p:nvSpPr>
        <p:spPr bwMode="auto">
          <a:xfrm>
            <a:off x="2432050" y="4254500"/>
            <a:ext cx="274955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305199" name="Line 47"/>
          <p:cNvSpPr>
            <a:spLocks noChangeShapeType="1"/>
          </p:cNvSpPr>
          <p:nvPr/>
        </p:nvSpPr>
        <p:spPr bwMode="auto">
          <a:xfrm flipV="1">
            <a:off x="5199063" y="2895600"/>
            <a:ext cx="2727325" cy="13589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2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0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96" grpId="0" animBg="1"/>
      <p:bldP spid="305191" grpId="0" animBg="1"/>
      <p:bldP spid="305192" grpId="0" animBg="1"/>
      <p:bldP spid="305194" grpId="0" animBg="1"/>
      <p:bldP spid="305198" grpId="0" animBg="1"/>
      <p:bldP spid="30519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54"/>
          <p:cNvGrpSpPr>
            <a:grpSpLocks/>
          </p:cNvGrpSpPr>
          <p:nvPr/>
        </p:nvGrpSpPr>
        <p:grpSpPr bwMode="auto">
          <a:xfrm rot="5400000">
            <a:off x="4630849" y="1869745"/>
            <a:ext cx="4156191" cy="2900634"/>
            <a:chOff x="465138" y="1397000"/>
            <a:chExt cx="7470777" cy="5213350"/>
          </a:xfrm>
        </p:grpSpPr>
        <p:sp>
          <p:nvSpPr>
            <p:cNvPr id="57347" name="Oval 75"/>
            <p:cNvSpPr>
              <a:spLocks noChangeArrowheads="1"/>
            </p:cNvSpPr>
            <p:nvPr/>
          </p:nvSpPr>
          <p:spPr bwMode="auto">
            <a:xfrm>
              <a:off x="1744663" y="4411663"/>
              <a:ext cx="363537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48" name="Oval 52"/>
            <p:cNvSpPr>
              <a:spLocks noChangeArrowheads="1"/>
            </p:cNvSpPr>
            <p:nvPr/>
          </p:nvSpPr>
          <p:spPr bwMode="auto">
            <a:xfrm rot="5400000">
              <a:off x="5124450" y="1830388"/>
              <a:ext cx="152400" cy="977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49" name="Oval 4"/>
            <p:cNvSpPr>
              <a:spLocks noChangeArrowheads="1"/>
            </p:cNvSpPr>
            <p:nvPr/>
          </p:nvSpPr>
          <p:spPr bwMode="auto">
            <a:xfrm>
              <a:off x="63817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50" name="Oval 5"/>
            <p:cNvSpPr>
              <a:spLocks noChangeArrowheads="1"/>
            </p:cNvSpPr>
            <p:nvPr/>
          </p:nvSpPr>
          <p:spPr bwMode="auto">
            <a:xfrm>
              <a:off x="36512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7351" name="Group 8"/>
            <p:cNvGrpSpPr>
              <a:grpSpLocks/>
            </p:cNvGrpSpPr>
            <p:nvPr/>
          </p:nvGrpSpPr>
          <p:grpSpPr bwMode="auto">
            <a:xfrm>
              <a:off x="2457450" y="4411663"/>
              <a:ext cx="0" cy="1828800"/>
              <a:chOff x="2022" y="2323"/>
              <a:chExt cx="0" cy="1152"/>
            </a:xfrm>
          </p:grpSpPr>
          <p:sp>
            <p:nvSpPr>
              <p:cNvPr id="57380" name="Line 6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7381" name="Line 7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7352" name="Line 13"/>
            <p:cNvSpPr>
              <a:spLocks noChangeShapeType="1"/>
            </p:cNvSpPr>
            <p:nvPr/>
          </p:nvSpPr>
          <p:spPr bwMode="auto">
            <a:xfrm rot="-2700000">
              <a:off x="5200650" y="4051300"/>
              <a:ext cx="0" cy="255905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53" name="Oval 14"/>
            <p:cNvSpPr>
              <a:spLocks noChangeArrowheads="1"/>
            </p:cNvSpPr>
            <p:nvPr/>
          </p:nvSpPr>
          <p:spPr bwMode="auto">
            <a:xfrm rot="5400000">
              <a:off x="5015706" y="3039269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7354" name="Group 17"/>
            <p:cNvGrpSpPr>
              <a:grpSpLocks/>
            </p:cNvGrpSpPr>
            <p:nvPr/>
          </p:nvGrpSpPr>
          <p:grpSpPr bwMode="auto">
            <a:xfrm rot="5400000">
              <a:off x="5197475" y="1652588"/>
              <a:ext cx="0" cy="1828800"/>
              <a:chOff x="2022" y="2323"/>
              <a:chExt cx="0" cy="1152"/>
            </a:xfrm>
          </p:grpSpPr>
          <p:sp>
            <p:nvSpPr>
              <p:cNvPr id="57378" name="Line 18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57379" name="Line 19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57355" name="Line 30"/>
            <p:cNvSpPr>
              <a:spLocks noChangeShapeType="1"/>
            </p:cNvSpPr>
            <p:nvPr/>
          </p:nvSpPr>
          <p:spPr bwMode="auto">
            <a:xfrm flipV="1">
              <a:off x="4283075" y="2566988"/>
              <a:ext cx="917575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56" name="Line 31"/>
            <p:cNvSpPr>
              <a:spLocks noChangeShapeType="1"/>
            </p:cNvSpPr>
            <p:nvPr/>
          </p:nvSpPr>
          <p:spPr bwMode="auto">
            <a:xfrm flipH="1" flipV="1">
              <a:off x="5211763" y="2566988"/>
              <a:ext cx="900112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57" name="Line 32"/>
            <p:cNvSpPr>
              <a:spLocks noChangeShapeType="1"/>
            </p:cNvSpPr>
            <p:nvPr/>
          </p:nvSpPr>
          <p:spPr bwMode="auto">
            <a:xfrm flipH="1" flipV="1">
              <a:off x="4283075" y="3943350"/>
              <a:ext cx="0" cy="468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58" name="Line 33"/>
            <p:cNvSpPr>
              <a:spLocks noChangeShapeType="1"/>
            </p:cNvSpPr>
            <p:nvPr/>
          </p:nvSpPr>
          <p:spPr bwMode="auto">
            <a:xfrm flipV="1">
              <a:off x="6111875" y="3943350"/>
              <a:ext cx="0" cy="22971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59" name="Line 34"/>
            <p:cNvSpPr>
              <a:spLocks noChangeShapeType="1"/>
            </p:cNvSpPr>
            <p:nvPr/>
          </p:nvSpPr>
          <p:spPr bwMode="auto">
            <a:xfrm flipV="1">
              <a:off x="4283075" y="4411663"/>
              <a:ext cx="22812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0" name="Line 35"/>
            <p:cNvSpPr>
              <a:spLocks noChangeShapeType="1"/>
            </p:cNvSpPr>
            <p:nvPr/>
          </p:nvSpPr>
          <p:spPr bwMode="auto">
            <a:xfrm flipH="1" flipV="1">
              <a:off x="6564313" y="44116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1" name="Line 37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2" name="Line 38"/>
            <p:cNvSpPr>
              <a:spLocks noChangeShapeType="1"/>
            </p:cNvSpPr>
            <p:nvPr/>
          </p:nvSpPr>
          <p:spPr bwMode="auto">
            <a:xfrm flipH="1">
              <a:off x="6111875" y="6240463"/>
              <a:ext cx="4524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3" name="Line 41"/>
            <p:cNvSpPr>
              <a:spLocks noChangeShapeType="1"/>
            </p:cNvSpPr>
            <p:nvPr/>
          </p:nvSpPr>
          <p:spPr bwMode="auto">
            <a:xfrm flipH="1" flipV="1">
              <a:off x="6564313" y="4564063"/>
              <a:ext cx="1371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4" name="Line 42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7556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5" name="Line 43"/>
            <p:cNvSpPr>
              <a:spLocks noChangeShapeType="1"/>
            </p:cNvSpPr>
            <p:nvPr/>
          </p:nvSpPr>
          <p:spPr bwMode="auto">
            <a:xfrm flipH="1">
              <a:off x="3829050" y="6081713"/>
              <a:ext cx="27352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6" name="Line 44"/>
            <p:cNvSpPr>
              <a:spLocks noChangeShapeType="1"/>
            </p:cNvSpPr>
            <p:nvPr/>
          </p:nvSpPr>
          <p:spPr bwMode="auto">
            <a:xfrm flipH="1">
              <a:off x="3843338" y="4564063"/>
              <a:ext cx="27352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7" name="Line 45"/>
            <p:cNvSpPr>
              <a:spLocks noChangeShapeType="1"/>
            </p:cNvSpPr>
            <p:nvPr/>
          </p:nvSpPr>
          <p:spPr bwMode="auto">
            <a:xfrm flipH="1">
              <a:off x="1927225" y="4564063"/>
              <a:ext cx="1916113" cy="1060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8" name="Line 46"/>
            <p:cNvSpPr>
              <a:spLocks noChangeShapeType="1"/>
            </p:cNvSpPr>
            <p:nvPr/>
          </p:nvSpPr>
          <p:spPr bwMode="auto">
            <a:xfrm flipH="1" flipV="1">
              <a:off x="1927225" y="5037138"/>
              <a:ext cx="1916113" cy="10445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69" name="AutoShape 47"/>
            <p:cNvSpPr>
              <a:spLocks noChangeArrowheads="1"/>
            </p:cNvSpPr>
            <p:nvPr/>
          </p:nvSpPr>
          <p:spPr bwMode="auto">
            <a:xfrm rot="5400000">
              <a:off x="554832" y="4823619"/>
              <a:ext cx="825500" cy="1004887"/>
            </a:xfrm>
            <a:prstGeom prst="can">
              <a:avLst>
                <a:gd name="adj" fmla="val 30433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70" name="Line 50"/>
            <p:cNvSpPr>
              <a:spLocks noChangeShapeType="1"/>
            </p:cNvSpPr>
            <p:nvPr/>
          </p:nvSpPr>
          <p:spPr bwMode="auto">
            <a:xfrm>
              <a:off x="5105400" y="2322513"/>
              <a:ext cx="95250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71" name="Line 51"/>
            <p:cNvSpPr>
              <a:spLocks noChangeShapeType="1"/>
            </p:cNvSpPr>
            <p:nvPr/>
          </p:nvSpPr>
          <p:spPr bwMode="auto">
            <a:xfrm flipV="1">
              <a:off x="5200650" y="2322513"/>
              <a:ext cx="106363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72" name="Line 53"/>
            <p:cNvSpPr>
              <a:spLocks noChangeShapeType="1"/>
            </p:cNvSpPr>
            <p:nvPr/>
          </p:nvSpPr>
          <p:spPr bwMode="auto">
            <a:xfrm>
              <a:off x="5211763" y="2011363"/>
              <a:ext cx="95250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73" name="Line 54"/>
            <p:cNvSpPr>
              <a:spLocks noChangeShapeType="1"/>
            </p:cNvSpPr>
            <p:nvPr/>
          </p:nvSpPr>
          <p:spPr bwMode="auto">
            <a:xfrm flipH="1">
              <a:off x="5105400" y="2011363"/>
              <a:ext cx="106363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74" name="AutoShape 48"/>
            <p:cNvSpPr>
              <a:spLocks noChangeArrowheads="1"/>
            </p:cNvSpPr>
            <p:nvPr/>
          </p:nvSpPr>
          <p:spPr bwMode="auto">
            <a:xfrm rot="10800000">
              <a:off x="5105400" y="1397000"/>
              <a:ext cx="201613" cy="641350"/>
            </a:xfrm>
            <a:prstGeom prst="can">
              <a:avLst>
                <a:gd name="adj" fmla="val 4876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375" name="Line 67"/>
            <p:cNvSpPr>
              <a:spLocks noChangeShapeType="1"/>
            </p:cNvSpPr>
            <p:nvPr/>
          </p:nvSpPr>
          <p:spPr bwMode="auto">
            <a:xfrm flipV="1">
              <a:off x="7935915" y="4394203"/>
              <a:ext cx="0" cy="1828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76" name="Line 76"/>
            <p:cNvSpPr>
              <a:spLocks noChangeShapeType="1"/>
            </p:cNvSpPr>
            <p:nvPr/>
          </p:nvSpPr>
          <p:spPr bwMode="auto">
            <a:xfrm flipH="1" flipV="1">
              <a:off x="1363663" y="5326063"/>
              <a:ext cx="563562" cy="298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377" name="Line 77"/>
            <p:cNvSpPr>
              <a:spLocks noChangeShapeType="1"/>
            </p:cNvSpPr>
            <p:nvPr/>
          </p:nvSpPr>
          <p:spPr bwMode="auto">
            <a:xfrm flipH="1">
              <a:off x="1363663" y="5037138"/>
              <a:ext cx="563562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57346" name="Title 5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/>
          <a:lstStyle/>
          <a:p>
            <a:r>
              <a:rPr lang="en-US" altLang="en-US" sz="3200" dirty="0" smtClean="0">
                <a:cs typeface="Arial" panose="020B0604020202020204" pitchFamily="34" charset="0"/>
              </a:rPr>
              <a:t>How else to do confocal microscopy?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75" y="1231916"/>
            <a:ext cx="4469101" cy="441525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6942" y="4053681"/>
            <a:ext cx="970359" cy="3095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8650" y="6039059"/>
            <a:ext cx="5130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Confocal microscopes can be slow. Can we go faster?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49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 spin disc                                                      0001B28A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0517"/>
            <a:ext cx="5956300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6"/>
          <p:cNvSpPr txBox="1">
            <a:spLocks noChangeArrowheads="1"/>
          </p:cNvSpPr>
          <p:nvPr/>
        </p:nvSpPr>
        <p:spPr bwMode="auto">
          <a:xfrm>
            <a:off x="4525518" y="2539312"/>
            <a:ext cx="2940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chemeClr val="accent4"/>
                </a:solidFill>
                <a:latin typeface="Calibri" panose="020F0502020204030204" pitchFamily="34" charset="0"/>
              </a:rPr>
              <a:t>Illumination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through this side</a:t>
            </a:r>
          </a:p>
        </p:txBody>
      </p:sp>
      <p:sp>
        <p:nvSpPr>
          <p:cNvPr id="58374" name="Oval 8"/>
          <p:cNvSpPr>
            <a:spLocks noChangeArrowheads="1"/>
          </p:cNvSpPr>
          <p:nvPr/>
        </p:nvSpPr>
        <p:spPr bwMode="auto">
          <a:xfrm>
            <a:off x="6731000" y="3263900"/>
            <a:ext cx="254000" cy="2540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5" name="Oval 9"/>
          <p:cNvSpPr>
            <a:spLocks noChangeArrowheads="1"/>
          </p:cNvSpPr>
          <p:nvPr/>
        </p:nvSpPr>
        <p:spPr bwMode="auto">
          <a:xfrm>
            <a:off x="6692900" y="4216400"/>
            <a:ext cx="254000" cy="254000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8376" name="Text Box 10"/>
          <p:cNvSpPr txBox="1">
            <a:spLocks noChangeArrowheads="1"/>
          </p:cNvSpPr>
          <p:nvPr/>
        </p:nvSpPr>
        <p:spPr bwMode="auto">
          <a:xfrm>
            <a:off x="4856163" y="5792857"/>
            <a:ext cx="34815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Alignment is critical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Most of light hits mask not hole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n-US" sz="3200" dirty="0"/>
              <a:t>Tandem spinning disk </a:t>
            </a:r>
            <a:r>
              <a:rPr lang="en-US" sz="3200" dirty="0" smtClean="0"/>
              <a:t>scanner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18117" y="940661"/>
            <a:ext cx="80826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EMCCD or CMOS Camera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892" y="2961998"/>
            <a:ext cx="4524375" cy="2371725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525518" y="5288163"/>
            <a:ext cx="27324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Detection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through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this side</a:t>
            </a:r>
          </a:p>
        </p:txBody>
      </p:sp>
      <p:sp>
        <p:nvSpPr>
          <p:cNvPr id="5" name="Can 4"/>
          <p:cNvSpPr/>
          <p:nvPr/>
        </p:nvSpPr>
        <p:spPr>
          <a:xfrm>
            <a:off x="5743017" y="3063150"/>
            <a:ext cx="164166" cy="609256"/>
          </a:xfrm>
          <a:prstGeom prst="can">
            <a:avLst/>
          </a:prstGeom>
          <a:solidFill>
            <a:schemeClr val="accent4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5232226" y="4132816"/>
            <a:ext cx="164166" cy="609256"/>
          </a:xfrm>
          <a:prstGeom prst="can">
            <a:avLst/>
          </a:prstGeom>
          <a:solidFill>
            <a:schemeClr val="accent1">
              <a:alpha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37714" y="5114611"/>
            <a:ext cx="753627" cy="358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-trans-illum light path.jpg                                  00018BEC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06500"/>
            <a:ext cx="4524375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17102" y="402233"/>
            <a:ext cx="5406608" cy="69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FFFFFF"/>
                </a:solidFill>
                <a:latin typeface="Calibri Light" panose="020F0302020204030204" pitchFamily="34" charset="0"/>
              </a:rPr>
              <a:t>Widefield</a:t>
            </a:r>
            <a:r>
              <a:rPr lang="en-US" altLang="en-US" sz="2000" dirty="0">
                <a:solidFill>
                  <a:srgbClr val="FFFFFF"/>
                </a:solidFill>
                <a:latin typeface="Calibri Light" panose="020F0302020204030204" pitchFamily="34" charset="0"/>
              </a:rPr>
              <a:t> imaging:  entire field of view illuminated </a:t>
            </a:r>
          </a:p>
          <a:p>
            <a:pPr algn="ctr"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Calibri Light" panose="020F0302020204030204" pitchFamily="34" charset="0"/>
              </a:rPr>
              <a:t>And projected onto a planar sensor</a:t>
            </a:r>
          </a:p>
        </p:txBody>
      </p:sp>
    </p:spTree>
    <p:extLst>
      <p:ext uri="{BB962C8B-B14F-4D97-AF65-F5344CB8AC3E}">
        <p14:creationId xmlns:p14="http://schemas.microsoft.com/office/powerpoint/2010/main" val="42087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Line 2"/>
          <p:cNvSpPr>
            <a:spLocks noChangeShapeType="1"/>
          </p:cNvSpPr>
          <p:nvPr/>
        </p:nvSpPr>
        <p:spPr bwMode="auto">
          <a:xfrm>
            <a:off x="2438400" y="3629960"/>
            <a:ext cx="405130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grpSp>
        <p:nvGrpSpPr>
          <p:cNvPr id="59394" name="Group 23"/>
          <p:cNvGrpSpPr>
            <a:grpSpLocks/>
          </p:cNvGrpSpPr>
          <p:nvPr/>
        </p:nvGrpSpPr>
        <p:grpSpPr bwMode="auto">
          <a:xfrm>
            <a:off x="2438400" y="1242360"/>
            <a:ext cx="4073525" cy="3187700"/>
            <a:chOff x="1536" y="656"/>
            <a:chExt cx="2416" cy="2008"/>
          </a:xfrm>
        </p:grpSpPr>
        <p:sp>
          <p:nvSpPr>
            <p:cNvPr id="59397" name="Line 3"/>
            <p:cNvSpPr>
              <a:spLocks noChangeShapeType="1"/>
            </p:cNvSpPr>
            <p:nvPr/>
          </p:nvSpPr>
          <p:spPr bwMode="auto">
            <a:xfrm>
              <a:off x="1672" y="680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398" name="Line 4"/>
            <p:cNvSpPr>
              <a:spLocks noChangeShapeType="1"/>
            </p:cNvSpPr>
            <p:nvPr/>
          </p:nvSpPr>
          <p:spPr bwMode="auto">
            <a:xfrm>
              <a:off x="1536" y="680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399" name="Line 5"/>
            <p:cNvSpPr>
              <a:spLocks noChangeShapeType="1"/>
            </p:cNvSpPr>
            <p:nvPr/>
          </p:nvSpPr>
          <p:spPr bwMode="auto">
            <a:xfrm>
              <a:off x="1824" y="680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0" name="Line 6"/>
            <p:cNvSpPr>
              <a:spLocks noChangeShapeType="1"/>
            </p:cNvSpPr>
            <p:nvPr/>
          </p:nvSpPr>
          <p:spPr bwMode="auto">
            <a:xfrm>
              <a:off x="1976" y="680"/>
              <a:ext cx="0" cy="1984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1" name="Line 7"/>
            <p:cNvSpPr>
              <a:spLocks noChangeShapeType="1"/>
            </p:cNvSpPr>
            <p:nvPr/>
          </p:nvSpPr>
          <p:spPr bwMode="auto">
            <a:xfrm>
              <a:off x="2144" y="680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2" name="Line 8"/>
            <p:cNvSpPr>
              <a:spLocks noChangeShapeType="1"/>
            </p:cNvSpPr>
            <p:nvPr/>
          </p:nvSpPr>
          <p:spPr bwMode="auto">
            <a:xfrm>
              <a:off x="2304" y="656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3" name="Line 9"/>
            <p:cNvSpPr>
              <a:spLocks noChangeShapeType="1"/>
            </p:cNvSpPr>
            <p:nvPr/>
          </p:nvSpPr>
          <p:spPr bwMode="auto">
            <a:xfrm>
              <a:off x="2496" y="656"/>
              <a:ext cx="0" cy="200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4" name="Line 10"/>
            <p:cNvSpPr>
              <a:spLocks noChangeShapeType="1"/>
            </p:cNvSpPr>
            <p:nvPr/>
          </p:nvSpPr>
          <p:spPr bwMode="auto">
            <a:xfrm>
              <a:off x="2688" y="680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5" name="Line 11"/>
            <p:cNvSpPr>
              <a:spLocks noChangeShapeType="1"/>
            </p:cNvSpPr>
            <p:nvPr/>
          </p:nvSpPr>
          <p:spPr bwMode="auto">
            <a:xfrm>
              <a:off x="2880" y="656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6" name="Line 12"/>
            <p:cNvSpPr>
              <a:spLocks noChangeShapeType="1"/>
            </p:cNvSpPr>
            <p:nvPr/>
          </p:nvSpPr>
          <p:spPr bwMode="auto">
            <a:xfrm>
              <a:off x="3056" y="656"/>
              <a:ext cx="0" cy="200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7" name="Line 13"/>
            <p:cNvSpPr>
              <a:spLocks noChangeShapeType="1"/>
            </p:cNvSpPr>
            <p:nvPr/>
          </p:nvSpPr>
          <p:spPr bwMode="auto">
            <a:xfrm>
              <a:off x="3224" y="656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8" name="Line 14"/>
            <p:cNvSpPr>
              <a:spLocks noChangeShapeType="1"/>
            </p:cNvSpPr>
            <p:nvPr/>
          </p:nvSpPr>
          <p:spPr bwMode="auto">
            <a:xfrm>
              <a:off x="3400" y="656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09" name="Line 15"/>
            <p:cNvSpPr>
              <a:spLocks noChangeShapeType="1"/>
            </p:cNvSpPr>
            <p:nvPr/>
          </p:nvSpPr>
          <p:spPr bwMode="auto">
            <a:xfrm>
              <a:off x="3584" y="656"/>
              <a:ext cx="0" cy="200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10" name="Line 16"/>
            <p:cNvSpPr>
              <a:spLocks noChangeShapeType="1"/>
            </p:cNvSpPr>
            <p:nvPr/>
          </p:nvSpPr>
          <p:spPr bwMode="auto">
            <a:xfrm>
              <a:off x="3768" y="656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411" name="Line 17"/>
            <p:cNvSpPr>
              <a:spLocks noChangeShapeType="1"/>
            </p:cNvSpPr>
            <p:nvPr/>
          </p:nvSpPr>
          <p:spPr bwMode="auto">
            <a:xfrm>
              <a:off x="3952" y="656"/>
              <a:ext cx="0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59396" name="Text Box 22"/>
          <p:cNvSpPr txBox="1">
            <a:spLocks noChangeArrowheads="1"/>
          </p:cNvSpPr>
          <p:nvPr/>
        </p:nvSpPr>
        <p:spPr bwMode="auto">
          <a:xfrm>
            <a:off x="6408999" y="3896373"/>
            <a:ext cx="1718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~1% pass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Nipkow disk</a:t>
            </a:r>
          </a:p>
        </p:txBody>
      </p:sp>
    </p:spTree>
    <p:extLst>
      <p:ext uri="{BB962C8B-B14F-4D97-AF65-F5344CB8AC3E}">
        <p14:creationId xmlns:p14="http://schemas.microsoft.com/office/powerpoint/2010/main" val="41607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Line 2"/>
          <p:cNvSpPr>
            <a:spLocks noChangeShapeType="1"/>
          </p:cNvSpPr>
          <p:nvPr/>
        </p:nvSpPr>
        <p:spPr bwMode="auto">
          <a:xfrm>
            <a:off x="2443163" y="4074460"/>
            <a:ext cx="3840162" cy="0"/>
          </a:xfrm>
          <a:prstGeom prst="line">
            <a:avLst/>
          </a:prstGeom>
          <a:noFill/>
          <a:ln w="7937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0419" name="Text Box 19"/>
          <p:cNvSpPr txBox="1">
            <a:spLocks noChangeArrowheads="1"/>
          </p:cNvSpPr>
          <p:nvPr/>
        </p:nvSpPr>
        <p:spPr bwMode="auto">
          <a:xfrm>
            <a:off x="6307200" y="3896373"/>
            <a:ext cx="19239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&gt;&gt;1% pass</a:t>
            </a:r>
          </a:p>
        </p:txBody>
      </p:sp>
      <p:grpSp>
        <p:nvGrpSpPr>
          <p:cNvPr id="60420" name="Group 42"/>
          <p:cNvGrpSpPr>
            <a:grpSpLocks/>
          </p:cNvGrpSpPr>
          <p:nvPr/>
        </p:nvGrpSpPr>
        <p:grpSpPr bwMode="auto">
          <a:xfrm>
            <a:off x="1898650" y="1204260"/>
            <a:ext cx="4429125" cy="3243263"/>
            <a:chOff x="1180" y="632"/>
            <a:chExt cx="2664" cy="2043"/>
          </a:xfrm>
        </p:grpSpPr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1976" y="680"/>
              <a:ext cx="0" cy="1984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23" name="Line 9"/>
            <p:cNvSpPr>
              <a:spLocks noChangeShapeType="1"/>
            </p:cNvSpPr>
            <p:nvPr/>
          </p:nvSpPr>
          <p:spPr bwMode="auto">
            <a:xfrm>
              <a:off x="2496" y="656"/>
              <a:ext cx="0" cy="200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24" name="Line 12"/>
            <p:cNvSpPr>
              <a:spLocks noChangeShapeType="1"/>
            </p:cNvSpPr>
            <p:nvPr/>
          </p:nvSpPr>
          <p:spPr bwMode="auto">
            <a:xfrm>
              <a:off x="3056" y="656"/>
              <a:ext cx="0" cy="200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25" name="Line 15"/>
            <p:cNvSpPr>
              <a:spLocks noChangeShapeType="1"/>
            </p:cNvSpPr>
            <p:nvPr/>
          </p:nvSpPr>
          <p:spPr bwMode="auto">
            <a:xfrm>
              <a:off x="3584" y="656"/>
              <a:ext cx="0" cy="2008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grpSp>
          <p:nvGrpSpPr>
            <p:cNvPr id="60426" name="Group 25"/>
            <p:cNvGrpSpPr>
              <a:grpSpLocks/>
            </p:cNvGrpSpPr>
            <p:nvPr/>
          </p:nvGrpSpPr>
          <p:grpSpPr bwMode="auto">
            <a:xfrm>
              <a:off x="1180" y="1115"/>
              <a:ext cx="2664" cy="116"/>
              <a:chOff x="1448" y="2338"/>
              <a:chExt cx="2664" cy="118"/>
            </a:xfrm>
          </p:grpSpPr>
          <p:sp>
            <p:nvSpPr>
              <p:cNvPr id="60447" name="Oval 20"/>
              <p:cNvSpPr>
                <a:spLocks noChangeArrowheads="1"/>
              </p:cNvSpPr>
              <p:nvPr/>
            </p:nvSpPr>
            <p:spPr bwMode="auto">
              <a:xfrm>
                <a:off x="3048" y="2341"/>
                <a:ext cx="528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8" name="Oval 21"/>
              <p:cNvSpPr>
                <a:spLocks noChangeArrowheads="1"/>
              </p:cNvSpPr>
              <p:nvPr/>
            </p:nvSpPr>
            <p:spPr bwMode="auto">
              <a:xfrm>
                <a:off x="3584" y="2338"/>
                <a:ext cx="528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49" name="Oval 22"/>
              <p:cNvSpPr>
                <a:spLocks noChangeArrowheads="1"/>
              </p:cNvSpPr>
              <p:nvPr/>
            </p:nvSpPr>
            <p:spPr bwMode="auto">
              <a:xfrm>
                <a:off x="2512" y="2349"/>
                <a:ext cx="528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50" name="Oval 23"/>
              <p:cNvSpPr>
                <a:spLocks noChangeArrowheads="1"/>
              </p:cNvSpPr>
              <p:nvPr/>
            </p:nvSpPr>
            <p:spPr bwMode="auto">
              <a:xfrm>
                <a:off x="1984" y="2349"/>
                <a:ext cx="528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51" name="Oval 24"/>
              <p:cNvSpPr>
                <a:spLocks noChangeArrowheads="1"/>
              </p:cNvSpPr>
              <p:nvPr/>
            </p:nvSpPr>
            <p:spPr bwMode="auto">
              <a:xfrm>
                <a:off x="1448" y="2349"/>
                <a:ext cx="528" cy="10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427" name="Line 3"/>
            <p:cNvSpPr>
              <a:spLocks noChangeShapeType="1"/>
            </p:cNvSpPr>
            <p:nvPr/>
          </p:nvSpPr>
          <p:spPr bwMode="auto">
            <a:xfrm>
              <a:off x="1672" y="641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28" name="Line 4"/>
            <p:cNvSpPr>
              <a:spLocks noChangeShapeType="1"/>
            </p:cNvSpPr>
            <p:nvPr/>
          </p:nvSpPr>
          <p:spPr bwMode="auto">
            <a:xfrm>
              <a:off x="1536" y="641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29" name="Line 5"/>
            <p:cNvSpPr>
              <a:spLocks noChangeShapeType="1"/>
            </p:cNvSpPr>
            <p:nvPr/>
          </p:nvSpPr>
          <p:spPr bwMode="auto">
            <a:xfrm>
              <a:off x="1824" y="641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0" name="Line 7"/>
            <p:cNvSpPr>
              <a:spLocks noChangeShapeType="1"/>
            </p:cNvSpPr>
            <p:nvPr/>
          </p:nvSpPr>
          <p:spPr bwMode="auto">
            <a:xfrm>
              <a:off x="2144" y="641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1" name="Line 8"/>
            <p:cNvSpPr>
              <a:spLocks noChangeShapeType="1"/>
            </p:cNvSpPr>
            <p:nvPr/>
          </p:nvSpPr>
          <p:spPr bwMode="auto">
            <a:xfrm>
              <a:off x="2304" y="632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2" name="Line 10"/>
            <p:cNvSpPr>
              <a:spLocks noChangeShapeType="1"/>
            </p:cNvSpPr>
            <p:nvPr/>
          </p:nvSpPr>
          <p:spPr bwMode="auto">
            <a:xfrm>
              <a:off x="2688" y="641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3" name="Line 11"/>
            <p:cNvSpPr>
              <a:spLocks noChangeShapeType="1"/>
            </p:cNvSpPr>
            <p:nvPr/>
          </p:nvSpPr>
          <p:spPr bwMode="auto">
            <a:xfrm>
              <a:off x="2880" y="632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4" name="Line 13"/>
            <p:cNvSpPr>
              <a:spLocks noChangeShapeType="1"/>
            </p:cNvSpPr>
            <p:nvPr/>
          </p:nvSpPr>
          <p:spPr bwMode="auto">
            <a:xfrm>
              <a:off x="3224" y="632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5" name="Line 14"/>
            <p:cNvSpPr>
              <a:spLocks noChangeShapeType="1"/>
            </p:cNvSpPr>
            <p:nvPr/>
          </p:nvSpPr>
          <p:spPr bwMode="auto">
            <a:xfrm>
              <a:off x="3400" y="632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6" name="Line 16"/>
            <p:cNvSpPr>
              <a:spLocks noChangeShapeType="1"/>
            </p:cNvSpPr>
            <p:nvPr/>
          </p:nvSpPr>
          <p:spPr bwMode="auto">
            <a:xfrm>
              <a:off x="3768" y="632"/>
              <a:ext cx="0" cy="563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7" name="Line 30"/>
            <p:cNvSpPr>
              <a:spLocks noChangeShapeType="1"/>
            </p:cNvSpPr>
            <p:nvPr/>
          </p:nvSpPr>
          <p:spPr bwMode="auto">
            <a:xfrm flipH="1">
              <a:off x="1408" y="1219"/>
              <a:ext cx="264" cy="1456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8" name="Line 31"/>
            <p:cNvSpPr>
              <a:spLocks noChangeShapeType="1"/>
            </p:cNvSpPr>
            <p:nvPr/>
          </p:nvSpPr>
          <p:spPr bwMode="auto">
            <a:xfrm flipH="1">
              <a:off x="1408" y="1219"/>
              <a:ext cx="128" cy="1421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39" name="Line 32"/>
            <p:cNvSpPr>
              <a:spLocks noChangeShapeType="1"/>
            </p:cNvSpPr>
            <p:nvPr/>
          </p:nvSpPr>
          <p:spPr bwMode="auto">
            <a:xfrm>
              <a:off x="1824" y="1219"/>
              <a:ext cx="152" cy="1421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40" name="Line 33"/>
            <p:cNvSpPr>
              <a:spLocks noChangeShapeType="1"/>
            </p:cNvSpPr>
            <p:nvPr/>
          </p:nvSpPr>
          <p:spPr bwMode="auto">
            <a:xfrm flipH="1">
              <a:off x="1976" y="1219"/>
              <a:ext cx="168" cy="1421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41" name="Line 34"/>
            <p:cNvSpPr>
              <a:spLocks noChangeShapeType="1"/>
            </p:cNvSpPr>
            <p:nvPr/>
          </p:nvSpPr>
          <p:spPr bwMode="auto">
            <a:xfrm>
              <a:off x="2304" y="1195"/>
              <a:ext cx="192" cy="1445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42" name="Line 35"/>
            <p:cNvSpPr>
              <a:spLocks noChangeShapeType="1"/>
            </p:cNvSpPr>
            <p:nvPr/>
          </p:nvSpPr>
          <p:spPr bwMode="auto">
            <a:xfrm flipH="1">
              <a:off x="2496" y="1219"/>
              <a:ext cx="192" cy="1421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43" name="Line 36"/>
            <p:cNvSpPr>
              <a:spLocks noChangeShapeType="1"/>
            </p:cNvSpPr>
            <p:nvPr/>
          </p:nvSpPr>
          <p:spPr bwMode="auto">
            <a:xfrm>
              <a:off x="2880" y="1195"/>
              <a:ext cx="176" cy="1445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44" name="Line 37"/>
            <p:cNvSpPr>
              <a:spLocks noChangeShapeType="1"/>
            </p:cNvSpPr>
            <p:nvPr/>
          </p:nvSpPr>
          <p:spPr bwMode="auto">
            <a:xfrm flipH="1">
              <a:off x="3056" y="1195"/>
              <a:ext cx="168" cy="1445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45" name="Line 38"/>
            <p:cNvSpPr>
              <a:spLocks noChangeShapeType="1"/>
            </p:cNvSpPr>
            <p:nvPr/>
          </p:nvSpPr>
          <p:spPr bwMode="auto">
            <a:xfrm>
              <a:off x="3400" y="1195"/>
              <a:ext cx="184" cy="1480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0446" name="Line 39"/>
            <p:cNvSpPr>
              <a:spLocks noChangeShapeType="1"/>
            </p:cNvSpPr>
            <p:nvPr/>
          </p:nvSpPr>
          <p:spPr bwMode="auto">
            <a:xfrm flipH="1">
              <a:off x="3584" y="1195"/>
              <a:ext cx="184" cy="1445"/>
            </a:xfrm>
            <a:prstGeom prst="line">
              <a:avLst/>
            </a:prstGeom>
            <a:noFill/>
            <a:ln w="28575">
              <a:solidFill>
                <a:srgbClr val="FF66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60421" name="Text Box 41"/>
          <p:cNvSpPr txBox="1">
            <a:spLocks noChangeArrowheads="1"/>
          </p:cNvSpPr>
          <p:nvPr/>
        </p:nvSpPr>
        <p:spPr bwMode="auto">
          <a:xfrm>
            <a:off x="6410649" y="4879724"/>
            <a:ext cx="18258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+mn-lt"/>
              </a:rPr>
              <a:t>Yokogawa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Nipkow </a:t>
            </a:r>
            <a:r>
              <a:rPr lang="en-US" altLang="en-US" sz="3200" dirty="0" smtClean="0">
                <a:solidFill>
                  <a:srgbClr val="000000"/>
                </a:solidFill>
              </a:rPr>
              <a:t>disk with microlenses</a:t>
            </a:r>
            <a:endParaRPr lang="en-US" alt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3" name="Text Box 5"/>
          <p:cNvSpPr txBox="1">
            <a:spLocks noChangeArrowheads="1"/>
          </p:cNvSpPr>
          <p:nvPr/>
        </p:nvSpPr>
        <p:spPr bwMode="auto">
          <a:xfrm>
            <a:off x="1526287" y="6043697"/>
            <a:ext cx="7109639" cy="3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22" b="1" dirty="0">
                <a:solidFill>
                  <a:srgbClr val="000000"/>
                </a:solidFill>
                <a:hlinkClick r:id="rId2"/>
              </a:rPr>
              <a:t>http://zeiss-campus.magnet.fsu.edu/tutorials/spinningdisk/yokogawa/index.html</a:t>
            </a:r>
            <a:endParaRPr lang="en-US" altLang="en-US" sz="1422" b="1" dirty="0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Calibri Light" panose="020F0302020204030204"/>
              </a:rPr>
              <a:t>Nipkow </a:t>
            </a:r>
            <a:r>
              <a:rPr lang="en-US" altLang="en-US" sz="3200" dirty="0" smtClean="0">
                <a:solidFill>
                  <a:srgbClr val="000000"/>
                </a:solidFill>
                <a:latin typeface="Calibri Light" panose="020F0302020204030204"/>
              </a:rPr>
              <a:t>disk with microlenses</a:t>
            </a:r>
            <a:endParaRPr lang="en-US" altLang="en-US" sz="3200" dirty="0">
              <a:solidFill>
                <a:srgbClr val="000000"/>
              </a:solidFill>
              <a:latin typeface="Calibri Light" panose="020F03020202040302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15" y="972540"/>
            <a:ext cx="5710934" cy="49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84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2"/>
          <p:cNvSpPr txBox="1">
            <a:spLocks noChangeArrowheads="1"/>
          </p:cNvSpPr>
          <p:nvPr/>
        </p:nvSpPr>
        <p:spPr bwMode="auto">
          <a:xfrm>
            <a:off x="4041775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1269450" y="293223"/>
            <a:ext cx="67320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Optical sectioning without an aperture?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Two-Photon laser-scanning microscopy</a:t>
            </a:r>
          </a:p>
        </p:txBody>
      </p:sp>
      <p:sp>
        <p:nvSpPr>
          <p:cNvPr id="62468" name="Oval 75"/>
          <p:cNvSpPr>
            <a:spLocks noChangeArrowheads="1"/>
          </p:cNvSpPr>
          <p:nvPr/>
        </p:nvSpPr>
        <p:spPr bwMode="auto">
          <a:xfrm rot="5400000">
            <a:off x="4154901" y="1812060"/>
            <a:ext cx="239937" cy="1206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69" name="Oval 52"/>
          <p:cNvSpPr>
            <a:spLocks noChangeArrowheads="1"/>
          </p:cNvSpPr>
          <p:nvPr/>
        </p:nvSpPr>
        <p:spPr bwMode="auto">
          <a:xfrm rot="10800000">
            <a:off x="6208623" y="4253742"/>
            <a:ext cx="100564" cy="64542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0" name="Oval 4"/>
          <p:cNvSpPr>
            <a:spLocks noChangeArrowheads="1"/>
          </p:cNvSpPr>
          <p:nvPr/>
        </p:nvSpPr>
        <p:spPr bwMode="auto">
          <a:xfrm rot="5400000">
            <a:off x="4154901" y="4872576"/>
            <a:ext cx="239938" cy="1206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1" name="Oval 5"/>
          <p:cNvSpPr>
            <a:spLocks noChangeArrowheads="1"/>
          </p:cNvSpPr>
          <p:nvPr/>
        </p:nvSpPr>
        <p:spPr bwMode="auto">
          <a:xfrm rot="5400000">
            <a:off x="4154901" y="3070424"/>
            <a:ext cx="239938" cy="1206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73" name="Line 13"/>
          <p:cNvSpPr>
            <a:spLocks noChangeShapeType="1"/>
          </p:cNvSpPr>
          <p:nvPr/>
        </p:nvSpPr>
        <p:spPr bwMode="auto">
          <a:xfrm rot="2700000">
            <a:off x="4271727" y="3732138"/>
            <a:ext cx="0" cy="168863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74" name="Oval 14"/>
          <p:cNvSpPr>
            <a:spLocks noChangeArrowheads="1"/>
          </p:cNvSpPr>
          <p:nvPr/>
        </p:nvSpPr>
        <p:spPr bwMode="auto">
          <a:xfrm rot="10800000">
            <a:off x="5060523" y="3970846"/>
            <a:ext cx="239886" cy="120702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475" name="Group 17"/>
          <p:cNvGrpSpPr>
            <a:grpSpLocks/>
          </p:cNvGrpSpPr>
          <p:nvPr/>
        </p:nvGrpSpPr>
        <p:grpSpPr bwMode="auto">
          <a:xfrm rot="10800000">
            <a:off x="6095488" y="3970847"/>
            <a:ext cx="0" cy="1207023"/>
            <a:chOff x="2022" y="2323"/>
            <a:chExt cx="0" cy="1152"/>
          </a:xfrm>
        </p:grpSpPr>
        <p:sp>
          <p:nvSpPr>
            <p:cNvPr id="62499" name="Line 18"/>
            <p:cNvSpPr>
              <a:spLocks noChangeShapeType="1"/>
            </p:cNvSpPr>
            <p:nvPr/>
          </p:nvSpPr>
          <p:spPr bwMode="auto">
            <a:xfrm flipV="1">
              <a:off x="2022" y="2957"/>
              <a:ext cx="0" cy="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2500" name="Line 19"/>
            <p:cNvSpPr>
              <a:spLocks noChangeShapeType="1"/>
            </p:cNvSpPr>
            <p:nvPr/>
          </p:nvSpPr>
          <p:spPr bwMode="auto">
            <a:xfrm flipV="1">
              <a:off x="2022" y="2323"/>
              <a:ext cx="0" cy="5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  <p:sp>
        <p:nvSpPr>
          <p:cNvPr id="62476" name="Line 30"/>
          <p:cNvSpPr>
            <a:spLocks noChangeShapeType="1"/>
          </p:cNvSpPr>
          <p:nvPr/>
        </p:nvSpPr>
        <p:spPr bwMode="auto">
          <a:xfrm rot="5400000" flipV="1">
            <a:off x="5338579" y="3819542"/>
            <a:ext cx="605607" cy="908214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77" name="Line 31"/>
          <p:cNvSpPr>
            <a:spLocks noChangeShapeType="1"/>
          </p:cNvSpPr>
          <p:nvPr/>
        </p:nvSpPr>
        <p:spPr bwMode="auto">
          <a:xfrm rot="5400000" flipH="1" flipV="1">
            <a:off x="5344341" y="4426721"/>
            <a:ext cx="594081" cy="908214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78" name="Line 32"/>
          <p:cNvSpPr>
            <a:spLocks noChangeShapeType="1"/>
          </p:cNvSpPr>
          <p:nvPr/>
        </p:nvSpPr>
        <p:spPr bwMode="auto">
          <a:xfrm rot="5400000" flipH="1" flipV="1">
            <a:off x="5032763" y="3816334"/>
            <a:ext cx="0" cy="309024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79" name="Line 33"/>
          <p:cNvSpPr>
            <a:spLocks noChangeShapeType="1"/>
          </p:cNvSpPr>
          <p:nvPr/>
        </p:nvSpPr>
        <p:spPr bwMode="auto">
          <a:xfrm rot="5400000" flipV="1">
            <a:off x="4429382" y="4419976"/>
            <a:ext cx="0" cy="15157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0" name="Line 34"/>
          <p:cNvSpPr>
            <a:spLocks noChangeShapeType="1"/>
          </p:cNvSpPr>
          <p:nvPr/>
        </p:nvSpPr>
        <p:spPr bwMode="auto">
          <a:xfrm rot="5400000" flipV="1">
            <a:off x="4125433" y="4723664"/>
            <a:ext cx="1505636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1" name="Line 35"/>
          <p:cNvSpPr>
            <a:spLocks noChangeShapeType="1"/>
          </p:cNvSpPr>
          <p:nvPr/>
        </p:nvSpPr>
        <p:spPr bwMode="auto">
          <a:xfrm rot="5400000" flipH="1" flipV="1">
            <a:off x="4123927" y="5627425"/>
            <a:ext cx="905267" cy="60338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2" name="Line 37"/>
          <p:cNvSpPr>
            <a:spLocks noChangeShapeType="1"/>
          </p:cNvSpPr>
          <p:nvPr/>
        </p:nvSpPr>
        <p:spPr bwMode="auto">
          <a:xfrm rot="5400000" flipH="1">
            <a:off x="3520545" y="5627425"/>
            <a:ext cx="905267" cy="60338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3" name="Line 38"/>
          <p:cNvSpPr>
            <a:spLocks noChangeShapeType="1"/>
          </p:cNvSpPr>
          <p:nvPr/>
        </p:nvSpPr>
        <p:spPr bwMode="auto">
          <a:xfrm rot="5400000" flipH="1">
            <a:off x="3522182" y="5327175"/>
            <a:ext cx="298613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4" name="Line 41"/>
          <p:cNvSpPr>
            <a:spLocks noChangeShapeType="1"/>
          </p:cNvSpPr>
          <p:nvPr/>
        </p:nvSpPr>
        <p:spPr bwMode="auto">
          <a:xfrm rot="5400000" flipH="1" flipV="1">
            <a:off x="4073645" y="5677707"/>
            <a:ext cx="905267" cy="50281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5" name="Line 42"/>
          <p:cNvSpPr>
            <a:spLocks noChangeShapeType="1"/>
          </p:cNvSpPr>
          <p:nvPr/>
        </p:nvSpPr>
        <p:spPr bwMode="auto">
          <a:xfrm rot="5400000" flipH="1">
            <a:off x="3572922" y="5679802"/>
            <a:ext cx="905267" cy="49862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6" name="Line 43"/>
          <p:cNvSpPr>
            <a:spLocks noChangeShapeType="1"/>
          </p:cNvSpPr>
          <p:nvPr/>
        </p:nvSpPr>
        <p:spPr bwMode="auto">
          <a:xfrm rot="5400000" flipH="1">
            <a:off x="2873594" y="4573834"/>
            <a:ext cx="18052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7" name="Line 44"/>
          <p:cNvSpPr>
            <a:spLocks noChangeShapeType="1"/>
          </p:cNvSpPr>
          <p:nvPr/>
        </p:nvSpPr>
        <p:spPr bwMode="auto">
          <a:xfrm rot="5400000" flipH="1">
            <a:off x="3875040" y="4583263"/>
            <a:ext cx="180529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8" name="Line 45"/>
          <p:cNvSpPr>
            <a:spLocks noChangeShapeType="1"/>
          </p:cNvSpPr>
          <p:nvPr/>
        </p:nvSpPr>
        <p:spPr bwMode="auto">
          <a:xfrm rot="5400000" flipH="1">
            <a:off x="3795485" y="2698413"/>
            <a:ext cx="1264651" cy="69975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89" name="Line 46"/>
          <p:cNvSpPr>
            <a:spLocks noChangeShapeType="1"/>
          </p:cNvSpPr>
          <p:nvPr/>
        </p:nvSpPr>
        <p:spPr bwMode="auto">
          <a:xfrm rot="5400000" flipH="1" flipV="1">
            <a:off x="3488556" y="2703651"/>
            <a:ext cx="1264651" cy="68927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90" name="AutoShape 47"/>
          <p:cNvSpPr>
            <a:spLocks noChangeArrowheads="1"/>
          </p:cNvSpPr>
          <p:nvPr/>
        </p:nvSpPr>
        <p:spPr bwMode="auto">
          <a:xfrm rot="10800000">
            <a:off x="4002510" y="1450976"/>
            <a:ext cx="544719" cy="663234"/>
          </a:xfrm>
          <a:prstGeom prst="can">
            <a:avLst>
              <a:gd name="adj" fmla="val 30433"/>
            </a:avLst>
          </a:prstGeom>
          <a:solidFill>
            <a:srgbClr val="3333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1" name="Line 50"/>
          <p:cNvSpPr>
            <a:spLocks noChangeShapeType="1"/>
          </p:cNvSpPr>
          <p:nvPr/>
        </p:nvSpPr>
        <p:spPr bwMode="auto">
          <a:xfrm rot="5400000">
            <a:off x="6144717" y="4464360"/>
            <a:ext cx="62866" cy="16132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92" name="Line 51"/>
          <p:cNvSpPr>
            <a:spLocks noChangeShapeType="1"/>
          </p:cNvSpPr>
          <p:nvPr/>
        </p:nvSpPr>
        <p:spPr bwMode="auto">
          <a:xfrm rot="5400000" flipV="1">
            <a:off x="6141049" y="4530893"/>
            <a:ext cx="70200" cy="161321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93" name="Line 53"/>
          <p:cNvSpPr>
            <a:spLocks noChangeShapeType="1"/>
          </p:cNvSpPr>
          <p:nvPr/>
        </p:nvSpPr>
        <p:spPr bwMode="auto">
          <a:xfrm rot="5400000">
            <a:off x="6324893" y="4509419"/>
            <a:ext cx="62866" cy="21160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94" name="Line 54"/>
          <p:cNvSpPr>
            <a:spLocks noChangeShapeType="1"/>
          </p:cNvSpPr>
          <p:nvPr/>
        </p:nvSpPr>
        <p:spPr bwMode="auto">
          <a:xfrm rot="5400000" flipH="1">
            <a:off x="6321226" y="4442886"/>
            <a:ext cx="70200" cy="21160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95" name="AutoShape 48"/>
          <p:cNvSpPr>
            <a:spLocks noChangeArrowheads="1"/>
          </p:cNvSpPr>
          <p:nvPr/>
        </p:nvSpPr>
        <p:spPr bwMode="auto">
          <a:xfrm rot="16200000">
            <a:off x="6589389" y="4368518"/>
            <a:ext cx="133066" cy="423205"/>
          </a:xfrm>
          <a:prstGeom prst="can">
            <a:avLst>
              <a:gd name="adj" fmla="val 48762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496" name="Line 67"/>
          <p:cNvSpPr>
            <a:spLocks noChangeShapeType="1"/>
          </p:cNvSpPr>
          <p:nvPr/>
        </p:nvSpPr>
        <p:spPr bwMode="auto">
          <a:xfrm rot="5400000" flipV="1">
            <a:off x="4286391" y="5778369"/>
            <a:ext cx="0" cy="12067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97" name="Line 76"/>
          <p:cNvSpPr>
            <a:spLocks noChangeShapeType="1"/>
          </p:cNvSpPr>
          <p:nvPr/>
        </p:nvSpPr>
        <p:spPr bwMode="auto">
          <a:xfrm rot="5400000" flipH="1" flipV="1">
            <a:off x="3990423" y="2131519"/>
            <a:ext cx="371956" cy="196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2498" name="Line 77"/>
          <p:cNvSpPr>
            <a:spLocks noChangeShapeType="1"/>
          </p:cNvSpPr>
          <p:nvPr/>
        </p:nvSpPr>
        <p:spPr bwMode="auto">
          <a:xfrm rot="5400000" flipH="1">
            <a:off x="4184218" y="2134661"/>
            <a:ext cx="371956" cy="19065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63337" y="2439707"/>
            <a:ext cx="3414914" cy="632325"/>
            <a:chOff x="1463337" y="2439707"/>
            <a:chExt cx="3414914" cy="632325"/>
          </a:xfrm>
        </p:grpSpPr>
        <p:grpSp>
          <p:nvGrpSpPr>
            <p:cNvPr id="62472" name="Group 8"/>
            <p:cNvGrpSpPr>
              <a:grpSpLocks/>
            </p:cNvGrpSpPr>
            <p:nvPr/>
          </p:nvGrpSpPr>
          <p:grpSpPr bwMode="auto">
            <a:xfrm rot="5400000">
              <a:off x="4274870" y="2162537"/>
              <a:ext cx="0" cy="1206763"/>
              <a:chOff x="2022" y="2323"/>
              <a:chExt cx="0" cy="1152"/>
            </a:xfrm>
          </p:grpSpPr>
          <p:sp>
            <p:nvSpPr>
              <p:cNvPr id="62501" name="Line 6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62502" name="Line 7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2" name="Right Arrow 1"/>
            <p:cNvSpPr/>
            <p:nvPr/>
          </p:nvSpPr>
          <p:spPr>
            <a:xfrm>
              <a:off x="1463337" y="2439707"/>
              <a:ext cx="2057306" cy="63232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Pinhole aperture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55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202" name="Group 2"/>
          <p:cNvGrpSpPr>
            <a:grpSpLocks/>
          </p:cNvGrpSpPr>
          <p:nvPr/>
        </p:nvGrpSpPr>
        <p:grpSpPr bwMode="auto">
          <a:xfrm rot="-1240320">
            <a:off x="5689600" y="3970867"/>
            <a:ext cx="2438400" cy="214489"/>
            <a:chOff x="957" y="3292"/>
            <a:chExt cx="2671" cy="280"/>
          </a:xfrm>
        </p:grpSpPr>
        <p:sp>
          <p:nvSpPr>
            <p:cNvPr id="691203" name="Freeform 3"/>
            <p:cNvSpPr>
              <a:spLocks/>
            </p:cNvSpPr>
            <p:nvPr/>
          </p:nvSpPr>
          <p:spPr bwMode="auto">
            <a:xfrm>
              <a:off x="957" y="3292"/>
              <a:ext cx="2572" cy="280"/>
            </a:xfrm>
            <a:custGeom>
              <a:avLst/>
              <a:gdLst>
                <a:gd name="T0" fmla="*/ 0 w 2572"/>
                <a:gd name="T1" fmla="*/ 130 h 280"/>
                <a:gd name="T2" fmla="*/ 64 w 2572"/>
                <a:gd name="T3" fmla="*/ 144 h 280"/>
                <a:gd name="T4" fmla="*/ 195 w 2572"/>
                <a:gd name="T5" fmla="*/ 260 h 280"/>
                <a:gd name="T6" fmla="*/ 387 w 2572"/>
                <a:gd name="T7" fmla="*/ 20 h 280"/>
                <a:gd name="T8" fmla="*/ 627 w 2572"/>
                <a:gd name="T9" fmla="*/ 260 h 280"/>
                <a:gd name="T10" fmla="*/ 867 w 2572"/>
                <a:gd name="T11" fmla="*/ 20 h 280"/>
                <a:gd name="T12" fmla="*/ 1107 w 2572"/>
                <a:gd name="T13" fmla="*/ 260 h 280"/>
                <a:gd name="T14" fmla="*/ 1347 w 2572"/>
                <a:gd name="T15" fmla="*/ 20 h 280"/>
                <a:gd name="T16" fmla="*/ 1587 w 2572"/>
                <a:gd name="T17" fmla="*/ 260 h 280"/>
                <a:gd name="T18" fmla="*/ 1827 w 2572"/>
                <a:gd name="T19" fmla="*/ 20 h 280"/>
                <a:gd name="T20" fmla="*/ 2067 w 2572"/>
                <a:gd name="T21" fmla="*/ 260 h 280"/>
                <a:gd name="T22" fmla="*/ 2307 w 2572"/>
                <a:gd name="T23" fmla="*/ 20 h 280"/>
                <a:gd name="T24" fmla="*/ 2465 w 2572"/>
                <a:gd name="T25" fmla="*/ 144 h 280"/>
                <a:gd name="T26" fmla="*/ 2572 w 2572"/>
                <a:gd name="T27" fmla="*/ 15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2" h="280">
                  <a:moveTo>
                    <a:pt x="0" y="130"/>
                  </a:moveTo>
                  <a:cubicBezTo>
                    <a:pt x="9" y="132"/>
                    <a:pt x="31" y="122"/>
                    <a:pt x="64" y="144"/>
                  </a:cubicBezTo>
                  <a:cubicBezTo>
                    <a:pt x="96" y="165"/>
                    <a:pt x="141" y="280"/>
                    <a:pt x="195" y="260"/>
                  </a:cubicBezTo>
                  <a:cubicBezTo>
                    <a:pt x="248" y="239"/>
                    <a:pt x="315" y="20"/>
                    <a:pt x="387" y="20"/>
                  </a:cubicBezTo>
                  <a:cubicBezTo>
                    <a:pt x="459" y="20"/>
                    <a:pt x="547" y="260"/>
                    <a:pt x="627" y="260"/>
                  </a:cubicBezTo>
                  <a:cubicBezTo>
                    <a:pt x="707" y="260"/>
                    <a:pt x="787" y="20"/>
                    <a:pt x="867" y="20"/>
                  </a:cubicBezTo>
                  <a:cubicBezTo>
                    <a:pt x="947" y="20"/>
                    <a:pt x="1027" y="260"/>
                    <a:pt x="1107" y="260"/>
                  </a:cubicBezTo>
                  <a:cubicBezTo>
                    <a:pt x="1187" y="260"/>
                    <a:pt x="1267" y="20"/>
                    <a:pt x="1347" y="20"/>
                  </a:cubicBezTo>
                  <a:cubicBezTo>
                    <a:pt x="1427" y="20"/>
                    <a:pt x="1507" y="260"/>
                    <a:pt x="1587" y="260"/>
                  </a:cubicBezTo>
                  <a:cubicBezTo>
                    <a:pt x="1667" y="260"/>
                    <a:pt x="1747" y="20"/>
                    <a:pt x="1827" y="20"/>
                  </a:cubicBezTo>
                  <a:cubicBezTo>
                    <a:pt x="1907" y="20"/>
                    <a:pt x="1987" y="260"/>
                    <a:pt x="2067" y="260"/>
                  </a:cubicBezTo>
                  <a:cubicBezTo>
                    <a:pt x="2147" y="260"/>
                    <a:pt x="2240" y="39"/>
                    <a:pt x="2307" y="20"/>
                  </a:cubicBezTo>
                  <a:cubicBezTo>
                    <a:pt x="2373" y="0"/>
                    <a:pt x="2420" y="121"/>
                    <a:pt x="2465" y="144"/>
                  </a:cubicBezTo>
                  <a:cubicBezTo>
                    <a:pt x="2509" y="166"/>
                    <a:pt x="2549" y="155"/>
                    <a:pt x="2572" y="158"/>
                  </a:cubicBezTo>
                </a:path>
              </a:pathLst>
            </a:custGeom>
            <a:noFill/>
            <a:ln w="38100" cap="flat" cmpd="sng">
              <a:solidFill>
                <a:srgbClr val="CC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1204" name="Line 4"/>
            <p:cNvSpPr>
              <a:spLocks noChangeShapeType="1"/>
            </p:cNvSpPr>
            <p:nvPr/>
          </p:nvSpPr>
          <p:spPr bwMode="auto">
            <a:xfrm>
              <a:off x="3484" y="3449"/>
              <a:ext cx="144" cy="7"/>
            </a:xfrm>
            <a:prstGeom prst="line">
              <a:avLst/>
            </a:prstGeom>
            <a:noFill/>
            <a:ln w="38100">
              <a:solidFill>
                <a:srgbClr val="CC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1205" name="Line 5"/>
          <p:cNvSpPr>
            <a:spLocks noChangeShapeType="1"/>
          </p:cNvSpPr>
          <p:nvPr/>
        </p:nvSpPr>
        <p:spPr bwMode="auto">
          <a:xfrm>
            <a:off x="2565400" y="5393267"/>
            <a:ext cx="4419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09" name="Line 9"/>
          <p:cNvSpPr>
            <a:spLocks noChangeShapeType="1"/>
          </p:cNvSpPr>
          <p:nvPr/>
        </p:nvSpPr>
        <p:spPr bwMode="auto">
          <a:xfrm>
            <a:off x="2641600" y="3293533"/>
            <a:ext cx="419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>
            <a:off x="2641600" y="3158067"/>
            <a:ext cx="419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>
            <a:off x="2641600" y="3022600"/>
            <a:ext cx="419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2" name="Line 12"/>
          <p:cNvSpPr>
            <a:spLocks noChangeShapeType="1"/>
          </p:cNvSpPr>
          <p:nvPr/>
        </p:nvSpPr>
        <p:spPr bwMode="auto">
          <a:xfrm>
            <a:off x="2641600" y="2887133"/>
            <a:ext cx="419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3" name="Line 13"/>
          <p:cNvSpPr>
            <a:spLocks noChangeShapeType="1"/>
          </p:cNvSpPr>
          <p:nvPr/>
        </p:nvSpPr>
        <p:spPr bwMode="auto">
          <a:xfrm flipV="1">
            <a:off x="3251200" y="3158067"/>
            <a:ext cx="0" cy="22352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4" name="Line 14"/>
          <p:cNvSpPr>
            <a:spLocks noChangeShapeType="1"/>
          </p:cNvSpPr>
          <p:nvPr/>
        </p:nvSpPr>
        <p:spPr bwMode="auto">
          <a:xfrm flipV="1">
            <a:off x="3479800" y="3022600"/>
            <a:ext cx="0" cy="2370667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V="1">
            <a:off x="3708400" y="2887134"/>
            <a:ext cx="0" cy="2506133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6" name="Line 16"/>
          <p:cNvSpPr>
            <a:spLocks noChangeShapeType="1"/>
          </p:cNvSpPr>
          <p:nvPr/>
        </p:nvSpPr>
        <p:spPr bwMode="auto">
          <a:xfrm>
            <a:off x="5156200" y="3293533"/>
            <a:ext cx="0" cy="1828800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7" name="Line 17"/>
          <p:cNvSpPr>
            <a:spLocks noChangeShapeType="1"/>
          </p:cNvSpPr>
          <p:nvPr/>
        </p:nvSpPr>
        <p:spPr bwMode="auto">
          <a:xfrm>
            <a:off x="5384800" y="3293533"/>
            <a:ext cx="0" cy="1964267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8" name="Line 18"/>
          <p:cNvSpPr>
            <a:spLocks noChangeShapeType="1"/>
          </p:cNvSpPr>
          <p:nvPr/>
        </p:nvSpPr>
        <p:spPr bwMode="auto">
          <a:xfrm>
            <a:off x="5613400" y="3293534"/>
            <a:ext cx="0" cy="2099733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9" name="Freeform 19"/>
          <p:cNvSpPr>
            <a:spLocks/>
          </p:cNvSpPr>
          <p:nvPr/>
        </p:nvSpPr>
        <p:spPr bwMode="auto">
          <a:xfrm>
            <a:off x="3860800" y="3620911"/>
            <a:ext cx="1092200" cy="1230489"/>
          </a:xfrm>
          <a:custGeom>
            <a:avLst/>
            <a:gdLst>
              <a:gd name="T0" fmla="*/ 192 w 688"/>
              <a:gd name="T1" fmla="*/ 872 h 872"/>
              <a:gd name="T2" fmla="*/ 0 w 688"/>
              <a:gd name="T3" fmla="*/ 392 h 872"/>
              <a:gd name="T4" fmla="*/ 192 w 688"/>
              <a:gd name="T5" fmla="*/ 56 h 872"/>
              <a:gd name="T6" fmla="*/ 528 w 688"/>
              <a:gd name="T7" fmla="*/ 56 h 872"/>
              <a:gd name="T8" fmla="*/ 672 w 688"/>
              <a:gd name="T9" fmla="*/ 296 h 872"/>
              <a:gd name="T10" fmla="*/ 624 w 688"/>
              <a:gd name="T11" fmla="*/ 632 h 872"/>
              <a:gd name="T12" fmla="*/ 480 w 688"/>
              <a:gd name="T1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8" h="872">
                <a:moveTo>
                  <a:pt x="192" y="872"/>
                </a:moveTo>
                <a:cubicBezTo>
                  <a:pt x="96" y="700"/>
                  <a:pt x="0" y="528"/>
                  <a:pt x="0" y="392"/>
                </a:cubicBezTo>
                <a:cubicBezTo>
                  <a:pt x="0" y="256"/>
                  <a:pt x="104" y="111"/>
                  <a:pt x="192" y="56"/>
                </a:cubicBezTo>
                <a:cubicBezTo>
                  <a:pt x="279" y="0"/>
                  <a:pt x="448" y="16"/>
                  <a:pt x="528" y="56"/>
                </a:cubicBezTo>
                <a:cubicBezTo>
                  <a:pt x="608" y="96"/>
                  <a:pt x="656" y="200"/>
                  <a:pt x="672" y="296"/>
                </a:cubicBezTo>
                <a:cubicBezTo>
                  <a:pt x="688" y="392"/>
                  <a:pt x="656" y="535"/>
                  <a:pt x="624" y="632"/>
                </a:cubicBezTo>
                <a:cubicBezTo>
                  <a:pt x="591" y="728"/>
                  <a:pt x="535" y="800"/>
                  <a:pt x="480" y="872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20" name="Line 20"/>
          <p:cNvSpPr>
            <a:spLocks noChangeShapeType="1"/>
          </p:cNvSpPr>
          <p:nvPr/>
        </p:nvSpPr>
        <p:spPr bwMode="auto">
          <a:xfrm flipH="1">
            <a:off x="4492978" y="4735689"/>
            <a:ext cx="228600" cy="203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21" name="Text Box 21"/>
          <p:cNvSpPr txBox="1">
            <a:spLocks noChangeArrowheads="1"/>
          </p:cNvSpPr>
          <p:nvPr/>
        </p:nvSpPr>
        <p:spPr bwMode="auto">
          <a:xfrm>
            <a:off x="3944720" y="4010968"/>
            <a:ext cx="906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4nsec</a:t>
            </a:r>
          </a:p>
        </p:txBody>
      </p:sp>
      <p:sp>
        <p:nvSpPr>
          <p:cNvPr id="691223" name="Text Box 23"/>
          <p:cNvSpPr txBox="1">
            <a:spLocks noChangeArrowheads="1"/>
          </p:cNvSpPr>
          <p:nvPr/>
        </p:nvSpPr>
        <p:spPr bwMode="auto">
          <a:xfrm>
            <a:off x="4595842" y="5369868"/>
            <a:ext cx="1624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</a:rPr>
              <a:t>0.8 emitted</a:t>
            </a:r>
          </a:p>
        </p:txBody>
      </p:sp>
      <p:grpSp>
        <p:nvGrpSpPr>
          <p:cNvPr id="691228" name="Group 28"/>
          <p:cNvGrpSpPr>
            <a:grpSpLocks/>
          </p:cNvGrpSpPr>
          <p:nvPr/>
        </p:nvGrpSpPr>
        <p:grpSpPr bwMode="auto">
          <a:xfrm rot="1021199">
            <a:off x="1190978" y="4031545"/>
            <a:ext cx="1605844" cy="268111"/>
            <a:chOff x="957" y="3292"/>
            <a:chExt cx="2671" cy="280"/>
          </a:xfrm>
        </p:grpSpPr>
        <p:sp>
          <p:nvSpPr>
            <p:cNvPr id="691229" name="Freeform 29"/>
            <p:cNvSpPr>
              <a:spLocks/>
            </p:cNvSpPr>
            <p:nvPr/>
          </p:nvSpPr>
          <p:spPr bwMode="auto">
            <a:xfrm>
              <a:off x="957" y="3292"/>
              <a:ext cx="2572" cy="280"/>
            </a:xfrm>
            <a:custGeom>
              <a:avLst/>
              <a:gdLst>
                <a:gd name="T0" fmla="*/ 0 w 2572"/>
                <a:gd name="T1" fmla="*/ 130 h 280"/>
                <a:gd name="T2" fmla="*/ 64 w 2572"/>
                <a:gd name="T3" fmla="*/ 144 h 280"/>
                <a:gd name="T4" fmla="*/ 195 w 2572"/>
                <a:gd name="T5" fmla="*/ 260 h 280"/>
                <a:gd name="T6" fmla="*/ 387 w 2572"/>
                <a:gd name="T7" fmla="*/ 20 h 280"/>
                <a:gd name="T8" fmla="*/ 627 w 2572"/>
                <a:gd name="T9" fmla="*/ 260 h 280"/>
                <a:gd name="T10" fmla="*/ 867 w 2572"/>
                <a:gd name="T11" fmla="*/ 20 h 280"/>
                <a:gd name="T12" fmla="*/ 1107 w 2572"/>
                <a:gd name="T13" fmla="*/ 260 h 280"/>
                <a:gd name="T14" fmla="*/ 1347 w 2572"/>
                <a:gd name="T15" fmla="*/ 20 h 280"/>
                <a:gd name="T16" fmla="*/ 1587 w 2572"/>
                <a:gd name="T17" fmla="*/ 260 h 280"/>
                <a:gd name="T18" fmla="*/ 1827 w 2572"/>
                <a:gd name="T19" fmla="*/ 20 h 280"/>
                <a:gd name="T20" fmla="*/ 2067 w 2572"/>
                <a:gd name="T21" fmla="*/ 260 h 280"/>
                <a:gd name="T22" fmla="*/ 2307 w 2572"/>
                <a:gd name="T23" fmla="*/ 20 h 280"/>
                <a:gd name="T24" fmla="*/ 2465 w 2572"/>
                <a:gd name="T25" fmla="*/ 144 h 280"/>
                <a:gd name="T26" fmla="*/ 2572 w 2572"/>
                <a:gd name="T27" fmla="*/ 15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2" h="280">
                  <a:moveTo>
                    <a:pt x="0" y="130"/>
                  </a:moveTo>
                  <a:cubicBezTo>
                    <a:pt x="9" y="132"/>
                    <a:pt x="31" y="122"/>
                    <a:pt x="64" y="144"/>
                  </a:cubicBezTo>
                  <a:cubicBezTo>
                    <a:pt x="96" y="165"/>
                    <a:pt x="141" y="280"/>
                    <a:pt x="195" y="260"/>
                  </a:cubicBezTo>
                  <a:cubicBezTo>
                    <a:pt x="248" y="239"/>
                    <a:pt x="315" y="20"/>
                    <a:pt x="387" y="20"/>
                  </a:cubicBezTo>
                  <a:cubicBezTo>
                    <a:pt x="459" y="20"/>
                    <a:pt x="547" y="260"/>
                    <a:pt x="627" y="260"/>
                  </a:cubicBezTo>
                  <a:cubicBezTo>
                    <a:pt x="707" y="260"/>
                    <a:pt x="787" y="20"/>
                    <a:pt x="867" y="20"/>
                  </a:cubicBezTo>
                  <a:cubicBezTo>
                    <a:pt x="947" y="20"/>
                    <a:pt x="1027" y="260"/>
                    <a:pt x="1107" y="260"/>
                  </a:cubicBezTo>
                  <a:cubicBezTo>
                    <a:pt x="1187" y="260"/>
                    <a:pt x="1267" y="20"/>
                    <a:pt x="1347" y="20"/>
                  </a:cubicBezTo>
                  <a:cubicBezTo>
                    <a:pt x="1427" y="20"/>
                    <a:pt x="1507" y="260"/>
                    <a:pt x="1587" y="260"/>
                  </a:cubicBezTo>
                  <a:cubicBezTo>
                    <a:pt x="1667" y="260"/>
                    <a:pt x="1747" y="20"/>
                    <a:pt x="1827" y="20"/>
                  </a:cubicBezTo>
                  <a:cubicBezTo>
                    <a:pt x="1907" y="20"/>
                    <a:pt x="1987" y="260"/>
                    <a:pt x="2067" y="260"/>
                  </a:cubicBezTo>
                  <a:cubicBezTo>
                    <a:pt x="2147" y="260"/>
                    <a:pt x="2240" y="39"/>
                    <a:pt x="2307" y="20"/>
                  </a:cubicBezTo>
                  <a:cubicBezTo>
                    <a:pt x="2373" y="0"/>
                    <a:pt x="2420" y="121"/>
                    <a:pt x="2465" y="144"/>
                  </a:cubicBezTo>
                  <a:cubicBezTo>
                    <a:pt x="2509" y="166"/>
                    <a:pt x="2549" y="155"/>
                    <a:pt x="2572" y="158"/>
                  </a:cubicBezTo>
                </a:path>
              </a:pathLst>
            </a:custGeom>
            <a:noFill/>
            <a:ln w="38100" cap="flat" cmpd="sng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3484" y="3449"/>
              <a:ext cx="144" cy="7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Conventional Fluorescence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(Jablonski diagram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515135" y="4284995"/>
            <a:ext cx="2540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Emitted light is a linear function of the exciting light</a:t>
            </a:r>
          </a:p>
        </p:txBody>
      </p:sp>
    </p:spTree>
    <p:extLst>
      <p:ext uri="{BB962C8B-B14F-4D97-AF65-F5344CB8AC3E}">
        <p14:creationId xmlns:p14="http://schemas.microsoft.com/office/powerpoint/2010/main" val="266069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202" name="Group 2"/>
          <p:cNvGrpSpPr>
            <a:grpSpLocks/>
          </p:cNvGrpSpPr>
          <p:nvPr/>
        </p:nvGrpSpPr>
        <p:grpSpPr bwMode="auto">
          <a:xfrm rot="-1240320">
            <a:off x="5689600" y="3970867"/>
            <a:ext cx="2438400" cy="214489"/>
            <a:chOff x="957" y="3292"/>
            <a:chExt cx="2671" cy="280"/>
          </a:xfrm>
        </p:grpSpPr>
        <p:sp>
          <p:nvSpPr>
            <p:cNvPr id="691203" name="Freeform 3"/>
            <p:cNvSpPr>
              <a:spLocks/>
            </p:cNvSpPr>
            <p:nvPr/>
          </p:nvSpPr>
          <p:spPr bwMode="auto">
            <a:xfrm>
              <a:off x="957" y="3292"/>
              <a:ext cx="2572" cy="280"/>
            </a:xfrm>
            <a:custGeom>
              <a:avLst/>
              <a:gdLst>
                <a:gd name="T0" fmla="*/ 0 w 2572"/>
                <a:gd name="T1" fmla="*/ 130 h 280"/>
                <a:gd name="T2" fmla="*/ 64 w 2572"/>
                <a:gd name="T3" fmla="*/ 144 h 280"/>
                <a:gd name="T4" fmla="*/ 195 w 2572"/>
                <a:gd name="T5" fmla="*/ 260 h 280"/>
                <a:gd name="T6" fmla="*/ 387 w 2572"/>
                <a:gd name="T7" fmla="*/ 20 h 280"/>
                <a:gd name="T8" fmla="*/ 627 w 2572"/>
                <a:gd name="T9" fmla="*/ 260 h 280"/>
                <a:gd name="T10" fmla="*/ 867 w 2572"/>
                <a:gd name="T11" fmla="*/ 20 h 280"/>
                <a:gd name="T12" fmla="*/ 1107 w 2572"/>
                <a:gd name="T13" fmla="*/ 260 h 280"/>
                <a:gd name="T14" fmla="*/ 1347 w 2572"/>
                <a:gd name="T15" fmla="*/ 20 h 280"/>
                <a:gd name="T16" fmla="*/ 1587 w 2572"/>
                <a:gd name="T17" fmla="*/ 260 h 280"/>
                <a:gd name="T18" fmla="*/ 1827 w 2572"/>
                <a:gd name="T19" fmla="*/ 20 h 280"/>
                <a:gd name="T20" fmla="*/ 2067 w 2572"/>
                <a:gd name="T21" fmla="*/ 260 h 280"/>
                <a:gd name="T22" fmla="*/ 2307 w 2572"/>
                <a:gd name="T23" fmla="*/ 20 h 280"/>
                <a:gd name="T24" fmla="*/ 2465 w 2572"/>
                <a:gd name="T25" fmla="*/ 144 h 280"/>
                <a:gd name="T26" fmla="*/ 2572 w 2572"/>
                <a:gd name="T27" fmla="*/ 15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2" h="280">
                  <a:moveTo>
                    <a:pt x="0" y="130"/>
                  </a:moveTo>
                  <a:cubicBezTo>
                    <a:pt x="9" y="132"/>
                    <a:pt x="31" y="122"/>
                    <a:pt x="64" y="144"/>
                  </a:cubicBezTo>
                  <a:cubicBezTo>
                    <a:pt x="96" y="165"/>
                    <a:pt x="141" y="280"/>
                    <a:pt x="195" y="260"/>
                  </a:cubicBezTo>
                  <a:cubicBezTo>
                    <a:pt x="248" y="239"/>
                    <a:pt x="315" y="20"/>
                    <a:pt x="387" y="20"/>
                  </a:cubicBezTo>
                  <a:cubicBezTo>
                    <a:pt x="459" y="20"/>
                    <a:pt x="547" y="260"/>
                    <a:pt x="627" y="260"/>
                  </a:cubicBezTo>
                  <a:cubicBezTo>
                    <a:pt x="707" y="260"/>
                    <a:pt x="787" y="20"/>
                    <a:pt x="867" y="20"/>
                  </a:cubicBezTo>
                  <a:cubicBezTo>
                    <a:pt x="947" y="20"/>
                    <a:pt x="1027" y="260"/>
                    <a:pt x="1107" y="260"/>
                  </a:cubicBezTo>
                  <a:cubicBezTo>
                    <a:pt x="1187" y="260"/>
                    <a:pt x="1267" y="20"/>
                    <a:pt x="1347" y="20"/>
                  </a:cubicBezTo>
                  <a:cubicBezTo>
                    <a:pt x="1427" y="20"/>
                    <a:pt x="1507" y="260"/>
                    <a:pt x="1587" y="260"/>
                  </a:cubicBezTo>
                  <a:cubicBezTo>
                    <a:pt x="1667" y="260"/>
                    <a:pt x="1747" y="20"/>
                    <a:pt x="1827" y="20"/>
                  </a:cubicBezTo>
                  <a:cubicBezTo>
                    <a:pt x="1907" y="20"/>
                    <a:pt x="1987" y="260"/>
                    <a:pt x="2067" y="260"/>
                  </a:cubicBezTo>
                  <a:cubicBezTo>
                    <a:pt x="2147" y="260"/>
                    <a:pt x="2240" y="39"/>
                    <a:pt x="2307" y="20"/>
                  </a:cubicBezTo>
                  <a:cubicBezTo>
                    <a:pt x="2373" y="0"/>
                    <a:pt x="2420" y="121"/>
                    <a:pt x="2465" y="144"/>
                  </a:cubicBezTo>
                  <a:cubicBezTo>
                    <a:pt x="2509" y="166"/>
                    <a:pt x="2549" y="155"/>
                    <a:pt x="2572" y="158"/>
                  </a:cubicBezTo>
                </a:path>
              </a:pathLst>
            </a:custGeom>
            <a:noFill/>
            <a:ln w="38100" cap="flat" cmpd="sng">
              <a:solidFill>
                <a:srgbClr val="CCFF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1204" name="Line 4"/>
            <p:cNvSpPr>
              <a:spLocks noChangeShapeType="1"/>
            </p:cNvSpPr>
            <p:nvPr/>
          </p:nvSpPr>
          <p:spPr bwMode="auto">
            <a:xfrm>
              <a:off x="3484" y="3449"/>
              <a:ext cx="144" cy="7"/>
            </a:xfrm>
            <a:prstGeom prst="line">
              <a:avLst/>
            </a:prstGeom>
            <a:noFill/>
            <a:ln w="38100">
              <a:solidFill>
                <a:srgbClr val="CCFF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1205" name="Line 5"/>
          <p:cNvSpPr>
            <a:spLocks noChangeShapeType="1"/>
          </p:cNvSpPr>
          <p:nvPr/>
        </p:nvSpPr>
        <p:spPr bwMode="auto">
          <a:xfrm>
            <a:off x="2565400" y="5393267"/>
            <a:ext cx="44196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691206" name="Group 6"/>
          <p:cNvGrpSpPr>
            <a:grpSpLocks/>
          </p:cNvGrpSpPr>
          <p:nvPr/>
        </p:nvGrpSpPr>
        <p:grpSpPr bwMode="auto">
          <a:xfrm rot="1021199">
            <a:off x="-777523" y="3728156"/>
            <a:ext cx="3664656" cy="268111"/>
            <a:chOff x="957" y="3292"/>
            <a:chExt cx="2671" cy="280"/>
          </a:xfrm>
        </p:grpSpPr>
        <p:sp>
          <p:nvSpPr>
            <p:cNvPr id="691207" name="Freeform 7"/>
            <p:cNvSpPr>
              <a:spLocks/>
            </p:cNvSpPr>
            <p:nvPr/>
          </p:nvSpPr>
          <p:spPr bwMode="auto">
            <a:xfrm>
              <a:off x="957" y="3292"/>
              <a:ext cx="2572" cy="280"/>
            </a:xfrm>
            <a:custGeom>
              <a:avLst/>
              <a:gdLst>
                <a:gd name="T0" fmla="*/ 0 w 2572"/>
                <a:gd name="T1" fmla="*/ 130 h 280"/>
                <a:gd name="T2" fmla="*/ 64 w 2572"/>
                <a:gd name="T3" fmla="*/ 144 h 280"/>
                <a:gd name="T4" fmla="*/ 195 w 2572"/>
                <a:gd name="T5" fmla="*/ 260 h 280"/>
                <a:gd name="T6" fmla="*/ 387 w 2572"/>
                <a:gd name="T7" fmla="*/ 20 h 280"/>
                <a:gd name="T8" fmla="*/ 627 w 2572"/>
                <a:gd name="T9" fmla="*/ 260 h 280"/>
                <a:gd name="T10" fmla="*/ 867 w 2572"/>
                <a:gd name="T11" fmla="*/ 20 h 280"/>
                <a:gd name="T12" fmla="*/ 1107 w 2572"/>
                <a:gd name="T13" fmla="*/ 260 h 280"/>
                <a:gd name="T14" fmla="*/ 1347 w 2572"/>
                <a:gd name="T15" fmla="*/ 20 h 280"/>
                <a:gd name="T16" fmla="*/ 1587 w 2572"/>
                <a:gd name="T17" fmla="*/ 260 h 280"/>
                <a:gd name="T18" fmla="*/ 1827 w 2572"/>
                <a:gd name="T19" fmla="*/ 20 h 280"/>
                <a:gd name="T20" fmla="*/ 2067 w 2572"/>
                <a:gd name="T21" fmla="*/ 260 h 280"/>
                <a:gd name="T22" fmla="*/ 2307 w 2572"/>
                <a:gd name="T23" fmla="*/ 20 h 280"/>
                <a:gd name="T24" fmla="*/ 2465 w 2572"/>
                <a:gd name="T25" fmla="*/ 144 h 280"/>
                <a:gd name="T26" fmla="*/ 2572 w 2572"/>
                <a:gd name="T27" fmla="*/ 15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2" h="280">
                  <a:moveTo>
                    <a:pt x="0" y="130"/>
                  </a:moveTo>
                  <a:cubicBezTo>
                    <a:pt x="9" y="132"/>
                    <a:pt x="31" y="122"/>
                    <a:pt x="64" y="144"/>
                  </a:cubicBezTo>
                  <a:cubicBezTo>
                    <a:pt x="96" y="165"/>
                    <a:pt x="141" y="280"/>
                    <a:pt x="195" y="260"/>
                  </a:cubicBezTo>
                  <a:cubicBezTo>
                    <a:pt x="248" y="239"/>
                    <a:pt x="315" y="20"/>
                    <a:pt x="387" y="20"/>
                  </a:cubicBezTo>
                  <a:cubicBezTo>
                    <a:pt x="459" y="20"/>
                    <a:pt x="547" y="260"/>
                    <a:pt x="627" y="260"/>
                  </a:cubicBezTo>
                  <a:cubicBezTo>
                    <a:pt x="707" y="260"/>
                    <a:pt x="787" y="20"/>
                    <a:pt x="867" y="20"/>
                  </a:cubicBezTo>
                  <a:cubicBezTo>
                    <a:pt x="947" y="20"/>
                    <a:pt x="1027" y="260"/>
                    <a:pt x="1107" y="260"/>
                  </a:cubicBezTo>
                  <a:cubicBezTo>
                    <a:pt x="1187" y="260"/>
                    <a:pt x="1267" y="20"/>
                    <a:pt x="1347" y="20"/>
                  </a:cubicBezTo>
                  <a:cubicBezTo>
                    <a:pt x="1427" y="20"/>
                    <a:pt x="1507" y="260"/>
                    <a:pt x="1587" y="260"/>
                  </a:cubicBezTo>
                  <a:cubicBezTo>
                    <a:pt x="1667" y="260"/>
                    <a:pt x="1747" y="20"/>
                    <a:pt x="1827" y="20"/>
                  </a:cubicBezTo>
                  <a:cubicBezTo>
                    <a:pt x="1907" y="20"/>
                    <a:pt x="1987" y="260"/>
                    <a:pt x="2067" y="260"/>
                  </a:cubicBezTo>
                  <a:cubicBezTo>
                    <a:pt x="2147" y="260"/>
                    <a:pt x="2240" y="39"/>
                    <a:pt x="2307" y="20"/>
                  </a:cubicBezTo>
                  <a:cubicBezTo>
                    <a:pt x="2373" y="0"/>
                    <a:pt x="2420" y="121"/>
                    <a:pt x="2465" y="144"/>
                  </a:cubicBezTo>
                  <a:cubicBezTo>
                    <a:pt x="2509" y="166"/>
                    <a:pt x="2549" y="155"/>
                    <a:pt x="2572" y="158"/>
                  </a:cubicBezTo>
                </a:path>
              </a:pathLst>
            </a:custGeom>
            <a:noFill/>
            <a:ln w="381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1208" name="Line 8"/>
            <p:cNvSpPr>
              <a:spLocks noChangeShapeType="1"/>
            </p:cNvSpPr>
            <p:nvPr/>
          </p:nvSpPr>
          <p:spPr bwMode="auto">
            <a:xfrm>
              <a:off x="3484" y="3449"/>
              <a:ext cx="144" cy="7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691209" name="Line 9"/>
          <p:cNvSpPr>
            <a:spLocks noChangeShapeType="1"/>
          </p:cNvSpPr>
          <p:nvPr/>
        </p:nvSpPr>
        <p:spPr bwMode="auto">
          <a:xfrm>
            <a:off x="2641600" y="3293533"/>
            <a:ext cx="419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0" name="Line 10"/>
          <p:cNvSpPr>
            <a:spLocks noChangeShapeType="1"/>
          </p:cNvSpPr>
          <p:nvPr/>
        </p:nvSpPr>
        <p:spPr bwMode="auto">
          <a:xfrm>
            <a:off x="2641600" y="3158067"/>
            <a:ext cx="419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1" name="Line 11"/>
          <p:cNvSpPr>
            <a:spLocks noChangeShapeType="1"/>
          </p:cNvSpPr>
          <p:nvPr/>
        </p:nvSpPr>
        <p:spPr bwMode="auto">
          <a:xfrm>
            <a:off x="2641600" y="3022600"/>
            <a:ext cx="419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2" name="Line 12"/>
          <p:cNvSpPr>
            <a:spLocks noChangeShapeType="1"/>
          </p:cNvSpPr>
          <p:nvPr/>
        </p:nvSpPr>
        <p:spPr bwMode="auto">
          <a:xfrm>
            <a:off x="2641600" y="2887133"/>
            <a:ext cx="419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3" name="Line 13"/>
          <p:cNvSpPr>
            <a:spLocks noChangeShapeType="1"/>
          </p:cNvSpPr>
          <p:nvPr/>
        </p:nvSpPr>
        <p:spPr bwMode="auto">
          <a:xfrm flipV="1">
            <a:off x="3251200" y="3158067"/>
            <a:ext cx="0" cy="2235200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4" name="Line 14"/>
          <p:cNvSpPr>
            <a:spLocks noChangeShapeType="1"/>
          </p:cNvSpPr>
          <p:nvPr/>
        </p:nvSpPr>
        <p:spPr bwMode="auto">
          <a:xfrm flipV="1">
            <a:off x="3479800" y="3022600"/>
            <a:ext cx="0" cy="2370667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5" name="Line 15"/>
          <p:cNvSpPr>
            <a:spLocks noChangeShapeType="1"/>
          </p:cNvSpPr>
          <p:nvPr/>
        </p:nvSpPr>
        <p:spPr bwMode="auto">
          <a:xfrm flipV="1">
            <a:off x="3708400" y="2887134"/>
            <a:ext cx="0" cy="2506133"/>
          </a:xfrm>
          <a:prstGeom prst="line">
            <a:avLst/>
          </a:prstGeom>
          <a:noFill/>
          <a:ln w="38100">
            <a:solidFill>
              <a:srgbClr val="66CC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6" name="Line 16"/>
          <p:cNvSpPr>
            <a:spLocks noChangeShapeType="1"/>
          </p:cNvSpPr>
          <p:nvPr/>
        </p:nvSpPr>
        <p:spPr bwMode="auto">
          <a:xfrm>
            <a:off x="5156200" y="3293533"/>
            <a:ext cx="0" cy="1828800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7" name="Line 17"/>
          <p:cNvSpPr>
            <a:spLocks noChangeShapeType="1"/>
          </p:cNvSpPr>
          <p:nvPr/>
        </p:nvSpPr>
        <p:spPr bwMode="auto">
          <a:xfrm>
            <a:off x="5384800" y="3293533"/>
            <a:ext cx="0" cy="1964267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8" name="Line 18"/>
          <p:cNvSpPr>
            <a:spLocks noChangeShapeType="1"/>
          </p:cNvSpPr>
          <p:nvPr/>
        </p:nvSpPr>
        <p:spPr bwMode="auto">
          <a:xfrm>
            <a:off x="5613400" y="3293534"/>
            <a:ext cx="0" cy="2099733"/>
          </a:xfrm>
          <a:prstGeom prst="line">
            <a:avLst/>
          </a:prstGeom>
          <a:noFill/>
          <a:ln w="38100">
            <a:solidFill>
              <a:srgbClr val="CC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19" name="Freeform 19"/>
          <p:cNvSpPr>
            <a:spLocks/>
          </p:cNvSpPr>
          <p:nvPr/>
        </p:nvSpPr>
        <p:spPr bwMode="auto">
          <a:xfrm>
            <a:off x="3860800" y="3620911"/>
            <a:ext cx="1092200" cy="1230489"/>
          </a:xfrm>
          <a:custGeom>
            <a:avLst/>
            <a:gdLst>
              <a:gd name="T0" fmla="*/ 192 w 688"/>
              <a:gd name="T1" fmla="*/ 872 h 872"/>
              <a:gd name="T2" fmla="*/ 0 w 688"/>
              <a:gd name="T3" fmla="*/ 392 h 872"/>
              <a:gd name="T4" fmla="*/ 192 w 688"/>
              <a:gd name="T5" fmla="*/ 56 h 872"/>
              <a:gd name="T6" fmla="*/ 528 w 688"/>
              <a:gd name="T7" fmla="*/ 56 h 872"/>
              <a:gd name="T8" fmla="*/ 672 w 688"/>
              <a:gd name="T9" fmla="*/ 296 h 872"/>
              <a:gd name="T10" fmla="*/ 624 w 688"/>
              <a:gd name="T11" fmla="*/ 632 h 872"/>
              <a:gd name="T12" fmla="*/ 480 w 688"/>
              <a:gd name="T13" fmla="*/ 872 h 8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8" h="872">
                <a:moveTo>
                  <a:pt x="192" y="872"/>
                </a:moveTo>
                <a:cubicBezTo>
                  <a:pt x="96" y="700"/>
                  <a:pt x="0" y="528"/>
                  <a:pt x="0" y="392"/>
                </a:cubicBezTo>
                <a:cubicBezTo>
                  <a:pt x="0" y="256"/>
                  <a:pt x="104" y="111"/>
                  <a:pt x="192" y="56"/>
                </a:cubicBezTo>
                <a:cubicBezTo>
                  <a:pt x="279" y="0"/>
                  <a:pt x="448" y="16"/>
                  <a:pt x="528" y="56"/>
                </a:cubicBezTo>
                <a:cubicBezTo>
                  <a:pt x="608" y="96"/>
                  <a:pt x="656" y="200"/>
                  <a:pt x="672" y="296"/>
                </a:cubicBezTo>
                <a:cubicBezTo>
                  <a:pt x="688" y="392"/>
                  <a:pt x="656" y="535"/>
                  <a:pt x="624" y="632"/>
                </a:cubicBezTo>
                <a:cubicBezTo>
                  <a:pt x="591" y="728"/>
                  <a:pt x="535" y="800"/>
                  <a:pt x="480" y="872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20" name="Line 20"/>
          <p:cNvSpPr>
            <a:spLocks noChangeShapeType="1"/>
          </p:cNvSpPr>
          <p:nvPr/>
        </p:nvSpPr>
        <p:spPr bwMode="auto">
          <a:xfrm flipH="1">
            <a:off x="4492978" y="4735689"/>
            <a:ext cx="228600" cy="2032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33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1221" name="Text Box 21"/>
          <p:cNvSpPr txBox="1">
            <a:spLocks noChangeArrowheads="1"/>
          </p:cNvSpPr>
          <p:nvPr/>
        </p:nvSpPr>
        <p:spPr bwMode="auto">
          <a:xfrm>
            <a:off x="3944720" y="4010969"/>
            <a:ext cx="9060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4nsec</a:t>
            </a:r>
          </a:p>
        </p:txBody>
      </p:sp>
      <p:sp>
        <p:nvSpPr>
          <p:cNvPr id="691223" name="Text Box 23"/>
          <p:cNvSpPr txBox="1">
            <a:spLocks noChangeArrowheads="1"/>
          </p:cNvSpPr>
          <p:nvPr/>
        </p:nvSpPr>
        <p:spPr bwMode="auto">
          <a:xfrm>
            <a:off x="4595842" y="5369868"/>
            <a:ext cx="1624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0.8 emitted</a:t>
            </a:r>
          </a:p>
        </p:txBody>
      </p:sp>
      <p:sp>
        <p:nvSpPr>
          <p:cNvPr id="691224" name="Text Box 24"/>
          <p:cNvSpPr txBox="1">
            <a:spLocks noChangeArrowheads="1"/>
          </p:cNvSpPr>
          <p:nvPr/>
        </p:nvSpPr>
        <p:spPr bwMode="auto">
          <a:xfrm>
            <a:off x="944034" y="5567670"/>
            <a:ext cx="295345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Excitation from coincident absorption of two photons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691225" name="Group 25"/>
          <p:cNvGrpSpPr>
            <a:grpSpLocks/>
          </p:cNvGrpSpPr>
          <p:nvPr/>
        </p:nvGrpSpPr>
        <p:grpSpPr bwMode="auto">
          <a:xfrm rot="-1309732">
            <a:off x="-777523" y="4985457"/>
            <a:ext cx="3660423" cy="249766"/>
            <a:chOff x="957" y="3292"/>
            <a:chExt cx="2671" cy="280"/>
          </a:xfrm>
        </p:grpSpPr>
        <p:sp>
          <p:nvSpPr>
            <p:cNvPr id="691226" name="Freeform 26"/>
            <p:cNvSpPr>
              <a:spLocks/>
            </p:cNvSpPr>
            <p:nvPr/>
          </p:nvSpPr>
          <p:spPr bwMode="auto">
            <a:xfrm>
              <a:off x="957" y="3292"/>
              <a:ext cx="2572" cy="280"/>
            </a:xfrm>
            <a:custGeom>
              <a:avLst/>
              <a:gdLst>
                <a:gd name="T0" fmla="*/ 0 w 2572"/>
                <a:gd name="T1" fmla="*/ 130 h 280"/>
                <a:gd name="T2" fmla="*/ 64 w 2572"/>
                <a:gd name="T3" fmla="*/ 144 h 280"/>
                <a:gd name="T4" fmla="*/ 195 w 2572"/>
                <a:gd name="T5" fmla="*/ 260 h 280"/>
                <a:gd name="T6" fmla="*/ 387 w 2572"/>
                <a:gd name="T7" fmla="*/ 20 h 280"/>
                <a:gd name="T8" fmla="*/ 627 w 2572"/>
                <a:gd name="T9" fmla="*/ 260 h 280"/>
                <a:gd name="T10" fmla="*/ 867 w 2572"/>
                <a:gd name="T11" fmla="*/ 20 h 280"/>
                <a:gd name="T12" fmla="*/ 1107 w 2572"/>
                <a:gd name="T13" fmla="*/ 260 h 280"/>
                <a:gd name="T14" fmla="*/ 1347 w 2572"/>
                <a:gd name="T15" fmla="*/ 20 h 280"/>
                <a:gd name="T16" fmla="*/ 1587 w 2572"/>
                <a:gd name="T17" fmla="*/ 260 h 280"/>
                <a:gd name="T18" fmla="*/ 1827 w 2572"/>
                <a:gd name="T19" fmla="*/ 20 h 280"/>
                <a:gd name="T20" fmla="*/ 2067 w 2572"/>
                <a:gd name="T21" fmla="*/ 260 h 280"/>
                <a:gd name="T22" fmla="*/ 2307 w 2572"/>
                <a:gd name="T23" fmla="*/ 20 h 280"/>
                <a:gd name="T24" fmla="*/ 2465 w 2572"/>
                <a:gd name="T25" fmla="*/ 144 h 280"/>
                <a:gd name="T26" fmla="*/ 2572 w 2572"/>
                <a:gd name="T27" fmla="*/ 15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2" h="280">
                  <a:moveTo>
                    <a:pt x="0" y="130"/>
                  </a:moveTo>
                  <a:cubicBezTo>
                    <a:pt x="9" y="132"/>
                    <a:pt x="31" y="122"/>
                    <a:pt x="64" y="144"/>
                  </a:cubicBezTo>
                  <a:cubicBezTo>
                    <a:pt x="96" y="165"/>
                    <a:pt x="141" y="280"/>
                    <a:pt x="195" y="260"/>
                  </a:cubicBezTo>
                  <a:cubicBezTo>
                    <a:pt x="248" y="239"/>
                    <a:pt x="315" y="20"/>
                    <a:pt x="387" y="20"/>
                  </a:cubicBezTo>
                  <a:cubicBezTo>
                    <a:pt x="459" y="20"/>
                    <a:pt x="547" y="260"/>
                    <a:pt x="627" y="260"/>
                  </a:cubicBezTo>
                  <a:cubicBezTo>
                    <a:pt x="707" y="260"/>
                    <a:pt x="787" y="20"/>
                    <a:pt x="867" y="20"/>
                  </a:cubicBezTo>
                  <a:cubicBezTo>
                    <a:pt x="947" y="20"/>
                    <a:pt x="1027" y="260"/>
                    <a:pt x="1107" y="260"/>
                  </a:cubicBezTo>
                  <a:cubicBezTo>
                    <a:pt x="1187" y="260"/>
                    <a:pt x="1267" y="20"/>
                    <a:pt x="1347" y="20"/>
                  </a:cubicBezTo>
                  <a:cubicBezTo>
                    <a:pt x="1427" y="20"/>
                    <a:pt x="1507" y="260"/>
                    <a:pt x="1587" y="260"/>
                  </a:cubicBezTo>
                  <a:cubicBezTo>
                    <a:pt x="1667" y="260"/>
                    <a:pt x="1747" y="20"/>
                    <a:pt x="1827" y="20"/>
                  </a:cubicBezTo>
                  <a:cubicBezTo>
                    <a:pt x="1907" y="20"/>
                    <a:pt x="1987" y="260"/>
                    <a:pt x="2067" y="260"/>
                  </a:cubicBezTo>
                  <a:cubicBezTo>
                    <a:pt x="2147" y="260"/>
                    <a:pt x="2240" y="39"/>
                    <a:pt x="2307" y="20"/>
                  </a:cubicBezTo>
                  <a:cubicBezTo>
                    <a:pt x="2373" y="0"/>
                    <a:pt x="2420" y="121"/>
                    <a:pt x="2465" y="144"/>
                  </a:cubicBezTo>
                  <a:cubicBezTo>
                    <a:pt x="2509" y="166"/>
                    <a:pt x="2549" y="155"/>
                    <a:pt x="2572" y="158"/>
                  </a:cubicBezTo>
                </a:path>
              </a:pathLst>
            </a:custGeom>
            <a:noFill/>
            <a:ln w="38100" cap="flat" cmpd="sng">
              <a:solidFill>
                <a:srgbClr val="FF6699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1227" name="Line 27"/>
            <p:cNvSpPr>
              <a:spLocks noChangeShapeType="1"/>
            </p:cNvSpPr>
            <p:nvPr/>
          </p:nvSpPr>
          <p:spPr bwMode="auto">
            <a:xfrm>
              <a:off x="3484" y="3449"/>
              <a:ext cx="144" cy="7"/>
            </a:xfrm>
            <a:prstGeom prst="line">
              <a:avLst/>
            </a:prstGeom>
            <a:noFill/>
            <a:ln w="38100">
              <a:solidFill>
                <a:srgbClr val="FF66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91228" name="Group 28"/>
          <p:cNvGrpSpPr>
            <a:grpSpLocks/>
          </p:cNvGrpSpPr>
          <p:nvPr/>
        </p:nvGrpSpPr>
        <p:grpSpPr bwMode="auto">
          <a:xfrm rot="1021199">
            <a:off x="1190978" y="4031545"/>
            <a:ext cx="1605844" cy="268111"/>
            <a:chOff x="957" y="3292"/>
            <a:chExt cx="2671" cy="280"/>
          </a:xfrm>
        </p:grpSpPr>
        <p:sp>
          <p:nvSpPr>
            <p:cNvPr id="691229" name="Freeform 29"/>
            <p:cNvSpPr>
              <a:spLocks/>
            </p:cNvSpPr>
            <p:nvPr/>
          </p:nvSpPr>
          <p:spPr bwMode="auto">
            <a:xfrm>
              <a:off x="957" y="3292"/>
              <a:ext cx="2572" cy="280"/>
            </a:xfrm>
            <a:custGeom>
              <a:avLst/>
              <a:gdLst>
                <a:gd name="T0" fmla="*/ 0 w 2572"/>
                <a:gd name="T1" fmla="*/ 130 h 280"/>
                <a:gd name="T2" fmla="*/ 64 w 2572"/>
                <a:gd name="T3" fmla="*/ 144 h 280"/>
                <a:gd name="T4" fmla="*/ 195 w 2572"/>
                <a:gd name="T5" fmla="*/ 260 h 280"/>
                <a:gd name="T6" fmla="*/ 387 w 2572"/>
                <a:gd name="T7" fmla="*/ 20 h 280"/>
                <a:gd name="T8" fmla="*/ 627 w 2572"/>
                <a:gd name="T9" fmla="*/ 260 h 280"/>
                <a:gd name="T10" fmla="*/ 867 w 2572"/>
                <a:gd name="T11" fmla="*/ 20 h 280"/>
                <a:gd name="T12" fmla="*/ 1107 w 2572"/>
                <a:gd name="T13" fmla="*/ 260 h 280"/>
                <a:gd name="T14" fmla="*/ 1347 w 2572"/>
                <a:gd name="T15" fmla="*/ 20 h 280"/>
                <a:gd name="T16" fmla="*/ 1587 w 2572"/>
                <a:gd name="T17" fmla="*/ 260 h 280"/>
                <a:gd name="T18" fmla="*/ 1827 w 2572"/>
                <a:gd name="T19" fmla="*/ 20 h 280"/>
                <a:gd name="T20" fmla="*/ 2067 w 2572"/>
                <a:gd name="T21" fmla="*/ 260 h 280"/>
                <a:gd name="T22" fmla="*/ 2307 w 2572"/>
                <a:gd name="T23" fmla="*/ 20 h 280"/>
                <a:gd name="T24" fmla="*/ 2465 w 2572"/>
                <a:gd name="T25" fmla="*/ 144 h 280"/>
                <a:gd name="T26" fmla="*/ 2572 w 2572"/>
                <a:gd name="T27" fmla="*/ 158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72" h="280">
                  <a:moveTo>
                    <a:pt x="0" y="130"/>
                  </a:moveTo>
                  <a:cubicBezTo>
                    <a:pt x="9" y="132"/>
                    <a:pt x="31" y="122"/>
                    <a:pt x="64" y="144"/>
                  </a:cubicBezTo>
                  <a:cubicBezTo>
                    <a:pt x="96" y="165"/>
                    <a:pt x="141" y="280"/>
                    <a:pt x="195" y="260"/>
                  </a:cubicBezTo>
                  <a:cubicBezTo>
                    <a:pt x="248" y="239"/>
                    <a:pt x="315" y="20"/>
                    <a:pt x="387" y="20"/>
                  </a:cubicBezTo>
                  <a:cubicBezTo>
                    <a:pt x="459" y="20"/>
                    <a:pt x="547" y="260"/>
                    <a:pt x="627" y="260"/>
                  </a:cubicBezTo>
                  <a:cubicBezTo>
                    <a:pt x="707" y="260"/>
                    <a:pt x="787" y="20"/>
                    <a:pt x="867" y="20"/>
                  </a:cubicBezTo>
                  <a:cubicBezTo>
                    <a:pt x="947" y="20"/>
                    <a:pt x="1027" y="260"/>
                    <a:pt x="1107" y="260"/>
                  </a:cubicBezTo>
                  <a:cubicBezTo>
                    <a:pt x="1187" y="260"/>
                    <a:pt x="1267" y="20"/>
                    <a:pt x="1347" y="20"/>
                  </a:cubicBezTo>
                  <a:cubicBezTo>
                    <a:pt x="1427" y="20"/>
                    <a:pt x="1507" y="260"/>
                    <a:pt x="1587" y="260"/>
                  </a:cubicBezTo>
                  <a:cubicBezTo>
                    <a:pt x="1667" y="260"/>
                    <a:pt x="1747" y="20"/>
                    <a:pt x="1827" y="20"/>
                  </a:cubicBezTo>
                  <a:cubicBezTo>
                    <a:pt x="1907" y="20"/>
                    <a:pt x="1987" y="260"/>
                    <a:pt x="2067" y="260"/>
                  </a:cubicBezTo>
                  <a:cubicBezTo>
                    <a:pt x="2147" y="260"/>
                    <a:pt x="2240" y="39"/>
                    <a:pt x="2307" y="20"/>
                  </a:cubicBezTo>
                  <a:cubicBezTo>
                    <a:pt x="2373" y="0"/>
                    <a:pt x="2420" y="121"/>
                    <a:pt x="2465" y="144"/>
                  </a:cubicBezTo>
                  <a:cubicBezTo>
                    <a:pt x="2509" y="166"/>
                    <a:pt x="2549" y="155"/>
                    <a:pt x="2572" y="158"/>
                  </a:cubicBezTo>
                </a:path>
              </a:pathLst>
            </a:custGeom>
            <a:noFill/>
            <a:ln w="38100" cap="flat" cmpd="sng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1230" name="Line 30"/>
            <p:cNvSpPr>
              <a:spLocks noChangeShapeType="1"/>
            </p:cNvSpPr>
            <p:nvPr/>
          </p:nvSpPr>
          <p:spPr bwMode="auto">
            <a:xfrm>
              <a:off x="3484" y="3449"/>
              <a:ext cx="144" cy="7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133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chemeClr val="bg1"/>
                </a:solidFill>
              </a:rPr>
              <a:t>Two-Photon Excited Fluorescence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(Jablonski diagram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36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9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91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1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D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22"/>
          <p:cNvSpPr txBox="1">
            <a:spLocks noChangeArrowheads="1"/>
          </p:cNvSpPr>
          <p:nvPr/>
        </p:nvSpPr>
        <p:spPr bwMode="auto">
          <a:xfrm>
            <a:off x="1496071" y="300900"/>
            <a:ext cx="63995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chemeClr val="bg1"/>
                </a:solidFill>
                <a:latin typeface="Calibri Light" panose="020F0302020204030204" pitchFamily="34" charset="0"/>
              </a:rPr>
              <a:t>Two-Photon Excited Fluorescence</a:t>
            </a:r>
          </a:p>
        </p:txBody>
      </p:sp>
      <p:grpSp>
        <p:nvGrpSpPr>
          <p:cNvPr id="65538" name="Group 29"/>
          <p:cNvGrpSpPr>
            <a:grpSpLocks/>
          </p:cNvGrpSpPr>
          <p:nvPr/>
        </p:nvGrpSpPr>
        <p:grpSpPr bwMode="auto">
          <a:xfrm>
            <a:off x="197792" y="1120776"/>
            <a:ext cx="6162675" cy="2116137"/>
            <a:chOff x="-1050" y="1776"/>
            <a:chExt cx="4890" cy="2100"/>
          </a:xfrm>
        </p:grpSpPr>
        <p:sp>
          <p:nvSpPr>
            <p:cNvPr id="65540" name="Line 5"/>
            <p:cNvSpPr>
              <a:spLocks noChangeShapeType="1"/>
            </p:cNvSpPr>
            <p:nvPr/>
          </p:nvSpPr>
          <p:spPr bwMode="auto">
            <a:xfrm>
              <a:off x="1056" y="3552"/>
              <a:ext cx="2784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grpSp>
          <p:nvGrpSpPr>
            <p:cNvPr id="65541" name="Group 6"/>
            <p:cNvGrpSpPr>
              <a:grpSpLocks/>
            </p:cNvGrpSpPr>
            <p:nvPr/>
          </p:nvGrpSpPr>
          <p:grpSpPr bwMode="auto">
            <a:xfrm rot="1021199">
              <a:off x="-1050" y="2372"/>
              <a:ext cx="2309" cy="190"/>
              <a:chOff x="957" y="3292"/>
              <a:chExt cx="2671" cy="280"/>
            </a:xfrm>
          </p:grpSpPr>
          <p:sp>
            <p:nvSpPr>
              <p:cNvPr id="65559" name="Freeform 7"/>
              <p:cNvSpPr>
                <a:spLocks/>
              </p:cNvSpPr>
              <p:nvPr/>
            </p:nvSpPr>
            <p:spPr bwMode="auto">
              <a:xfrm>
                <a:off x="957" y="3292"/>
                <a:ext cx="2572" cy="280"/>
              </a:xfrm>
              <a:custGeom>
                <a:avLst/>
                <a:gdLst>
                  <a:gd name="T0" fmla="*/ 0 w 2572"/>
                  <a:gd name="T1" fmla="*/ 130 h 280"/>
                  <a:gd name="T2" fmla="*/ 64 w 2572"/>
                  <a:gd name="T3" fmla="*/ 144 h 280"/>
                  <a:gd name="T4" fmla="*/ 195 w 2572"/>
                  <a:gd name="T5" fmla="*/ 260 h 280"/>
                  <a:gd name="T6" fmla="*/ 387 w 2572"/>
                  <a:gd name="T7" fmla="*/ 20 h 280"/>
                  <a:gd name="T8" fmla="*/ 627 w 2572"/>
                  <a:gd name="T9" fmla="*/ 260 h 280"/>
                  <a:gd name="T10" fmla="*/ 867 w 2572"/>
                  <a:gd name="T11" fmla="*/ 20 h 280"/>
                  <a:gd name="T12" fmla="*/ 1107 w 2572"/>
                  <a:gd name="T13" fmla="*/ 260 h 280"/>
                  <a:gd name="T14" fmla="*/ 1347 w 2572"/>
                  <a:gd name="T15" fmla="*/ 20 h 280"/>
                  <a:gd name="T16" fmla="*/ 1587 w 2572"/>
                  <a:gd name="T17" fmla="*/ 260 h 280"/>
                  <a:gd name="T18" fmla="*/ 1827 w 2572"/>
                  <a:gd name="T19" fmla="*/ 20 h 280"/>
                  <a:gd name="T20" fmla="*/ 2067 w 2572"/>
                  <a:gd name="T21" fmla="*/ 260 h 280"/>
                  <a:gd name="T22" fmla="*/ 2307 w 2572"/>
                  <a:gd name="T23" fmla="*/ 20 h 280"/>
                  <a:gd name="T24" fmla="*/ 2465 w 2572"/>
                  <a:gd name="T25" fmla="*/ 144 h 280"/>
                  <a:gd name="T26" fmla="*/ 2572 w 2572"/>
                  <a:gd name="T27" fmla="*/ 158 h 2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72"/>
                  <a:gd name="T43" fmla="*/ 0 h 280"/>
                  <a:gd name="T44" fmla="*/ 2572 w 2572"/>
                  <a:gd name="T45" fmla="*/ 280 h 2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72" h="280">
                    <a:moveTo>
                      <a:pt x="0" y="130"/>
                    </a:moveTo>
                    <a:cubicBezTo>
                      <a:pt x="9" y="132"/>
                      <a:pt x="31" y="122"/>
                      <a:pt x="64" y="144"/>
                    </a:cubicBezTo>
                    <a:cubicBezTo>
                      <a:pt x="96" y="165"/>
                      <a:pt x="141" y="280"/>
                      <a:pt x="195" y="260"/>
                    </a:cubicBezTo>
                    <a:cubicBezTo>
                      <a:pt x="248" y="239"/>
                      <a:pt x="315" y="20"/>
                      <a:pt x="387" y="20"/>
                    </a:cubicBezTo>
                    <a:cubicBezTo>
                      <a:pt x="459" y="20"/>
                      <a:pt x="547" y="260"/>
                      <a:pt x="627" y="260"/>
                    </a:cubicBezTo>
                    <a:cubicBezTo>
                      <a:pt x="707" y="260"/>
                      <a:pt x="787" y="20"/>
                      <a:pt x="867" y="20"/>
                    </a:cubicBezTo>
                    <a:cubicBezTo>
                      <a:pt x="947" y="20"/>
                      <a:pt x="1027" y="260"/>
                      <a:pt x="1107" y="260"/>
                    </a:cubicBezTo>
                    <a:cubicBezTo>
                      <a:pt x="1187" y="260"/>
                      <a:pt x="1267" y="20"/>
                      <a:pt x="1347" y="20"/>
                    </a:cubicBezTo>
                    <a:cubicBezTo>
                      <a:pt x="1427" y="20"/>
                      <a:pt x="1507" y="260"/>
                      <a:pt x="1587" y="260"/>
                    </a:cubicBezTo>
                    <a:cubicBezTo>
                      <a:pt x="1667" y="260"/>
                      <a:pt x="1747" y="20"/>
                      <a:pt x="1827" y="20"/>
                    </a:cubicBezTo>
                    <a:cubicBezTo>
                      <a:pt x="1907" y="20"/>
                      <a:pt x="1987" y="260"/>
                      <a:pt x="2067" y="260"/>
                    </a:cubicBezTo>
                    <a:cubicBezTo>
                      <a:pt x="2147" y="260"/>
                      <a:pt x="2240" y="39"/>
                      <a:pt x="2307" y="20"/>
                    </a:cubicBezTo>
                    <a:cubicBezTo>
                      <a:pt x="2373" y="0"/>
                      <a:pt x="2420" y="121"/>
                      <a:pt x="2465" y="144"/>
                    </a:cubicBezTo>
                    <a:cubicBezTo>
                      <a:pt x="2509" y="166"/>
                      <a:pt x="2549" y="155"/>
                      <a:pt x="2572" y="158"/>
                    </a:cubicBezTo>
                  </a:path>
                </a:pathLst>
              </a:custGeom>
              <a:noFill/>
              <a:ln w="38100">
                <a:solidFill>
                  <a:srgbClr val="FF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65560" name="Line 8"/>
              <p:cNvSpPr>
                <a:spLocks noChangeShapeType="1"/>
              </p:cNvSpPr>
              <p:nvPr/>
            </p:nvSpPr>
            <p:spPr bwMode="auto">
              <a:xfrm>
                <a:off x="3484" y="3449"/>
                <a:ext cx="144" cy="7"/>
              </a:xfrm>
              <a:prstGeom prst="line">
                <a:avLst/>
              </a:prstGeom>
              <a:noFill/>
              <a:ln w="38100">
                <a:solidFill>
                  <a:srgbClr val="FF66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65542" name="Line 9"/>
            <p:cNvSpPr>
              <a:spLocks noChangeShapeType="1"/>
            </p:cNvSpPr>
            <p:nvPr/>
          </p:nvSpPr>
          <p:spPr bwMode="auto">
            <a:xfrm>
              <a:off x="1104" y="2064"/>
              <a:ext cx="2640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43" name="Line 10"/>
            <p:cNvSpPr>
              <a:spLocks noChangeShapeType="1"/>
            </p:cNvSpPr>
            <p:nvPr/>
          </p:nvSpPr>
          <p:spPr bwMode="auto">
            <a:xfrm>
              <a:off x="1104" y="1968"/>
              <a:ext cx="26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44" name="Line 11"/>
            <p:cNvSpPr>
              <a:spLocks noChangeShapeType="1"/>
            </p:cNvSpPr>
            <p:nvPr/>
          </p:nvSpPr>
          <p:spPr bwMode="auto">
            <a:xfrm>
              <a:off x="1104" y="1872"/>
              <a:ext cx="26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45" name="Line 12"/>
            <p:cNvSpPr>
              <a:spLocks noChangeShapeType="1"/>
            </p:cNvSpPr>
            <p:nvPr/>
          </p:nvSpPr>
          <p:spPr bwMode="auto">
            <a:xfrm>
              <a:off x="1104" y="1776"/>
              <a:ext cx="264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46" name="Line 13"/>
            <p:cNvSpPr>
              <a:spLocks noChangeShapeType="1"/>
            </p:cNvSpPr>
            <p:nvPr/>
          </p:nvSpPr>
          <p:spPr bwMode="auto">
            <a:xfrm flipV="1">
              <a:off x="1488" y="1968"/>
              <a:ext cx="0" cy="1584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47" name="Line 14"/>
            <p:cNvSpPr>
              <a:spLocks noChangeShapeType="1"/>
            </p:cNvSpPr>
            <p:nvPr/>
          </p:nvSpPr>
          <p:spPr bwMode="auto">
            <a:xfrm flipV="1">
              <a:off x="1632" y="1872"/>
              <a:ext cx="0" cy="1680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48" name="Line 15"/>
            <p:cNvSpPr>
              <a:spLocks noChangeShapeType="1"/>
            </p:cNvSpPr>
            <p:nvPr/>
          </p:nvSpPr>
          <p:spPr bwMode="auto">
            <a:xfrm flipV="1">
              <a:off x="1776" y="1776"/>
              <a:ext cx="0" cy="1776"/>
            </a:xfrm>
            <a:prstGeom prst="line">
              <a:avLst/>
            </a:prstGeom>
            <a:noFill/>
            <a:ln w="38100">
              <a:solidFill>
                <a:srgbClr val="66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49" name="Line 16"/>
            <p:cNvSpPr>
              <a:spLocks noChangeShapeType="1"/>
            </p:cNvSpPr>
            <p:nvPr/>
          </p:nvSpPr>
          <p:spPr bwMode="auto">
            <a:xfrm>
              <a:off x="2688" y="2064"/>
              <a:ext cx="0" cy="1296"/>
            </a:xfrm>
            <a:prstGeom prst="line">
              <a:avLst/>
            </a:prstGeom>
            <a:noFill/>
            <a:ln w="38100">
              <a:solidFill>
                <a:srgbClr val="CCFF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50" name="Line 17"/>
            <p:cNvSpPr>
              <a:spLocks noChangeShapeType="1"/>
            </p:cNvSpPr>
            <p:nvPr/>
          </p:nvSpPr>
          <p:spPr bwMode="auto">
            <a:xfrm>
              <a:off x="2832" y="2064"/>
              <a:ext cx="0" cy="1392"/>
            </a:xfrm>
            <a:prstGeom prst="line">
              <a:avLst/>
            </a:prstGeom>
            <a:noFill/>
            <a:ln w="38100">
              <a:solidFill>
                <a:srgbClr val="CCFF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51" name="Line 18"/>
            <p:cNvSpPr>
              <a:spLocks noChangeShapeType="1"/>
            </p:cNvSpPr>
            <p:nvPr/>
          </p:nvSpPr>
          <p:spPr bwMode="auto">
            <a:xfrm>
              <a:off x="2976" y="2064"/>
              <a:ext cx="0" cy="1488"/>
            </a:xfrm>
            <a:prstGeom prst="line">
              <a:avLst/>
            </a:prstGeom>
            <a:noFill/>
            <a:ln w="38100">
              <a:solidFill>
                <a:srgbClr val="CCFF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52" name="Freeform 19"/>
            <p:cNvSpPr>
              <a:spLocks/>
            </p:cNvSpPr>
            <p:nvPr/>
          </p:nvSpPr>
          <p:spPr bwMode="auto">
            <a:xfrm>
              <a:off x="1872" y="2296"/>
              <a:ext cx="688" cy="872"/>
            </a:xfrm>
            <a:custGeom>
              <a:avLst/>
              <a:gdLst>
                <a:gd name="T0" fmla="*/ 192 w 688"/>
                <a:gd name="T1" fmla="*/ 872 h 872"/>
                <a:gd name="T2" fmla="*/ 0 w 688"/>
                <a:gd name="T3" fmla="*/ 392 h 872"/>
                <a:gd name="T4" fmla="*/ 192 w 688"/>
                <a:gd name="T5" fmla="*/ 56 h 872"/>
                <a:gd name="T6" fmla="*/ 528 w 688"/>
                <a:gd name="T7" fmla="*/ 56 h 872"/>
                <a:gd name="T8" fmla="*/ 672 w 688"/>
                <a:gd name="T9" fmla="*/ 296 h 872"/>
                <a:gd name="T10" fmla="*/ 624 w 688"/>
                <a:gd name="T11" fmla="*/ 632 h 872"/>
                <a:gd name="T12" fmla="*/ 480 w 688"/>
                <a:gd name="T13" fmla="*/ 872 h 8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88"/>
                <a:gd name="T22" fmla="*/ 0 h 872"/>
                <a:gd name="T23" fmla="*/ 688 w 688"/>
                <a:gd name="T24" fmla="*/ 872 h 8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88" h="872">
                  <a:moveTo>
                    <a:pt x="192" y="872"/>
                  </a:moveTo>
                  <a:cubicBezTo>
                    <a:pt x="96" y="700"/>
                    <a:pt x="0" y="528"/>
                    <a:pt x="0" y="392"/>
                  </a:cubicBezTo>
                  <a:cubicBezTo>
                    <a:pt x="0" y="256"/>
                    <a:pt x="104" y="111"/>
                    <a:pt x="192" y="56"/>
                  </a:cubicBezTo>
                  <a:cubicBezTo>
                    <a:pt x="279" y="0"/>
                    <a:pt x="448" y="16"/>
                    <a:pt x="528" y="56"/>
                  </a:cubicBezTo>
                  <a:cubicBezTo>
                    <a:pt x="608" y="96"/>
                    <a:pt x="656" y="200"/>
                    <a:pt x="672" y="296"/>
                  </a:cubicBezTo>
                  <a:cubicBezTo>
                    <a:pt x="688" y="392"/>
                    <a:pt x="656" y="535"/>
                    <a:pt x="624" y="632"/>
                  </a:cubicBezTo>
                  <a:cubicBezTo>
                    <a:pt x="591" y="728"/>
                    <a:pt x="535" y="800"/>
                    <a:pt x="480" y="872"/>
                  </a:cubicBezTo>
                </a:path>
              </a:pathLst>
            </a:custGeom>
            <a:noFill/>
            <a:ln w="571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53" name="Line 20"/>
            <p:cNvSpPr>
              <a:spLocks noChangeShapeType="1"/>
            </p:cNvSpPr>
            <p:nvPr/>
          </p:nvSpPr>
          <p:spPr bwMode="auto">
            <a:xfrm flipH="1">
              <a:off x="2270" y="3086"/>
              <a:ext cx="144" cy="144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5554" name="Text Box 21"/>
            <p:cNvSpPr txBox="1">
              <a:spLocks noChangeArrowheads="1"/>
            </p:cNvSpPr>
            <p:nvPr/>
          </p:nvSpPr>
          <p:spPr bwMode="auto">
            <a:xfrm>
              <a:off x="2137" y="2480"/>
              <a:ext cx="147" cy="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D0D0D"/>
                </a:solidFill>
              </a:endParaRPr>
            </a:p>
          </p:txBody>
        </p:sp>
        <p:sp>
          <p:nvSpPr>
            <p:cNvPr id="65555" name="Text Box 23"/>
            <p:cNvSpPr txBox="1">
              <a:spLocks noChangeArrowheads="1"/>
            </p:cNvSpPr>
            <p:nvPr/>
          </p:nvSpPr>
          <p:spPr bwMode="auto">
            <a:xfrm>
              <a:off x="2773" y="3479"/>
              <a:ext cx="147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D0D0D"/>
                </a:solidFill>
              </a:endParaRPr>
            </a:p>
          </p:txBody>
        </p:sp>
        <p:grpSp>
          <p:nvGrpSpPr>
            <p:cNvPr id="65556" name="Group 25"/>
            <p:cNvGrpSpPr>
              <a:grpSpLocks/>
            </p:cNvGrpSpPr>
            <p:nvPr/>
          </p:nvGrpSpPr>
          <p:grpSpPr bwMode="auto">
            <a:xfrm rot="-1309732">
              <a:off x="-1050" y="3263"/>
              <a:ext cx="2306" cy="177"/>
              <a:chOff x="957" y="3292"/>
              <a:chExt cx="2671" cy="280"/>
            </a:xfrm>
          </p:grpSpPr>
          <p:sp>
            <p:nvSpPr>
              <p:cNvPr id="65557" name="Freeform 26"/>
              <p:cNvSpPr>
                <a:spLocks/>
              </p:cNvSpPr>
              <p:nvPr/>
            </p:nvSpPr>
            <p:spPr bwMode="auto">
              <a:xfrm>
                <a:off x="957" y="3292"/>
                <a:ext cx="2572" cy="280"/>
              </a:xfrm>
              <a:custGeom>
                <a:avLst/>
                <a:gdLst>
                  <a:gd name="T0" fmla="*/ 0 w 2572"/>
                  <a:gd name="T1" fmla="*/ 130 h 280"/>
                  <a:gd name="T2" fmla="*/ 64 w 2572"/>
                  <a:gd name="T3" fmla="*/ 144 h 280"/>
                  <a:gd name="T4" fmla="*/ 195 w 2572"/>
                  <a:gd name="T5" fmla="*/ 260 h 280"/>
                  <a:gd name="T6" fmla="*/ 387 w 2572"/>
                  <a:gd name="T7" fmla="*/ 20 h 280"/>
                  <a:gd name="T8" fmla="*/ 627 w 2572"/>
                  <a:gd name="T9" fmla="*/ 260 h 280"/>
                  <a:gd name="T10" fmla="*/ 867 w 2572"/>
                  <a:gd name="T11" fmla="*/ 20 h 280"/>
                  <a:gd name="T12" fmla="*/ 1107 w 2572"/>
                  <a:gd name="T13" fmla="*/ 260 h 280"/>
                  <a:gd name="T14" fmla="*/ 1347 w 2572"/>
                  <a:gd name="T15" fmla="*/ 20 h 280"/>
                  <a:gd name="T16" fmla="*/ 1587 w 2572"/>
                  <a:gd name="T17" fmla="*/ 260 h 280"/>
                  <a:gd name="T18" fmla="*/ 1827 w 2572"/>
                  <a:gd name="T19" fmla="*/ 20 h 280"/>
                  <a:gd name="T20" fmla="*/ 2067 w 2572"/>
                  <a:gd name="T21" fmla="*/ 260 h 280"/>
                  <a:gd name="T22" fmla="*/ 2307 w 2572"/>
                  <a:gd name="T23" fmla="*/ 20 h 280"/>
                  <a:gd name="T24" fmla="*/ 2465 w 2572"/>
                  <a:gd name="T25" fmla="*/ 144 h 280"/>
                  <a:gd name="T26" fmla="*/ 2572 w 2572"/>
                  <a:gd name="T27" fmla="*/ 158 h 28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72"/>
                  <a:gd name="T43" fmla="*/ 0 h 280"/>
                  <a:gd name="T44" fmla="*/ 2572 w 2572"/>
                  <a:gd name="T45" fmla="*/ 280 h 28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72" h="280">
                    <a:moveTo>
                      <a:pt x="0" y="130"/>
                    </a:moveTo>
                    <a:cubicBezTo>
                      <a:pt x="9" y="132"/>
                      <a:pt x="31" y="122"/>
                      <a:pt x="64" y="144"/>
                    </a:cubicBezTo>
                    <a:cubicBezTo>
                      <a:pt x="96" y="165"/>
                      <a:pt x="141" y="280"/>
                      <a:pt x="195" y="260"/>
                    </a:cubicBezTo>
                    <a:cubicBezTo>
                      <a:pt x="248" y="239"/>
                      <a:pt x="315" y="20"/>
                      <a:pt x="387" y="20"/>
                    </a:cubicBezTo>
                    <a:cubicBezTo>
                      <a:pt x="459" y="20"/>
                      <a:pt x="547" y="260"/>
                      <a:pt x="627" y="260"/>
                    </a:cubicBezTo>
                    <a:cubicBezTo>
                      <a:pt x="707" y="260"/>
                      <a:pt x="787" y="20"/>
                      <a:pt x="867" y="20"/>
                    </a:cubicBezTo>
                    <a:cubicBezTo>
                      <a:pt x="947" y="20"/>
                      <a:pt x="1027" y="260"/>
                      <a:pt x="1107" y="260"/>
                    </a:cubicBezTo>
                    <a:cubicBezTo>
                      <a:pt x="1187" y="260"/>
                      <a:pt x="1267" y="20"/>
                      <a:pt x="1347" y="20"/>
                    </a:cubicBezTo>
                    <a:cubicBezTo>
                      <a:pt x="1427" y="20"/>
                      <a:pt x="1507" y="260"/>
                      <a:pt x="1587" y="260"/>
                    </a:cubicBezTo>
                    <a:cubicBezTo>
                      <a:pt x="1667" y="260"/>
                      <a:pt x="1747" y="20"/>
                      <a:pt x="1827" y="20"/>
                    </a:cubicBezTo>
                    <a:cubicBezTo>
                      <a:pt x="1907" y="20"/>
                      <a:pt x="1987" y="260"/>
                      <a:pt x="2067" y="260"/>
                    </a:cubicBezTo>
                    <a:cubicBezTo>
                      <a:pt x="2147" y="260"/>
                      <a:pt x="2240" y="39"/>
                      <a:pt x="2307" y="20"/>
                    </a:cubicBezTo>
                    <a:cubicBezTo>
                      <a:pt x="2373" y="0"/>
                      <a:pt x="2420" y="121"/>
                      <a:pt x="2465" y="144"/>
                    </a:cubicBezTo>
                    <a:cubicBezTo>
                      <a:pt x="2509" y="166"/>
                      <a:pt x="2549" y="155"/>
                      <a:pt x="2572" y="158"/>
                    </a:cubicBezTo>
                  </a:path>
                </a:pathLst>
              </a:custGeom>
              <a:noFill/>
              <a:ln w="38100">
                <a:solidFill>
                  <a:srgbClr val="FF66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65558" name="Line 27"/>
              <p:cNvSpPr>
                <a:spLocks noChangeShapeType="1"/>
              </p:cNvSpPr>
              <p:nvPr/>
            </p:nvSpPr>
            <p:spPr bwMode="auto">
              <a:xfrm>
                <a:off x="3484" y="3449"/>
                <a:ext cx="144" cy="7"/>
              </a:xfrm>
              <a:prstGeom prst="line">
                <a:avLst/>
              </a:prstGeom>
              <a:noFill/>
              <a:ln w="38100">
                <a:solidFill>
                  <a:srgbClr val="FF66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</p:grpSp>
      <p:sp>
        <p:nvSpPr>
          <p:cNvPr id="65539" name="Text Box 28"/>
          <p:cNvSpPr txBox="1">
            <a:spLocks noChangeArrowheads="1"/>
          </p:cNvSpPr>
          <p:nvPr/>
        </p:nvSpPr>
        <p:spPr bwMode="auto">
          <a:xfrm>
            <a:off x="644525" y="3236913"/>
            <a:ext cx="79375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Very low probability:  required intense pulsed laser light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Requires two photons:  excitation is a function of (exciting light)</a:t>
            </a:r>
            <a:r>
              <a:rPr lang="en-US" altLang="en-US" sz="20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Exciting light falls off by (distance from focus)</a:t>
            </a:r>
            <a:r>
              <a:rPr lang="en-US" altLang="en-US" sz="20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endParaRPr lang="en-US" alt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b="1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Thus, Emission falls off by (distance from focus)</a:t>
            </a:r>
            <a:r>
              <a:rPr lang="en-US" altLang="en-US" sz="2000" b="1" baseline="30000" dirty="0">
                <a:solidFill>
                  <a:schemeClr val="bg1"/>
                </a:solidFill>
                <a:latin typeface="Calibri" panose="020F0502020204030204" pitchFamily="34" charset="0"/>
              </a:rPr>
              <a:t>4</a:t>
            </a:r>
          </a:p>
          <a:p>
            <a:pPr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b="1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--&gt; Optical Sectioning without a confocal aperture!!</a:t>
            </a:r>
          </a:p>
          <a:p>
            <a:pPr algn="ctr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b="1" baseline="30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2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2"/>
          <p:cNvSpPr txBox="1">
            <a:spLocks noChangeArrowheads="1"/>
          </p:cNvSpPr>
          <p:nvPr/>
        </p:nvSpPr>
        <p:spPr bwMode="auto">
          <a:xfrm>
            <a:off x="4041775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438150" y="301140"/>
            <a:ext cx="8210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Calibri Light" panose="020F0302020204030204" pitchFamily="34" charset="0"/>
              </a:rPr>
              <a:t>TPLSM depth discrimination by selective excitation</a:t>
            </a:r>
          </a:p>
        </p:txBody>
      </p:sp>
      <p:sp>
        <p:nvSpPr>
          <p:cNvPr id="66563" name="Text Box 5"/>
          <p:cNvSpPr txBox="1">
            <a:spLocks noChangeArrowheads="1"/>
          </p:cNvSpPr>
          <p:nvPr/>
        </p:nvSpPr>
        <p:spPr bwMode="auto">
          <a:xfrm>
            <a:off x="228600" y="1423184"/>
            <a:ext cx="24130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Light projected on a single spot in the specimen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Good: illumination falls off by the distance from the focus squared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And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Excitation depends on the square of the intensity </a:t>
            </a:r>
          </a:p>
        </p:txBody>
      </p:sp>
      <p:sp>
        <p:nvSpPr>
          <p:cNvPr id="66564" name="Text Box 6"/>
          <p:cNvSpPr txBox="1">
            <a:spLocks noChangeArrowheads="1"/>
          </p:cNvSpPr>
          <p:nvPr/>
        </p:nvSpPr>
        <p:spPr bwMode="auto">
          <a:xfrm>
            <a:off x="6530975" y="1423184"/>
            <a:ext cx="24130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Spatial filter in front of the detector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Good: detection falls off by the distance from the focus squared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Bad: illumination of regions that are not used to generate an image</a:t>
            </a:r>
          </a:p>
        </p:txBody>
      </p:sp>
      <p:sp>
        <p:nvSpPr>
          <p:cNvPr id="66565" name="Text Box 7"/>
          <p:cNvSpPr txBox="1">
            <a:spLocks noChangeArrowheads="1"/>
          </p:cNvSpPr>
          <p:nvPr/>
        </p:nvSpPr>
        <p:spPr bwMode="auto">
          <a:xfrm>
            <a:off x="374650" y="5891282"/>
            <a:ext cx="62998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Optical sectioning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Combined, sensitivity falls off by (distance from the focus)</a:t>
            </a:r>
            <a:r>
              <a:rPr lang="en-US" altLang="en-US" sz="2000" b="1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6566" name="Line 8"/>
          <p:cNvSpPr>
            <a:spLocks noChangeShapeType="1"/>
          </p:cNvSpPr>
          <p:nvPr/>
        </p:nvSpPr>
        <p:spPr bwMode="auto">
          <a:xfrm>
            <a:off x="6569075" y="892334"/>
            <a:ext cx="2079625" cy="43878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6567" name="Line 9"/>
          <p:cNvSpPr>
            <a:spLocks noChangeShapeType="1"/>
          </p:cNvSpPr>
          <p:nvPr/>
        </p:nvSpPr>
        <p:spPr bwMode="auto">
          <a:xfrm flipH="1">
            <a:off x="6569075" y="892334"/>
            <a:ext cx="2079625" cy="438785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grpSp>
        <p:nvGrpSpPr>
          <p:cNvPr id="66568" name="Group 54"/>
          <p:cNvGrpSpPr>
            <a:grpSpLocks/>
          </p:cNvGrpSpPr>
          <p:nvPr/>
        </p:nvGrpSpPr>
        <p:grpSpPr bwMode="auto">
          <a:xfrm rot="5400000">
            <a:off x="2151856" y="1770857"/>
            <a:ext cx="4930775" cy="3440112"/>
            <a:chOff x="465138" y="1397000"/>
            <a:chExt cx="7470777" cy="5213350"/>
          </a:xfrm>
        </p:grpSpPr>
        <p:sp>
          <p:nvSpPr>
            <p:cNvPr id="66569" name="Oval 75"/>
            <p:cNvSpPr>
              <a:spLocks noChangeArrowheads="1"/>
            </p:cNvSpPr>
            <p:nvPr/>
          </p:nvSpPr>
          <p:spPr bwMode="auto">
            <a:xfrm>
              <a:off x="1744663" y="4411663"/>
              <a:ext cx="363537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0" name="Oval 52"/>
            <p:cNvSpPr>
              <a:spLocks noChangeArrowheads="1"/>
            </p:cNvSpPr>
            <p:nvPr/>
          </p:nvSpPr>
          <p:spPr bwMode="auto">
            <a:xfrm rot="5400000">
              <a:off x="5124450" y="1830388"/>
              <a:ext cx="152400" cy="9779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1" name="Oval 4"/>
            <p:cNvSpPr>
              <a:spLocks noChangeArrowheads="1"/>
            </p:cNvSpPr>
            <p:nvPr/>
          </p:nvSpPr>
          <p:spPr bwMode="auto">
            <a:xfrm>
              <a:off x="63817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2" name="Oval 5"/>
            <p:cNvSpPr>
              <a:spLocks noChangeArrowheads="1"/>
            </p:cNvSpPr>
            <p:nvPr/>
          </p:nvSpPr>
          <p:spPr bwMode="auto">
            <a:xfrm>
              <a:off x="3651250" y="4411663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 rot="-2700000">
              <a:off x="5200650" y="4051300"/>
              <a:ext cx="0" cy="255905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74" name="Oval 14"/>
            <p:cNvSpPr>
              <a:spLocks noChangeArrowheads="1"/>
            </p:cNvSpPr>
            <p:nvPr/>
          </p:nvSpPr>
          <p:spPr bwMode="auto">
            <a:xfrm rot="5400000">
              <a:off x="5015706" y="3039269"/>
              <a:ext cx="363538" cy="18288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6575" name="Group 17"/>
            <p:cNvGrpSpPr>
              <a:grpSpLocks/>
            </p:cNvGrpSpPr>
            <p:nvPr/>
          </p:nvGrpSpPr>
          <p:grpSpPr bwMode="auto">
            <a:xfrm rot="5400000">
              <a:off x="5197477" y="1652590"/>
              <a:ext cx="0" cy="1828800"/>
              <a:chOff x="2022" y="2323"/>
              <a:chExt cx="0" cy="1152"/>
            </a:xfrm>
          </p:grpSpPr>
          <p:sp>
            <p:nvSpPr>
              <p:cNvPr id="66599" name="Line 18"/>
              <p:cNvSpPr>
                <a:spLocks noChangeShapeType="1"/>
              </p:cNvSpPr>
              <p:nvPr/>
            </p:nvSpPr>
            <p:spPr bwMode="auto">
              <a:xfrm flipV="1">
                <a:off x="2022" y="2957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66600" name="Line 19"/>
              <p:cNvSpPr>
                <a:spLocks noChangeShapeType="1"/>
              </p:cNvSpPr>
              <p:nvPr/>
            </p:nvSpPr>
            <p:spPr bwMode="auto">
              <a:xfrm flipV="1">
                <a:off x="2022" y="2323"/>
                <a:ext cx="0" cy="5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66576" name="Line 30"/>
            <p:cNvSpPr>
              <a:spLocks noChangeShapeType="1"/>
            </p:cNvSpPr>
            <p:nvPr/>
          </p:nvSpPr>
          <p:spPr bwMode="auto">
            <a:xfrm flipV="1">
              <a:off x="4283075" y="2566988"/>
              <a:ext cx="917575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77" name="Line 31"/>
            <p:cNvSpPr>
              <a:spLocks noChangeShapeType="1"/>
            </p:cNvSpPr>
            <p:nvPr/>
          </p:nvSpPr>
          <p:spPr bwMode="auto">
            <a:xfrm flipH="1" flipV="1">
              <a:off x="5211763" y="2566988"/>
              <a:ext cx="900112" cy="137636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78" name="Line 32"/>
            <p:cNvSpPr>
              <a:spLocks noChangeShapeType="1"/>
            </p:cNvSpPr>
            <p:nvPr/>
          </p:nvSpPr>
          <p:spPr bwMode="auto">
            <a:xfrm flipH="1" flipV="1">
              <a:off x="4283075" y="3943350"/>
              <a:ext cx="0" cy="4683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79" name="Line 33"/>
            <p:cNvSpPr>
              <a:spLocks noChangeShapeType="1"/>
            </p:cNvSpPr>
            <p:nvPr/>
          </p:nvSpPr>
          <p:spPr bwMode="auto">
            <a:xfrm flipV="1">
              <a:off x="6111875" y="3943350"/>
              <a:ext cx="0" cy="229711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0" name="Line 34"/>
            <p:cNvSpPr>
              <a:spLocks noChangeShapeType="1"/>
            </p:cNvSpPr>
            <p:nvPr/>
          </p:nvSpPr>
          <p:spPr bwMode="auto">
            <a:xfrm flipV="1">
              <a:off x="4283075" y="4411663"/>
              <a:ext cx="22812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1" name="Line 35"/>
            <p:cNvSpPr>
              <a:spLocks noChangeShapeType="1"/>
            </p:cNvSpPr>
            <p:nvPr/>
          </p:nvSpPr>
          <p:spPr bwMode="auto">
            <a:xfrm flipH="1" flipV="1">
              <a:off x="6564313" y="44116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2" name="Line 37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9144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3" name="Line 38"/>
            <p:cNvSpPr>
              <a:spLocks noChangeShapeType="1"/>
            </p:cNvSpPr>
            <p:nvPr/>
          </p:nvSpPr>
          <p:spPr bwMode="auto">
            <a:xfrm flipH="1">
              <a:off x="6111875" y="6240463"/>
              <a:ext cx="452438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4" name="Line 41"/>
            <p:cNvSpPr>
              <a:spLocks noChangeShapeType="1"/>
            </p:cNvSpPr>
            <p:nvPr/>
          </p:nvSpPr>
          <p:spPr bwMode="auto">
            <a:xfrm flipH="1" flipV="1">
              <a:off x="6564313" y="4564063"/>
              <a:ext cx="1371600" cy="762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5" name="Line 42"/>
            <p:cNvSpPr>
              <a:spLocks noChangeShapeType="1"/>
            </p:cNvSpPr>
            <p:nvPr/>
          </p:nvSpPr>
          <p:spPr bwMode="auto">
            <a:xfrm flipH="1">
              <a:off x="6564313" y="5326063"/>
              <a:ext cx="1371600" cy="7556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6" name="Line 43"/>
            <p:cNvSpPr>
              <a:spLocks noChangeShapeType="1"/>
            </p:cNvSpPr>
            <p:nvPr/>
          </p:nvSpPr>
          <p:spPr bwMode="auto">
            <a:xfrm flipH="1">
              <a:off x="3829050" y="6081713"/>
              <a:ext cx="27352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7" name="Line 44"/>
            <p:cNvSpPr>
              <a:spLocks noChangeShapeType="1"/>
            </p:cNvSpPr>
            <p:nvPr/>
          </p:nvSpPr>
          <p:spPr bwMode="auto">
            <a:xfrm flipH="1">
              <a:off x="3843338" y="4564063"/>
              <a:ext cx="27352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8" name="Line 45"/>
            <p:cNvSpPr>
              <a:spLocks noChangeShapeType="1"/>
            </p:cNvSpPr>
            <p:nvPr/>
          </p:nvSpPr>
          <p:spPr bwMode="auto">
            <a:xfrm flipH="1">
              <a:off x="1927225" y="4564063"/>
              <a:ext cx="1916113" cy="1060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89" name="Line 46"/>
            <p:cNvSpPr>
              <a:spLocks noChangeShapeType="1"/>
            </p:cNvSpPr>
            <p:nvPr/>
          </p:nvSpPr>
          <p:spPr bwMode="auto">
            <a:xfrm flipH="1" flipV="1">
              <a:off x="1927225" y="5037138"/>
              <a:ext cx="1916113" cy="10445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90" name="AutoShape 47"/>
            <p:cNvSpPr>
              <a:spLocks noChangeArrowheads="1"/>
            </p:cNvSpPr>
            <p:nvPr/>
          </p:nvSpPr>
          <p:spPr bwMode="auto">
            <a:xfrm rot="5400000">
              <a:off x="554832" y="4823619"/>
              <a:ext cx="825500" cy="1004887"/>
            </a:xfrm>
            <a:prstGeom prst="can">
              <a:avLst>
                <a:gd name="adj" fmla="val 30433"/>
              </a:avLst>
            </a:prstGeom>
            <a:solidFill>
              <a:srgbClr val="33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91" name="Line 50"/>
            <p:cNvSpPr>
              <a:spLocks noChangeShapeType="1"/>
            </p:cNvSpPr>
            <p:nvPr/>
          </p:nvSpPr>
          <p:spPr bwMode="auto">
            <a:xfrm>
              <a:off x="5105400" y="2322513"/>
              <a:ext cx="95250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92" name="Line 51"/>
            <p:cNvSpPr>
              <a:spLocks noChangeShapeType="1"/>
            </p:cNvSpPr>
            <p:nvPr/>
          </p:nvSpPr>
          <p:spPr bwMode="auto">
            <a:xfrm flipV="1">
              <a:off x="5200650" y="2322513"/>
              <a:ext cx="106363" cy="2444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93" name="Line 53"/>
            <p:cNvSpPr>
              <a:spLocks noChangeShapeType="1"/>
            </p:cNvSpPr>
            <p:nvPr/>
          </p:nvSpPr>
          <p:spPr bwMode="auto">
            <a:xfrm>
              <a:off x="5211763" y="2011363"/>
              <a:ext cx="95250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94" name="Line 54"/>
            <p:cNvSpPr>
              <a:spLocks noChangeShapeType="1"/>
            </p:cNvSpPr>
            <p:nvPr/>
          </p:nvSpPr>
          <p:spPr bwMode="auto">
            <a:xfrm flipH="1">
              <a:off x="5105400" y="2011363"/>
              <a:ext cx="106363" cy="32067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95" name="AutoShape 48"/>
            <p:cNvSpPr>
              <a:spLocks noChangeArrowheads="1"/>
            </p:cNvSpPr>
            <p:nvPr/>
          </p:nvSpPr>
          <p:spPr bwMode="auto">
            <a:xfrm rot="10800000">
              <a:off x="5105400" y="1397000"/>
              <a:ext cx="201613" cy="641350"/>
            </a:xfrm>
            <a:prstGeom prst="can">
              <a:avLst>
                <a:gd name="adj" fmla="val 4876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596" name="Line 67"/>
            <p:cNvSpPr>
              <a:spLocks noChangeShapeType="1"/>
            </p:cNvSpPr>
            <p:nvPr/>
          </p:nvSpPr>
          <p:spPr bwMode="auto">
            <a:xfrm flipV="1">
              <a:off x="7935915" y="4394203"/>
              <a:ext cx="0" cy="182880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97" name="Line 76"/>
            <p:cNvSpPr>
              <a:spLocks noChangeShapeType="1"/>
            </p:cNvSpPr>
            <p:nvPr/>
          </p:nvSpPr>
          <p:spPr bwMode="auto">
            <a:xfrm flipH="1" flipV="1">
              <a:off x="1363663" y="5326063"/>
              <a:ext cx="563562" cy="2984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66598" name="Line 77"/>
            <p:cNvSpPr>
              <a:spLocks noChangeShapeType="1"/>
            </p:cNvSpPr>
            <p:nvPr/>
          </p:nvSpPr>
          <p:spPr bwMode="auto">
            <a:xfrm flipH="1">
              <a:off x="1363663" y="5037138"/>
              <a:ext cx="563562" cy="2889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1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1534"/>
            <a:ext cx="7848600" cy="41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2228" name="Rectangle 4"/>
          <p:cNvSpPr>
            <a:spLocks noChangeArrowheads="1"/>
          </p:cNvSpPr>
          <p:nvPr/>
        </p:nvSpPr>
        <p:spPr bwMode="auto">
          <a:xfrm>
            <a:off x="1585204" y="5384720"/>
            <a:ext cx="5876224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89" dirty="0">
                <a:latin typeface="Calibri" panose="020F0502020204030204" pitchFamily="34" charset="0"/>
              </a:rPr>
              <a:t>Optical sectioning by non-linear absorbance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44" b="1" dirty="0">
                <a:latin typeface="Calibri" panose="020F0502020204030204" pitchFamily="34" charset="0"/>
              </a:rPr>
              <a:t>--&gt;  broad excitation maxima</a:t>
            </a:r>
            <a:endParaRPr lang="en-US" altLang="en-US" sz="2489" dirty="0">
              <a:latin typeface="Calibri" panose="020F0502020204030204" pitchFamily="34" charset="0"/>
            </a:endParaRPr>
          </a:p>
        </p:txBody>
      </p:sp>
      <p:pic>
        <p:nvPicPr>
          <p:cNvPr id="692229" name="Picture 5" descr="Zeiss Logo midR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8"/>
          <a:stretch>
            <a:fillRect/>
          </a:stretch>
        </p:blipFill>
        <p:spPr bwMode="auto">
          <a:xfrm>
            <a:off x="357012" y="5719234"/>
            <a:ext cx="666044" cy="5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Two-Photon </a:t>
            </a:r>
            <a:r>
              <a:rPr lang="en-US" dirty="0" smtClean="0"/>
              <a:t>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78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721121"/>
              </p:ext>
            </p:extLst>
          </p:nvPr>
        </p:nvGraphicFramePr>
        <p:xfrm>
          <a:off x="1236134" y="1384440"/>
          <a:ext cx="6678789" cy="411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Worksheet" r:id="rId3" imgW="6677465" imgH="4629348" progId="Excel.Sheet.8">
                  <p:embed/>
                </p:oleObj>
              </mc:Choice>
              <mc:Fallback>
                <p:oleObj name="Worksheet" r:id="rId3" imgW="6677465" imgH="462934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134" y="1384440"/>
                        <a:ext cx="6678789" cy="411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3251" name="Text Box 3"/>
          <p:cNvSpPr txBox="1">
            <a:spLocks noChangeArrowheads="1"/>
          </p:cNvSpPr>
          <p:nvPr/>
        </p:nvSpPr>
        <p:spPr bwMode="auto">
          <a:xfrm>
            <a:off x="1017619" y="5578433"/>
            <a:ext cx="70494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Calibri" panose="020F0502020204030204" pitchFamily="34" charset="0"/>
              </a:rPr>
              <a:t>TPLSM excitation at 900nm excites multiple dyes and GFP variants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en-US" altLang="en-US" sz="2844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+mn-cs"/>
              </a:rPr>
              <a:t>Two-photon microscopy is somewhat </a:t>
            </a:r>
            <a:r>
              <a:rPr lang="en-US" altLang="en-US" sz="2844" dirty="0" smtClean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+mn-cs"/>
              </a:rPr>
              <a:t>color-blind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61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46137"/>
          </a:xfrm>
        </p:spPr>
        <p:txBody>
          <a:bodyPr>
            <a:noAutofit/>
          </a:bodyPr>
          <a:lstStyle/>
          <a:p>
            <a:pPr algn="ctr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 err="1">
                <a:solidFill>
                  <a:srgbClr val="000000"/>
                </a:solidFill>
              </a:rPr>
              <a:t>Widefield</a:t>
            </a:r>
            <a:r>
              <a:rPr lang="en-US" altLang="en-US" sz="2000" dirty="0">
                <a:solidFill>
                  <a:srgbClr val="000000"/>
                </a:solidFill>
              </a:rPr>
              <a:t> imaging:  detail in the image from collecting diffracted light</a:t>
            </a:r>
            <a:br>
              <a:rPr lang="en-US" altLang="en-US" sz="2000" dirty="0">
                <a:solidFill>
                  <a:srgbClr val="000000"/>
                </a:solidFill>
              </a:rPr>
            </a:br>
            <a:r>
              <a:rPr lang="en-US" altLang="en-US" sz="2000" dirty="0">
                <a:solidFill>
                  <a:srgbClr val="000000"/>
                </a:solidFill>
              </a:rPr>
              <a:t>Larger aperture = more diffraction peaks = higher resolution  </a:t>
            </a:r>
            <a:br>
              <a:rPr lang="en-US" altLang="en-US" sz="2000" dirty="0">
                <a:solidFill>
                  <a:srgbClr val="000000"/>
                </a:solidFill>
              </a:rPr>
            </a:b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Therefore, for any finite aperture: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/>
              <a:t>D</a:t>
            </a:r>
            <a:r>
              <a:rPr lang="en-US" sz="1600" dirty="0" smtClean="0"/>
              <a:t>iffraction </a:t>
            </a:r>
            <a:r>
              <a:rPr lang="en-US" sz="1600" dirty="0"/>
              <a:t>limit </a:t>
            </a:r>
            <a:r>
              <a:rPr lang="en-US" sz="1600" dirty="0" smtClean="0"/>
              <a:t>gives size </a:t>
            </a:r>
            <a:r>
              <a:rPr lang="en-US" sz="1600" dirty="0"/>
              <a:t>of central maximum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Extended </a:t>
            </a:r>
            <a:r>
              <a:rPr lang="en-US" sz="1600" dirty="0"/>
              <a:t>point spread </a:t>
            </a:r>
            <a:r>
              <a:rPr lang="en-US" sz="1600" dirty="0" smtClean="0"/>
              <a:t>function</a:t>
            </a:r>
            <a:endParaRPr lang="en-US" sz="1600" dirty="0"/>
          </a:p>
        </p:txBody>
      </p:sp>
      <p:pic>
        <p:nvPicPr>
          <p:cNvPr id="9" name="Picture 3" descr="&#10;gathering.jpg   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25550"/>
            <a:ext cx="30734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psfDensity62.gif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16865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62484" y="6316761"/>
            <a:ext cx="62395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Point Spread Function:  Image of </a:t>
            </a:r>
            <a:r>
              <a:rPr lang="en-US" altLang="en-US" sz="2000" dirty="0" smtClean="0">
                <a:solidFill>
                  <a:srgbClr val="000000"/>
                </a:solidFill>
                <a:latin typeface="+mn-lt"/>
              </a:rPr>
              <a:t>an </a:t>
            </a:r>
            <a:r>
              <a:rPr lang="en-US" altLang="en-US" sz="2000" dirty="0">
                <a:solidFill>
                  <a:srgbClr val="000000"/>
                </a:solidFill>
                <a:latin typeface="+mn-lt"/>
              </a:rPr>
              <a:t>infinitely small object.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25623" y="2725445"/>
            <a:ext cx="834501" cy="3551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6" name="Rectangle 4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altLang="en-US" dirty="0"/>
              <a:t>Two Photon Microscopy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74035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311" dirty="0"/>
              <a:t>No need for pinhole</a:t>
            </a:r>
          </a:p>
          <a:p>
            <a:r>
              <a:rPr lang="en-US" altLang="en-US" sz="2311" dirty="0"/>
              <a:t>No bleaching beyond focal plane</a:t>
            </a:r>
          </a:p>
          <a:p>
            <a:r>
              <a:rPr lang="en-US" altLang="en-US" sz="2311" dirty="0"/>
              <a:t>Potentially more sensitive</a:t>
            </a:r>
          </a:p>
          <a:p>
            <a:r>
              <a:rPr lang="en-US" altLang="en-US" sz="2311" dirty="0"/>
              <a:t>IR goes deeper into tissue</a:t>
            </a:r>
          </a:p>
          <a:p>
            <a:endParaRPr lang="en-US" altLang="en-US" sz="2311" dirty="0"/>
          </a:p>
          <a:p>
            <a:endParaRPr lang="en-US" altLang="en-US" sz="231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740358" name="Rectangle 6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en-US" sz="2311" dirty="0"/>
              <a:t>Laser $$$</a:t>
            </a:r>
          </a:p>
          <a:p>
            <a:r>
              <a:rPr lang="en-US" altLang="en-US" sz="2311" dirty="0"/>
              <a:t>Samples with melanin</a:t>
            </a:r>
          </a:p>
          <a:p>
            <a:r>
              <a:rPr lang="en-US" altLang="en-US" sz="2311" dirty="0"/>
              <a:t>Samples with multiple fluorescent </a:t>
            </a:r>
            <a:r>
              <a:rPr lang="en-US" altLang="en-US" sz="2311" dirty="0" smtClean="0"/>
              <a:t>labels</a:t>
            </a:r>
          </a:p>
          <a:p>
            <a:r>
              <a:rPr lang="en-US" altLang="en-US" sz="2311" dirty="0" smtClean="0"/>
              <a:t>Slightly lower resolution because of IR laser</a:t>
            </a:r>
            <a:endParaRPr lang="en-US" altLang="en-US" sz="2311" dirty="0"/>
          </a:p>
        </p:txBody>
      </p:sp>
    </p:spTree>
    <p:extLst>
      <p:ext uri="{BB962C8B-B14F-4D97-AF65-F5344CB8AC3E}">
        <p14:creationId xmlns:p14="http://schemas.microsoft.com/office/powerpoint/2010/main" val="218763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Confocal Z-resolution an order of magnitude worse than X-Y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Confocal 3D data sets are not isotropic</a:t>
            </a:r>
          </a:p>
          <a:p>
            <a:r>
              <a:rPr lang="en-US" sz="2400" dirty="0" smtClean="0"/>
              <a:t>Distortions along Z-axis</a:t>
            </a:r>
          </a:p>
          <a:p>
            <a:r>
              <a:rPr lang="en-US" sz="2400" dirty="0" smtClean="0"/>
              <a:t>Higher N.A. not only improves X-Y resolution but also Z</a:t>
            </a:r>
          </a:p>
          <a:p>
            <a:r>
              <a:rPr lang="en-US" sz="2400" dirty="0" smtClean="0"/>
              <a:t>Matching </a:t>
            </a:r>
            <a:r>
              <a:rPr lang="en-US" sz="2400" dirty="0"/>
              <a:t>refractive index </a:t>
            </a:r>
            <a:r>
              <a:rPr lang="en-US" sz="2400" dirty="0" smtClean="0"/>
              <a:t>(</a:t>
            </a:r>
            <a:r>
              <a:rPr lang="en-US" altLang="en-US" sz="2400" dirty="0" smtClean="0">
                <a:latin typeface="Symbol" panose="05050102010706020507" pitchFamily="18" charset="2"/>
              </a:rPr>
              <a:t>h) </a:t>
            </a:r>
            <a:r>
              <a:rPr lang="en-US" sz="2400" dirty="0" smtClean="0"/>
              <a:t>to </a:t>
            </a:r>
            <a:r>
              <a:rPr lang="en-US" sz="2400" dirty="0"/>
              <a:t>avoid </a:t>
            </a:r>
            <a:r>
              <a:rPr lang="en-US" sz="2400" dirty="0" smtClean="0"/>
              <a:t>Z-axis </a:t>
            </a:r>
            <a:r>
              <a:rPr lang="en-US" sz="2400" dirty="0"/>
              <a:t>artifacts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99536" y="3674906"/>
            <a:ext cx="6781800" cy="2874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>
                <a:latin typeface="Symbol" panose="05050102010706020507" pitchFamily="18" charset="2"/>
              </a:rPr>
              <a:t>h</a:t>
            </a:r>
            <a:r>
              <a:rPr lang="en-US" altLang="en-US" sz="1600" dirty="0"/>
              <a:t> </a:t>
            </a:r>
            <a:r>
              <a:rPr lang="en-US" altLang="en-US" sz="1600" dirty="0">
                <a:latin typeface="Calibri" panose="020F0502020204030204" pitchFamily="34" charset="0"/>
              </a:rPr>
              <a:t>= speed of light in vacuum /speed in medium</a:t>
            </a:r>
          </a:p>
          <a:p>
            <a:pPr>
              <a:lnSpc>
                <a:spcPct val="140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	Material               </a:t>
            </a:r>
            <a:r>
              <a:rPr lang="en-US" altLang="en-US" sz="1600" dirty="0" smtClean="0">
                <a:latin typeface="Calibri" panose="020F0502020204030204" pitchFamily="34" charset="0"/>
              </a:rPr>
              <a:t>	         Refractive </a:t>
            </a:r>
            <a:r>
              <a:rPr lang="en-US" altLang="en-US" sz="1600" dirty="0">
                <a:latin typeface="Calibri" panose="020F0502020204030204" pitchFamily="34" charset="0"/>
              </a:rPr>
              <a:t>Index </a:t>
            </a:r>
          </a:p>
          <a:p>
            <a:pPr>
              <a:lnSpc>
                <a:spcPct val="140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	  Air			1.0003 </a:t>
            </a:r>
          </a:p>
          <a:p>
            <a:pPr>
              <a:lnSpc>
                <a:spcPct val="140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	  Water 		</a:t>
            </a:r>
            <a:r>
              <a:rPr lang="en-US" altLang="en-US" sz="1600" dirty="0" smtClean="0">
                <a:latin typeface="Calibri" panose="020F0502020204030204" pitchFamily="34" charset="0"/>
              </a:rPr>
              <a:t>	1.33 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	  Glycerin 		</a:t>
            </a:r>
            <a:r>
              <a:rPr lang="en-US" altLang="en-US" sz="1600" dirty="0" smtClean="0">
                <a:latin typeface="Calibri" panose="020F0502020204030204" pitchFamily="34" charset="0"/>
              </a:rPr>
              <a:t>	1.47 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	  Immersion Oil 	</a:t>
            </a:r>
            <a:r>
              <a:rPr lang="en-US" altLang="en-US" sz="1600" dirty="0" smtClean="0">
                <a:latin typeface="Calibri" panose="020F0502020204030204" pitchFamily="34" charset="0"/>
              </a:rPr>
              <a:t>	1.518 </a:t>
            </a:r>
            <a:endParaRPr lang="en-US" altLang="en-US" sz="1600" dirty="0">
              <a:latin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	  Glass 			1.52 </a:t>
            </a:r>
          </a:p>
          <a:p>
            <a:pPr>
              <a:lnSpc>
                <a:spcPct val="140000"/>
              </a:lnSpc>
            </a:pPr>
            <a:r>
              <a:rPr lang="en-US" altLang="en-US" sz="1600" dirty="0">
                <a:latin typeface="Calibri" panose="020F0502020204030204" pitchFamily="34" charset="0"/>
              </a:rPr>
              <a:t>	  Diamond  		2.42 </a:t>
            </a:r>
          </a:p>
        </p:txBody>
      </p:sp>
    </p:spTree>
    <p:extLst>
      <p:ext uri="{BB962C8B-B14F-4D97-AF65-F5344CB8AC3E}">
        <p14:creationId xmlns:p14="http://schemas.microsoft.com/office/powerpoint/2010/main" val="24311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2800" dirty="0"/>
              <a:t>Matching refractive index (</a:t>
            </a:r>
            <a:r>
              <a:rPr lang="en-US" altLang="en-US" sz="2800" dirty="0">
                <a:latin typeface="Symbol" panose="05050102010706020507" pitchFamily="18" charset="2"/>
              </a:rPr>
              <a:t>h</a:t>
            </a:r>
            <a:r>
              <a:rPr lang="en-US" altLang="en-US" sz="2800" dirty="0"/>
              <a:t>) </a:t>
            </a:r>
            <a:r>
              <a:rPr lang="en-US" altLang="en-US" sz="2800" dirty="0" smtClean="0"/>
              <a:t>and increasing numerical aperture (N.A.) </a:t>
            </a:r>
            <a:r>
              <a:rPr lang="en-US" sz="2800" dirty="0" smtClean="0"/>
              <a:t>to </a:t>
            </a:r>
            <a:r>
              <a:rPr lang="en-US" sz="2800" dirty="0"/>
              <a:t>avoid Z-axis </a:t>
            </a:r>
            <a:r>
              <a:rPr lang="en-US" sz="2800" dirty="0" smtClean="0"/>
              <a:t>distortions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1785205"/>
            <a:ext cx="4750594" cy="47505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5579" y="2183054"/>
            <a:ext cx="89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20x Dry</a:t>
            </a:r>
          </a:p>
          <a:p>
            <a:r>
              <a:rPr lang="en-US" dirty="0" smtClean="0"/>
              <a:t>0.8 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4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1470880"/>
            <a:ext cx="5064919" cy="50649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5579" y="2183054"/>
            <a:ext cx="1112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 water</a:t>
            </a:r>
          </a:p>
          <a:p>
            <a:r>
              <a:rPr lang="en-US" dirty="0" smtClean="0"/>
              <a:t>1.2 NA</a:t>
            </a:r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en-US" sz="2800" dirty="0"/>
              <a:t>Matching refractive index (</a:t>
            </a:r>
            <a:r>
              <a:rPr lang="en-US" altLang="en-US" sz="2800" dirty="0">
                <a:latin typeface="Symbol" panose="05050102010706020507" pitchFamily="18" charset="2"/>
              </a:rPr>
              <a:t>h</a:t>
            </a:r>
            <a:r>
              <a:rPr lang="en-US" altLang="en-US" sz="2800" dirty="0"/>
              <a:t>) </a:t>
            </a:r>
            <a:r>
              <a:rPr lang="en-US" altLang="en-US" sz="2800" dirty="0" smtClean="0"/>
              <a:t>and increasing numerical aperture (N.A.) </a:t>
            </a:r>
            <a:r>
              <a:rPr lang="en-US" sz="2800" dirty="0" smtClean="0"/>
              <a:t>to </a:t>
            </a:r>
            <a:r>
              <a:rPr lang="en-US" sz="2800" dirty="0"/>
              <a:t>avoid Z-axis </a:t>
            </a:r>
            <a:r>
              <a:rPr lang="en-US" sz="2800" dirty="0" smtClean="0"/>
              <a:t>distortions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925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1213705"/>
            <a:ext cx="5322094" cy="5322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5579" y="2183054"/>
            <a:ext cx="829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40x Oil</a:t>
            </a:r>
          </a:p>
          <a:p>
            <a:r>
              <a:rPr lang="en-US" dirty="0" smtClean="0"/>
              <a:t>1.3 NA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en-US" sz="2800" dirty="0"/>
              <a:t>Matching refractive index (</a:t>
            </a:r>
            <a:r>
              <a:rPr lang="en-US" altLang="en-US" sz="2800" dirty="0">
                <a:latin typeface="Symbol" panose="05050102010706020507" pitchFamily="18" charset="2"/>
              </a:rPr>
              <a:t>h</a:t>
            </a:r>
            <a:r>
              <a:rPr lang="en-US" altLang="en-US" sz="2800" dirty="0"/>
              <a:t>) </a:t>
            </a:r>
            <a:r>
              <a:rPr lang="en-US" altLang="en-US" sz="2800" dirty="0" smtClean="0"/>
              <a:t>and increasing numerical aperture (N.A.) </a:t>
            </a:r>
            <a:r>
              <a:rPr lang="en-US" sz="2800" dirty="0" smtClean="0"/>
              <a:t>to </a:t>
            </a:r>
            <a:r>
              <a:rPr lang="en-US" sz="2800" dirty="0"/>
              <a:t>avoid Z-axis </a:t>
            </a:r>
            <a:r>
              <a:rPr lang="en-US" sz="2800" dirty="0" smtClean="0"/>
              <a:t>distortions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772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203" y="1177986"/>
            <a:ext cx="5357813" cy="5357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5579" y="2183054"/>
            <a:ext cx="1359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20x Dry</a:t>
            </a:r>
          </a:p>
          <a:p>
            <a:r>
              <a:rPr lang="en-US" dirty="0" smtClean="0"/>
              <a:t>1.52 NA </a:t>
            </a:r>
            <a:r>
              <a:rPr lang="en-US" dirty="0" err="1" smtClean="0"/>
              <a:t>corr</a:t>
            </a:r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t">
            <a:normAutofit/>
          </a:bodyPr>
          <a:lstStyle/>
          <a:p>
            <a:r>
              <a:rPr lang="en-US" sz="2800" dirty="0"/>
              <a:t>Matching refractive index (</a:t>
            </a:r>
            <a:r>
              <a:rPr lang="en-US" altLang="en-US" sz="2800" dirty="0">
                <a:latin typeface="Symbol" panose="05050102010706020507" pitchFamily="18" charset="2"/>
              </a:rPr>
              <a:t>h</a:t>
            </a:r>
            <a:r>
              <a:rPr lang="en-US" altLang="en-US" sz="2800" dirty="0"/>
              <a:t>) </a:t>
            </a:r>
            <a:r>
              <a:rPr lang="en-US" altLang="en-US" sz="2800" dirty="0" smtClean="0"/>
              <a:t>and increasing numerical aperture (N.A.) </a:t>
            </a:r>
            <a:r>
              <a:rPr lang="en-US" sz="2800" dirty="0" smtClean="0"/>
              <a:t>to </a:t>
            </a:r>
            <a:r>
              <a:rPr lang="en-US" sz="2800" dirty="0"/>
              <a:t>avoid Z-axis </a:t>
            </a:r>
            <a:r>
              <a:rPr lang="en-US" sz="2800" dirty="0" smtClean="0"/>
              <a:t>distortions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76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838200" y="762000"/>
            <a:ext cx="71628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N.A. has a major effect on image brightness</a:t>
            </a:r>
          </a:p>
          <a:p>
            <a:endParaRPr lang="en-US" altLang="en-US"/>
          </a:p>
          <a:p>
            <a:r>
              <a:rPr lang="en-US" altLang="en-US"/>
              <a:t>Transmitted light</a:t>
            </a:r>
          </a:p>
          <a:p>
            <a:pPr>
              <a:lnSpc>
                <a:spcPct val="130000"/>
              </a:lnSpc>
            </a:pPr>
            <a:r>
              <a:rPr lang="en-US" altLang="en-US"/>
              <a:t>	Brightness = fn (NA</a:t>
            </a:r>
            <a:r>
              <a:rPr lang="en-US" altLang="en-US" baseline="30000"/>
              <a:t>2</a:t>
            </a:r>
            <a:r>
              <a:rPr lang="en-US" altLang="en-US"/>
              <a:t> / magnification</a:t>
            </a:r>
            <a:r>
              <a:rPr lang="en-US" altLang="en-US" baseline="30000"/>
              <a:t>2</a:t>
            </a:r>
            <a:r>
              <a:rPr lang="en-US" altLang="en-US"/>
              <a:t>) </a:t>
            </a:r>
          </a:p>
          <a:p>
            <a:endParaRPr lang="en-US" altLang="en-U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838200" y="3686175"/>
            <a:ext cx="71628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Epifluorescence</a:t>
            </a:r>
          </a:p>
          <a:p>
            <a:pPr>
              <a:lnSpc>
                <a:spcPct val="130000"/>
              </a:lnSpc>
            </a:pPr>
            <a:r>
              <a:rPr lang="en-US" altLang="en-US"/>
              <a:t>	Brightness = fn (NA</a:t>
            </a:r>
            <a:r>
              <a:rPr lang="en-US" altLang="en-US" baseline="30000"/>
              <a:t>4</a:t>
            </a:r>
            <a:r>
              <a:rPr lang="en-US" altLang="en-US"/>
              <a:t> / magnification</a:t>
            </a:r>
            <a:r>
              <a:rPr lang="en-US" altLang="en-US" baseline="30000"/>
              <a:t>2</a:t>
            </a:r>
            <a:r>
              <a:rPr lang="en-US" altLang="en-US"/>
              <a:t>) </a:t>
            </a:r>
          </a:p>
          <a:p>
            <a:endParaRPr lang="en-US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2895600"/>
            <a:ext cx="5772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10x 0.5 NA is 3 times brighter than 10x 0.3NA</a:t>
            </a:r>
            <a:endParaRPr lang="en-US" alt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752600" y="4964113"/>
            <a:ext cx="5772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/>
              <a:t>10x 0.5 NA is 8 times brighter than 10x 0.3NA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898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>
                <a:latin typeface="Comic Sans MS" panose="030F0702030302020204" pitchFamily="66" charset="0"/>
              </a:rPr>
              <a:t>Homework 3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408" y="1690689"/>
            <a:ext cx="7806942" cy="404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135" marR="1560830">
              <a:lnSpc>
                <a:spcPct val="1100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Since confocal microscopy is very photon starved, it is important to get objectives that are bright.</a:t>
            </a:r>
          </a:p>
          <a:p>
            <a:pPr marL="64135" marR="1560830">
              <a:lnSpc>
                <a:spcPct val="1100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marL="64135" marR="1560830">
              <a:lnSpc>
                <a:spcPct val="1100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For this assignment let’s assume you have a 10x objective with an N.A. of 0.3. Calculate the N.A. a 20x, 40x and 60x would need to </a:t>
            </a:r>
            <a:r>
              <a:rPr lang="en-US" dirty="0" smtClean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have to </a:t>
            </a:r>
            <a:r>
              <a:rPr lang="en-US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be as bright as this 10x.</a:t>
            </a:r>
          </a:p>
          <a:p>
            <a:pPr marL="64135" marR="1560830">
              <a:lnSpc>
                <a:spcPct val="1100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marL="64135" marR="1560830">
              <a:lnSpc>
                <a:spcPct val="110000"/>
              </a:lnSpc>
              <a:spcBef>
                <a:spcPts val="130"/>
              </a:spcBef>
              <a:spcAft>
                <a:spcPts val="0"/>
              </a:spcAft>
            </a:pPr>
            <a:r>
              <a:rPr lang="en-US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Do the same for a 10x with an N.A. of 0.5. Also note if the 20x, 40x or 60x would be a dry, water or oil objective.</a:t>
            </a:r>
          </a:p>
          <a:p>
            <a:pPr marL="64135" marR="0">
              <a:spcBef>
                <a:spcPts val="15"/>
              </a:spcBef>
              <a:spcAft>
                <a:spcPts val="0"/>
              </a:spcAft>
            </a:pPr>
            <a:r>
              <a:rPr lang="en-US" spc="-5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omic Sans MS" panose="030F0702030302020204" pitchFamily="66" charset="0"/>
              <a:ea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64135" marR="0">
              <a:spcBef>
                <a:spcPts val="15"/>
              </a:spcBef>
              <a:spcAft>
                <a:spcPts val="0"/>
              </a:spcAft>
            </a:pPr>
            <a:r>
              <a:rPr lang="en-US" spc="-5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Hint</a:t>
            </a:r>
            <a:r>
              <a:rPr lang="en-US" spc="-20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–</a:t>
            </a:r>
            <a:r>
              <a:rPr lang="en-US" spc="-10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pc="-5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Assume Brightness for fluorescence equals NA</a:t>
            </a:r>
            <a:r>
              <a:rPr lang="en-US" spc="-5" baseline="30000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4</a:t>
            </a:r>
            <a:r>
              <a:rPr lang="en-US" spc="-5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 / Mag</a:t>
            </a:r>
            <a:r>
              <a:rPr lang="en-US" spc="-5" baseline="30000" dirty="0">
                <a:latin typeface="Comic Sans MS" panose="030F0702030302020204" pitchFamily="66" charset="0"/>
                <a:ea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endParaRPr lang="en-US" dirty="0">
              <a:effectLst/>
              <a:latin typeface="Comic Sans MS" panose="030F0702030302020204" pitchFamily="66" charset="0"/>
              <a:ea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61"/>
            <a:ext cx="7772400" cy="685800"/>
          </a:xfrm>
        </p:spPr>
        <p:txBody>
          <a:bodyPr anchor="t"/>
          <a:lstStyle/>
          <a:p>
            <a:r>
              <a:rPr lang="en-US" altLang="en-US" sz="2400" dirty="0">
                <a:latin typeface="Comic Sans MS" panose="030F0702030302020204" pitchFamily="66" charset="0"/>
              </a:rPr>
              <a:t>Metric Prefixes</a:t>
            </a:r>
          </a:p>
        </p:txBody>
      </p:sp>
      <p:sp>
        <p:nvSpPr>
          <p:cNvPr id="556035" name="Text Box 3"/>
          <p:cNvSpPr txBox="1">
            <a:spLocks noChangeArrowheads="1"/>
          </p:cNvSpPr>
          <p:nvPr/>
        </p:nvSpPr>
        <p:spPr bwMode="auto">
          <a:xfrm>
            <a:off x="838200" y="762000"/>
            <a:ext cx="4419600" cy="874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u="sng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Prefix      Symbol    Factor</a:t>
            </a:r>
            <a:endParaRPr lang="de-DE" altLang="en-US" b="1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Zeta	Z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	1,000,000,000,000,000,000,000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Exa	E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18	1,000,000,000,000,000,000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Peta	P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15	1,000,000,000,000,000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Tera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1)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T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	1,000,000,000,000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Giga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2)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G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	1,000,000,000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Mega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3)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M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	1,000,000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kilo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4)</a:t>
            </a: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k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	1,000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hecto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5)</a:t>
            </a: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h 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	100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Deka	D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	10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 	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0 	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deci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6)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	d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-1	0.1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centi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7)</a:t>
            </a: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c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-2	0.01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milli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8)</a:t>
            </a: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m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-3	0.001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micro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9)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µ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-6	0.000 001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nano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10)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n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-9	0.000 000 001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Ångstrøm  	Å	10</a:t>
            </a:r>
            <a:r>
              <a:rPr lang="de-DE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-10	0.000 000 000 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pico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11)</a:t>
            </a: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p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-12	0.000 000 000 001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femto</a:t>
            </a:r>
            <a:r>
              <a:rPr lang="de-DE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altLang="en-US" sz="1400" b="1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12)</a:t>
            </a: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f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-15	0.000 000 000 000 001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atto</a:t>
            </a: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a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-18	0.000 000 000 000 000 001</a:t>
            </a:r>
            <a:endParaRPr lang="en-US" altLang="en-US" sz="12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200" b="1" dirty="0" err="1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zepto</a:t>
            </a:r>
            <a:r>
              <a:rPr lang="en-US" altLang="en-US" sz="1200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z	10</a:t>
            </a:r>
            <a:r>
              <a:rPr lang="en-US" altLang="en-US" sz="1200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-21	0.000 000 000 000 000 000 001</a:t>
            </a:r>
            <a:r>
              <a:rPr lang="en-US" altLang="en-US" sz="1200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 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baseline="300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 </a:t>
            </a:r>
            <a:endParaRPr lang="en-US" altLang="en-US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 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556036" name="Text Box 4"/>
          <p:cNvSpPr txBox="1">
            <a:spLocks noChangeArrowheads="1"/>
          </p:cNvSpPr>
          <p:nvPr/>
        </p:nvSpPr>
        <p:spPr bwMode="auto">
          <a:xfrm>
            <a:off x="5105400" y="685800"/>
            <a:ext cx="3733800" cy="610076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690563"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690563"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690563"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690563"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690563"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690563" fontAlgn="base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690563" fontAlgn="base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690563" fontAlgn="base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690563" fontAlgn="base">
              <a:spcBef>
                <a:spcPct val="0"/>
              </a:spcBef>
              <a:spcAft>
                <a:spcPct val="0"/>
              </a:spcAft>
              <a:tabLst>
                <a:tab pos="4556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Examples:</a:t>
            </a:r>
            <a:endParaRPr lang="en-US" altLang="en-US" sz="1600" dirty="0" smtClean="0">
              <a:solidFill>
                <a:srgbClr val="3333CC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1) 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Tbytes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=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Tera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bytes =  10</a:t>
            </a:r>
            <a:r>
              <a:rPr lang="en-US" altLang="en-US" sz="1300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Bytes                           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(storage capacity of computers)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2) 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Ghz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= Gigahertz =  10</a:t>
            </a:r>
            <a:r>
              <a:rPr lang="en-US" altLang="en-US" sz="1300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Hertz                           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(frequency)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3)  M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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=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Megohm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= Million Ohm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(resistance)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4)  kW		=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kilowattt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= 1000 Watt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(power) 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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¾ HP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5)  hl	= hectoliter = Hundred liters                              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(volume of barrels)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6)  (dm)</a:t>
            </a:r>
            <a:r>
              <a:rPr lang="de-DE" altLang="en-US" sz="1300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	</a:t>
            </a:r>
            <a:r>
              <a:rPr lang="de-DE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= decimeter</a:t>
            </a:r>
            <a:r>
              <a:rPr lang="de-DE" altLang="en-US" sz="1300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 </a:t>
            </a:r>
            <a:r>
              <a:rPr lang="de-DE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= cubic decimeter </a:t>
            </a:r>
            <a:r>
              <a:rPr lang="de-DE" altLang="en-US" sz="1300" baseline="300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de-DE" altLang="en-US" sz="1300" b="1" i="1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=  1 liter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7)  cm	= centimeter 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(length) 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 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3/8”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8)  mV	= millivolt</a:t>
            </a:r>
            <a:r>
              <a:rPr lang="de-DE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                                             (voltage)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9)  µA	= microampere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(current)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10)  ng	=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nanogram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(weight)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11)  pf	=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picofarad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(capacitance)</a:t>
            </a:r>
            <a:endParaRPr lang="en-US" altLang="en-US" sz="1300" dirty="0" smtClean="0">
              <a:solidFill>
                <a:srgbClr val="000000"/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12) 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fl</a:t>
            </a:r>
            <a:r>
              <a:rPr lang="en-US" altLang="en-US" sz="1300" dirty="0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	= </a:t>
            </a:r>
            <a:r>
              <a:rPr lang="en-US" altLang="en-US" sz="1300" dirty="0" err="1" smtClean="0">
                <a:solidFill>
                  <a:srgbClr val="3333CC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femtoliter</a:t>
            </a:r>
            <a:r>
              <a:rPr lang="en-US" altLang="en-US" sz="1300" dirty="0" smtClean="0">
                <a:solidFill>
                  <a:srgbClr val="00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                        (volume)</a:t>
            </a:r>
          </a:p>
        </p:txBody>
      </p:sp>
    </p:spTree>
    <p:extLst>
      <p:ext uri="{BB962C8B-B14F-4D97-AF65-F5344CB8AC3E}">
        <p14:creationId xmlns:p14="http://schemas.microsoft.com/office/powerpoint/2010/main" val="14730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utoUpdateAnimBg="0"/>
      <p:bldP spid="556036" grpId="0" animBg="1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726281" y="0"/>
            <a:ext cx="8153400" cy="658813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Conjugate Planes in Infinity Optics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5410200" y="5638800"/>
            <a:ext cx="2589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Illumination Path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706438" y="3429000"/>
            <a:ext cx="2036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Imaging Path</a:t>
            </a:r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2495550" y="771525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734" name="Line 6"/>
          <p:cNvSpPr>
            <a:spLocks noChangeShapeType="1"/>
          </p:cNvSpPr>
          <p:nvPr/>
        </p:nvSpPr>
        <p:spPr bwMode="auto">
          <a:xfrm>
            <a:off x="2495550" y="2076450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>
            <a:off x="2495550" y="4238625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514600" y="5724525"/>
            <a:ext cx="3810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>
            <a:off x="5257800" y="65532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5257800" y="512445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5257800" y="35814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5257800" y="123825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733800" y="1774825"/>
            <a:ext cx="6096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latin typeface="Times New Roman" panose="02020603050405020304" pitchFamily="18" charset="0"/>
              </a:rPr>
              <a:t>Eyepiece</a:t>
            </a:r>
            <a:endParaRPr lang="en-US" altLang="en-US" sz="1200" b="1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3733800" y="2895600"/>
            <a:ext cx="587375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latin typeface="Times New Roman" panose="02020603050405020304" pitchFamily="18" charset="0"/>
              </a:rPr>
              <a:t>TubeLens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3733800" y="3843338"/>
            <a:ext cx="587375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latin typeface="Times New Roman" panose="02020603050405020304" pitchFamily="18" charset="0"/>
              </a:rPr>
              <a:t>Objective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733800" y="4625975"/>
            <a:ext cx="6096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latin typeface="Times New Roman" panose="02020603050405020304" pitchFamily="18" charset="0"/>
              </a:rPr>
              <a:t>Condenser</a:t>
            </a:r>
          </a:p>
        </p:txBody>
      </p: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3733800" y="6042025"/>
            <a:ext cx="5334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latin typeface="Times New Roman" panose="02020603050405020304" pitchFamily="18" charset="0"/>
              </a:rPr>
              <a:t>Collector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3810000" y="1066800"/>
            <a:ext cx="381000" cy="152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000" b="1">
                <a:solidFill>
                  <a:srgbClr val="FFFFFF"/>
                </a:solidFill>
                <a:latin typeface="Times New Roman" panose="02020603050405020304" pitchFamily="18" charset="0"/>
              </a:rPr>
              <a:t>Eye</a:t>
            </a:r>
          </a:p>
        </p:txBody>
      </p:sp>
      <p:pic>
        <p:nvPicPr>
          <p:cNvPr id="7374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685800"/>
            <a:ext cx="9477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685800"/>
            <a:ext cx="8604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1174750" y="55626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3333CC"/>
                </a:solidFill>
              </a:rPr>
              <a:t>Field Diaphragm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1600200" y="4092575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3333CC"/>
                </a:solidFill>
              </a:rPr>
              <a:t>Specimen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1" name="Text Box 23"/>
          <p:cNvSpPr txBox="1">
            <a:spLocks noChangeArrowheads="1"/>
          </p:cNvSpPr>
          <p:nvPr/>
        </p:nvSpPr>
        <p:spPr bwMode="auto">
          <a:xfrm>
            <a:off x="881063" y="1924050"/>
            <a:ext cx="163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3333CC"/>
                </a:solidFill>
              </a:rPr>
              <a:t>Intermediate Image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1862138" y="620713"/>
            <a:ext cx="771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3333CC"/>
                </a:solidFill>
              </a:rPr>
              <a:t>Retina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5641975" y="6427788"/>
            <a:ext cx="109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0000"/>
                </a:solidFill>
              </a:rPr>
              <a:t>Light Source</a:t>
            </a:r>
          </a:p>
        </p:txBody>
      </p:sp>
      <p:sp>
        <p:nvSpPr>
          <p:cNvPr id="73754" name="Text Box 26"/>
          <p:cNvSpPr txBox="1">
            <a:spLocks noChangeArrowheads="1"/>
          </p:cNvSpPr>
          <p:nvPr/>
        </p:nvSpPr>
        <p:spPr bwMode="auto">
          <a:xfrm>
            <a:off x="5699125" y="4991100"/>
            <a:ext cx="2424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0000"/>
                </a:solidFill>
              </a:rPr>
              <a:t>Condenser Aperture Diaphragm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5675313" y="3451225"/>
            <a:ext cx="2097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0000"/>
                </a:solidFill>
              </a:rPr>
              <a:t>Objective Back Focal Plane</a:t>
            </a:r>
          </a:p>
        </p:txBody>
      </p:sp>
      <p:sp>
        <p:nvSpPr>
          <p:cNvPr id="73756" name="Text Box 28"/>
          <p:cNvSpPr txBox="1">
            <a:spLocks noChangeArrowheads="1"/>
          </p:cNvSpPr>
          <p:nvPr/>
        </p:nvSpPr>
        <p:spPr bwMode="auto">
          <a:xfrm>
            <a:off x="5637213" y="1089025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FF0000"/>
                </a:solidFill>
              </a:rPr>
              <a:t>Eyepoint</a:t>
            </a:r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86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 smtClean="0"/>
              <a:t>Relationship between diffraction, airy disk and point spread function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Airy disk – 2D</a:t>
            </a:r>
          </a:p>
          <a:p>
            <a:r>
              <a:rPr lang="en-US" sz="2400" dirty="0" smtClean="0"/>
              <a:t>Point spread function -3D</a:t>
            </a:r>
          </a:p>
          <a:p>
            <a:r>
              <a:rPr lang="en-US" sz="2400" dirty="0" smtClean="0"/>
              <a:t>Though often defined as the same that is not quite true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766661"/>
            <a:ext cx="4033629" cy="3878489"/>
          </a:xfrm>
        </p:spPr>
      </p:pic>
      <p:sp>
        <p:nvSpPr>
          <p:cNvPr id="7" name="Rectangle 6"/>
          <p:cNvSpPr/>
          <p:nvPr/>
        </p:nvSpPr>
        <p:spPr>
          <a:xfrm>
            <a:off x="7924800" y="6460094"/>
            <a:ext cx="737978" cy="272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3291" y="1852259"/>
            <a:ext cx="1096954" cy="822716"/>
          </a:xfrm>
          <a:prstGeom prst="rect">
            <a:avLst/>
          </a:prstGeom>
        </p:spPr>
      </p:pic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80230"/>
              </p:ext>
            </p:extLst>
          </p:nvPr>
        </p:nvGraphicFramePr>
        <p:xfrm>
          <a:off x="5288642" y="1852259"/>
          <a:ext cx="970857" cy="872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Image" r:id="rId5" imgW="7510060" imgH="7268620" progId="Photoshop.Image.5">
                  <p:embed/>
                </p:oleObj>
              </mc:Choice>
              <mc:Fallback>
                <p:oleObj name="Image" r:id="rId5" imgW="7510060" imgH="7268620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8642" y="1852259"/>
                        <a:ext cx="970857" cy="87220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08668" y="2766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694" y="1614616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Two slit diffraction pattern</a:t>
            </a:r>
          </a:p>
          <a:p>
            <a:endParaRPr lang="en-US" sz="10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338656" y="2263617"/>
            <a:ext cx="506027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5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4237038" y="144295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Calibri Light" panose="020F0302020204030204" pitchFamily="34" charset="0"/>
            </a:endParaRPr>
          </a:p>
        </p:txBody>
      </p:sp>
      <p:pic>
        <p:nvPicPr>
          <p:cNvPr id="18434" name="Picture 3" descr="psfDensity62.gif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966959"/>
            <a:ext cx="295910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isophot.jpg     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2979659"/>
            <a:ext cx="4333875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15"/>
          <p:cNvGrpSpPr>
            <a:grpSpLocks/>
          </p:cNvGrpSpPr>
          <p:nvPr/>
        </p:nvGrpSpPr>
        <p:grpSpPr bwMode="auto">
          <a:xfrm>
            <a:off x="2046288" y="646034"/>
            <a:ext cx="4352925" cy="2270125"/>
            <a:chOff x="1289" y="306"/>
            <a:chExt cx="2742" cy="1430"/>
          </a:xfrm>
        </p:grpSpPr>
        <p:sp>
          <p:nvSpPr>
            <p:cNvPr id="18441" name="Line 5"/>
            <p:cNvSpPr>
              <a:spLocks noChangeShapeType="1"/>
            </p:cNvSpPr>
            <p:nvPr/>
          </p:nvSpPr>
          <p:spPr bwMode="auto">
            <a:xfrm>
              <a:off x="1289" y="1007"/>
              <a:ext cx="27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alibri Light" panose="020F030202020403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442" name="Oval 6"/>
            <p:cNvSpPr>
              <a:spLocks noChangeArrowheads="1"/>
            </p:cNvSpPr>
            <p:nvPr/>
          </p:nvSpPr>
          <p:spPr bwMode="auto">
            <a:xfrm>
              <a:off x="2351" y="306"/>
              <a:ext cx="247" cy="1430"/>
            </a:xfrm>
            <a:prstGeom prst="ellipse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443" name="AutoShape 7"/>
            <p:cNvSpPr>
              <a:spLocks noChangeArrowheads="1"/>
            </p:cNvSpPr>
            <p:nvPr/>
          </p:nvSpPr>
          <p:spPr bwMode="auto">
            <a:xfrm>
              <a:off x="3092" y="979"/>
              <a:ext cx="50" cy="5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444" name="AutoShape 8"/>
            <p:cNvSpPr>
              <a:spLocks noChangeArrowheads="1"/>
            </p:cNvSpPr>
            <p:nvPr/>
          </p:nvSpPr>
          <p:spPr bwMode="auto">
            <a:xfrm>
              <a:off x="1794" y="979"/>
              <a:ext cx="50" cy="56"/>
            </a:xfrm>
            <a:prstGeom prst="diamond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445" name="Oval 9"/>
            <p:cNvSpPr>
              <a:spLocks noChangeArrowheads="1"/>
            </p:cNvSpPr>
            <p:nvPr/>
          </p:nvSpPr>
          <p:spPr bwMode="auto">
            <a:xfrm>
              <a:off x="1289" y="979"/>
              <a:ext cx="50" cy="56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18446" name="Oval 10"/>
            <p:cNvSpPr>
              <a:spLocks noChangeArrowheads="1"/>
            </p:cNvSpPr>
            <p:nvPr/>
          </p:nvSpPr>
          <p:spPr bwMode="auto">
            <a:xfrm>
              <a:off x="3907" y="937"/>
              <a:ext cx="124" cy="140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18437" name="Text Box 11"/>
          <p:cNvSpPr txBox="1">
            <a:spLocks noChangeArrowheads="1"/>
          </p:cNvSpPr>
          <p:nvPr/>
        </p:nvSpPr>
        <p:spPr bwMode="auto">
          <a:xfrm>
            <a:off x="1690857" y="237108"/>
            <a:ext cx="546066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Point Spread Function is three dimensional</a:t>
            </a:r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629673" y="1930599"/>
            <a:ext cx="24411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Subdiffraction limit spot</a:t>
            </a:r>
          </a:p>
        </p:txBody>
      </p:sp>
      <p:sp>
        <p:nvSpPr>
          <p:cNvPr id="18439" name="Text Box 13"/>
          <p:cNvSpPr txBox="1">
            <a:spLocks noChangeArrowheads="1"/>
          </p:cNvSpPr>
          <p:nvPr/>
        </p:nvSpPr>
        <p:spPr bwMode="auto">
          <a:xfrm>
            <a:off x="4927811" y="1052712"/>
            <a:ext cx="3298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Image of </a:t>
            </a:r>
            <a:r>
              <a:rPr lang="en-US" alt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subdiffraction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limit spot</a:t>
            </a:r>
          </a:p>
        </p:txBody>
      </p:sp>
      <p:sp>
        <p:nvSpPr>
          <p:cNvPr id="18440" name="Text Box 14"/>
          <p:cNvSpPr txBox="1">
            <a:spLocks noChangeArrowheads="1"/>
          </p:cNvSpPr>
          <p:nvPr/>
        </p:nvSpPr>
        <p:spPr bwMode="auto">
          <a:xfrm>
            <a:off x="1228783" y="5953116"/>
            <a:ext cx="63832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Thus, each spot in specimen will be blurred onto the sensor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(Aperture and </a:t>
            </a:r>
            <a:r>
              <a:rPr lang="ja-JP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2000">
                <a:solidFill>
                  <a:srgbClr val="000000"/>
                </a:solidFill>
                <a:latin typeface="Calibri" panose="020F0502020204030204" pitchFamily="34" charset="0"/>
              </a:rPr>
              <a:t>Missing Cone</a:t>
            </a:r>
            <a:r>
              <a:rPr lang="ja-JP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en-US" altLang="ja-JP" sz="20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  <a:endParaRPr lang="en-US" altLang="en-US" sz="2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202363" y="5747657"/>
            <a:ext cx="690806" cy="19541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2"/>
          <p:cNvSpPr txBox="1">
            <a:spLocks noChangeArrowheads="1"/>
          </p:cNvSpPr>
          <p:nvPr/>
        </p:nvSpPr>
        <p:spPr bwMode="auto">
          <a:xfrm>
            <a:off x="4041775" y="1517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263810" y="372212"/>
            <a:ext cx="7990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alibri Light" panose="020F0302020204030204" pitchFamily="34" charset="0"/>
              </a:rPr>
              <a:t>To reduce contribution of </a:t>
            </a:r>
            <a:r>
              <a:rPr lang="en-US" altLang="en-US" dirty="0" smtClean="0">
                <a:latin typeface="Calibri Light" panose="020F0302020204030204" pitchFamily="34" charset="0"/>
              </a:rPr>
              <a:t>blurring </a:t>
            </a:r>
            <a:r>
              <a:rPr lang="en-US" altLang="en-US" dirty="0">
                <a:latin typeface="Calibri Light" panose="020F0302020204030204" pitchFamily="34" charset="0"/>
              </a:rPr>
              <a:t>to the image:  Deconvolution</a:t>
            </a:r>
          </a:p>
        </p:txBody>
      </p:sp>
      <p:pic>
        <p:nvPicPr>
          <p:cNvPr id="19459" name="Picture 4" descr="isophot.jpg                                                    0001AB28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3668713"/>
            <a:ext cx="288448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357188" y="1952625"/>
            <a:ext cx="3868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9461" name="Oval 7"/>
          <p:cNvSpPr>
            <a:spLocks noChangeArrowheads="1"/>
          </p:cNvSpPr>
          <p:nvPr/>
        </p:nvSpPr>
        <p:spPr bwMode="auto">
          <a:xfrm>
            <a:off x="1855788" y="839788"/>
            <a:ext cx="347662" cy="2270125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2900363" y="1908175"/>
            <a:ext cx="71437" cy="889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19463" name="AutoShape 9"/>
          <p:cNvSpPr>
            <a:spLocks noChangeArrowheads="1"/>
          </p:cNvSpPr>
          <p:nvPr/>
        </p:nvSpPr>
        <p:spPr bwMode="auto">
          <a:xfrm>
            <a:off x="1069975" y="1908175"/>
            <a:ext cx="69850" cy="889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19464" name="Oval 10"/>
          <p:cNvSpPr>
            <a:spLocks noChangeArrowheads="1"/>
          </p:cNvSpPr>
          <p:nvPr/>
        </p:nvSpPr>
        <p:spPr bwMode="auto">
          <a:xfrm>
            <a:off x="357188" y="1908175"/>
            <a:ext cx="69850" cy="8890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19465" name="Oval 11"/>
          <p:cNvSpPr>
            <a:spLocks noChangeArrowheads="1"/>
          </p:cNvSpPr>
          <p:nvPr/>
        </p:nvSpPr>
        <p:spPr bwMode="auto">
          <a:xfrm>
            <a:off x="4051300" y="1841500"/>
            <a:ext cx="174625" cy="22225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427038" y="2495550"/>
            <a:ext cx="3624262" cy="0"/>
          </a:xfrm>
          <a:prstGeom prst="lin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9467" name="Text Box 14"/>
          <p:cNvSpPr txBox="1">
            <a:spLocks noChangeArrowheads="1"/>
          </p:cNvSpPr>
          <p:nvPr/>
        </p:nvSpPr>
        <p:spPr bwMode="auto">
          <a:xfrm>
            <a:off x="896555" y="2993926"/>
            <a:ext cx="2383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Calibri" panose="020F0502020204030204" pitchFamily="34" charset="0"/>
              </a:rPr>
              <a:t>Image blurred by PSF</a:t>
            </a:r>
          </a:p>
        </p:txBody>
      </p:sp>
      <p:sp>
        <p:nvSpPr>
          <p:cNvPr id="19476" name="Line 13"/>
          <p:cNvSpPr>
            <a:spLocks noChangeShapeType="1"/>
          </p:cNvSpPr>
          <p:nvPr/>
        </p:nvSpPr>
        <p:spPr bwMode="auto">
          <a:xfrm>
            <a:off x="4452938" y="1997075"/>
            <a:ext cx="3801778" cy="0"/>
          </a:xfrm>
          <a:prstGeom prst="lin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9477" name="Text Box 15"/>
          <p:cNvSpPr txBox="1">
            <a:spLocks noChangeArrowheads="1"/>
          </p:cNvSpPr>
          <p:nvPr/>
        </p:nvSpPr>
        <p:spPr bwMode="auto">
          <a:xfrm>
            <a:off x="4397353" y="1626707"/>
            <a:ext cx="3520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Calibri" panose="020F0502020204030204" pitchFamily="34" charset="0"/>
              </a:rPr>
              <a:t>Compute model of what might have generated the image</a:t>
            </a:r>
          </a:p>
        </p:txBody>
      </p:sp>
      <p:sp>
        <p:nvSpPr>
          <p:cNvPr id="19478" name="Oval 17"/>
          <p:cNvSpPr>
            <a:spLocks noChangeArrowheads="1"/>
          </p:cNvSpPr>
          <p:nvPr/>
        </p:nvSpPr>
        <p:spPr bwMode="auto">
          <a:xfrm>
            <a:off x="8339138" y="1971675"/>
            <a:ext cx="144462" cy="92075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19473" name="Text Box 16"/>
          <p:cNvSpPr txBox="1">
            <a:spLocks noChangeArrowheads="1"/>
          </p:cNvSpPr>
          <p:nvPr/>
        </p:nvSpPr>
        <p:spPr bwMode="auto">
          <a:xfrm>
            <a:off x="5931569" y="4285626"/>
            <a:ext cx="25130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Calibri" panose="020F0502020204030204" pitchFamily="34" charset="0"/>
              </a:rPr>
              <a:t>Compute how model would be blurred by PSF</a:t>
            </a:r>
          </a:p>
        </p:txBody>
      </p:sp>
      <p:sp>
        <p:nvSpPr>
          <p:cNvPr id="19474" name="Line 20"/>
          <p:cNvSpPr>
            <a:spLocks noChangeShapeType="1"/>
          </p:cNvSpPr>
          <p:nvPr/>
        </p:nvSpPr>
        <p:spPr bwMode="auto">
          <a:xfrm flipH="1">
            <a:off x="5956300" y="2185988"/>
            <a:ext cx="2382837" cy="2030413"/>
          </a:xfrm>
          <a:prstGeom prst="lin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 Light" panose="020F0302020204030204" pitchFamily="34" charset="0"/>
            </a:endParaRPr>
          </a:p>
        </p:txBody>
      </p:sp>
      <p:sp>
        <p:nvSpPr>
          <p:cNvPr id="19475" name="Oval 21"/>
          <p:cNvSpPr>
            <a:spLocks noChangeArrowheads="1"/>
          </p:cNvSpPr>
          <p:nvPr/>
        </p:nvSpPr>
        <p:spPr bwMode="auto">
          <a:xfrm rot="16200000">
            <a:off x="5594350" y="4352926"/>
            <a:ext cx="161925" cy="222250"/>
          </a:xfrm>
          <a:prstGeom prst="ellipse">
            <a:avLst/>
          </a:prstGeom>
          <a:solidFill>
            <a:srgbClr val="FF66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19471" name="Line 23"/>
          <p:cNvSpPr>
            <a:spLocks noChangeShapeType="1"/>
          </p:cNvSpPr>
          <p:nvPr/>
        </p:nvSpPr>
        <p:spPr bwMode="auto">
          <a:xfrm flipH="1" flipV="1">
            <a:off x="4277258" y="2185988"/>
            <a:ext cx="1286929" cy="2030412"/>
          </a:xfrm>
          <a:prstGeom prst="line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9472" name="Text Box 24"/>
          <p:cNvSpPr txBox="1">
            <a:spLocks noChangeArrowheads="1"/>
          </p:cNvSpPr>
          <p:nvPr/>
        </p:nvSpPr>
        <p:spPr bwMode="auto">
          <a:xfrm>
            <a:off x="4194175" y="3119438"/>
            <a:ext cx="1457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Calibri" panose="020F0502020204030204" pitchFamily="34" charset="0"/>
              </a:rPr>
              <a:t>Compare and iterate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6555" y="5804502"/>
            <a:ext cx="7587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Deconvolution depends on data from focal planes above and below focal plane being analyzed.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1742953" y="5497967"/>
            <a:ext cx="690806" cy="195411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-10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07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2051</TotalTime>
  <Words>2197</Words>
  <Application>Microsoft Office PowerPoint</Application>
  <PresentationFormat>On-screen Show (4:3)</PresentationFormat>
  <Paragraphs>487</Paragraphs>
  <Slides>69</Slides>
  <Notes>13</Notes>
  <HiddenSlides>0</HiddenSlides>
  <MMClips>3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69</vt:i4>
      </vt:variant>
    </vt:vector>
  </HeadingPairs>
  <TitlesOfParts>
    <vt:vector size="87" baseType="lpstr">
      <vt:lpstr>ＭＳ Ｐゴシック</vt:lpstr>
      <vt:lpstr>ＭＳ Ｐゴシック</vt:lpstr>
      <vt:lpstr>Arial</vt:lpstr>
      <vt:lpstr>Arial Narrow</vt:lpstr>
      <vt:lpstr>Calibri</vt:lpstr>
      <vt:lpstr>Calibri Light</vt:lpstr>
      <vt:lpstr>Comic Sans MS</vt:lpstr>
      <vt:lpstr>Garamond</vt:lpstr>
      <vt:lpstr>Symbol</vt:lpstr>
      <vt:lpstr>Times</vt:lpstr>
      <vt:lpstr>Times New Roman</vt:lpstr>
      <vt:lpstr>Office Theme</vt:lpstr>
      <vt:lpstr>Default Design</vt:lpstr>
      <vt:lpstr>1_Office Theme</vt:lpstr>
      <vt:lpstr>Blank Presentation</vt:lpstr>
      <vt:lpstr>Image</vt:lpstr>
      <vt:lpstr>Document</vt:lpstr>
      <vt:lpstr>Worksheet</vt:lpstr>
      <vt:lpstr>Biology 177: Principles of Modern Microscopy</vt:lpstr>
      <vt:lpstr>Lecture 7: Confocal Microscopy</vt:lpstr>
      <vt:lpstr>Improve fluorescence with optical sectioning</vt:lpstr>
      <vt:lpstr>Overview of Optical sectioning Methods</vt:lpstr>
      <vt:lpstr>PowerPoint Presentation</vt:lpstr>
      <vt:lpstr>Widefield imaging:  detail in the image from collecting diffracted light Larger aperture = more diffraction peaks = higher resolution   </vt:lpstr>
      <vt:lpstr>Relationship between diffraction, airy disk and point spread function</vt:lpstr>
      <vt:lpstr>PowerPoint Presentation</vt:lpstr>
      <vt:lpstr>PowerPoint Presentation</vt:lpstr>
      <vt:lpstr>Image deconvolution</vt:lpstr>
      <vt:lpstr>Optical sectioning even when 3D image stack is incomplete</vt:lpstr>
      <vt:lpstr>Optical Sectioning: Increased Contrast and Sharpness.   Examples: Zebrafish images, Inner ear</vt:lpstr>
      <vt:lpstr>How else to fill in the missing cone? Need more data in the Z-axis  --&gt;  Confocal microscopy</vt:lpstr>
      <vt:lpstr>Confocal Microscopy just a form of  Fluorescence Microscopy</vt:lpstr>
      <vt:lpstr>Confocal Microscopy (Minsky, 1957)</vt:lpstr>
      <vt:lpstr>Pinhole:  Axial Filtering</vt:lpstr>
      <vt:lpstr>Aperture trims the PSF:  increased resolution in XY plane</vt:lpstr>
      <vt:lpstr>PowerPoint Presentation</vt:lpstr>
      <vt:lpstr>Optical section thickness vs pinhole size</vt:lpstr>
      <vt:lpstr>Resolution, Signal and Pinhole Diameter</vt:lpstr>
      <vt:lpstr>Why does confocal add depth discrimination?</vt:lpstr>
      <vt:lpstr>But this arrangement generates an “image” of only one point in the specimen </vt:lpstr>
      <vt:lpstr>Scan Specimen</vt:lpstr>
      <vt:lpstr>Scan Microscope Head</vt:lpstr>
      <vt:lpstr>PowerPoint Presentation</vt:lpstr>
      <vt:lpstr>Confocal Terminology</vt:lpstr>
      <vt:lpstr>Optical Aberrations:  Imperfections in optical systems</vt:lpstr>
      <vt:lpstr>Spherical Aberration</vt:lpstr>
      <vt:lpstr>PowerPoint Presentation</vt:lpstr>
      <vt:lpstr>Higher index of refraction results in shorter f</vt:lpstr>
      <vt:lpstr>Lateral chromatic aberration - light misses aperture</vt:lpstr>
      <vt:lpstr>PowerPoint Presentation</vt:lpstr>
      <vt:lpstr>Aberrations result in loss of signal and soft focus at depth </vt:lpstr>
      <vt:lpstr>PowerPoint Presentation</vt:lpstr>
      <vt:lpstr>PowerPoint Presentation</vt:lpstr>
      <vt:lpstr>Larger N.A. can collect higher order rays  can collect 1st order rays from smaller dmin</vt:lpstr>
      <vt:lpstr>How to scan the laser beam? Place galvanometer mirror at the telecentric point </vt:lpstr>
      <vt:lpstr>PowerPoint Presentation</vt:lpstr>
      <vt:lpstr>PowerPoint Presentation</vt:lpstr>
      <vt:lpstr>PowerPoint Presentation</vt:lpstr>
      <vt:lpstr>Problem:  Optical aberrations from simple lens systems</vt:lpstr>
      <vt:lpstr>Simple pair of lenses can minimize problem (equal and opposite distortions) </vt:lpstr>
      <vt:lpstr>1:1 Image relay</vt:lpstr>
      <vt:lpstr>PowerPoint Presentation</vt:lpstr>
      <vt:lpstr>Limitations:  Phototoxicity</vt:lpstr>
      <vt:lpstr>Limitations: Photobleaching</vt:lpstr>
      <vt:lpstr>Loss of sectioning by Scattering</vt:lpstr>
      <vt:lpstr>How else to do confocal microscopy?</vt:lpstr>
      <vt:lpstr>Tandem spinning disk scanner</vt:lpstr>
      <vt:lpstr>PowerPoint Presentation</vt:lpstr>
      <vt:lpstr>PowerPoint Presentation</vt:lpstr>
      <vt:lpstr>PowerPoint Presentation</vt:lpstr>
      <vt:lpstr>PowerPoint Presentation</vt:lpstr>
      <vt:lpstr>Conventional Fluorescence (Jablonski diagram)</vt:lpstr>
      <vt:lpstr>Two-Photon Excited Fluorescence (Jablonski diagram)</vt:lpstr>
      <vt:lpstr>PowerPoint Presentation</vt:lpstr>
      <vt:lpstr>PowerPoint Presentation</vt:lpstr>
      <vt:lpstr>Two-Photon microscopy</vt:lpstr>
      <vt:lpstr>Two-photon microscopy is somewhat color-blind</vt:lpstr>
      <vt:lpstr>Two Photon Microscopy</vt:lpstr>
      <vt:lpstr>Confocal Z-resolution an order of magnitude worse than X-Y resolution</vt:lpstr>
      <vt:lpstr>Matching refractive index (h) and increasing numerical aperture (N.A.) to avoid Z-axis distortions</vt:lpstr>
      <vt:lpstr>Matching refractive index (h) and increasing numerical aperture (N.A.) to avoid Z-axis distortions</vt:lpstr>
      <vt:lpstr>Matching refractive index (h) and increasing numerical aperture (N.A.) to avoid Z-axis distortions</vt:lpstr>
      <vt:lpstr>Matching refractive index (h) and increasing numerical aperture (N.A.) to avoid Z-axis distortions</vt:lpstr>
      <vt:lpstr>PowerPoint Presentation</vt:lpstr>
      <vt:lpstr>Homework 3</vt:lpstr>
      <vt:lpstr>Metric Prefixes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177: Principles of Modern Microscopy</dc:title>
  <dc:creator>Andres Collazo</dc:creator>
  <cp:lastModifiedBy>Andres Collazo</cp:lastModifiedBy>
  <cp:revision>103</cp:revision>
  <dcterms:created xsi:type="dcterms:W3CDTF">2015-01-20T22:50:10Z</dcterms:created>
  <dcterms:modified xsi:type="dcterms:W3CDTF">2015-01-27T17:37:40Z</dcterms:modified>
</cp:coreProperties>
</file>