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3.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10" r:id="rId3"/>
    <p:sldMasterId id="2147483735" r:id="rId4"/>
    <p:sldMasterId id="2147483747" r:id="rId5"/>
    <p:sldMasterId id="2147483762" r:id="rId6"/>
    <p:sldMasterId id="2147483774" r:id="rId7"/>
  </p:sldMasterIdLst>
  <p:notesMasterIdLst>
    <p:notesMasterId r:id="rId77"/>
  </p:notesMasterIdLst>
  <p:sldIdLst>
    <p:sldId id="257" r:id="rId8"/>
    <p:sldId id="258" r:id="rId9"/>
    <p:sldId id="340" r:id="rId10"/>
    <p:sldId id="313" r:id="rId11"/>
    <p:sldId id="314" r:id="rId12"/>
    <p:sldId id="315" r:id="rId13"/>
    <p:sldId id="316" r:id="rId14"/>
    <p:sldId id="317" r:id="rId15"/>
    <p:sldId id="318" r:id="rId16"/>
    <p:sldId id="319" r:id="rId17"/>
    <p:sldId id="341" r:id="rId18"/>
    <p:sldId id="342" r:id="rId19"/>
    <p:sldId id="320" r:id="rId20"/>
    <p:sldId id="321" r:id="rId21"/>
    <p:sldId id="334" r:id="rId22"/>
    <p:sldId id="333" r:id="rId23"/>
    <p:sldId id="322" r:id="rId24"/>
    <p:sldId id="323" r:id="rId25"/>
    <p:sldId id="324" r:id="rId26"/>
    <p:sldId id="335" r:id="rId27"/>
    <p:sldId id="312" r:id="rId28"/>
    <p:sldId id="262" r:id="rId29"/>
    <p:sldId id="343" r:id="rId30"/>
    <p:sldId id="338"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344" r:id="rId46"/>
    <p:sldId id="347" r:id="rId47"/>
    <p:sldId id="348" r:id="rId48"/>
    <p:sldId id="277" r:id="rId49"/>
    <p:sldId id="278" r:id="rId50"/>
    <p:sldId id="279" r:id="rId51"/>
    <p:sldId id="280" r:id="rId52"/>
    <p:sldId id="281" r:id="rId53"/>
    <p:sldId id="349" r:id="rId54"/>
    <p:sldId id="282" r:id="rId55"/>
    <p:sldId id="283" r:id="rId56"/>
    <p:sldId id="339" r:id="rId57"/>
    <p:sldId id="356" r:id="rId58"/>
    <p:sldId id="354" r:id="rId59"/>
    <p:sldId id="355" r:id="rId60"/>
    <p:sldId id="284" r:id="rId61"/>
    <p:sldId id="285" r:id="rId62"/>
    <p:sldId id="286" r:id="rId63"/>
    <p:sldId id="350" r:id="rId64"/>
    <p:sldId id="345" r:id="rId65"/>
    <p:sldId id="346" r:id="rId66"/>
    <p:sldId id="288" r:id="rId67"/>
    <p:sldId id="289" r:id="rId68"/>
    <p:sldId id="290" r:id="rId69"/>
    <p:sldId id="291" r:id="rId70"/>
    <p:sldId id="292" r:id="rId71"/>
    <p:sldId id="293" r:id="rId72"/>
    <p:sldId id="294" r:id="rId73"/>
    <p:sldId id="259" r:id="rId74"/>
    <p:sldId id="352" r:id="rId75"/>
    <p:sldId id="35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4039" autoAdjust="0"/>
  </p:normalViewPr>
  <p:slideViewPr>
    <p:cSldViewPr snapToGrid="0">
      <p:cViewPr varScale="1">
        <p:scale>
          <a:sx n="71" d="100"/>
          <a:sy n="71" d="100"/>
        </p:scale>
        <p:origin x="1742"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D4D4F-7886-436C-9413-515732DAD3C0}" type="datetimeFigureOut">
              <a:rPr lang="en-US" smtClean="0"/>
              <a:t>1/22/2015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961CA-B4F7-4236-B802-BDC70D1D0E5D}" type="slidenum">
              <a:rPr lang="en-US" smtClean="0"/>
              <a:t>‹#›</a:t>
            </a:fld>
            <a:endParaRPr lang="en-US"/>
          </a:p>
        </p:txBody>
      </p:sp>
    </p:spTree>
    <p:extLst>
      <p:ext uri="{BB962C8B-B14F-4D97-AF65-F5344CB8AC3E}">
        <p14:creationId xmlns:p14="http://schemas.microsoft.com/office/powerpoint/2010/main" val="414289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28physics%29"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28optics%29" TargetMode="External"/><Relationship Id="rId4" Type="http://schemas.openxmlformats.org/officeDocument/2006/relationships/hyperlink" Target="http://en.wikipedia.org/wiki/Color"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28physics%29"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28optics%29" TargetMode="External"/><Relationship Id="rId4" Type="http://schemas.openxmlformats.org/officeDocument/2006/relationships/hyperlink" Target="http://en.wikipedia.org/wiki/Color"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28physics%29"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28optics%29" TargetMode="External"/><Relationship Id="rId4" Type="http://schemas.openxmlformats.org/officeDocument/2006/relationships/hyperlink" Target="http://en.wikipedia.org/wiki/Colo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andwidth_(signal_process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Alias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Quantit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Transparency_and_translucency" TargetMode="External"/><Relationship Id="rId5" Type="http://schemas.openxmlformats.org/officeDocument/2006/relationships/hyperlink" Target="https://en.wikipedia.org/wiki/Light" TargetMode="External"/><Relationship Id="rId4" Type="http://schemas.openxmlformats.org/officeDocument/2006/relationships/hyperlink" Target="https://en.wikipedia.org/wiki/Transmission_mediu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a:t>
            </a:fld>
            <a:endParaRPr lang="en-US"/>
          </a:p>
        </p:txBody>
      </p:sp>
    </p:spTree>
    <p:extLst>
      <p:ext uri="{BB962C8B-B14F-4D97-AF65-F5344CB8AC3E}">
        <p14:creationId xmlns:p14="http://schemas.microsoft.com/office/powerpoint/2010/main" val="232251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what they called an '</a:t>
            </a:r>
            <a:r>
              <a:rPr lang="en-US" dirty="0" err="1" smtClean="0"/>
              <a:t>intravital</a:t>
            </a:r>
            <a:r>
              <a:rPr lang="en-US" dirty="0" smtClean="0"/>
              <a:t> microscope' the excitation light passed through a series of filters before the right wavelength hit the objective lens and triggered emission of fluorescent light in the observed tissue. A yellow barrier filter between the objective and ocular prevented most reflected excitation light from interfering with observation. </a:t>
            </a:r>
            <a:r>
              <a:rPr lang="en-US" dirty="0" err="1" smtClean="0"/>
              <a:t>Ellinger</a:t>
            </a:r>
            <a:r>
              <a:rPr lang="en-US" dirty="0" smtClean="0"/>
              <a:t> and </a:t>
            </a:r>
            <a:r>
              <a:rPr lang="en-US" dirty="0" err="1" smtClean="0"/>
              <a:t>Hirt</a:t>
            </a:r>
            <a:r>
              <a:rPr lang="en-US" dirty="0" smtClean="0"/>
              <a:t> imaged kidney and liver tissue in rodents injected with the </a:t>
            </a:r>
            <a:r>
              <a:rPr lang="en-US" dirty="0" err="1" smtClean="0"/>
              <a:t>fluorochromes</a:t>
            </a:r>
            <a:r>
              <a:rPr lang="en-US" dirty="0" smtClean="0"/>
              <a:t> fluorescein and </a:t>
            </a:r>
            <a:r>
              <a:rPr lang="en-US" dirty="0" err="1" smtClean="0"/>
              <a:t>trypaflavin</a:t>
            </a:r>
            <a:r>
              <a:rPr lang="en-US" dirty="0" smtClean="0"/>
              <a:t>.</a:t>
            </a:r>
          </a:p>
          <a:p>
            <a:endParaRPr lang="en-US" dirty="0" smtClean="0"/>
          </a:p>
          <a:p>
            <a:r>
              <a:rPr lang="en-US" dirty="0" smtClean="0"/>
              <a:t>http://www.nature.com/milestones/milelight/full/milelight04.html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40</a:t>
            </a:fld>
            <a:endParaRPr lang="en-US"/>
          </a:p>
        </p:txBody>
      </p:sp>
    </p:spTree>
    <p:extLst>
      <p:ext uri="{BB962C8B-B14F-4D97-AF65-F5344CB8AC3E}">
        <p14:creationId xmlns:p14="http://schemas.microsoft.com/office/powerpoint/2010/main" val="411449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http://www.cyto.purdue.edu/cdroms/cyto10a/cytometryhistory/individualhistories/tanke.html</a:t>
            </a:r>
          </a:p>
          <a:p>
            <a:endParaRPr lang="en-US" dirty="0" smtClean="0"/>
          </a:p>
          <a:p>
            <a:r>
              <a:rPr lang="en-US" dirty="0" smtClean="0"/>
              <a:t>http://www.cyto.purdue.edu/cdroms/cyto10a/cytometryhistory/individualhistories/ploem.html</a:t>
            </a:r>
          </a:p>
          <a:p>
            <a:endParaRPr lang="en-US" dirty="0" smtClean="0"/>
          </a:p>
          <a:p>
            <a:r>
              <a:rPr lang="en-US" dirty="0" smtClean="0"/>
              <a:t>http://www.nature.com/milestones/milelight/full/milelight04.html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41</a:t>
            </a:fld>
            <a:endParaRPr lang="en-US"/>
          </a:p>
        </p:txBody>
      </p:sp>
    </p:spTree>
    <p:extLst>
      <p:ext uri="{BB962C8B-B14F-4D97-AF65-F5344CB8AC3E}">
        <p14:creationId xmlns:p14="http://schemas.microsoft.com/office/powerpoint/2010/main" val="40985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44</a:t>
            </a:fld>
            <a:endParaRPr lang="en-US"/>
          </a:p>
        </p:txBody>
      </p:sp>
    </p:spTree>
    <p:extLst>
      <p:ext uri="{BB962C8B-B14F-4D97-AF65-F5344CB8AC3E}">
        <p14:creationId xmlns:p14="http://schemas.microsoft.com/office/powerpoint/2010/main" val="194563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45</a:t>
            </a:fld>
            <a:endParaRPr lang="en-US"/>
          </a:p>
        </p:txBody>
      </p:sp>
    </p:spTree>
    <p:extLst>
      <p:ext uri="{BB962C8B-B14F-4D97-AF65-F5344CB8AC3E}">
        <p14:creationId xmlns:p14="http://schemas.microsoft.com/office/powerpoint/2010/main" val="35956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46</a:t>
            </a:fld>
            <a:endParaRPr lang="en-US"/>
          </a:p>
        </p:txBody>
      </p:sp>
    </p:spTree>
    <p:extLst>
      <p:ext uri="{BB962C8B-B14F-4D97-AF65-F5344CB8AC3E}">
        <p14:creationId xmlns:p14="http://schemas.microsoft.com/office/powerpoint/2010/main" val="142994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Recent technological achievements in </a:t>
            </a:r>
            <a:r>
              <a:rPr lang="en-US" sz="1200" kern="1200" dirty="0" err="1" smtClean="0">
                <a:solidFill>
                  <a:schemeClr val="tx1"/>
                </a:solidFill>
                <a:latin typeface="+mn-lt"/>
                <a:ea typeface="+mn-ea"/>
                <a:cs typeface="+mn-cs"/>
              </a:rPr>
              <a:t>bandpass</a:t>
            </a:r>
            <a:r>
              <a:rPr lang="en-US" sz="1200" kern="1200" dirty="0" smtClean="0">
                <a:solidFill>
                  <a:schemeClr val="tx1"/>
                </a:solidFill>
                <a:latin typeface="+mn-lt"/>
                <a:ea typeface="+mn-ea"/>
                <a:cs typeface="+mn-cs"/>
              </a:rPr>
              <a:t> filter design have led to the relatively inexpensive construction of thin-film interference filters featuring major improvements in wavelength selection and transmission performance. These filters operate by transmitting a selected wavelength region with high efficiency while rejecting, through reflection and destructive interference, all other wavelengths. </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47</a:t>
            </a:fld>
            <a:endParaRPr lang="en-US"/>
          </a:p>
        </p:txBody>
      </p:sp>
    </p:spTree>
    <p:extLst>
      <p:ext uri="{BB962C8B-B14F-4D97-AF65-F5344CB8AC3E}">
        <p14:creationId xmlns:p14="http://schemas.microsoft.com/office/powerpoint/2010/main" val="127611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called Dichroic mirror</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48</a:t>
            </a:fld>
            <a:endParaRPr lang="en-US"/>
          </a:p>
        </p:txBody>
      </p:sp>
    </p:spTree>
    <p:extLst>
      <p:ext uri="{BB962C8B-B14F-4D97-AF65-F5344CB8AC3E}">
        <p14:creationId xmlns:p14="http://schemas.microsoft.com/office/powerpoint/2010/main" val="228954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http://www.semrock.com/bandwidth.aspx</a:t>
            </a:r>
          </a:p>
          <a:p>
            <a:endParaRPr lang="en-US" dirty="0" smtClean="0"/>
          </a:p>
          <a:p>
            <a:r>
              <a:rPr lang="en-US" dirty="0" smtClean="0"/>
              <a:t>Full Width at Half Maximum (FWHM)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53</a:t>
            </a:fld>
            <a:endParaRPr lang="en-US"/>
          </a:p>
        </p:txBody>
      </p:sp>
    </p:spTree>
    <p:extLst>
      <p:ext uri="{BB962C8B-B14F-4D97-AF65-F5344CB8AC3E}">
        <p14:creationId xmlns:p14="http://schemas.microsoft.com/office/powerpoint/2010/main" val="341947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http://www.olympusconfocal.com/applications/fpcolorpalette.html</a:t>
            </a:r>
          </a:p>
          <a:p>
            <a:endParaRPr lang="en-US" dirty="0" smtClean="0"/>
          </a:p>
          <a:p>
            <a:r>
              <a:rPr lang="en-US" dirty="0" smtClean="0"/>
              <a:t>http://www.micro.magnet.fsu.edu/primer/techniques/fluorescence/fluorescentproteins/fluorescentproteinshome.html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68</a:t>
            </a:fld>
            <a:endParaRPr lang="en-US"/>
          </a:p>
        </p:txBody>
      </p:sp>
    </p:spTree>
    <p:extLst>
      <p:ext uri="{BB962C8B-B14F-4D97-AF65-F5344CB8AC3E}">
        <p14:creationId xmlns:p14="http://schemas.microsoft.com/office/powerpoint/2010/main" val="105791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a function's own </a:t>
            </a:r>
            <a:r>
              <a:rPr lang="en-US" dirty="0" smtClean="0">
                <a:hlinkClick r:id="rId3" tooltip="Bandwidth (signal processing)"/>
              </a:rPr>
              <a:t>bandwidth</a:t>
            </a:r>
            <a:r>
              <a:rPr lang="en-US" dirty="0" smtClean="0"/>
              <a:t> (B), as depicted above, the </a:t>
            </a:r>
            <a:r>
              <a:rPr lang="en-US" b="1" dirty="0" err="1" smtClean="0"/>
              <a:t>Nyquist</a:t>
            </a:r>
            <a:r>
              <a:rPr lang="en-US" b="1" dirty="0" smtClean="0"/>
              <a:t> criterion</a:t>
            </a:r>
            <a:r>
              <a:rPr lang="en-US" dirty="0" smtClean="0"/>
              <a:t> is often stated as f</a:t>
            </a:r>
            <a:r>
              <a:rPr lang="en-US" baseline="-25000" dirty="0" smtClean="0"/>
              <a:t>s</a:t>
            </a:r>
            <a:r>
              <a:rPr lang="en-US" dirty="0" smtClean="0"/>
              <a:t> &gt; 2B.  And 2B is called the </a:t>
            </a:r>
            <a:r>
              <a:rPr lang="en-US" b="1" dirty="0" err="1" smtClean="0"/>
              <a:t>Nyquist</a:t>
            </a:r>
            <a:r>
              <a:rPr lang="en-US" b="1" dirty="0" smtClean="0"/>
              <a:t> rate</a:t>
            </a:r>
            <a:r>
              <a:rPr lang="en-US" dirty="0" smtClean="0"/>
              <a:t> for functions with bandwidth B. When the </a:t>
            </a:r>
            <a:r>
              <a:rPr lang="en-US" dirty="0" err="1" smtClean="0"/>
              <a:t>Nyquist</a:t>
            </a:r>
            <a:r>
              <a:rPr lang="en-US" dirty="0" smtClean="0"/>
              <a:t> criterion is not met (B &gt; ½ f</a:t>
            </a:r>
            <a:r>
              <a:rPr lang="en-US" baseline="-25000" dirty="0" smtClean="0"/>
              <a:t>s</a:t>
            </a:r>
            <a:r>
              <a:rPr lang="en-US" dirty="0" smtClean="0"/>
              <a:t>), a condition called </a:t>
            </a:r>
            <a:r>
              <a:rPr lang="en-US" dirty="0" smtClean="0">
                <a:hlinkClick r:id="rId4" tooltip="Aliasing"/>
              </a:rPr>
              <a:t>aliasing</a:t>
            </a:r>
            <a:r>
              <a:rPr lang="en-US" dirty="0" smtClean="0"/>
              <a:t> occurs, which results in some inevitable differences between x(t) and a reconstructed function that has less bandwidth. In most cases, the differences are viewed as distortion.</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6</a:t>
            </a:fld>
            <a:endParaRPr lang="en-US"/>
          </a:p>
        </p:txBody>
      </p:sp>
    </p:spTree>
    <p:extLst>
      <p:ext uri="{BB962C8B-B14F-4D97-AF65-F5344CB8AC3E}">
        <p14:creationId xmlns:p14="http://schemas.microsoft.com/office/powerpoint/2010/main" val="298836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source detector</a:t>
            </a:r>
          </a:p>
          <a:p>
            <a:endParaRPr lang="en-US" dirty="0" smtClean="0"/>
          </a:p>
          <a:p>
            <a:r>
              <a:rPr lang="en-US" dirty="0" smtClean="0"/>
              <a:t>The two most popular photomultiplier designs have configurations that place the sensitive photocathode element either at the end (</a:t>
            </a:r>
            <a:r>
              <a:rPr lang="en-US" b="1" dirty="0" smtClean="0"/>
              <a:t>head-on</a:t>
            </a:r>
            <a:r>
              <a:rPr lang="en-US" dirty="0" smtClean="0"/>
              <a:t>) or on the side (</a:t>
            </a:r>
            <a:r>
              <a:rPr lang="en-US" b="1" dirty="0" smtClean="0"/>
              <a:t>side-on</a:t>
            </a:r>
            <a:r>
              <a:rPr lang="en-US" dirty="0" smtClean="0"/>
              <a:t>) of the vacuum tube (see Figure 3). Incident light is detected through a window at the top of the glass envelope in head-on designs, and through the curved side in side-on photomultipliers. Due to their high performance ratings and low cost, side-on photomultipliers are the most widely used tubes for general photometric applications, such as spectrophotometry, </a:t>
            </a:r>
            <a:r>
              <a:rPr lang="en-US" dirty="0" err="1" smtClean="0"/>
              <a:t>fluorimetry</a:t>
            </a:r>
            <a:r>
              <a:rPr lang="en-US" dirty="0" smtClean="0"/>
              <a:t>, and confocal microscopy. Side-on photomultipliers contain an opaque and relatively thick reflection-mode photocathode surrounded by a circular cage-like dynode element chain. Incident photoelectrons do not pass through the photocathode in a side-on photomultiplier, but instead are ejected from the front face and angled toward the first dynode element.</a:t>
            </a:r>
          </a:p>
          <a:p>
            <a:r>
              <a:rPr lang="en-US" dirty="0" smtClean="0"/>
              <a:t>In contrast, the photocathode in an end-on photomultiplier must be of precise thickness as well as composition, and is semi-transparent. The </a:t>
            </a:r>
            <a:r>
              <a:rPr lang="en-US" dirty="0" err="1" smtClean="0"/>
              <a:t>photoemissive</a:t>
            </a:r>
            <a:r>
              <a:rPr lang="en-US" dirty="0" smtClean="0"/>
              <a:t> material is deposited on the surface of an optical window so that electrons are emitted from the side of the photocathode opposite that of the incident radiation. If the photocathode is too thick, more photons will be absorbed but fewer photoelectrons will be emitted from the rear surface. Alternatively, if the photocathode is too thin, photons may pass straight through without being absorbed. Because of these differences in design, side-on photomultipliers having photocathodes of similar composition to head-on tubes often exhibit higher quantum efficiencies.</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9153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their superior gain characteristics, photomultipliers have some disadvantages when compared to other types of detectors. The gain and dark current performance of individual photomultipliers from the same production run can vary widely, often by a factor of 2 to 5 for a particular design. In addition, the devices can be damaged by exposure to high illumination levels, often requiring very long recovery times (some never recover from high intensity illumination). Modern photocathodes yield very good visible and ultraviolet performance, but sensitivity drops dramatically in the longer visible wavelengths and infrared. Photomultipliers require a stabilized high voltage power supply, which increases the cost of using these detectors. Finally, even in the most sensitive wavelength region, about two-thirds of the incident light is not detected by the photocathode and does not contribute to photomultiplier gain.</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15</a:t>
            </a:fld>
            <a:endParaRPr lang="en-US"/>
          </a:p>
        </p:txBody>
      </p:sp>
    </p:spTree>
    <p:extLst>
      <p:ext uri="{BB962C8B-B14F-4D97-AF65-F5344CB8AC3E}">
        <p14:creationId xmlns:p14="http://schemas.microsoft.com/office/powerpoint/2010/main" val="118950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http://microscopy.duke.edu/learn/introtomicroscopy/confocals.html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17</a:t>
            </a:fld>
            <a:endParaRPr lang="en-US"/>
          </a:p>
        </p:txBody>
      </p:sp>
    </p:spTree>
    <p:extLst>
      <p:ext uri="{BB962C8B-B14F-4D97-AF65-F5344CB8AC3E}">
        <p14:creationId xmlns:p14="http://schemas.microsoft.com/office/powerpoint/2010/main" val="360048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Applies to PMT and CCD</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6847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APD not linear. This can be good.</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19</a:t>
            </a:fld>
            <a:endParaRPr lang="en-US"/>
          </a:p>
        </p:txBody>
      </p:sp>
    </p:spTree>
    <p:extLst>
      <p:ext uri="{BB962C8B-B14F-4D97-AF65-F5344CB8AC3E}">
        <p14:creationId xmlns:p14="http://schemas.microsoft.com/office/powerpoint/2010/main" val="15658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Beer Lambert</a:t>
            </a:r>
            <a:r>
              <a:rPr lang="en-US" baseline="0" dirty="0" smtClean="0"/>
              <a:t> Law</a:t>
            </a:r>
            <a:endParaRPr lang="en-US" dirty="0" smtClean="0"/>
          </a:p>
          <a:p>
            <a:r>
              <a:rPr lang="en-US" dirty="0" smtClean="0"/>
              <a:t>x = distance light travels through the material</a:t>
            </a:r>
          </a:p>
          <a:p>
            <a:r>
              <a:rPr lang="el-GR" dirty="0" smtClean="0"/>
              <a:t>α</a:t>
            </a:r>
            <a:r>
              <a:rPr lang="en-US" dirty="0" smtClean="0"/>
              <a:t> = attenuation coefficient</a:t>
            </a:r>
          </a:p>
          <a:p>
            <a:r>
              <a:rPr lang="en-US" dirty="0" smtClean="0"/>
              <a:t>The </a:t>
            </a:r>
            <a:r>
              <a:rPr lang="en-US" b="1" dirty="0" smtClean="0"/>
              <a:t>attenuation coefficient</a:t>
            </a:r>
            <a:r>
              <a:rPr lang="en-US" dirty="0" smtClean="0"/>
              <a:t> is a </a:t>
            </a:r>
            <a:r>
              <a:rPr lang="en-US" dirty="0" smtClean="0">
                <a:hlinkClick r:id="rId3" tooltip="Quantity"/>
              </a:rPr>
              <a:t>quantity</a:t>
            </a:r>
            <a:r>
              <a:rPr lang="en-US" dirty="0" smtClean="0"/>
              <a:t> that characterizes how easily a material or </a:t>
            </a:r>
            <a:r>
              <a:rPr lang="en-US" dirty="0" smtClean="0">
                <a:hlinkClick r:id="rId4" tooltip="Transmission medium"/>
              </a:rPr>
              <a:t>medium</a:t>
            </a:r>
            <a:r>
              <a:rPr lang="en-US" dirty="0" smtClean="0"/>
              <a:t> can be penetrated by a beam of </a:t>
            </a:r>
            <a:r>
              <a:rPr lang="en-US" dirty="0" smtClean="0">
                <a:hlinkClick r:id="rId5" tooltip="Light"/>
              </a:rPr>
              <a:t>light</a:t>
            </a:r>
            <a:r>
              <a:rPr lang="en-US" dirty="0" smtClean="0"/>
              <a:t>. A large attenuation coefficient means that the beam is quickly "attenuated" (weakened) as it passes through the medium, and a small attenuation coefficient means that the medium is relatively </a:t>
            </a:r>
            <a:r>
              <a:rPr lang="en-US" dirty="0" smtClean="0">
                <a:hlinkClick r:id="rId6" tooltip="Transparency and translucency"/>
              </a:rPr>
              <a:t>transparent</a:t>
            </a:r>
            <a:r>
              <a:rPr lang="en-US" dirty="0" smtClean="0"/>
              <a:t> to the beam. </a:t>
            </a:r>
          </a:p>
          <a:p>
            <a:r>
              <a:rPr lang="el-GR" dirty="0" smtClean="0"/>
              <a:t>α</a:t>
            </a:r>
            <a:r>
              <a:rPr lang="en-US" dirty="0" smtClean="0"/>
              <a:t> = </a:t>
            </a:r>
            <a:r>
              <a:rPr lang="el-GR" dirty="0" smtClean="0"/>
              <a:t>ε</a:t>
            </a:r>
            <a:r>
              <a:rPr lang="en-US" dirty="0" smtClean="0"/>
              <a:t> c</a:t>
            </a:r>
          </a:p>
          <a:p>
            <a:r>
              <a:rPr lang="en-US" dirty="0" smtClean="0"/>
              <a:t>c = concentration of attenuating species in material</a:t>
            </a:r>
          </a:p>
          <a:p>
            <a:r>
              <a:rPr lang="el-GR" dirty="0" smtClean="0"/>
              <a:t>ε</a:t>
            </a:r>
            <a:r>
              <a:rPr lang="en-US" baseline="0" dirty="0" smtClean="0"/>
              <a:t> =extinction coefficient also called molar absorption coefficient, absorptivity of attenuator</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25</a:t>
            </a:fld>
            <a:endParaRPr lang="en-US"/>
          </a:p>
        </p:txBody>
      </p:sp>
    </p:spTree>
    <p:extLst>
      <p:ext uri="{BB962C8B-B14F-4D97-AF65-F5344CB8AC3E}">
        <p14:creationId xmlns:p14="http://schemas.microsoft.com/office/powerpoint/2010/main" val="205542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Ernst Abbe's finding that shorter wavelength light leads to higher resolution, August </a:t>
            </a:r>
            <a:r>
              <a:rPr lang="en-US" dirty="0" err="1" smtClean="0"/>
              <a:t>Köhler</a:t>
            </a:r>
            <a:r>
              <a:rPr lang="en-US" dirty="0" smtClean="0"/>
              <a:t> constructed the first ultraviolet (UV) microscope at Zeiss Optical Works in Jena, Germany, in 1904. The instrument used UV illumination from a cadmium arc lamp and allowed photographic reproduction of objects at twice the resolution of visible light microscopes. </a:t>
            </a:r>
            <a:r>
              <a:rPr lang="en-US" dirty="0" err="1" smtClean="0"/>
              <a:t>Köhler</a:t>
            </a:r>
            <a:r>
              <a:rPr lang="en-US" dirty="0" smtClean="0"/>
              <a:t> also noted that some objects emitted light of longer wavelength on illumination with UV, but it was the physicist Oskar </a:t>
            </a:r>
            <a:r>
              <a:rPr lang="en-US" dirty="0" err="1" smtClean="0"/>
              <a:t>Heimstädt</a:t>
            </a:r>
            <a:r>
              <a:rPr lang="en-US" dirty="0" smtClean="0"/>
              <a:t> who, in 1911, used this observation as the basis for the construction of the first successful fluorescence microscope.</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39</a:t>
            </a:fld>
            <a:endParaRPr lang="en-US"/>
          </a:p>
        </p:txBody>
      </p:sp>
    </p:spTree>
    <p:extLst>
      <p:ext uri="{BB962C8B-B14F-4D97-AF65-F5344CB8AC3E}">
        <p14:creationId xmlns:p14="http://schemas.microsoft.com/office/powerpoint/2010/main" val="284162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3E7447-BCD6-44D0-9C92-7D020152F7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193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875B61-354F-4536-857B-39A01B4C4E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21277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5FA7CE-897D-4291-BC64-160B7BA11E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557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8673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66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612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913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6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181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4442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58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9F9C31-E4BE-438B-88D0-F9540A4866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78643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7996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3111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460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499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7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66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9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26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11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5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A72B36-6ADF-4772-BE49-9AD819913C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46807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523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93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45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73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95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7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843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833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262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71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49A1FA1-E12F-4BC2-B810-EE5201F649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9665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9526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597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2599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070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011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627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358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400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73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88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EEDC08D-791D-49B6-B7B8-5119C573DF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765430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83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190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9534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145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80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007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715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12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32584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5947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82EF886-ED51-494C-9FB3-B1F91E5FAB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23183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340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23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10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6934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87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723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28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15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70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3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2EA24CF-9E74-4B5D-BD81-5CDF5F082E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858228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812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711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53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70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65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425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325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110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16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6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8E1633-FDF7-4D37-8FEA-AFB6A4F553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79906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49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68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37C084-447D-4621-A7DF-204FD79647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0705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7"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7"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pPr eaLnBrk="0" fontAlgn="base" hangingPunct="0">
              <a:spcBef>
                <a:spcPct val="0"/>
              </a:spcBef>
              <a:spcAft>
                <a:spcPct val="0"/>
              </a:spcAft>
            </a:pPr>
            <a:fld id="{9BE36469-39CE-4D40-A3B0-ECF03701303C}" type="slidenum">
              <a:rPr lang="en-US" altLang="en-US">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357814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8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omic Sans MS"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omic Sans MS"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omic Sans MS"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omic Sans MS" pitchFamily="-107"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Comic Sans MS" pitchFamily="-107" charset="0"/>
        </a:defRPr>
      </a:lvl6pPr>
      <a:lvl7pPr marL="914400" algn="ctr" rtl="0" eaLnBrk="0" fontAlgn="base" hangingPunct="0">
        <a:spcBef>
          <a:spcPct val="0"/>
        </a:spcBef>
        <a:spcAft>
          <a:spcPct val="0"/>
        </a:spcAft>
        <a:defRPr sz="4400">
          <a:solidFill>
            <a:schemeClr val="tx2"/>
          </a:solidFill>
          <a:latin typeface="Comic Sans MS" pitchFamily="-107" charset="0"/>
        </a:defRPr>
      </a:lvl7pPr>
      <a:lvl8pPr marL="1371600" algn="ctr" rtl="0" eaLnBrk="0" fontAlgn="base" hangingPunct="0">
        <a:spcBef>
          <a:spcPct val="0"/>
        </a:spcBef>
        <a:spcAft>
          <a:spcPct val="0"/>
        </a:spcAft>
        <a:defRPr sz="4400">
          <a:solidFill>
            <a:schemeClr val="tx2"/>
          </a:solidFill>
          <a:latin typeface="Comic Sans MS" pitchFamily="-107" charset="0"/>
        </a:defRPr>
      </a:lvl8pPr>
      <a:lvl9pPr marL="1828800" algn="ctr" rtl="0" eaLnBrk="0" fontAlgn="base" hangingPunct="0">
        <a:spcBef>
          <a:spcPct val="0"/>
        </a:spcBef>
        <a:spcAft>
          <a:spcPct val="0"/>
        </a:spcAft>
        <a:defRPr sz="4400">
          <a:solidFill>
            <a:schemeClr val="tx2"/>
          </a:solidFill>
          <a:latin typeface="Comic Sans M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647836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982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83086747"/>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631134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57013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51134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video" Target="file:///C:\Documents%20and%20Settings\Andres\My%20Documents\Grant%20Folder\seeHearingR21\fromFederico\zebrafish%20utricule_C001S0001-02.avi" TargetMode="External"/><Relationship Id="rId1" Type="http://schemas.microsoft.com/office/2007/relationships/media" Target="file:///C:\Documents%20and%20Settings\Andres\My%20Documents\Grant%20Folder\seeHearingR21\fromFederico\zebrafish%20utricule_C001S0001-02.avi"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magnet.fsu.edu/primer/java/filters/interference/index.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emf"/><Relationship Id="rId2" Type="http://schemas.openxmlformats.org/officeDocument/2006/relationships/slideLayout" Target="../slideLayouts/slideLayout7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5.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7.jpeg"/><Relationship Id="rId7" Type="http://schemas.openxmlformats.org/officeDocument/2006/relationships/image" Target="../media/image39.wmf"/><Relationship Id="rId2" Type="http://schemas.openxmlformats.org/officeDocument/2006/relationships/slideLayout" Target="../slideLayouts/slideLayout7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8.wmf"/><Relationship Id="rId4" Type="http://schemas.openxmlformats.org/officeDocument/2006/relationships/oleObject" Target="../embeddings/oleObject6.bin"/><Relationship Id="rId9" Type="http://schemas.openxmlformats.org/officeDocument/2006/relationships/image" Target="../media/image4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48.jpg"/></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7.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lstStyle/>
          <a:p>
            <a:r>
              <a:rPr lang="en-US" dirty="0" smtClean="0"/>
              <a:t>Lecture 06: </a:t>
            </a:r>
          </a:p>
          <a:p>
            <a:r>
              <a:rPr lang="en-US" dirty="0" smtClean="0"/>
              <a:t>Fluorescence Microscopy</a:t>
            </a:r>
            <a:endParaRPr lang="en-US" dirty="0"/>
          </a:p>
        </p:txBody>
      </p:sp>
    </p:spTree>
    <p:extLst>
      <p:ext uri="{BB962C8B-B14F-4D97-AF65-F5344CB8AC3E}">
        <p14:creationId xmlns:p14="http://schemas.microsoft.com/office/powerpoint/2010/main" val="214490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83012" name="Rectangle 4"/>
          <p:cNvSpPr>
            <a:spLocks noGrp="1" noChangeArrowheads="1"/>
          </p:cNvSpPr>
          <p:nvPr>
            <p:ph type="title"/>
          </p:nvPr>
        </p:nvSpPr>
        <p:spPr>
          <a:xfrm>
            <a:off x="711200" y="381000"/>
            <a:ext cx="7721600" cy="1016000"/>
          </a:xfrm>
        </p:spPr>
        <p:txBody>
          <a:bodyPr/>
          <a:lstStyle/>
          <a:p>
            <a:r>
              <a:rPr lang="en-US" altLang="en-US"/>
              <a:t>6000 fps movie played at 30 fps</a:t>
            </a:r>
          </a:p>
        </p:txBody>
      </p:sp>
      <p:pic>
        <p:nvPicPr>
          <p:cNvPr id="683013" name="zebrafish utricule_C001S0001-02.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tretch>
            <a:fillRect/>
          </a:stretch>
        </p:blipFill>
        <p:spPr>
          <a:xfrm>
            <a:off x="1333500" y="1825625"/>
            <a:ext cx="6477000" cy="43497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550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30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83013"/>
                                        </p:tgtEl>
                                      </p:cBhvr>
                                    </p:cmd>
                                  </p:childTnLst>
                                </p:cTn>
                              </p:par>
                            </p:childTnLst>
                          </p:cTn>
                        </p:par>
                      </p:childTnLst>
                    </p:cTn>
                  </p:par>
                </p:childTnLst>
              </p:cTn>
              <p:nextCondLst>
                <p:cond evt="onClick" delay="0">
                  <p:tgtEl>
                    <p:spTgt spid="683013"/>
                  </p:tgtEl>
                </p:cond>
              </p:nextCondLst>
            </p:seq>
            <p:video>
              <p:cMediaNode>
                <p:cTn id="7" fill="hold" display="0">
                  <p:stCondLst>
                    <p:cond delay="indefinite"/>
                  </p:stCondLst>
                  <p:endCondLst>
                    <p:cond evt="onNext" delay="0">
                      <p:tgtEl>
                        <p:sldTgt/>
                      </p:tgtEl>
                    </p:cond>
                    <p:cond evt="onPrev" delay="0">
                      <p:tgtEl>
                        <p:sldTgt/>
                      </p:tgtEl>
                    </p:cond>
                  </p:endCondLst>
                </p:cTn>
                <p:tgtEl>
                  <p:spTgt spid="68301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Med Engineering Seminar Last Week</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3543" y="360298"/>
            <a:ext cx="4067096" cy="6285513"/>
          </a:xfrm>
        </p:spPr>
      </p:pic>
      <p:sp>
        <p:nvSpPr>
          <p:cNvPr id="9" name="Text Placeholder 8"/>
          <p:cNvSpPr>
            <a:spLocks noGrp="1"/>
          </p:cNvSpPr>
          <p:nvPr>
            <p:ph type="body" sz="half" idx="2"/>
          </p:nvPr>
        </p:nvSpPr>
        <p:spPr/>
        <p:txBody>
          <a:bodyPr/>
          <a:lstStyle/>
          <a:p>
            <a:pPr marL="285750" indent="-285750">
              <a:buFont typeface="Arial" panose="020B0604020202020204" pitchFamily="34" charset="0"/>
              <a:buChar char="•"/>
            </a:pPr>
            <a:r>
              <a:rPr lang="en-US" dirty="0" err="1" smtClean="0"/>
              <a:t>Lihong</a:t>
            </a:r>
            <a:r>
              <a:rPr lang="en-US" dirty="0" smtClean="0"/>
              <a:t> V. Wang</a:t>
            </a:r>
          </a:p>
          <a:p>
            <a:pPr marL="285750" indent="-285750">
              <a:buFont typeface="Arial" panose="020B0604020202020204" pitchFamily="34" charset="0"/>
              <a:buChar char="•"/>
            </a:pPr>
            <a:r>
              <a:rPr lang="en-US" dirty="0" smtClean="0"/>
              <a:t>Working on Detector that can go 1,000,000,000 frames/sec!</a:t>
            </a:r>
          </a:p>
          <a:p>
            <a:pPr marL="285750" indent="-285750">
              <a:buFont typeface="Arial" panose="020B0604020202020204" pitchFamily="34" charset="0"/>
              <a:buChar char="•"/>
            </a:pPr>
            <a:r>
              <a:rPr lang="en-US" dirty="0" smtClean="0"/>
              <a:t>So we all know the problem here</a:t>
            </a:r>
            <a:endParaRPr lang="en-US" dirty="0"/>
          </a:p>
        </p:txBody>
      </p:sp>
    </p:spTree>
    <p:extLst>
      <p:ext uri="{BB962C8B-B14F-4D97-AF65-F5344CB8AC3E}">
        <p14:creationId xmlns:p14="http://schemas.microsoft.com/office/powerpoint/2010/main" val="3309213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Med Engineering Seminar Last Week</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3543" y="360298"/>
            <a:ext cx="4067096" cy="6285513"/>
          </a:xfrm>
        </p:spPr>
      </p:pic>
      <p:sp>
        <p:nvSpPr>
          <p:cNvPr id="9" name="Text Placeholder 8"/>
          <p:cNvSpPr>
            <a:spLocks noGrp="1"/>
          </p:cNvSpPr>
          <p:nvPr>
            <p:ph type="body" sz="half" idx="2"/>
          </p:nvPr>
        </p:nvSpPr>
        <p:spPr/>
        <p:txBody>
          <a:bodyPr/>
          <a:lstStyle/>
          <a:p>
            <a:pPr marL="285750" indent="-285750">
              <a:buFont typeface="Arial" panose="020B0604020202020204" pitchFamily="34" charset="0"/>
              <a:buChar char="•"/>
            </a:pPr>
            <a:r>
              <a:rPr lang="en-US" dirty="0" err="1" smtClean="0"/>
              <a:t>Lihong</a:t>
            </a:r>
            <a:r>
              <a:rPr lang="en-US" dirty="0" smtClean="0"/>
              <a:t> V. Wang</a:t>
            </a:r>
          </a:p>
          <a:p>
            <a:pPr marL="285750" indent="-285750">
              <a:buFont typeface="Arial" panose="020B0604020202020204" pitchFamily="34" charset="0"/>
              <a:buChar char="•"/>
            </a:pPr>
            <a:r>
              <a:rPr lang="en-US" dirty="0" smtClean="0"/>
              <a:t>Working on Detector that can go 1,000,000,000 frames/sec!</a:t>
            </a:r>
          </a:p>
          <a:p>
            <a:pPr marL="285750" indent="-285750">
              <a:buFont typeface="Arial" panose="020B0604020202020204" pitchFamily="34" charset="0"/>
              <a:buChar char="•"/>
            </a:pPr>
            <a:r>
              <a:rPr lang="en-US" dirty="0" smtClean="0"/>
              <a:t>So we all know the problem here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34" y="3829721"/>
            <a:ext cx="2899185" cy="2174389"/>
          </a:xfrm>
          <a:prstGeom prst="rect">
            <a:avLst/>
          </a:prstGeom>
        </p:spPr>
      </p:pic>
    </p:spTree>
    <p:extLst>
      <p:ext uri="{BB962C8B-B14F-4D97-AF65-F5344CB8AC3E}">
        <p14:creationId xmlns:p14="http://schemas.microsoft.com/office/powerpoint/2010/main" val="240988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Photomultiplier </a:t>
            </a:r>
            <a:r>
              <a:rPr lang="en-US" dirty="0" smtClean="0"/>
              <a:t>Tube (PMT)</a:t>
            </a:r>
            <a:endParaRPr lang="en-US" dirty="0"/>
          </a:p>
        </p:txBody>
      </p:sp>
      <p:sp>
        <p:nvSpPr>
          <p:cNvPr id="3" name="Content Placeholder 2"/>
          <p:cNvSpPr>
            <a:spLocks noGrp="1"/>
          </p:cNvSpPr>
          <p:nvPr>
            <p:ph sz="half" idx="1"/>
          </p:nvPr>
        </p:nvSpPr>
        <p:spPr>
          <a:xfrm>
            <a:off x="628650" y="1825625"/>
            <a:ext cx="3534559" cy="4351338"/>
          </a:xfrm>
        </p:spPr>
        <p:txBody>
          <a:bodyPr/>
          <a:lstStyle/>
          <a:p>
            <a:r>
              <a:rPr lang="en-US" dirty="0" smtClean="0"/>
              <a:t>Two types of Photomultipliers</a:t>
            </a:r>
            <a:endParaRPr lang="en-US" dirty="0"/>
          </a:p>
          <a:p>
            <a:pPr lvl="1"/>
            <a:r>
              <a:rPr lang="en-US" dirty="0" smtClean="0"/>
              <a:t>Side-on, most popular due to high performance rating and low cost</a:t>
            </a:r>
          </a:p>
          <a:p>
            <a:pPr lvl="1"/>
            <a:r>
              <a:rPr lang="en-US" dirty="0" smtClean="0"/>
              <a:t>Head-on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59971"/>
            <a:ext cx="4086225" cy="2038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75" y="4206874"/>
            <a:ext cx="5048250" cy="2105025"/>
          </a:xfrm>
          <a:prstGeom prst="rect">
            <a:avLst/>
          </a:prstGeom>
        </p:spPr>
      </p:pic>
      <p:sp>
        <p:nvSpPr>
          <p:cNvPr id="10" name="Rectangle 9"/>
          <p:cNvSpPr/>
          <p:nvPr/>
        </p:nvSpPr>
        <p:spPr>
          <a:xfrm>
            <a:off x="7917628" y="3259567"/>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628042" y="6142522"/>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379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Photomultiplier Tube (PMT)</a:t>
            </a:r>
          </a:p>
        </p:txBody>
      </p:sp>
      <p:sp>
        <p:nvSpPr>
          <p:cNvPr id="3" name="Content Placeholder 2"/>
          <p:cNvSpPr>
            <a:spLocks noGrp="1"/>
          </p:cNvSpPr>
          <p:nvPr>
            <p:ph idx="1"/>
          </p:nvPr>
        </p:nvSpPr>
        <p:spPr/>
        <p:txBody>
          <a:bodyPr/>
          <a:lstStyle/>
          <a:p>
            <a:r>
              <a:rPr lang="en-US" dirty="0"/>
              <a:t>PMTs use electric potential to amplify </a:t>
            </a:r>
            <a:r>
              <a:rPr lang="en-US" dirty="0" smtClean="0"/>
              <a:t>electrons</a:t>
            </a:r>
          </a:p>
          <a:p>
            <a:r>
              <a:rPr lang="en-US" dirty="0" smtClean="0"/>
              <a:t>Photons </a:t>
            </a:r>
            <a:r>
              <a:rPr lang="en-US" dirty="0"/>
              <a:t>impact a phosphor screen creating electrons</a:t>
            </a:r>
          </a:p>
          <a:p>
            <a:r>
              <a:rPr lang="en-US" dirty="0"/>
              <a:t>Electrons are multiplied by impacting other </a:t>
            </a:r>
            <a:r>
              <a:rPr lang="en-US" dirty="0" smtClean="0"/>
              <a:t>surfaces (Dynode chain)</a:t>
            </a:r>
            <a:endParaRPr lang="en-US" dirty="0"/>
          </a:p>
          <a:p>
            <a:r>
              <a:rPr lang="en-US" dirty="0"/>
              <a:t>Increasing the gain increases the number of electrons produced in a non-linear fashion</a:t>
            </a:r>
          </a:p>
          <a:p>
            <a:r>
              <a:rPr lang="en-US" dirty="0"/>
              <a:t>So increasing Gain increases </a:t>
            </a:r>
            <a:r>
              <a:rPr lang="en-US" dirty="0" smtClean="0"/>
              <a:t>signal</a:t>
            </a:r>
            <a:endParaRPr lang="en-US" dirty="0"/>
          </a:p>
        </p:txBody>
      </p:sp>
    </p:spTree>
    <p:extLst>
      <p:ext uri="{BB962C8B-B14F-4D97-AF65-F5344CB8AC3E}">
        <p14:creationId xmlns:p14="http://schemas.microsoft.com/office/powerpoint/2010/main" val="306120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Photomultiplier Tube (PMT)</a:t>
            </a:r>
          </a:p>
        </p:txBody>
      </p:sp>
      <p:sp>
        <p:nvSpPr>
          <p:cNvPr id="5" name="Content Placeholder 4"/>
          <p:cNvSpPr>
            <a:spLocks noGrp="1"/>
          </p:cNvSpPr>
          <p:nvPr>
            <p:ph sz="half" idx="1"/>
          </p:nvPr>
        </p:nvSpPr>
        <p:spPr/>
        <p:txBody>
          <a:bodyPr/>
          <a:lstStyle/>
          <a:p>
            <a:r>
              <a:rPr lang="en-US" dirty="0" smtClean="0"/>
              <a:t>PMTs less sensitive in the red</a:t>
            </a:r>
          </a:p>
          <a:p>
            <a:r>
              <a:rPr lang="en-US" dirty="0" smtClean="0"/>
              <a:t>Can buy PMTs that are more “green” sensitive or more “</a:t>
            </a:r>
            <a:r>
              <a:rPr lang="en-US" dirty="0" err="1" smtClean="0"/>
              <a:t>red”sensitive</a:t>
            </a:r>
            <a:endParaRPr lang="en-US" dirty="0" smtClean="0"/>
          </a:p>
          <a:p>
            <a:pPr lvl="1"/>
            <a:r>
              <a:rPr lang="en-US" dirty="0" smtClean="0"/>
              <a:t>But not much difference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5493" y="1825625"/>
            <a:ext cx="3569857" cy="2815974"/>
          </a:xfrm>
        </p:spPr>
      </p:pic>
    </p:spTree>
    <p:extLst>
      <p:ext uri="{BB962C8B-B14F-4D97-AF65-F5344CB8AC3E}">
        <p14:creationId xmlns:p14="http://schemas.microsoft.com/office/powerpoint/2010/main" val="149353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with CCDs, PMTs have same Noise problems</a:t>
            </a:r>
            <a:endParaRPr lang="en-US" dirty="0"/>
          </a:p>
        </p:txBody>
      </p:sp>
      <p:sp>
        <p:nvSpPr>
          <p:cNvPr id="3" name="Content Placeholder 2"/>
          <p:cNvSpPr>
            <a:spLocks noGrp="1"/>
          </p:cNvSpPr>
          <p:nvPr>
            <p:ph idx="1"/>
          </p:nvPr>
        </p:nvSpPr>
        <p:spPr/>
        <p:txBody>
          <a:bodyPr>
            <a:normAutofit/>
          </a:bodyPr>
          <a:lstStyle/>
          <a:p>
            <a:r>
              <a:rPr lang="en-US" sz="2400" dirty="0"/>
              <a:t>Shot noise</a:t>
            </a:r>
          </a:p>
          <a:p>
            <a:pPr lvl="1"/>
            <a:r>
              <a:rPr lang="en-US" sz="2000" dirty="0"/>
              <a:t>Random fluctuations in the photon population</a:t>
            </a:r>
          </a:p>
          <a:p>
            <a:r>
              <a:rPr lang="en-US" sz="2400" dirty="0"/>
              <a:t>Dark current</a:t>
            </a:r>
          </a:p>
          <a:p>
            <a:pPr lvl="1"/>
            <a:r>
              <a:rPr lang="en-US" sz="2000" dirty="0"/>
              <a:t>Noise caused by spontaneous electron formation/accumulation in the wells (usually due to heat)</a:t>
            </a:r>
          </a:p>
          <a:p>
            <a:r>
              <a:rPr lang="en-US" sz="2400" dirty="0"/>
              <a:t>Readout noise</a:t>
            </a:r>
          </a:p>
          <a:p>
            <a:pPr lvl="1"/>
            <a:r>
              <a:rPr lang="en-US" sz="2000" dirty="0"/>
              <a:t>Grainy noise you see when you expose the chip with no light</a:t>
            </a:r>
          </a:p>
          <a:p>
            <a:endParaRPr lang="en-US" sz="2400" dirty="0"/>
          </a:p>
        </p:txBody>
      </p:sp>
    </p:spTree>
    <p:extLst>
      <p:ext uri="{BB962C8B-B14F-4D97-AF65-F5344CB8AC3E}">
        <p14:creationId xmlns:p14="http://schemas.microsoft.com/office/powerpoint/2010/main" val="2257368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increasing gain</a:t>
            </a:r>
            <a:endParaRPr lang="en-US" dirty="0"/>
          </a:p>
        </p:txBody>
      </p:sp>
      <p:sp>
        <p:nvSpPr>
          <p:cNvPr id="3" name="Content Placeholder 2"/>
          <p:cNvSpPr>
            <a:spLocks noGrp="1"/>
          </p:cNvSpPr>
          <p:nvPr>
            <p:ph idx="1"/>
          </p:nvPr>
        </p:nvSpPr>
        <p:spPr/>
        <p:txBody>
          <a:bodyPr>
            <a:normAutofit/>
          </a:bodyPr>
          <a:lstStyle/>
          <a:p>
            <a:r>
              <a:rPr lang="en-US" dirty="0"/>
              <a:t>More electrons means more noise</a:t>
            </a:r>
          </a:p>
          <a:p>
            <a:r>
              <a:rPr lang="en-US" dirty="0"/>
              <a:t>This is what causes the noise in scanning confocal images</a:t>
            </a:r>
          </a:p>
          <a:p>
            <a:pPr lvl="1"/>
            <a:r>
              <a:rPr lang="en-US" dirty="0"/>
              <a:t>Averaging can decrease the noise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297"/>
          <a:stretch/>
        </p:blipFill>
        <p:spPr>
          <a:xfrm>
            <a:off x="1311536" y="3818966"/>
            <a:ext cx="4562139" cy="2581492"/>
          </a:xfrm>
          <a:prstGeom prst="rect">
            <a:avLst/>
          </a:prstGeom>
        </p:spPr>
      </p:pic>
    </p:spTree>
    <p:extLst>
      <p:ext uri="{BB962C8B-B14F-4D97-AF65-F5344CB8AC3E}">
        <p14:creationId xmlns:p14="http://schemas.microsoft.com/office/powerpoint/2010/main" val="323219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Range	(bit depth</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a:t>Full well capacity/read noise</a:t>
            </a:r>
          </a:p>
          <a:p>
            <a:r>
              <a:rPr lang="en-US" dirty="0" smtClean="0"/>
              <a:t>2^8 </a:t>
            </a:r>
            <a:r>
              <a:rPr lang="en-US" dirty="0"/>
              <a:t>= 256 gray values = 8 bits, 2^10 = 1024 grays values = 10 bits, </a:t>
            </a:r>
            <a:r>
              <a:rPr lang="en-US" dirty="0" err="1"/>
              <a:t>etc</a:t>
            </a:r>
            <a:endParaRPr lang="en-US" dirty="0"/>
          </a:p>
          <a:p>
            <a:r>
              <a:rPr lang="en-US" dirty="0"/>
              <a:t>8 bit (video camera)</a:t>
            </a:r>
          </a:p>
          <a:p>
            <a:pPr lvl="1"/>
            <a:r>
              <a:rPr lang="en-US" dirty="0"/>
              <a:t>Your eye can detect this range, computers and printers are therefore designed around this value</a:t>
            </a:r>
          </a:p>
          <a:p>
            <a:r>
              <a:rPr lang="en-US" dirty="0"/>
              <a:t>16 bit</a:t>
            </a:r>
          </a:p>
          <a:p>
            <a:pPr lvl="1"/>
            <a:r>
              <a:rPr lang="en-US" dirty="0"/>
              <a:t>Good to detect very dim and very bright things in the same field of view without saturation (maxing out the range)</a:t>
            </a:r>
          </a:p>
          <a:p>
            <a:pPr lvl="1"/>
            <a:r>
              <a:rPr lang="en-US" dirty="0"/>
              <a:t>Very good for quantifying fluorescence</a:t>
            </a:r>
          </a:p>
          <a:p>
            <a:pPr lvl="1"/>
            <a:r>
              <a:rPr lang="en-US" dirty="0"/>
              <a:t>Have to convert to 8 bits for </a:t>
            </a:r>
            <a:r>
              <a:rPr lang="en-US" dirty="0" smtClean="0"/>
              <a:t>presentations</a:t>
            </a:r>
            <a:endParaRPr lang="en-US" dirty="0"/>
          </a:p>
        </p:txBody>
      </p:sp>
    </p:spTree>
    <p:extLst>
      <p:ext uri="{BB962C8B-B14F-4D97-AF65-F5344CB8AC3E}">
        <p14:creationId xmlns:p14="http://schemas.microsoft.com/office/powerpoint/2010/main" val="381989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845256" y="381000"/>
            <a:ext cx="7721600" cy="1016000"/>
          </a:xfrm>
        </p:spPr>
        <p:txBody>
          <a:bodyPr>
            <a:normAutofit/>
          </a:bodyPr>
          <a:lstStyle/>
          <a:p>
            <a:r>
              <a:rPr lang="en-US" altLang="en-US" sz="3200" dirty="0"/>
              <a:t>Confocal Imaging: Avalanche Photodiodes</a:t>
            </a:r>
          </a:p>
        </p:txBody>
      </p:sp>
      <p:pic>
        <p:nvPicPr>
          <p:cNvPr id="792580" name="Picture 4" descr="100527_forAndres_HEI710_ChS_vs_APD_Page_1"/>
          <p:cNvPicPr>
            <a:picLocks noChangeAspect="1" noChangeArrowheads="1"/>
          </p:cNvPicPr>
          <p:nvPr/>
        </p:nvPicPr>
        <p:blipFill>
          <a:blip r:embed="rId3" cstate="print">
            <a:extLst>
              <a:ext uri="{28A0092B-C50C-407E-A947-70E740481C1C}">
                <a14:useLocalDpi xmlns:a14="http://schemas.microsoft.com/office/drawing/2010/main" val="0"/>
              </a:ext>
            </a:extLst>
          </a:blip>
          <a:srcRect l="5618" t="12375" r="5855" b="12634"/>
          <a:stretch>
            <a:fillRect/>
          </a:stretch>
        </p:blipFill>
        <p:spPr bwMode="auto">
          <a:xfrm>
            <a:off x="932745" y="1138767"/>
            <a:ext cx="7466188" cy="4888089"/>
          </a:xfrm>
          <a:prstGeom prst="rect">
            <a:avLst/>
          </a:prstGeom>
          <a:noFill/>
          <a:extLst>
            <a:ext uri="{909E8E84-426E-40DD-AFC4-6F175D3DCCD1}">
              <a14:hiddenFill xmlns:a14="http://schemas.microsoft.com/office/drawing/2010/main">
                <a:solidFill>
                  <a:srgbClr val="FFFFFF"/>
                </a:solidFill>
              </a14:hiddenFill>
            </a:ext>
          </a:extLst>
        </p:spPr>
      </p:pic>
      <p:sp>
        <p:nvSpPr>
          <p:cNvPr id="792581" name="Text Box 5"/>
          <p:cNvSpPr txBox="1">
            <a:spLocks noChangeArrowheads="1"/>
          </p:cNvSpPr>
          <p:nvPr/>
        </p:nvSpPr>
        <p:spPr bwMode="auto">
          <a:xfrm>
            <a:off x="3193345" y="6067778"/>
            <a:ext cx="2627642"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prstClr val="white"/>
                </a:solidFill>
              </a:rPr>
              <a:t>Cindy Chiu from David Prober’s Lab, Caltech</a:t>
            </a:r>
          </a:p>
        </p:txBody>
      </p:sp>
    </p:spTree>
    <p:extLst>
      <p:ext uri="{BB962C8B-B14F-4D97-AF65-F5344CB8AC3E}">
        <p14:creationId xmlns:p14="http://schemas.microsoft.com/office/powerpoint/2010/main" val="70488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Lecture </a:t>
            </a:r>
            <a:r>
              <a:rPr lang="en-US" sz="4000" dirty="0"/>
              <a:t>6: Fluorescence </a:t>
            </a:r>
            <a:r>
              <a:rPr lang="en-US" sz="4000" dirty="0" smtClean="0"/>
              <a:t>Microscopy</a:t>
            </a:r>
            <a:endParaRPr lang="en-US" sz="4000" dirty="0"/>
          </a:p>
        </p:txBody>
      </p:sp>
      <p:sp>
        <p:nvSpPr>
          <p:cNvPr id="3" name="Content Placeholder 2"/>
          <p:cNvSpPr>
            <a:spLocks noGrp="1"/>
          </p:cNvSpPr>
          <p:nvPr>
            <p:ph idx="1"/>
          </p:nvPr>
        </p:nvSpPr>
        <p:spPr/>
        <p:txBody>
          <a:bodyPr>
            <a:normAutofit/>
          </a:bodyPr>
          <a:lstStyle/>
          <a:p>
            <a:pPr eaLnBrk="0" fontAlgn="base" hangingPunct="0">
              <a:lnSpc>
                <a:spcPct val="130000"/>
              </a:lnSpc>
              <a:spcBef>
                <a:spcPct val="50000"/>
              </a:spcBef>
              <a:spcAft>
                <a:spcPct val="0"/>
              </a:spcAft>
            </a:pPr>
            <a:r>
              <a:rPr lang="en-US" altLang="en-US" dirty="0" smtClean="0">
                <a:solidFill>
                  <a:srgbClr val="000000"/>
                </a:solidFill>
              </a:rPr>
              <a:t>Detectors for Microscopy, Part 2</a:t>
            </a:r>
          </a:p>
          <a:p>
            <a:pPr lvl="1" eaLnBrk="0" fontAlgn="base" hangingPunct="0">
              <a:lnSpc>
                <a:spcPct val="130000"/>
              </a:lnSpc>
              <a:spcBef>
                <a:spcPct val="50000"/>
              </a:spcBef>
              <a:spcAft>
                <a:spcPct val="0"/>
              </a:spcAft>
            </a:pPr>
            <a:r>
              <a:rPr lang="en-US" altLang="en-US" dirty="0" smtClean="0">
                <a:solidFill>
                  <a:srgbClr val="000000"/>
                </a:solidFill>
              </a:rPr>
              <a:t>CMOS, PMT and APD</a:t>
            </a:r>
          </a:p>
          <a:p>
            <a:pPr eaLnBrk="0" fontAlgn="base" hangingPunct="0">
              <a:lnSpc>
                <a:spcPct val="130000"/>
              </a:lnSpc>
              <a:spcBef>
                <a:spcPct val="50000"/>
              </a:spcBef>
              <a:spcAft>
                <a:spcPct val="0"/>
              </a:spcAft>
            </a:pPr>
            <a:r>
              <a:rPr lang="en-US" altLang="en-US" dirty="0" smtClean="0">
                <a:solidFill>
                  <a:srgbClr val="000000"/>
                </a:solidFill>
              </a:rPr>
              <a:t>Phenomenon </a:t>
            </a:r>
            <a:r>
              <a:rPr lang="en-US" altLang="en-US" dirty="0">
                <a:solidFill>
                  <a:srgbClr val="000000"/>
                </a:solidFill>
              </a:rPr>
              <a:t>of Fluorescence</a:t>
            </a:r>
          </a:p>
          <a:p>
            <a:pPr lvl="1" eaLnBrk="0" fontAlgn="base" hangingPunct="0">
              <a:lnSpc>
                <a:spcPct val="130000"/>
              </a:lnSpc>
              <a:spcBef>
                <a:spcPct val="50000"/>
              </a:spcBef>
              <a:spcAft>
                <a:spcPct val="0"/>
              </a:spcAft>
            </a:pPr>
            <a:r>
              <a:rPr lang="en-US" altLang="en-US" dirty="0" smtClean="0">
                <a:solidFill>
                  <a:srgbClr val="000000"/>
                </a:solidFill>
              </a:rPr>
              <a:t>Energy </a:t>
            </a:r>
            <a:r>
              <a:rPr lang="en-US" altLang="en-US" dirty="0">
                <a:solidFill>
                  <a:srgbClr val="000000"/>
                </a:solidFill>
              </a:rPr>
              <a:t>Diagram</a:t>
            </a:r>
          </a:p>
          <a:p>
            <a:pPr lvl="1" eaLnBrk="0" fontAlgn="base" hangingPunct="0">
              <a:lnSpc>
                <a:spcPct val="130000"/>
              </a:lnSpc>
              <a:spcBef>
                <a:spcPct val="50000"/>
              </a:spcBef>
              <a:spcAft>
                <a:spcPct val="0"/>
              </a:spcAft>
            </a:pPr>
            <a:r>
              <a:rPr lang="en-US" altLang="en-US" dirty="0" smtClean="0">
                <a:solidFill>
                  <a:srgbClr val="000000"/>
                </a:solidFill>
              </a:rPr>
              <a:t>Rates </a:t>
            </a:r>
            <a:r>
              <a:rPr lang="en-US" altLang="en-US" dirty="0">
                <a:solidFill>
                  <a:srgbClr val="000000"/>
                </a:solidFill>
              </a:rPr>
              <a:t>of excitation, emission, ISC</a:t>
            </a:r>
          </a:p>
          <a:p>
            <a:pPr lvl="1" eaLnBrk="0" fontAlgn="base" hangingPunct="0">
              <a:lnSpc>
                <a:spcPct val="130000"/>
              </a:lnSpc>
              <a:spcBef>
                <a:spcPct val="50000"/>
              </a:spcBef>
              <a:spcAft>
                <a:spcPct val="0"/>
              </a:spcAft>
            </a:pPr>
            <a:r>
              <a:rPr lang="en-US" altLang="en-US" dirty="0" smtClean="0">
                <a:solidFill>
                  <a:srgbClr val="000000"/>
                </a:solidFill>
              </a:rPr>
              <a:t>Practical </a:t>
            </a:r>
            <a:r>
              <a:rPr lang="en-US" altLang="en-US" dirty="0">
                <a:solidFill>
                  <a:srgbClr val="000000"/>
                </a:solidFill>
              </a:rPr>
              <a:t>Issues</a:t>
            </a:r>
          </a:p>
          <a:p>
            <a:pPr lvl="2" eaLnBrk="0" fontAlgn="base" hangingPunct="0">
              <a:lnSpc>
                <a:spcPct val="130000"/>
              </a:lnSpc>
              <a:spcBef>
                <a:spcPct val="50000"/>
              </a:spcBef>
              <a:spcAft>
                <a:spcPct val="0"/>
              </a:spcAft>
            </a:pPr>
            <a:r>
              <a:rPr lang="en-US" altLang="en-US" dirty="0" smtClean="0">
                <a:solidFill>
                  <a:srgbClr val="000000"/>
                </a:solidFill>
              </a:rPr>
              <a:t>Lighting</a:t>
            </a:r>
            <a:r>
              <a:rPr lang="en-US" altLang="en-US" dirty="0">
                <a:solidFill>
                  <a:srgbClr val="000000"/>
                </a:solidFill>
              </a:rPr>
              <a:t>, Filters</a:t>
            </a:r>
          </a:p>
          <a:p>
            <a:pPr eaLnBrk="0" fontAlgn="base" hangingPunct="0">
              <a:spcBef>
                <a:spcPct val="50000"/>
              </a:spcBef>
              <a:spcAft>
                <a:spcPct val="0"/>
              </a:spcAft>
            </a:pPr>
            <a:r>
              <a:rPr lang="en-US" altLang="en-US" dirty="0" smtClean="0">
                <a:solidFill>
                  <a:srgbClr val="000000"/>
                </a:solidFill>
              </a:rPr>
              <a:t>Homework 2 review</a:t>
            </a:r>
            <a:endParaRPr lang="en-US" altLang="en-US" dirty="0">
              <a:solidFill>
                <a:srgbClr val="000000"/>
              </a:solidFill>
            </a:endParaRPr>
          </a:p>
        </p:txBody>
      </p:sp>
    </p:spTree>
    <p:extLst>
      <p:ext uri="{BB962C8B-B14F-4D97-AF65-F5344CB8AC3E}">
        <p14:creationId xmlns:p14="http://schemas.microsoft.com/office/powerpoint/2010/main" val="4272086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Fluorescence Microscopy</a:t>
            </a:r>
            <a:endParaRPr lang="en-US" sz="5400" dirty="0"/>
          </a:p>
        </p:txBody>
      </p:sp>
      <p:sp>
        <p:nvSpPr>
          <p:cNvPr id="5" name="Text Placeholder 4"/>
          <p:cNvSpPr>
            <a:spLocks noGrp="1"/>
          </p:cNvSpPr>
          <p:nvPr>
            <p:ph type="body" idx="1"/>
          </p:nvPr>
        </p:nvSpPr>
        <p:spPr/>
        <p:txBody>
          <a:bodyPr/>
          <a:lstStyle/>
          <a:p>
            <a:r>
              <a:rPr lang="en-US" dirty="0" smtClean="0"/>
              <a:t>The Ultimate in Contrast</a:t>
            </a:r>
            <a:endParaRPr lang="en-US" dirty="0"/>
          </a:p>
        </p:txBody>
      </p:sp>
    </p:spTree>
    <p:extLst>
      <p:ext uri="{BB962C8B-B14F-4D97-AF65-F5344CB8AC3E}">
        <p14:creationId xmlns:p14="http://schemas.microsoft.com/office/powerpoint/2010/main" val="380066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10-trans-illum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4546" r="2417" b="3030"/>
          <a:stretch>
            <a:fillRect/>
          </a:stretch>
        </p:blipFill>
        <p:spPr bwMode="auto">
          <a:xfrm>
            <a:off x="4748004" y="1840961"/>
            <a:ext cx="3767346" cy="4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sz="2400" dirty="0" smtClean="0">
                <a:solidFill>
                  <a:srgbClr val="000000"/>
                </a:solidFill>
              </a:rPr>
              <a:t>Thus Far, have considered compound microscope, and the microscope optics as a projection system (into eye)</a:t>
            </a:r>
            <a:endParaRPr lang="en-US" sz="2400" dirty="0"/>
          </a:p>
        </p:txBody>
      </p:sp>
      <p:sp>
        <p:nvSpPr>
          <p:cNvPr id="3" name="Content Placeholder 2"/>
          <p:cNvSpPr>
            <a:spLocks noGrp="1"/>
          </p:cNvSpPr>
          <p:nvPr>
            <p:ph sz="half" idx="1"/>
          </p:nvPr>
        </p:nvSpPr>
        <p:spPr/>
        <p:txBody>
          <a:bodyPr/>
          <a:lstStyle/>
          <a:p>
            <a:pPr eaLnBrk="0" fontAlgn="base" hangingPunct="0">
              <a:lnSpc>
                <a:spcPct val="100000"/>
              </a:lnSpc>
              <a:spcBef>
                <a:spcPct val="50000"/>
              </a:spcBef>
              <a:spcAft>
                <a:spcPct val="0"/>
              </a:spcAft>
            </a:pPr>
            <a:r>
              <a:rPr lang="en-US" altLang="en-US" dirty="0" smtClean="0">
                <a:solidFill>
                  <a:srgbClr val="000000"/>
                </a:solidFill>
              </a:rPr>
              <a:t>Deliver light to the specimen</a:t>
            </a:r>
          </a:p>
          <a:p>
            <a:pPr eaLnBrk="0" fontAlgn="base" hangingPunct="0">
              <a:lnSpc>
                <a:spcPct val="100000"/>
              </a:lnSpc>
              <a:spcBef>
                <a:spcPct val="50000"/>
              </a:spcBef>
              <a:spcAft>
                <a:spcPct val="0"/>
              </a:spcAft>
            </a:pPr>
            <a:r>
              <a:rPr lang="en-US" altLang="en-US" dirty="0" smtClean="0">
                <a:solidFill>
                  <a:srgbClr val="000000"/>
                </a:solidFill>
              </a:rPr>
              <a:t>Image light from the specimen</a:t>
            </a:r>
          </a:p>
          <a:p>
            <a:pPr eaLnBrk="0" fontAlgn="base" hangingPunct="0">
              <a:lnSpc>
                <a:spcPct val="100000"/>
              </a:lnSpc>
              <a:spcBef>
                <a:spcPct val="50000"/>
              </a:spcBef>
              <a:spcAft>
                <a:spcPct val="0"/>
              </a:spcAft>
            </a:pPr>
            <a:r>
              <a:rPr lang="en-US" altLang="en-US" dirty="0" smtClean="0">
                <a:solidFill>
                  <a:srgbClr val="000000"/>
                </a:solidFill>
              </a:rPr>
              <a:t>Contrast from light absorbed, diffracted</a:t>
            </a:r>
          </a:p>
        </p:txBody>
      </p:sp>
    </p:spTree>
    <p:extLst>
      <p:ext uri="{BB962C8B-B14F-4D97-AF65-F5344CB8AC3E}">
        <p14:creationId xmlns:p14="http://schemas.microsoft.com/office/powerpoint/2010/main" val="287080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0722" name="Oval 1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30723" name="Text Box 2"/>
          <p:cNvSpPr txBox="1">
            <a:spLocks noChangeArrowheads="1"/>
          </p:cNvSpPr>
          <p:nvPr/>
        </p:nvSpPr>
        <p:spPr bwMode="auto">
          <a:xfrm>
            <a:off x="454025" y="365125"/>
            <a:ext cx="75469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Transmitted light microscopy:  photons out of the microscope are some fraction of the photons in</a:t>
            </a:r>
          </a:p>
          <a:p>
            <a:pPr eaLnBrk="0" fontAlgn="base" hangingPunct="0">
              <a:spcBef>
                <a:spcPct val="50000"/>
              </a:spcBef>
              <a:spcAft>
                <a:spcPct val="0"/>
              </a:spcAft>
            </a:pPr>
            <a:r>
              <a:rPr lang="en-US" altLang="en-US">
                <a:solidFill>
                  <a:srgbClr val="FFFFFF"/>
                </a:solidFill>
              </a:rPr>
              <a:t>Now, turn our attention to fluorescence, based on the absorption and re-emission of photons</a:t>
            </a:r>
          </a:p>
        </p:txBody>
      </p:sp>
      <p:grpSp>
        <p:nvGrpSpPr>
          <p:cNvPr id="30724" name="Group 8"/>
          <p:cNvGrpSpPr>
            <a:grpSpLocks/>
          </p:cNvGrpSpPr>
          <p:nvPr/>
        </p:nvGrpSpPr>
        <p:grpSpPr bwMode="auto">
          <a:xfrm rot="1021199">
            <a:off x="609600" y="3505200"/>
            <a:ext cx="3886200" cy="228600"/>
            <a:chOff x="957" y="3292"/>
            <a:chExt cx="2671" cy="280"/>
          </a:xfrm>
        </p:grpSpPr>
        <p:sp>
          <p:nvSpPr>
            <p:cNvPr id="30729" name="Freeform 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30" name="Line 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0725" name="Group 9"/>
          <p:cNvGrpSpPr>
            <a:grpSpLocks/>
          </p:cNvGrpSpPr>
          <p:nvPr/>
        </p:nvGrpSpPr>
        <p:grpSpPr bwMode="auto">
          <a:xfrm rot="-1240320">
            <a:off x="4343400" y="3352800"/>
            <a:ext cx="4037013" cy="241300"/>
            <a:chOff x="957" y="3292"/>
            <a:chExt cx="2671" cy="280"/>
          </a:xfrm>
        </p:grpSpPr>
        <p:sp>
          <p:nvSpPr>
            <p:cNvPr id="30727" name="Freeform 10"/>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28" name="Line 11"/>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0726" name="Text Box 13"/>
          <p:cNvSpPr txBox="1">
            <a:spLocks noChangeArrowheads="1"/>
          </p:cNvSpPr>
          <p:nvPr/>
        </p:nvSpPr>
        <p:spPr bwMode="auto">
          <a:xfrm>
            <a:off x="4430713" y="4194175"/>
            <a:ext cx="43322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Fluorescent Dye</a:t>
            </a:r>
          </a:p>
          <a:p>
            <a:pPr eaLnBrk="0" fontAlgn="base" hangingPunct="0">
              <a:spcBef>
                <a:spcPct val="50000"/>
              </a:spcBef>
              <a:spcAft>
                <a:spcPct val="0"/>
              </a:spcAft>
            </a:pPr>
            <a:r>
              <a:rPr lang="en-US" altLang="en-US">
                <a:solidFill>
                  <a:srgbClr val="FFFFFF"/>
                </a:solidFill>
              </a:rPr>
              <a:t>   Dipole antenna</a:t>
            </a:r>
          </a:p>
          <a:p>
            <a:pPr eaLnBrk="0" fontAlgn="base" hangingPunct="0">
              <a:spcBef>
                <a:spcPct val="50000"/>
              </a:spcBef>
              <a:spcAft>
                <a:spcPct val="0"/>
              </a:spcAft>
            </a:pPr>
            <a:r>
              <a:rPr lang="en-US" altLang="en-US">
                <a:solidFill>
                  <a:srgbClr val="FFFFFF"/>
                </a:solidFill>
              </a:rPr>
              <a:t>      Delocalized electrons</a:t>
            </a:r>
          </a:p>
          <a:p>
            <a:pPr eaLnBrk="0" fontAlgn="base" hangingPunct="0">
              <a:spcBef>
                <a:spcPct val="50000"/>
              </a:spcBef>
              <a:spcAft>
                <a:spcPct val="0"/>
              </a:spcAft>
            </a:pPr>
            <a:r>
              <a:rPr lang="en-US" altLang="en-US">
                <a:solidFill>
                  <a:srgbClr val="FFFFFF"/>
                </a:solidFill>
              </a:rPr>
              <a:t>   Longer dipole, longer </a:t>
            </a:r>
            <a:r>
              <a:rPr lang="en-US" altLang="en-US" sz="2800">
                <a:solidFill>
                  <a:srgbClr val="FFFFFF"/>
                </a:solidFill>
                <a:latin typeface="Symbol" panose="05050102010706020507" pitchFamily="18" charset="2"/>
              </a:rPr>
              <a:t>l</a:t>
            </a:r>
            <a:endParaRPr lang="en-US" altLang="en-US">
              <a:solidFill>
                <a:srgbClr val="FFFFFF"/>
              </a:solidFill>
            </a:endParaRPr>
          </a:p>
        </p:txBody>
      </p:sp>
    </p:spTree>
    <p:extLst>
      <p:ext uri="{BB962C8B-B14F-4D97-AF65-F5344CB8AC3E}">
        <p14:creationId xmlns:p14="http://schemas.microsoft.com/office/powerpoint/2010/main" val="214387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Fluorescence</a:t>
            </a:r>
            <a:endParaRPr lang="en-US" dirty="0"/>
          </a:p>
        </p:txBody>
      </p:sp>
      <p:sp>
        <p:nvSpPr>
          <p:cNvPr id="3" name="Content Placeholder 2"/>
          <p:cNvSpPr>
            <a:spLocks noGrp="1"/>
          </p:cNvSpPr>
          <p:nvPr>
            <p:ph idx="1"/>
          </p:nvPr>
        </p:nvSpPr>
        <p:spPr/>
        <p:txBody>
          <a:bodyPr>
            <a:normAutofit lnSpcReduction="10000"/>
          </a:bodyPr>
          <a:lstStyle/>
          <a:p>
            <a:r>
              <a:rPr lang="en-US" dirty="0"/>
              <a:t>Easy to set up: Objective = Condenser</a:t>
            </a:r>
          </a:p>
          <a:p>
            <a:r>
              <a:rPr lang="en-US" dirty="0"/>
              <a:t>Highly specific technique, wide selection of markers</a:t>
            </a:r>
          </a:p>
          <a:p>
            <a:r>
              <a:rPr lang="en-US" dirty="0"/>
              <a:t>Detection and Identification of Proteins, Bacteria, Viruses</a:t>
            </a:r>
          </a:p>
          <a:p>
            <a:r>
              <a:rPr lang="en-US" dirty="0"/>
              <a:t>Basics for </a:t>
            </a:r>
          </a:p>
          <a:p>
            <a:pPr lvl="1"/>
            <a:r>
              <a:rPr lang="en-US" dirty="0"/>
              <a:t>Special Techniques </a:t>
            </a:r>
            <a:r>
              <a:rPr lang="en-US" dirty="0" err="1"/>
              <a:t>eg</a:t>
            </a:r>
            <a:r>
              <a:rPr lang="en-US" dirty="0"/>
              <a:t>. TIRF, FRET, FRAP etc.</a:t>
            </a:r>
          </a:p>
          <a:p>
            <a:pPr lvl="1"/>
            <a:r>
              <a:rPr lang="en-US" dirty="0"/>
              <a:t>3-D imaging </a:t>
            </a:r>
          </a:p>
          <a:p>
            <a:pPr lvl="1"/>
            <a:r>
              <a:rPr lang="en-US" dirty="0"/>
              <a:t>Deconvolution </a:t>
            </a:r>
          </a:p>
          <a:p>
            <a:pPr lvl="1"/>
            <a:r>
              <a:rPr lang="en-US" dirty="0"/>
              <a:t>Structured Illumination</a:t>
            </a:r>
          </a:p>
          <a:p>
            <a:pPr lvl="1"/>
            <a:r>
              <a:rPr lang="en-US" dirty="0"/>
              <a:t>Confocal Techniques</a:t>
            </a:r>
          </a:p>
          <a:p>
            <a:endParaRPr lang="en-US" dirty="0"/>
          </a:p>
        </p:txBody>
      </p:sp>
      <p:graphicFrame>
        <p:nvGraphicFramePr>
          <p:cNvPr id="4" name="Object 4"/>
          <p:cNvGraphicFramePr>
            <a:graphicFrameLocks/>
          </p:cNvGraphicFramePr>
          <p:nvPr>
            <p:extLst>
              <p:ext uri="{D42A27DB-BD31-4B8C-83A1-F6EECF244321}">
                <p14:modId xmlns:p14="http://schemas.microsoft.com/office/powerpoint/2010/main" val="3468173828"/>
              </p:ext>
            </p:extLst>
          </p:nvPr>
        </p:nvGraphicFramePr>
        <p:xfrm>
          <a:off x="7931132" y="850107"/>
          <a:ext cx="355600" cy="355600"/>
        </p:xfrm>
        <a:graphic>
          <a:graphicData uri="http://schemas.openxmlformats.org/presentationml/2006/ole">
            <mc:AlternateContent xmlns:mc="http://schemas.openxmlformats.org/markup-compatibility/2006">
              <mc:Choice xmlns:v="urn:schemas-microsoft-com:vml" Requires="v">
                <p:oleObj spid="_x0000_s7189"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32" y="850107"/>
                        <a:ext cx="355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071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Light sources</a:t>
            </a:r>
            <a:endParaRPr lang="en-US" dirty="0">
              <a:solidFill>
                <a:schemeClr val="bg1"/>
              </a:solidFill>
            </a:endParaRPr>
          </a:p>
        </p:txBody>
      </p:sp>
      <p:sp>
        <p:nvSpPr>
          <p:cNvPr id="822274" name="Rectangle 2"/>
          <p:cNvSpPr>
            <a:spLocks noGrp="1" noChangeArrowheads="1"/>
          </p:cNvSpPr>
          <p:nvPr>
            <p:ph type="body" sz="half" idx="1"/>
          </p:nvPr>
        </p:nvSpPr>
        <p:spPr>
          <a:xfrm>
            <a:off x="685803" y="1981200"/>
            <a:ext cx="4020247" cy="4114800"/>
          </a:xfrm>
        </p:spPr>
        <p:txBody>
          <a:bodyPr/>
          <a:lstStyle/>
          <a:p>
            <a:pPr>
              <a:lnSpc>
                <a:spcPct val="120000"/>
              </a:lnSpc>
              <a:spcAft>
                <a:spcPct val="20000"/>
              </a:spcAft>
            </a:pPr>
            <a:r>
              <a:rPr lang="en-US" altLang="en-US" sz="2100" dirty="0">
                <a:solidFill>
                  <a:schemeClr val="bg1"/>
                </a:solidFill>
                <a:latin typeface="Comic Sans MS" panose="030F0702030302020204" pitchFamily="66" charset="0"/>
              </a:rPr>
              <a:t>Mercury (Hg) </a:t>
            </a:r>
          </a:p>
          <a:p>
            <a:pPr>
              <a:lnSpc>
                <a:spcPct val="120000"/>
              </a:lnSpc>
              <a:spcAft>
                <a:spcPct val="20000"/>
              </a:spcAft>
            </a:pPr>
            <a:r>
              <a:rPr lang="en-US" altLang="en-US" sz="2100" dirty="0">
                <a:solidFill>
                  <a:schemeClr val="bg1"/>
                </a:solidFill>
                <a:latin typeface="Comic Sans MS" panose="030F0702030302020204" pitchFamily="66" charset="0"/>
              </a:rPr>
              <a:t>Xenon, Hg/</a:t>
            </a:r>
            <a:r>
              <a:rPr lang="en-US" altLang="en-US" sz="2100" dirty="0" err="1">
                <a:solidFill>
                  <a:schemeClr val="bg1"/>
                </a:solidFill>
                <a:latin typeface="Comic Sans MS" panose="030F0702030302020204" pitchFamily="66" charset="0"/>
              </a:rPr>
              <a:t>Xe</a:t>
            </a:r>
            <a:r>
              <a:rPr lang="en-US" altLang="en-US" sz="2100" dirty="0">
                <a:solidFill>
                  <a:schemeClr val="bg1"/>
                </a:solidFill>
                <a:latin typeface="Comic Sans MS" panose="030F0702030302020204" pitchFamily="66" charset="0"/>
              </a:rPr>
              <a:t> Combination </a:t>
            </a:r>
          </a:p>
          <a:p>
            <a:pPr>
              <a:lnSpc>
                <a:spcPct val="120000"/>
              </a:lnSpc>
              <a:spcAft>
                <a:spcPct val="20000"/>
              </a:spcAft>
            </a:pPr>
            <a:r>
              <a:rPr lang="en-US" altLang="en-US" sz="2100" dirty="0">
                <a:solidFill>
                  <a:schemeClr val="bg1"/>
                </a:solidFill>
                <a:latin typeface="Comic Sans MS" panose="030F0702030302020204" pitchFamily="66" charset="0"/>
              </a:rPr>
              <a:t>Laser</a:t>
            </a:r>
          </a:p>
          <a:p>
            <a:pPr>
              <a:lnSpc>
                <a:spcPct val="120000"/>
              </a:lnSpc>
              <a:spcAft>
                <a:spcPct val="20000"/>
              </a:spcAft>
            </a:pPr>
            <a:r>
              <a:rPr lang="en-US" altLang="en-US" sz="2100" dirty="0">
                <a:solidFill>
                  <a:schemeClr val="bg1"/>
                </a:solidFill>
                <a:latin typeface="Comic Sans MS" panose="030F0702030302020204" pitchFamily="66" charset="0"/>
              </a:rPr>
              <a:t>LED’s</a:t>
            </a:r>
          </a:p>
          <a:p>
            <a:pPr>
              <a:lnSpc>
                <a:spcPct val="120000"/>
              </a:lnSpc>
              <a:spcAft>
                <a:spcPct val="20000"/>
              </a:spcAft>
            </a:pPr>
            <a:r>
              <a:rPr lang="en-US" altLang="en-US" sz="2100" dirty="0">
                <a:solidFill>
                  <a:schemeClr val="bg1"/>
                </a:solidFill>
                <a:latin typeface="Comic Sans MS" panose="030F0702030302020204" pitchFamily="66" charset="0"/>
              </a:rPr>
              <a:t>Tungsten Halogen </a:t>
            </a:r>
          </a:p>
        </p:txBody>
      </p:sp>
      <p:graphicFrame>
        <p:nvGraphicFramePr>
          <p:cNvPr id="822276" name="Object 4"/>
          <p:cNvGraphicFramePr>
            <a:graphicFrameLocks noGrp="1"/>
          </p:cNvGraphicFramePr>
          <p:nvPr>
            <p:ph sz="half" idx="2"/>
          </p:nvPr>
        </p:nvGraphicFramePr>
        <p:xfrm>
          <a:off x="6188075" y="3676650"/>
          <a:ext cx="722313" cy="722313"/>
        </p:xfrm>
        <a:graphic>
          <a:graphicData uri="http://schemas.openxmlformats.org/presentationml/2006/ole">
            <mc:AlternateContent xmlns:mc="http://schemas.openxmlformats.org/markup-compatibility/2006">
              <mc:Choice xmlns:v="urn:schemas-microsoft-com:vml" Requires="v">
                <p:oleObj spid="_x0000_s5146"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367665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2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627" y="1981200"/>
            <a:ext cx="3857625" cy="346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402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4343400" y="914400"/>
            <a:ext cx="381000" cy="1295400"/>
          </a:xfrm>
          <a:prstGeom prst="rect">
            <a:avLst/>
          </a:prstGeom>
          <a:solidFill>
            <a:srgbClr val="FFFF99">
              <a:alpha val="50195"/>
            </a:srgbClr>
          </a:solidFill>
          <a:ln w="9525">
            <a:solidFill>
              <a:srgbClr val="FFFF99"/>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1747" name="Group 12"/>
          <p:cNvGrpSpPr>
            <a:grpSpLocks/>
          </p:cNvGrpSpPr>
          <p:nvPr/>
        </p:nvGrpSpPr>
        <p:grpSpPr bwMode="auto">
          <a:xfrm rot="-13116">
            <a:off x="1774825" y="1447800"/>
            <a:ext cx="2516188" cy="381000"/>
            <a:chOff x="957" y="3292"/>
            <a:chExt cx="2671" cy="280"/>
          </a:xfrm>
        </p:grpSpPr>
        <p:sp>
          <p:nvSpPr>
            <p:cNvPr id="31764" name="Freeform 1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5" name="Line 14"/>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1748" name="Group 18"/>
          <p:cNvGrpSpPr>
            <a:grpSpLocks/>
          </p:cNvGrpSpPr>
          <p:nvPr/>
        </p:nvGrpSpPr>
        <p:grpSpPr bwMode="auto">
          <a:xfrm rot="23961">
            <a:off x="4767263" y="1524000"/>
            <a:ext cx="2514600" cy="222250"/>
            <a:chOff x="957" y="3292"/>
            <a:chExt cx="2671" cy="280"/>
          </a:xfrm>
        </p:grpSpPr>
        <p:sp>
          <p:nvSpPr>
            <p:cNvPr id="31762" name="Freeform 1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3" name="Line 20"/>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1749" name="Text Box 22"/>
          <p:cNvSpPr txBox="1">
            <a:spLocks noChangeArrowheads="1"/>
          </p:cNvSpPr>
          <p:nvPr/>
        </p:nvSpPr>
        <p:spPr bwMode="auto">
          <a:xfrm>
            <a:off x="2362200" y="914400"/>
            <a:ext cx="18986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Dye in cuvette</a:t>
            </a:r>
            <a:endParaRPr lang="en-US" altLang="en-US">
              <a:solidFill>
                <a:srgbClr val="000000"/>
              </a:solidFill>
            </a:endParaRPr>
          </a:p>
        </p:txBody>
      </p:sp>
      <p:sp>
        <p:nvSpPr>
          <p:cNvPr id="31750" name="Text Box 23"/>
          <p:cNvSpPr txBox="1">
            <a:spLocks noChangeArrowheads="1"/>
          </p:cNvSpPr>
          <p:nvPr/>
        </p:nvSpPr>
        <p:spPr bwMode="auto">
          <a:xfrm>
            <a:off x="4876800" y="1676400"/>
            <a:ext cx="2479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Blue light absorbed</a:t>
            </a:r>
          </a:p>
        </p:txBody>
      </p:sp>
      <p:sp>
        <p:nvSpPr>
          <p:cNvPr id="31751" name="Line 24"/>
          <p:cNvSpPr>
            <a:spLocks noChangeShapeType="1"/>
          </p:cNvSpPr>
          <p:nvPr/>
        </p:nvSpPr>
        <p:spPr bwMode="auto">
          <a:xfrm flipV="1">
            <a:off x="3505200" y="3581400"/>
            <a:ext cx="0" cy="1524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165917" name="Rectangle 29"/>
          <p:cNvSpPr>
            <a:spLocks noChangeArrowheads="1"/>
          </p:cNvSpPr>
          <p:nvPr/>
        </p:nvSpPr>
        <p:spPr bwMode="auto">
          <a:xfrm>
            <a:off x="4876800" y="2368550"/>
            <a:ext cx="380206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a:solidFill>
                  <a:srgbClr val="FFFFFF"/>
                </a:solidFill>
              </a:rPr>
              <a:t>Beer</a:t>
            </a:r>
            <a:r>
              <a:rPr lang="ja-JP" altLang="en-US" dirty="0">
                <a:solidFill>
                  <a:srgbClr val="FFFFFF"/>
                </a:solidFill>
              </a:rPr>
              <a:t>’</a:t>
            </a:r>
            <a:r>
              <a:rPr lang="en-US" altLang="ja-JP" dirty="0">
                <a:solidFill>
                  <a:srgbClr val="FFFFFF"/>
                </a:solidFill>
              </a:rPr>
              <a:t>s Law</a:t>
            </a:r>
          </a:p>
          <a:p>
            <a:pPr eaLnBrk="0" fontAlgn="base" hangingPunct="0">
              <a:spcBef>
                <a:spcPct val="0"/>
              </a:spcBef>
              <a:spcAft>
                <a:spcPct val="0"/>
              </a:spcAft>
            </a:pPr>
            <a:r>
              <a:rPr lang="en-US" altLang="en-US" dirty="0" err="1">
                <a:solidFill>
                  <a:srgbClr val="FFFFFF"/>
                </a:solidFill>
              </a:rPr>
              <a:t>I</a:t>
            </a:r>
            <a:r>
              <a:rPr lang="en-US" altLang="en-US" baseline="-25000" dirty="0" err="1">
                <a:solidFill>
                  <a:srgbClr val="FFFFFF"/>
                </a:solidFill>
              </a:rPr>
              <a:t>out</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in</a:t>
            </a:r>
            <a:r>
              <a:rPr lang="en-US" altLang="en-US" dirty="0">
                <a:solidFill>
                  <a:srgbClr val="FFFFFF"/>
                </a:solidFill>
              </a:rPr>
              <a:t> e</a:t>
            </a:r>
            <a:r>
              <a:rPr lang="en-US" altLang="en-US" b="1" baseline="30000" dirty="0">
                <a:solidFill>
                  <a:srgbClr val="FFFFFF"/>
                </a:solidFill>
              </a:rPr>
              <a:t>-ax</a:t>
            </a:r>
            <a:endParaRPr lang="en-US" altLang="en-US" dirty="0">
              <a:solidFill>
                <a:srgbClr val="FFFFFF"/>
              </a:solidFill>
            </a:endParaRPr>
          </a:p>
          <a:p>
            <a:pPr eaLnBrk="0" fontAlgn="base" hangingPunct="0">
              <a:spcBef>
                <a:spcPct val="0"/>
              </a:spcBef>
              <a:spcAft>
                <a:spcPct val="0"/>
              </a:spcAft>
            </a:pPr>
            <a:r>
              <a:rPr lang="en-US" altLang="en-US" dirty="0" err="1">
                <a:solidFill>
                  <a:srgbClr val="FFFFFF"/>
                </a:solidFill>
              </a:rPr>
              <a:t>I</a:t>
            </a:r>
            <a:r>
              <a:rPr lang="en-US" altLang="en-US" baseline="-25000" dirty="0" err="1">
                <a:solidFill>
                  <a:srgbClr val="FFFFFF"/>
                </a:solidFill>
              </a:rPr>
              <a:t>absorbed</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out</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in</a:t>
            </a:r>
            <a:endParaRPr lang="en-US" altLang="en-US" dirty="0">
              <a:solidFill>
                <a:srgbClr val="FFFFFF"/>
              </a:solidFill>
            </a:endParaRPr>
          </a:p>
          <a:p>
            <a:pPr eaLnBrk="0" fontAlgn="base" hangingPunct="0">
              <a:spcBef>
                <a:spcPct val="0"/>
              </a:spcBef>
              <a:spcAft>
                <a:spcPct val="0"/>
              </a:spcAft>
            </a:pP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in</a:t>
            </a:r>
            <a:r>
              <a:rPr lang="en-US" altLang="en-US" dirty="0">
                <a:solidFill>
                  <a:srgbClr val="FFFFFF"/>
                </a:solidFill>
              </a:rPr>
              <a:t>(1-e</a:t>
            </a:r>
            <a:r>
              <a:rPr lang="en-US" altLang="en-US" b="1" baseline="30000" dirty="0">
                <a:solidFill>
                  <a:srgbClr val="FFFFFF"/>
                </a:solidFill>
              </a:rPr>
              <a:t>-</a:t>
            </a:r>
            <a:r>
              <a:rPr lang="en-US" altLang="en-US" sz="2800" b="1" baseline="30000" dirty="0">
                <a:solidFill>
                  <a:srgbClr val="FFFFFF"/>
                </a:solidFill>
                <a:latin typeface="Symbol" panose="05050102010706020507" pitchFamily="18" charset="2"/>
              </a:rPr>
              <a:t>e</a:t>
            </a:r>
            <a:r>
              <a:rPr lang="en-US" altLang="en-US" b="1" baseline="30000" dirty="0">
                <a:solidFill>
                  <a:srgbClr val="FFFFFF"/>
                </a:solidFill>
              </a:rPr>
              <a:t>cx</a:t>
            </a:r>
            <a:r>
              <a:rPr lang="en-US" altLang="en-US" dirty="0">
                <a:solidFill>
                  <a:srgbClr val="FFFFFF"/>
                </a:solidFill>
              </a:rPr>
              <a:t>)</a:t>
            </a:r>
          </a:p>
          <a:p>
            <a:pPr eaLnBrk="0" fontAlgn="base" hangingPunct="0">
              <a:spcBef>
                <a:spcPct val="0"/>
              </a:spcBef>
              <a:spcAft>
                <a:spcPct val="0"/>
              </a:spcAft>
            </a:pPr>
            <a:r>
              <a:rPr lang="en-US" altLang="en-US" sz="2800" b="1" dirty="0">
                <a:solidFill>
                  <a:srgbClr val="FFFFFF"/>
                </a:solidFill>
                <a:latin typeface="Symbol" panose="05050102010706020507" pitchFamily="18" charset="2"/>
              </a:rPr>
              <a:t>e</a:t>
            </a:r>
            <a:r>
              <a:rPr lang="en-US" altLang="en-US" dirty="0">
                <a:solidFill>
                  <a:srgbClr val="FFFFFF"/>
                </a:solidFill>
              </a:rPr>
              <a:t> = extinction coefficient</a:t>
            </a:r>
          </a:p>
          <a:p>
            <a:pPr eaLnBrk="0" fontAlgn="base" hangingPunct="0">
              <a:spcBef>
                <a:spcPct val="0"/>
              </a:spcBef>
              <a:spcAft>
                <a:spcPct val="0"/>
              </a:spcAft>
            </a:pPr>
            <a:endParaRPr lang="en-US" altLang="en-US" dirty="0">
              <a:solidFill>
                <a:srgbClr val="FFFFFF"/>
              </a:solidFill>
            </a:endParaRPr>
          </a:p>
          <a:p>
            <a:pPr eaLnBrk="0" fontAlgn="base" hangingPunct="0">
              <a:spcBef>
                <a:spcPct val="0"/>
              </a:spcBef>
              <a:spcAft>
                <a:spcPct val="0"/>
              </a:spcAft>
            </a:pPr>
            <a:r>
              <a:rPr lang="en-US" altLang="en-US" dirty="0">
                <a:solidFill>
                  <a:srgbClr val="FFFFFF"/>
                </a:solidFill>
              </a:rPr>
              <a:t>For Fluorescein</a:t>
            </a:r>
          </a:p>
          <a:p>
            <a:pPr eaLnBrk="0" fontAlgn="base" hangingPunct="0">
              <a:spcBef>
                <a:spcPct val="0"/>
              </a:spcBef>
              <a:spcAft>
                <a:spcPct val="0"/>
              </a:spcAft>
            </a:pPr>
            <a:r>
              <a:rPr lang="en-US" altLang="en-US" sz="2800" b="1" dirty="0">
                <a:solidFill>
                  <a:srgbClr val="FFFFFF"/>
                </a:solidFill>
                <a:latin typeface="Symbol" panose="05050102010706020507" pitchFamily="18" charset="2"/>
              </a:rPr>
              <a:t>e</a:t>
            </a:r>
            <a:r>
              <a:rPr lang="en-US" altLang="en-US" dirty="0">
                <a:solidFill>
                  <a:srgbClr val="FFFFFF"/>
                </a:solidFill>
              </a:rPr>
              <a:t> ~  70,000/(cm M/liter)</a:t>
            </a:r>
          </a:p>
        </p:txBody>
      </p:sp>
      <p:grpSp>
        <p:nvGrpSpPr>
          <p:cNvPr id="4" name="Group 33"/>
          <p:cNvGrpSpPr>
            <a:grpSpLocks/>
          </p:cNvGrpSpPr>
          <p:nvPr/>
        </p:nvGrpSpPr>
        <p:grpSpPr bwMode="auto">
          <a:xfrm>
            <a:off x="411163" y="3252788"/>
            <a:ext cx="6218237" cy="3441700"/>
            <a:chOff x="259" y="2049"/>
            <a:chExt cx="3917" cy="2168"/>
          </a:xfrm>
        </p:grpSpPr>
        <p:grpSp>
          <p:nvGrpSpPr>
            <p:cNvPr id="31755" name="Group 21"/>
            <p:cNvGrpSpPr>
              <a:grpSpLocks/>
            </p:cNvGrpSpPr>
            <p:nvPr/>
          </p:nvGrpSpPr>
          <p:grpSpPr bwMode="auto">
            <a:xfrm>
              <a:off x="576" y="2049"/>
              <a:ext cx="3600" cy="1887"/>
              <a:chOff x="1152" y="1857"/>
              <a:chExt cx="3600" cy="1887"/>
            </a:xfrm>
          </p:grpSpPr>
          <p:sp>
            <p:nvSpPr>
              <p:cNvPr id="31759" name="Line 2"/>
              <p:cNvSpPr>
                <a:spLocks noChangeShapeType="1"/>
              </p:cNvSpPr>
              <p:nvPr/>
            </p:nvSpPr>
            <p:spPr bwMode="auto">
              <a:xfrm>
                <a:off x="1152" y="1857"/>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0" name="Line 3"/>
              <p:cNvSpPr>
                <a:spLocks noChangeShapeType="1"/>
              </p:cNvSpPr>
              <p:nvPr/>
            </p:nvSpPr>
            <p:spPr bwMode="auto">
              <a:xfrm>
                <a:off x="1152" y="3729"/>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1" name="Freeform 4"/>
              <p:cNvSpPr>
                <a:spLocks/>
              </p:cNvSpPr>
              <p:nvPr/>
            </p:nvSpPr>
            <p:spPr bwMode="auto">
              <a:xfrm>
                <a:off x="1296" y="217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1756" name="Text Box 25"/>
            <p:cNvSpPr txBox="1">
              <a:spLocks noChangeArrowheads="1"/>
            </p:cNvSpPr>
            <p:nvPr/>
          </p:nvSpPr>
          <p:spPr bwMode="auto">
            <a:xfrm>
              <a:off x="1584" y="214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490nm</a:t>
              </a:r>
            </a:p>
          </p:txBody>
        </p:sp>
        <p:sp>
          <p:nvSpPr>
            <p:cNvPr id="31757" name="Text Box 30"/>
            <p:cNvSpPr txBox="1">
              <a:spLocks noChangeArrowheads="1"/>
            </p:cNvSpPr>
            <p:nvPr/>
          </p:nvSpPr>
          <p:spPr bwMode="auto">
            <a:xfrm rot="-5400000">
              <a:off x="-221" y="2669"/>
              <a:ext cx="124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Light absorbed</a:t>
              </a:r>
              <a:endParaRPr lang="en-US" altLang="en-US">
                <a:solidFill>
                  <a:srgbClr val="000000"/>
                </a:solidFill>
              </a:endParaRPr>
            </a:p>
          </p:txBody>
        </p:sp>
        <p:sp>
          <p:nvSpPr>
            <p:cNvPr id="31758" name="Text Box 31"/>
            <p:cNvSpPr txBox="1">
              <a:spLocks noChangeArrowheads="1"/>
            </p:cNvSpPr>
            <p:nvPr/>
          </p:nvSpPr>
          <p:spPr bwMode="auto">
            <a:xfrm>
              <a:off x="1972" y="3936"/>
              <a:ext cx="99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Wavelength</a:t>
              </a:r>
              <a:endParaRPr lang="en-US" altLang="en-US">
                <a:solidFill>
                  <a:srgbClr val="000000"/>
                </a:solidFill>
              </a:endParaRPr>
            </a:p>
          </p:txBody>
        </p:sp>
      </p:grpSp>
      <p:sp>
        <p:nvSpPr>
          <p:cNvPr id="31754" name="Text Box 32"/>
          <p:cNvSpPr txBox="1">
            <a:spLocks noChangeArrowheads="1"/>
          </p:cNvSpPr>
          <p:nvPr/>
        </p:nvSpPr>
        <p:spPr bwMode="auto">
          <a:xfrm>
            <a:off x="452438" y="236538"/>
            <a:ext cx="82184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A good dye must absorb light well (high extinction coef.)</a:t>
            </a:r>
          </a:p>
        </p:txBody>
      </p:sp>
    </p:spTree>
    <p:extLst>
      <p:ext uri="{BB962C8B-B14F-4D97-AF65-F5344CB8AC3E}">
        <p14:creationId xmlns:p14="http://schemas.microsoft.com/office/powerpoint/2010/main" val="121811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3787775" y="838200"/>
            <a:ext cx="381000" cy="1295400"/>
          </a:xfrm>
          <a:prstGeom prst="rect">
            <a:avLst/>
          </a:prstGeom>
          <a:solidFill>
            <a:srgbClr val="FFFF99">
              <a:alpha val="50195"/>
            </a:srgbClr>
          </a:solidFill>
          <a:ln w="9525">
            <a:solidFill>
              <a:srgbClr val="FFFF99"/>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2771" name="Group 25"/>
          <p:cNvGrpSpPr>
            <a:grpSpLocks/>
          </p:cNvGrpSpPr>
          <p:nvPr/>
        </p:nvGrpSpPr>
        <p:grpSpPr bwMode="auto">
          <a:xfrm>
            <a:off x="1219200" y="1371600"/>
            <a:ext cx="5581650" cy="674688"/>
            <a:chOff x="1118" y="912"/>
            <a:chExt cx="3516" cy="425"/>
          </a:xfrm>
        </p:grpSpPr>
        <p:grpSp>
          <p:nvGrpSpPr>
            <p:cNvPr id="32793" name="Group 8"/>
            <p:cNvGrpSpPr>
              <a:grpSpLocks/>
            </p:cNvGrpSpPr>
            <p:nvPr/>
          </p:nvGrpSpPr>
          <p:grpSpPr bwMode="auto">
            <a:xfrm rot="-13116">
              <a:off x="1118" y="912"/>
              <a:ext cx="1585" cy="240"/>
              <a:chOff x="957" y="3292"/>
              <a:chExt cx="2671" cy="280"/>
            </a:xfrm>
          </p:grpSpPr>
          <p:sp>
            <p:nvSpPr>
              <p:cNvPr id="32798" name="Freeform 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9" name="Line 10"/>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2794" name="Group 14"/>
            <p:cNvGrpSpPr>
              <a:grpSpLocks/>
            </p:cNvGrpSpPr>
            <p:nvPr/>
          </p:nvGrpSpPr>
          <p:grpSpPr bwMode="auto">
            <a:xfrm rot="23961">
              <a:off x="3003" y="960"/>
              <a:ext cx="1584" cy="140"/>
              <a:chOff x="957" y="3292"/>
              <a:chExt cx="2671" cy="280"/>
            </a:xfrm>
          </p:grpSpPr>
          <p:sp>
            <p:nvSpPr>
              <p:cNvPr id="32796" name="Freeform 1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7" name="Line 1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95" name="Text Box 18"/>
            <p:cNvSpPr txBox="1">
              <a:spLocks noChangeArrowheads="1"/>
            </p:cNvSpPr>
            <p:nvPr/>
          </p:nvSpPr>
          <p:spPr bwMode="auto">
            <a:xfrm>
              <a:off x="3072" y="1056"/>
              <a:ext cx="156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Blue light absorbed</a:t>
              </a:r>
            </a:p>
          </p:txBody>
        </p:sp>
      </p:grpSp>
      <p:grpSp>
        <p:nvGrpSpPr>
          <p:cNvPr id="32772" name="Group 26"/>
          <p:cNvGrpSpPr>
            <a:grpSpLocks/>
          </p:cNvGrpSpPr>
          <p:nvPr/>
        </p:nvGrpSpPr>
        <p:grpSpPr bwMode="auto">
          <a:xfrm>
            <a:off x="609600" y="3557588"/>
            <a:ext cx="5715000" cy="2995612"/>
            <a:chOff x="576" y="2049"/>
            <a:chExt cx="3600" cy="1887"/>
          </a:xfrm>
        </p:grpSpPr>
        <p:grpSp>
          <p:nvGrpSpPr>
            <p:cNvPr id="32787" name="Group 2"/>
            <p:cNvGrpSpPr>
              <a:grpSpLocks/>
            </p:cNvGrpSpPr>
            <p:nvPr/>
          </p:nvGrpSpPr>
          <p:grpSpPr bwMode="auto">
            <a:xfrm>
              <a:off x="576" y="2049"/>
              <a:ext cx="3600" cy="1887"/>
              <a:chOff x="1152" y="1857"/>
              <a:chExt cx="3600" cy="1887"/>
            </a:xfrm>
          </p:grpSpPr>
          <p:sp>
            <p:nvSpPr>
              <p:cNvPr id="32790" name="Line 3"/>
              <p:cNvSpPr>
                <a:spLocks noChangeShapeType="1"/>
              </p:cNvSpPr>
              <p:nvPr/>
            </p:nvSpPr>
            <p:spPr bwMode="auto">
              <a:xfrm>
                <a:off x="1152" y="1857"/>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1" name="Line 4"/>
              <p:cNvSpPr>
                <a:spLocks noChangeShapeType="1"/>
              </p:cNvSpPr>
              <p:nvPr/>
            </p:nvSpPr>
            <p:spPr bwMode="auto">
              <a:xfrm>
                <a:off x="1152" y="3729"/>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2" name="Freeform 5"/>
              <p:cNvSpPr>
                <a:spLocks/>
              </p:cNvSpPr>
              <p:nvPr/>
            </p:nvSpPr>
            <p:spPr bwMode="auto">
              <a:xfrm>
                <a:off x="1296" y="217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88" name="Line 19"/>
            <p:cNvSpPr>
              <a:spLocks noChangeShapeType="1"/>
            </p:cNvSpPr>
            <p:nvPr/>
          </p:nvSpPr>
          <p:spPr bwMode="auto">
            <a:xfrm flipV="1">
              <a:off x="2208" y="2256"/>
              <a:ext cx="0" cy="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9" name="Text Box 20"/>
            <p:cNvSpPr txBox="1">
              <a:spLocks noChangeArrowheads="1"/>
            </p:cNvSpPr>
            <p:nvPr/>
          </p:nvSpPr>
          <p:spPr bwMode="auto">
            <a:xfrm>
              <a:off x="1584" y="214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490nm</a:t>
              </a:r>
            </a:p>
          </p:txBody>
        </p:sp>
      </p:grpSp>
      <p:grpSp>
        <p:nvGrpSpPr>
          <p:cNvPr id="7" name="Group 27"/>
          <p:cNvGrpSpPr>
            <a:grpSpLocks/>
          </p:cNvGrpSpPr>
          <p:nvPr/>
        </p:nvGrpSpPr>
        <p:grpSpPr bwMode="auto">
          <a:xfrm>
            <a:off x="1828800" y="3941763"/>
            <a:ext cx="4267200" cy="2587625"/>
            <a:chOff x="1344" y="2291"/>
            <a:chExt cx="2688" cy="1630"/>
          </a:xfrm>
        </p:grpSpPr>
        <p:sp>
          <p:nvSpPr>
            <p:cNvPr id="32784" name="Freeform 6"/>
            <p:cNvSpPr>
              <a:spLocks/>
            </p:cNvSpPr>
            <p:nvPr/>
          </p:nvSpPr>
          <p:spPr bwMode="auto">
            <a:xfrm>
              <a:off x="1344" y="2530"/>
              <a:ext cx="2688" cy="1391"/>
            </a:xfrm>
            <a:custGeom>
              <a:avLst/>
              <a:gdLst>
                <a:gd name="T0" fmla="*/ 2688 w 2688"/>
                <a:gd name="T1" fmla="*/ 1378 h 1391"/>
                <a:gd name="T2" fmla="*/ 2102 w 2688"/>
                <a:gd name="T3" fmla="*/ 1335 h 1391"/>
                <a:gd name="T4" fmla="*/ 1808 w 2688"/>
                <a:gd name="T5" fmla="*/ 1164 h 1391"/>
                <a:gd name="T6" fmla="*/ 1466 w 2688"/>
                <a:gd name="T7" fmla="*/ 525 h 1391"/>
                <a:gd name="T8" fmla="*/ 1222 w 2688"/>
                <a:gd name="T9" fmla="*/ 56 h 1391"/>
                <a:gd name="T10" fmla="*/ 1108 w 2688"/>
                <a:gd name="T11" fmla="*/ 194 h 1391"/>
                <a:gd name="T12" fmla="*/ 977 w 2688"/>
                <a:gd name="T13" fmla="*/ 1037 h 1391"/>
                <a:gd name="T14" fmla="*/ 684 w 2688"/>
                <a:gd name="T15" fmla="*/ 1335 h 1391"/>
                <a:gd name="T16" fmla="*/ 0 w 2688"/>
                <a:gd name="T17" fmla="*/ 1378 h 13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8"/>
                <a:gd name="T28" fmla="*/ 0 h 1391"/>
                <a:gd name="T29" fmla="*/ 2688 w 2688"/>
                <a:gd name="T30" fmla="*/ 1391 h 13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8" h="1391">
                  <a:moveTo>
                    <a:pt x="2688" y="1378"/>
                  </a:moveTo>
                  <a:cubicBezTo>
                    <a:pt x="2468" y="1373"/>
                    <a:pt x="2248" y="1370"/>
                    <a:pt x="2102" y="1335"/>
                  </a:cubicBezTo>
                  <a:cubicBezTo>
                    <a:pt x="1956" y="1300"/>
                    <a:pt x="1914" y="1299"/>
                    <a:pt x="1808" y="1164"/>
                  </a:cubicBezTo>
                  <a:cubicBezTo>
                    <a:pt x="1703" y="1029"/>
                    <a:pt x="1564" y="709"/>
                    <a:pt x="1466" y="525"/>
                  </a:cubicBezTo>
                  <a:cubicBezTo>
                    <a:pt x="1369" y="340"/>
                    <a:pt x="1281" y="111"/>
                    <a:pt x="1222" y="56"/>
                  </a:cubicBezTo>
                  <a:cubicBezTo>
                    <a:pt x="1162" y="0"/>
                    <a:pt x="1148" y="30"/>
                    <a:pt x="1108" y="194"/>
                  </a:cubicBezTo>
                  <a:cubicBezTo>
                    <a:pt x="1067" y="357"/>
                    <a:pt x="1047" y="846"/>
                    <a:pt x="977" y="1037"/>
                  </a:cubicBezTo>
                  <a:cubicBezTo>
                    <a:pt x="906" y="1227"/>
                    <a:pt x="847" y="1278"/>
                    <a:pt x="684" y="1335"/>
                  </a:cubicBezTo>
                  <a:cubicBezTo>
                    <a:pt x="522" y="1391"/>
                    <a:pt x="114" y="1371"/>
                    <a:pt x="0" y="1378"/>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5" name="Line 21"/>
            <p:cNvSpPr>
              <a:spLocks noChangeShapeType="1"/>
            </p:cNvSpPr>
            <p:nvPr/>
          </p:nvSpPr>
          <p:spPr bwMode="auto">
            <a:xfrm flipV="1">
              <a:off x="2530" y="2407"/>
              <a:ext cx="0" cy="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6" name="Rectangle 22"/>
            <p:cNvSpPr>
              <a:spLocks noChangeArrowheads="1"/>
            </p:cNvSpPr>
            <p:nvPr/>
          </p:nvSpPr>
          <p:spPr bwMode="auto">
            <a:xfrm>
              <a:off x="2590" y="229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520nm</a:t>
              </a:r>
            </a:p>
          </p:txBody>
        </p:sp>
      </p:grpSp>
      <p:grpSp>
        <p:nvGrpSpPr>
          <p:cNvPr id="8" name="Group 28"/>
          <p:cNvGrpSpPr>
            <a:grpSpLocks/>
          </p:cNvGrpSpPr>
          <p:nvPr/>
        </p:nvGrpSpPr>
        <p:grpSpPr bwMode="auto">
          <a:xfrm>
            <a:off x="4106863" y="838200"/>
            <a:ext cx="4240212" cy="446088"/>
            <a:chOff x="2937" y="528"/>
            <a:chExt cx="2671" cy="281"/>
          </a:xfrm>
        </p:grpSpPr>
        <p:grpSp>
          <p:nvGrpSpPr>
            <p:cNvPr id="32780" name="Group 11"/>
            <p:cNvGrpSpPr>
              <a:grpSpLocks/>
            </p:cNvGrpSpPr>
            <p:nvPr/>
          </p:nvGrpSpPr>
          <p:grpSpPr bwMode="auto">
            <a:xfrm rot="-1240320">
              <a:off x="2937" y="559"/>
              <a:ext cx="1824" cy="152"/>
              <a:chOff x="957" y="3292"/>
              <a:chExt cx="2671" cy="280"/>
            </a:xfrm>
          </p:grpSpPr>
          <p:sp>
            <p:nvSpPr>
              <p:cNvPr id="32782" name="Freeform 12"/>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3" name="Line 13"/>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81" name="Rectangle 23"/>
            <p:cNvSpPr>
              <a:spLocks noChangeArrowheads="1"/>
            </p:cNvSpPr>
            <p:nvPr/>
          </p:nvSpPr>
          <p:spPr bwMode="auto">
            <a:xfrm>
              <a:off x="4020" y="528"/>
              <a:ext cx="15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Green light emitted</a:t>
              </a:r>
            </a:p>
          </p:txBody>
        </p:sp>
      </p:grpSp>
      <p:grpSp>
        <p:nvGrpSpPr>
          <p:cNvPr id="10" name="Group 31"/>
          <p:cNvGrpSpPr>
            <a:grpSpLocks/>
          </p:cNvGrpSpPr>
          <p:nvPr/>
        </p:nvGrpSpPr>
        <p:grpSpPr bwMode="auto">
          <a:xfrm>
            <a:off x="3124200" y="3352800"/>
            <a:ext cx="1730375" cy="609600"/>
            <a:chOff x="2160" y="1920"/>
            <a:chExt cx="1090" cy="384"/>
          </a:xfrm>
        </p:grpSpPr>
        <p:sp>
          <p:nvSpPr>
            <p:cNvPr id="32778" name="Line 29"/>
            <p:cNvSpPr>
              <a:spLocks noChangeShapeType="1"/>
            </p:cNvSpPr>
            <p:nvPr/>
          </p:nvSpPr>
          <p:spPr bwMode="auto">
            <a:xfrm>
              <a:off x="2236" y="2304"/>
              <a:ext cx="288"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79" name="Text Box 30"/>
            <p:cNvSpPr txBox="1">
              <a:spLocks noChangeArrowheads="1"/>
            </p:cNvSpPr>
            <p:nvPr/>
          </p:nvSpPr>
          <p:spPr bwMode="auto">
            <a:xfrm>
              <a:off x="2160" y="1920"/>
              <a:ext cx="109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Stokes Shift</a:t>
              </a:r>
            </a:p>
          </p:txBody>
        </p:sp>
      </p:grpSp>
      <p:sp>
        <p:nvSpPr>
          <p:cNvPr id="32776" name="Text Box 32"/>
          <p:cNvSpPr txBox="1">
            <a:spLocks noChangeArrowheads="1"/>
          </p:cNvSpPr>
          <p:nvPr/>
        </p:nvSpPr>
        <p:spPr bwMode="auto">
          <a:xfrm>
            <a:off x="990600" y="160338"/>
            <a:ext cx="3525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Where does energy go?</a:t>
            </a:r>
          </a:p>
        </p:txBody>
      </p:sp>
      <p:sp>
        <p:nvSpPr>
          <p:cNvPr id="176161" name="Rectangle 33"/>
          <p:cNvSpPr>
            <a:spLocks noChangeArrowheads="1"/>
          </p:cNvSpPr>
          <p:nvPr/>
        </p:nvSpPr>
        <p:spPr bwMode="auto">
          <a:xfrm>
            <a:off x="2200275" y="2320925"/>
            <a:ext cx="66770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r" eaLnBrk="0" fontAlgn="base" hangingPunct="0">
              <a:spcBef>
                <a:spcPct val="50000"/>
              </a:spcBef>
              <a:spcAft>
                <a:spcPct val="0"/>
              </a:spcAft>
            </a:pPr>
            <a:r>
              <a:rPr lang="en-US" altLang="en-US">
                <a:solidFill>
                  <a:srgbClr val="FFFFFF"/>
                </a:solidFill>
              </a:rPr>
              <a:t>Quantum Yield = light emitted/light absorbed</a:t>
            </a:r>
          </a:p>
          <a:p>
            <a:pPr algn="r" eaLnBrk="0" fontAlgn="base" hangingPunct="0">
              <a:spcBef>
                <a:spcPct val="50000"/>
              </a:spcBef>
              <a:spcAft>
                <a:spcPct val="0"/>
              </a:spcAft>
            </a:pPr>
            <a:r>
              <a:rPr lang="en-US" altLang="en-US">
                <a:solidFill>
                  <a:srgbClr val="FFFFFF"/>
                </a:solidFill>
              </a:rPr>
              <a:t>	        Q ~ 0.8 fluorescein</a:t>
            </a:r>
          </a:p>
          <a:p>
            <a:pPr algn="r" eaLnBrk="0" fontAlgn="base" hangingPunct="0">
              <a:spcBef>
                <a:spcPct val="50000"/>
              </a:spcBef>
              <a:spcAft>
                <a:spcPct val="0"/>
              </a:spcAft>
            </a:pPr>
            <a:r>
              <a:rPr lang="en-US" altLang="en-US">
                <a:solidFill>
                  <a:srgbClr val="FFFFFF"/>
                </a:solidFill>
              </a:rPr>
              <a:t>		~ 0.3 rhodamine </a:t>
            </a:r>
          </a:p>
        </p:txBody>
      </p:sp>
    </p:spTree>
    <p:extLst>
      <p:ext uri="{BB962C8B-B14F-4D97-AF65-F5344CB8AC3E}">
        <p14:creationId xmlns:p14="http://schemas.microsoft.com/office/powerpoint/2010/main" val="790500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6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o-fluor-structure.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2628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coTMRstructure.jpg                                             000176FA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l="3922" r="7843"/>
          <a:stretch>
            <a:fillRect/>
          </a:stretch>
        </p:blipFill>
        <p:spPr bwMode="auto">
          <a:xfrm>
            <a:off x="381000" y="4038600"/>
            <a:ext cx="3429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co-fluorSpectra.jpg                                            000176FA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l="11842" t="3577" r="10529" b="6544"/>
          <a:stretch>
            <a:fillRect/>
          </a:stretch>
        </p:blipFill>
        <p:spPr bwMode="auto">
          <a:xfrm>
            <a:off x="4495800" y="76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co-TMR spectra.jpg                                             000176FA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l="10422" t="3409" r="10397" b="7063"/>
          <a:stretch>
            <a:fillRect/>
          </a:stretch>
        </p:blipFill>
        <p:spPr bwMode="auto">
          <a:xfrm>
            <a:off x="4495800" y="3521075"/>
            <a:ext cx="4495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8"/>
          <p:cNvSpPr txBox="1">
            <a:spLocks noChangeArrowheads="1"/>
          </p:cNvSpPr>
          <p:nvPr/>
        </p:nvSpPr>
        <p:spPr bwMode="auto">
          <a:xfrm>
            <a:off x="838200" y="408930"/>
            <a:ext cx="1987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a:latin typeface="Calibri" panose="020F0502020204030204" pitchFamily="34" charset="0"/>
              </a:rPr>
              <a:t>Co-fluorescein</a:t>
            </a:r>
          </a:p>
        </p:txBody>
      </p:sp>
      <p:sp>
        <p:nvSpPr>
          <p:cNvPr id="33799" name="Text Box 9"/>
          <p:cNvSpPr txBox="1">
            <a:spLocks noChangeArrowheads="1"/>
          </p:cNvSpPr>
          <p:nvPr/>
        </p:nvSpPr>
        <p:spPr bwMode="auto">
          <a:xfrm>
            <a:off x="838200" y="3429000"/>
            <a:ext cx="2459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a:latin typeface="Calibri" panose="020F0502020204030204" pitchFamily="34" charset="0"/>
              </a:rPr>
              <a:t>Co-TM </a:t>
            </a:r>
            <a:r>
              <a:rPr lang="en-US" altLang="en-US" dirty="0" err="1">
                <a:latin typeface="Calibri" panose="020F0502020204030204" pitchFamily="34" charset="0"/>
              </a:rPr>
              <a:t>rhodamine</a:t>
            </a:r>
            <a:endParaRPr lang="en-US" altLang="en-US" dirty="0">
              <a:latin typeface="Calibri" panose="020F0502020204030204" pitchFamily="34" charset="0"/>
            </a:endParaRPr>
          </a:p>
        </p:txBody>
      </p:sp>
    </p:spTree>
    <p:extLst>
      <p:ext uri="{BB962C8B-B14F-4D97-AF65-F5344CB8AC3E}">
        <p14:creationId xmlns:p14="http://schemas.microsoft.com/office/powerpoint/2010/main" val="248290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52600" y="569913"/>
            <a:ext cx="6019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b="1" u="sng">
                <a:solidFill>
                  <a:srgbClr val="FFFFFF"/>
                </a:solidFill>
              </a:rPr>
              <a:t>Which dye is better?</a:t>
            </a:r>
          </a:p>
          <a:p>
            <a:pPr eaLnBrk="0" fontAlgn="base" hangingPunct="0">
              <a:spcBef>
                <a:spcPct val="50000"/>
              </a:spcBef>
              <a:spcAft>
                <a:spcPct val="0"/>
              </a:spcAft>
            </a:pPr>
            <a:r>
              <a:rPr lang="en-US" altLang="en-US">
                <a:solidFill>
                  <a:srgbClr val="FFFFFF"/>
                </a:solidFill>
              </a:rPr>
              <a:t>	1 - absorb well (high </a:t>
            </a:r>
            <a:r>
              <a:rPr lang="en-US" altLang="en-US" sz="3200">
                <a:solidFill>
                  <a:srgbClr val="FFFFFF"/>
                </a:solidFill>
                <a:latin typeface="Symbol" panose="05050102010706020507" pitchFamily="18" charset="2"/>
              </a:rPr>
              <a:t>e</a:t>
            </a:r>
            <a:r>
              <a:rPr lang="en-US" altLang="en-US">
                <a:solidFill>
                  <a:srgbClr val="FFFFFF"/>
                </a:solidFill>
              </a:rPr>
              <a:t> )</a:t>
            </a:r>
          </a:p>
          <a:p>
            <a:pPr eaLnBrk="0" fontAlgn="base" hangingPunct="0">
              <a:spcBef>
                <a:spcPct val="50000"/>
              </a:spcBef>
              <a:spcAft>
                <a:spcPct val="0"/>
              </a:spcAft>
            </a:pPr>
            <a:r>
              <a:rPr lang="en-US" altLang="en-US">
                <a:solidFill>
                  <a:srgbClr val="FFFFFF"/>
                </a:solidFill>
              </a:rPr>
              <a:t>	2 - emit well (high Q)</a:t>
            </a:r>
          </a:p>
          <a:p>
            <a:pPr eaLnBrk="0" fontAlgn="base" hangingPunct="0">
              <a:spcBef>
                <a:spcPct val="50000"/>
              </a:spcBef>
              <a:spcAft>
                <a:spcPct val="0"/>
              </a:spcAft>
            </a:pPr>
            <a:r>
              <a:rPr lang="en-US" altLang="en-US">
                <a:solidFill>
                  <a:srgbClr val="FFFFFF"/>
                </a:solidFill>
              </a:rPr>
              <a:t>	</a:t>
            </a:r>
          </a:p>
          <a:p>
            <a:pPr eaLnBrk="0" fontAlgn="base" hangingPunct="0">
              <a:spcBef>
                <a:spcPct val="50000"/>
              </a:spcBef>
              <a:spcAft>
                <a:spcPct val="0"/>
              </a:spcAft>
            </a:pPr>
            <a:r>
              <a:rPr lang="en-US" altLang="en-US" sz="2800">
                <a:solidFill>
                  <a:srgbClr val="FFFFFF"/>
                </a:solidFill>
              </a:rPr>
              <a:t>Brightness ~ </a:t>
            </a:r>
            <a:r>
              <a:rPr lang="en-US" altLang="en-US" sz="3600">
                <a:solidFill>
                  <a:srgbClr val="FFFFFF"/>
                </a:solidFill>
                <a:latin typeface="Symbol" panose="05050102010706020507" pitchFamily="18" charset="2"/>
              </a:rPr>
              <a:t>e</a:t>
            </a:r>
            <a:r>
              <a:rPr lang="en-US" altLang="en-US" sz="2800">
                <a:solidFill>
                  <a:srgbClr val="FFFFFF"/>
                </a:solidFill>
              </a:rPr>
              <a:t>Q</a:t>
            </a:r>
            <a:endParaRPr lang="en-US" altLang="en-US">
              <a:solidFill>
                <a:srgbClr val="FFFFFF"/>
              </a:solidFill>
            </a:endParaRPr>
          </a:p>
          <a:p>
            <a:pPr eaLnBrk="0" fontAlgn="base" hangingPunct="0">
              <a:spcBef>
                <a:spcPct val="50000"/>
              </a:spcBef>
              <a:spcAft>
                <a:spcPct val="0"/>
              </a:spcAft>
            </a:pPr>
            <a:r>
              <a:rPr lang="en-US" altLang="en-US">
                <a:solidFill>
                  <a:srgbClr val="FFFFFF"/>
                </a:solidFill>
              </a:rPr>
              <a:t>(fluorescein  0.8 * 70,000 = 57,000)</a:t>
            </a:r>
          </a:p>
          <a:p>
            <a:pPr eaLnBrk="0" fontAlgn="base" hangingPunct="0">
              <a:spcBef>
                <a:spcPct val="50000"/>
              </a:spcBef>
              <a:spcAft>
                <a:spcPct val="0"/>
              </a:spcAft>
            </a:pPr>
            <a:r>
              <a:rPr lang="en-US" altLang="en-US">
                <a:solidFill>
                  <a:srgbClr val="FFFFFF"/>
                </a:solidFill>
              </a:rPr>
              <a:t>(rhodamine  0.3 * 90,000 = 27,000)</a:t>
            </a:r>
            <a:endParaRPr lang="en-US" altLang="en-US" sz="2000">
              <a:solidFill>
                <a:srgbClr val="FFFFFF"/>
              </a:solidFill>
            </a:endParaRPr>
          </a:p>
          <a:p>
            <a:pPr eaLnBrk="0" fontAlgn="base" hangingPunct="0">
              <a:spcBef>
                <a:spcPct val="50000"/>
              </a:spcBef>
              <a:spcAft>
                <a:spcPct val="0"/>
              </a:spcAft>
            </a:pPr>
            <a:endParaRPr lang="en-US" altLang="en-US" sz="2000">
              <a:solidFill>
                <a:srgbClr val="FFFFFF"/>
              </a:solidFill>
            </a:endParaRPr>
          </a:p>
          <a:p>
            <a:pPr eaLnBrk="0" fontAlgn="base" hangingPunct="0">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26896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5842" name="Group 6"/>
          <p:cNvGrpSpPr>
            <a:grpSpLocks/>
          </p:cNvGrpSpPr>
          <p:nvPr/>
        </p:nvGrpSpPr>
        <p:grpSpPr bwMode="auto">
          <a:xfrm rot="-1240320">
            <a:off x="4800600" y="4038600"/>
            <a:ext cx="2438400" cy="241300"/>
            <a:chOff x="957" y="3292"/>
            <a:chExt cx="2671" cy="280"/>
          </a:xfrm>
        </p:grpSpPr>
        <p:sp>
          <p:nvSpPr>
            <p:cNvPr id="35864"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5" name="Line 8"/>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5843" name="Group 20"/>
          <p:cNvGrpSpPr>
            <a:grpSpLocks/>
          </p:cNvGrpSpPr>
          <p:nvPr/>
        </p:nvGrpSpPr>
        <p:grpSpPr bwMode="auto">
          <a:xfrm>
            <a:off x="152400" y="2819400"/>
            <a:ext cx="5943600" cy="2819400"/>
            <a:chOff x="96" y="1776"/>
            <a:chExt cx="3744" cy="1776"/>
          </a:xfrm>
        </p:grpSpPr>
        <p:sp>
          <p:nvSpPr>
            <p:cNvPr id="35850" name="Line 2"/>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5851" name="Group 3"/>
            <p:cNvGrpSpPr>
              <a:grpSpLocks/>
            </p:cNvGrpSpPr>
            <p:nvPr/>
          </p:nvGrpSpPr>
          <p:grpSpPr bwMode="auto">
            <a:xfrm rot="1021199">
              <a:off x="96" y="2544"/>
              <a:ext cx="1138" cy="190"/>
              <a:chOff x="957" y="3292"/>
              <a:chExt cx="2671" cy="280"/>
            </a:xfrm>
          </p:grpSpPr>
          <p:sp>
            <p:nvSpPr>
              <p:cNvPr id="35862" name="Freeform 4"/>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3" name="Line 5"/>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5852" name="Line 9"/>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3" name="Line 10"/>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4" name="Line 11"/>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5" name="Line 12"/>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5844" name="Freeform 21"/>
          <p:cNvSpPr>
            <a:spLocks/>
          </p:cNvSpPr>
          <p:nvPr/>
        </p:nvSpPr>
        <p:spPr bwMode="auto">
          <a:xfrm>
            <a:off x="2971800" y="3644900"/>
            <a:ext cx="1092200" cy="1384300"/>
          </a:xfrm>
          <a:custGeom>
            <a:avLst/>
            <a:gdLst>
              <a:gd name="T0" fmla="*/ 2147483647 w 688"/>
              <a:gd name="T1" fmla="*/ 2147483647 h 872"/>
              <a:gd name="T2" fmla="*/ 0 w 688"/>
              <a:gd name="T3" fmla="*/ 2147483647 h 872"/>
              <a:gd name="T4" fmla="*/ 2147483647 w 688"/>
              <a:gd name="T5" fmla="*/ 2147483647 h 872"/>
              <a:gd name="T6" fmla="*/ 2147483647 w 688"/>
              <a:gd name="T7" fmla="*/ 2147483647 h 872"/>
              <a:gd name="T8" fmla="*/ 2147483647 w 688"/>
              <a:gd name="T9" fmla="*/ 2147483647 h 872"/>
              <a:gd name="T10" fmla="*/ 2147483647 w 688"/>
              <a:gd name="T11" fmla="*/ 2147483647 h 872"/>
              <a:gd name="T12" fmla="*/ 2147483647 w 688"/>
              <a:gd name="T13" fmla="*/ 2147483647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45" name="Line 22"/>
          <p:cNvSpPr>
            <a:spLocks noChangeShapeType="1"/>
          </p:cNvSpPr>
          <p:nvPr/>
        </p:nvSpPr>
        <p:spPr bwMode="auto">
          <a:xfrm flipH="1">
            <a:off x="3603625" y="4899025"/>
            <a:ext cx="228600"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46" name="Text Box 23"/>
          <p:cNvSpPr txBox="1">
            <a:spLocks noChangeArrowheads="1"/>
          </p:cNvSpPr>
          <p:nvPr/>
        </p:nvSpPr>
        <p:spPr bwMode="auto">
          <a:xfrm>
            <a:off x="3008313" y="40846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5847" name="Text Box 24"/>
          <p:cNvSpPr txBox="1">
            <a:spLocks noChangeArrowheads="1"/>
          </p:cNvSpPr>
          <p:nvPr/>
        </p:nvSpPr>
        <p:spPr bwMode="auto">
          <a:xfrm>
            <a:off x="609600" y="417513"/>
            <a:ext cx="79454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800">
                <a:solidFill>
                  <a:srgbClr val="FFFFFF"/>
                </a:solidFill>
              </a:rPr>
              <a:t>Go deeper to explain bleaching and background</a:t>
            </a:r>
          </a:p>
          <a:p>
            <a:pPr algn="ctr" eaLnBrk="0" fontAlgn="base" hangingPunct="0">
              <a:spcBef>
                <a:spcPct val="50000"/>
              </a:spcBef>
              <a:spcAft>
                <a:spcPct val="0"/>
              </a:spcAft>
            </a:pPr>
            <a:r>
              <a:rPr lang="en-US" altLang="en-US">
                <a:solidFill>
                  <a:srgbClr val="FFFFFF"/>
                </a:solidFill>
              </a:rPr>
              <a:t>(Jablonski diagram)</a:t>
            </a:r>
            <a:endParaRPr lang="en-US" altLang="en-US" sz="2800">
              <a:solidFill>
                <a:srgbClr val="FFFFFF"/>
              </a:solidFill>
            </a:endParaRPr>
          </a:p>
        </p:txBody>
      </p:sp>
      <p:sp>
        <p:nvSpPr>
          <p:cNvPr id="35848" name="Text Box 26"/>
          <p:cNvSpPr txBox="1">
            <a:spLocks noChangeArrowheads="1"/>
          </p:cNvSpPr>
          <p:nvPr/>
        </p:nvSpPr>
        <p:spPr bwMode="auto">
          <a:xfrm>
            <a:off x="3733800" y="5649913"/>
            <a:ext cx="1570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0.8 emitted</a:t>
            </a:r>
          </a:p>
        </p:txBody>
      </p:sp>
      <p:sp>
        <p:nvSpPr>
          <p:cNvPr id="35849" name="Text Box 27"/>
          <p:cNvSpPr txBox="1">
            <a:spLocks noChangeArrowheads="1"/>
          </p:cNvSpPr>
          <p:nvPr/>
        </p:nvSpPr>
        <p:spPr bwMode="auto">
          <a:xfrm>
            <a:off x="6324600" y="4583113"/>
            <a:ext cx="26606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Other losses</a:t>
            </a:r>
          </a:p>
          <a:p>
            <a:pPr eaLnBrk="0" fontAlgn="base" hangingPunct="0">
              <a:spcBef>
                <a:spcPct val="50000"/>
              </a:spcBef>
              <a:spcAft>
                <a:spcPct val="0"/>
              </a:spcAft>
            </a:pPr>
            <a:r>
              <a:rPr lang="en-US" altLang="en-US">
                <a:solidFill>
                  <a:srgbClr val="FFFFFF"/>
                </a:solidFill>
              </a:rPr>
              <a:t>  Heat</a:t>
            </a:r>
          </a:p>
          <a:p>
            <a:pPr eaLnBrk="0" fontAlgn="base" hangingPunct="0">
              <a:spcBef>
                <a:spcPct val="50000"/>
              </a:spcBef>
              <a:spcAft>
                <a:spcPct val="0"/>
              </a:spcAft>
            </a:pPr>
            <a:r>
              <a:rPr lang="en-US" altLang="en-US">
                <a:solidFill>
                  <a:srgbClr val="FFFFFF"/>
                </a:solidFill>
              </a:rPr>
              <a:t>  Energy transfer</a:t>
            </a:r>
          </a:p>
        </p:txBody>
      </p:sp>
    </p:spTree>
    <p:extLst>
      <p:ext uri="{BB962C8B-B14F-4D97-AF65-F5344CB8AC3E}">
        <p14:creationId xmlns:p14="http://schemas.microsoft.com/office/powerpoint/2010/main" val="74740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Detectors</a:t>
            </a:r>
            <a:r>
              <a:rPr lang="en-US" dirty="0"/>
              <a:t> </a:t>
            </a:r>
            <a:r>
              <a:rPr lang="en-US" dirty="0" smtClean="0"/>
              <a:t>for microscopy</a:t>
            </a:r>
            <a:endParaRPr lang="en-US" dirty="0"/>
          </a:p>
        </p:txBody>
      </p:sp>
      <p:sp>
        <p:nvSpPr>
          <p:cNvPr id="8" name="Content Placeholder 7"/>
          <p:cNvSpPr>
            <a:spLocks noGrp="1"/>
          </p:cNvSpPr>
          <p:nvPr>
            <p:ph sz="half" idx="1"/>
          </p:nvPr>
        </p:nvSpPr>
        <p:spPr/>
        <p:txBody>
          <a:bodyPr>
            <a:normAutofit/>
          </a:bodyPr>
          <a:lstStyle/>
          <a:p>
            <a:r>
              <a:rPr lang="en-US" dirty="0" smtClean="0">
                <a:solidFill>
                  <a:schemeClr val="accent1"/>
                </a:solidFill>
              </a:rPr>
              <a:t>Film</a:t>
            </a:r>
          </a:p>
          <a:p>
            <a:r>
              <a:rPr lang="en-US" dirty="0" smtClean="0">
                <a:solidFill>
                  <a:schemeClr val="accent1"/>
                </a:solidFill>
              </a:rPr>
              <a:t>CMOS (</a:t>
            </a:r>
            <a:r>
              <a:rPr lang="en-US" sz="2200" dirty="0" smtClean="0">
                <a:solidFill>
                  <a:schemeClr val="accent1"/>
                </a:solidFill>
              </a:rPr>
              <a:t>Complementary metal–oxide–semiconductor</a:t>
            </a:r>
            <a:r>
              <a:rPr lang="en-US" dirty="0" smtClean="0">
                <a:solidFill>
                  <a:schemeClr val="accent1"/>
                </a:solidFill>
              </a:rPr>
              <a:t>)</a:t>
            </a:r>
          </a:p>
          <a:p>
            <a:r>
              <a:rPr lang="en-US" dirty="0" smtClean="0">
                <a:solidFill>
                  <a:schemeClr val="accent1"/>
                </a:solidFill>
              </a:rPr>
              <a:t>CCD (</a:t>
            </a:r>
            <a:r>
              <a:rPr lang="en-US" sz="2200" dirty="0" smtClean="0">
                <a:solidFill>
                  <a:schemeClr val="accent1"/>
                </a:solidFill>
              </a:rPr>
              <a:t>Charge coupled device</a:t>
            </a:r>
            <a:r>
              <a:rPr lang="en-US" dirty="0" smtClean="0">
                <a:solidFill>
                  <a:schemeClr val="accent1"/>
                </a:solidFill>
              </a:rPr>
              <a:t>)</a:t>
            </a:r>
          </a:p>
          <a:p>
            <a:r>
              <a:rPr lang="en-US" dirty="0" smtClean="0">
                <a:solidFill>
                  <a:schemeClr val="accent2"/>
                </a:solidFill>
              </a:rPr>
              <a:t>PMT (</a:t>
            </a:r>
            <a:r>
              <a:rPr lang="en-US" sz="2200" dirty="0" smtClean="0">
                <a:solidFill>
                  <a:schemeClr val="accent2"/>
                </a:solidFill>
              </a:rPr>
              <a:t>Photomultiplier tube</a:t>
            </a:r>
            <a:r>
              <a:rPr lang="en-US" dirty="0" smtClean="0">
                <a:solidFill>
                  <a:schemeClr val="accent2"/>
                </a:solidFill>
              </a:rPr>
              <a:t>)</a:t>
            </a:r>
          </a:p>
          <a:p>
            <a:r>
              <a:rPr lang="en-US" dirty="0" err="1">
                <a:solidFill>
                  <a:schemeClr val="accent2"/>
                </a:solidFill>
              </a:rPr>
              <a:t>GaAsP</a:t>
            </a:r>
            <a:r>
              <a:rPr lang="en-US" dirty="0">
                <a:solidFill>
                  <a:schemeClr val="accent2"/>
                </a:solidFill>
              </a:rPr>
              <a:t> (</a:t>
            </a:r>
            <a:r>
              <a:rPr lang="en-US" sz="2200" dirty="0">
                <a:solidFill>
                  <a:schemeClr val="accent2"/>
                </a:solidFill>
              </a:rPr>
              <a:t>Gallium arsenide </a:t>
            </a:r>
            <a:r>
              <a:rPr lang="en-US" sz="2200" dirty="0" smtClean="0">
                <a:solidFill>
                  <a:schemeClr val="accent2"/>
                </a:solidFill>
              </a:rPr>
              <a:t>phosphide</a:t>
            </a:r>
            <a:r>
              <a:rPr lang="en-US" dirty="0" smtClean="0">
                <a:solidFill>
                  <a:schemeClr val="accent2"/>
                </a:solidFill>
              </a:rPr>
              <a:t>)</a:t>
            </a:r>
          </a:p>
          <a:p>
            <a:r>
              <a:rPr lang="en-US" dirty="0" smtClean="0">
                <a:solidFill>
                  <a:schemeClr val="accent2"/>
                </a:solidFill>
              </a:rPr>
              <a:t>APD (</a:t>
            </a:r>
            <a:r>
              <a:rPr lang="en-US" sz="2200" dirty="0" smtClean="0">
                <a:solidFill>
                  <a:schemeClr val="accent2"/>
                </a:solidFill>
              </a:rPr>
              <a:t>Avalanche photodiode</a:t>
            </a:r>
            <a:r>
              <a:rPr lang="en-US" dirty="0" smtClean="0">
                <a:solidFill>
                  <a:schemeClr val="accent2"/>
                </a:solidFill>
              </a:rPr>
              <a:t>)</a:t>
            </a:r>
            <a:endParaRPr lang="en-US" dirty="0">
              <a:solidFill>
                <a:schemeClr val="accent2"/>
              </a:solidFill>
            </a:endParaRPr>
          </a:p>
          <a:p>
            <a:endParaRPr lang="en-US" dirty="0" smtClean="0"/>
          </a:p>
        </p:txBody>
      </p:sp>
      <p:sp>
        <p:nvSpPr>
          <p:cNvPr id="2" name="TextBox 1"/>
          <p:cNvSpPr txBox="1"/>
          <p:nvPr/>
        </p:nvSpPr>
        <p:spPr>
          <a:xfrm>
            <a:off x="5442136" y="2548439"/>
            <a:ext cx="3381375" cy="369332"/>
          </a:xfrm>
          <a:prstGeom prst="rect">
            <a:avLst/>
          </a:prstGeom>
          <a:noFill/>
        </p:spPr>
        <p:txBody>
          <a:bodyPr wrap="none" rtlCol="0">
            <a:spAutoFit/>
          </a:bodyPr>
          <a:lstStyle/>
          <a:p>
            <a:r>
              <a:rPr lang="en-US" dirty="0" smtClean="0">
                <a:solidFill>
                  <a:srgbClr val="5B9BD5"/>
                </a:solidFill>
              </a:rPr>
              <a:t>Array of detectors, like your retina</a:t>
            </a:r>
            <a:endParaRPr lang="en-US" dirty="0">
              <a:solidFill>
                <a:srgbClr val="5B9BD5"/>
              </a:solidFill>
            </a:endParaRPr>
          </a:p>
        </p:txBody>
      </p:sp>
      <p:sp>
        <p:nvSpPr>
          <p:cNvPr id="17" name="TextBox 16"/>
          <p:cNvSpPr txBox="1"/>
          <p:nvPr/>
        </p:nvSpPr>
        <p:spPr>
          <a:xfrm>
            <a:off x="5442136" y="4467630"/>
            <a:ext cx="2903936" cy="369332"/>
          </a:xfrm>
          <a:prstGeom prst="rect">
            <a:avLst/>
          </a:prstGeom>
          <a:noFill/>
        </p:spPr>
        <p:txBody>
          <a:bodyPr wrap="none" rtlCol="0">
            <a:spAutoFit/>
          </a:bodyPr>
          <a:lstStyle/>
          <a:p>
            <a:r>
              <a:rPr lang="en-US" dirty="0" smtClean="0">
                <a:solidFill>
                  <a:srgbClr val="ED7D31"/>
                </a:solidFill>
              </a:rPr>
              <a:t>Single point source detectors</a:t>
            </a:r>
            <a:endParaRPr lang="en-US" dirty="0">
              <a:solidFill>
                <a:srgbClr val="ED7D31"/>
              </a:solidFill>
            </a:endParaRPr>
          </a:p>
        </p:txBody>
      </p:sp>
      <p:sp>
        <p:nvSpPr>
          <p:cNvPr id="3" name="Right Brace 2"/>
          <p:cNvSpPr/>
          <p:nvPr/>
        </p:nvSpPr>
        <p:spPr>
          <a:xfrm>
            <a:off x="4642162" y="1892277"/>
            <a:ext cx="672662" cy="168165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Right Brace 17"/>
          <p:cNvSpPr/>
          <p:nvPr/>
        </p:nvSpPr>
        <p:spPr>
          <a:xfrm>
            <a:off x="4642162" y="3811469"/>
            <a:ext cx="672662" cy="1681655"/>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42207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6866" name="Group 5"/>
          <p:cNvGrpSpPr>
            <a:grpSpLocks/>
          </p:cNvGrpSpPr>
          <p:nvPr/>
        </p:nvGrpSpPr>
        <p:grpSpPr bwMode="auto">
          <a:xfrm>
            <a:off x="-76200" y="990600"/>
            <a:ext cx="5943600" cy="2819400"/>
            <a:chOff x="96" y="1776"/>
            <a:chExt cx="3744" cy="1776"/>
          </a:xfrm>
        </p:grpSpPr>
        <p:sp>
          <p:nvSpPr>
            <p:cNvPr id="36880" name="Line 6"/>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6881" name="Group 7"/>
            <p:cNvGrpSpPr>
              <a:grpSpLocks/>
            </p:cNvGrpSpPr>
            <p:nvPr/>
          </p:nvGrpSpPr>
          <p:grpSpPr bwMode="auto">
            <a:xfrm rot="1021199">
              <a:off x="96" y="2544"/>
              <a:ext cx="1138" cy="190"/>
              <a:chOff x="957" y="3292"/>
              <a:chExt cx="2671" cy="280"/>
            </a:xfrm>
          </p:grpSpPr>
          <p:sp>
            <p:nvSpPr>
              <p:cNvPr id="36892"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3" name="Line 9"/>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6882" name="Line 10"/>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3" name="Line 11"/>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4" name="Line 12"/>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5" name="Line 13"/>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6867" name="Group 25"/>
          <p:cNvGrpSpPr>
            <a:grpSpLocks/>
          </p:cNvGrpSpPr>
          <p:nvPr/>
        </p:nvGrpSpPr>
        <p:grpSpPr bwMode="auto">
          <a:xfrm>
            <a:off x="2743200" y="1816100"/>
            <a:ext cx="1092200" cy="1482725"/>
            <a:chOff x="1872" y="2296"/>
            <a:chExt cx="688" cy="934"/>
          </a:xfrm>
        </p:grpSpPr>
        <p:sp>
          <p:nvSpPr>
            <p:cNvPr id="36878" name="Freeform 20"/>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9" name="Line 21"/>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6868" name="Text Box 22"/>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6869" name="Text Box 23"/>
          <p:cNvSpPr txBox="1">
            <a:spLocks noChangeArrowheads="1"/>
          </p:cNvSpPr>
          <p:nvPr/>
        </p:nvSpPr>
        <p:spPr bwMode="auto">
          <a:xfrm>
            <a:off x="2227263" y="152400"/>
            <a:ext cx="488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Add in Interstate Crossing (ISC)</a:t>
            </a:r>
          </a:p>
        </p:txBody>
      </p:sp>
      <p:sp>
        <p:nvSpPr>
          <p:cNvPr id="36870" name="Rectangle 26"/>
          <p:cNvSpPr>
            <a:spLocks noChangeArrowheads="1"/>
          </p:cNvSpPr>
          <p:nvPr/>
        </p:nvSpPr>
        <p:spPr bwMode="auto">
          <a:xfrm>
            <a:off x="4572000" y="2092325"/>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0.8 emitted</a:t>
            </a:r>
          </a:p>
          <a:p>
            <a:pPr algn="ctr" eaLnBrk="0" fontAlgn="base" hangingPunct="0">
              <a:spcBef>
                <a:spcPct val="0"/>
              </a:spcBef>
              <a:spcAft>
                <a:spcPct val="0"/>
              </a:spcAft>
            </a:pPr>
            <a:r>
              <a:rPr lang="en-US" altLang="en-US" sz="1800">
                <a:solidFill>
                  <a:srgbClr val="FFFFFF"/>
                </a:solidFill>
              </a:rPr>
              <a:t>fluorescence</a:t>
            </a:r>
          </a:p>
        </p:txBody>
      </p:sp>
      <p:sp>
        <p:nvSpPr>
          <p:cNvPr id="36871" name="Line 27"/>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2" name="Line 28"/>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3" name="Line 29"/>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4" name="Rectangle 30"/>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~0.03</a:t>
            </a:r>
          </a:p>
        </p:txBody>
      </p:sp>
      <p:sp>
        <p:nvSpPr>
          <p:cNvPr id="36875" name="Rectangle 31"/>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6876" name="Rectangle 32"/>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(usec - msec)</a:t>
            </a:r>
          </a:p>
        </p:txBody>
      </p:sp>
      <p:sp>
        <p:nvSpPr>
          <p:cNvPr id="36877" name="Text Box 33"/>
          <p:cNvSpPr txBox="1">
            <a:spLocks noChangeArrowheads="1"/>
          </p:cNvSpPr>
          <p:nvPr/>
        </p:nvSpPr>
        <p:spPr bwMode="auto">
          <a:xfrm>
            <a:off x="381000" y="4140200"/>
            <a:ext cx="8839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lnSpc>
                <a:spcPct val="80000"/>
              </a:lnSpc>
              <a:spcBef>
                <a:spcPct val="50000"/>
              </a:spcBef>
              <a:spcAft>
                <a:spcPct val="0"/>
              </a:spcAft>
            </a:pPr>
            <a:r>
              <a:rPr lang="en-US" altLang="en-US">
                <a:solidFill>
                  <a:srgbClr val="FFFFFF"/>
                </a:solidFill>
              </a:rPr>
              <a:t>Triplet state is long lived.  </a:t>
            </a:r>
          </a:p>
          <a:p>
            <a:pPr eaLnBrk="0" fontAlgn="base" hangingPunct="0">
              <a:lnSpc>
                <a:spcPct val="80000"/>
              </a:lnSpc>
              <a:spcBef>
                <a:spcPct val="50000"/>
              </a:spcBef>
              <a:spcAft>
                <a:spcPct val="0"/>
              </a:spcAft>
            </a:pPr>
            <a:r>
              <a:rPr lang="en-US" altLang="en-US">
                <a:solidFill>
                  <a:srgbClr val="FFFFFF"/>
                </a:solidFill>
              </a:rPr>
              <a:t>therefore even low probability can deplete active dye</a:t>
            </a:r>
          </a:p>
          <a:p>
            <a:pPr eaLnBrk="0" fontAlgn="base" hangingPunct="0">
              <a:lnSpc>
                <a:spcPct val="80000"/>
              </a:lnSpc>
              <a:spcBef>
                <a:spcPct val="50000"/>
              </a:spcBef>
              <a:spcAft>
                <a:spcPct val="0"/>
              </a:spcAft>
            </a:pPr>
            <a:r>
              <a:rPr lang="en-US" altLang="en-US">
                <a:solidFill>
                  <a:srgbClr val="FFFFFF"/>
                </a:solidFill>
              </a:rPr>
              <a:t>	(steady state reached in ~200msec</a:t>
            </a:r>
          </a:p>
          <a:p>
            <a:pPr eaLnBrk="0" fontAlgn="base" hangingPunct="0">
              <a:lnSpc>
                <a:spcPct val="80000"/>
              </a:lnSpc>
              <a:spcBef>
                <a:spcPct val="50000"/>
              </a:spcBef>
              <a:spcAft>
                <a:spcPct val="0"/>
              </a:spcAft>
            </a:pPr>
            <a:r>
              <a:rPr lang="en-US" altLang="en-US">
                <a:solidFill>
                  <a:srgbClr val="FFFFFF"/>
                </a:solidFill>
              </a:rPr>
              <a:t>	~80-90% in triplet --&gt; 5-10 fold dimmer)</a:t>
            </a:r>
          </a:p>
          <a:p>
            <a:pPr eaLnBrk="0" fontAlgn="base" hangingPunct="0">
              <a:lnSpc>
                <a:spcPct val="80000"/>
              </a:lnSpc>
              <a:spcBef>
                <a:spcPct val="50000"/>
              </a:spcBef>
              <a:spcAft>
                <a:spcPct val="0"/>
              </a:spcAft>
            </a:pPr>
            <a:r>
              <a:rPr lang="en-US" altLang="en-US">
                <a:solidFill>
                  <a:srgbClr val="FFFFFF"/>
                </a:solidFill>
              </a:rPr>
              <a:t>CLSM:  can have a major impact (~5 fold less throughput)</a:t>
            </a:r>
          </a:p>
        </p:txBody>
      </p:sp>
    </p:spTree>
    <p:extLst>
      <p:ext uri="{BB962C8B-B14F-4D97-AF65-F5344CB8AC3E}">
        <p14:creationId xmlns:p14="http://schemas.microsoft.com/office/powerpoint/2010/main" val="83263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76200" y="990600"/>
            <a:ext cx="5943600" cy="2819400"/>
            <a:chOff x="96" y="1776"/>
            <a:chExt cx="3744" cy="1776"/>
          </a:xfrm>
        </p:grpSpPr>
        <p:sp>
          <p:nvSpPr>
            <p:cNvPr id="37904" name="Line 3"/>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7905" name="Group 4"/>
            <p:cNvGrpSpPr>
              <a:grpSpLocks/>
            </p:cNvGrpSpPr>
            <p:nvPr/>
          </p:nvGrpSpPr>
          <p:grpSpPr bwMode="auto">
            <a:xfrm rot="1021199">
              <a:off x="96" y="2544"/>
              <a:ext cx="1138" cy="190"/>
              <a:chOff x="957" y="3292"/>
              <a:chExt cx="2671" cy="280"/>
            </a:xfrm>
          </p:grpSpPr>
          <p:sp>
            <p:nvSpPr>
              <p:cNvPr id="37916"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7"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906" name="Line 7"/>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7" name="Line 8"/>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8" name="Line 9"/>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9" name="Line 10"/>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0" name="Line 11"/>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1" name="Line 12"/>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2" name="Line 13"/>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3" name="Line 14"/>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4" name="Line 15"/>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5" name="Line 16"/>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7891" name="Group 17"/>
          <p:cNvGrpSpPr>
            <a:grpSpLocks/>
          </p:cNvGrpSpPr>
          <p:nvPr/>
        </p:nvGrpSpPr>
        <p:grpSpPr bwMode="auto">
          <a:xfrm>
            <a:off x="2743200" y="1816100"/>
            <a:ext cx="1092200" cy="1482725"/>
            <a:chOff x="1872" y="2296"/>
            <a:chExt cx="688" cy="934"/>
          </a:xfrm>
        </p:grpSpPr>
        <p:sp>
          <p:nvSpPr>
            <p:cNvPr id="37902" name="Freeform 18"/>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3" name="Line 19"/>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892" name="Text Box 20"/>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7893" name="Text Box 21"/>
          <p:cNvSpPr txBox="1">
            <a:spLocks noChangeArrowheads="1"/>
          </p:cNvSpPr>
          <p:nvPr/>
        </p:nvSpPr>
        <p:spPr bwMode="auto">
          <a:xfrm>
            <a:off x="669925" y="152400"/>
            <a:ext cx="8035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Interstate Crossing (ISC)  Problem 2:  Reactive oxygen</a:t>
            </a:r>
          </a:p>
        </p:txBody>
      </p:sp>
      <p:sp>
        <p:nvSpPr>
          <p:cNvPr id="37894" name="Rectangle 22"/>
          <p:cNvSpPr>
            <a:spLocks noChangeArrowheads="1"/>
          </p:cNvSpPr>
          <p:nvPr/>
        </p:nvSpPr>
        <p:spPr bwMode="auto">
          <a:xfrm>
            <a:off x="4495800" y="2209800"/>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0.8 emitted</a:t>
            </a:r>
          </a:p>
          <a:p>
            <a:pPr algn="ctr" eaLnBrk="0" fontAlgn="base" hangingPunct="0">
              <a:spcBef>
                <a:spcPct val="0"/>
              </a:spcBef>
              <a:spcAft>
                <a:spcPct val="0"/>
              </a:spcAft>
            </a:pPr>
            <a:r>
              <a:rPr lang="en-US" altLang="en-US" sz="1800">
                <a:solidFill>
                  <a:srgbClr val="FFFFFF"/>
                </a:solidFill>
              </a:rPr>
              <a:t>fluorescence</a:t>
            </a:r>
          </a:p>
        </p:txBody>
      </p:sp>
      <p:sp>
        <p:nvSpPr>
          <p:cNvPr id="37895" name="Line 23"/>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6" name="Line 24"/>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7" name="Line 25"/>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8" name="Rectangle 26"/>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~0.03</a:t>
            </a:r>
          </a:p>
        </p:txBody>
      </p:sp>
      <p:sp>
        <p:nvSpPr>
          <p:cNvPr id="37899" name="Rectangle 27"/>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7900" name="Rectangle 28"/>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(usec - msec)</a:t>
            </a:r>
          </a:p>
        </p:txBody>
      </p:sp>
      <p:sp>
        <p:nvSpPr>
          <p:cNvPr id="37901" name="Text Box 29"/>
          <p:cNvSpPr txBox="1">
            <a:spLocks noChangeArrowheads="1"/>
          </p:cNvSpPr>
          <p:nvPr/>
        </p:nvSpPr>
        <p:spPr bwMode="auto">
          <a:xfrm>
            <a:off x="1143000" y="4121150"/>
            <a:ext cx="6610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Triplet state lifetime shortened by oxygen</a:t>
            </a:r>
          </a:p>
          <a:p>
            <a:pPr eaLnBrk="0" fontAlgn="base" hangingPunct="0">
              <a:spcBef>
                <a:spcPct val="50000"/>
              </a:spcBef>
              <a:spcAft>
                <a:spcPct val="0"/>
              </a:spcAft>
            </a:pPr>
            <a:r>
              <a:rPr lang="en-US" altLang="en-US">
                <a:solidFill>
                  <a:srgbClr val="FFFFFF"/>
                </a:solidFill>
              </a:rPr>
              <a:t>   (20msec if none; 0.1 usec if oxygen present</a:t>
            </a:r>
          </a:p>
          <a:p>
            <a:pPr eaLnBrk="0" fontAlgn="base" hangingPunct="0">
              <a:spcBef>
                <a:spcPct val="50000"/>
              </a:spcBef>
              <a:spcAft>
                <a:spcPct val="0"/>
              </a:spcAft>
            </a:pPr>
            <a:r>
              <a:rPr lang="en-US" altLang="en-US">
                <a:solidFill>
                  <a:srgbClr val="FFFFFF"/>
                </a:solidFill>
              </a:rPr>
              <a:t>Good news:  Returns dye to ground state</a:t>
            </a:r>
          </a:p>
          <a:p>
            <a:pPr eaLnBrk="0" fontAlgn="base" hangingPunct="0">
              <a:spcBef>
                <a:spcPct val="50000"/>
              </a:spcBef>
              <a:spcAft>
                <a:spcPct val="0"/>
              </a:spcAft>
            </a:pPr>
            <a:r>
              <a:rPr lang="en-US" altLang="en-US">
                <a:solidFill>
                  <a:srgbClr val="FFFFFF"/>
                </a:solidFill>
              </a:rPr>
              <a:t>Bad news:  Creates reactive oxygen</a:t>
            </a:r>
          </a:p>
        </p:txBody>
      </p:sp>
    </p:spTree>
    <p:extLst>
      <p:ext uri="{BB962C8B-B14F-4D97-AF65-F5344CB8AC3E}">
        <p14:creationId xmlns:p14="http://schemas.microsoft.com/office/powerpoint/2010/main" val="3835657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127000" y="990600"/>
            <a:ext cx="5943600" cy="2819400"/>
            <a:chOff x="96" y="1776"/>
            <a:chExt cx="3744" cy="1776"/>
          </a:xfrm>
        </p:grpSpPr>
        <p:sp>
          <p:nvSpPr>
            <p:cNvPr id="38929" name="Line 3"/>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8930" name="Group 4"/>
            <p:cNvGrpSpPr>
              <a:grpSpLocks/>
            </p:cNvGrpSpPr>
            <p:nvPr/>
          </p:nvGrpSpPr>
          <p:grpSpPr bwMode="auto">
            <a:xfrm rot="1021199">
              <a:off x="96" y="2544"/>
              <a:ext cx="1138" cy="190"/>
              <a:chOff x="957" y="3292"/>
              <a:chExt cx="2671" cy="280"/>
            </a:xfrm>
          </p:grpSpPr>
          <p:sp>
            <p:nvSpPr>
              <p:cNvPr id="38941"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42"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8931" name="Line 7"/>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2" name="Line 8"/>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3" name="Line 9"/>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4" name="Line 10"/>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5" name="Line 11"/>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6" name="Line 12"/>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7" name="Line 13"/>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8" name="Line 14"/>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39" name="Line 15"/>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40" name="Line 16"/>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8915" name="Text Box 21"/>
          <p:cNvSpPr txBox="1">
            <a:spLocks noChangeArrowheads="1"/>
          </p:cNvSpPr>
          <p:nvPr/>
        </p:nvSpPr>
        <p:spPr bwMode="auto">
          <a:xfrm>
            <a:off x="2890838" y="152400"/>
            <a:ext cx="3670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Aside:  Phosphor Imager</a:t>
            </a:r>
          </a:p>
        </p:txBody>
      </p:sp>
      <p:sp>
        <p:nvSpPr>
          <p:cNvPr id="38916" name="Line 23"/>
          <p:cNvSpPr>
            <a:spLocks noChangeShapeType="1"/>
          </p:cNvSpPr>
          <p:nvPr/>
        </p:nvSpPr>
        <p:spPr bwMode="auto">
          <a:xfrm>
            <a:off x="5892800" y="1524000"/>
            <a:ext cx="1066800" cy="838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17" name="Line 24"/>
          <p:cNvSpPr>
            <a:spLocks noChangeShapeType="1"/>
          </p:cNvSpPr>
          <p:nvPr/>
        </p:nvSpPr>
        <p:spPr bwMode="auto">
          <a:xfrm>
            <a:off x="7112000" y="2590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18" name="Line 25"/>
          <p:cNvSpPr>
            <a:spLocks noChangeShapeType="1"/>
          </p:cNvSpPr>
          <p:nvPr/>
        </p:nvSpPr>
        <p:spPr bwMode="auto">
          <a:xfrm flipH="1">
            <a:off x="5892800" y="2743200"/>
            <a:ext cx="1066800" cy="914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19" name="Rectangle 26"/>
          <p:cNvSpPr>
            <a:spLocks noChangeArrowheads="1"/>
          </p:cNvSpPr>
          <p:nvPr/>
        </p:nvSpPr>
        <p:spPr bwMode="auto">
          <a:xfrm>
            <a:off x="6159500" y="990600"/>
            <a:ext cx="209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High probability</a:t>
            </a:r>
          </a:p>
        </p:txBody>
      </p:sp>
      <p:sp>
        <p:nvSpPr>
          <p:cNvPr id="38920" name="Rectangle 27"/>
          <p:cNvSpPr>
            <a:spLocks noChangeArrowheads="1"/>
          </p:cNvSpPr>
          <p:nvPr/>
        </p:nvSpPr>
        <p:spPr bwMode="auto">
          <a:xfrm>
            <a:off x="7035800" y="2133600"/>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8921" name="Rectangle 28"/>
          <p:cNvSpPr>
            <a:spLocks noChangeArrowheads="1"/>
          </p:cNvSpPr>
          <p:nvPr/>
        </p:nvSpPr>
        <p:spPr bwMode="auto">
          <a:xfrm>
            <a:off x="6426200" y="31242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a:t>
            </a:r>
            <a:r>
              <a:rPr lang="en-US" altLang="en-US" sz="2000" u="sng">
                <a:solidFill>
                  <a:srgbClr val="FFFFFF"/>
                </a:solidFill>
              </a:rPr>
              <a:t>very</a:t>
            </a:r>
            <a:r>
              <a:rPr lang="en-US" altLang="en-US" sz="2000">
                <a:solidFill>
                  <a:srgbClr val="FFFFFF"/>
                </a:solidFill>
              </a:rPr>
              <a:t> slow)</a:t>
            </a:r>
          </a:p>
        </p:txBody>
      </p:sp>
      <p:sp>
        <p:nvSpPr>
          <p:cNvPr id="38922" name="Line 30"/>
          <p:cNvSpPr>
            <a:spLocks noChangeShapeType="1"/>
          </p:cNvSpPr>
          <p:nvPr/>
        </p:nvSpPr>
        <p:spPr bwMode="auto">
          <a:xfrm>
            <a:off x="6578600" y="2819400"/>
            <a:ext cx="381000" cy="152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23" name="Line 31"/>
          <p:cNvSpPr>
            <a:spLocks noChangeShapeType="1"/>
          </p:cNvSpPr>
          <p:nvPr/>
        </p:nvSpPr>
        <p:spPr bwMode="auto">
          <a:xfrm>
            <a:off x="6773863" y="2700338"/>
            <a:ext cx="0" cy="381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24" name="Text Box 32"/>
          <p:cNvSpPr txBox="1">
            <a:spLocks noChangeArrowheads="1"/>
          </p:cNvSpPr>
          <p:nvPr/>
        </p:nvSpPr>
        <p:spPr bwMode="auto">
          <a:xfrm>
            <a:off x="2773363" y="2149475"/>
            <a:ext cx="755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Very </a:t>
            </a:r>
          </a:p>
          <a:p>
            <a:pPr algn="ctr" eaLnBrk="0" fontAlgn="base" hangingPunct="0">
              <a:spcBef>
                <a:spcPct val="0"/>
              </a:spcBef>
              <a:spcAft>
                <a:spcPct val="0"/>
              </a:spcAft>
            </a:pPr>
            <a:r>
              <a:rPr lang="en-US" altLang="en-US" sz="1800">
                <a:solidFill>
                  <a:srgbClr val="FFFFFF"/>
                </a:solidFill>
              </a:rPr>
              <a:t>slow</a:t>
            </a:r>
          </a:p>
        </p:txBody>
      </p:sp>
      <p:sp>
        <p:nvSpPr>
          <p:cNvPr id="38925" name="Text Box 33"/>
          <p:cNvSpPr txBox="1">
            <a:spLocks noChangeArrowheads="1"/>
          </p:cNvSpPr>
          <p:nvPr/>
        </p:nvSpPr>
        <p:spPr bwMode="auto">
          <a:xfrm>
            <a:off x="990600" y="4197350"/>
            <a:ext cx="7391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Accumulate triplet state (thermally stable)</a:t>
            </a:r>
          </a:p>
          <a:p>
            <a:pPr eaLnBrk="0" fontAlgn="base" hangingPunct="0">
              <a:spcBef>
                <a:spcPct val="50000"/>
              </a:spcBef>
              <a:spcAft>
                <a:spcPct val="0"/>
              </a:spcAft>
            </a:pPr>
            <a:r>
              <a:rPr lang="ja-JP" altLang="en-US">
                <a:solidFill>
                  <a:srgbClr val="FFFFFF"/>
                </a:solidFill>
              </a:rPr>
              <a:t>“</a:t>
            </a:r>
            <a:r>
              <a:rPr lang="en-US" altLang="ja-JP">
                <a:solidFill>
                  <a:srgbClr val="FFFFFF"/>
                </a:solidFill>
              </a:rPr>
              <a:t>read out</a:t>
            </a:r>
            <a:r>
              <a:rPr lang="ja-JP" altLang="en-US">
                <a:solidFill>
                  <a:srgbClr val="FFFFFF"/>
                </a:solidFill>
              </a:rPr>
              <a:t>”</a:t>
            </a:r>
            <a:r>
              <a:rPr lang="en-US" altLang="ja-JP">
                <a:solidFill>
                  <a:srgbClr val="FFFFFF"/>
                </a:solidFill>
              </a:rPr>
              <a:t> with scanning red laser </a:t>
            </a:r>
          </a:p>
          <a:p>
            <a:pPr eaLnBrk="0" fontAlgn="base" hangingPunct="0">
              <a:spcBef>
                <a:spcPct val="50000"/>
              </a:spcBef>
              <a:spcAft>
                <a:spcPct val="0"/>
              </a:spcAft>
            </a:pPr>
            <a:r>
              <a:rPr lang="en-US" altLang="en-US">
                <a:solidFill>
                  <a:srgbClr val="FFFFFF"/>
                </a:solidFill>
              </a:rPr>
              <a:t>	Gives energy for transition to singlet state</a:t>
            </a:r>
          </a:p>
          <a:p>
            <a:pPr eaLnBrk="0" fontAlgn="base" hangingPunct="0">
              <a:spcBef>
                <a:spcPct val="50000"/>
              </a:spcBef>
              <a:spcAft>
                <a:spcPct val="0"/>
              </a:spcAft>
            </a:pPr>
            <a:r>
              <a:rPr lang="en-US" altLang="en-US">
                <a:solidFill>
                  <a:srgbClr val="FFFFFF"/>
                </a:solidFill>
              </a:rPr>
              <a:t>Emission of light proportional to the stored triplet</a:t>
            </a:r>
          </a:p>
        </p:txBody>
      </p:sp>
      <p:grpSp>
        <p:nvGrpSpPr>
          <p:cNvPr id="4" name="Group 34"/>
          <p:cNvGrpSpPr>
            <a:grpSpLocks/>
          </p:cNvGrpSpPr>
          <p:nvPr/>
        </p:nvGrpSpPr>
        <p:grpSpPr bwMode="auto">
          <a:xfrm rot="-8556160">
            <a:off x="5435600" y="1981200"/>
            <a:ext cx="1447800" cy="246063"/>
            <a:chOff x="957" y="3292"/>
            <a:chExt cx="2671" cy="280"/>
          </a:xfrm>
        </p:grpSpPr>
        <p:sp>
          <p:nvSpPr>
            <p:cNvPr id="38927" name="Freeform 3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8928" name="Line 36"/>
            <p:cNvSpPr>
              <a:spLocks noChangeShapeType="1"/>
            </p:cNvSpPr>
            <p:nvPr/>
          </p:nvSpPr>
          <p:spPr bwMode="auto">
            <a:xfrm>
              <a:off x="3484" y="3449"/>
              <a:ext cx="144" cy="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Tree>
    <p:extLst>
      <p:ext uri="{BB962C8B-B14F-4D97-AF65-F5344CB8AC3E}">
        <p14:creationId xmlns:p14="http://schemas.microsoft.com/office/powerpoint/2010/main" val="2367657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19200" y="457200"/>
            <a:ext cx="6611938"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u="sng">
                <a:solidFill>
                  <a:srgbClr val="FFFFFF"/>
                </a:solidFill>
              </a:rPr>
              <a:t>Issues in fluorescence</a:t>
            </a:r>
            <a:endParaRPr lang="en-US" altLang="en-US" sz="2800">
              <a:solidFill>
                <a:srgbClr val="FFFFFF"/>
              </a:solidFill>
            </a:endParaRPr>
          </a:p>
          <a:p>
            <a:pPr eaLnBrk="0" fontAlgn="base" hangingPunct="0">
              <a:spcBef>
                <a:spcPct val="50000"/>
              </a:spcBef>
              <a:spcAft>
                <a:spcPct val="0"/>
              </a:spcAft>
            </a:pPr>
            <a:r>
              <a:rPr lang="en-US" altLang="en-US">
                <a:solidFill>
                  <a:srgbClr val="FFFFFF"/>
                </a:solidFill>
              </a:rPr>
              <a:t>1.  No dye is perfect  &lt; 100,000 photons total</a:t>
            </a:r>
          </a:p>
          <a:p>
            <a:pPr eaLnBrk="0" fontAlgn="base" hangingPunct="0">
              <a:spcBef>
                <a:spcPct val="50000"/>
              </a:spcBef>
              <a:spcAft>
                <a:spcPct val="0"/>
              </a:spcAft>
            </a:pPr>
            <a:r>
              <a:rPr lang="en-US" altLang="en-US">
                <a:solidFill>
                  <a:srgbClr val="FFFFFF"/>
                </a:solidFill>
              </a:rPr>
              <a:t>	(ISC, bleaching)</a:t>
            </a:r>
          </a:p>
          <a:p>
            <a:pPr eaLnBrk="0" fontAlgn="base" hangingPunct="0">
              <a:spcBef>
                <a:spcPct val="50000"/>
              </a:spcBef>
              <a:spcAft>
                <a:spcPct val="0"/>
              </a:spcAft>
            </a:pPr>
            <a:r>
              <a:rPr lang="en-US" altLang="en-US">
                <a:solidFill>
                  <a:srgbClr val="FFFFFF"/>
                </a:solidFill>
              </a:rPr>
              <a:t>2.  Every emitted photon is sacred</a:t>
            </a:r>
          </a:p>
          <a:p>
            <a:pPr eaLnBrk="0" fontAlgn="base" hangingPunct="0">
              <a:spcBef>
                <a:spcPct val="50000"/>
              </a:spcBef>
              <a:spcAft>
                <a:spcPct val="0"/>
              </a:spcAft>
            </a:pPr>
            <a:r>
              <a:rPr lang="en-US" altLang="en-US">
                <a:solidFill>
                  <a:srgbClr val="FFFFFF"/>
                </a:solidFill>
              </a:rPr>
              <a:t>	(NA 1.25 collects ~20%)</a:t>
            </a:r>
          </a:p>
          <a:p>
            <a:pPr eaLnBrk="0" fontAlgn="base" hangingPunct="0">
              <a:spcBef>
                <a:spcPct val="50000"/>
              </a:spcBef>
              <a:spcAft>
                <a:spcPct val="0"/>
              </a:spcAft>
            </a:pPr>
            <a:r>
              <a:rPr lang="en-US" altLang="en-US">
                <a:solidFill>
                  <a:srgbClr val="FFFFFF"/>
                </a:solidFill>
              </a:rPr>
              <a:t>	(clsm w/ PMT collects 0.02% - 0.3%)</a:t>
            </a:r>
          </a:p>
          <a:p>
            <a:pPr eaLnBrk="0" fontAlgn="base" hangingPunct="0">
              <a:spcBef>
                <a:spcPct val="50000"/>
              </a:spcBef>
              <a:spcAft>
                <a:spcPct val="0"/>
              </a:spcAft>
            </a:pPr>
            <a:r>
              <a:rPr lang="en-US" altLang="en-US">
                <a:solidFill>
                  <a:srgbClr val="FFFFFF"/>
                </a:solidFill>
              </a:rPr>
              <a:t>3.  Signal/noise limited by number of photons</a:t>
            </a:r>
          </a:p>
          <a:p>
            <a:pPr eaLnBrk="0" fontAlgn="base" hangingPunct="0">
              <a:spcBef>
                <a:spcPct val="50000"/>
              </a:spcBef>
              <a:spcAft>
                <a:spcPct val="0"/>
              </a:spcAft>
            </a:pPr>
            <a:r>
              <a:rPr lang="en-US" altLang="en-US">
                <a:solidFill>
                  <a:srgbClr val="FFFFFF"/>
                </a:solidFill>
              </a:rPr>
              <a:t>	Counting error N ± sqrt(N)</a:t>
            </a:r>
          </a:p>
          <a:p>
            <a:pPr eaLnBrk="0" fontAlgn="base" hangingPunct="0">
              <a:spcBef>
                <a:spcPct val="50000"/>
              </a:spcBef>
              <a:spcAft>
                <a:spcPct val="0"/>
              </a:spcAft>
            </a:pPr>
            <a:r>
              <a:rPr lang="en-US" altLang="en-US">
                <a:solidFill>
                  <a:srgbClr val="FFFFFF"/>
                </a:solidFill>
              </a:rPr>
              <a:t>	Image requires &gt;200 photons/pixel</a:t>
            </a:r>
          </a:p>
        </p:txBody>
      </p:sp>
    </p:spTree>
    <p:extLst>
      <p:ext uri="{BB962C8B-B14F-4D97-AF65-F5344CB8AC3E}">
        <p14:creationId xmlns:p14="http://schemas.microsoft.com/office/powerpoint/2010/main" val="1173689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228600"/>
            <a:ext cx="8361363"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u="sng">
                <a:solidFill>
                  <a:srgbClr val="FFFFFF"/>
                </a:solidFill>
              </a:rPr>
              <a:t>Not enough fluorescence photons?</a:t>
            </a:r>
            <a:endParaRPr lang="en-US" altLang="en-US" sz="2800">
              <a:solidFill>
                <a:srgbClr val="FFFFFF"/>
              </a:solidFill>
            </a:endParaRPr>
          </a:p>
          <a:p>
            <a:pPr eaLnBrk="0" fontAlgn="base" hangingPunct="0">
              <a:spcBef>
                <a:spcPct val="50000"/>
              </a:spcBef>
              <a:spcAft>
                <a:spcPct val="0"/>
              </a:spcAft>
            </a:pPr>
            <a:r>
              <a:rPr lang="en-US" altLang="en-US">
                <a:solidFill>
                  <a:srgbClr val="FFFFFF"/>
                </a:solidFill>
              </a:rPr>
              <a:t>If &gt;200 photons/ pixel needed</a:t>
            </a:r>
          </a:p>
          <a:p>
            <a:pPr eaLnBrk="0" fontAlgn="base" hangingPunct="0">
              <a:spcBef>
                <a:spcPct val="50000"/>
              </a:spcBef>
              <a:spcAft>
                <a:spcPct val="0"/>
              </a:spcAft>
            </a:pPr>
            <a:r>
              <a:rPr lang="en-US" altLang="en-US">
                <a:solidFill>
                  <a:srgbClr val="FFFFFF"/>
                </a:solidFill>
              </a:rPr>
              <a:t>	Microscope records 0.02%</a:t>
            </a:r>
          </a:p>
          <a:p>
            <a:pPr eaLnBrk="0" fontAlgn="base" hangingPunct="0">
              <a:spcBef>
                <a:spcPct val="50000"/>
              </a:spcBef>
              <a:spcAft>
                <a:spcPct val="0"/>
              </a:spcAft>
            </a:pPr>
            <a:r>
              <a:rPr lang="en-US" altLang="en-US">
                <a:solidFill>
                  <a:srgbClr val="FFFFFF"/>
                </a:solidFill>
              </a:rPr>
              <a:t>Need about 100,000 photons/pixel</a:t>
            </a:r>
          </a:p>
          <a:p>
            <a:pPr eaLnBrk="0" fontAlgn="base" hangingPunct="0">
              <a:spcBef>
                <a:spcPct val="50000"/>
              </a:spcBef>
              <a:spcAft>
                <a:spcPct val="0"/>
              </a:spcAft>
            </a:pPr>
            <a:r>
              <a:rPr lang="en-US" altLang="en-US">
                <a:solidFill>
                  <a:srgbClr val="FFFFFF"/>
                </a:solidFill>
              </a:rPr>
              <a:t>	~ lifetime of a dye</a:t>
            </a:r>
          </a:p>
          <a:p>
            <a:pPr eaLnBrk="0" fontAlgn="base" hangingPunct="0">
              <a:spcBef>
                <a:spcPct val="50000"/>
              </a:spcBef>
              <a:spcAft>
                <a:spcPct val="0"/>
              </a:spcAft>
            </a:pPr>
            <a:r>
              <a:rPr lang="en-US" altLang="en-US">
                <a:solidFill>
                  <a:srgbClr val="FFFFFF"/>
                </a:solidFill>
              </a:rPr>
              <a:t>Given dwell-time of laser beam, ISC, collection efficiency</a:t>
            </a:r>
          </a:p>
          <a:p>
            <a:pPr eaLnBrk="0" fontAlgn="base" hangingPunct="0">
              <a:spcBef>
                <a:spcPct val="50000"/>
              </a:spcBef>
              <a:spcAft>
                <a:spcPct val="0"/>
              </a:spcAft>
            </a:pPr>
            <a:r>
              <a:rPr lang="en-US" altLang="en-US">
                <a:solidFill>
                  <a:srgbClr val="FFFFFF"/>
                </a:solidFill>
              </a:rPr>
              <a:t>	Lucky to record 1 photon/dye/scan</a:t>
            </a:r>
          </a:p>
          <a:p>
            <a:pPr eaLnBrk="0" fontAlgn="base" hangingPunct="0">
              <a:spcBef>
                <a:spcPct val="50000"/>
              </a:spcBef>
              <a:spcAft>
                <a:spcPct val="0"/>
              </a:spcAft>
            </a:pPr>
            <a:r>
              <a:rPr lang="en-US" altLang="en-US" sz="2800" u="sng">
                <a:solidFill>
                  <a:srgbClr val="FFFFFF"/>
                </a:solidFill>
              </a:rPr>
              <a:t>Every emitted photon is sacred!</a:t>
            </a:r>
            <a:endParaRPr lang="en-US" altLang="en-US">
              <a:solidFill>
                <a:srgbClr val="FFFFFF"/>
              </a:solidFill>
            </a:endParaRPr>
          </a:p>
          <a:p>
            <a:pPr eaLnBrk="0" fontAlgn="base" hangingPunct="0">
              <a:spcBef>
                <a:spcPct val="50000"/>
              </a:spcBef>
              <a:spcAft>
                <a:spcPct val="0"/>
              </a:spcAft>
            </a:pPr>
            <a:r>
              <a:rPr lang="en-US" altLang="en-US">
                <a:solidFill>
                  <a:srgbClr val="FFFFFF"/>
                </a:solidFill>
              </a:rPr>
              <a:t>Maximize throughput (filters, lenses, mirrors)</a:t>
            </a:r>
          </a:p>
          <a:p>
            <a:pPr eaLnBrk="0" fontAlgn="base" hangingPunct="0">
              <a:spcBef>
                <a:spcPct val="50000"/>
              </a:spcBef>
              <a:spcAft>
                <a:spcPct val="0"/>
              </a:spcAft>
            </a:pPr>
            <a:r>
              <a:rPr lang="en-US" altLang="en-US">
                <a:solidFill>
                  <a:srgbClr val="FFFFFF"/>
                </a:solidFill>
              </a:rPr>
              <a:t>Minimize Bleaching</a:t>
            </a:r>
          </a:p>
        </p:txBody>
      </p:sp>
    </p:spTree>
    <p:extLst>
      <p:ext uri="{BB962C8B-B14F-4D97-AF65-F5344CB8AC3E}">
        <p14:creationId xmlns:p14="http://schemas.microsoft.com/office/powerpoint/2010/main" val="253780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534988"/>
            <a:ext cx="61404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a:solidFill>
                  <a:srgbClr val="FFFFFF"/>
                </a:solidFill>
              </a:rPr>
              <a:t>To reduce bleaching:</a:t>
            </a:r>
          </a:p>
          <a:p>
            <a:pPr eaLnBrk="0" fontAlgn="base" hangingPunct="0">
              <a:spcBef>
                <a:spcPct val="50000"/>
              </a:spcBef>
              <a:spcAft>
                <a:spcPct val="0"/>
              </a:spcAft>
            </a:pPr>
            <a:r>
              <a:rPr lang="en-US" altLang="en-US">
                <a:solidFill>
                  <a:srgbClr val="FFFFFF"/>
                </a:solidFill>
              </a:rPr>
              <a:t>  Shorten Triplet lifetime</a:t>
            </a:r>
          </a:p>
          <a:p>
            <a:pPr eaLnBrk="0" fontAlgn="base" hangingPunct="0">
              <a:spcBef>
                <a:spcPct val="50000"/>
              </a:spcBef>
              <a:spcAft>
                <a:spcPct val="0"/>
              </a:spcAft>
            </a:pPr>
            <a:r>
              <a:rPr lang="en-US" altLang="en-US">
                <a:solidFill>
                  <a:srgbClr val="FFFFFF"/>
                </a:solidFill>
              </a:rPr>
              <a:t>  Antibleach Agents: </a:t>
            </a:r>
          </a:p>
          <a:p>
            <a:pPr eaLnBrk="0" fontAlgn="base" hangingPunct="0">
              <a:spcBef>
                <a:spcPct val="50000"/>
              </a:spcBef>
              <a:spcAft>
                <a:spcPct val="0"/>
              </a:spcAft>
            </a:pPr>
            <a:r>
              <a:rPr lang="en-US" altLang="en-US">
                <a:solidFill>
                  <a:srgbClr val="FFFFFF"/>
                </a:solidFill>
              </a:rPr>
              <a:t>	Retinoids, carotinoids, glutathione</a:t>
            </a:r>
          </a:p>
          <a:p>
            <a:pPr eaLnBrk="0" fontAlgn="base" hangingPunct="0">
              <a:spcBef>
                <a:spcPct val="50000"/>
              </a:spcBef>
              <a:spcAft>
                <a:spcPct val="0"/>
              </a:spcAft>
            </a:pPr>
            <a:r>
              <a:rPr lang="en-US" altLang="en-US">
                <a:solidFill>
                  <a:srgbClr val="FFFFFF"/>
                </a:solidFill>
              </a:rPr>
              <a:t>	Vitamin E, N-propyl gallate</a:t>
            </a:r>
          </a:p>
          <a:p>
            <a:pPr eaLnBrk="0" fontAlgn="base" hangingPunct="0">
              <a:spcBef>
                <a:spcPct val="50000"/>
              </a:spcBef>
              <a:spcAft>
                <a:spcPct val="0"/>
              </a:spcAft>
            </a:pPr>
            <a:r>
              <a:rPr lang="en-US" altLang="en-US">
                <a:solidFill>
                  <a:srgbClr val="FFFFFF"/>
                </a:solidFill>
              </a:rPr>
              <a:t>  Eliminate Oxygen (scavenger, bubble N</a:t>
            </a:r>
            <a:r>
              <a:rPr lang="en-US" altLang="en-US" baseline="-25000">
                <a:solidFill>
                  <a:srgbClr val="FFFFFF"/>
                </a:solidFill>
              </a:rPr>
              <a:t>2</a:t>
            </a:r>
            <a:r>
              <a:rPr lang="en-US" altLang="en-US">
                <a:solidFill>
                  <a:srgbClr val="FFFFFF"/>
                </a:solidFill>
              </a:rPr>
              <a:t>)</a:t>
            </a:r>
          </a:p>
          <a:p>
            <a:pPr eaLnBrk="0" fontAlgn="base" hangingPunct="0">
              <a:spcBef>
                <a:spcPct val="50000"/>
              </a:spcBef>
              <a:spcAft>
                <a:spcPct val="0"/>
              </a:spcAft>
            </a:pPr>
            <a:r>
              <a:rPr lang="en-US" altLang="en-US">
                <a:solidFill>
                  <a:srgbClr val="FFFFFF"/>
                </a:solidFill>
              </a:rPr>
              <a:t>	No reactive oxygen produced</a:t>
            </a:r>
          </a:p>
          <a:p>
            <a:pPr eaLnBrk="0" fontAlgn="base" hangingPunct="0">
              <a:spcBef>
                <a:spcPct val="50000"/>
              </a:spcBef>
              <a:spcAft>
                <a:spcPct val="0"/>
              </a:spcAft>
            </a:pPr>
            <a:r>
              <a:rPr lang="en-US" altLang="en-US">
                <a:solidFill>
                  <a:srgbClr val="FFFFFF"/>
                </a:solidFill>
              </a:rPr>
              <a:t>	(but lengthens triplet lifetime)</a:t>
            </a:r>
          </a:p>
        </p:txBody>
      </p:sp>
    </p:spTree>
    <p:extLst>
      <p:ext uri="{BB962C8B-B14F-4D97-AF65-F5344CB8AC3E}">
        <p14:creationId xmlns:p14="http://schemas.microsoft.com/office/powerpoint/2010/main" val="3900859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5800" y="222250"/>
            <a:ext cx="7974013"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u="sng">
                <a:solidFill>
                  <a:srgbClr val="FFFFFF"/>
                </a:solidFill>
              </a:rPr>
              <a:t>Can</a:t>
            </a:r>
            <a:r>
              <a:rPr lang="ja-JP" altLang="en-US" sz="2800" u="sng">
                <a:solidFill>
                  <a:srgbClr val="FFFFFF"/>
                </a:solidFill>
              </a:rPr>
              <a:t>’</a:t>
            </a:r>
            <a:r>
              <a:rPr lang="en-US" altLang="ja-JP" sz="2800" u="sng">
                <a:solidFill>
                  <a:srgbClr val="FFFFFF"/>
                </a:solidFill>
              </a:rPr>
              <a:t>t get more light by turning up the laser:</a:t>
            </a:r>
          </a:p>
          <a:p>
            <a:pPr eaLnBrk="0" fontAlgn="base" hangingPunct="0">
              <a:spcBef>
                <a:spcPct val="50000"/>
              </a:spcBef>
              <a:spcAft>
                <a:spcPct val="0"/>
              </a:spcAft>
            </a:pPr>
            <a:r>
              <a:rPr lang="en-US" altLang="en-US">
                <a:solidFill>
                  <a:srgbClr val="FFFFFF"/>
                </a:solidFill>
              </a:rPr>
              <a:t>  Dye saturates as I is increased</a:t>
            </a:r>
          </a:p>
          <a:p>
            <a:pPr eaLnBrk="0" fontAlgn="base" hangingPunct="0">
              <a:spcBef>
                <a:spcPct val="50000"/>
              </a:spcBef>
              <a:spcAft>
                <a:spcPct val="0"/>
              </a:spcAft>
            </a:pPr>
            <a:r>
              <a:rPr lang="en-US" altLang="en-US">
                <a:solidFill>
                  <a:srgbClr val="FFFFFF"/>
                </a:solidFill>
              </a:rPr>
              <a:t>	Intense laser beam depletes dye in ground state</a:t>
            </a:r>
          </a:p>
          <a:p>
            <a:pPr eaLnBrk="0" fontAlgn="base" hangingPunct="0">
              <a:spcBef>
                <a:spcPct val="50000"/>
              </a:spcBef>
              <a:spcAft>
                <a:spcPct val="0"/>
              </a:spcAft>
            </a:pPr>
            <a:r>
              <a:rPr lang="en-US" altLang="en-US">
                <a:solidFill>
                  <a:srgbClr val="FFFFFF"/>
                </a:solidFill>
              </a:rPr>
              <a:t>	Pumps more dye into the triplet state</a:t>
            </a:r>
          </a:p>
          <a:p>
            <a:pPr eaLnBrk="0" fontAlgn="base" hangingPunct="0">
              <a:spcBef>
                <a:spcPct val="50000"/>
              </a:spcBef>
              <a:spcAft>
                <a:spcPct val="0"/>
              </a:spcAft>
            </a:pPr>
            <a:r>
              <a:rPr lang="en-US" altLang="en-US">
                <a:solidFill>
                  <a:srgbClr val="FFFFFF"/>
                </a:solidFill>
              </a:rPr>
              <a:t>		(reactive oxygen and silent)</a:t>
            </a:r>
          </a:p>
          <a:p>
            <a:pPr eaLnBrk="0" fontAlgn="base" hangingPunct="0">
              <a:spcBef>
                <a:spcPct val="50000"/>
              </a:spcBef>
              <a:spcAft>
                <a:spcPct val="0"/>
              </a:spcAft>
            </a:pPr>
            <a:r>
              <a:rPr lang="en-US" altLang="en-US">
                <a:solidFill>
                  <a:srgbClr val="FFFFFF"/>
                </a:solidFill>
              </a:rPr>
              <a:t>  Noise doesn</a:t>
            </a:r>
            <a:r>
              <a:rPr lang="ja-JP" altLang="en-US">
                <a:solidFill>
                  <a:srgbClr val="FFFFFF"/>
                </a:solidFill>
              </a:rPr>
              <a:t>’</a:t>
            </a:r>
            <a:r>
              <a:rPr lang="en-US" altLang="ja-JP">
                <a:solidFill>
                  <a:srgbClr val="FFFFFF"/>
                </a:solidFill>
              </a:rPr>
              <a:t>t saturate</a:t>
            </a:r>
          </a:p>
          <a:p>
            <a:pPr eaLnBrk="0" fontAlgn="base" hangingPunct="0">
              <a:spcBef>
                <a:spcPct val="50000"/>
              </a:spcBef>
              <a:spcAft>
                <a:spcPct val="0"/>
              </a:spcAft>
            </a:pPr>
            <a:r>
              <a:rPr lang="en-US" altLang="en-US">
                <a:solidFill>
                  <a:srgbClr val="FFFFFF"/>
                </a:solidFill>
              </a:rPr>
              <a:t>	Autofluorescence in cell </a:t>
            </a:r>
          </a:p>
          <a:p>
            <a:pPr eaLnBrk="0" fontAlgn="base" hangingPunct="0">
              <a:spcBef>
                <a:spcPct val="50000"/>
              </a:spcBef>
              <a:spcAft>
                <a:spcPct val="0"/>
              </a:spcAft>
            </a:pPr>
            <a:r>
              <a:rPr lang="en-US" altLang="en-US">
                <a:solidFill>
                  <a:srgbClr val="FFFFFF"/>
                </a:solidFill>
              </a:rPr>
              <a:t>		flavins, NADH, NADPH</a:t>
            </a:r>
          </a:p>
          <a:p>
            <a:pPr eaLnBrk="0" fontAlgn="base" hangingPunct="0">
              <a:spcBef>
                <a:spcPct val="50000"/>
              </a:spcBef>
              <a:spcAft>
                <a:spcPct val="0"/>
              </a:spcAft>
            </a:pPr>
            <a:r>
              <a:rPr lang="en-US" altLang="en-US">
                <a:solidFill>
                  <a:srgbClr val="FFFFFF"/>
                </a:solidFill>
              </a:rPr>
              <a:t>	Raman spectrum of water</a:t>
            </a:r>
          </a:p>
          <a:p>
            <a:pPr eaLnBrk="0" fontAlgn="base" hangingPunct="0">
              <a:spcBef>
                <a:spcPct val="50000"/>
              </a:spcBef>
              <a:spcAft>
                <a:spcPct val="0"/>
              </a:spcAft>
            </a:pPr>
            <a:r>
              <a:rPr lang="en-US" altLang="en-US">
                <a:solidFill>
                  <a:srgbClr val="FFFFFF"/>
                </a:solidFill>
              </a:rPr>
              <a:t>		(488nm in; 584nm out)</a:t>
            </a:r>
          </a:p>
        </p:txBody>
      </p:sp>
    </p:spTree>
    <p:extLst>
      <p:ext uri="{BB962C8B-B14F-4D97-AF65-F5344CB8AC3E}">
        <p14:creationId xmlns:p14="http://schemas.microsoft.com/office/powerpoint/2010/main" val="421431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44034" name="Picture 2" descr="11-epi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9850"/>
            <a:ext cx="6172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808038" y="579438"/>
            <a:ext cx="7424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Optimize light collection, uniformity of illumination</a:t>
            </a:r>
          </a:p>
        </p:txBody>
      </p:sp>
      <p:sp>
        <p:nvSpPr>
          <p:cNvPr id="44036" name="Rectangle 4"/>
          <p:cNvSpPr>
            <a:spLocks noChangeArrowheads="1"/>
          </p:cNvSpPr>
          <p:nvPr/>
        </p:nvSpPr>
        <p:spPr bwMode="auto">
          <a:xfrm>
            <a:off x="2314575" y="6172200"/>
            <a:ext cx="4181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High NA, Kohler illumination</a:t>
            </a:r>
          </a:p>
        </p:txBody>
      </p:sp>
    </p:spTree>
    <p:extLst>
      <p:ext uri="{BB962C8B-B14F-4D97-AF65-F5344CB8AC3E}">
        <p14:creationId xmlns:p14="http://schemas.microsoft.com/office/powerpoint/2010/main" val="271532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38200" y="1676400"/>
            <a:ext cx="7162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N.A. and image brightness</a:t>
            </a: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r>
              <a:rPr lang="en-US" altLang="en-US">
                <a:solidFill>
                  <a:srgbClr val="FFFFFF"/>
                </a:solidFill>
              </a:rPr>
              <a:t>Transmitted light</a:t>
            </a:r>
          </a:p>
          <a:p>
            <a:pPr eaLnBrk="0" fontAlgn="base" hangingPunct="0">
              <a:lnSpc>
                <a:spcPct val="130000"/>
              </a:lnSpc>
              <a:spcBef>
                <a:spcPct val="0"/>
              </a:spcBef>
              <a:spcAft>
                <a:spcPct val="0"/>
              </a:spcAft>
            </a:pPr>
            <a:r>
              <a:rPr lang="en-US" altLang="en-US">
                <a:solidFill>
                  <a:srgbClr val="FFFFFF"/>
                </a:solidFill>
              </a:rPr>
              <a:t>	Brightness = fn (NA</a:t>
            </a:r>
            <a:r>
              <a:rPr lang="en-US" altLang="en-US" baseline="30000">
                <a:solidFill>
                  <a:srgbClr val="FFFFFF"/>
                </a:solidFill>
              </a:rPr>
              <a:t>2</a:t>
            </a:r>
            <a:r>
              <a:rPr lang="en-US" altLang="en-US">
                <a:solidFill>
                  <a:srgbClr val="FFFFFF"/>
                </a:solidFill>
              </a:rPr>
              <a:t> / magnification</a:t>
            </a:r>
            <a:r>
              <a:rPr lang="en-US" altLang="en-US" baseline="30000">
                <a:solidFill>
                  <a:srgbClr val="FFFFFF"/>
                </a:solidFill>
              </a:rPr>
              <a:t>2</a:t>
            </a:r>
            <a:r>
              <a:rPr lang="en-US" altLang="en-US">
                <a:solidFill>
                  <a:srgbClr val="FFFFFF"/>
                </a:solidFill>
              </a:rPr>
              <a:t>) </a:t>
            </a:r>
          </a:p>
          <a:p>
            <a:pPr eaLnBrk="0" fontAlgn="base" hangingPunct="0">
              <a:spcBef>
                <a:spcPct val="0"/>
              </a:spcBef>
              <a:spcAft>
                <a:spcPct val="0"/>
              </a:spcAft>
            </a:pPr>
            <a:endParaRPr lang="en-US" altLang="en-US">
              <a:solidFill>
                <a:srgbClr val="FFFFFF"/>
              </a:solidFill>
            </a:endParaRPr>
          </a:p>
        </p:txBody>
      </p:sp>
      <p:sp>
        <p:nvSpPr>
          <p:cNvPr id="45059" name="Text Box 3"/>
          <p:cNvSpPr txBox="1">
            <a:spLocks noChangeArrowheads="1"/>
          </p:cNvSpPr>
          <p:nvPr/>
        </p:nvSpPr>
        <p:spPr bwMode="auto">
          <a:xfrm>
            <a:off x="838200" y="4600575"/>
            <a:ext cx="7162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Epifluorescence</a:t>
            </a:r>
          </a:p>
          <a:p>
            <a:pPr eaLnBrk="0" fontAlgn="base" hangingPunct="0">
              <a:lnSpc>
                <a:spcPct val="130000"/>
              </a:lnSpc>
              <a:spcBef>
                <a:spcPct val="0"/>
              </a:spcBef>
              <a:spcAft>
                <a:spcPct val="0"/>
              </a:spcAft>
            </a:pPr>
            <a:r>
              <a:rPr lang="en-US" altLang="en-US">
                <a:solidFill>
                  <a:srgbClr val="FFFFFF"/>
                </a:solidFill>
              </a:rPr>
              <a:t>	Brightness = fn (NA</a:t>
            </a:r>
            <a:r>
              <a:rPr lang="en-US" altLang="en-US" baseline="30000">
                <a:solidFill>
                  <a:srgbClr val="FFFFFF"/>
                </a:solidFill>
              </a:rPr>
              <a:t>4</a:t>
            </a:r>
            <a:r>
              <a:rPr lang="en-US" altLang="en-US">
                <a:solidFill>
                  <a:srgbClr val="FFFFFF"/>
                </a:solidFill>
              </a:rPr>
              <a:t> / magnification</a:t>
            </a:r>
            <a:r>
              <a:rPr lang="en-US" altLang="en-US" baseline="30000">
                <a:solidFill>
                  <a:srgbClr val="FFFFFF"/>
                </a:solidFill>
              </a:rPr>
              <a:t>2</a:t>
            </a:r>
            <a:r>
              <a:rPr lang="en-US" altLang="en-US">
                <a:solidFill>
                  <a:srgbClr val="FFFFFF"/>
                </a:solidFill>
              </a:rPr>
              <a:t>) </a:t>
            </a:r>
          </a:p>
          <a:p>
            <a:pPr eaLnBrk="0" fontAlgn="base" hangingPunct="0">
              <a:spcBef>
                <a:spcPct val="0"/>
              </a:spcBef>
              <a:spcAft>
                <a:spcPct val="0"/>
              </a:spcAft>
            </a:pPr>
            <a:endParaRPr lang="en-US" altLang="en-US">
              <a:solidFill>
                <a:srgbClr val="FFFFFF"/>
              </a:solidFill>
            </a:endParaRPr>
          </a:p>
        </p:txBody>
      </p:sp>
      <p:sp>
        <p:nvSpPr>
          <p:cNvPr id="45060" name="Text Box 4"/>
          <p:cNvSpPr txBox="1">
            <a:spLocks noChangeArrowheads="1"/>
          </p:cNvSpPr>
          <p:nvPr/>
        </p:nvSpPr>
        <p:spPr bwMode="auto">
          <a:xfrm>
            <a:off x="1752600" y="3810000"/>
            <a:ext cx="5772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10x 0.5 NA is 3 times brighter than 10x 0.3NA</a:t>
            </a:r>
            <a:endParaRPr lang="en-US" altLang="en-US">
              <a:solidFill>
                <a:srgbClr val="FFFFFF"/>
              </a:solidFill>
            </a:endParaRPr>
          </a:p>
        </p:txBody>
      </p:sp>
      <p:sp>
        <p:nvSpPr>
          <p:cNvPr id="45061" name="Text Box 5"/>
          <p:cNvSpPr txBox="1">
            <a:spLocks noChangeArrowheads="1"/>
          </p:cNvSpPr>
          <p:nvPr/>
        </p:nvSpPr>
        <p:spPr bwMode="auto">
          <a:xfrm>
            <a:off x="1752600" y="5878513"/>
            <a:ext cx="577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10x 0.5 NA is 8 times brighter than 10x 0.3NA</a:t>
            </a:r>
            <a:endParaRPr lang="en-US" altLang="en-US">
              <a:solidFill>
                <a:srgbClr val="FFFFFF"/>
              </a:solidFill>
            </a:endParaRPr>
          </a:p>
        </p:txBody>
      </p:sp>
      <p:grpSp>
        <p:nvGrpSpPr>
          <p:cNvPr id="45062" name="Group 7"/>
          <p:cNvGrpSpPr>
            <a:grpSpLocks/>
          </p:cNvGrpSpPr>
          <p:nvPr/>
        </p:nvGrpSpPr>
        <p:grpSpPr bwMode="auto">
          <a:xfrm>
            <a:off x="5867400" y="152400"/>
            <a:ext cx="2971800" cy="2592388"/>
            <a:chOff x="1632" y="624"/>
            <a:chExt cx="2469" cy="3007"/>
          </a:xfrm>
        </p:grpSpPr>
        <p:pic>
          <p:nvPicPr>
            <p:cNvPr id="45063" name="Picture 8" descr="26-light cone vs NA.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624"/>
              <a:ext cx="246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9"/>
            <p:cNvSpPr txBox="1">
              <a:spLocks noChangeArrowheads="1"/>
            </p:cNvSpPr>
            <p:nvPr/>
          </p:nvSpPr>
          <p:spPr bwMode="auto">
            <a:xfrm>
              <a:off x="2944" y="2453"/>
              <a:ext cx="28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000000"/>
                  </a:solidFill>
                  <a:latin typeface="Symbol" panose="05050102010706020507" pitchFamily="18" charset="2"/>
                </a:rPr>
                <a:t>q</a:t>
              </a:r>
            </a:p>
          </p:txBody>
        </p:sp>
        <p:sp>
          <p:nvSpPr>
            <p:cNvPr id="45065" name="Line 10"/>
            <p:cNvSpPr>
              <a:spLocks noChangeShapeType="1"/>
            </p:cNvSpPr>
            <p:nvPr/>
          </p:nvSpPr>
          <p:spPr bwMode="auto">
            <a:xfrm>
              <a:off x="2852" y="2503"/>
              <a:ext cx="0" cy="6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5066" name="Line 11"/>
            <p:cNvSpPr>
              <a:spLocks noChangeShapeType="1"/>
            </p:cNvSpPr>
            <p:nvPr/>
          </p:nvSpPr>
          <p:spPr bwMode="auto">
            <a:xfrm flipH="1">
              <a:off x="2866" y="2736"/>
              <a:ext cx="446" cy="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5067" name="Text Box 12"/>
            <p:cNvSpPr txBox="1">
              <a:spLocks noChangeArrowheads="1"/>
            </p:cNvSpPr>
            <p:nvPr/>
          </p:nvSpPr>
          <p:spPr bwMode="auto">
            <a:xfrm>
              <a:off x="1728" y="3029"/>
              <a:ext cx="1809"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N.A. =  </a:t>
              </a:r>
              <a:r>
                <a:rPr lang="en-US" altLang="en-US" sz="2800" b="1">
                  <a:solidFill>
                    <a:srgbClr val="000000"/>
                  </a:solidFill>
                  <a:latin typeface="Symbol" panose="05050102010706020507" pitchFamily="18" charset="2"/>
                </a:rPr>
                <a:t>h</a:t>
              </a:r>
              <a:r>
                <a:rPr lang="en-US" altLang="en-US">
                  <a:solidFill>
                    <a:srgbClr val="000000"/>
                  </a:solidFill>
                </a:rPr>
                <a:t> sin </a:t>
              </a:r>
              <a:r>
                <a:rPr lang="en-US" altLang="en-US" b="1">
                  <a:solidFill>
                    <a:srgbClr val="000000"/>
                  </a:solidFill>
                  <a:latin typeface="Symbol" panose="05050102010706020507" pitchFamily="18" charset="2"/>
                </a:rPr>
                <a:t>q</a:t>
              </a:r>
              <a:endParaRPr lang="en-US" altLang="en-US" b="1">
                <a:solidFill>
                  <a:srgbClr val="000000"/>
                </a:solidFill>
              </a:endParaRPr>
            </a:p>
          </p:txBody>
        </p:sp>
      </p:grpSp>
    </p:spTree>
    <p:extLst>
      <p:ext uri="{BB962C8B-B14F-4D97-AF65-F5344CB8AC3E}">
        <p14:creationId xmlns:p14="http://schemas.microsoft.com/office/powerpoint/2010/main" val="2204429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rPr>
              <a:t>First Fluorescence microscope</a:t>
            </a:r>
            <a:endParaRPr lang="en-US" sz="4000" dirty="0">
              <a:solidFill>
                <a:schemeClr val="bg1"/>
              </a:solidFill>
            </a:endParaRPr>
          </a:p>
        </p:txBody>
      </p:sp>
      <p:sp>
        <p:nvSpPr>
          <p:cNvPr id="3" name="Content Placeholder 2"/>
          <p:cNvSpPr>
            <a:spLocks noGrp="1"/>
          </p:cNvSpPr>
          <p:nvPr>
            <p:ph sz="half" idx="1"/>
          </p:nvPr>
        </p:nvSpPr>
        <p:spPr/>
        <p:txBody>
          <a:bodyPr/>
          <a:lstStyle/>
          <a:p>
            <a:r>
              <a:rPr lang="en-US" sz="2400" dirty="0" smtClean="0">
                <a:solidFill>
                  <a:schemeClr val="bg1"/>
                </a:solidFill>
              </a:rPr>
              <a:t>Built by Henry </a:t>
            </a:r>
            <a:r>
              <a:rPr lang="en-US" sz="2400" dirty="0" err="1" smtClean="0">
                <a:solidFill>
                  <a:schemeClr val="bg1"/>
                </a:solidFill>
              </a:rPr>
              <a:t>Seidentopf</a:t>
            </a:r>
            <a:r>
              <a:rPr lang="en-US" sz="2400" dirty="0" smtClean="0">
                <a:solidFill>
                  <a:schemeClr val="bg1"/>
                </a:solidFill>
              </a:rPr>
              <a:t> &amp; August </a:t>
            </a:r>
            <a:r>
              <a:rPr lang="en-US" sz="2400" dirty="0" err="1" smtClean="0">
                <a:solidFill>
                  <a:schemeClr val="bg1"/>
                </a:solidFill>
              </a:rPr>
              <a:t>Köhler</a:t>
            </a:r>
            <a:r>
              <a:rPr lang="en-US" sz="2400" dirty="0" smtClean="0">
                <a:solidFill>
                  <a:schemeClr val="bg1"/>
                </a:solidFill>
              </a:rPr>
              <a:t> (1908)</a:t>
            </a:r>
          </a:p>
          <a:p>
            <a:r>
              <a:rPr lang="en-US" sz="2400" dirty="0" smtClean="0">
                <a:solidFill>
                  <a:schemeClr val="bg1"/>
                </a:solidFill>
              </a:rPr>
              <a:t>Used transmitted light path</a:t>
            </a:r>
          </a:p>
          <a:p>
            <a:r>
              <a:rPr lang="en-US" sz="2400" dirty="0" smtClean="0">
                <a:solidFill>
                  <a:schemeClr val="bg1"/>
                </a:solidFill>
              </a:rPr>
              <a:t>So dangerous that couldn’t look through it, needed camera</a:t>
            </a:r>
            <a:endParaRPr lang="en-US" sz="2400" dirty="0">
              <a:solidFill>
                <a:schemeClr val="bg1"/>
              </a:solidFill>
            </a:endParaRPr>
          </a:p>
        </p:txBody>
      </p:sp>
      <p:sp>
        <p:nvSpPr>
          <p:cNvPr id="5" name="object 4"/>
          <p:cNvSpPr/>
          <p:nvPr/>
        </p:nvSpPr>
        <p:spPr>
          <a:xfrm>
            <a:off x="4629151" y="1825625"/>
            <a:ext cx="3897472" cy="2997767"/>
          </a:xfrm>
          <a:prstGeom prst="rect">
            <a:avLst/>
          </a:prstGeom>
          <a:blipFill>
            <a:blip r:embed="rId3" cstate="print"/>
            <a:stretch>
              <a:fillRect/>
            </a:stretch>
          </a:blipFill>
        </p:spPr>
        <p:txBody>
          <a:bodyPr wrap="square" lIns="0" tIns="0" rIns="0" bIns="0" rtlCol="0"/>
          <a:lstStyle/>
          <a:p>
            <a:endParaRPr>
              <a:solidFill>
                <a:prstClr val="white"/>
              </a:solidFill>
            </a:endParaRPr>
          </a:p>
        </p:txBody>
      </p:sp>
      <p:sp>
        <p:nvSpPr>
          <p:cNvPr id="6" name="object 7"/>
          <p:cNvSpPr txBox="1"/>
          <p:nvPr/>
        </p:nvSpPr>
        <p:spPr>
          <a:xfrm>
            <a:off x="4721225" y="4958328"/>
            <a:ext cx="3908425" cy="553998"/>
          </a:xfrm>
          <a:prstGeom prst="rect">
            <a:avLst/>
          </a:prstGeom>
        </p:spPr>
        <p:txBody>
          <a:bodyPr vert="horz" wrap="square" lIns="0" tIns="0" rIns="0" bIns="0" rtlCol="0">
            <a:spAutoFit/>
          </a:bodyPr>
          <a:lstStyle/>
          <a:p>
            <a:pPr marL="12700" marR="5080"/>
            <a:r>
              <a:rPr spc="-15" dirty="0">
                <a:solidFill>
                  <a:prstClr val="white"/>
                </a:solidFill>
                <a:cs typeface="Calibri"/>
              </a:rPr>
              <a:t>Ima</a:t>
            </a:r>
            <a:r>
              <a:rPr spc="-25" dirty="0">
                <a:solidFill>
                  <a:prstClr val="white"/>
                </a:solidFill>
                <a:cs typeface="Calibri"/>
              </a:rPr>
              <a:t>g</a:t>
            </a:r>
            <a:r>
              <a:rPr spc="-10" dirty="0">
                <a:solidFill>
                  <a:prstClr val="white"/>
                </a:solidFill>
                <a:cs typeface="Calibri"/>
              </a:rPr>
              <a:t>e</a:t>
            </a:r>
            <a:r>
              <a:rPr dirty="0">
                <a:solidFill>
                  <a:prstClr val="white"/>
                </a:solidFill>
                <a:cs typeface="Calibri"/>
              </a:rPr>
              <a:t> </a:t>
            </a:r>
            <a:r>
              <a:rPr spc="-10" dirty="0">
                <a:solidFill>
                  <a:prstClr val="white"/>
                </a:solidFill>
                <a:cs typeface="Calibri"/>
              </a:rPr>
              <a:t>c</a:t>
            </a:r>
            <a:r>
              <a:rPr spc="-40" dirty="0">
                <a:solidFill>
                  <a:prstClr val="white"/>
                </a:solidFill>
                <a:cs typeface="Calibri"/>
              </a:rPr>
              <a:t>r</a:t>
            </a:r>
            <a:r>
              <a:rPr spc="-10" dirty="0">
                <a:solidFill>
                  <a:prstClr val="white"/>
                </a:solidFill>
                <a:cs typeface="Calibri"/>
              </a:rPr>
              <a:t>edit:</a:t>
            </a:r>
            <a:r>
              <a:rPr dirty="0">
                <a:solidFill>
                  <a:prstClr val="white"/>
                </a:solidFill>
                <a:cs typeface="Calibri"/>
              </a:rPr>
              <a:t> </a:t>
            </a:r>
            <a:r>
              <a:rPr spc="5" dirty="0">
                <a:solidFill>
                  <a:prstClr val="white"/>
                </a:solidFill>
                <a:cs typeface="Calibri"/>
              </a:rPr>
              <a:t> </a:t>
            </a:r>
            <a:r>
              <a:rPr spc="-30" dirty="0">
                <a:solidFill>
                  <a:prstClr val="white"/>
                </a:solidFill>
                <a:cs typeface="Calibri"/>
              </a:rPr>
              <a:t>c</a:t>
            </a:r>
            <a:r>
              <a:rPr spc="-15" dirty="0">
                <a:solidFill>
                  <a:prstClr val="white"/>
                </a:solidFill>
                <a:cs typeface="Calibri"/>
              </a:rPr>
              <a:t>orpo</a:t>
            </a:r>
            <a:r>
              <a:rPr spc="-50" dirty="0">
                <a:solidFill>
                  <a:prstClr val="white"/>
                </a:solidFill>
                <a:cs typeface="Calibri"/>
              </a:rPr>
              <a:t>r</a:t>
            </a:r>
            <a:r>
              <a:rPr spc="-30" dirty="0">
                <a:solidFill>
                  <a:prstClr val="white"/>
                </a:solidFill>
                <a:cs typeface="Calibri"/>
              </a:rPr>
              <a:t>a</a:t>
            </a:r>
            <a:r>
              <a:rPr spc="-35" dirty="0">
                <a:solidFill>
                  <a:prstClr val="white"/>
                </a:solidFill>
                <a:cs typeface="Calibri"/>
              </a:rPr>
              <a:t>t</a:t>
            </a:r>
            <a:r>
              <a:rPr spc="-10" dirty="0">
                <a:solidFill>
                  <a:prstClr val="white"/>
                </a:solidFill>
                <a:cs typeface="Calibri"/>
              </a:rPr>
              <a:t>e</a:t>
            </a:r>
            <a:r>
              <a:rPr dirty="0">
                <a:solidFill>
                  <a:prstClr val="white"/>
                </a:solidFill>
                <a:cs typeface="Calibri"/>
              </a:rPr>
              <a:t>.</a:t>
            </a:r>
            <a:r>
              <a:rPr spc="-60" dirty="0">
                <a:solidFill>
                  <a:prstClr val="white"/>
                </a:solidFill>
                <a:cs typeface="Calibri"/>
              </a:rPr>
              <a:t>z</a:t>
            </a:r>
            <a:r>
              <a:rPr spc="-10" dirty="0">
                <a:solidFill>
                  <a:prstClr val="white"/>
                </a:solidFill>
                <a:cs typeface="Calibri"/>
              </a:rPr>
              <a:t>eiss.</a:t>
            </a:r>
            <a:r>
              <a:rPr spc="-30" dirty="0">
                <a:solidFill>
                  <a:prstClr val="white"/>
                </a:solidFill>
                <a:cs typeface="Calibri"/>
              </a:rPr>
              <a:t>c</a:t>
            </a:r>
            <a:r>
              <a:rPr spc="-20" dirty="0">
                <a:solidFill>
                  <a:prstClr val="white"/>
                </a:solidFill>
                <a:cs typeface="Calibri"/>
              </a:rPr>
              <a:t>om</a:t>
            </a:r>
            <a:r>
              <a:rPr spc="-10" dirty="0">
                <a:solidFill>
                  <a:prstClr val="white"/>
                </a:solidFill>
                <a:cs typeface="Calibri"/>
              </a:rPr>
              <a:t> </a:t>
            </a:r>
            <a:r>
              <a:rPr spc="75" dirty="0">
                <a:solidFill>
                  <a:prstClr val="white"/>
                </a:solidFill>
                <a:cs typeface="Calibri"/>
              </a:rPr>
              <a:t>“</a:t>
            </a:r>
            <a:r>
              <a:rPr spc="-195" dirty="0">
                <a:solidFill>
                  <a:prstClr val="white"/>
                </a:solidFill>
                <a:cs typeface="Calibri"/>
              </a:rPr>
              <a:t>T</a:t>
            </a:r>
            <a:r>
              <a:rPr spc="-10" dirty="0">
                <a:solidFill>
                  <a:prstClr val="white"/>
                </a:solidFill>
                <a:cs typeface="Calibri"/>
              </a:rPr>
              <a:t>echni</a:t>
            </a:r>
            <a:r>
              <a:rPr spc="-30" dirty="0">
                <a:solidFill>
                  <a:prstClr val="white"/>
                </a:solidFill>
                <a:cs typeface="Calibri"/>
              </a:rPr>
              <a:t>c</a:t>
            </a:r>
            <a:r>
              <a:rPr spc="-5" dirty="0">
                <a:solidFill>
                  <a:prstClr val="white"/>
                </a:solidFill>
                <a:cs typeface="Calibri"/>
              </a:rPr>
              <a:t>a</a:t>
            </a:r>
            <a:r>
              <a:rPr dirty="0">
                <a:solidFill>
                  <a:prstClr val="white"/>
                </a:solidFill>
                <a:cs typeface="Calibri"/>
              </a:rPr>
              <a:t>l</a:t>
            </a:r>
            <a:r>
              <a:rPr spc="20" dirty="0">
                <a:solidFill>
                  <a:prstClr val="white"/>
                </a:solidFill>
                <a:cs typeface="Calibri"/>
              </a:rPr>
              <a:t> </a:t>
            </a:r>
            <a:r>
              <a:rPr spc="-10" dirty="0">
                <a:solidFill>
                  <a:prstClr val="white"/>
                </a:solidFill>
                <a:cs typeface="Calibri"/>
              </a:rPr>
              <a:t>Mile</a:t>
            </a:r>
            <a:r>
              <a:rPr spc="-40" dirty="0">
                <a:solidFill>
                  <a:prstClr val="white"/>
                </a:solidFill>
                <a:cs typeface="Calibri"/>
              </a:rPr>
              <a:t>s</a:t>
            </a:r>
            <a:r>
              <a:rPr spc="-30" dirty="0">
                <a:solidFill>
                  <a:prstClr val="white"/>
                </a:solidFill>
                <a:cs typeface="Calibri"/>
              </a:rPr>
              <a:t>t</a:t>
            </a:r>
            <a:r>
              <a:rPr spc="-15" dirty="0">
                <a:solidFill>
                  <a:prstClr val="white"/>
                </a:solidFill>
                <a:cs typeface="Calibri"/>
              </a:rPr>
              <a:t>on</a:t>
            </a:r>
            <a:r>
              <a:rPr dirty="0">
                <a:solidFill>
                  <a:prstClr val="white"/>
                </a:solidFill>
                <a:cs typeface="Calibri"/>
              </a:rPr>
              <a:t>e</a:t>
            </a:r>
            <a:r>
              <a:rPr spc="-10" dirty="0">
                <a:solidFill>
                  <a:prstClr val="white"/>
                </a:solidFill>
                <a:cs typeface="Calibri"/>
              </a:rPr>
              <a:t>s</a:t>
            </a:r>
            <a:r>
              <a:rPr spc="25" dirty="0">
                <a:solidFill>
                  <a:prstClr val="white"/>
                </a:solidFill>
                <a:cs typeface="Calibri"/>
              </a:rPr>
              <a:t> </a:t>
            </a:r>
            <a:r>
              <a:rPr spc="-10" dirty="0">
                <a:solidFill>
                  <a:prstClr val="white"/>
                </a:solidFill>
                <a:cs typeface="Calibri"/>
              </a:rPr>
              <a:t>of</a:t>
            </a:r>
            <a:r>
              <a:rPr spc="-5" dirty="0">
                <a:solidFill>
                  <a:prstClr val="white"/>
                </a:solidFill>
                <a:cs typeface="Calibri"/>
              </a:rPr>
              <a:t> </a:t>
            </a:r>
            <a:r>
              <a:rPr spc="-10" dirty="0">
                <a:solidFill>
                  <a:prstClr val="white"/>
                </a:solidFill>
                <a:cs typeface="Calibri"/>
              </a:rPr>
              <a:t>Mic</a:t>
            </a:r>
            <a:r>
              <a:rPr spc="-45" dirty="0">
                <a:solidFill>
                  <a:prstClr val="white"/>
                </a:solidFill>
                <a:cs typeface="Calibri"/>
              </a:rPr>
              <a:t>r</a:t>
            </a:r>
            <a:r>
              <a:rPr spc="-10" dirty="0">
                <a:solidFill>
                  <a:prstClr val="white"/>
                </a:solidFill>
                <a:cs typeface="Calibri"/>
              </a:rPr>
              <a:t>os</a:t>
            </a:r>
            <a:r>
              <a:rPr spc="-30" dirty="0">
                <a:solidFill>
                  <a:prstClr val="white"/>
                </a:solidFill>
                <a:cs typeface="Calibri"/>
              </a:rPr>
              <a:t>c</a:t>
            </a:r>
            <a:r>
              <a:rPr spc="-15" dirty="0">
                <a:solidFill>
                  <a:prstClr val="white"/>
                </a:solidFill>
                <a:cs typeface="Calibri"/>
              </a:rPr>
              <a:t>o</a:t>
            </a:r>
            <a:r>
              <a:rPr spc="-25" dirty="0">
                <a:solidFill>
                  <a:prstClr val="white"/>
                </a:solidFill>
                <a:cs typeface="Calibri"/>
              </a:rPr>
              <a:t>p</a:t>
            </a:r>
            <a:r>
              <a:rPr spc="45" dirty="0">
                <a:solidFill>
                  <a:prstClr val="white"/>
                </a:solidFill>
                <a:cs typeface="Calibri"/>
              </a:rPr>
              <a:t>y</a:t>
            </a:r>
            <a:r>
              <a:rPr spc="-10" dirty="0">
                <a:solidFill>
                  <a:prstClr val="white"/>
                </a:solidFill>
                <a:cs typeface="Calibri"/>
              </a:rPr>
              <a:t>”</a:t>
            </a:r>
            <a:endParaRPr dirty="0">
              <a:solidFill>
                <a:prstClr val="white"/>
              </a:solidFill>
              <a:cs typeface="Calibri"/>
            </a:endParaRPr>
          </a:p>
        </p:txBody>
      </p:sp>
      <p:sp>
        <p:nvSpPr>
          <p:cNvPr id="8" name="object 8"/>
          <p:cNvSpPr/>
          <p:nvPr/>
        </p:nvSpPr>
        <p:spPr>
          <a:xfrm>
            <a:off x="6058718" y="5647262"/>
            <a:ext cx="1027063" cy="559273"/>
          </a:xfrm>
          <a:prstGeom prst="rect">
            <a:avLst/>
          </a:prstGeom>
          <a:blipFill>
            <a:blip r:embed="rId4" cstate="print"/>
            <a:stretch>
              <a:fillRect/>
            </a:stretch>
          </a:blipFill>
        </p:spPr>
        <p:txBody>
          <a:bodyPr wrap="square" lIns="0" tIns="0" rIns="0" bIns="0" rtlCol="0"/>
          <a:lstStyle/>
          <a:p>
            <a:endParaRPr>
              <a:solidFill>
                <a:prstClr val="white"/>
              </a:solidFill>
            </a:endParaRPr>
          </a:p>
        </p:txBody>
      </p:sp>
    </p:spTree>
    <p:extLst>
      <p:ext uri="{BB962C8B-B14F-4D97-AF65-F5344CB8AC3E}">
        <p14:creationId xmlns:p14="http://schemas.microsoft.com/office/powerpoint/2010/main" val="424894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 actual example</a:t>
            </a:r>
            <a:endParaRPr lang="en-US" dirty="0"/>
          </a:p>
        </p:txBody>
      </p:sp>
      <p:sp>
        <p:nvSpPr>
          <p:cNvPr id="4" name="Text Placeholder 3"/>
          <p:cNvSpPr>
            <a:spLocks noGrp="1"/>
          </p:cNvSpPr>
          <p:nvPr>
            <p:ph type="body" idx="1"/>
          </p:nvPr>
        </p:nvSpPr>
        <p:spPr/>
        <p:txBody>
          <a:bodyPr/>
          <a:lstStyle/>
          <a:p>
            <a:r>
              <a:rPr lang="en-US" dirty="0" smtClean="0"/>
              <a:t>Visualizing hearing in vivo</a:t>
            </a:r>
            <a:endParaRPr lang="en-US" dirty="0"/>
          </a:p>
        </p:txBody>
      </p:sp>
    </p:spTree>
    <p:extLst>
      <p:ext uri="{BB962C8B-B14F-4D97-AF65-F5344CB8AC3E}">
        <p14:creationId xmlns:p14="http://schemas.microsoft.com/office/powerpoint/2010/main" val="370231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First epi-fluorescence microscope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Designed </a:t>
            </a:r>
            <a:r>
              <a:rPr lang="en-US" dirty="0">
                <a:solidFill>
                  <a:schemeClr val="bg1"/>
                </a:solidFill>
              </a:rPr>
              <a:t>in 1929 by German pharmacologist Philipp </a:t>
            </a:r>
            <a:r>
              <a:rPr lang="en-US" dirty="0" err="1">
                <a:solidFill>
                  <a:schemeClr val="bg1"/>
                </a:solidFill>
              </a:rPr>
              <a:t>Ellinger</a:t>
            </a:r>
            <a:r>
              <a:rPr lang="en-US" dirty="0">
                <a:solidFill>
                  <a:schemeClr val="bg1"/>
                </a:solidFill>
              </a:rPr>
              <a:t> </a:t>
            </a:r>
            <a:r>
              <a:rPr lang="en-US" dirty="0" smtClean="0">
                <a:solidFill>
                  <a:schemeClr val="bg1"/>
                </a:solidFill>
              </a:rPr>
              <a:t>&amp; anatomist </a:t>
            </a:r>
            <a:r>
              <a:rPr lang="en-US" dirty="0">
                <a:solidFill>
                  <a:schemeClr val="bg1"/>
                </a:solidFill>
              </a:rPr>
              <a:t>August </a:t>
            </a:r>
            <a:r>
              <a:rPr lang="en-US" dirty="0" err="1" smtClean="0">
                <a:solidFill>
                  <a:schemeClr val="bg1"/>
                </a:solidFill>
              </a:rPr>
              <a:t>Hirt</a:t>
            </a:r>
            <a:endParaRPr lang="en-US" dirty="0" smtClean="0">
              <a:solidFill>
                <a:schemeClr val="bg1"/>
              </a:solidFill>
            </a:endParaRPr>
          </a:p>
          <a:p>
            <a:r>
              <a:rPr lang="en-US" dirty="0" smtClean="0">
                <a:solidFill>
                  <a:schemeClr val="bg1"/>
                </a:solidFill>
              </a:rPr>
              <a:t>Used yellow barrier filter between objective and ocular to block reflected excitation light</a:t>
            </a:r>
          </a:p>
          <a:p>
            <a:r>
              <a:rPr lang="en-US" dirty="0" smtClean="0">
                <a:solidFill>
                  <a:schemeClr val="bg1"/>
                </a:solidFill>
              </a:rPr>
              <a:t>Would be custom made, specialized instrument for almost 40 years</a:t>
            </a:r>
          </a:p>
          <a:p>
            <a:endParaRPr lang="en-US" dirty="0">
              <a:solidFill>
                <a:schemeClr val="bg1"/>
              </a:solidFill>
            </a:endParaRPr>
          </a:p>
        </p:txBody>
      </p:sp>
    </p:spTree>
    <p:extLst>
      <p:ext uri="{BB962C8B-B14F-4D97-AF65-F5344CB8AC3E}">
        <p14:creationId xmlns:p14="http://schemas.microsoft.com/office/powerpoint/2010/main" val="4134788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bg1"/>
                </a:solidFill>
              </a:rPr>
              <a:t>Key advance dichroic mirrors!</a:t>
            </a:r>
            <a:endParaRPr lang="en-US" sz="4000" dirty="0">
              <a:solidFill>
                <a:schemeClr val="bg1"/>
              </a:solidFill>
            </a:endParaRPr>
          </a:p>
        </p:txBody>
      </p:sp>
      <p:sp>
        <p:nvSpPr>
          <p:cNvPr id="5" name="Content Placeholder 4"/>
          <p:cNvSpPr>
            <a:spLocks noGrp="1"/>
          </p:cNvSpPr>
          <p:nvPr>
            <p:ph sz="half" idx="1"/>
          </p:nvPr>
        </p:nvSpPr>
        <p:spPr/>
        <p:txBody>
          <a:bodyPr/>
          <a:lstStyle/>
          <a:p>
            <a:r>
              <a:rPr lang="en-US" sz="2000" dirty="0" smtClean="0">
                <a:solidFill>
                  <a:schemeClr val="bg1"/>
                </a:solidFill>
              </a:rPr>
              <a:t>Dutch scientist Bas </a:t>
            </a:r>
            <a:r>
              <a:rPr lang="en-US" sz="2000" dirty="0" err="1" smtClean="0">
                <a:solidFill>
                  <a:schemeClr val="bg1"/>
                </a:solidFill>
              </a:rPr>
              <a:t>Ploem</a:t>
            </a:r>
            <a:r>
              <a:rPr lang="en-US" sz="2000" dirty="0" smtClean="0">
                <a:solidFill>
                  <a:schemeClr val="bg1"/>
                </a:solidFill>
              </a:rPr>
              <a:t> developed these in 1967</a:t>
            </a:r>
          </a:p>
          <a:p>
            <a:r>
              <a:rPr lang="en-US" sz="2000" dirty="0">
                <a:solidFill>
                  <a:schemeClr val="bg1"/>
                </a:solidFill>
              </a:rPr>
              <a:t>Dichromatic mirrors converted </a:t>
            </a:r>
            <a:r>
              <a:rPr lang="en-US" sz="2000" dirty="0" smtClean="0">
                <a:solidFill>
                  <a:schemeClr val="bg1"/>
                </a:solidFill>
              </a:rPr>
              <a:t>epi-fluorescence </a:t>
            </a:r>
            <a:r>
              <a:rPr lang="en-US" sz="2000" dirty="0">
                <a:solidFill>
                  <a:schemeClr val="bg1"/>
                </a:solidFill>
              </a:rPr>
              <a:t>microscope from a tool that could be used only by trained specialists to a universal and indispensable instrument for modern biology</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1200"/>
            <a:ext cx="3810000" cy="3718293"/>
          </a:xfrm>
        </p:spPr>
      </p:pic>
      <p:sp>
        <p:nvSpPr>
          <p:cNvPr id="8" name="TextBox 7"/>
          <p:cNvSpPr txBox="1"/>
          <p:nvPr/>
        </p:nvSpPr>
        <p:spPr>
          <a:xfrm>
            <a:off x="821911" y="5928093"/>
            <a:ext cx="7805722" cy="276999"/>
          </a:xfrm>
          <a:prstGeom prst="rect">
            <a:avLst/>
          </a:prstGeom>
          <a:noFill/>
        </p:spPr>
        <p:txBody>
          <a:bodyPr wrap="square" rtlCol="0">
            <a:spAutoFit/>
          </a:bodyPr>
          <a:lstStyle/>
          <a:p>
            <a:r>
              <a:rPr lang="en-US" sz="1200" dirty="0">
                <a:solidFill>
                  <a:schemeClr val="bg1"/>
                </a:solidFill>
              </a:rPr>
              <a:t>P</a:t>
            </a:r>
            <a:r>
              <a:rPr lang="en-US" sz="1200" dirty="0" smtClean="0">
                <a:solidFill>
                  <a:schemeClr val="bg1"/>
                </a:solidFill>
              </a:rPr>
              <a:t>rototype </a:t>
            </a:r>
            <a:r>
              <a:rPr lang="en-US" sz="1200" dirty="0">
                <a:solidFill>
                  <a:schemeClr val="bg1"/>
                </a:solidFill>
              </a:rPr>
              <a:t>of </a:t>
            </a:r>
            <a:r>
              <a:rPr lang="en-US" sz="1200" dirty="0" smtClean="0">
                <a:solidFill>
                  <a:schemeClr val="bg1"/>
                </a:solidFill>
              </a:rPr>
              <a:t>first </a:t>
            </a:r>
            <a:r>
              <a:rPr lang="en-US" sz="1200" dirty="0">
                <a:solidFill>
                  <a:schemeClr val="bg1"/>
                </a:solidFill>
              </a:rPr>
              <a:t>epi-illumination fluorescence microscope that he developed in Amsterdam in the sixties</a:t>
            </a:r>
          </a:p>
        </p:txBody>
      </p:sp>
    </p:spTree>
    <p:extLst>
      <p:ext uri="{BB962C8B-B14F-4D97-AF65-F5344CB8AC3E}">
        <p14:creationId xmlns:p14="http://schemas.microsoft.com/office/powerpoint/2010/main" val="1776532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1828800" y="2286000"/>
            <a:ext cx="5715000" cy="2995613"/>
            <a:chOff x="1152" y="912"/>
            <a:chExt cx="3600" cy="1887"/>
          </a:xfrm>
        </p:grpSpPr>
        <p:sp>
          <p:nvSpPr>
            <p:cNvPr id="46085"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6"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7"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8"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46083" name="Text Box 7"/>
          <p:cNvSpPr txBox="1">
            <a:spLocks noChangeArrowheads="1"/>
          </p:cNvSpPr>
          <p:nvPr/>
        </p:nvSpPr>
        <p:spPr bwMode="auto">
          <a:xfrm>
            <a:off x="2971800" y="381000"/>
            <a:ext cx="292258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Choose filters well </a:t>
            </a:r>
          </a:p>
          <a:p>
            <a:pPr eaLnBrk="0" fontAlgn="base" hangingPunct="0">
              <a:spcBef>
                <a:spcPct val="0"/>
              </a:spcBef>
              <a:spcAft>
                <a:spcPct val="0"/>
              </a:spcAft>
            </a:pPr>
            <a:r>
              <a:rPr lang="en-US" altLang="en-US">
                <a:solidFill>
                  <a:srgbClr val="FFFFFF"/>
                </a:solidFill>
              </a:rPr>
              <a:t>	Excitation</a:t>
            </a:r>
          </a:p>
          <a:p>
            <a:pPr eaLnBrk="0" fontAlgn="base" hangingPunct="0">
              <a:spcBef>
                <a:spcPct val="0"/>
              </a:spcBef>
              <a:spcAft>
                <a:spcPct val="0"/>
              </a:spcAft>
            </a:pPr>
            <a:r>
              <a:rPr lang="en-US" altLang="en-US">
                <a:solidFill>
                  <a:srgbClr val="FFFFFF"/>
                </a:solidFill>
              </a:rPr>
              <a:t>	Dichroic</a:t>
            </a:r>
          </a:p>
          <a:p>
            <a:pPr eaLnBrk="0" fontAlgn="base" hangingPunct="0">
              <a:spcBef>
                <a:spcPct val="0"/>
              </a:spcBef>
              <a:spcAft>
                <a:spcPct val="0"/>
              </a:spcAft>
            </a:pPr>
            <a:r>
              <a:rPr lang="en-US" altLang="en-US">
                <a:solidFill>
                  <a:srgbClr val="FFFFFF"/>
                </a:solidFill>
              </a:rPr>
              <a:t>	Emission</a:t>
            </a:r>
          </a:p>
        </p:txBody>
      </p:sp>
      <p:sp>
        <p:nvSpPr>
          <p:cNvPr id="46084" name="Text Box 8"/>
          <p:cNvSpPr txBox="1">
            <a:spLocks noChangeArrowheads="1"/>
          </p:cNvSpPr>
          <p:nvPr/>
        </p:nvSpPr>
        <p:spPr bwMode="auto">
          <a:xfrm>
            <a:off x="2136775" y="5837238"/>
            <a:ext cx="551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Optimize the light path for collection</a:t>
            </a:r>
          </a:p>
        </p:txBody>
      </p:sp>
    </p:spTree>
    <p:extLst>
      <p:ext uri="{BB962C8B-B14F-4D97-AF65-F5344CB8AC3E}">
        <p14:creationId xmlns:p14="http://schemas.microsoft.com/office/powerpoint/2010/main" val="1380912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381000" y="4648200"/>
            <a:ext cx="3352800" cy="1928813"/>
            <a:chOff x="1152" y="912"/>
            <a:chExt cx="3600" cy="1887"/>
          </a:xfrm>
        </p:grpSpPr>
        <p:sp>
          <p:nvSpPr>
            <p:cNvPr id="47114"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5"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6"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7"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pic>
        <p:nvPicPr>
          <p:cNvPr id="47107" name="Picture 9" descr="11-epi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6172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Line 10"/>
          <p:cNvSpPr>
            <a:spLocks noChangeShapeType="1"/>
          </p:cNvSpPr>
          <p:nvPr/>
        </p:nvSpPr>
        <p:spPr bwMode="auto">
          <a:xfrm flipH="1" flipV="1">
            <a:off x="2895600" y="1752600"/>
            <a:ext cx="1524000" cy="609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09" name="Line 12"/>
          <p:cNvSpPr>
            <a:spLocks noChangeShapeType="1"/>
          </p:cNvSpPr>
          <p:nvPr/>
        </p:nvSpPr>
        <p:spPr bwMode="auto">
          <a:xfrm flipH="1">
            <a:off x="2895600" y="2667000"/>
            <a:ext cx="160020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0" name="Line 13"/>
          <p:cNvSpPr>
            <a:spLocks noChangeShapeType="1"/>
          </p:cNvSpPr>
          <p:nvPr/>
        </p:nvSpPr>
        <p:spPr bwMode="auto">
          <a:xfrm>
            <a:off x="5257800" y="2819400"/>
            <a:ext cx="1143000" cy="1905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1" name="Text Box 14"/>
          <p:cNvSpPr txBox="1">
            <a:spLocks noChangeArrowheads="1"/>
          </p:cNvSpPr>
          <p:nvPr/>
        </p:nvSpPr>
        <p:spPr bwMode="auto">
          <a:xfrm>
            <a:off x="4724400" y="5024438"/>
            <a:ext cx="28178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Excitation filter:</a:t>
            </a:r>
          </a:p>
          <a:p>
            <a:pPr eaLnBrk="0" fontAlgn="base" hangingPunct="0">
              <a:spcBef>
                <a:spcPct val="0"/>
              </a:spcBef>
              <a:spcAft>
                <a:spcPct val="0"/>
              </a:spcAft>
            </a:pPr>
            <a:r>
              <a:rPr lang="en-US" altLang="en-US" sz="2000">
                <a:solidFill>
                  <a:srgbClr val="FFFFFF"/>
                </a:solidFill>
              </a:rPr>
              <a:t>Selectively excite dye</a:t>
            </a:r>
          </a:p>
        </p:txBody>
      </p:sp>
      <p:sp>
        <p:nvSpPr>
          <p:cNvPr id="47112" name="Text Box 15"/>
          <p:cNvSpPr txBox="1">
            <a:spLocks noChangeArrowheads="1"/>
          </p:cNvSpPr>
          <p:nvPr/>
        </p:nvSpPr>
        <p:spPr bwMode="auto">
          <a:xfrm>
            <a:off x="0" y="1062038"/>
            <a:ext cx="2865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Emission filter:</a:t>
            </a:r>
          </a:p>
          <a:p>
            <a:pPr eaLnBrk="0" fontAlgn="base" hangingPunct="0">
              <a:spcBef>
                <a:spcPct val="0"/>
              </a:spcBef>
              <a:spcAft>
                <a:spcPct val="0"/>
              </a:spcAft>
            </a:pPr>
            <a:r>
              <a:rPr lang="en-US" altLang="en-US" sz="2000">
                <a:solidFill>
                  <a:srgbClr val="FFFFFF"/>
                </a:solidFill>
              </a:rPr>
              <a:t>Selectively detect dye</a:t>
            </a:r>
          </a:p>
        </p:txBody>
      </p:sp>
      <p:sp>
        <p:nvSpPr>
          <p:cNvPr id="47113" name="Rectangle 16"/>
          <p:cNvSpPr>
            <a:spLocks noChangeArrowheads="1"/>
          </p:cNvSpPr>
          <p:nvPr/>
        </p:nvSpPr>
        <p:spPr bwMode="auto">
          <a:xfrm>
            <a:off x="76200" y="2719388"/>
            <a:ext cx="24669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Dichroic Reflector:</a:t>
            </a:r>
          </a:p>
          <a:p>
            <a:pPr eaLnBrk="0" fontAlgn="base" hangingPunct="0">
              <a:spcBef>
                <a:spcPct val="0"/>
              </a:spcBef>
              <a:spcAft>
                <a:spcPct val="0"/>
              </a:spcAft>
            </a:pPr>
            <a:r>
              <a:rPr lang="en-US" altLang="en-US" sz="2000">
                <a:solidFill>
                  <a:srgbClr val="FFFFFF"/>
                </a:solidFill>
              </a:rPr>
              <a:t>Bounce exciting </a:t>
            </a:r>
            <a:r>
              <a:rPr lang="en-US" altLang="en-US" sz="2000">
                <a:solidFill>
                  <a:srgbClr val="FFFFFF"/>
                </a:solidFill>
                <a:latin typeface="Symbol" panose="05050102010706020507" pitchFamily="18" charset="2"/>
              </a:rPr>
              <a:t>l</a:t>
            </a:r>
            <a:endParaRPr lang="en-US" altLang="en-US" sz="2000">
              <a:solidFill>
                <a:srgbClr val="FFFFFF"/>
              </a:solidFill>
            </a:endParaRPr>
          </a:p>
          <a:p>
            <a:pPr eaLnBrk="0" fontAlgn="base" hangingPunct="0">
              <a:spcBef>
                <a:spcPct val="0"/>
              </a:spcBef>
              <a:spcAft>
                <a:spcPct val="0"/>
              </a:spcAft>
            </a:pPr>
            <a:r>
              <a:rPr lang="en-US" altLang="en-US" sz="2000">
                <a:solidFill>
                  <a:srgbClr val="FFFFFF"/>
                </a:solidFill>
              </a:rPr>
              <a:t>Pass emitted </a:t>
            </a:r>
            <a:r>
              <a:rPr lang="en-US" altLang="en-US" sz="2000">
                <a:solidFill>
                  <a:srgbClr val="FFFFFF"/>
                </a:solidFill>
                <a:latin typeface="Symbol" panose="05050102010706020507" pitchFamily="18" charset="2"/>
              </a:rPr>
              <a:t>l</a:t>
            </a:r>
            <a:endParaRPr lang="en-US" altLang="en-US" sz="2000">
              <a:solidFill>
                <a:srgbClr val="FFFFFF"/>
              </a:solidFill>
            </a:endParaRPr>
          </a:p>
        </p:txBody>
      </p:sp>
    </p:spTree>
    <p:extLst>
      <p:ext uri="{BB962C8B-B14F-4D97-AF65-F5344CB8AC3E}">
        <p14:creationId xmlns:p14="http://schemas.microsoft.com/office/powerpoint/2010/main" val="2263100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52450" y="215900"/>
            <a:ext cx="75453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How to separate wavelengths:  Interference Filters</a:t>
            </a:r>
          </a:p>
          <a:p>
            <a:pPr algn="ctr" eaLnBrk="0" fontAlgn="base" hangingPunct="0">
              <a:spcBef>
                <a:spcPct val="50000"/>
              </a:spcBef>
              <a:spcAft>
                <a:spcPct val="0"/>
              </a:spcAft>
            </a:pPr>
            <a:r>
              <a:rPr lang="en-US" altLang="en-US">
                <a:solidFill>
                  <a:srgbClr val="FFFFFF"/>
                </a:solidFill>
              </a:rPr>
              <a:t>Basic principle based on reflection from mirror</a:t>
            </a:r>
          </a:p>
        </p:txBody>
      </p:sp>
      <p:sp>
        <p:nvSpPr>
          <p:cNvPr id="48131" name="Freeform 6"/>
          <p:cNvSpPr>
            <a:spLocks/>
          </p:cNvSpPr>
          <p:nvPr/>
        </p:nvSpPr>
        <p:spPr bwMode="auto">
          <a:xfrm rot="-78762">
            <a:off x="3429000" y="27257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2" name="Rectangle 7"/>
          <p:cNvSpPr>
            <a:spLocks noChangeArrowheads="1"/>
          </p:cNvSpPr>
          <p:nvPr/>
        </p:nvSpPr>
        <p:spPr bwMode="auto">
          <a:xfrm>
            <a:off x="2286000" y="2344738"/>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8133" name="Text Box 8"/>
          <p:cNvSpPr txBox="1">
            <a:spLocks noChangeArrowheads="1"/>
          </p:cNvSpPr>
          <p:nvPr/>
        </p:nvSpPr>
        <p:spPr bwMode="auto">
          <a:xfrm>
            <a:off x="3581400" y="3563938"/>
            <a:ext cx="37338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Reflection from higher index --&gt; 180 degree shift</a:t>
            </a:r>
          </a:p>
          <a:p>
            <a:pPr eaLnBrk="0" fontAlgn="base" hangingPunct="0">
              <a:spcBef>
                <a:spcPct val="0"/>
              </a:spcBef>
              <a:spcAft>
                <a:spcPct val="0"/>
              </a:spcAft>
            </a:pPr>
            <a:r>
              <a:rPr lang="en-US" altLang="en-US" sz="2000">
                <a:solidFill>
                  <a:srgbClr val="FFFFFF"/>
                </a:solidFill>
              </a:rPr>
              <a:t>(separated for clarity below)</a:t>
            </a:r>
          </a:p>
        </p:txBody>
      </p:sp>
      <p:sp>
        <p:nvSpPr>
          <p:cNvPr id="48134" name="Freeform 9"/>
          <p:cNvSpPr>
            <a:spLocks/>
          </p:cNvSpPr>
          <p:nvPr/>
        </p:nvSpPr>
        <p:spPr bwMode="auto">
          <a:xfrm rot="81928">
            <a:off x="3429000" y="2784475"/>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5" name="Freeform 10"/>
          <p:cNvSpPr>
            <a:spLocks/>
          </p:cNvSpPr>
          <p:nvPr/>
        </p:nvSpPr>
        <p:spPr bwMode="auto">
          <a:xfrm rot="21518072" flipV="1">
            <a:off x="3429000" y="47069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6" name="Freeform 11"/>
          <p:cNvSpPr>
            <a:spLocks/>
          </p:cNvSpPr>
          <p:nvPr/>
        </p:nvSpPr>
        <p:spPr bwMode="auto">
          <a:xfrm flipV="1">
            <a:off x="3429000" y="54689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7" name="Text Box 12"/>
          <p:cNvSpPr txBox="1">
            <a:spLocks noChangeArrowheads="1"/>
          </p:cNvSpPr>
          <p:nvPr/>
        </p:nvSpPr>
        <p:spPr bwMode="auto">
          <a:xfrm>
            <a:off x="2268538" y="1933575"/>
            <a:ext cx="1104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mirror</a:t>
            </a:r>
          </a:p>
        </p:txBody>
      </p:sp>
    </p:spTree>
    <p:extLst>
      <p:ext uri="{BB962C8B-B14F-4D97-AF65-F5344CB8AC3E}">
        <p14:creationId xmlns:p14="http://schemas.microsoft.com/office/powerpoint/2010/main" val="1021416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9154" name="Rectangle 31"/>
          <p:cNvSpPr>
            <a:spLocks noChangeArrowheads="1"/>
          </p:cNvSpPr>
          <p:nvPr/>
        </p:nvSpPr>
        <p:spPr bwMode="auto">
          <a:xfrm>
            <a:off x="2844800" y="4724400"/>
            <a:ext cx="228600" cy="3048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9155" name="Text Box 2"/>
          <p:cNvSpPr txBox="1">
            <a:spLocks noChangeArrowheads="1"/>
          </p:cNvSpPr>
          <p:nvPr/>
        </p:nvSpPr>
        <p:spPr bwMode="auto">
          <a:xfrm>
            <a:off x="2212975" y="317500"/>
            <a:ext cx="42100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Interference Filters</a:t>
            </a:r>
          </a:p>
          <a:p>
            <a:pPr algn="ctr" eaLnBrk="0" fontAlgn="base" hangingPunct="0">
              <a:lnSpc>
                <a:spcPct val="80000"/>
              </a:lnSpc>
              <a:spcBef>
                <a:spcPct val="50000"/>
              </a:spcBef>
              <a:spcAft>
                <a:spcPct val="0"/>
              </a:spcAft>
            </a:pPr>
            <a:r>
              <a:rPr lang="en-US" altLang="en-US" sz="2000">
                <a:solidFill>
                  <a:srgbClr val="FFFFFF"/>
                </a:solidFill>
              </a:rPr>
              <a:t>Add a layer of intermediate index</a:t>
            </a:r>
            <a:endParaRPr lang="en-US" altLang="en-US">
              <a:solidFill>
                <a:srgbClr val="FFFFFF"/>
              </a:solidFill>
            </a:endParaRPr>
          </a:p>
        </p:txBody>
      </p:sp>
      <p:sp>
        <p:nvSpPr>
          <p:cNvPr id="49156" name="Freeform 7"/>
          <p:cNvSpPr>
            <a:spLocks/>
          </p:cNvSpPr>
          <p:nvPr/>
        </p:nvSpPr>
        <p:spPr bwMode="auto">
          <a:xfrm flipV="1">
            <a:off x="3429000" y="2209800"/>
            <a:ext cx="4029075"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57" name="Rectangle 9"/>
          <p:cNvSpPr>
            <a:spLocks noChangeArrowheads="1"/>
          </p:cNvSpPr>
          <p:nvPr/>
        </p:nvSpPr>
        <p:spPr bwMode="auto">
          <a:xfrm>
            <a:off x="2286000" y="1524000"/>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9158" name="Text Box 13"/>
          <p:cNvSpPr txBox="1">
            <a:spLocks noChangeArrowheads="1"/>
          </p:cNvSpPr>
          <p:nvPr/>
        </p:nvSpPr>
        <p:spPr bwMode="auto">
          <a:xfrm>
            <a:off x="4267200" y="2743200"/>
            <a:ext cx="48006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3% reflection from glass </a:t>
            </a:r>
          </a:p>
          <a:p>
            <a:pPr eaLnBrk="0" fontAlgn="base" hangingPunct="0">
              <a:spcBef>
                <a:spcPct val="0"/>
              </a:spcBef>
              <a:spcAft>
                <a:spcPct val="0"/>
              </a:spcAft>
            </a:pPr>
            <a:r>
              <a:rPr lang="en-US" altLang="en-US" sz="2000">
                <a:solidFill>
                  <a:srgbClr val="FFFFFF"/>
                </a:solidFill>
              </a:rPr>
              <a:t>(higher index --&gt; 180 degree shift</a:t>
            </a:r>
          </a:p>
          <a:p>
            <a:pPr eaLnBrk="0" fontAlgn="base" hangingPunct="0">
              <a:spcBef>
                <a:spcPct val="0"/>
              </a:spcBef>
              <a:spcAft>
                <a:spcPct val="0"/>
              </a:spcAft>
            </a:pPr>
            <a:r>
              <a:rPr lang="en-US" altLang="en-US" sz="2000">
                <a:solidFill>
                  <a:srgbClr val="FFFFFF"/>
                </a:solidFill>
              </a:rPr>
              <a:t>(separated for clarity below)</a:t>
            </a:r>
          </a:p>
        </p:txBody>
      </p:sp>
      <p:sp>
        <p:nvSpPr>
          <p:cNvPr id="49159" name="Freeform 14"/>
          <p:cNvSpPr>
            <a:spLocks/>
          </p:cNvSpPr>
          <p:nvPr/>
        </p:nvSpPr>
        <p:spPr bwMode="auto">
          <a:xfrm rot="21518072" flipV="1">
            <a:off x="3429000" y="1905000"/>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0" name="Freeform 17"/>
          <p:cNvSpPr>
            <a:spLocks/>
          </p:cNvSpPr>
          <p:nvPr/>
        </p:nvSpPr>
        <p:spPr bwMode="auto">
          <a:xfrm rot="21518072" flipV="1">
            <a:off x="-544513" y="1970088"/>
            <a:ext cx="4029076"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1" name="Rectangle 20"/>
          <p:cNvSpPr>
            <a:spLocks noChangeArrowheads="1"/>
          </p:cNvSpPr>
          <p:nvPr/>
        </p:nvSpPr>
        <p:spPr bwMode="auto">
          <a:xfrm>
            <a:off x="3086100" y="1524000"/>
            <a:ext cx="342900" cy="38100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49162" name="Group 32"/>
          <p:cNvGrpSpPr>
            <a:grpSpLocks/>
          </p:cNvGrpSpPr>
          <p:nvPr/>
        </p:nvGrpSpPr>
        <p:grpSpPr bwMode="auto">
          <a:xfrm>
            <a:off x="-534988" y="3886200"/>
            <a:ext cx="8612188" cy="2330450"/>
            <a:chOff x="-337" y="2448"/>
            <a:chExt cx="5425" cy="1468"/>
          </a:xfrm>
        </p:grpSpPr>
        <p:sp>
          <p:nvSpPr>
            <p:cNvPr id="49166" name="Freeform 21"/>
            <p:cNvSpPr>
              <a:spLocks/>
            </p:cNvSpPr>
            <p:nvPr/>
          </p:nvSpPr>
          <p:spPr bwMode="auto">
            <a:xfrm>
              <a:off x="1872" y="3024"/>
              <a:ext cx="2592" cy="96"/>
            </a:xfrm>
            <a:custGeom>
              <a:avLst/>
              <a:gdLst>
                <a:gd name="T0" fmla="*/ 2697 w 2538"/>
                <a:gd name="T1" fmla="*/ 2 h 491"/>
                <a:gd name="T2" fmla="*/ 2676 w 2538"/>
                <a:gd name="T3" fmla="*/ 2 h 491"/>
                <a:gd name="T4" fmla="*/ 2527 w 2538"/>
                <a:gd name="T5" fmla="*/ 0 h 491"/>
                <a:gd name="T6" fmla="*/ 2323 w 2538"/>
                <a:gd name="T7" fmla="*/ 3 h 491"/>
                <a:gd name="T8" fmla="*/ 2050 w 2538"/>
                <a:gd name="T9" fmla="*/ 0 h 491"/>
                <a:gd name="T10" fmla="*/ 1794 w 2538"/>
                <a:gd name="T11" fmla="*/ 3 h 491"/>
                <a:gd name="T12" fmla="*/ 1520 w 2538"/>
                <a:gd name="T13" fmla="*/ 0 h 491"/>
                <a:gd name="T14" fmla="*/ 1263 w 2538"/>
                <a:gd name="T15" fmla="*/ 3 h 491"/>
                <a:gd name="T16" fmla="*/ 991 w 2538"/>
                <a:gd name="T17" fmla="*/ 0 h 491"/>
                <a:gd name="T18" fmla="*/ 734 w 2538"/>
                <a:gd name="T19" fmla="*/ 3 h 491"/>
                <a:gd name="T20" fmla="*/ 460 w 2538"/>
                <a:gd name="T21" fmla="*/ 1 h 491"/>
                <a:gd name="T22" fmla="*/ 204 w 2538"/>
                <a:gd name="T23" fmla="*/ 3 h 491"/>
                <a:gd name="T24" fmla="*/ 35 w 2538"/>
                <a:gd name="T25" fmla="*/ 2 h 491"/>
                <a:gd name="T26" fmla="*/ 3 w 2538"/>
                <a:gd name="T27" fmla="*/ 2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7" name="Freeform 15"/>
            <p:cNvSpPr>
              <a:spLocks/>
            </p:cNvSpPr>
            <p:nvPr/>
          </p:nvSpPr>
          <p:spPr bwMode="auto">
            <a:xfrm rot="21518072" flipV="1">
              <a:off x="2160" y="2448"/>
              <a:ext cx="2538" cy="491"/>
            </a:xfrm>
            <a:custGeom>
              <a:avLst/>
              <a:gdLst>
                <a:gd name="T0" fmla="*/ 2532 w 2538"/>
                <a:gd name="T1" fmla="*/ 248 h 491"/>
                <a:gd name="T2" fmla="*/ 2512 w 2538"/>
                <a:gd name="T3" fmla="*/ 213 h 491"/>
                <a:gd name="T4" fmla="*/ 2372 w 2538"/>
                <a:gd name="T5" fmla="*/ 33 h 491"/>
                <a:gd name="T6" fmla="*/ 2182 w 2538"/>
                <a:gd name="T7" fmla="*/ 415 h 491"/>
                <a:gd name="T8" fmla="*/ 1924 w 2538"/>
                <a:gd name="T9" fmla="*/ 42 h 491"/>
                <a:gd name="T10" fmla="*/ 1684 w 2538"/>
                <a:gd name="T11" fmla="*/ 425 h 491"/>
                <a:gd name="T12" fmla="*/ 1427 w 2538"/>
                <a:gd name="T13" fmla="*/ 53 h 491"/>
                <a:gd name="T14" fmla="*/ 1186 w 2538"/>
                <a:gd name="T15" fmla="*/ 436 h 491"/>
                <a:gd name="T16" fmla="*/ 930 w 2538"/>
                <a:gd name="T17" fmla="*/ 63 h 491"/>
                <a:gd name="T18" fmla="*/ 689 w 2538"/>
                <a:gd name="T19" fmla="*/ 446 h 491"/>
                <a:gd name="T20" fmla="*/ 432 w 2538"/>
                <a:gd name="T21" fmla="*/ 74 h 491"/>
                <a:gd name="T22" fmla="*/ 192 w 2538"/>
                <a:gd name="T23" fmla="*/ 457 h 491"/>
                <a:gd name="T24" fmla="*/ 32 w 2538"/>
                <a:gd name="T25" fmla="*/ 283 h 491"/>
                <a:gd name="T26" fmla="*/ 3 w 2538"/>
                <a:gd name="T27" fmla="*/ 226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8" name="Freeform 18"/>
            <p:cNvSpPr>
              <a:spLocks/>
            </p:cNvSpPr>
            <p:nvPr/>
          </p:nvSpPr>
          <p:spPr bwMode="auto">
            <a:xfrm rot="21518072" flipV="1">
              <a:off x="-337" y="2543"/>
              <a:ext cx="2538" cy="336"/>
            </a:xfrm>
            <a:custGeom>
              <a:avLst/>
              <a:gdLst>
                <a:gd name="T0" fmla="*/ 2532 w 2538"/>
                <a:gd name="T1" fmla="*/ 79 h 491"/>
                <a:gd name="T2" fmla="*/ 2512 w 2538"/>
                <a:gd name="T3" fmla="*/ 68 h 491"/>
                <a:gd name="T4" fmla="*/ 2372 w 2538"/>
                <a:gd name="T5" fmla="*/ 11 h 491"/>
                <a:gd name="T6" fmla="*/ 2182 w 2538"/>
                <a:gd name="T7" fmla="*/ 133 h 491"/>
                <a:gd name="T8" fmla="*/ 1924 w 2538"/>
                <a:gd name="T9" fmla="*/ 14 h 491"/>
                <a:gd name="T10" fmla="*/ 1684 w 2538"/>
                <a:gd name="T11" fmla="*/ 136 h 491"/>
                <a:gd name="T12" fmla="*/ 1427 w 2538"/>
                <a:gd name="T13" fmla="*/ 17 h 491"/>
                <a:gd name="T14" fmla="*/ 1186 w 2538"/>
                <a:gd name="T15" fmla="*/ 140 h 491"/>
                <a:gd name="T16" fmla="*/ 930 w 2538"/>
                <a:gd name="T17" fmla="*/ 20 h 491"/>
                <a:gd name="T18" fmla="*/ 689 w 2538"/>
                <a:gd name="T19" fmla="*/ 143 h 491"/>
                <a:gd name="T20" fmla="*/ 432 w 2538"/>
                <a:gd name="T21" fmla="*/ 24 h 491"/>
                <a:gd name="T22" fmla="*/ 192 w 2538"/>
                <a:gd name="T23" fmla="*/ 146 h 491"/>
                <a:gd name="T24" fmla="*/ 32 w 2538"/>
                <a:gd name="T25" fmla="*/ 91 h 491"/>
                <a:gd name="T26" fmla="*/ 3 w 2538"/>
                <a:gd name="T27" fmla="*/ 73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9" name="Freeform 19"/>
            <p:cNvSpPr>
              <a:spLocks/>
            </p:cNvSpPr>
            <p:nvPr/>
          </p:nvSpPr>
          <p:spPr bwMode="auto">
            <a:xfrm flipV="1">
              <a:off x="2160" y="2928"/>
              <a:ext cx="2538" cy="96"/>
            </a:xfrm>
            <a:custGeom>
              <a:avLst/>
              <a:gdLst>
                <a:gd name="T0" fmla="*/ 2532 w 2538"/>
                <a:gd name="T1" fmla="*/ 2 h 491"/>
                <a:gd name="T2" fmla="*/ 2512 w 2538"/>
                <a:gd name="T3" fmla="*/ 2 h 491"/>
                <a:gd name="T4" fmla="*/ 2372 w 2538"/>
                <a:gd name="T5" fmla="*/ 0 h 491"/>
                <a:gd name="T6" fmla="*/ 2182 w 2538"/>
                <a:gd name="T7" fmla="*/ 3 h 491"/>
                <a:gd name="T8" fmla="*/ 1924 w 2538"/>
                <a:gd name="T9" fmla="*/ 0 h 491"/>
                <a:gd name="T10" fmla="*/ 1684 w 2538"/>
                <a:gd name="T11" fmla="*/ 3 h 491"/>
                <a:gd name="T12" fmla="*/ 1427 w 2538"/>
                <a:gd name="T13" fmla="*/ 0 h 491"/>
                <a:gd name="T14" fmla="*/ 1186 w 2538"/>
                <a:gd name="T15" fmla="*/ 3 h 491"/>
                <a:gd name="T16" fmla="*/ 930 w 2538"/>
                <a:gd name="T17" fmla="*/ 0 h 491"/>
                <a:gd name="T18" fmla="*/ 689 w 2538"/>
                <a:gd name="T19" fmla="*/ 3 h 491"/>
                <a:gd name="T20" fmla="*/ 432 w 2538"/>
                <a:gd name="T21" fmla="*/ 1 h 491"/>
                <a:gd name="T22" fmla="*/ 192 w 2538"/>
                <a:gd name="T23" fmla="*/ 3 h 491"/>
                <a:gd name="T24" fmla="*/ 32 w 2538"/>
                <a:gd name="T25" fmla="*/ 2 h 491"/>
                <a:gd name="T26" fmla="*/ 3 w 2538"/>
                <a:gd name="T27" fmla="*/ 2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70" name="Text Box 23"/>
            <p:cNvSpPr txBox="1">
              <a:spLocks noChangeArrowheads="1"/>
            </p:cNvSpPr>
            <p:nvPr/>
          </p:nvSpPr>
          <p:spPr bwMode="auto">
            <a:xfrm>
              <a:off x="2634" y="3349"/>
              <a:ext cx="245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Constructive interference</a:t>
              </a:r>
            </a:p>
            <a:p>
              <a:pPr eaLnBrk="0" fontAlgn="base" hangingPunct="0">
                <a:lnSpc>
                  <a:spcPct val="40000"/>
                </a:lnSpc>
                <a:spcBef>
                  <a:spcPct val="50000"/>
                </a:spcBef>
                <a:spcAft>
                  <a:spcPct val="0"/>
                </a:spcAft>
              </a:pPr>
              <a:endParaRPr lang="en-US" altLang="en-US">
                <a:solidFill>
                  <a:srgbClr val="FFFFFF"/>
                </a:solidFill>
              </a:endParaRPr>
            </a:p>
          </p:txBody>
        </p:sp>
        <p:sp>
          <p:nvSpPr>
            <p:cNvPr id="49171" name="Text Box 25"/>
            <p:cNvSpPr txBox="1">
              <a:spLocks noChangeArrowheads="1"/>
            </p:cNvSpPr>
            <p:nvPr/>
          </p:nvSpPr>
          <p:spPr bwMode="auto">
            <a:xfrm>
              <a:off x="0" y="2928"/>
              <a:ext cx="139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Less light passed</a:t>
              </a:r>
            </a:p>
          </p:txBody>
        </p:sp>
        <p:sp>
          <p:nvSpPr>
            <p:cNvPr id="49172" name="Line 26"/>
            <p:cNvSpPr>
              <a:spLocks noChangeShapeType="1"/>
            </p:cNvSpPr>
            <p:nvPr/>
          </p:nvSpPr>
          <p:spPr bwMode="auto">
            <a:xfrm>
              <a:off x="1920" y="3456"/>
              <a:ext cx="24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73" name="Text Box 27"/>
            <p:cNvSpPr txBox="1">
              <a:spLocks noChangeArrowheads="1"/>
            </p:cNvSpPr>
            <p:nvPr/>
          </p:nvSpPr>
          <p:spPr bwMode="auto">
            <a:xfrm>
              <a:off x="1813" y="3551"/>
              <a:ext cx="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Symbol" panose="05050102010706020507" pitchFamily="18" charset="2"/>
                </a:rPr>
                <a:t></a:t>
              </a:r>
              <a:r>
                <a:rPr lang="en-US" altLang="en-US" dirty="0">
                  <a:solidFill>
                    <a:srgbClr val="FFFFFF"/>
                  </a:solidFill>
                </a:rPr>
                <a:t>2</a:t>
              </a:r>
              <a:endParaRPr lang="en-US" altLang="en-US" dirty="0">
                <a:solidFill>
                  <a:srgbClr val="FFFFFF"/>
                </a:solidFill>
                <a:latin typeface="Symbol" panose="05050102010706020507" pitchFamily="18" charset="2"/>
              </a:endParaRPr>
            </a:p>
          </p:txBody>
        </p:sp>
      </p:grpSp>
      <p:grpSp>
        <p:nvGrpSpPr>
          <p:cNvPr id="3" name="Group 30"/>
          <p:cNvGrpSpPr>
            <a:grpSpLocks/>
          </p:cNvGrpSpPr>
          <p:nvPr/>
        </p:nvGrpSpPr>
        <p:grpSpPr bwMode="auto">
          <a:xfrm>
            <a:off x="331788" y="5943600"/>
            <a:ext cx="7059612" cy="669925"/>
            <a:chOff x="209" y="3744"/>
            <a:chExt cx="4447" cy="422"/>
          </a:xfrm>
        </p:grpSpPr>
        <p:sp>
          <p:nvSpPr>
            <p:cNvPr id="49164" name="Line 28"/>
            <p:cNvSpPr>
              <a:spLocks noChangeShapeType="1"/>
            </p:cNvSpPr>
            <p:nvPr/>
          </p:nvSpPr>
          <p:spPr bwMode="auto">
            <a:xfrm flipV="1">
              <a:off x="1440" y="3744"/>
              <a:ext cx="336" cy="96"/>
            </a:xfrm>
            <a:prstGeom prst="line">
              <a:avLst/>
            </a:prstGeom>
            <a:noFill/>
            <a:ln w="508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5" name="Text Box 29"/>
            <p:cNvSpPr txBox="1">
              <a:spLocks noChangeArrowheads="1"/>
            </p:cNvSpPr>
            <p:nvPr/>
          </p:nvSpPr>
          <p:spPr bwMode="auto">
            <a:xfrm>
              <a:off x="209" y="3840"/>
              <a:ext cx="444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66"/>
                  </a:solidFill>
                </a:rPr>
                <a:t>Note:  thickness of layer in terms of wavelength</a:t>
              </a:r>
            </a:p>
          </p:txBody>
        </p:sp>
      </p:grpSp>
    </p:spTree>
    <p:extLst>
      <p:ext uri="{BB962C8B-B14F-4D97-AF65-F5344CB8AC3E}">
        <p14:creationId xmlns:p14="http://schemas.microsoft.com/office/powerpoint/2010/main" val="35460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0178" name="Freeform 2"/>
          <p:cNvSpPr>
            <a:spLocks/>
          </p:cNvSpPr>
          <p:nvPr/>
        </p:nvSpPr>
        <p:spPr bwMode="auto">
          <a:xfrm flipV="1">
            <a:off x="2514600" y="4953000"/>
            <a:ext cx="7924800" cy="2286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79" name="Freeform 23"/>
          <p:cNvSpPr>
            <a:spLocks/>
          </p:cNvSpPr>
          <p:nvPr/>
        </p:nvSpPr>
        <p:spPr bwMode="auto">
          <a:xfrm>
            <a:off x="2973388" y="2774950"/>
            <a:ext cx="4114800"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0" name="Rectangle 32"/>
          <p:cNvSpPr>
            <a:spLocks noChangeArrowheads="1"/>
          </p:cNvSpPr>
          <p:nvPr/>
        </p:nvSpPr>
        <p:spPr bwMode="auto">
          <a:xfrm>
            <a:off x="2133600" y="4648200"/>
            <a:ext cx="990600" cy="5334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1" name="Rectangle 31"/>
          <p:cNvSpPr>
            <a:spLocks noChangeArrowheads="1"/>
          </p:cNvSpPr>
          <p:nvPr/>
        </p:nvSpPr>
        <p:spPr bwMode="auto">
          <a:xfrm>
            <a:off x="2895600" y="2667000"/>
            <a:ext cx="228600" cy="3048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2" name="Text Box 3"/>
          <p:cNvSpPr txBox="1">
            <a:spLocks noChangeArrowheads="1"/>
          </p:cNvSpPr>
          <p:nvPr/>
        </p:nvSpPr>
        <p:spPr bwMode="auto">
          <a:xfrm>
            <a:off x="863600" y="230188"/>
            <a:ext cx="6931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Interference Filters are wavelength dependent</a:t>
            </a:r>
          </a:p>
          <a:p>
            <a:pPr algn="ctr" eaLnBrk="0" fontAlgn="base" hangingPunct="0">
              <a:lnSpc>
                <a:spcPct val="80000"/>
              </a:lnSpc>
              <a:spcBef>
                <a:spcPct val="5000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2</a:t>
            </a:r>
            <a:r>
              <a:rPr lang="en-US" altLang="en-US">
                <a:solidFill>
                  <a:srgbClr val="FFFFFF"/>
                </a:solidFill>
              </a:rPr>
              <a:t>  =  2 x </a:t>
            </a: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1</a:t>
            </a:r>
            <a:endParaRPr lang="en-US" altLang="en-US">
              <a:solidFill>
                <a:srgbClr val="FFFFFF"/>
              </a:solidFill>
            </a:endParaRPr>
          </a:p>
        </p:txBody>
      </p:sp>
      <p:sp>
        <p:nvSpPr>
          <p:cNvPr id="50183" name="Rectangle 5"/>
          <p:cNvSpPr>
            <a:spLocks noChangeArrowheads="1"/>
          </p:cNvSpPr>
          <p:nvPr/>
        </p:nvSpPr>
        <p:spPr bwMode="auto">
          <a:xfrm>
            <a:off x="2286000" y="1524000"/>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4" name="Freeform 8"/>
          <p:cNvSpPr>
            <a:spLocks/>
          </p:cNvSpPr>
          <p:nvPr/>
        </p:nvSpPr>
        <p:spPr bwMode="auto">
          <a:xfrm rot="21518072" flipV="1">
            <a:off x="3348038" y="3868738"/>
            <a:ext cx="7927975" cy="746125"/>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5" name="Freeform 10"/>
          <p:cNvSpPr>
            <a:spLocks/>
          </p:cNvSpPr>
          <p:nvPr/>
        </p:nvSpPr>
        <p:spPr bwMode="auto">
          <a:xfrm rot="21518072" flipV="1">
            <a:off x="-3490913" y="3967163"/>
            <a:ext cx="7072313" cy="617537"/>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6" name="Freeform 11"/>
          <p:cNvSpPr>
            <a:spLocks/>
          </p:cNvSpPr>
          <p:nvPr/>
        </p:nvSpPr>
        <p:spPr bwMode="auto">
          <a:xfrm flipV="1">
            <a:off x="3429000" y="4648200"/>
            <a:ext cx="7620000" cy="2286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7" name="Rectangle 12"/>
          <p:cNvSpPr>
            <a:spLocks noChangeArrowheads="1"/>
          </p:cNvSpPr>
          <p:nvPr/>
        </p:nvSpPr>
        <p:spPr bwMode="auto">
          <a:xfrm>
            <a:off x="3124200" y="1524000"/>
            <a:ext cx="304800" cy="38100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8" name="Text Box 13"/>
          <p:cNvSpPr txBox="1">
            <a:spLocks noChangeArrowheads="1"/>
          </p:cNvSpPr>
          <p:nvPr/>
        </p:nvSpPr>
        <p:spPr bwMode="auto">
          <a:xfrm>
            <a:off x="4181475" y="5181600"/>
            <a:ext cx="43529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Destructive interference</a:t>
            </a:r>
          </a:p>
          <a:p>
            <a:pPr eaLnBrk="0" fontAlgn="base" hangingPunct="0">
              <a:lnSpc>
                <a:spcPct val="40000"/>
              </a:lnSpc>
              <a:spcBef>
                <a:spcPct val="50000"/>
              </a:spcBef>
              <a:spcAft>
                <a:spcPct val="0"/>
              </a:spcAft>
            </a:pPr>
            <a:r>
              <a:rPr lang="en-US" altLang="en-US">
                <a:solidFill>
                  <a:srgbClr val="FFFFFF"/>
                </a:solidFill>
              </a:rPr>
              <a:t>(antireflection coating)</a:t>
            </a:r>
          </a:p>
        </p:txBody>
      </p:sp>
      <p:sp>
        <p:nvSpPr>
          <p:cNvPr id="50189" name="Text Box 14"/>
          <p:cNvSpPr txBox="1">
            <a:spLocks noChangeArrowheads="1"/>
          </p:cNvSpPr>
          <p:nvPr/>
        </p:nvSpPr>
        <p:spPr bwMode="auto">
          <a:xfrm>
            <a:off x="-22225" y="4648200"/>
            <a:ext cx="2254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most light passed</a:t>
            </a:r>
          </a:p>
        </p:txBody>
      </p:sp>
      <p:sp>
        <p:nvSpPr>
          <p:cNvPr id="50190" name="Line 15"/>
          <p:cNvSpPr>
            <a:spLocks noChangeShapeType="1"/>
          </p:cNvSpPr>
          <p:nvPr/>
        </p:nvSpPr>
        <p:spPr bwMode="auto">
          <a:xfrm>
            <a:off x="3048000" y="5486400"/>
            <a:ext cx="3810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1" name="Text Box 16"/>
          <p:cNvSpPr txBox="1">
            <a:spLocks noChangeArrowheads="1"/>
          </p:cNvSpPr>
          <p:nvPr/>
        </p:nvSpPr>
        <p:spPr bwMode="auto">
          <a:xfrm>
            <a:off x="2879725" y="5608638"/>
            <a:ext cx="620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latin typeface="Symbol" panose="05050102010706020507" pitchFamily="18" charset="2"/>
              </a:rPr>
              <a:t></a:t>
            </a:r>
            <a:r>
              <a:rPr lang="en-US" altLang="en-US">
                <a:solidFill>
                  <a:srgbClr val="FFFFFF"/>
                </a:solidFill>
              </a:rPr>
              <a:t>4</a:t>
            </a:r>
            <a:endParaRPr lang="en-US" altLang="en-US">
              <a:solidFill>
                <a:srgbClr val="FFFFFF"/>
              </a:solidFill>
              <a:latin typeface="Symbol" panose="05050102010706020507" pitchFamily="18" charset="2"/>
            </a:endParaRPr>
          </a:p>
        </p:txBody>
      </p:sp>
      <p:grpSp>
        <p:nvGrpSpPr>
          <p:cNvPr id="2" name="Group 17"/>
          <p:cNvGrpSpPr>
            <a:grpSpLocks/>
          </p:cNvGrpSpPr>
          <p:nvPr/>
        </p:nvGrpSpPr>
        <p:grpSpPr bwMode="auto">
          <a:xfrm>
            <a:off x="304800" y="5791200"/>
            <a:ext cx="8243888" cy="1430338"/>
            <a:chOff x="209" y="3553"/>
            <a:chExt cx="4545" cy="901"/>
          </a:xfrm>
        </p:grpSpPr>
        <p:sp>
          <p:nvSpPr>
            <p:cNvPr id="50202" name="Line 18"/>
            <p:cNvSpPr>
              <a:spLocks noChangeShapeType="1"/>
            </p:cNvSpPr>
            <p:nvPr/>
          </p:nvSpPr>
          <p:spPr bwMode="auto">
            <a:xfrm flipV="1">
              <a:off x="1440" y="3744"/>
              <a:ext cx="336" cy="96"/>
            </a:xfrm>
            <a:prstGeom prst="line">
              <a:avLst/>
            </a:prstGeom>
            <a:noFill/>
            <a:ln w="508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203" name="Text Box 19"/>
            <p:cNvSpPr txBox="1">
              <a:spLocks noChangeArrowheads="1"/>
            </p:cNvSpPr>
            <p:nvPr/>
          </p:nvSpPr>
          <p:spPr bwMode="auto">
            <a:xfrm>
              <a:off x="209" y="3553"/>
              <a:ext cx="4545"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FFFF66"/>
                </a:solidFill>
              </a:endParaRPr>
            </a:p>
            <a:p>
              <a:pPr eaLnBrk="0" fontAlgn="base" hangingPunct="0">
                <a:spcBef>
                  <a:spcPct val="0"/>
                </a:spcBef>
                <a:spcAft>
                  <a:spcPct val="0"/>
                </a:spcAft>
              </a:pPr>
              <a:r>
                <a:rPr lang="en-US" altLang="en-US">
                  <a:solidFill>
                    <a:srgbClr val="FFFF66"/>
                  </a:solidFill>
                </a:rPr>
                <a:t>Same thickness is smaller in terms of wavelength for </a:t>
              </a:r>
              <a:r>
                <a:rPr lang="en-US" altLang="en-US" sz="3200">
                  <a:solidFill>
                    <a:srgbClr val="FFFF66"/>
                  </a:solidFill>
                  <a:latin typeface="Symbol" panose="05050102010706020507" pitchFamily="18" charset="2"/>
                </a:rPr>
                <a:t></a:t>
              </a:r>
              <a:r>
                <a:rPr lang="en-US" altLang="en-US">
                  <a:solidFill>
                    <a:srgbClr val="FFFF66"/>
                  </a:solidFill>
                </a:rPr>
                <a:t> </a:t>
              </a:r>
              <a:r>
                <a:rPr lang="en-US" altLang="en-US" baseline="-25000">
                  <a:solidFill>
                    <a:srgbClr val="FFFF66"/>
                  </a:solidFill>
                </a:rPr>
                <a:t>2</a:t>
              </a:r>
              <a:endParaRPr lang="en-US" altLang="en-US" baseline="-25000">
                <a:solidFill>
                  <a:srgbClr val="FFFFFF"/>
                </a:solidFill>
              </a:endParaRPr>
            </a:p>
            <a:p>
              <a:pPr eaLnBrk="0" fontAlgn="base" hangingPunct="0">
                <a:spcBef>
                  <a:spcPct val="0"/>
                </a:spcBef>
                <a:spcAft>
                  <a:spcPct val="0"/>
                </a:spcAft>
              </a:pPr>
              <a:endParaRPr lang="en-US" altLang="en-US">
                <a:solidFill>
                  <a:srgbClr val="FFFF66"/>
                </a:solidFill>
              </a:endParaRPr>
            </a:p>
          </p:txBody>
        </p:sp>
      </p:grpSp>
      <p:sp>
        <p:nvSpPr>
          <p:cNvPr id="50193" name="Rectangle 20"/>
          <p:cNvSpPr>
            <a:spLocks noChangeArrowheads="1"/>
          </p:cNvSpPr>
          <p:nvPr/>
        </p:nvSpPr>
        <p:spPr bwMode="auto">
          <a:xfrm>
            <a:off x="7696200" y="3505200"/>
            <a:ext cx="62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2</a:t>
            </a:r>
          </a:p>
        </p:txBody>
      </p:sp>
      <p:sp>
        <p:nvSpPr>
          <p:cNvPr id="50194" name="Rectangle 21"/>
          <p:cNvSpPr>
            <a:spLocks noChangeArrowheads="1"/>
          </p:cNvSpPr>
          <p:nvPr/>
        </p:nvSpPr>
        <p:spPr bwMode="auto">
          <a:xfrm>
            <a:off x="7620000" y="1752600"/>
            <a:ext cx="67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1</a:t>
            </a:r>
          </a:p>
        </p:txBody>
      </p:sp>
      <p:sp>
        <p:nvSpPr>
          <p:cNvPr id="50195" name="Freeform 24"/>
          <p:cNvSpPr>
            <a:spLocks/>
          </p:cNvSpPr>
          <p:nvPr/>
        </p:nvSpPr>
        <p:spPr bwMode="auto">
          <a:xfrm rot="21518072" flipV="1">
            <a:off x="3430588" y="1860550"/>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6" name="Freeform 25"/>
          <p:cNvSpPr>
            <a:spLocks/>
          </p:cNvSpPr>
          <p:nvPr/>
        </p:nvSpPr>
        <p:spPr bwMode="auto">
          <a:xfrm rot="21518072" flipV="1">
            <a:off x="-533400" y="2011363"/>
            <a:ext cx="4029075" cy="5334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7" name="Freeform 26"/>
          <p:cNvSpPr>
            <a:spLocks/>
          </p:cNvSpPr>
          <p:nvPr/>
        </p:nvSpPr>
        <p:spPr bwMode="auto">
          <a:xfrm flipV="1">
            <a:off x="3430588" y="2622550"/>
            <a:ext cx="4029075"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8" name="Text Box 27"/>
          <p:cNvSpPr txBox="1">
            <a:spLocks noChangeArrowheads="1"/>
          </p:cNvSpPr>
          <p:nvPr/>
        </p:nvSpPr>
        <p:spPr bwMode="auto">
          <a:xfrm>
            <a:off x="4183063" y="3048000"/>
            <a:ext cx="3895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Constructive interference</a:t>
            </a:r>
          </a:p>
          <a:p>
            <a:pPr eaLnBrk="0" fontAlgn="base" hangingPunct="0">
              <a:lnSpc>
                <a:spcPct val="40000"/>
              </a:lnSpc>
              <a:spcBef>
                <a:spcPct val="50000"/>
              </a:spcBef>
              <a:spcAft>
                <a:spcPct val="0"/>
              </a:spcAft>
            </a:pPr>
            <a:endParaRPr lang="en-US" altLang="en-US">
              <a:solidFill>
                <a:srgbClr val="FFFFFF"/>
              </a:solidFill>
            </a:endParaRPr>
          </a:p>
        </p:txBody>
      </p:sp>
      <p:sp>
        <p:nvSpPr>
          <p:cNvPr id="50199" name="Text Box 28"/>
          <p:cNvSpPr txBox="1">
            <a:spLocks noChangeArrowheads="1"/>
          </p:cNvSpPr>
          <p:nvPr/>
        </p:nvSpPr>
        <p:spPr bwMode="auto">
          <a:xfrm>
            <a:off x="1588" y="2622550"/>
            <a:ext cx="22082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Less light passed</a:t>
            </a:r>
          </a:p>
        </p:txBody>
      </p:sp>
      <p:sp>
        <p:nvSpPr>
          <p:cNvPr id="50200" name="Line 29"/>
          <p:cNvSpPr>
            <a:spLocks noChangeShapeType="1"/>
          </p:cNvSpPr>
          <p:nvPr/>
        </p:nvSpPr>
        <p:spPr bwMode="auto">
          <a:xfrm>
            <a:off x="3049588" y="3048000"/>
            <a:ext cx="3810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201" name="Text Box 30"/>
          <p:cNvSpPr txBox="1">
            <a:spLocks noChangeArrowheads="1"/>
          </p:cNvSpPr>
          <p:nvPr/>
        </p:nvSpPr>
        <p:spPr bwMode="auto">
          <a:xfrm>
            <a:off x="2878923" y="3198168"/>
            <a:ext cx="625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Symbol" panose="05050102010706020507" pitchFamily="18" charset="2"/>
              </a:rPr>
              <a:t></a:t>
            </a:r>
            <a:r>
              <a:rPr lang="en-US" altLang="en-US" dirty="0">
                <a:solidFill>
                  <a:srgbClr val="FFFFFF"/>
                </a:solidFill>
              </a:rPr>
              <a:t>2</a:t>
            </a:r>
            <a:endParaRPr lang="en-US" altLang="en-US" dirty="0">
              <a:solidFill>
                <a:srgbClr val="FFFFFF"/>
              </a:solidFill>
              <a:latin typeface="Symbol" panose="05050102010706020507" pitchFamily="18" charset="2"/>
            </a:endParaRPr>
          </a:p>
        </p:txBody>
      </p:sp>
    </p:spTree>
    <p:extLst>
      <p:ext uri="{BB962C8B-B14F-4D97-AF65-F5344CB8AC3E}">
        <p14:creationId xmlns:p14="http://schemas.microsoft.com/office/powerpoint/2010/main" val="415675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Interference filters: the movie</a:t>
            </a:r>
            <a:endParaRPr lang="en-US" sz="4000" dirty="0"/>
          </a:p>
        </p:txBody>
      </p:sp>
      <p:sp>
        <p:nvSpPr>
          <p:cNvPr id="3" name="Content Placeholder 2"/>
          <p:cNvSpPr>
            <a:spLocks noGrp="1"/>
          </p:cNvSpPr>
          <p:nvPr>
            <p:ph sz="half" idx="1"/>
          </p:nvPr>
        </p:nvSpPr>
        <p:spPr/>
        <p:txBody>
          <a:bodyPr/>
          <a:lstStyle/>
          <a:p>
            <a:r>
              <a:rPr lang="en-US" sz="2000" dirty="0" smtClean="0"/>
              <a:t>Reflect one wavelength while passing another</a:t>
            </a:r>
            <a:endParaRPr lang="en-US" sz="2000" dirty="0"/>
          </a:p>
        </p:txBody>
      </p:sp>
      <p:sp>
        <p:nvSpPr>
          <p:cNvPr id="4" name="Content Placeholder 3"/>
          <p:cNvSpPr>
            <a:spLocks noGrp="1"/>
          </p:cNvSpPr>
          <p:nvPr>
            <p:ph sz="half" idx="2"/>
          </p:nvPr>
        </p:nvSpPr>
        <p:spPr/>
        <p:txBody>
          <a:bodyPr/>
          <a:lstStyle/>
          <a:p>
            <a:r>
              <a:rPr lang="en-US" sz="2000" dirty="0" smtClean="0"/>
              <a:t>Innovation that relatively inexpensive to make</a:t>
            </a:r>
            <a:endParaRPr lang="en-US" sz="2000" dirty="0"/>
          </a:p>
        </p:txBody>
      </p:sp>
      <p:sp>
        <p:nvSpPr>
          <p:cNvPr id="6" name="TextBox 5"/>
          <p:cNvSpPr txBox="1"/>
          <p:nvPr/>
        </p:nvSpPr>
        <p:spPr>
          <a:xfrm>
            <a:off x="2474068" y="5631326"/>
            <a:ext cx="4172937" cy="584775"/>
          </a:xfrm>
          <a:prstGeom prst="rect">
            <a:avLst/>
          </a:prstGeom>
          <a:noFill/>
        </p:spPr>
        <p:txBody>
          <a:bodyPr wrap="none" rtlCol="0">
            <a:spAutoFit/>
          </a:bodyPr>
          <a:lstStyle/>
          <a:p>
            <a:r>
              <a:rPr lang="en-US" sz="3200" dirty="0" smtClean="0">
                <a:hlinkClick r:id="rId3"/>
              </a:rPr>
              <a:t>Link to Java Tutorial</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34" y="3327923"/>
            <a:ext cx="3263668" cy="20243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327923"/>
            <a:ext cx="3714750" cy="1943100"/>
          </a:xfrm>
          <a:prstGeom prst="rect">
            <a:avLst/>
          </a:prstGeom>
        </p:spPr>
      </p:pic>
      <p:sp>
        <p:nvSpPr>
          <p:cNvPr id="9" name="TextBox 8"/>
          <p:cNvSpPr txBox="1"/>
          <p:nvPr/>
        </p:nvSpPr>
        <p:spPr>
          <a:xfrm>
            <a:off x="842234" y="6329712"/>
            <a:ext cx="7279557" cy="369332"/>
          </a:xfrm>
          <a:prstGeom prst="rect">
            <a:avLst/>
          </a:prstGeom>
          <a:noFill/>
        </p:spPr>
        <p:txBody>
          <a:bodyPr wrap="none" rtlCol="0">
            <a:spAutoFit/>
          </a:bodyPr>
          <a:lstStyle/>
          <a:p>
            <a:r>
              <a:rPr lang="en-US" dirty="0"/>
              <a:t>http://www.olympusfluoview.com/theory/interferencefilters.html</a:t>
            </a:r>
          </a:p>
        </p:txBody>
      </p:sp>
    </p:spTree>
    <p:extLst>
      <p:ext uri="{BB962C8B-B14F-4D97-AF65-F5344CB8AC3E}">
        <p14:creationId xmlns:p14="http://schemas.microsoft.com/office/powerpoint/2010/main" val="1146769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838200" y="1219200"/>
            <a:ext cx="5715000" cy="3986213"/>
            <a:chOff x="1152" y="912"/>
            <a:chExt cx="3600" cy="1887"/>
          </a:xfrm>
        </p:grpSpPr>
        <p:sp>
          <p:nvSpPr>
            <p:cNvPr id="51206"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7"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8"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9"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1203" name="Freeform 8"/>
          <p:cNvSpPr>
            <a:spLocks/>
          </p:cNvSpPr>
          <p:nvPr/>
        </p:nvSpPr>
        <p:spPr bwMode="auto">
          <a:xfrm>
            <a:off x="1130300" y="1295400"/>
            <a:ext cx="5203825" cy="4064000"/>
          </a:xfrm>
          <a:custGeom>
            <a:avLst/>
            <a:gdLst>
              <a:gd name="T0" fmla="*/ 2147483647 w 3278"/>
              <a:gd name="T1" fmla="*/ 2147483647 h 2560"/>
              <a:gd name="T2" fmla="*/ 2147483647 w 3278"/>
              <a:gd name="T3" fmla="*/ 2147483647 h 2560"/>
              <a:gd name="T4" fmla="*/ 2147483647 w 3278"/>
              <a:gd name="T5" fmla="*/ 2147483647 h 2560"/>
              <a:gd name="T6" fmla="*/ 2147483647 w 3278"/>
              <a:gd name="T7" fmla="*/ 2147483647 h 2560"/>
              <a:gd name="T8" fmla="*/ 2147483647 w 3278"/>
              <a:gd name="T9" fmla="*/ 2147483647 h 2560"/>
              <a:gd name="T10" fmla="*/ 2147483647 w 3278"/>
              <a:gd name="T11" fmla="*/ 2147483647 h 2560"/>
              <a:gd name="T12" fmla="*/ 2147483647 w 3278"/>
              <a:gd name="T13" fmla="*/ 2147483647 h 2560"/>
              <a:gd name="T14" fmla="*/ 2147483647 w 3278"/>
              <a:gd name="T15" fmla="*/ 2147483647 h 2560"/>
              <a:gd name="T16" fmla="*/ 0 w 3278"/>
              <a:gd name="T17" fmla="*/ 2147483647 h 2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8"/>
              <a:gd name="T28" fmla="*/ 0 h 2560"/>
              <a:gd name="T29" fmla="*/ 3278 w 3278"/>
              <a:gd name="T30" fmla="*/ 2560 h 25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8" h="2560">
                <a:moveTo>
                  <a:pt x="3278" y="188"/>
                </a:moveTo>
                <a:cubicBezTo>
                  <a:pt x="2942" y="188"/>
                  <a:pt x="2606" y="188"/>
                  <a:pt x="2366" y="188"/>
                </a:cubicBezTo>
                <a:cubicBezTo>
                  <a:pt x="2126" y="188"/>
                  <a:pt x="1957" y="180"/>
                  <a:pt x="1838" y="188"/>
                </a:cubicBezTo>
                <a:cubicBezTo>
                  <a:pt x="1718" y="195"/>
                  <a:pt x="1685" y="228"/>
                  <a:pt x="1646" y="236"/>
                </a:cubicBezTo>
                <a:cubicBezTo>
                  <a:pt x="1606" y="243"/>
                  <a:pt x="1614" y="220"/>
                  <a:pt x="1598" y="236"/>
                </a:cubicBezTo>
                <a:cubicBezTo>
                  <a:pt x="1582" y="252"/>
                  <a:pt x="1586" y="0"/>
                  <a:pt x="1550" y="332"/>
                </a:cubicBezTo>
                <a:cubicBezTo>
                  <a:pt x="1513" y="663"/>
                  <a:pt x="1429" y="1885"/>
                  <a:pt x="1379" y="2223"/>
                </a:cubicBezTo>
                <a:cubicBezTo>
                  <a:pt x="1329" y="2560"/>
                  <a:pt x="1479" y="2329"/>
                  <a:pt x="1250" y="2356"/>
                </a:cubicBezTo>
                <a:cubicBezTo>
                  <a:pt x="1020" y="2382"/>
                  <a:pt x="260" y="2378"/>
                  <a:pt x="0" y="2384"/>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4" name="Text Box 9"/>
          <p:cNvSpPr txBox="1">
            <a:spLocks noChangeArrowheads="1"/>
          </p:cNvSpPr>
          <p:nvPr/>
        </p:nvSpPr>
        <p:spPr bwMode="auto">
          <a:xfrm>
            <a:off x="4100513" y="884238"/>
            <a:ext cx="2789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Dichroic reflector</a:t>
            </a:r>
          </a:p>
        </p:txBody>
      </p:sp>
      <p:sp>
        <p:nvSpPr>
          <p:cNvPr id="51205" name="Text Box 10"/>
          <p:cNvSpPr txBox="1">
            <a:spLocks noChangeArrowheads="1"/>
          </p:cNvSpPr>
          <p:nvPr/>
        </p:nvSpPr>
        <p:spPr bwMode="auto">
          <a:xfrm>
            <a:off x="5562600" y="2514600"/>
            <a:ext cx="317341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u="sng">
                <a:solidFill>
                  <a:srgbClr val="FFFFFF"/>
                </a:solidFill>
              </a:rPr>
              <a:t>Issues:</a:t>
            </a:r>
            <a:endParaRPr lang="en-US" altLang="en-US" sz="2000">
              <a:solidFill>
                <a:srgbClr val="FFFFFF"/>
              </a:solidFill>
            </a:endParaRPr>
          </a:p>
          <a:p>
            <a:pPr eaLnBrk="0" fontAlgn="base" hangingPunct="0">
              <a:spcBef>
                <a:spcPct val="50000"/>
              </a:spcBef>
              <a:spcAft>
                <a:spcPct val="0"/>
              </a:spcAft>
            </a:pPr>
            <a:r>
              <a:rPr lang="en-US" altLang="en-US" sz="2000">
                <a:solidFill>
                  <a:srgbClr val="FFFFFF"/>
                </a:solidFill>
              </a:rPr>
              <a:t>  How steep, </a:t>
            </a:r>
          </a:p>
          <a:p>
            <a:pPr eaLnBrk="0" fontAlgn="base" hangingPunct="0">
              <a:spcBef>
                <a:spcPct val="50000"/>
              </a:spcBef>
              <a:spcAft>
                <a:spcPct val="0"/>
              </a:spcAft>
            </a:pPr>
            <a:r>
              <a:rPr lang="en-US" altLang="en-US" sz="2000">
                <a:solidFill>
                  <a:srgbClr val="FFFFFF"/>
                </a:solidFill>
              </a:rPr>
              <a:t>  How efficient to excite</a:t>
            </a:r>
          </a:p>
          <a:p>
            <a:pPr eaLnBrk="0" fontAlgn="base" hangingPunct="0">
              <a:spcBef>
                <a:spcPct val="50000"/>
              </a:spcBef>
              <a:spcAft>
                <a:spcPct val="0"/>
              </a:spcAft>
            </a:pPr>
            <a:r>
              <a:rPr lang="en-US" altLang="en-US" sz="2000">
                <a:solidFill>
                  <a:srgbClr val="FFFFFF"/>
                </a:solidFill>
              </a:rPr>
              <a:t>  How efficient to collect</a:t>
            </a:r>
          </a:p>
        </p:txBody>
      </p:sp>
      <p:sp>
        <p:nvSpPr>
          <p:cNvPr id="2" name="TextBox 1"/>
          <p:cNvSpPr txBox="1"/>
          <p:nvPr/>
        </p:nvSpPr>
        <p:spPr>
          <a:xfrm>
            <a:off x="978947" y="5669280"/>
            <a:ext cx="7541110" cy="646331"/>
          </a:xfrm>
          <a:prstGeom prst="rect">
            <a:avLst/>
          </a:prstGeom>
          <a:noFill/>
        </p:spPr>
        <p:txBody>
          <a:bodyPr wrap="square" rtlCol="0">
            <a:spAutoFit/>
          </a:bodyPr>
          <a:lstStyle/>
          <a:p>
            <a:r>
              <a:rPr lang="en-US" dirty="0" smtClean="0">
                <a:solidFill>
                  <a:schemeClr val="bg1"/>
                </a:solidFill>
              </a:rPr>
              <a:t>Dichroic </a:t>
            </a:r>
            <a:r>
              <a:rPr lang="en-US" dirty="0">
                <a:solidFill>
                  <a:schemeClr val="bg1"/>
                </a:solidFill>
              </a:rPr>
              <a:t>reflectors tend to be characterized by the color(s) of light that they reflect, rather than the color(s) they pass</a:t>
            </a:r>
          </a:p>
        </p:txBody>
      </p:sp>
    </p:spTree>
    <p:extLst>
      <p:ext uri="{BB962C8B-B14F-4D97-AF65-F5344CB8AC3E}">
        <p14:creationId xmlns:p14="http://schemas.microsoft.com/office/powerpoint/2010/main" val="1061685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381000" y="4648200"/>
            <a:ext cx="3352800" cy="1928813"/>
            <a:chOff x="1152" y="912"/>
            <a:chExt cx="3600" cy="1887"/>
          </a:xfrm>
        </p:grpSpPr>
        <p:sp>
          <p:nvSpPr>
            <p:cNvPr id="52234"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35"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36"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37"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pic>
        <p:nvPicPr>
          <p:cNvPr id="52227" name="Picture 7" descr="11-epi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6172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8"/>
          <p:cNvSpPr>
            <a:spLocks noChangeShapeType="1"/>
          </p:cNvSpPr>
          <p:nvPr/>
        </p:nvSpPr>
        <p:spPr bwMode="auto">
          <a:xfrm flipH="1" flipV="1">
            <a:off x="2895600" y="1752600"/>
            <a:ext cx="1524000" cy="609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29" name="Line 9"/>
          <p:cNvSpPr>
            <a:spLocks noChangeShapeType="1"/>
          </p:cNvSpPr>
          <p:nvPr/>
        </p:nvSpPr>
        <p:spPr bwMode="auto">
          <a:xfrm flipH="1">
            <a:off x="2895600" y="2667000"/>
            <a:ext cx="160020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30" name="Line 10"/>
          <p:cNvSpPr>
            <a:spLocks noChangeShapeType="1"/>
          </p:cNvSpPr>
          <p:nvPr/>
        </p:nvSpPr>
        <p:spPr bwMode="auto">
          <a:xfrm>
            <a:off x="5257800" y="2819400"/>
            <a:ext cx="1143000" cy="1905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2231" name="Text Box 11"/>
          <p:cNvSpPr txBox="1">
            <a:spLocks noChangeArrowheads="1"/>
          </p:cNvSpPr>
          <p:nvPr/>
        </p:nvSpPr>
        <p:spPr bwMode="auto">
          <a:xfrm>
            <a:off x="4724400" y="5024438"/>
            <a:ext cx="28178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Excitation filter:</a:t>
            </a:r>
          </a:p>
          <a:p>
            <a:pPr eaLnBrk="0" fontAlgn="base" hangingPunct="0">
              <a:spcBef>
                <a:spcPct val="0"/>
              </a:spcBef>
              <a:spcAft>
                <a:spcPct val="0"/>
              </a:spcAft>
            </a:pPr>
            <a:r>
              <a:rPr lang="en-US" altLang="en-US" sz="2000">
                <a:solidFill>
                  <a:srgbClr val="FFFFFF"/>
                </a:solidFill>
              </a:rPr>
              <a:t>Selectively excite dye</a:t>
            </a:r>
          </a:p>
        </p:txBody>
      </p:sp>
      <p:sp>
        <p:nvSpPr>
          <p:cNvPr id="52232" name="Text Box 12"/>
          <p:cNvSpPr txBox="1">
            <a:spLocks noChangeArrowheads="1"/>
          </p:cNvSpPr>
          <p:nvPr/>
        </p:nvSpPr>
        <p:spPr bwMode="auto">
          <a:xfrm>
            <a:off x="0" y="1062038"/>
            <a:ext cx="2865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Emission filter:</a:t>
            </a:r>
          </a:p>
          <a:p>
            <a:pPr eaLnBrk="0" fontAlgn="base" hangingPunct="0">
              <a:spcBef>
                <a:spcPct val="0"/>
              </a:spcBef>
              <a:spcAft>
                <a:spcPct val="0"/>
              </a:spcAft>
            </a:pPr>
            <a:r>
              <a:rPr lang="en-US" altLang="en-US" sz="2000">
                <a:solidFill>
                  <a:srgbClr val="FFFFFF"/>
                </a:solidFill>
              </a:rPr>
              <a:t>Selectively detect dye</a:t>
            </a:r>
          </a:p>
        </p:txBody>
      </p:sp>
      <p:sp>
        <p:nvSpPr>
          <p:cNvPr id="52233" name="Rectangle 13"/>
          <p:cNvSpPr>
            <a:spLocks noChangeArrowheads="1"/>
          </p:cNvSpPr>
          <p:nvPr/>
        </p:nvSpPr>
        <p:spPr bwMode="auto">
          <a:xfrm>
            <a:off x="76200" y="2719388"/>
            <a:ext cx="24669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Dichroic Reflector:</a:t>
            </a:r>
          </a:p>
          <a:p>
            <a:pPr eaLnBrk="0" fontAlgn="base" hangingPunct="0">
              <a:spcBef>
                <a:spcPct val="0"/>
              </a:spcBef>
              <a:spcAft>
                <a:spcPct val="0"/>
              </a:spcAft>
            </a:pPr>
            <a:r>
              <a:rPr lang="en-US" altLang="en-US" sz="2000">
                <a:solidFill>
                  <a:srgbClr val="FFFFFF"/>
                </a:solidFill>
              </a:rPr>
              <a:t>Bounce exciting </a:t>
            </a:r>
            <a:r>
              <a:rPr lang="en-US" altLang="en-US" sz="2000">
                <a:solidFill>
                  <a:srgbClr val="FFFFFF"/>
                </a:solidFill>
                <a:latin typeface="Symbol" panose="05050102010706020507" pitchFamily="18" charset="2"/>
              </a:rPr>
              <a:t>l</a:t>
            </a:r>
            <a:endParaRPr lang="en-US" altLang="en-US" sz="2000">
              <a:solidFill>
                <a:srgbClr val="FFFFFF"/>
              </a:solidFill>
            </a:endParaRPr>
          </a:p>
          <a:p>
            <a:pPr eaLnBrk="0" fontAlgn="base" hangingPunct="0">
              <a:spcBef>
                <a:spcPct val="0"/>
              </a:spcBef>
              <a:spcAft>
                <a:spcPct val="0"/>
              </a:spcAft>
            </a:pPr>
            <a:r>
              <a:rPr lang="en-US" altLang="en-US" sz="2000">
                <a:solidFill>
                  <a:srgbClr val="FFFFFF"/>
                </a:solidFill>
              </a:rPr>
              <a:t>Pass emitted </a:t>
            </a:r>
            <a:r>
              <a:rPr lang="en-US" altLang="en-US" sz="2000">
                <a:solidFill>
                  <a:srgbClr val="FFFFFF"/>
                </a:solidFill>
                <a:latin typeface="Symbol" panose="05050102010706020507" pitchFamily="18" charset="2"/>
              </a:rPr>
              <a:t>l</a:t>
            </a:r>
            <a:endParaRPr lang="en-US" altLang="en-US" sz="2000">
              <a:solidFill>
                <a:srgbClr val="FFFFFF"/>
              </a:solidFill>
            </a:endParaRPr>
          </a:p>
        </p:txBody>
      </p:sp>
    </p:spTree>
    <p:extLst>
      <p:ext uri="{BB962C8B-B14F-4D97-AF65-F5344CB8AC3E}">
        <p14:creationId xmlns:p14="http://schemas.microsoft.com/office/powerpoint/2010/main" val="203593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speed cameras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Used by the military so expensive</a:t>
            </a:r>
          </a:p>
          <a:p>
            <a:r>
              <a:rPr lang="en-US" dirty="0" smtClean="0"/>
              <a:t>10,000 frames/sec.</a:t>
            </a:r>
          </a:p>
          <a:p>
            <a:r>
              <a:rPr lang="en-US" altLang="en-US" dirty="0" err="1"/>
              <a:t>Fastcam</a:t>
            </a:r>
            <a:r>
              <a:rPr lang="en-US" altLang="en-US" dirty="0"/>
              <a:t> 1024 PCI</a:t>
            </a:r>
          </a:p>
          <a:p>
            <a:pPr lvl="1"/>
            <a:r>
              <a:rPr lang="en-US" altLang="en-US" dirty="0" err="1"/>
              <a:t>Photron</a:t>
            </a:r>
            <a:r>
              <a:rPr lang="en-US" altLang="en-US" dirty="0"/>
              <a:t>,  up to 100,000 fps</a:t>
            </a:r>
          </a:p>
          <a:p>
            <a:pPr lvl="1"/>
            <a:r>
              <a:rPr lang="en-US" altLang="en-US" dirty="0"/>
              <a:t>47,000 with LED illumination and DIC</a:t>
            </a:r>
          </a:p>
          <a:p>
            <a:r>
              <a:rPr lang="en-US" altLang="en-US" dirty="0" err="1"/>
              <a:t>ProAnalyst</a:t>
            </a:r>
            <a:r>
              <a:rPr lang="en-US" altLang="en-US" dirty="0"/>
              <a:t> software</a:t>
            </a:r>
          </a:p>
          <a:p>
            <a:pPr lvl="1"/>
            <a:r>
              <a:rPr lang="en-US" altLang="en-US" dirty="0" err="1"/>
              <a:t>Xcetex</a:t>
            </a:r>
            <a:r>
              <a:rPr lang="en-US" altLang="en-US" dirty="0"/>
              <a:t>, Cambridge, Mass</a:t>
            </a:r>
          </a:p>
          <a:p>
            <a:endParaRPr lang="en-US" dirty="0"/>
          </a:p>
        </p:txBody>
      </p:sp>
      <p:pic>
        <p:nvPicPr>
          <p:cNvPr id="9218" name="Picture 2" descr="http://www.photron.com/images/products/fastcam_s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747" y="1690689"/>
            <a:ext cx="2576090" cy="2408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65076" y="4960883"/>
            <a:ext cx="2157194" cy="369332"/>
          </a:xfrm>
          <a:prstGeom prst="rect">
            <a:avLst/>
          </a:prstGeom>
          <a:noFill/>
        </p:spPr>
        <p:txBody>
          <a:bodyPr wrap="none" rtlCol="0">
            <a:spAutoFit/>
          </a:bodyPr>
          <a:lstStyle/>
          <a:p>
            <a:r>
              <a:rPr lang="en-US" dirty="0" smtClean="0">
                <a:solidFill>
                  <a:prstClr val="black"/>
                </a:solidFill>
              </a:rPr>
              <a:t>Actually </a:t>
            </a:r>
            <a:r>
              <a:rPr lang="en-US" dirty="0" err="1" smtClean="0">
                <a:solidFill>
                  <a:prstClr val="black"/>
                </a:solidFill>
              </a:rPr>
              <a:t>Fastcam</a:t>
            </a:r>
            <a:r>
              <a:rPr lang="en-US" dirty="0" smtClean="0">
                <a:solidFill>
                  <a:prstClr val="black"/>
                </a:solidFill>
              </a:rPr>
              <a:t> SA5</a:t>
            </a:r>
            <a:endParaRPr lang="en-US" dirty="0">
              <a:solidFill>
                <a:prstClr val="black"/>
              </a:solidFill>
            </a:endParaRPr>
          </a:p>
        </p:txBody>
      </p:sp>
    </p:spTree>
    <p:extLst>
      <p:ext uri="{BB962C8B-B14F-4D97-AF65-F5344CB8AC3E}">
        <p14:creationId xmlns:p14="http://schemas.microsoft.com/office/powerpoint/2010/main" val="183015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24322" name="Rectangle 2"/>
          <p:cNvSpPr>
            <a:spLocks noGrp="1" noChangeArrowheads="1"/>
          </p:cNvSpPr>
          <p:nvPr>
            <p:ph type="title" idx="4294967295"/>
          </p:nvPr>
        </p:nvSpPr>
        <p:spPr>
          <a:xfrm>
            <a:off x="392908" y="857250"/>
            <a:ext cx="3214688" cy="514350"/>
          </a:xfrm>
        </p:spPr>
        <p:txBody>
          <a:bodyPr/>
          <a:lstStyle/>
          <a:p>
            <a:r>
              <a:rPr lang="en-US" altLang="en-US" sz="2400" dirty="0">
                <a:solidFill>
                  <a:srgbClr val="CCFF99"/>
                </a:solidFill>
                <a:latin typeface="Comic Sans MS" panose="030F0702030302020204" pitchFamily="66" charset="0"/>
              </a:rPr>
              <a:t>Epi - Fluorescence</a:t>
            </a:r>
            <a:r>
              <a:rPr lang="en-US" altLang="en-US" sz="2400" dirty="0">
                <a:solidFill>
                  <a:srgbClr val="66FF99"/>
                </a:solidFill>
                <a:latin typeface="Comic Sans MS" panose="030F0702030302020204" pitchFamily="66" charset="0"/>
              </a:rPr>
              <a:t> </a:t>
            </a:r>
          </a:p>
        </p:txBody>
      </p:sp>
      <p:sp>
        <p:nvSpPr>
          <p:cNvPr id="824323" name="Line 3"/>
          <p:cNvSpPr>
            <a:spLocks noChangeShapeType="1"/>
          </p:cNvSpPr>
          <p:nvPr/>
        </p:nvSpPr>
        <p:spPr bwMode="auto">
          <a:xfrm>
            <a:off x="3736181" y="5429250"/>
            <a:ext cx="1285875" cy="0"/>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4" name="Text Box 4"/>
          <p:cNvSpPr txBox="1">
            <a:spLocks noChangeArrowheads="1"/>
          </p:cNvSpPr>
          <p:nvPr/>
        </p:nvSpPr>
        <p:spPr bwMode="auto">
          <a:xfrm>
            <a:off x="5472115" y="914403"/>
            <a:ext cx="2507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(Specimen containing </a:t>
            </a:r>
            <a:r>
              <a:rPr lang="en-US" altLang="en-US" sz="1200">
                <a:solidFill>
                  <a:srgbClr val="66FF99"/>
                </a:solidFill>
                <a:latin typeface="Comic Sans MS" panose="030F0702030302020204" pitchFamily="66" charset="0"/>
              </a:rPr>
              <a:t>green</a:t>
            </a:r>
            <a:r>
              <a:rPr lang="en-US" altLang="en-US" sz="1200">
                <a:solidFill>
                  <a:srgbClr val="FFFFFF"/>
                </a:solidFill>
                <a:latin typeface="Comic Sans MS" panose="030F0702030302020204" pitchFamily="66" charset="0"/>
              </a:rPr>
              <a:t> fluorescing Fluorochrome)</a:t>
            </a:r>
          </a:p>
        </p:txBody>
      </p:sp>
      <p:sp>
        <p:nvSpPr>
          <p:cNvPr id="824325" name="Line 5"/>
          <p:cNvSpPr>
            <a:spLocks noChangeShapeType="1"/>
          </p:cNvSpPr>
          <p:nvPr/>
        </p:nvSpPr>
        <p:spPr bwMode="auto">
          <a:xfrm>
            <a:off x="4314825" y="1885950"/>
            <a:ext cx="0" cy="3829050"/>
          </a:xfrm>
          <a:prstGeom prst="line">
            <a:avLst/>
          </a:prstGeom>
          <a:noFill/>
          <a:ln w="31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6" name="Rectangle 6"/>
          <p:cNvSpPr>
            <a:spLocks noChangeArrowheads="1"/>
          </p:cNvSpPr>
          <p:nvPr/>
        </p:nvSpPr>
        <p:spPr bwMode="auto">
          <a:xfrm>
            <a:off x="4057650" y="4457700"/>
            <a:ext cx="514350" cy="6858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rPr>
              <a:t>                                                                    </a:t>
            </a:r>
          </a:p>
        </p:txBody>
      </p:sp>
      <p:sp>
        <p:nvSpPr>
          <p:cNvPr id="824327" name="Line 7"/>
          <p:cNvSpPr>
            <a:spLocks noChangeShapeType="1"/>
          </p:cNvSpPr>
          <p:nvPr/>
        </p:nvSpPr>
        <p:spPr bwMode="auto">
          <a:xfrm>
            <a:off x="4057653" y="5143500"/>
            <a:ext cx="192881" cy="1143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8" name="Line 8"/>
          <p:cNvSpPr>
            <a:spLocks noChangeShapeType="1"/>
          </p:cNvSpPr>
          <p:nvPr/>
        </p:nvSpPr>
        <p:spPr bwMode="auto">
          <a:xfrm flipV="1">
            <a:off x="4379122" y="5143500"/>
            <a:ext cx="192881" cy="11430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9" name="Line 9"/>
          <p:cNvSpPr>
            <a:spLocks noChangeShapeType="1"/>
          </p:cNvSpPr>
          <p:nvPr/>
        </p:nvSpPr>
        <p:spPr bwMode="auto">
          <a:xfrm>
            <a:off x="4250533" y="5257800"/>
            <a:ext cx="128588"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0" name="Rectangle 10"/>
          <p:cNvSpPr>
            <a:spLocks noChangeArrowheads="1"/>
          </p:cNvSpPr>
          <p:nvPr/>
        </p:nvSpPr>
        <p:spPr bwMode="auto">
          <a:xfrm>
            <a:off x="4121946" y="4400550"/>
            <a:ext cx="385763" cy="5715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rPr>
              <a:t>                          </a:t>
            </a:r>
          </a:p>
        </p:txBody>
      </p:sp>
      <p:sp>
        <p:nvSpPr>
          <p:cNvPr id="824331" name="Rectangle 11"/>
          <p:cNvSpPr>
            <a:spLocks noChangeArrowheads="1"/>
          </p:cNvSpPr>
          <p:nvPr/>
        </p:nvSpPr>
        <p:spPr bwMode="auto">
          <a:xfrm>
            <a:off x="3736183" y="2857500"/>
            <a:ext cx="1157288" cy="1028700"/>
          </a:xfrm>
          <a:prstGeom prst="rect">
            <a:avLst/>
          </a:prstGeom>
          <a:noFill/>
          <a:ln w="38100">
            <a:solidFill>
              <a:srgbClr val="C0C0C0"/>
            </a:solidFill>
            <a:miter lim="800000"/>
            <a:headEnd/>
            <a:tailEnd/>
          </a:ln>
          <a:effectLst/>
          <a:extLst>
            <a:ext uri="{909E8E84-426E-40DD-AFC4-6F175D3DCCD1}">
              <a14:hiddenFill xmlns:a14="http://schemas.microsoft.com/office/drawing/2010/main">
                <a:solidFill>
                  <a:srgbClr val="333333">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2" name="Line 12"/>
          <p:cNvSpPr>
            <a:spLocks noChangeShapeType="1"/>
          </p:cNvSpPr>
          <p:nvPr/>
        </p:nvSpPr>
        <p:spPr bwMode="auto">
          <a:xfrm>
            <a:off x="3736183" y="2857500"/>
            <a:ext cx="1157288" cy="1028700"/>
          </a:xfrm>
          <a:prstGeom prst="line">
            <a:avLst/>
          </a:prstGeom>
          <a:noFill/>
          <a:ln w="9525">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3" name="Line 13"/>
          <p:cNvSpPr>
            <a:spLocks noChangeShapeType="1"/>
          </p:cNvSpPr>
          <p:nvPr/>
        </p:nvSpPr>
        <p:spPr bwMode="auto">
          <a:xfrm flipH="1">
            <a:off x="2514603" y="3371850"/>
            <a:ext cx="1221581" cy="0"/>
          </a:xfrm>
          <a:prstGeom prst="line">
            <a:avLst/>
          </a:prstGeom>
          <a:noFill/>
          <a:ln w="38100">
            <a:solidFill>
              <a:srgbClr val="66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4" name="Line 14"/>
          <p:cNvSpPr>
            <a:spLocks noChangeShapeType="1"/>
          </p:cNvSpPr>
          <p:nvPr/>
        </p:nvSpPr>
        <p:spPr bwMode="auto">
          <a:xfrm rot="5400000" flipH="1">
            <a:off x="3250406" y="4371975"/>
            <a:ext cx="2000250" cy="0"/>
          </a:xfrm>
          <a:prstGeom prst="line">
            <a:avLst/>
          </a:prstGeom>
          <a:noFill/>
          <a:ln w="38100">
            <a:solidFill>
              <a:srgbClr val="66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5" name="Line 15"/>
          <p:cNvSpPr>
            <a:spLocks noChangeShapeType="1"/>
          </p:cNvSpPr>
          <p:nvPr/>
        </p:nvSpPr>
        <p:spPr bwMode="auto">
          <a:xfrm rot="5400000" flipH="1">
            <a:off x="3407569" y="4400550"/>
            <a:ext cx="1943100" cy="0"/>
          </a:xfrm>
          <a:prstGeom prst="line">
            <a:avLst/>
          </a:prstGeom>
          <a:noFill/>
          <a:ln w="28575">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6" name="Line 16"/>
          <p:cNvSpPr>
            <a:spLocks noChangeShapeType="1"/>
          </p:cNvSpPr>
          <p:nvPr/>
        </p:nvSpPr>
        <p:spPr bwMode="auto">
          <a:xfrm rot="5400000" flipH="1">
            <a:off x="3314700" y="4371975"/>
            <a:ext cx="2000250" cy="0"/>
          </a:xfrm>
          <a:prstGeom prst="line">
            <a:avLst/>
          </a:prstGeom>
          <a:noFill/>
          <a:ln w="19050">
            <a:solidFill>
              <a:srgbClr val="66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7" name="Rectangle 17"/>
          <p:cNvSpPr>
            <a:spLocks noChangeArrowheads="1"/>
          </p:cNvSpPr>
          <p:nvPr/>
        </p:nvSpPr>
        <p:spPr bwMode="auto">
          <a:xfrm>
            <a:off x="3864771" y="2800350"/>
            <a:ext cx="900113" cy="11430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8" name="Rectangle 18"/>
          <p:cNvSpPr>
            <a:spLocks noChangeArrowheads="1"/>
          </p:cNvSpPr>
          <p:nvPr/>
        </p:nvSpPr>
        <p:spPr bwMode="auto">
          <a:xfrm rot="5400000">
            <a:off x="3336131" y="3307558"/>
            <a:ext cx="800100" cy="128588"/>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9" name="Line 19"/>
          <p:cNvSpPr>
            <a:spLocks noChangeShapeType="1"/>
          </p:cNvSpPr>
          <p:nvPr/>
        </p:nvSpPr>
        <p:spPr bwMode="auto">
          <a:xfrm flipH="1">
            <a:off x="2514601" y="3314700"/>
            <a:ext cx="115728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0" name="Line 20"/>
          <p:cNvSpPr>
            <a:spLocks noChangeShapeType="1"/>
          </p:cNvSpPr>
          <p:nvPr/>
        </p:nvSpPr>
        <p:spPr bwMode="auto">
          <a:xfrm rot="5400000" flipH="1">
            <a:off x="3328988" y="2971800"/>
            <a:ext cx="171450" cy="51435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1" name="Line 21"/>
          <p:cNvSpPr>
            <a:spLocks noChangeShapeType="1"/>
          </p:cNvSpPr>
          <p:nvPr/>
        </p:nvSpPr>
        <p:spPr bwMode="auto">
          <a:xfrm flipH="1">
            <a:off x="2514601" y="3429000"/>
            <a:ext cx="1157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2" name="Line 22"/>
          <p:cNvSpPr>
            <a:spLocks noChangeShapeType="1"/>
          </p:cNvSpPr>
          <p:nvPr/>
        </p:nvSpPr>
        <p:spPr bwMode="auto">
          <a:xfrm rot="16200000">
            <a:off x="3328988" y="3257550"/>
            <a:ext cx="171450" cy="51435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3" name="Line 23"/>
          <p:cNvSpPr>
            <a:spLocks noChangeShapeType="1"/>
          </p:cNvSpPr>
          <p:nvPr/>
        </p:nvSpPr>
        <p:spPr bwMode="auto">
          <a:xfrm flipH="1">
            <a:off x="3093245" y="3429000"/>
            <a:ext cx="1285875" cy="0"/>
          </a:xfrm>
          <a:prstGeom prst="line">
            <a:avLst/>
          </a:prstGeom>
          <a:noFill/>
          <a:ln w="28575">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4" name="Freeform 24"/>
          <p:cNvSpPr>
            <a:spLocks/>
          </p:cNvSpPr>
          <p:nvPr/>
        </p:nvSpPr>
        <p:spPr bwMode="auto">
          <a:xfrm>
            <a:off x="4211242" y="5363769"/>
            <a:ext cx="232172" cy="48815"/>
          </a:xfrm>
          <a:custGeom>
            <a:avLst/>
            <a:gdLst>
              <a:gd name="T0" fmla="*/ 0 w 173"/>
              <a:gd name="T1" fmla="*/ 41 h 41"/>
              <a:gd name="T2" fmla="*/ 66 w 173"/>
              <a:gd name="T3" fmla="*/ 0 h 41"/>
              <a:gd name="T4" fmla="*/ 132 w 173"/>
              <a:gd name="T5" fmla="*/ 33 h 41"/>
              <a:gd name="T6" fmla="*/ 156 w 173"/>
              <a:gd name="T7" fmla="*/ 41 h 41"/>
              <a:gd name="T8" fmla="*/ 173 w 173"/>
              <a:gd name="T9" fmla="*/ 25 h 41"/>
            </a:gdLst>
            <a:ahLst/>
            <a:cxnLst>
              <a:cxn ang="0">
                <a:pos x="T0" y="T1"/>
              </a:cxn>
              <a:cxn ang="0">
                <a:pos x="T2" y="T3"/>
              </a:cxn>
              <a:cxn ang="0">
                <a:pos x="T4" y="T5"/>
              </a:cxn>
              <a:cxn ang="0">
                <a:pos x="T6" y="T7"/>
              </a:cxn>
              <a:cxn ang="0">
                <a:pos x="T8" y="T9"/>
              </a:cxn>
            </a:cxnLst>
            <a:rect l="0" t="0" r="r" b="b"/>
            <a:pathLst>
              <a:path w="173" h="41">
                <a:moveTo>
                  <a:pt x="0" y="41"/>
                </a:moveTo>
                <a:cubicBezTo>
                  <a:pt x="38" y="29"/>
                  <a:pt x="28" y="12"/>
                  <a:pt x="66" y="0"/>
                </a:cubicBezTo>
                <a:cubicBezTo>
                  <a:pt x="94" y="30"/>
                  <a:pt x="74" y="14"/>
                  <a:pt x="132" y="33"/>
                </a:cubicBezTo>
                <a:cubicBezTo>
                  <a:pt x="140" y="36"/>
                  <a:pt x="156" y="41"/>
                  <a:pt x="156" y="41"/>
                </a:cubicBezTo>
                <a:cubicBezTo>
                  <a:pt x="162" y="36"/>
                  <a:pt x="173" y="25"/>
                  <a:pt x="173" y="25"/>
                </a:cubicBezTo>
              </a:path>
            </a:pathLst>
          </a:custGeom>
          <a:noFill/>
          <a:ln w="28575" cmpd="sng">
            <a:solidFill>
              <a:srgbClr val="66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5" name="Line 25"/>
          <p:cNvSpPr>
            <a:spLocks noChangeShapeType="1"/>
          </p:cNvSpPr>
          <p:nvPr/>
        </p:nvSpPr>
        <p:spPr bwMode="auto">
          <a:xfrm flipV="1">
            <a:off x="4507710" y="3371850"/>
            <a:ext cx="707231" cy="114300"/>
          </a:xfrm>
          <a:prstGeom prst="line">
            <a:avLst/>
          </a:prstGeom>
          <a:noFill/>
          <a:ln w="9525">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6" name="Text Box 26"/>
          <p:cNvSpPr txBox="1">
            <a:spLocks noChangeArrowheads="1"/>
          </p:cNvSpPr>
          <p:nvPr/>
        </p:nvSpPr>
        <p:spPr bwMode="auto">
          <a:xfrm>
            <a:off x="5150647" y="3257553"/>
            <a:ext cx="1735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Dichromatic Mirror</a:t>
            </a:r>
          </a:p>
        </p:txBody>
      </p:sp>
      <p:sp>
        <p:nvSpPr>
          <p:cNvPr id="824347" name="Text Box 27"/>
          <p:cNvSpPr txBox="1">
            <a:spLocks noChangeArrowheads="1"/>
          </p:cNvSpPr>
          <p:nvPr/>
        </p:nvSpPr>
        <p:spPr bwMode="auto">
          <a:xfrm>
            <a:off x="4700589" y="2628903"/>
            <a:ext cx="14144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Emission Filter</a:t>
            </a:r>
          </a:p>
        </p:txBody>
      </p:sp>
      <p:sp>
        <p:nvSpPr>
          <p:cNvPr id="824348" name="Text Box 28"/>
          <p:cNvSpPr txBox="1">
            <a:spLocks noChangeArrowheads="1"/>
          </p:cNvSpPr>
          <p:nvPr/>
        </p:nvSpPr>
        <p:spPr bwMode="auto">
          <a:xfrm rot="5400000">
            <a:off x="2951560" y="2261801"/>
            <a:ext cx="1371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Excitation Filter</a:t>
            </a:r>
          </a:p>
        </p:txBody>
      </p:sp>
      <p:sp>
        <p:nvSpPr>
          <p:cNvPr id="824349" name="Text Box 29"/>
          <p:cNvSpPr txBox="1">
            <a:spLocks noChangeArrowheads="1"/>
          </p:cNvSpPr>
          <p:nvPr/>
        </p:nvSpPr>
        <p:spPr bwMode="auto">
          <a:xfrm>
            <a:off x="3736181" y="1462090"/>
            <a:ext cx="154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Observation port</a:t>
            </a:r>
          </a:p>
        </p:txBody>
      </p:sp>
      <p:sp>
        <p:nvSpPr>
          <p:cNvPr id="824350" name="Text Box 30"/>
          <p:cNvSpPr txBox="1">
            <a:spLocks noChangeArrowheads="1"/>
          </p:cNvSpPr>
          <p:nvPr/>
        </p:nvSpPr>
        <p:spPr bwMode="auto">
          <a:xfrm>
            <a:off x="1357316" y="3118249"/>
            <a:ext cx="8358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1200">
                <a:solidFill>
                  <a:srgbClr val="FFFFFF"/>
                </a:solidFill>
                <a:latin typeface="Comic Sans MS" panose="030F0702030302020204" pitchFamily="66" charset="0"/>
              </a:rPr>
              <a:t>FL </a:t>
            </a:r>
          </a:p>
          <a:p>
            <a:pPr algn="ctr" eaLnBrk="0" fontAlgn="base" hangingPunct="0">
              <a:spcBef>
                <a:spcPct val="50000"/>
              </a:spcBef>
              <a:spcAft>
                <a:spcPct val="0"/>
              </a:spcAft>
            </a:pPr>
            <a:r>
              <a:rPr lang="en-US" altLang="en-US" sz="1200">
                <a:solidFill>
                  <a:srgbClr val="FFFFFF"/>
                </a:solidFill>
                <a:latin typeface="Comic Sans MS" panose="030F0702030302020204" pitchFamily="66" charset="0"/>
              </a:rPr>
              <a:t>Light Source</a:t>
            </a:r>
          </a:p>
        </p:txBody>
      </p:sp>
      <p:sp>
        <p:nvSpPr>
          <p:cNvPr id="824351" name="Line 31"/>
          <p:cNvSpPr>
            <a:spLocks noChangeShapeType="1"/>
          </p:cNvSpPr>
          <p:nvPr/>
        </p:nvSpPr>
        <p:spPr bwMode="auto">
          <a:xfrm rot="16200000">
            <a:off x="4550569" y="5093496"/>
            <a:ext cx="171450" cy="385763"/>
          </a:xfrm>
          <a:prstGeom prst="line">
            <a:avLst/>
          </a:prstGeom>
          <a:noFill/>
          <a:ln w="19050">
            <a:solidFill>
              <a:srgbClr val="66FF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2" name="Line 32"/>
          <p:cNvSpPr>
            <a:spLocks noChangeShapeType="1"/>
          </p:cNvSpPr>
          <p:nvPr/>
        </p:nvSpPr>
        <p:spPr bwMode="auto">
          <a:xfrm rot="5400000" flipV="1">
            <a:off x="3875485" y="5061349"/>
            <a:ext cx="171450" cy="450056"/>
          </a:xfrm>
          <a:prstGeom prst="line">
            <a:avLst/>
          </a:prstGeom>
          <a:noFill/>
          <a:ln w="19050">
            <a:solidFill>
              <a:srgbClr val="66FF99"/>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3" name="Line 33"/>
          <p:cNvSpPr>
            <a:spLocks noChangeShapeType="1"/>
          </p:cNvSpPr>
          <p:nvPr/>
        </p:nvSpPr>
        <p:spPr bwMode="auto">
          <a:xfrm flipH="1">
            <a:off x="1550196" y="3371850"/>
            <a:ext cx="900113" cy="0"/>
          </a:xfrm>
          <a:prstGeom prst="line">
            <a:avLst/>
          </a:prstGeom>
          <a:noFill/>
          <a:ln w="762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4" name="Line 34"/>
          <p:cNvSpPr>
            <a:spLocks noChangeShapeType="1"/>
          </p:cNvSpPr>
          <p:nvPr/>
        </p:nvSpPr>
        <p:spPr bwMode="auto">
          <a:xfrm rot="5400000" flipH="1">
            <a:off x="4057650" y="3114675"/>
            <a:ext cx="514350" cy="0"/>
          </a:xfrm>
          <a:prstGeom prst="line">
            <a:avLst/>
          </a:prstGeom>
          <a:noFill/>
          <a:ln w="19050">
            <a:solidFill>
              <a:srgbClr val="66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5" name="Line 35"/>
          <p:cNvSpPr>
            <a:spLocks noChangeShapeType="1"/>
          </p:cNvSpPr>
          <p:nvPr/>
        </p:nvSpPr>
        <p:spPr bwMode="auto">
          <a:xfrm rot="5400000" flipH="1">
            <a:off x="3600450" y="2085975"/>
            <a:ext cx="1428750" cy="0"/>
          </a:xfrm>
          <a:prstGeom prst="line">
            <a:avLst/>
          </a:prstGeom>
          <a:noFill/>
          <a:ln w="19050">
            <a:solidFill>
              <a:srgbClr val="66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6" name="Rectangle 36"/>
          <p:cNvSpPr>
            <a:spLocks noChangeArrowheads="1"/>
          </p:cNvSpPr>
          <p:nvPr/>
        </p:nvSpPr>
        <p:spPr bwMode="auto">
          <a:xfrm rot="5400000">
            <a:off x="3336131" y="3307558"/>
            <a:ext cx="800100" cy="128588"/>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7" name="Line 37"/>
          <p:cNvSpPr>
            <a:spLocks noChangeShapeType="1"/>
          </p:cNvSpPr>
          <p:nvPr/>
        </p:nvSpPr>
        <p:spPr bwMode="auto">
          <a:xfrm flipH="1">
            <a:off x="3736181" y="3371850"/>
            <a:ext cx="514350" cy="0"/>
          </a:xfrm>
          <a:prstGeom prst="line">
            <a:avLst/>
          </a:prstGeom>
          <a:noFill/>
          <a:ln w="38100">
            <a:solidFill>
              <a:srgbClr val="66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8" name="Line 38"/>
          <p:cNvSpPr>
            <a:spLocks noChangeShapeType="1"/>
          </p:cNvSpPr>
          <p:nvPr/>
        </p:nvSpPr>
        <p:spPr bwMode="auto">
          <a:xfrm flipH="1">
            <a:off x="4250533" y="3371850"/>
            <a:ext cx="642938" cy="0"/>
          </a:xfrm>
          <a:prstGeom prst="line">
            <a:avLst/>
          </a:prstGeom>
          <a:noFill/>
          <a:ln w="12700">
            <a:solidFill>
              <a:srgbClr val="6666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9" name="Text Box 39"/>
          <p:cNvSpPr txBox="1">
            <a:spLocks noChangeArrowheads="1"/>
          </p:cNvSpPr>
          <p:nvPr/>
        </p:nvSpPr>
        <p:spPr bwMode="auto">
          <a:xfrm>
            <a:off x="1100140" y="5200653"/>
            <a:ext cx="2507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Specimen containing </a:t>
            </a:r>
            <a:r>
              <a:rPr lang="en-US" altLang="en-US" sz="1200">
                <a:solidFill>
                  <a:srgbClr val="66FF99"/>
                </a:solidFill>
                <a:latin typeface="Comic Sans MS" panose="030F0702030302020204" pitchFamily="66" charset="0"/>
              </a:rPr>
              <a:t>green</a:t>
            </a:r>
            <a:r>
              <a:rPr lang="en-US" altLang="en-US" sz="1200">
                <a:solidFill>
                  <a:srgbClr val="FFFFFF"/>
                </a:solidFill>
                <a:latin typeface="Comic Sans MS" panose="030F0702030302020204" pitchFamily="66" charset="0"/>
              </a:rPr>
              <a:t> fluorescing Fluorochrome</a:t>
            </a:r>
          </a:p>
        </p:txBody>
      </p:sp>
      <p:sp>
        <p:nvSpPr>
          <p:cNvPr id="824360" name="Line 40"/>
          <p:cNvSpPr>
            <a:spLocks noChangeShapeType="1"/>
          </p:cNvSpPr>
          <p:nvPr/>
        </p:nvSpPr>
        <p:spPr bwMode="auto">
          <a:xfrm rot="16200000" flipH="1">
            <a:off x="4121944" y="3171825"/>
            <a:ext cx="514350" cy="0"/>
          </a:xfrm>
          <a:prstGeom prst="line">
            <a:avLst/>
          </a:prstGeom>
          <a:noFill/>
          <a:ln w="12700">
            <a:solidFill>
              <a:srgbClr val="6666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graphicFrame>
        <p:nvGraphicFramePr>
          <p:cNvPr id="824361" name="Object 41"/>
          <p:cNvGraphicFramePr>
            <a:graphicFrameLocks/>
          </p:cNvGraphicFramePr>
          <p:nvPr/>
        </p:nvGraphicFramePr>
        <p:xfrm>
          <a:off x="7834315" y="1051324"/>
          <a:ext cx="354806" cy="354806"/>
        </p:xfrm>
        <a:graphic>
          <a:graphicData uri="http://schemas.openxmlformats.org/presentationml/2006/ole">
            <mc:AlternateContent xmlns:mc="http://schemas.openxmlformats.org/markup-compatibility/2006">
              <mc:Choice xmlns:v="urn:schemas-microsoft-com:vml" Requires="v">
                <p:oleObj spid="_x0000_s6170"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15" y="1051324"/>
                        <a:ext cx="354806" cy="3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627494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53"/>
                                        </p:tgtEl>
                                        <p:attrNameLst>
                                          <p:attrName>style.visibility</p:attrName>
                                        </p:attrNameLst>
                                      </p:cBhvr>
                                      <p:to>
                                        <p:strVal val="visible"/>
                                      </p:to>
                                    </p:set>
                                    <p:animEffect transition="in" filter="wipe(left)">
                                      <p:cBhvr>
                                        <p:cTn id="7" dur="500"/>
                                        <p:tgtEl>
                                          <p:spTgt spid="824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39"/>
                                        </p:tgtEl>
                                        <p:attrNameLst>
                                          <p:attrName>style.visibility</p:attrName>
                                        </p:attrNameLst>
                                      </p:cBhvr>
                                      <p:to>
                                        <p:strVal val="visible"/>
                                      </p:to>
                                    </p:set>
                                    <p:animEffect transition="in" filter="wipe(left)">
                                      <p:cBhvr>
                                        <p:cTn id="12" dur="500"/>
                                        <p:tgtEl>
                                          <p:spTgt spid="824339"/>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24340"/>
                                        </p:tgtEl>
                                        <p:attrNameLst>
                                          <p:attrName>style.visibility</p:attrName>
                                        </p:attrNameLst>
                                      </p:cBhvr>
                                      <p:to>
                                        <p:strVal val="visible"/>
                                      </p:to>
                                    </p:set>
                                    <p:animEffect transition="in" filter="wipe(right)">
                                      <p:cBhvr>
                                        <p:cTn id="15" dur="500"/>
                                        <p:tgtEl>
                                          <p:spTgt spid="82434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4341"/>
                                        </p:tgtEl>
                                        <p:attrNameLst>
                                          <p:attrName>style.visibility</p:attrName>
                                        </p:attrNameLst>
                                      </p:cBhvr>
                                      <p:to>
                                        <p:strVal val="visible"/>
                                      </p:to>
                                    </p:set>
                                    <p:animEffect transition="in" filter="wipe(left)">
                                      <p:cBhvr>
                                        <p:cTn id="18" dur="500"/>
                                        <p:tgtEl>
                                          <p:spTgt spid="82434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824342"/>
                                        </p:tgtEl>
                                        <p:attrNameLst>
                                          <p:attrName>style.visibility</p:attrName>
                                        </p:attrNameLst>
                                      </p:cBhvr>
                                      <p:to>
                                        <p:strVal val="visible"/>
                                      </p:to>
                                    </p:set>
                                    <p:animEffect transition="in" filter="wipe(right)">
                                      <p:cBhvr>
                                        <p:cTn id="21" dur="500"/>
                                        <p:tgtEl>
                                          <p:spTgt spid="8243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4333"/>
                                        </p:tgtEl>
                                        <p:attrNameLst>
                                          <p:attrName>style.visibility</p:attrName>
                                        </p:attrNameLst>
                                      </p:cBhvr>
                                      <p:to>
                                        <p:strVal val="visible"/>
                                      </p:to>
                                    </p:set>
                                    <p:animEffect transition="in" filter="wipe(left)">
                                      <p:cBhvr>
                                        <p:cTn id="24" dur="500"/>
                                        <p:tgtEl>
                                          <p:spTgt spid="82433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24357"/>
                                        </p:tgtEl>
                                        <p:attrNameLst>
                                          <p:attrName>style.visibility</p:attrName>
                                        </p:attrNameLst>
                                      </p:cBhvr>
                                      <p:to>
                                        <p:strVal val="visible"/>
                                      </p:to>
                                    </p:set>
                                    <p:animEffect transition="in" filter="wipe(left)">
                                      <p:cBhvr>
                                        <p:cTn id="27" dur="500"/>
                                        <p:tgtEl>
                                          <p:spTgt spid="82435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24334"/>
                                        </p:tgtEl>
                                        <p:attrNameLst>
                                          <p:attrName>style.visibility</p:attrName>
                                        </p:attrNameLst>
                                      </p:cBhvr>
                                      <p:to>
                                        <p:strVal val="visible"/>
                                      </p:to>
                                    </p:set>
                                    <p:animEffect transition="in" filter="wipe(up)">
                                      <p:cBhvr>
                                        <p:cTn id="30" dur="500"/>
                                        <p:tgtEl>
                                          <p:spTgt spid="82433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24358"/>
                                        </p:tgtEl>
                                        <p:attrNameLst>
                                          <p:attrName>style.visibility</p:attrName>
                                        </p:attrNameLst>
                                      </p:cBhvr>
                                      <p:to>
                                        <p:strVal val="visible"/>
                                      </p:to>
                                    </p:set>
                                    <p:animEffect transition="in" filter="wipe(left)">
                                      <p:cBhvr>
                                        <p:cTn id="33" dur="500"/>
                                        <p:tgtEl>
                                          <p:spTgt spid="82435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24335"/>
                                        </p:tgtEl>
                                        <p:attrNameLst>
                                          <p:attrName>style.visibility</p:attrName>
                                        </p:attrNameLst>
                                      </p:cBhvr>
                                      <p:to>
                                        <p:strVal val="visible"/>
                                      </p:to>
                                    </p:set>
                                    <p:animEffect transition="in" filter="wipe(down)">
                                      <p:cBhvr>
                                        <p:cTn id="36" dur="500"/>
                                        <p:tgtEl>
                                          <p:spTgt spid="82433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824343"/>
                                        </p:tgtEl>
                                        <p:attrNameLst>
                                          <p:attrName>style.visibility</p:attrName>
                                        </p:attrNameLst>
                                      </p:cBhvr>
                                      <p:to>
                                        <p:strVal val="visible"/>
                                      </p:to>
                                    </p:set>
                                    <p:animEffect transition="in" filter="wipe(right)">
                                      <p:cBhvr>
                                        <p:cTn id="39" dur="500"/>
                                        <p:tgtEl>
                                          <p:spTgt spid="82434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24360"/>
                                        </p:tgtEl>
                                        <p:attrNameLst>
                                          <p:attrName>style.visibility</p:attrName>
                                        </p:attrNameLst>
                                      </p:cBhvr>
                                      <p:to>
                                        <p:strVal val="visible"/>
                                      </p:to>
                                    </p:set>
                                    <p:animEffect transition="in" filter="wipe(down)">
                                      <p:cBhvr>
                                        <p:cTn id="42" dur="500"/>
                                        <p:tgtEl>
                                          <p:spTgt spid="8243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824359"/>
                                        </p:tgtEl>
                                        <p:attrNameLst>
                                          <p:attrName>style.visibility</p:attrName>
                                        </p:attrNameLst>
                                      </p:cBhvr>
                                      <p:to>
                                        <p:strVal val="visible"/>
                                      </p:to>
                                    </p:set>
                                    <p:anim calcmode="lin" valueType="num">
                                      <p:cBhvr additive="base">
                                        <p:cTn id="47" dur="500" fill="hold"/>
                                        <p:tgtEl>
                                          <p:spTgt spid="824359"/>
                                        </p:tgtEl>
                                        <p:attrNameLst>
                                          <p:attrName>ppt_x</p:attrName>
                                        </p:attrNameLst>
                                      </p:cBhvr>
                                      <p:tavLst>
                                        <p:tav tm="0">
                                          <p:val>
                                            <p:strVal val="1+#ppt_w/2"/>
                                          </p:val>
                                        </p:tav>
                                        <p:tav tm="100000">
                                          <p:val>
                                            <p:strVal val="#ppt_x"/>
                                          </p:val>
                                        </p:tav>
                                      </p:tavLst>
                                    </p:anim>
                                    <p:anim calcmode="lin" valueType="num">
                                      <p:cBhvr additive="base">
                                        <p:cTn id="48" dur="500" fill="hold"/>
                                        <p:tgtEl>
                                          <p:spTgt spid="824359"/>
                                        </p:tgtEl>
                                        <p:attrNameLst>
                                          <p:attrName>ppt_y</p:attrName>
                                        </p:attrNameLst>
                                      </p:cBhvr>
                                      <p:tavLst>
                                        <p:tav tm="0">
                                          <p:val>
                                            <p:strVal val="0-#ppt_h/2"/>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499"/>
                                          </p:stCondLst>
                                        </p:cTn>
                                        <p:tgtEl>
                                          <p:spTgt spid="824344"/>
                                        </p:tgtEl>
                                        <p:attrNameLst>
                                          <p:attrName>style.visibility</p:attrName>
                                        </p:attrNameLst>
                                      </p:cBhvr>
                                      <p:to>
                                        <p:strVal val="visible"/>
                                      </p:to>
                                    </p:set>
                                  </p:childTnLst>
                                </p:cTn>
                              </p:par>
                              <p:par>
                                <p:cTn id="51" presetID="22" presetClass="entr" presetSubtype="2" fill="hold" grpId="0" nodeType="withEffect">
                                  <p:stCondLst>
                                    <p:cond delay="0"/>
                                  </p:stCondLst>
                                  <p:childTnLst>
                                    <p:set>
                                      <p:cBhvr>
                                        <p:cTn id="52" dur="1" fill="hold">
                                          <p:stCondLst>
                                            <p:cond delay="0"/>
                                          </p:stCondLst>
                                        </p:cTn>
                                        <p:tgtEl>
                                          <p:spTgt spid="824352"/>
                                        </p:tgtEl>
                                        <p:attrNameLst>
                                          <p:attrName>style.visibility</p:attrName>
                                        </p:attrNameLst>
                                      </p:cBhvr>
                                      <p:to>
                                        <p:strVal val="visible"/>
                                      </p:to>
                                    </p:set>
                                    <p:animEffect transition="in" filter="wipe(right)">
                                      <p:cBhvr>
                                        <p:cTn id="53" dur="500"/>
                                        <p:tgtEl>
                                          <p:spTgt spid="82435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24351"/>
                                        </p:tgtEl>
                                        <p:attrNameLst>
                                          <p:attrName>style.visibility</p:attrName>
                                        </p:attrNameLst>
                                      </p:cBhvr>
                                      <p:to>
                                        <p:strVal val="visible"/>
                                      </p:to>
                                    </p:set>
                                    <p:animEffect transition="in" filter="wipe(left)">
                                      <p:cBhvr>
                                        <p:cTn id="56" dur="500"/>
                                        <p:tgtEl>
                                          <p:spTgt spid="82435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24336"/>
                                        </p:tgtEl>
                                        <p:attrNameLst>
                                          <p:attrName>style.visibility</p:attrName>
                                        </p:attrNameLst>
                                      </p:cBhvr>
                                      <p:to>
                                        <p:strVal val="visible"/>
                                      </p:to>
                                    </p:set>
                                    <p:animEffect transition="in" filter="wipe(down)">
                                      <p:cBhvr>
                                        <p:cTn id="59" dur="500"/>
                                        <p:tgtEl>
                                          <p:spTgt spid="82433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24354"/>
                                        </p:tgtEl>
                                        <p:attrNameLst>
                                          <p:attrName>style.visibility</p:attrName>
                                        </p:attrNameLst>
                                      </p:cBhvr>
                                      <p:to>
                                        <p:strVal val="visible"/>
                                      </p:to>
                                    </p:set>
                                    <p:animEffect transition="in" filter="wipe(down)">
                                      <p:cBhvr>
                                        <p:cTn id="62" dur="500"/>
                                        <p:tgtEl>
                                          <p:spTgt spid="82435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24355"/>
                                        </p:tgtEl>
                                        <p:attrNameLst>
                                          <p:attrName>style.visibility</p:attrName>
                                        </p:attrNameLst>
                                      </p:cBhvr>
                                      <p:to>
                                        <p:strVal val="visible"/>
                                      </p:to>
                                    </p:set>
                                    <p:animEffect transition="in" filter="wipe(down)">
                                      <p:cBhvr>
                                        <p:cTn id="65" dur="500"/>
                                        <p:tgtEl>
                                          <p:spTgt spid="82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33" grpId="0" animBg="1"/>
      <p:bldP spid="824334" grpId="0" animBg="1"/>
      <p:bldP spid="824335" grpId="0" animBg="1"/>
      <p:bldP spid="824336" grpId="0" animBg="1"/>
      <p:bldP spid="824339" grpId="0" animBg="1"/>
      <p:bldP spid="824340" grpId="0" animBg="1"/>
      <p:bldP spid="824341" grpId="0" animBg="1"/>
      <p:bldP spid="824342" grpId="0" animBg="1"/>
      <p:bldP spid="824343" grpId="0" animBg="1"/>
      <p:bldP spid="824344" grpId="0" animBg="1"/>
      <p:bldP spid="824351" grpId="0" animBg="1"/>
      <p:bldP spid="824352" grpId="0" animBg="1"/>
      <p:bldP spid="824353" grpId="0" animBg="1"/>
      <p:bldP spid="824354" grpId="0" animBg="1"/>
      <p:bldP spid="824355" grpId="0" animBg="1"/>
      <p:bldP spid="824357" grpId="0" animBg="1"/>
      <p:bldP spid="824358" grpId="0" animBg="1"/>
      <p:bldP spid="824359" grpId="0" autoUpdateAnimBg="0"/>
      <p:bldP spid="8243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what they look like</a:t>
            </a:r>
            <a:endParaRPr lang="en-US" dirty="0"/>
          </a:p>
        </p:txBody>
      </p:sp>
      <p:sp>
        <p:nvSpPr>
          <p:cNvPr id="5" name="Content Placeholder 4"/>
          <p:cNvSpPr>
            <a:spLocks noGrp="1"/>
          </p:cNvSpPr>
          <p:nvPr>
            <p:ph sz="half" idx="1"/>
          </p:nvPr>
        </p:nvSpPr>
        <p:spPr/>
        <p:txBody>
          <a:bodyPr/>
          <a:lstStyle/>
          <a:p>
            <a:r>
              <a:rPr lang="en-US" dirty="0" smtClean="0"/>
              <a:t>Nikon</a:t>
            </a:r>
            <a:endParaRPr lang="en-US" dirty="0"/>
          </a:p>
        </p:txBody>
      </p:sp>
      <p:sp>
        <p:nvSpPr>
          <p:cNvPr id="6" name="Content Placeholder 5"/>
          <p:cNvSpPr>
            <a:spLocks noGrp="1"/>
          </p:cNvSpPr>
          <p:nvPr>
            <p:ph sz="half" idx="2"/>
          </p:nvPr>
        </p:nvSpPr>
        <p:spPr/>
        <p:txBody>
          <a:bodyPr/>
          <a:lstStyle/>
          <a:p>
            <a:r>
              <a:rPr lang="en-US" dirty="0" smtClean="0"/>
              <a:t>Olympus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40837"/>
            <a:ext cx="3899304" cy="24443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346" y="2740837"/>
            <a:ext cx="3259511" cy="2825582"/>
          </a:xfrm>
          <a:prstGeom prst="rect">
            <a:avLst/>
          </a:prstGeom>
        </p:spPr>
      </p:pic>
      <p:sp>
        <p:nvSpPr>
          <p:cNvPr id="7" name="Rectangle 6"/>
          <p:cNvSpPr/>
          <p:nvPr/>
        </p:nvSpPr>
        <p:spPr bwMode="auto">
          <a:xfrm>
            <a:off x="3754419" y="4658053"/>
            <a:ext cx="741381" cy="268941"/>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
        <p:nvSpPr>
          <p:cNvPr id="8" name="Rectangle 7"/>
          <p:cNvSpPr/>
          <p:nvPr/>
        </p:nvSpPr>
        <p:spPr bwMode="auto">
          <a:xfrm>
            <a:off x="4742946" y="5297478"/>
            <a:ext cx="741381" cy="268941"/>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Tree>
    <p:extLst>
      <p:ext uri="{BB962C8B-B14F-4D97-AF65-F5344CB8AC3E}">
        <p14:creationId xmlns:p14="http://schemas.microsoft.com/office/powerpoint/2010/main" val="4183795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kinds of Emission and Excitation Filters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00" y="2130014"/>
            <a:ext cx="6270428" cy="20943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100" y="4316132"/>
            <a:ext cx="6270429" cy="2194650"/>
          </a:xfrm>
          <a:prstGeom prst="rect">
            <a:avLst/>
          </a:prstGeom>
        </p:spPr>
      </p:pic>
      <p:sp>
        <p:nvSpPr>
          <p:cNvPr id="7" name="Rectangle 6"/>
          <p:cNvSpPr/>
          <p:nvPr/>
        </p:nvSpPr>
        <p:spPr bwMode="auto">
          <a:xfrm>
            <a:off x="4044876" y="3991087"/>
            <a:ext cx="860611" cy="2332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
        <p:nvSpPr>
          <p:cNvPr id="8" name="Rectangle 7"/>
          <p:cNvSpPr/>
          <p:nvPr/>
        </p:nvSpPr>
        <p:spPr bwMode="auto">
          <a:xfrm>
            <a:off x="4453667" y="6277532"/>
            <a:ext cx="860611" cy="2332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Tree>
    <p:extLst>
      <p:ext uri="{BB962C8B-B14F-4D97-AF65-F5344CB8AC3E}">
        <p14:creationId xmlns:p14="http://schemas.microsoft.com/office/powerpoint/2010/main" val="3425518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Reading </a:t>
            </a:r>
            <a:r>
              <a:rPr lang="en-US" sz="3600" dirty="0" err="1" smtClean="0"/>
              <a:t>bandpass</a:t>
            </a:r>
            <a:r>
              <a:rPr lang="en-US" sz="3600" dirty="0" smtClean="0"/>
              <a:t> filter </a:t>
            </a:r>
            <a:r>
              <a:rPr lang="en-US" sz="3600" dirty="0"/>
              <a:t>s</a:t>
            </a:r>
            <a:r>
              <a:rPr lang="en-US" sz="3600" dirty="0" smtClean="0"/>
              <a:t>pectrum</a:t>
            </a:r>
            <a:endParaRPr lang="en-US" sz="3600" dirty="0"/>
          </a:p>
        </p:txBody>
      </p:sp>
      <p:sp>
        <p:nvSpPr>
          <p:cNvPr id="4" name="Content Placeholder 3"/>
          <p:cNvSpPr>
            <a:spLocks noGrp="1"/>
          </p:cNvSpPr>
          <p:nvPr>
            <p:ph sz="half" idx="1"/>
          </p:nvPr>
        </p:nvSpPr>
        <p:spPr/>
        <p:txBody>
          <a:bodyPr/>
          <a:lstStyle/>
          <a:p>
            <a:r>
              <a:rPr lang="en-US" sz="2400" dirty="0" smtClean="0"/>
              <a:t>All have a center wavelength</a:t>
            </a:r>
          </a:p>
          <a:p>
            <a:r>
              <a:rPr lang="en-US" sz="2400" dirty="0" smtClean="0"/>
              <a:t>Guaranteed </a:t>
            </a:r>
            <a:r>
              <a:rPr lang="en-US" sz="2400" dirty="0"/>
              <a:t>Minimum Bandwidth (GMBW</a:t>
            </a:r>
            <a:r>
              <a:rPr lang="en-US" sz="2400" dirty="0" smtClean="0"/>
              <a:t>)</a:t>
            </a:r>
          </a:p>
          <a:p>
            <a:r>
              <a:rPr lang="en-US" sz="2400" dirty="0" smtClean="0"/>
              <a:t>This is less than the FWHM</a:t>
            </a:r>
          </a:p>
          <a:p>
            <a:r>
              <a:rPr lang="en-US" sz="2400" dirty="0" smtClean="0"/>
              <a:t>Example 520/35 filter (502.5-537.5)</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4449" y="2097741"/>
            <a:ext cx="3382635" cy="336008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703" y="5564841"/>
            <a:ext cx="2305050" cy="238125"/>
          </a:xfrm>
          <a:prstGeom prst="rect">
            <a:avLst/>
          </a:prstGeom>
        </p:spPr>
      </p:pic>
    </p:spTree>
    <p:extLst>
      <p:ext uri="{BB962C8B-B14F-4D97-AF65-F5344CB8AC3E}">
        <p14:creationId xmlns:p14="http://schemas.microsoft.com/office/powerpoint/2010/main" val="856846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3250" name="Oval 2"/>
          <p:cNvSpPr>
            <a:spLocks noChangeArrowheads="1"/>
          </p:cNvSpPr>
          <p:nvPr/>
        </p:nvSpPr>
        <p:spPr bwMode="auto">
          <a:xfrm>
            <a:off x="4298950" y="408305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1" name="Text Box 3"/>
          <p:cNvSpPr txBox="1">
            <a:spLocks noChangeArrowheads="1"/>
          </p:cNvSpPr>
          <p:nvPr/>
        </p:nvSpPr>
        <p:spPr bwMode="auto">
          <a:xfrm>
            <a:off x="454025" y="471488"/>
            <a:ext cx="7546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Final Note:</a:t>
            </a:r>
          </a:p>
          <a:p>
            <a:pPr eaLnBrk="0" fontAlgn="base" hangingPunct="0">
              <a:spcBef>
                <a:spcPct val="50000"/>
              </a:spcBef>
              <a:spcAft>
                <a:spcPct val="0"/>
              </a:spcAft>
            </a:pPr>
            <a:r>
              <a:rPr lang="en-US" altLang="en-US">
                <a:solidFill>
                  <a:srgbClr val="FFFFFF"/>
                </a:solidFill>
              </a:rPr>
              <a:t>Resonance Energy Transfer (non-radiative)</a:t>
            </a:r>
          </a:p>
          <a:p>
            <a:pPr eaLnBrk="0" fontAlgn="base" hangingPunct="0">
              <a:spcBef>
                <a:spcPct val="50000"/>
              </a:spcBef>
              <a:spcAft>
                <a:spcPct val="0"/>
              </a:spcAft>
            </a:pPr>
            <a:r>
              <a:rPr lang="en-US" altLang="en-US">
                <a:solidFill>
                  <a:srgbClr val="FFFFFF"/>
                </a:solidFill>
              </a:rPr>
              <a:t>The Bad:  Self-quenching</a:t>
            </a:r>
          </a:p>
        </p:txBody>
      </p:sp>
      <p:grpSp>
        <p:nvGrpSpPr>
          <p:cNvPr id="53252" name="Group 4"/>
          <p:cNvGrpSpPr>
            <a:grpSpLocks/>
          </p:cNvGrpSpPr>
          <p:nvPr/>
        </p:nvGrpSpPr>
        <p:grpSpPr bwMode="auto">
          <a:xfrm rot="1021199">
            <a:off x="609600" y="3505200"/>
            <a:ext cx="3886200" cy="228600"/>
            <a:chOff x="957" y="3292"/>
            <a:chExt cx="2671" cy="280"/>
          </a:xfrm>
        </p:grpSpPr>
        <p:sp>
          <p:nvSpPr>
            <p:cNvPr id="53275"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6"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3253" name="Group 7"/>
          <p:cNvGrpSpPr>
            <a:grpSpLocks/>
          </p:cNvGrpSpPr>
          <p:nvPr/>
        </p:nvGrpSpPr>
        <p:grpSpPr bwMode="auto">
          <a:xfrm rot="-1240320">
            <a:off x="4876800" y="3124200"/>
            <a:ext cx="4037013" cy="152400"/>
            <a:chOff x="957" y="3292"/>
            <a:chExt cx="2671" cy="280"/>
          </a:xfrm>
        </p:grpSpPr>
        <p:sp>
          <p:nvSpPr>
            <p:cNvPr id="53273"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4"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3254" name="Text Box 10"/>
          <p:cNvSpPr txBox="1">
            <a:spLocks noChangeArrowheads="1"/>
          </p:cNvSpPr>
          <p:nvPr/>
        </p:nvSpPr>
        <p:spPr bwMode="auto">
          <a:xfrm>
            <a:off x="4419600" y="4819650"/>
            <a:ext cx="43322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If dye at high concentration</a:t>
            </a:r>
          </a:p>
          <a:p>
            <a:pPr eaLnBrk="0" fontAlgn="base" hangingPunct="0">
              <a:spcBef>
                <a:spcPct val="50000"/>
              </a:spcBef>
              <a:spcAft>
                <a:spcPct val="0"/>
              </a:spcAft>
            </a:pPr>
            <a:r>
              <a:rPr lang="ja-JP" altLang="en-US">
                <a:solidFill>
                  <a:srgbClr val="FFFFFF"/>
                </a:solidFill>
              </a:rPr>
              <a:t>“</a:t>
            </a:r>
            <a:r>
              <a:rPr lang="en-US" altLang="ja-JP">
                <a:solidFill>
                  <a:srgbClr val="FFFFFF"/>
                </a:solidFill>
              </a:rPr>
              <a:t>hot-potato</a:t>
            </a:r>
            <a:r>
              <a:rPr lang="ja-JP" altLang="en-US">
                <a:solidFill>
                  <a:srgbClr val="FFFFFF"/>
                </a:solidFill>
              </a:rPr>
              <a:t>”</a:t>
            </a:r>
            <a:r>
              <a:rPr lang="en-US" altLang="ja-JP">
                <a:solidFill>
                  <a:srgbClr val="FFFFFF"/>
                </a:solidFill>
              </a:rPr>
              <a:t> the energy until lost</a:t>
            </a:r>
            <a:endParaRPr lang="en-US" altLang="en-US">
              <a:solidFill>
                <a:srgbClr val="FFFFFF"/>
              </a:solidFill>
            </a:endParaRPr>
          </a:p>
        </p:txBody>
      </p:sp>
      <p:sp>
        <p:nvSpPr>
          <p:cNvPr id="53255" name="Oval 11"/>
          <p:cNvSpPr>
            <a:spLocks noChangeArrowheads="1"/>
          </p:cNvSpPr>
          <p:nvPr/>
        </p:nvSpPr>
        <p:spPr bwMode="auto">
          <a:xfrm>
            <a:off x="4800600" y="42672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6" name="Oval 12"/>
          <p:cNvSpPr>
            <a:spLocks noChangeArrowheads="1"/>
          </p:cNvSpPr>
          <p:nvPr/>
        </p:nvSpPr>
        <p:spPr bwMode="auto">
          <a:xfrm>
            <a:off x="4800600" y="3810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7" name="Oval 13"/>
          <p:cNvSpPr>
            <a:spLocks noChangeArrowheads="1"/>
          </p:cNvSpPr>
          <p:nvPr/>
        </p:nvSpPr>
        <p:spPr bwMode="auto">
          <a:xfrm>
            <a:off x="42672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8" name="Oval 14"/>
          <p:cNvSpPr>
            <a:spLocks noChangeArrowheads="1"/>
          </p:cNvSpPr>
          <p:nvPr/>
        </p:nvSpPr>
        <p:spPr bwMode="auto">
          <a:xfrm>
            <a:off x="4419600" y="3733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9" name="Oval 15"/>
          <p:cNvSpPr>
            <a:spLocks noChangeArrowheads="1"/>
          </p:cNvSpPr>
          <p:nvPr/>
        </p:nvSpPr>
        <p:spPr bwMode="auto">
          <a:xfrm>
            <a:off x="39624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0" name="Oval 16"/>
          <p:cNvSpPr>
            <a:spLocks noChangeArrowheads="1"/>
          </p:cNvSpPr>
          <p:nvPr/>
        </p:nvSpPr>
        <p:spPr bwMode="auto">
          <a:xfrm>
            <a:off x="5105400" y="4191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1" name="Oval 17"/>
          <p:cNvSpPr>
            <a:spLocks noChangeArrowheads="1"/>
          </p:cNvSpPr>
          <p:nvPr/>
        </p:nvSpPr>
        <p:spPr bwMode="auto">
          <a:xfrm>
            <a:off x="4724400" y="3429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2" name="Oval 18"/>
          <p:cNvSpPr>
            <a:spLocks noChangeArrowheads="1"/>
          </p:cNvSpPr>
          <p:nvPr/>
        </p:nvSpPr>
        <p:spPr bwMode="auto">
          <a:xfrm>
            <a:off x="4343400" y="3352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3" name="Line 19"/>
          <p:cNvSpPr>
            <a:spLocks noChangeShapeType="1"/>
          </p:cNvSpPr>
          <p:nvPr/>
        </p:nvSpPr>
        <p:spPr bwMode="auto">
          <a:xfrm>
            <a:off x="4495800" y="4191000"/>
            <a:ext cx="3048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4" name="Line 20"/>
          <p:cNvSpPr>
            <a:spLocks noChangeShapeType="1"/>
          </p:cNvSpPr>
          <p:nvPr/>
        </p:nvSpPr>
        <p:spPr bwMode="auto">
          <a:xfrm flipH="1">
            <a:off x="4495800" y="4419600"/>
            <a:ext cx="3810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5" name="Line 21"/>
          <p:cNvSpPr>
            <a:spLocks noChangeShapeType="1"/>
          </p:cNvSpPr>
          <p:nvPr/>
        </p:nvSpPr>
        <p:spPr bwMode="auto">
          <a:xfrm flipV="1">
            <a:off x="4419600" y="3581400"/>
            <a:ext cx="381000" cy="914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6" name="Line 22"/>
          <p:cNvSpPr>
            <a:spLocks noChangeShapeType="1"/>
          </p:cNvSpPr>
          <p:nvPr/>
        </p:nvSpPr>
        <p:spPr bwMode="auto">
          <a:xfrm flipH="1">
            <a:off x="4572000" y="3505200"/>
            <a:ext cx="152400" cy="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7" name="Line 23"/>
          <p:cNvSpPr>
            <a:spLocks noChangeShapeType="1"/>
          </p:cNvSpPr>
          <p:nvPr/>
        </p:nvSpPr>
        <p:spPr bwMode="auto">
          <a:xfrm>
            <a:off x="4495800" y="3581400"/>
            <a:ext cx="762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8" name="Line 24"/>
          <p:cNvSpPr>
            <a:spLocks noChangeShapeType="1"/>
          </p:cNvSpPr>
          <p:nvPr/>
        </p:nvSpPr>
        <p:spPr bwMode="auto">
          <a:xfrm>
            <a:off x="4572000" y="3886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9" name="Line 25"/>
          <p:cNvSpPr>
            <a:spLocks noChangeShapeType="1"/>
          </p:cNvSpPr>
          <p:nvPr/>
        </p:nvSpPr>
        <p:spPr bwMode="auto">
          <a:xfrm>
            <a:off x="4953000" y="4267200"/>
            <a:ext cx="3048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0" name="Line 26"/>
          <p:cNvSpPr>
            <a:spLocks noChangeShapeType="1"/>
          </p:cNvSpPr>
          <p:nvPr/>
        </p:nvSpPr>
        <p:spPr bwMode="auto">
          <a:xfrm flipH="1">
            <a:off x="4114800" y="4267200"/>
            <a:ext cx="1143000" cy="2286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1" name="Line 27"/>
          <p:cNvSpPr>
            <a:spLocks noChangeShapeType="1"/>
          </p:cNvSpPr>
          <p:nvPr/>
        </p:nvSpPr>
        <p:spPr bwMode="auto">
          <a:xfrm flipV="1">
            <a:off x="4114800" y="3429000"/>
            <a:ext cx="304800" cy="10668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2" name="Line 28"/>
          <p:cNvSpPr>
            <a:spLocks noChangeShapeType="1"/>
          </p:cNvSpPr>
          <p:nvPr/>
        </p:nvSpPr>
        <p:spPr bwMode="auto">
          <a:xfrm>
            <a:off x="4495800" y="3505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43525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4274"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4275" name="Text Box 3"/>
          <p:cNvSpPr txBox="1">
            <a:spLocks noChangeArrowheads="1"/>
          </p:cNvSpPr>
          <p:nvPr/>
        </p:nvSpPr>
        <p:spPr bwMode="auto">
          <a:xfrm>
            <a:off x="454025" y="471488"/>
            <a:ext cx="7546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Final Note:</a:t>
            </a:r>
          </a:p>
          <a:p>
            <a:pPr eaLnBrk="0" fontAlgn="base" hangingPunct="0">
              <a:spcBef>
                <a:spcPct val="50000"/>
              </a:spcBef>
              <a:spcAft>
                <a:spcPct val="0"/>
              </a:spcAft>
            </a:pPr>
            <a:r>
              <a:rPr lang="en-US" altLang="en-US">
                <a:solidFill>
                  <a:srgbClr val="FFFFFF"/>
                </a:solidFill>
              </a:rPr>
              <a:t>Resonance Energy Transfer (non-radiative)</a:t>
            </a:r>
          </a:p>
          <a:p>
            <a:pPr eaLnBrk="0" fontAlgn="base" hangingPunct="0">
              <a:spcBef>
                <a:spcPct val="50000"/>
              </a:spcBef>
              <a:spcAft>
                <a:spcPct val="0"/>
              </a:spcAft>
            </a:pPr>
            <a:r>
              <a:rPr lang="en-US" altLang="en-US">
                <a:solidFill>
                  <a:srgbClr val="FFFFFF"/>
                </a:solidFill>
              </a:rPr>
              <a:t>The Good:  FRET as a molecular yardstick</a:t>
            </a:r>
          </a:p>
        </p:txBody>
      </p:sp>
      <p:grpSp>
        <p:nvGrpSpPr>
          <p:cNvPr id="54276" name="Group 4"/>
          <p:cNvGrpSpPr>
            <a:grpSpLocks/>
          </p:cNvGrpSpPr>
          <p:nvPr/>
        </p:nvGrpSpPr>
        <p:grpSpPr bwMode="auto">
          <a:xfrm rot="1021199">
            <a:off x="609600" y="3505200"/>
            <a:ext cx="3886200" cy="228600"/>
            <a:chOff x="957" y="3292"/>
            <a:chExt cx="2671" cy="280"/>
          </a:xfrm>
        </p:grpSpPr>
        <p:sp>
          <p:nvSpPr>
            <p:cNvPr id="54283"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4284"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4277" name="Group 7"/>
          <p:cNvGrpSpPr>
            <a:grpSpLocks/>
          </p:cNvGrpSpPr>
          <p:nvPr/>
        </p:nvGrpSpPr>
        <p:grpSpPr bwMode="auto">
          <a:xfrm rot="-1240320">
            <a:off x="4267200" y="2895600"/>
            <a:ext cx="4037013" cy="241300"/>
            <a:chOff x="957" y="3292"/>
            <a:chExt cx="2671" cy="280"/>
          </a:xfrm>
        </p:grpSpPr>
        <p:sp>
          <p:nvSpPr>
            <p:cNvPr id="54281"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4282"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4278" name="Text Box 10"/>
          <p:cNvSpPr txBox="1">
            <a:spLocks noChangeArrowheads="1"/>
          </p:cNvSpPr>
          <p:nvPr/>
        </p:nvSpPr>
        <p:spPr bwMode="auto">
          <a:xfrm>
            <a:off x="4430713" y="4265613"/>
            <a:ext cx="43322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lnSpc>
                <a:spcPct val="70000"/>
              </a:lnSpc>
              <a:spcBef>
                <a:spcPct val="50000"/>
              </a:spcBef>
              <a:spcAft>
                <a:spcPct val="0"/>
              </a:spcAft>
            </a:pPr>
            <a:r>
              <a:rPr lang="en-US" altLang="en-US" sz="2000">
                <a:solidFill>
                  <a:srgbClr val="FFFFFF"/>
                </a:solidFill>
              </a:rPr>
              <a:t>Transfer of energy from one dye to another</a:t>
            </a:r>
          </a:p>
          <a:p>
            <a:pPr eaLnBrk="0" fontAlgn="base" hangingPunct="0">
              <a:lnSpc>
                <a:spcPct val="70000"/>
              </a:lnSpc>
              <a:spcBef>
                <a:spcPct val="50000"/>
              </a:spcBef>
              <a:spcAft>
                <a:spcPct val="0"/>
              </a:spcAft>
            </a:pPr>
            <a:r>
              <a:rPr lang="en-US" altLang="en-US" sz="2000">
                <a:solidFill>
                  <a:srgbClr val="FFFFFF"/>
                </a:solidFill>
              </a:rPr>
              <a:t>Depends on:</a:t>
            </a:r>
          </a:p>
          <a:p>
            <a:pPr eaLnBrk="0" fontAlgn="base" hangingPunct="0">
              <a:lnSpc>
                <a:spcPct val="70000"/>
              </a:lnSpc>
              <a:spcBef>
                <a:spcPct val="50000"/>
              </a:spcBef>
              <a:spcAft>
                <a:spcPct val="0"/>
              </a:spcAft>
            </a:pPr>
            <a:r>
              <a:rPr lang="en-US" altLang="en-US" sz="2000">
                <a:solidFill>
                  <a:srgbClr val="FFFFFF"/>
                </a:solidFill>
              </a:rPr>
              <a:t>  Spectral overlap</a:t>
            </a:r>
          </a:p>
          <a:p>
            <a:pPr eaLnBrk="0" fontAlgn="base" hangingPunct="0">
              <a:lnSpc>
                <a:spcPct val="70000"/>
              </a:lnSpc>
              <a:spcBef>
                <a:spcPct val="50000"/>
              </a:spcBef>
              <a:spcAft>
                <a:spcPct val="0"/>
              </a:spcAft>
            </a:pPr>
            <a:r>
              <a:rPr lang="en-US" altLang="en-US" sz="2000">
                <a:solidFill>
                  <a:srgbClr val="FFFFFF"/>
                </a:solidFill>
              </a:rPr>
              <a:t>  Distance</a:t>
            </a:r>
          </a:p>
          <a:p>
            <a:pPr eaLnBrk="0" fontAlgn="base" hangingPunct="0">
              <a:lnSpc>
                <a:spcPct val="70000"/>
              </a:lnSpc>
              <a:spcBef>
                <a:spcPct val="50000"/>
              </a:spcBef>
              <a:spcAft>
                <a:spcPct val="0"/>
              </a:spcAft>
            </a:pPr>
            <a:r>
              <a:rPr lang="en-US" altLang="en-US" sz="2000">
                <a:solidFill>
                  <a:srgbClr val="FFFFFF"/>
                </a:solidFill>
              </a:rPr>
              <a:t>  Alignment</a:t>
            </a:r>
          </a:p>
        </p:txBody>
      </p:sp>
      <p:sp>
        <p:nvSpPr>
          <p:cNvPr id="54279"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4280" name="Line 12"/>
          <p:cNvSpPr>
            <a:spLocks noChangeShapeType="1"/>
          </p:cNvSpPr>
          <p:nvPr/>
        </p:nvSpPr>
        <p:spPr bwMode="auto">
          <a:xfrm flipH="1" flipV="1">
            <a:off x="4343400" y="3810000"/>
            <a:ext cx="76200" cy="304800"/>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166751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55298" name="Group 17"/>
          <p:cNvGrpSpPr>
            <a:grpSpLocks/>
          </p:cNvGrpSpPr>
          <p:nvPr/>
        </p:nvGrpSpPr>
        <p:grpSpPr bwMode="auto">
          <a:xfrm>
            <a:off x="4343400" y="228600"/>
            <a:ext cx="3962400" cy="1928813"/>
            <a:chOff x="2736" y="336"/>
            <a:chExt cx="2496" cy="1215"/>
          </a:xfrm>
        </p:grpSpPr>
        <p:sp>
          <p:nvSpPr>
            <p:cNvPr id="55317" name="Freeform 5"/>
            <p:cNvSpPr>
              <a:spLocks/>
            </p:cNvSpPr>
            <p:nvPr/>
          </p:nvSpPr>
          <p:spPr bwMode="auto">
            <a:xfrm>
              <a:off x="3317" y="542"/>
              <a:ext cx="1549" cy="1009"/>
            </a:xfrm>
            <a:custGeom>
              <a:avLst/>
              <a:gdLst>
                <a:gd name="T0" fmla="*/ 0 w 2640"/>
                <a:gd name="T1" fmla="*/ 414 h 1567"/>
                <a:gd name="T2" fmla="*/ 116 w 2640"/>
                <a:gd name="T3" fmla="*/ 401 h 1567"/>
                <a:gd name="T4" fmla="*/ 174 w 2640"/>
                <a:gd name="T5" fmla="*/ 350 h 1567"/>
                <a:gd name="T6" fmla="*/ 242 w 2640"/>
                <a:gd name="T7" fmla="*/ 158 h 1567"/>
                <a:gd name="T8" fmla="*/ 291 w 2640"/>
                <a:gd name="T9" fmla="*/ 17 h 1567"/>
                <a:gd name="T10" fmla="*/ 320 w 2640"/>
                <a:gd name="T11" fmla="*/ 55 h 1567"/>
                <a:gd name="T12" fmla="*/ 340 w 2640"/>
                <a:gd name="T13" fmla="*/ 312 h 1567"/>
                <a:gd name="T14" fmla="*/ 398 w 2640"/>
                <a:gd name="T15" fmla="*/ 401 h 1567"/>
                <a:gd name="T16" fmla="*/ 533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8" name="Line 3"/>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9" name="Line 4"/>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20" name="Freeform 6"/>
            <p:cNvSpPr>
              <a:spLocks/>
            </p:cNvSpPr>
            <p:nvPr/>
          </p:nvSpPr>
          <p:spPr bwMode="auto">
            <a:xfrm flipH="1">
              <a:off x="3684" y="532"/>
              <a:ext cx="1548" cy="1009"/>
            </a:xfrm>
            <a:custGeom>
              <a:avLst/>
              <a:gdLst>
                <a:gd name="T0" fmla="*/ 0 w 2640"/>
                <a:gd name="T1" fmla="*/ 414 h 1567"/>
                <a:gd name="T2" fmla="*/ 116 w 2640"/>
                <a:gd name="T3" fmla="*/ 401 h 1567"/>
                <a:gd name="T4" fmla="*/ 174 w 2640"/>
                <a:gd name="T5" fmla="*/ 350 h 1567"/>
                <a:gd name="T6" fmla="*/ 242 w 2640"/>
                <a:gd name="T7" fmla="*/ 158 h 1567"/>
                <a:gd name="T8" fmla="*/ 290 w 2640"/>
                <a:gd name="T9" fmla="*/ 17 h 1567"/>
                <a:gd name="T10" fmla="*/ 320 w 2640"/>
                <a:gd name="T11" fmla="*/ 55 h 1567"/>
                <a:gd name="T12" fmla="*/ 339 w 2640"/>
                <a:gd name="T13" fmla="*/ 312 h 1567"/>
                <a:gd name="T14" fmla="*/ 397 w 2640"/>
                <a:gd name="T15" fmla="*/ 401 h 1567"/>
                <a:gd name="T16" fmla="*/ 532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299" name="Group 7"/>
          <p:cNvGrpSpPr>
            <a:grpSpLocks/>
          </p:cNvGrpSpPr>
          <p:nvPr/>
        </p:nvGrpSpPr>
        <p:grpSpPr bwMode="auto">
          <a:xfrm>
            <a:off x="2667000" y="2590800"/>
            <a:ext cx="3352800" cy="1928813"/>
            <a:chOff x="1152" y="912"/>
            <a:chExt cx="3600" cy="1887"/>
          </a:xfrm>
        </p:grpSpPr>
        <p:sp>
          <p:nvSpPr>
            <p:cNvPr id="55313" name="Line 8"/>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4" name="Line 9"/>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5" name="Freeform 10"/>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6" name="Freeform 11"/>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300" name="Group 18"/>
          <p:cNvGrpSpPr>
            <a:grpSpLocks/>
          </p:cNvGrpSpPr>
          <p:nvPr/>
        </p:nvGrpSpPr>
        <p:grpSpPr bwMode="auto">
          <a:xfrm>
            <a:off x="2667000" y="2590800"/>
            <a:ext cx="3962400" cy="1928813"/>
            <a:chOff x="2736" y="336"/>
            <a:chExt cx="2496" cy="1215"/>
          </a:xfrm>
        </p:grpSpPr>
        <p:sp>
          <p:nvSpPr>
            <p:cNvPr id="55309" name="Freeform 19"/>
            <p:cNvSpPr>
              <a:spLocks/>
            </p:cNvSpPr>
            <p:nvPr/>
          </p:nvSpPr>
          <p:spPr bwMode="auto">
            <a:xfrm>
              <a:off x="3317" y="542"/>
              <a:ext cx="1549" cy="1009"/>
            </a:xfrm>
            <a:custGeom>
              <a:avLst/>
              <a:gdLst>
                <a:gd name="T0" fmla="*/ 0 w 2640"/>
                <a:gd name="T1" fmla="*/ 414 h 1567"/>
                <a:gd name="T2" fmla="*/ 116 w 2640"/>
                <a:gd name="T3" fmla="*/ 401 h 1567"/>
                <a:gd name="T4" fmla="*/ 174 w 2640"/>
                <a:gd name="T5" fmla="*/ 350 h 1567"/>
                <a:gd name="T6" fmla="*/ 242 w 2640"/>
                <a:gd name="T7" fmla="*/ 158 h 1567"/>
                <a:gd name="T8" fmla="*/ 291 w 2640"/>
                <a:gd name="T9" fmla="*/ 17 h 1567"/>
                <a:gd name="T10" fmla="*/ 320 w 2640"/>
                <a:gd name="T11" fmla="*/ 55 h 1567"/>
                <a:gd name="T12" fmla="*/ 340 w 2640"/>
                <a:gd name="T13" fmla="*/ 312 h 1567"/>
                <a:gd name="T14" fmla="*/ 398 w 2640"/>
                <a:gd name="T15" fmla="*/ 401 h 1567"/>
                <a:gd name="T16" fmla="*/ 533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0" name="Line 20"/>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1" name="Line 21"/>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2" name="Freeform 22"/>
            <p:cNvSpPr>
              <a:spLocks/>
            </p:cNvSpPr>
            <p:nvPr/>
          </p:nvSpPr>
          <p:spPr bwMode="auto">
            <a:xfrm flipH="1">
              <a:off x="3684" y="532"/>
              <a:ext cx="1548" cy="1009"/>
            </a:xfrm>
            <a:custGeom>
              <a:avLst/>
              <a:gdLst>
                <a:gd name="T0" fmla="*/ 0 w 2640"/>
                <a:gd name="T1" fmla="*/ 414 h 1567"/>
                <a:gd name="T2" fmla="*/ 116 w 2640"/>
                <a:gd name="T3" fmla="*/ 401 h 1567"/>
                <a:gd name="T4" fmla="*/ 174 w 2640"/>
                <a:gd name="T5" fmla="*/ 350 h 1567"/>
                <a:gd name="T6" fmla="*/ 242 w 2640"/>
                <a:gd name="T7" fmla="*/ 158 h 1567"/>
                <a:gd name="T8" fmla="*/ 290 w 2640"/>
                <a:gd name="T9" fmla="*/ 17 h 1567"/>
                <a:gd name="T10" fmla="*/ 320 w 2640"/>
                <a:gd name="T11" fmla="*/ 55 h 1567"/>
                <a:gd name="T12" fmla="*/ 339 w 2640"/>
                <a:gd name="T13" fmla="*/ 312 h 1567"/>
                <a:gd name="T14" fmla="*/ 397 w 2640"/>
                <a:gd name="T15" fmla="*/ 401 h 1567"/>
                <a:gd name="T16" fmla="*/ 532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301" name="Group 23"/>
          <p:cNvGrpSpPr>
            <a:grpSpLocks/>
          </p:cNvGrpSpPr>
          <p:nvPr/>
        </p:nvGrpSpPr>
        <p:grpSpPr bwMode="auto">
          <a:xfrm>
            <a:off x="609600" y="204788"/>
            <a:ext cx="3352800" cy="1928812"/>
            <a:chOff x="1152" y="912"/>
            <a:chExt cx="3600" cy="1887"/>
          </a:xfrm>
        </p:grpSpPr>
        <p:sp>
          <p:nvSpPr>
            <p:cNvPr id="55305" name="Line 24"/>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6" name="Line 25"/>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7" name="Freeform 26"/>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8" name="Freeform 27"/>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5302" name="Text Box 28"/>
          <p:cNvSpPr txBox="1">
            <a:spLocks noChangeArrowheads="1"/>
          </p:cNvSpPr>
          <p:nvPr/>
        </p:nvSpPr>
        <p:spPr bwMode="auto">
          <a:xfrm>
            <a:off x="1905000" y="4624388"/>
            <a:ext cx="55403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FRET:</a:t>
            </a:r>
          </a:p>
          <a:p>
            <a:pPr eaLnBrk="0" fontAlgn="base" hangingPunct="0">
              <a:spcBef>
                <a:spcPct val="0"/>
              </a:spcBef>
              <a:spcAft>
                <a:spcPct val="0"/>
              </a:spcAft>
            </a:pPr>
            <a:r>
              <a:rPr lang="en-US" altLang="en-US" sz="2000">
                <a:solidFill>
                  <a:srgbClr val="FFFFFF"/>
                </a:solidFill>
              </a:rPr>
              <a:t>  Optimize spectral overlap</a:t>
            </a:r>
          </a:p>
          <a:p>
            <a:pPr eaLnBrk="0" fontAlgn="base" hangingPunct="0">
              <a:spcBef>
                <a:spcPct val="0"/>
              </a:spcBef>
              <a:spcAft>
                <a:spcPct val="0"/>
              </a:spcAft>
            </a:pPr>
            <a:r>
              <a:rPr lang="en-US" altLang="en-US" sz="2000">
                <a:solidFill>
                  <a:srgbClr val="FFFFFF"/>
                </a:solidFill>
              </a:rPr>
              <a:t>  Optimize </a:t>
            </a:r>
            <a:r>
              <a:rPr lang="en-US" altLang="en-US" sz="2000">
                <a:solidFill>
                  <a:srgbClr val="FFFFFF"/>
                </a:solidFill>
                <a:latin typeface="Symbol" panose="05050102010706020507" pitchFamily="18" charset="2"/>
              </a:rPr>
              <a:t>k</a:t>
            </a:r>
            <a:r>
              <a:rPr lang="en-US" altLang="en-US" sz="2000" baseline="30000">
                <a:solidFill>
                  <a:srgbClr val="FFFFFF"/>
                </a:solidFill>
                <a:latin typeface="Symbol" panose="05050102010706020507" pitchFamily="18" charset="2"/>
              </a:rPr>
              <a:t>2</a:t>
            </a:r>
            <a:r>
              <a:rPr lang="en-US" altLang="en-US" sz="2000">
                <a:solidFill>
                  <a:srgbClr val="FFFFFF"/>
                </a:solidFill>
              </a:rPr>
              <a:t> -- alignment of dipoles</a:t>
            </a:r>
          </a:p>
          <a:p>
            <a:pPr eaLnBrk="0" fontAlgn="base" hangingPunct="0">
              <a:spcBef>
                <a:spcPct val="0"/>
              </a:spcBef>
              <a:spcAft>
                <a:spcPct val="0"/>
              </a:spcAft>
            </a:pPr>
            <a:r>
              <a:rPr lang="en-US" altLang="en-US" sz="2000">
                <a:solidFill>
                  <a:srgbClr val="FFFFFF"/>
                </a:solidFill>
              </a:rPr>
              <a:t>  Minimize direct excitement of the acceptor</a:t>
            </a:r>
          </a:p>
          <a:p>
            <a:pPr eaLnBrk="0" fontAlgn="base" hangingPunct="0">
              <a:spcBef>
                <a:spcPct val="0"/>
              </a:spcBef>
              <a:spcAft>
                <a:spcPct val="0"/>
              </a:spcAft>
            </a:pPr>
            <a:r>
              <a:rPr lang="en-US" altLang="en-US" sz="2000">
                <a:solidFill>
                  <a:srgbClr val="FFFFFF"/>
                </a:solidFill>
              </a:rPr>
              <a:t>	(extra challenge for filter design)</a:t>
            </a:r>
          </a:p>
        </p:txBody>
      </p:sp>
      <p:sp>
        <p:nvSpPr>
          <p:cNvPr id="55303" name="Text Box 29"/>
          <p:cNvSpPr txBox="1">
            <a:spLocks noChangeArrowheads="1"/>
          </p:cNvSpPr>
          <p:nvPr/>
        </p:nvSpPr>
        <p:spPr bwMode="auto">
          <a:xfrm>
            <a:off x="1782763" y="2138363"/>
            <a:ext cx="8556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donor</a:t>
            </a:r>
          </a:p>
        </p:txBody>
      </p:sp>
      <p:sp>
        <p:nvSpPr>
          <p:cNvPr id="55304" name="Rectangle 30"/>
          <p:cNvSpPr>
            <a:spLocks noChangeArrowheads="1"/>
          </p:cNvSpPr>
          <p:nvPr/>
        </p:nvSpPr>
        <p:spPr bwMode="auto">
          <a:xfrm>
            <a:off x="5378450" y="2209800"/>
            <a:ext cx="12255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acceptor</a:t>
            </a:r>
          </a:p>
        </p:txBody>
      </p:sp>
    </p:spTree>
    <p:extLst>
      <p:ext uri="{BB962C8B-B14F-4D97-AF65-F5344CB8AC3E}">
        <p14:creationId xmlns:p14="http://schemas.microsoft.com/office/powerpoint/2010/main" val="1884033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2</a:t>
            </a:r>
            <a:endParaRPr lang="en-US" dirty="0"/>
          </a:p>
        </p:txBody>
      </p:sp>
      <p:sp>
        <p:nvSpPr>
          <p:cNvPr id="3" name="Text Placeholder 2"/>
          <p:cNvSpPr>
            <a:spLocks noGrp="1"/>
          </p:cNvSpPr>
          <p:nvPr>
            <p:ph type="body" idx="1"/>
          </p:nvPr>
        </p:nvSpPr>
        <p:spPr/>
        <p:txBody>
          <a:bodyPr/>
          <a:lstStyle/>
          <a:p>
            <a:r>
              <a:rPr lang="en-US" dirty="0" smtClean="0"/>
              <a:t>The answer.</a:t>
            </a:r>
            <a:endParaRPr lang="en-US" dirty="0"/>
          </a:p>
        </p:txBody>
      </p:sp>
    </p:spTree>
    <p:extLst>
      <p:ext uri="{BB962C8B-B14F-4D97-AF65-F5344CB8AC3E}">
        <p14:creationId xmlns:p14="http://schemas.microsoft.com/office/powerpoint/2010/main" val="894115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Line 2"/>
          <p:cNvSpPr>
            <a:spLocks noChangeShapeType="1"/>
          </p:cNvSpPr>
          <p:nvPr/>
        </p:nvSpPr>
        <p:spPr bwMode="auto">
          <a:xfrm>
            <a:off x="2819400" y="2895600"/>
            <a:ext cx="3276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02" name="Line 3"/>
          <p:cNvSpPr>
            <a:spLocks noChangeShapeType="1"/>
          </p:cNvSpPr>
          <p:nvPr/>
        </p:nvSpPr>
        <p:spPr bwMode="auto">
          <a:xfrm flipV="1">
            <a:off x="1419225" y="2085975"/>
            <a:ext cx="541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03" name="Line 4"/>
          <p:cNvSpPr>
            <a:spLocks noChangeShapeType="1"/>
          </p:cNvSpPr>
          <p:nvPr/>
        </p:nvSpPr>
        <p:spPr bwMode="auto">
          <a:xfrm>
            <a:off x="76200" y="2895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04" name="Line 5"/>
          <p:cNvSpPr>
            <a:spLocks noChangeShapeType="1"/>
          </p:cNvSpPr>
          <p:nvPr/>
        </p:nvSpPr>
        <p:spPr bwMode="auto">
          <a:xfrm flipH="1">
            <a:off x="76200" y="2133600"/>
            <a:ext cx="670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05" name="Rectangle 6"/>
          <p:cNvSpPr>
            <a:spLocks noGrp="1" noChangeArrowheads="1"/>
          </p:cNvSpPr>
          <p:nvPr>
            <p:ph type="title"/>
          </p:nvPr>
        </p:nvSpPr>
        <p:spPr>
          <a:xfrm>
            <a:off x="685800" y="304800"/>
            <a:ext cx="7772400" cy="1143000"/>
          </a:xfrm>
        </p:spPr>
        <p:txBody>
          <a:bodyPr/>
          <a:lstStyle/>
          <a:p>
            <a:r>
              <a:rPr lang="en-US" altLang="en-US" sz="3600" dirty="0" smtClean="0">
                <a:ea typeface="ＭＳ Ｐゴシック" panose="020B0600070205080204" pitchFamily="34" charset="-128"/>
                <a:sym typeface="Symbol" panose="05050102010706020507" pitchFamily="18" charset="2"/>
              </a:rPr>
              <a:t>The Finitely Corrected </a:t>
            </a:r>
            <a:r>
              <a:rPr lang="en-US" altLang="en-US" sz="3600" dirty="0" smtClean="0">
                <a:ea typeface="ＭＳ Ｐゴシック" panose="020B0600070205080204" pitchFamily="34" charset="-128"/>
              </a:rPr>
              <a:t>Compound Microscope </a:t>
            </a:r>
            <a:endParaRPr lang="en-US" altLang="en-US" sz="3600" dirty="0" smtClean="0">
              <a:ea typeface="ＭＳ Ｐゴシック" panose="020B0600070205080204" pitchFamily="34" charset="-128"/>
              <a:sym typeface="Symbol" panose="05050102010706020507" pitchFamily="18" charset="2"/>
            </a:endParaRPr>
          </a:p>
        </p:txBody>
      </p:sp>
      <p:sp>
        <p:nvSpPr>
          <p:cNvPr id="102406" name="Line 7"/>
          <p:cNvSpPr>
            <a:spLocks noChangeShapeType="1"/>
          </p:cNvSpPr>
          <p:nvPr/>
        </p:nvSpPr>
        <p:spPr bwMode="auto">
          <a:xfrm>
            <a:off x="0" y="2743200"/>
            <a:ext cx="86106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07" name="Oval 8"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02408" name="Line 9"/>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09" name="Oval 10"/>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02410" name="Line 11"/>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11" name="Line 12"/>
          <p:cNvSpPr>
            <a:spLocks noChangeShapeType="1"/>
          </p:cNvSpPr>
          <p:nvPr/>
        </p:nvSpPr>
        <p:spPr bwMode="auto">
          <a:xfrm>
            <a:off x="7620000" y="28194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12" name="Oval 13" descr="Blue tissue paper"/>
          <p:cNvSpPr>
            <a:spLocks noChangeArrowheads="1"/>
          </p:cNvSpPr>
          <p:nvPr/>
        </p:nvSpPr>
        <p:spPr bwMode="auto">
          <a:xfrm>
            <a:off x="1295400" y="2514600"/>
            <a:ext cx="152400" cy="4572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graphicFrame>
        <p:nvGraphicFramePr>
          <p:cNvPr id="102413" name="Object 2"/>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8228" name="Equation" r:id="rId4" imgW="2603500" imgH="254000" progId="Equation.3">
                  <p:embed/>
                </p:oleObj>
              </mc:Choice>
              <mc:Fallback>
                <p:oleObj name="Equation" r:id="rId4" imgW="26035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14" name="Text Box 15"/>
          <p:cNvSpPr txBox="1">
            <a:spLocks noChangeArrowheads="1"/>
          </p:cNvSpPr>
          <p:nvPr/>
        </p:nvSpPr>
        <p:spPr bwMode="auto">
          <a:xfrm>
            <a:off x="838200" y="29718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solidFill>
                  <a:prstClr val="black"/>
                </a:solidFill>
              </a:rPr>
              <a:t>Objective</a:t>
            </a:r>
          </a:p>
        </p:txBody>
      </p:sp>
      <p:sp>
        <p:nvSpPr>
          <p:cNvPr id="102415" name="Text Box 16"/>
          <p:cNvSpPr txBox="1">
            <a:spLocks noChangeArrowheads="1"/>
          </p:cNvSpPr>
          <p:nvPr/>
        </p:nvSpPr>
        <p:spPr bwMode="auto">
          <a:xfrm>
            <a:off x="6324600" y="17526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solidFill>
                  <a:prstClr val="black"/>
                </a:solidFill>
              </a:rPr>
              <a:t>Eyepiece</a:t>
            </a:r>
          </a:p>
        </p:txBody>
      </p:sp>
      <p:graphicFrame>
        <p:nvGraphicFramePr>
          <p:cNvPr id="102416" name="Object 3"/>
          <p:cNvGraphicFramePr>
            <a:graphicFrameLocks noChangeAspect="1"/>
          </p:cNvGraphicFramePr>
          <p:nvPr/>
        </p:nvGraphicFramePr>
        <p:xfrm>
          <a:off x="3273425" y="4406900"/>
          <a:ext cx="3889375" cy="774700"/>
        </p:xfrm>
        <a:graphic>
          <a:graphicData uri="http://schemas.openxmlformats.org/presentationml/2006/ole">
            <mc:AlternateContent xmlns:mc="http://schemas.openxmlformats.org/markup-compatibility/2006">
              <mc:Choice xmlns:v="urn:schemas-microsoft-com:vml" Requires="v">
                <p:oleObj spid="_x0000_s8229" name="Equation" r:id="rId6" imgW="1219200" imgH="457200" progId="Equation.3">
                  <p:embed/>
                </p:oleObj>
              </mc:Choice>
              <mc:Fallback>
                <p:oleObj name="Equation" r:id="rId6" imgW="12192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406900"/>
                        <a:ext cx="3889375" cy="77470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17" name="Line 18"/>
          <p:cNvSpPr>
            <a:spLocks noChangeShapeType="1"/>
          </p:cNvSpPr>
          <p:nvPr/>
        </p:nvSpPr>
        <p:spPr bwMode="auto">
          <a:xfrm flipH="1">
            <a:off x="61722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18" name="Line 19"/>
          <p:cNvSpPr>
            <a:spLocks noChangeShapeType="1"/>
          </p:cNvSpPr>
          <p:nvPr/>
        </p:nvSpPr>
        <p:spPr bwMode="auto">
          <a:xfrm>
            <a:off x="43434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19" name="Arc 20"/>
          <p:cNvSpPr>
            <a:spLocks/>
          </p:cNvSpPr>
          <p:nvPr/>
        </p:nvSpPr>
        <p:spPr bwMode="auto">
          <a:xfrm rot="4842303">
            <a:off x="7892257" y="2631281"/>
            <a:ext cx="546100" cy="614363"/>
          </a:xfrm>
          <a:custGeom>
            <a:avLst/>
            <a:gdLst>
              <a:gd name="T0" fmla="*/ 84502264 w 19753"/>
              <a:gd name="T1" fmla="*/ 0 h 21227"/>
              <a:gd name="T2" fmla="*/ 417398028 w 19753"/>
              <a:gd name="T3" fmla="*/ 302738070 h 21227"/>
              <a:gd name="T4" fmla="*/ 0 w 19753"/>
              <a:gd name="T5" fmla="*/ 514633336 h 21227"/>
              <a:gd name="T6" fmla="*/ 0 60000 65536"/>
              <a:gd name="T7" fmla="*/ 0 60000 65536"/>
              <a:gd name="T8" fmla="*/ 0 60000 65536"/>
              <a:gd name="T9" fmla="*/ 0 w 19753"/>
              <a:gd name="T10" fmla="*/ 0 h 21227"/>
              <a:gd name="T11" fmla="*/ 19753 w 19753"/>
              <a:gd name="T12" fmla="*/ 21227 h 21227"/>
            </a:gdLst>
            <a:ahLst/>
            <a:cxnLst>
              <a:cxn ang="T6">
                <a:pos x="T0" y="T1"/>
              </a:cxn>
              <a:cxn ang="T7">
                <a:pos x="T2" y="T3"/>
              </a:cxn>
              <a:cxn ang="T8">
                <a:pos x="T4" y="T5"/>
              </a:cxn>
            </a:cxnLst>
            <a:rect l="T9" t="T10" r="T11" b="T12"/>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lnTo>
                  <a:pt x="3998"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sp>
        <p:nvSpPr>
          <p:cNvPr id="102420" name="Line 21"/>
          <p:cNvSpPr>
            <a:spLocks noChangeShapeType="1"/>
          </p:cNvSpPr>
          <p:nvPr/>
        </p:nvSpPr>
        <p:spPr bwMode="auto">
          <a:xfrm>
            <a:off x="6934200" y="21336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21" name="Line 22"/>
          <p:cNvSpPr>
            <a:spLocks noChangeShapeType="1"/>
          </p:cNvSpPr>
          <p:nvPr/>
        </p:nvSpPr>
        <p:spPr bwMode="auto">
          <a:xfrm>
            <a:off x="6950075" y="2219325"/>
            <a:ext cx="669925" cy="600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22" name="Oval 23"/>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02423" name="Line 24"/>
          <p:cNvSpPr>
            <a:spLocks noChangeShapeType="1"/>
          </p:cNvSpPr>
          <p:nvPr/>
        </p:nvSpPr>
        <p:spPr bwMode="auto">
          <a:xfrm>
            <a:off x="2819400" y="2286000"/>
            <a:ext cx="0" cy="7620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24" name="Text Box 25"/>
          <p:cNvSpPr txBox="1">
            <a:spLocks noChangeArrowheads="1"/>
          </p:cNvSpPr>
          <p:nvPr/>
        </p:nvSpPr>
        <p:spPr bwMode="auto">
          <a:xfrm>
            <a:off x="2209800" y="2895600"/>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a:solidFill>
                  <a:prstClr val="black"/>
                </a:solidFill>
              </a:rPr>
              <a:t>Objective Mount (Flange)</a:t>
            </a:r>
          </a:p>
        </p:txBody>
      </p:sp>
      <p:sp>
        <p:nvSpPr>
          <p:cNvPr id="102425" name="Text Box 26"/>
          <p:cNvSpPr txBox="1">
            <a:spLocks noChangeArrowheads="1"/>
          </p:cNvSpPr>
          <p:nvPr/>
        </p:nvSpPr>
        <p:spPr bwMode="auto">
          <a:xfrm>
            <a:off x="3657600" y="2752725"/>
            <a:ext cx="18288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a:solidFill>
                  <a:prstClr val="black"/>
                </a:solidFill>
              </a:rPr>
              <a:t>150 mm             </a:t>
            </a:r>
            <a:r>
              <a:rPr lang="en-US" altLang="en-US" sz="1200">
                <a:solidFill>
                  <a:prstClr val="black"/>
                </a:solidFill>
              </a:rPr>
              <a:t>(tube length = 160mm)</a:t>
            </a:r>
          </a:p>
        </p:txBody>
      </p:sp>
      <p:sp>
        <p:nvSpPr>
          <p:cNvPr id="102426" name="Line 27"/>
          <p:cNvSpPr>
            <a:spLocks noChangeShapeType="1"/>
          </p:cNvSpPr>
          <p:nvPr/>
        </p:nvSpPr>
        <p:spPr bwMode="auto">
          <a:xfrm>
            <a:off x="1371600" y="1828800"/>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27" name="Line 28"/>
          <p:cNvSpPr>
            <a:spLocks noChangeShapeType="1"/>
          </p:cNvSpPr>
          <p:nvPr/>
        </p:nvSpPr>
        <p:spPr bwMode="auto">
          <a:xfrm flipH="1">
            <a:off x="85725" y="1828800"/>
            <a:ext cx="0" cy="9144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28" name="Line 29"/>
          <p:cNvSpPr>
            <a:spLocks noChangeShapeType="1"/>
          </p:cNvSpPr>
          <p:nvPr/>
        </p:nvSpPr>
        <p:spPr bwMode="auto">
          <a:xfrm>
            <a:off x="6086475" y="1781175"/>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29" name="Line 30"/>
          <p:cNvSpPr>
            <a:spLocks noChangeShapeType="1"/>
          </p:cNvSpPr>
          <p:nvPr/>
        </p:nvSpPr>
        <p:spPr bwMode="auto">
          <a:xfrm>
            <a:off x="85725" y="1981200"/>
            <a:ext cx="12858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30" name="Line 31"/>
          <p:cNvSpPr>
            <a:spLocks noChangeShapeType="1"/>
          </p:cNvSpPr>
          <p:nvPr/>
        </p:nvSpPr>
        <p:spPr bwMode="auto">
          <a:xfrm>
            <a:off x="1371600" y="1981200"/>
            <a:ext cx="472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02431" name="Text Box 32"/>
          <p:cNvSpPr txBox="1">
            <a:spLocks noChangeArrowheads="1"/>
          </p:cNvSpPr>
          <p:nvPr/>
        </p:nvSpPr>
        <p:spPr bwMode="auto">
          <a:xfrm>
            <a:off x="3400425" y="1795463"/>
            <a:ext cx="4572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solidFill>
                  <a:prstClr val="black"/>
                </a:solidFill>
              </a:rPr>
              <a:t>B</a:t>
            </a:r>
          </a:p>
        </p:txBody>
      </p:sp>
      <p:sp>
        <p:nvSpPr>
          <p:cNvPr id="102432" name="Text Box 33"/>
          <p:cNvSpPr txBox="1">
            <a:spLocks noChangeArrowheads="1"/>
          </p:cNvSpPr>
          <p:nvPr/>
        </p:nvSpPr>
        <p:spPr bwMode="auto">
          <a:xfrm>
            <a:off x="3429000" y="1790700"/>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solidFill>
                  <a:prstClr val="black"/>
                </a:solidFill>
              </a:rPr>
              <a:t>B</a:t>
            </a:r>
          </a:p>
        </p:txBody>
      </p:sp>
      <p:sp>
        <p:nvSpPr>
          <p:cNvPr id="102433" name="Text Box 34"/>
          <p:cNvSpPr txBox="1">
            <a:spLocks noChangeArrowheads="1"/>
          </p:cNvSpPr>
          <p:nvPr/>
        </p:nvSpPr>
        <p:spPr bwMode="auto">
          <a:xfrm>
            <a:off x="457200" y="1800225"/>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solidFill>
                  <a:prstClr val="black"/>
                </a:solidFill>
              </a:rPr>
              <a:t>A</a:t>
            </a:r>
          </a:p>
        </p:txBody>
      </p:sp>
      <p:sp>
        <p:nvSpPr>
          <p:cNvPr id="37" name="Text Box 35"/>
          <p:cNvSpPr txBox="1">
            <a:spLocks noChangeArrowheads="1"/>
          </p:cNvSpPr>
          <p:nvPr/>
        </p:nvSpPr>
        <p:spPr bwMode="auto">
          <a:xfrm>
            <a:off x="114300" y="3429000"/>
            <a:ext cx="8496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400" dirty="0">
                <a:solidFill>
                  <a:srgbClr val="3333CC"/>
                </a:solidFill>
                <a:latin typeface="+mn-lt"/>
              </a:rPr>
              <a:t>In most finitely corrected systems, the eyepiece has to correct for the Lateral Chromatic Aberrations of the objectives, since the intermediate image is not fully corrected.  </a:t>
            </a:r>
          </a:p>
          <a:p>
            <a:pPr algn="ctr" eaLnBrk="0" fontAlgn="base" hangingPunct="0">
              <a:lnSpc>
                <a:spcPct val="50000"/>
              </a:lnSpc>
              <a:spcBef>
                <a:spcPct val="50000"/>
              </a:spcBef>
              <a:spcAft>
                <a:spcPct val="0"/>
              </a:spcAft>
            </a:pPr>
            <a:r>
              <a:rPr lang="en-US" altLang="en-US" sz="1400" dirty="0">
                <a:solidFill>
                  <a:srgbClr val="3333CC"/>
                </a:solidFill>
                <a:latin typeface="+mn-lt"/>
              </a:rPr>
              <a:t>(Note: the LCA correction is done in a brand-specific fashion)</a:t>
            </a:r>
          </a:p>
        </p:txBody>
      </p:sp>
    </p:spTree>
    <p:extLst>
      <p:ext uri="{BB962C8B-B14F-4D97-AF65-F5344CB8AC3E}">
        <p14:creationId xmlns:p14="http://schemas.microsoft.com/office/powerpoint/2010/main" val="2891589305"/>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0" name="Line 52"/>
          <p:cNvSpPr>
            <a:spLocks noChangeShapeType="1"/>
          </p:cNvSpPr>
          <p:nvPr/>
        </p:nvSpPr>
        <p:spPr bwMode="auto">
          <a:xfrm>
            <a:off x="6858000" y="2801938"/>
            <a:ext cx="685800" cy="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9" name="Line 51"/>
          <p:cNvSpPr>
            <a:spLocks noChangeShapeType="1"/>
          </p:cNvSpPr>
          <p:nvPr/>
        </p:nvSpPr>
        <p:spPr bwMode="auto">
          <a:xfrm>
            <a:off x="6858000" y="2676525"/>
            <a:ext cx="685800" cy="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8" name="Line 50"/>
          <p:cNvSpPr>
            <a:spLocks noChangeShapeType="1"/>
          </p:cNvSpPr>
          <p:nvPr/>
        </p:nvSpPr>
        <p:spPr bwMode="auto">
          <a:xfrm flipH="1">
            <a:off x="3584575" y="2667000"/>
            <a:ext cx="3425825" cy="236538"/>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7" name="Line 49"/>
          <p:cNvSpPr>
            <a:spLocks noChangeShapeType="1"/>
          </p:cNvSpPr>
          <p:nvPr/>
        </p:nvSpPr>
        <p:spPr bwMode="auto">
          <a:xfrm>
            <a:off x="3581400" y="2574925"/>
            <a:ext cx="3429000" cy="244475"/>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5" name="Line 47"/>
          <p:cNvSpPr>
            <a:spLocks noChangeShapeType="1"/>
          </p:cNvSpPr>
          <p:nvPr/>
        </p:nvSpPr>
        <p:spPr bwMode="auto">
          <a:xfrm>
            <a:off x="685800" y="2895600"/>
            <a:ext cx="2895600" cy="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3" name="Line 45"/>
          <p:cNvSpPr>
            <a:spLocks noChangeShapeType="1"/>
          </p:cNvSpPr>
          <p:nvPr/>
        </p:nvSpPr>
        <p:spPr bwMode="auto">
          <a:xfrm>
            <a:off x="76200" y="2743200"/>
            <a:ext cx="609600" cy="15240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4" name="Line 46"/>
          <p:cNvSpPr>
            <a:spLocks noChangeShapeType="1"/>
          </p:cNvSpPr>
          <p:nvPr/>
        </p:nvSpPr>
        <p:spPr bwMode="auto">
          <a:xfrm>
            <a:off x="685800" y="2574925"/>
            <a:ext cx="2895600" cy="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2" name="Line 44"/>
          <p:cNvSpPr>
            <a:spLocks noChangeShapeType="1"/>
          </p:cNvSpPr>
          <p:nvPr/>
        </p:nvSpPr>
        <p:spPr bwMode="auto">
          <a:xfrm flipV="1">
            <a:off x="76200" y="2590800"/>
            <a:ext cx="609600" cy="15240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379"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2" name="Line 14"/>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8" name="Line 20"/>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7" name="Line 19"/>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6" name="Line 18"/>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70" name="Oval 2" descr="Blue tissue paper"/>
          <p:cNvSpPr>
            <a:spLocks noChangeArrowheads="1"/>
          </p:cNvSpPr>
          <p:nvPr/>
        </p:nvSpPr>
        <p:spPr bwMode="auto">
          <a:xfrm>
            <a:off x="34290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2" name="Line 4"/>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73" name="Oval 5"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4" name="Line 6"/>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75" name="Oval 7"/>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7" name="Line 9"/>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4" name="Line 16"/>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aphicFrame>
        <p:nvGraphicFramePr>
          <p:cNvPr id="58378" name="Object 10"/>
          <p:cNvGraphicFramePr>
            <a:graphicFrameLocks noChangeAspect="1"/>
          </p:cNvGraphicFramePr>
          <p:nvPr/>
        </p:nvGraphicFramePr>
        <p:xfrm>
          <a:off x="73025" y="3657600"/>
          <a:ext cx="7699375" cy="679450"/>
        </p:xfrm>
        <a:graphic>
          <a:graphicData uri="http://schemas.openxmlformats.org/presentationml/2006/ole">
            <mc:AlternateContent xmlns:mc="http://schemas.openxmlformats.org/markup-compatibility/2006">
              <mc:Choice xmlns:v="urn:schemas-microsoft-com:vml" Requires="v">
                <p:oleObj spid="_x0000_s9269" name="Equation" r:id="rId4" imgW="2971800" imgH="469800" progId="Equation.3">
                  <p:embed/>
                </p:oleObj>
              </mc:Choice>
              <mc:Fallback>
                <p:oleObj name="Equation" r:id="rId4" imgW="29718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3657600"/>
                        <a:ext cx="7699375" cy="6794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9" name="Object 21"/>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9270" name="Equation" r:id="rId6" imgW="2603160" imgH="253800" progId="Equation.3">
                  <p:embed/>
                </p:oleObj>
              </mc:Choice>
              <mc:Fallback>
                <p:oleObj name="Equation" r:id="rId6" imgW="26031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5" name="Oval 17" descr="Blue tissue paper"/>
          <p:cNvSpPr>
            <a:spLocks noChangeArrowheads="1"/>
          </p:cNvSpPr>
          <p:nvPr/>
        </p:nvSpPr>
        <p:spPr bwMode="auto">
          <a:xfrm>
            <a:off x="609600" y="2514600"/>
            <a:ext cx="152400" cy="4572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93" name="Text Box 25"/>
          <p:cNvSpPr txBox="1">
            <a:spLocks noChangeArrowheads="1"/>
          </p:cNvSpPr>
          <p:nvPr/>
        </p:nvSpPr>
        <p:spPr bwMode="auto">
          <a:xfrm>
            <a:off x="3619500" y="2286000"/>
            <a:ext cx="182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prstClr val="black"/>
                </a:solidFill>
              </a:rPr>
              <a:t>Tube lens         </a:t>
            </a:r>
          </a:p>
          <a:p>
            <a:pPr>
              <a:spcBef>
                <a:spcPct val="50000"/>
              </a:spcBef>
            </a:pPr>
            <a:endParaRPr lang="en-US" altLang="en-US" sz="1400">
              <a:solidFill>
                <a:prstClr val="black"/>
              </a:solidFill>
            </a:endParaRPr>
          </a:p>
          <a:p>
            <a:pPr>
              <a:spcBef>
                <a:spcPct val="50000"/>
              </a:spcBef>
            </a:pPr>
            <a:r>
              <a:rPr lang="en-US" altLang="en-US" sz="1400">
                <a:solidFill>
                  <a:prstClr val="black"/>
                </a:solidFill>
              </a:rPr>
              <a:t>(Zeiss: f=164.5mm)</a:t>
            </a:r>
          </a:p>
        </p:txBody>
      </p:sp>
      <p:sp>
        <p:nvSpPr>
          <p:cNvPr id="58394" name="Text Box 26"/>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prstClr val="black"/>
                </a:solidFill>
              </a:rPr>
              <a:t>Objective</a:t>
            </a:r>
          </a:p>
        </p:txBody>
      </p:sp>
      <p:sp>
        <p:nvSpPr>
          <p:cNvPr id="58395" name="Text Box 27"/>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prstClr val="black"/>
                </a:solidFill>
              </a:rPr>
              <a:t>Eyepiece</a:t>
            </a:r>
          </a:p>
        </p:txBody>
      </p:sp>
      <p:graphicFrame>
        <p:nvGraphicFramePr>
          <p:cNvPr id="58396" name="Object 28"/>
          <p:cNvGraphicFramePr>
            <a:graphicFrameLocks noChangeAspect="1"/>
          </p:cNvGraphicFramePr>
          <p:nvPr/>
        </p:nvGraphicFramePr>
        <p:xfrm>
          <a:off x="2794000" y="4779963"/>
          <a:ext cx="4699000" cy="796925"/>
        </p:xfrm>
        <a:graphic>
          <a:graphicData uri="http://schemas.openxmlformats.org/presentationml/2006/ole">
            <mc:AlternateContent xmlns:mc="http://schemas.openxmlformats.org/markup-compatibility/2006">
              <mc:Choice xmlns:v="urn:schemas-microsoft-com:vml" Requires="v">
                <p:oleObj spid="_x0000_s9271" name="Equation" r:id="rId8" imgW="1473120" imgH="469800" progId="Equation.3">
                  <p:embed/>
                </p:oleObj>
              </mc:Choice>
              <mc:Fallback>
                <p:oleObj name="Equation" r:id="rId8" imgW="1473120" imgH="469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000" y="4779963"/>
                        <a:ext cx="4699000" cy="7969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03" name="Line 35"/>
          <p:cNvSpPr>
            <a:spLocks noChangeShapeType="1"/>
          </p:cNvSpPr>
          <p:nvPr/>
        </p:nvSpPr>
        <p:spPr bwMode="auto">
          <a:xfrm>
            <a:off x="1295400" y="4267200"/>
            <a:ext cx="28194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04" name="Line 36"/>
          <p:cNvSpPr>
            <a:spLocks noChangeShapeType="1"/>
          </p:cNvSpPr>
          <p:nvPr/>
        </p:nvSpPr>
        <p:spPr bwMode="auto">
          <a:xfrm>
            <a:off x="4191000" y="3886200"/>
            <a:ext cx="2286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06" name="Line 38"/>
          <p:cNvSpPr>
            <a:spLocks noChangeShapeType="1"/>
          </p:cNvSpPr>
          <p:nvPr/>
        </p:nvSpPr>
        <p:spPr bwMode="auto">
          <a:xfrm flipH="1">
            <a:off x="63246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07" name="Line 39"/>
          <p:cNvSpPr>
            <a:spLocks noChangeShapeType="1"/>
          </p:cNvSpPr>
          <p:nvPr/>
        </p:nvSpPr>
        <p:spPr bwMode="auto">
          <a:xfrm>
            <a:off x="43434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08" name="Arc 4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81" name="Line 13"/>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383" name="Line 15"/>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421" name="Line 53"/>
          <p:cNvSpPr>
            <a:spLocks noChangeShapeType="1"/>
          </p:cNvSpPr>
          <p:nvPr/>
        </p:nvSpPr>
        <p:spPr bwMode="auto">
          <a:xfrm>
            <a:off x="7467600" y="2667000"/>
            <a:ext cx="990600" cy="7620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22" name="Line 54"/>
          <p:cNvSpPr>
            <a:spLocks noChangeShapeType="1"/>
          </p:cNvSpPr>
          <p:nvPr/>
        </p:nvSpPr>
        <p:spPr bwMode="auto">
          <a:xfrm flipH="1">
            <a:off x="7467600" y="2743200"/>
            <a:ext cx="990600" cy="76200"/>
          </a:xfrm>
          <a:prstGeom prst="line">
            <a:avLst/>
          </a:prstGeom>
          <a:noFill/>
          <a:ln w="25400" cap="rnd">
            <a:solidFill>
              <a:schemeClr val="accent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376" name="Oval 8"/>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409" name="Line 41"/>
          <p:cNvSpPr>
            <a:spLocks noChangeShapeType="1"/>
          </p:cNvSpPr>
          <p:nvPr/>
        </p:nvSpPr>
        <p:spPr bwMode="auto">
          <a:xfrm flipV="1">
            <a:off x="714375" y="3819525"/>
            <a:ext cx="1219200" cy="0"/>
          </a:xfrm>
          <a:prstGeom prst="line">
            <a:avLst/>
          </a:prstGeom>
          <a:noFill/>
          <a:ln w="38100" cmpd="dbl">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58410" name="Line 42"/>
          <p:cNvSpPr>
            <a:spLocks noChangeShapeType="1"/>
          </p:cNvSpPr>
          <p:nvPr/>
        </p:nvSpPr>
        <p:spPr bwMode="auto">
          <a:xfrm>
            <a:off x="3276600" y="4114800"/>
            <a:ext cx="1143000" cy="0"/>
          </a:xfrm>
          <a:prstGeom prst="line">
            <a:avLst/>
          </a:prstGeom>
          <a:noFill/>
          <a:ln w="38100" cmpd="dbl">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42" name="Rectangle 6"/>
          <p:cNvSpPr txBox="1">
            <a:spLocks noChangeArrowheads="1"/>
          </p:cNvSpPr>
          <p:nvPr/>
        </p:nvSpPr>
        <p:spPr>
          <a:xfrm>
            <a:off x="685800" y="3048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prstClr val="black"/>
                </a:solidFill>
                <a:ea typeface="ＭＳ Ｐゴシック" panose="020B0600070205080204" pitchFamily="34" charset="-128"/>
                <a:sym typeface="Symbol" panose="05050102010706020507" pitchFamily="18" charset="2"/>
              </a:rPr>
              <a:t>The Compound Microscope </a:t>
            </a:r>
            <a:r>
              <a:rPr lang="en-US" altLang="en-US" sz="3600" dirty="0" smtClean="0">
                <a:solidFill>
                  <a:prstClr val="black"/>
                </a:solidFill>
                <a:ea typeface="ＭＳ Ｐゴシック" panose="020B0600070205080204" pitchFamily="34" charset="-128"/>
                <a:sym typeface="Symbol" panose="05050102010706020507" pitchFamily="18" charset="2"/>
              </a:rPr>
              <a:t>(infinity corrected</a:t>
            </a:r>
            <a:r>
              <a:rPr lang="en-US" altLang="en-US" sz="3600" dirty="0">
                <a:solidFill>
                  <a:prstClr val="black"/>
                </a:solidFill>
                <a:ea typeface="ＭＳ Ｐゴシック" panose="020B0600070205080204" pitchFamily="34" charset="-128"/>
                <a:sym typeface="Symbol" panose="05050102010706020507" pitchFamily="18" charset="2"/>
              </a:rPr>
              <a:t>)</a:t>
            </a:r>
            <a:endParaRPr lang="en-US" altLang="en-US" sz="3600" dirty="0" smtClean="0">
              <a:solidFill>
                <a:prstClr val="black"/>
              </a:solidFill>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424736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Nyquist</a:t>
            </a:r>
            <a:r>
              <a:rPr lang="en-US" dirty="0" smtClean="0"/>
              <a:t> criterion</a:t>
            </a:r>
            <a:endParaRPr lang="en-US" dirty="0"/>
          </a:p>
        </p:txBody>
      </p:sp>
      <p:sp>
        <p:nvSpPr>
          <p:cNvPr id="6" name="Content Placeholder 5"/>
          <p:cNvSpPr>
            <a:spLocks noGrp="1"/>
          </p:cNvSpPr>
          <p:nvPr>
            <p:ph idx="1"/>
          </p:nvPr>
        </p:nvSpPr>
        <p:spPr/>
        <p:txBody>
          <a:bodyPr/>
          <a:lstStyle/>
          <a:p>
            <a:r>
              <a:rPr lang="en-US" dirty="0" smtClean="0"/>
              <a:t>Sampling frequency needs to be greater than twice the frequency trying to image</a:t>
            </a:r>
          </a:p>
          <a:p>
            <a:r>
              <a:rPr lang="en-US" dirty="0" err="1" smtClean="0"/>
              <a:t>Undersampling</a:t>
            </a:r>
            <a:r>
              <a:rPr lang="en-US" dirty="0" smtClean="0"/>
              <a:t> can result in aliasing</a:t>
            </a:r>
          </a:p>
          <a:p>
            <a:r>
              <a:rPr lang="en-US" dirty="0" smtClean="0"/>
              <a:t>Such differences can result in distortions or artifacts</a:t>
            </a:r>
          </a:p>
          <a:p>
            <a:pPr lvl="1"/>
            <a:r>
              <a:rPr lang="en-US" dirty="0" smtClean="0"/>
              <a:t>Avoid the “wagon wheel” effect</a:t>
            </a:r>
            <a:endParaRPr lang="en-US" dirty="0"/>
          </a:p>
        </p:txBody>
      </p:sp>
    </p:spTree>
    <p:extLst>
      <p:ext uri="{BB962C8B-B14F-4D97-AF65-F5344CB8AC3E}">
        <p14:creationId xmlns:p14="http://schemas.microsoft.com/office/powerpoint/2010/main" val="922753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066800" y="457200"/>
            <a:ext cx="6553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lnSpc>
                <a:spcPct val="80000"/>
              </a:lnSpc>
              <a:spcBef>
                <a:spcPct val="50000"/>
              </a:spcBef>
              <a:spcAft>
                <a:spcPct val="0"/>
              </a:spcAft>
            </a:pPr>
            <a:r>
              <a:rPr lang="en-US" altLang="en-US" sz="2800">
                <a:solidFill>
                  <a:srgbClr val="000000"/>
                </a:solidFill>
              </a:rPr>
              <a:t>Homework 2</a:t>
            </a:r>
            <a:r>
              <a:rPr lang="en-US" altLang="en-US">
                <a:solidFill>
                  <a:srgbClr val="000000"/>
                </a:solidFill>
              </a:rPr>
              <a:t>:  Why are most modern microscopes </a:t>
            </a:r>
            <a:r>
              <a:rPr lang="ja-JP" altLang="en-US">
                <a:solidFill>
                  <a:srgbClr val="000000"/>
                </a:solidFill>
              </a:rPr>
              <a:t>“</a:t>
            </a:r>
            <a:r>
              <a:rPr lang="en-US" altLang="ja-JP">
                <a:solidFill>
                  <a:srgbClr val="000000"/>
                </a:solidFill>
              </a:rPr>
              <a:t>infinity corrected</a:t>
            </a:r>
            <a:r>
              <a:rPr lang="ja-JP" altLang="en-US">
                <a:solidFill>
                  <a:srgbClr val="000000"/>
                </a:solidFill>
              </a:rPr>
              <a:t>”</a:t>
            </a:r>
            <a:endParaRPr lang="en-US" altLang="ja-JP">
              <a:solidFill>
                <a:srgbClr val="000000"/>
              </a:solidFill>
            </a:endParaRPr>
          </a:p>
          <a:p>
            <a:pPr eaLnBrk="0" fontAlgn="base" hangingPunct="0">
              <a:lnSpc>
                <a:spcPct val="80000"/>
              </a:lnSpc>
              <a:spcBef>
                <a:spcPct val="50000"/>
              </a:spcBef>
              <a:spcAft>
                <a:spcPct val="0"/>
              </a:spcAft>
            </a:pPr>
            <a:r>
              <a:rPr lang="en-US" altLang="en-US">
                <a:solidFill>
                  <a:srgbClr val="000000"/>
                </a:solidFill>
              </a:rPr>
              <a:t>Hint - think of the influence of a piece of glass</a:t>
            </a:r>
          </a:p>
          <a:p>
            <a:pPr eaLnBrk="0" fontAlgn="base" hangingPunct="0">
              <a:spcBef>
                <a:spcPct val="50000"/>
              </a:spcBef>
              <a:spcAft>
                <a:spcPct val="0"/>
              </a:spcAft>
            </a:pPr>
            <a:endParaRPr lang="en-US" altLang="en-US" sz="1400">
              <a:solidFill>
                <a:srgbClr val="000000"/>
              </a:solidFill>
            </a:endParaRPr>
          </a:p>
        </p:txBody>
      </p:sp>
      <p:sp>
        <p:nvSpPr>
          <p:cNvPr id="57347" name="Oval 3"/>
          <p:cNvSpPr>
            <a:spLocks noChangeArrowheads="1"/>
          </p:cNvSpPr>
          <p:nvPr/>
        </p:nvSpPr>
        <p:spPr bwMode="auto">
          <a:xfrm>
            <a:off x="6596063" y="22098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7348" name="Oval 4"/>
          <p:cNvSpPr>
            <a:spLocks noChangeArrowheads="1"/>
          </p:cNvSpPr>
          <p:nvPr/>
        </p:nvSpPr>
        <p:spPr bwMode="auto">
          <a:xfrm>
            <a:off x="4724400" y="26670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7349"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0"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7351"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2"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7353"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7354"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5"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6"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7" name="Line 13"/>
          <p:cNvSpPr>
            <a:spLocks noChangeShapeType="1"/>
          </p:cNvSpPr>
          <p:nvPr/>
        </p:nvSpPr>
        <p:spPr bwMode="auto">
          <a:xfrm flipV="1">
            <a:off x="1995488" y="4876800"/>
            <a:ext cx="31099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8"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59"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800">
                <a:solidFill>
                  <a:srgbClr val="000000"/>
                </a:solidFill>
              </a:rPr>
              <a:t>Image</a:t>
            </a:r>
            <a:endParaRPr lang="en-US" altLang="en-US">
              <a:solidFill>
                <a:srgbClr val="000000"/>
              </a:solidFill>
            </a:endParaRPr>
          </a:p>
        </p:txBody>
      </p:sp>
      <p:sp>
        <p:nvSpPr>
          <p:cNvPr id="57360" name="Line 16"/>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1" name="Line 17"/>
          <p:cNvSpPr>
            <a:spLocks noChangeShapeType="1"/>
          </p:cNvSpPr>
          <p:nvPr/>
        </p:nvSpPr>
        <p:spPr bwMode="auto">
          <a:xfrm>
            <a:off x="2133600" y="4267200"/>
            <a:ext cx="0" cy="2438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2" name="Line 18"/>
          <p:cNvSpPr>
            <a:spLocks noChangeShapeType="1"/>
          </p:cNvSpPr>
          <p:nvPr/>
        </p:nvSpPr>
        <p:spPr bwMode="auto">
          <a:xfrm flipV="1">
            <a:off x="4343400" y="2514600"/>
            <a:ext cx="2706688"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3" name="Line 19"/>
          <p:cNvSpPr>
            <a:spLocks noChangeShapeType="1"/>
          </p:cNvSpPr>
          <p:nvPr/>
        </p:nvSpPr>
        <p:spPr bwMode="auto">
          <a:xfrm flipV="1">
            <a:off x="5105400" y="3657600"/>
            <a:ext cx="2057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4" name="Line 20"/>
          <p:cNvSpPr>
            <a:spLocks noChangeShapeType="1"/>
          </p:cNvSpPr>
          <p:nvPr/>
        </p:nvSpPr>
        <p:spPr bwMode="auto">
          <a:xfrm flipH="1">
            <a:off x="2133600" y="4876800"/>
            <a:ext cx="220980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5" name="Line 21"/>
          <p:cNvSpPr>
            <a:spLocks noChangeShapeType="1"/>
          </p:cNvSpPr>
          <p:nvPr/>
        </p:nvSpPr>
        <p:spPr bwMode="auto">
          <a:xfrm flipH="1">
            <a:off x="2133600" y="3886200"/>
            <a:ext cx="464820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7366" name="Text Box 22"/>
          <p:cNvSpPr txBox="1">
            <a:spLocks noChangeArrowheads="1"/>
          </p:cNvSpPr>
          <p:nvPr/>
        </p:nvSpPr>
        <p:spPr bwMode="auto">
          <a:xfrm>
            <a:off x="762000" y="57150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p>
          <a:p>
            <a:pPr algn="ctr" eaLnBrk="0" fontAlgn="base" hangingPunct="0">
              <a:spcBef>
                <a:spcPct val="0"/>
              </a:spcBef>
              <a:spcAft>
                <a:spcPct val="0"/>
              </a:spcAft>
            </a:pPr>
            <a:r>
              <a:rPr lang="en-US" altLang="en-US" sz="2000">
                <a:solidFill>
                  <a:srgbClr val="000000"/>
                </a:solidFill>
              </a:rPr>
              <a:t>image</a:t>
            </a:r>
            <a:endParaRPr lang="en-US" altLang="en-US">
              <a:solidFill>
                <a:srgbClr val="000000"/>
              </a:solidFill>
            </a:endParaRPr>
          </a:p>
        </p:txBody>
      </p:sp>
      <p:sp>
        <p:nvSpPr>
          <p:cNvPr id="57367" name="Text Box 23"/>
          <p:cNvSpPr txBox="1">
            <a:spLocks noChangeArrowheads="1"/>
          </p:cNvSpPr>
          <p:nvPr/>
        </p:nvSpPr>
        <p:spPr bwMode="auto">
          <a:xfrm>
            <a:off x="4495800" y="57912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endParaRPr lang="en-US" altLang="en-US">
              <a:solidFill>
                <a:srgbClr val="000000"/>
              </a:solidFill>
            </a:endParaRPr>
          </a:p>
        </p:txBody>
      </p:sp>
      <p:sp>
        <p:nvSpPr>
          <p:cNvPr id="57368" name="Text Box 24"/>
          <p:cNvSpPr txBox="1">
            <a:spLocks noChangeArrowheads="1"/>
          </p:cNvSpPr>
          <p:nvPr/>
        </p:nvSpPr>
        <p:spPr bwMode="auto">
          <a:xfrm>
            <a:off x="6400800" y="59436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Lens of eye</a:t>
            </a:r>
            <a:endParaRPr lang="en-US" altLang="en-US">
              <a:solidFill>
                <a:srgbClr val="000000"/>
              </a:solidFill>
            </a:endParaRPr>
          </a:p>
        </p:txBody>
      </p:sp>
      <p:sp>
        <p:nvSpPr>
          <p:cNvPr id="57369" name="Rectangle 25"/>
          <p:cNvSpPr>
            <a:spLocks noChangeArrowheads="1"/>
          </p:cNvSpPr>
          <p:nvPr/>
        </p:nvSpPr>
        <p:spPr bwMode="auto">
          <a:xfrm rot="1283231">
            <a:off x="2819400" y="2667000"/>
            <a:ext cx="762000" cy="32766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4076553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8370" name="Oval 2"/>
          <p:cNvSpPr>
            <a:spLocks noChangeArrowheads="1"/>
          </p:cNvSpPr>
          <p:nvPr/>
        </p:nvSpPr>
        <p:spPr bwMode="auto">
          <a:xfrm>
            <a:off x="6596063" y="11430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8371" name="Oval 3"/>
          <p:cNvSpPr>
            <a:spLocks noChangeArrowheads="1"/>
          </p:cNvSpPr>
          <p:nvPr/>
        </p:nvSpPr>
        <p:spPr bwMode="auto">
          <a:xfrm>
            <a:off x="4724400" y="16002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8372" name="Line 4"/>
          <p:cNvSpPr>
            <a:spLocks noChangeShapeType="1"/>
          </p:cNvSpPr>
          <p:nvPr/>
        </p:nvSpPr>
        <p:spPr bwMode="auto">
          <a:xfrm>
            <a:off x="304800" y="31623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73" name="Oval 5"/>
          <p:cNvSpPr>
            <a:spLocks noChangeArrowheads="1"/>
          </p:cNvSpPr>
          <p:nvPr/>
        </p:nvSpPr>
        <p:spPr bwMode="auto">
          <a:xfrm>
            <a:off x="1725613" y="19383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8374" name="Line 6"/>
          <p:cNvSpPr>
            <a:spLocks noChangeShapeType="1"/>
          </p:cNvSpPr>
          <p:nvPr/>
        </p:nvSpPr>
        <p:spPr bwMode="auto">
          <a:xfrm>
            <a:off x="981075" y="28575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75" name="AutoShape 7"/>
          <p:cNvSpPr>
            <a:spLocks noChangeArrowheads="1"/>
          </p:cNvSpPr>
          <p:nvPr/>
        </p:nvSpPr>
        <p:spPr bwMode="auto">
          <a:xfrm>
            <a:off x="2673350" y="31019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8376" name="AutoShape 8"/>
          <p:cNvSpPr>
            <a:spLocks noChangeArrowheads="1"/>
          </p:cNvSpPr>
          <p:nvPr/>
        </p:nvSpPr>
        <p:spPr bwMode="auto">
          <a:xfrm>
            <a:off x="1195388" y="30908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8377" name="Line 9"/>
          <p:cNvSpPr>
            <a:spLocks noChangeShapeType="1"/>
          </p:cNvSpPr>
          <p:nvPr/>
        </p:nvSpPr>
        <p:spPr bwMode="auto">
          <a:xfrm flipH="1" flipV="1">
            <a:off x="914400" y="27955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78" name="Line 10"/>
          <p:cNvSpPr>
            <a:spLocks noChangeShapeType="1"/>
          </p:cNvSpPr>
          <p:nvPr/>
        </p:nvSpPr>
        <p:spPr bwMode="auto">
          <a:xfrm>
            <a:off x="914400" y="27955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79" name="Line 11"/>
          <p:cNvSpPr>
            <a:spLocks noChangeShapeType="1"/>
          </p:cNvSpPr>
          <p:nvPr/>
        </p:nvSpPr>
        <p:spPr bwMode="auto">
          <a:xfrm>
            <a:off x="914400" y="27955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0" name="Line 12"/>
          <p:cNvSpPr>
            <a:spLocks noChangeShapeType="1"/>
          </p:cNvSpPr>
          <p:nvPr/>
        </p:nvSpPr>
        <p:spPr bwMode="auto">
          <a:xfrm flipV="1">
            <a:off x="1995488" y="3810000"/>
            <a:ext cx="31099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1" name="Line 13"/>
          <p:cNvSpPr>
            <a:spLocks noChangeShapeType="1"/>
          </p:cNvSpPr>
          <p:nvPr/>
        </p:nvSpPr>
        <p:spPr bwMode="auto">
          <a:xfrm>
            <a:off x="4364038" y="31623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2" name="Text Box 14"/>
          <p:cNvSpPr txBox="1">
            <a:spLocks noChangeArrowheads="1"/>
          </p:cNvSpPr>
          <p:nvPr/>
        </p:nvSpPr>
        <p:spPr bwMode="auto">
          <a:xfrm>
            <a:off x="3890963" y="27955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800">
                <a:solidFill>
                  <a:srgbClr val="000000"/>
                </a:solidFill>
              </a:rPr>
              <a:t>Image</a:t>
            </a:r>
            <a:endParaRPr lang="en-US" altLang="en-US">
              <a:solidFill>
                <a:srgbClr val="000000"/>
              </a:solidFill>
            </a:endParaRPr>
          </a:p>
        </p:txBody>
      </p:sp>
      <p:sp>
        <p:nvSpPr>
          <p:cNvPr id="58383" name="Line 15"/>
          <p:cNvSpPr>
            <a:spLocks noChangeShapeType="1"/>
          </p:cNvSpPr>
          <p:nvPr/>
        </p:nvSpPr>
        <p:spPr bwMode="auto">
          <a:xfrm>
            <a:off x="1893888" y="27860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4" name="Line 16"/>
          <p:cNvSpPr>
            <a:spLocks noChangeShapeType="1"/>
          </p:cNvSpPr>
          <p:nvPr/>
        </p:nvSpPr>
        <p:spPr bwMode="auto">
          <a:xfrm>
            <a:off x="2133600" y="3200400"/>
            <a:ext cx="0" cy="2438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5" name="Line 17"/>
          <p:cNvSpPr>
            <a:spLocks noChangeShapeType="1"/>
          </p:cNvSpPr>
          <p:nvPr/>
        </p:nvSpPr>
        <p:spPr bwMode="auto">
          <a:xfrm flipV="1">
            <a:off x="4343400" y="1447800"/>
            <a:ext cx="2706688"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6" name="Line 18"/>
          <p:cNvSpPr>
            <a:spLocks noChangeShapeType="1"/>
          </p:cNvSpPr>
          <p:nvPr/>
        </p:nvSpPr>
        <p:spPr bwMode="auto">
          <a:xfrm flipV="1">
            <a:off x="5105400" y="2590800"/>
            <a:ext cx="2057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7" name="Line 19"/>
          <p:cNvSpPr>
            <a:spLocks noChangeShapeType="1"/>
          </p:cNvSpPr>
          <p:nvPr/>
        </p:nvSpPr>
        <p:spPr bwMode="auto">
          <a:xfrm flipH="1">
            <a:off x="2133600" y="3810000"/>
            <a:ext cx="220980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8" name="Line 20"/>
          <p:cNvSpPr>
            <a:spLocks noChangeShapeType="1"/>
          </p:cNvSpPr>
          <p:nvPr/>
        </p:nvSpPr>
        <p:spPr bwMode="auto">
          <a:xfrm flipH="1">
            <a:off x="2133600" y="2819400"/>
            <a:ext cx="464820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89" name="Text Box 21"/>
          <p:cNvSpPr txBox="1">
            <a:spLocks noChangeArrowheads="1"/>
          </p:cNvSpPr>
          <p:nvPr/>
        </p:nvSpPr>
        <p:spPr bwMode="auto">
          <a:xfrm>
            <a:off x="762000" y="46482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p>
          <a:p>
            <a:pPr algn="ctr" eaLnBrk="0" fontAlgn="base" hangingPunct="0">
              <a:spcBef>
                <a:spcPct val="0"/>
              </a:spcBef>
              <a:spcAft>
                <a:spcPct val="0"/>
              </a:spcAft>
            </a:pPr>
            <a:r>
              <a:rPr lang="en-US" altLang="en-US" sz="2000">
                <a:solidFill>
                  <a:srgbClr val="000000"/>
                </a:solidFill>
              </a:rPr>
              <a:t>image</a:t>
            </a:r>
            <a:endParaRPr lang="en-US" altLang="en-US">
              <a:solidFill>
                <a:srgbClr val="000000"/>
              </a:solidFill>
            </a:endParaRPr>
          </a:p>
        </p:txBody>
      </p:sp>
      <p:sp>
        <p:nvSpPr>
          <p:cNvPr id="58390" name="Text Box 22"/>
          <p:cNvSpPr txBox="1">
            <a:spLocks noChangeArrowheads="1"/>
          </p:cNvSpPr>
          <p:nvPr/>
        </p:nvSpPr>
        <p:spPr bwMode="auto">
          <a:xfrm>
            <a:off x="4495800" y="47244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endParaRPr lang="en-US" altLang="en-US">
              <a:solidFill>
                <a:srgbClr val="000000"/>
              </a:solidFill>
            </a:endParaRPr>
          </a:p>
        </p:txBody>
      </p:sp>
      <p:sp>
        <p:nvSpPr>
          <p:cNvPr id="58391" name="Text Box 23"/>
          <p:cNvSpPr txBox="1">
            <a:spLocks noChangeArrowheads="1"/>
          </p:cNvSpPr>
          <p:nvPr/>
        </p:nvSpPr>
        <p:spPr bwMode="auto">
          <a:xfrm>
            <a:off x="6400800" y="48768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Lens of eye</a:t>
            </a:r>
            <a:endParaRPr lang="en-US" altLang="en-US">
              <a:solidFill>
                <a:srgbClr val="000000"/>
              </a:solidFill>
            </a:endParaRPr>
          </a:p>
        </p:txBody>
      </p:sp>
      <p:sp>
        <p:nvSpPr>
          <p:cNvPr id="58392" name="Rectangle 24"/>
          <p:cNvSpPr>
            <a:spLocks noChangeArrowheads="1"/>
          </p:cNvSpPr>
          <p:nvPr/>
        </p:nvSpPr>
        <p:spPr bwMode="auto">
          <a:xfrm rot="1271761">
            <a:off x="2743200" y="1828800"/>
            <a:ext cx="762000" cy="32766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8393" name="Text Box 25"/>
          <p:cNvSpPr txBox="1">
            <a:spLocks noChangeArrowheads="1"/>
          </p:cNvSpPr>
          <p:nvPr/>
        </p:nvSpPr>
        <p:spPr bwMode="auto">
          <a:xfrm>
            <a:off x="685800" y="306388"/>
            <a:ext cx="3429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0000"/>
                </a:solidFill>
              </a:rPr>
              <a:t>Take special case:</a:t>
            </a:r>
          </a:p>
          <a:p>
            <a:pPr eaLnBrk="0" fontAlgn="base" hangingPunct="0">
              <a:spcBef>
                <a:spcPct val="0"/>
              </a:spcBef>
              <a:spcAft>
                <a:spcPct val="0"/>
              </a:spcAft>
            </a:pPr>
            <a:r>
              <a:rPr lang="en-US" altLang="en-US">
                <a:solidFill>
                  <a:srgbClr val="FF0000"/>
                </a:solidFill>
              </a:rPr>
              <a:t>Glass at right angle to second principle ray</a:t>
            </a:r>
            <a:endParaRPr lang="en-US" altLang="en-US">
              <a:solidFill>
                <a:srgbClr val="000000"/>
              </a:solidFill>
            </a:endParaRPr>
          </a:p>
        </p:txBody>
      </p:sp>
      <p:sp>
        <p:nvSpPr>
          <p:cNvPr id="58394" name="Line 26"/>
          <p:cNvSpPr>
            <a:spLocks noChangeShapeType="1"/>
          </p:cNvSpPr>
          <p:nvPr/>
        </p:nvSpPr>
        <p:spPr bwMode="auto">
          <a:xfrm>
            <a:off x="2438400" y="1905000"/>
            <a:ext cx="304800" cy="1066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8395" name="Text Box 27"/>
          <p:cNvSpPr txBox="1">
            <a:spLocks noChangeArrowheads="1"/>
          </p:cNvSpPr>
          <p:nvPr/>
        </p:nvSpPr>
        <p:spPr bwMode="auto">
          <a:xfrm>
            <a:off x="4572000" y="304800"/>
            <a:ext cx="3352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Simplify by removing eyepiece and eye</a:t>
            </a:r>
          </a:p>
        </p:txBody>
      </p:sp>
    </p:spTree>
    <p:extLst>
      <p:ext uri="{BB962C8B-B14F-4D97-AF65-F5344CB8AC3E}">
        <p14:creationId xmlns:p14="http://schemas.microsoft.com/office/powerpoint/2010/main" val="2333746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9394" name="Line 2"/>
          <p:cNvSpPr>
            <a:spLocks noChangeShapeType="1"/>
          </p:cNvSpPr>
          <p:nvPr/>
        </p:nvSpPr>
        <p:spPr bwMode="auto">
          <a:xfrm>
            <a:off x="304800" y="31623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395" name="Oval 3"/>
          <p:cNvSpPr>
            <a:spLocks noChangeArrowheads="1"/>
          </p:cNvSpPr>
          <p:nvPr/>
        </p:nvSpPr>
        <p:spPr bwMode="auto">
          <a:xfrm>
            <a:off x="1725613" y="19383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59396" name="Line 4"/>
          <p:cNvSpPr>
            <a:spLocks noChangeShapeType="1"/>
          </p:cNvSpPr>
          <p:nvPr/>
        </p:nvSpPr>
        <p:spPr bwMode="auto">
          <a:xfrm>
            <a:off x="981075" y="2857500"/>
            <a:ext cx="5724525" cy="16383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397" name="AutoShape 5"/>
          <p:cNvSpPr>
            <a:spLocks noChangeArrowheads="1"/>
          </p:cNvSpPr>
          <p:nvPr/>
        </p:nvSpPr>
        <p:spPr bwMode="auto">
          <a:xfrm>
            <a:off x="2673350" y="31019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9398" name="AutoShape 6"/>
          <p:cNvSpPr>
            <a:spLocks noChangeArrowheads="1"/>
          </p:cNvSpPr>
          <p:nvPr/>
        </p:nvSpPr>
        <p:spPr bwMode="auto">
          <a:xfrm>
            <a:off x="1195388" y="30908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9399" name="Line 7"/>
          <p:cNvSpPr>
            <a:spLocks noChangeShapeType="1"/>
          </p:cNvSpPr>
          <p:nvPr/>
        </p:nvSpPr>
        <p:spPr bwMode="auto">
          <a:xfrm flipH="1" flipV="1">
            <a:off x="914400" y="27955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0" name="Line 8"/>
          <p:cNvSpPr>
            <a:spLocks noChangeShapeType="1"/>
          </p:cNvSpPr>
          <p:nvPr/>
        </p:nvSpPr>
        <p:spPr bwMode="auto">
          <a:xfrm>
            <a:off x="914400" y="27955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1" name="Line 9"/>
          <p:cNvSpPr>
            <a:spLocks noChangeShapeType="1"/>
          </p:cNvSpPr>
          <p:nvPr/>
        </p:nvSpPr>
        <p:spPr bwMode="auto">
          <a:xfrm>
            <a:off x="914400" y="27955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2" name="Line 10"/>
          <p:cNvSpPr>
            <a:spLocks noChangeShapeType="1"/>
          </p:cNvSpPr>
          <p:nvPr/>
        </p:nvSpPr>
        <p:spPr bwMode="auto">
          <a:xfrm>
            <a:off x="4364038" y="31623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3" name="Text Box 11"/>
          <p:cNvSpPr txBox="1">
            <a:spLocks noChangeArrowheads="1"/>
          </p:cNvSpPr>
          <p:nvPr/>
        </p:nvSpPr>
        <p:spPr bwMode="auto">
          <a:xfrm>
            <a:off x="3890963" y="27955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800">
                <a:solidFill>
                  <a:srgbClr val="000000"/>
                </a:solidFill>
              </a:rPr>
              <a:t>Image</a:t>
            </a:r>
            <a:endParaRPr lang="en-US" altLang="en-US">
              <a:solidFill>
                <a:srgbClr val="000000"/>
              </a:solidFill>
            </a:endParaRPr>
          </a:p>
        </p:txBody>
      </p:sp>
      <p:sp>
        <p:nvSpPr>
          <p:cNvPr id="59404" name="Line 12"/>
          <p:cNvSpPr>
            <a:spLocks noChangeShapeType="1"/>
          </p:cNvSpPr>
          <p:nvPr/>
        </p:nvSpPr>
        <p:spPr bwMode="auto">
          <a:xfrm>
            <a:off x="1893888" y="2786063"/>
            <a:ext cx="4887912" cy="20907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5" name="Line 13"/>
          <p:cNvSpPr>
            <a:spLocks noChangeShapeType="1"/>
          </p:cNvSpPr>
          <p:nvPr/>
        </p:nvSpPr>
        <p:spPr bwMode="auto">
          <a:xfrm>
            <a:off x="2133600" y="3200400"/>
            <a:ext cx="0" cy="2438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06" name="Text Box 14"/>
          <p:cNvSpPr txBox="1">
            <a:spLocks noChangeArrowheads="1"/>
          </p:cNvSpPr>
          <p:nvPr/>
        </p:nvSpPr>
        <p:spPr bwMode="auto">
          <a:xfrm>
            <a:off x="762000" y="46482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p>
          <a:p>
            <a:pPr algn="ctr" eaLnBrk="0" fontAlgn="base" hangingPunct="0">
              <a:spcBef>
                <a:spcPct val="0"/>
              </a:spcBef>
              <a:spcAft>
                <a:spcPct val="0"/>
              </a:spcAft>
            </a:pPr>
            <a:r>
              <a:rPr lang="en-US" altLang="en-US" sz="2000">
                <a:solidFill>
                  <a:srgbClr val="000000"/>
                </a:solidFill>
              </a:rPr>
              <a:t>image</a:t>
            </a:r>
            <a:endParaRPr lang="en-US" altLang="en-US">
              <a:solidFill>
                <a:srgbClr val="000000"/>
              </a:solidFill>
            </a:endParaRPr>
          </a:p>
        </p:txBody>
      </p:sp>
      <p:sp>
        <p:nvSpPr>
          <p:cNvPr id="59407" name="Rectangle 15"/>
          <p:cNvSpPr>
            <a:spLocks noChangeArrowheads="1"/>
          </p:cNvSpPr>
          <p:nvPr/>
        </p:nvSpPr>
        <p:spPr bwMode="auto">
          <a:xfrm rot="1271761">
            <a:off x="2743200" y="1828800"/>
            <a:ext cx="762000" cy="32766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9408" name="Text Box 16"/>
          <p:cNvSpPr txBox="1">
            <a:spLocks noChangeArrowheads="1"/>
          </p:cNvSpPr>
          <p:nvPr/>
        </p:nvSpPr>
        <p:spPr bwMode="auto">
          <a:xfrm>
            <a:off x="685800" y="306388"/>
            <a:ext cx="3429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0000"/>
                </a:solidFill>
              </a:rPr>
              <a:t>Take special case:</a:t>
            </a:r>
          </a:p>
          <a:p>
            <a:pPr eaLnBrk="0" fontAlgn="base" hangingPunct="0">
              <a:spcBef>
                <a:spcPct val="0"/>
              </a:spcBef>
              <a:spcAft>
                <a:spcPct val="0"/>
              </a:spcAft>
            </a:pPr>
            <a:r>
              <a:rPr lang="en-US" altLang="en-US">
                <a:solidFill>
                  <a:srgbClr val="FF0000"/>
                </a:solidFill>
              </a:rPr>
              <a:t>Glass at right angle to second principle ray</a:t>
            </a:r>
            <a:endParaRPr lang="en-US" altLang="en-US">
              <a:solidFill>
                <a:srgbClr val="000000"/>
              </a:solidFill>
            </a:endParaRPr>
          </a:p>
        </p:txBody>
      </p:sp>
      <p:sp>
        <p:nvSpPr>
          <p:cNvPr id="59409" name="Line 17"/>
          <p:cNvSpPr>
            <a:spLocks noChangeShapeType="1"/>
          </p:cNvSpPr>
          <p:nvPr/>
        </p:nvSpPr>
        <p:spPr bwMode="auto">
          <a:xfrm>
            <a:off x="2438400" y="1905000"/>
            <a:ext cx="304800" cy="1066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0" name="Line 18"/>
          <p:cNvSpPr>
            <a:spLocks noChangeShapeType="1"/>
          </p:cNvSpPr>
          <p:nvPr/>
        </p:nvSpPr>
        <p:spPr bwMode="auto">
          <a:xfrm>
            <a:off x="1981200" y="3810000"/>
            <a:ext cx="419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1" name="Line 19"/>
          <p:cNvSpPr>
            <a:spLocks noChangeShapeType="1"/>
          </p:cNvSpPr>
          <p:nvPr/>
        </p:nvSpPr>
        <p:spPr bwMode="auto">
          <a:xfrm>
            <a:off x="2590800" y="3810000"/>
            <a:ext cx="762000" cy="1524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2" name="Line 20"/>
          <p:cNvSpPr>
            <a:spLocks noChangeShapeType="1"/>
          </p:cNvSpPr>
          <p:nvPr/>
        </p:nvSpPr>
        <p:spPr bwMode="auto">
          <a:xfrm>
            <a:off x="3352800" y="3962400"/>
            <a:ext cx="28194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3" name="Line 21"/>
          <p:cNvSpPr>
            <a:spLocks noChangeShapeType="1"/>
          </p:cNvSpPr>
          <p:nvPr/>
        </p:nvSpPr>
        <p:spPr bwMode="auto">
          <a:xfrm>
            <a:off x="2743200" y="3352800"/>
            <a:ext cx="762000" cy="3048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4" name="Line 22"/>
          <p:cNvSpPr>
            <a:spLocks noChangeShapeType="1"/>
          </p:cNvSpPr>
          <p:nvPr/>
        </p:nvSpPr>
        <p:spPr bwMode="auto">
          <a:xfrm>
            <a:off x="3429000" y="3657600"/>
            <a:ext cx="3429000" cy="10350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5" name="Line 23"/>
          <p:cNvSpPr>
            <a:spLocks noChangeShapeType="1"/>
          </p:cNvSpPr>
          <p:nvPr/>
        </p:nvSpPr>
        <p:spPr bwMode="auto">
          <a:xfrm>
            <a:off x="2819400" y="3200400"/>
            <a:ext cx="3581400" cy="1524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16" name="Text Box 24"/>
          <p:cNvSpPr txBox="1">
            <a:spLocks noChangeArrowheads="1"/>
          </p:cNvSpPr>
          <p:nvPr/>
        </p:nvSpPr>
        <p:spPr bwMode="auto">
          <a:xfrm>
            <a:off x="2362200" y="5029200"/>
            <a:ext cx="2349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3333CC"/>
                </a:solidFill>
              </a:rPr>
              <a:t>Refraction of principle rays</a:t>
            </a:r>
          </a:p>
        </p:txBody>
      </p:sp>
      <p:sp>
        <p:nvSpPr>
          <p:cNvPr id="59417" name="Line 25"/>
          <p:cNvSpPr>
            <a:spLocks noChangeShapeType="1"/>
          </p:cNvSpPr>
          <p:nvPr/>
        </p:nvSpPr>
        <p:spPr bwMode="auto">
          <a:xfrm flipH="1" flipV="1">
            <a:off x="3352800" y="4191000"/>
            <a:ext cx="76200" cy="838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2" name="Group 26"/>
          <p:cNvGrpSpPr>
            <a:grpSpLocks/>
          </p:cNvGrpSpPr>
          <p:nvPr/>
        </p:nvGrpSpPr>
        <p:grpSpPr bwMode="auto">
          <a:xfrm>
            <a:off x="4419600" y="1066800"/>
            <a:ext cx="4048125" cy="3070225"/>
            <a:chOff x="2784" y="672"/>
            <a:chExt cx="2550" cy="1934"/>
          </a:xfrm>
        </p:grpSpPr>
        <p:sp>
          <p:nvSpPr>
            <p:cNvPr id="59419" name="Line 27"/>
            <p:cNvSpPr>
              <a:spLocks noChangeShapeType="1"/>
            </p:cNvSpPr>
            <p:nvPr/>
          </p:nvSpPr>
          <p:spPr bwMode="auto">
            <a:xfrm>
              <a:off x="2832" y="1982"/>
              <a:ext cx="0" cy="52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20" name="Line 28"/>
            <p:cNvSpPr>
              <a:spLocks noChangeShapeType="1"/>
            </p:cNvSpPr>
            <p:nvPr/>
          </p:nvSpPr>
          <p:spPr bwMode="auto">
            <a:xfrm>
              <a:off x="2928" y="1982"/>
              <a:ext cx="0" cy="52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21" name="Line 29"/>
            <p:cNvSpPr>
              <a:spLocks noChangeShapeType="1"/>
            </p:cNvSpPr>
            <p:nvPr/>
          </p:nvSpPr>
          <p:spPr bwMode="auto">
            <a:xfrm>
              <a:off x="3134" y="1982"/>
              <a:ext cx="0" cy="624"/>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9422" name="Text Box 30"/>
            <p:cNvSpPr txBox="1">
              <a:spLocks noChangeArrowheads="1"/>
            </p:cNvSpPr>
            <p:nvPr/>
          </p:nvSpPr>
          <p:spPr bwMode="auto">
            <a:xfrm>
              <a:off x="2784" y="672"/>
              <a:ext cx="2550"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3333CC"/>
                  </a:solidFill>
                </a:rPr>
                <a:t>Zone of Confusion:  Rays fail to intersect at only one place</a:t>
              </a:r>
            </a:p>
          </p:txBody>
        </p:sp>
        <p:sp>
          <p:nvSpPr>
            <p:cNvPr id="59423" name="Line 31"/>
            <p:cNvSpPr>
              <a:spLocks noChangeShapeType="1"/>
            </p:cNvSpPr>
            <p:nvPr/>
          </p:nvSpPr>
          <p:spPr bwMode="auto">
            <a:xfrm flipH="1">
              <a:off x="3120" y="1584"/>
              <a:ext cx="336" cy="2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Tree>
    <p:extLst>
      <p:ext uri="{BB962C8B-B14F-4D97-AF65-F5344CB8AC3E}">
        <p14:creationId xmlns:p14="http://schemas.microsoft.com/office/powerpoint/2010/main" val="254717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0418" name="Oval 2"/>
          <p:cNvSpPr>
            <a:spLocks noChangeArrowheads="1"/>
          </p:cNvSpPr>
          <p:nvPr/>
        </p:nvSpPr>
        <p:spPr bwMode="auto">
          <a:xfrm>
            <a:off x="7586663" y="20574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60419" name="Rectangle 3"/>
          <p:cNvSpPr>
            <a:spLocks noChangeArrowheads="1"/>
          </p:cNvSpPr>
          <p:nvPr/>
        </p:nvSpPr>
        <p:spPr bwMode="auto">
          <a:xfrm rot="888808">
            <a:off x="2438400" y="2198688"/>
            <a:ext cx="762000" cy="32766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60420" name="Oval 4"/>
          <p:cNvSpPr>
            <a:spLocks noChangeArrowheads="1"/>
          </p:cNvSpPr>
          <p:nvPr/>
        </p:nvSpPr>
        <p:spPr bwMode="auto">
          <a:xfrm>
            <a:off x="4343400" y="2122488"/>
            <a:ext cx="446088"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60421" name="Oval 5"/>
          <p:cNvSpPr>
            <a:spLocks noChangeArrowheads="1"/>
          </p:cNvSpPr>
          <p:nvPr/>
        </p:nvSpPr>
        <p:spPr bwMode="auto">
          <a:xfrm>
            <a:off x="1497013" y="2765425"/>
            <a:ext cx="446087" cy="2449513"/>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60422" name="Line 6"/>
          <p:cNvSpPr>
            <a:spLocks noChangeShapeType="1"/>
          </p:cNvSpPr>
          <p:nvPr/>
        </p:nvSpPr>
        <p:spPr bwMode="auto">
          <a:xfrm>
            <a:off x="685800" y="3646488"/>
            <a:ext cx="3886200" cy="1219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3" name="Line 7"/>
          <p:cNvSpPr>
            <a:spLocks noChangeShapeType="1"/>
          </p:cNvSpPr>
          <p:nvPr/>
        </p:nvSpPr>
        <p:spPr bwMode="auto">
          <a:xfrm flipH="1" flipV="1">
            <a:off x="685800" y="3622675"/>
            <a:ext cx="0" cy="3667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4" name="Line 8"/>
          <p:cNvSpPr>
            <a:spLocks noChangeShapeType="1"/>
          </p:cNvSpPr>
          <p:nvPr/>
        </p:nvSpPr>
        <p:spPr bwMode="auto">
          <a:xfrm>
            <a:off x="685800" y="3622675"/>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5" name="Line 9"/>
          <p:cNvSpPr>
            <a:spLocks noChangeShapeType="1"/>
          </p:cNvSpPr>
          <p:nvPr/>
        </p:nvSpPr>
        <p:spPr bwMode="auto">
          <a:xfrm>
            <a:off x="685800" y="3622675"/>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6" name="Line 10"/>
          <p:cNvSpPr>
            <a:spLocks noChangeShapeType="1"/>
          </p:cNvSpPr>
          <p:nvPr/>
        </p:nvSpPr>
        <p:spPr bwMode="auto">
          <a:xfrm>
            <a:off x="1766888" y="4643438"/>
            <a:ext cx="2805112" cy="8318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7" name="Text Box 11"/>
          <p:cNvSpPr txBox="1">
            <a:spLocks noChangeArrowheads="1"/>
          </p:cNvSpPr>
          <p:nvPr/>
        </p:nvSpPr>
        <p:spPr bwMode="auto">
          <a:xfrm>
            <a:off x="5410200" y="35956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800">
                <a:solidFill>
                  <a:srgbClr val="000000"/>
                </a:solidFill>
              </a:rPr>
              <a:t>Image</a:t>
            </a:r>
            <a:endParaRPr lang="en-US" altLang="en-US">
              <a:solidFill>
                <a:srgbClr val="000000"/>
              </a:solidFill>
            </a:endParaRPr>
          </a:p>
        </p:txBody>
      </p:sp>
      <p:sp>
        <p:nvSpPr>
          <p:cNvPr id="60428" name="Line 12"/>
          <p:cNvSpPr>
            <a:spLocks noChangeShapeType="1"/>
          </p:cNvSpPr>
          <p:nvPr/>
        </p:nvSpPr>
        <p:spPr bwMode="auto">
          <a:xfrm>
            <a:off x="1665288" y="3646488"/>
            <a:ext cx="2906712"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29" name="Oval 13"/>
          <p:cNvSpPr>
            <a:spLocks noChangeArrowheads="1"/>
          </p:cNvSpPr>
          <p:nvPr/>
        </p:nvSpPr>
        <p:spPr bwMode="auto">
          <a:xfrm>
            <a:off x="6269038" y="2416175"/>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000000"/>
              </a:solidFill>
            </a:endParaRPr>
          </a:p>
        </p:txBody>
      </p:sp>
      <p:sp>
        <p:nvSpPr>
          <p:cNvPr id="60430" name="Line 14"/>
          <p:cNvSpPr>
            <a:spLocks noChangeShapeType="1"/>
          </p:cNvSpPr>
          <p:nvPr/>
        </p:nvSpPr>
        <p:spPr bwMode="auto">
          <a:xfrm>
            <a:off x="3678238" y="4016375"/>
            <a:ext cx="0" cy="2438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1" name="Line 15"/>
          <p:cNvSpPr>
            <a:spLocks noChangeShapeType="1"/>
          </p:cNvSpPr>
          <p:nvPr/>
        </p:nvSpPr>
        <p:spPr bwMode="auto">
          <a:xfrm flipV="1">
            <a:off x="5888038" y="2655888"/>
            <a:ext cx="2265362" cy="19700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2" name="Line 16"/>
          <p:cNvSpPr>
            <a:spLocks noChangeShapeType="1"/>
          </p:cNvSpPr>
          <p:nvPr/>
        </p:nvSpPr>
        <p:spPr bwMode="auto">
          <a:xfrm flipV="1">
            <a:off x="6650038" y="3722688"/>
            <a:ext cx="1503362" cy="9032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3" name="Line 17"/>
          <p:cNvSpPr>
            <a:spLocks noChangeShapeType="1"/>
          </p:cNvSpPr>
          <p:nvPr/>
        </p:nvSpPr>
        <p:spPr bwMode="auto">
          <a:xfrm flipH="1">
            <a:off x="3678238" y="4625975"/>
            <a:ext cx="2209800" cy="1828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4" name="Line 18"/>
          <p:cNvSpPr>
            <a:spLocks noChangeShapeType="1"/>
          </p:cNvSpPr>
          <p:nvPr/>
        </p:nvSpPr>
        <p:spPr bwMode="auto">
          <a:xfrm flipH="1">
            <a:off x="3678238" y="3722688"/>
            <a:ext cx="4475162" cy="273208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5" name="Text Box 19"/>
          <p:cNvSpPr txBox="1">
            <a:spLocks noChangeArrowheads="1"/>
          </p:cNvSpPr>
          <p:nvPr/>
        </p:nvSpPr>
        <p:spPr bwMode="auto">
          <a:xfrm>
            <a:off x="4343400" y="5818188"/>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3333CC"/>
                </a:solidFill>
              </a:rPr>
              <a:t>Eyepiece</a:t>
            </a:r>
          </a:p>
          <a:p>
            <a:pPr algn="ctr" eaLnBrk="0" fontAlgn="base" hangingPunct="0">
              <a:spcBef>
                <a:spcPct val="0"/>
              </a:spcBef>
              <a:spcAft>
                <a:spcPct val="0"/>
              </a:spcAft>
            </a:pPr>
            <a:r>
              <a:rPr lang="en-US" altLang="en-US" sz="2000">
                <a:solidFill>
                  <a:srgbClr val="3333CC"/>
                </a:solidFill>
              </a:rPr>
              <a:t>image</a:t>
            </a:r>
            <a:endParaRPr lang="en-US" altLang="en-US">
              <a:solidFill>
                <a:srgbClr val="3333CC"/>
              </a:solidFill>
            </a:endParaRPr>
          </a:p>
        </p:txBody>
      </p:sp>
      <p:sp>
        <p:nvSpPr>
          <p:cNvPr id="60436" name="Text Box 20"/>
          <p:cNvSpPr txBox="1">
            <a:spLocks noChangeArrowheads="1"/>
          </p:cNvSpPr>
          <p:nvPr/>
        </p:nvSpPr>
        <p:spPr bwMode="auto">
          <a:xfrm>
            <a:off x="5943600" y="5399088"/>
            <a:ext cx="12319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Eyepiece</a:t>
            </a:r>
            <a:endParaRPr lang="en-US" altLang="en-US">
              <a:solidFill>
                <a:srgbClr val="000000"/>
              </a:solidFill>
            </a:endParaRPr>
          </a:p>
        </p:txBody>
      </p:sp>
      <p:sp>
        <p:nvSpPr>
          <p:cNvPr id="60437" name="Line 21"/>
          <p:cNvSpPr>
            <a:spLocks noChangeShapeType="1"/>
          </p:cNvSpPr>
          <p:nvPr/>
        </p:nvSpPr>
        <p:spPr bwMode="auto">
          <a:xfrm flipV="1">
            <a:off x="4572000" y="4637088"/>
            <a:ext cx="1295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8" name="Line 22"/>
          <p:cNvSpPr>
            <a:spLocks noChangeShapeType="1"/>
          </p:cNvSpPr>
          <p:nvPr/>
        </p:nvSpPr>
        <p:spPr bwMode="auto">
          <a:xfrm flipV="1">
            <a:off x="4572000" y="4637088"/>
            <a:ext cx="1295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39" name="Line 23"/>
          <p:cNvSpPr>
            <a:spLocks noChangeShapeType="1"/>
          </p:cNvSpPr>
          <p:nvPr/>
        </p:nvSpPr>
        <p:spPr bwMode="auto">
          <a:xfrm>
            <a:off x="4572000" y="4484688"/>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40" name="Line 24"/>
          <p:cNvSpPr>
            <a:spLocks noChangeShapeType="1"/>
          </p:cNvSpPr>
          <p:nvPr/>
        </p:nvSpPr>
        <p:spPr bwMode="auto">
          <a:xfrm>
            <a:off x="5867400" y="46370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41" name="Text Box 25"/>
          <p:cNvSpPr txBox="1">
            <a:spLocks noChangeArrowheads="1"/>
          </p:cNvSpPr>
          <p:nvPr/>
        </p:nvSpPr>
        <p:spPr bwMode="auto">
          <a:xfrm>
            <a:off x="3917950" y="1676400"/>
            <a:ext cx="13223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Tube lens</a:t>
            </a:r>
            <a:endParaRPr lang="en-US" altLang="en-US">
              <a:solidFill>
                <a:srgbClr val="000000"/>
              </a:solidFill>
            </a:endParaRPr>
          </a:p>
        </p:txBody>
      </p:sp>
      <p:sp>
        <p:nvSpPr>
          <p:cNvPr id="60442" name="Text Box 26"/>
          <p:cNvSpPr txBox="1">
            <a:spLocks noChangeArrowheads="1"/>
          </p:cNvSpPr>
          <p:nvPr/>
        </p:nvSpPr>
        <p:spPr bwMode="auto">
          <a:xfrm>
            <a:off x="990600" y="2351088"/>
            <a:ext cx="13652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Objective</a:t>
            </a:r>
            <a:endParaRPr lang="en-US" altLang="en-US">
              <a:solidFill>
                <a:srgbClr val="000000"/>
              </a:solidFill>
            </a:endParaRPr>
          </a:p>
        </p:txBody>
      </p:sp>
      <p:sp>
        <p:nvSpPr>
          <p:cNvPr id="60443" name="Text Box 27"/>
          <p:cNvSpPr txBox="1">
            <a:spLocks noChangeArrowheads="1"/>
          </p:cNvSpPr>
          <p:nvPr/>
        </p:nvSpPr>
        <p:spPr bwMode="auto">
          <a:xfrm>
            <a:off x="304800" y="5780088"/>
            <a:ext cx="2651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ja-JP" altLang="en-US">
                <a:solidFill>
                  <a:srgbClr val="000000"/>
                </a:solidFill>
              </a:rPr>
              <a:t>“</a:t>
            </a:r>
            <a:r>
              <a:rPr lang="en-US" altLang="ja-JP">
                <a:solidFill>
                  <a:srgbClr val="000000"/>
                </a:solidFill>
              </a:rPr>
              <a:t>Infinity</a:t>
            </a:r>
            <a:r>
              <a:rPr lang="ja-JP" altLang="en-US">
                <a:solidFill>
                  <a:srgbClr val="000000"/>
                </a:solidFill>
              </a:rPr>
              <a:t>”</a:t>
            </a:r>
            <a:r>
              <a:rPr lang="en-US" altLang="ja-JP">
                <a:solidFill>
                  <a:srgbClr val="000000"/>
                </a:solidFill>
              </a:rPr>
              <a:t> Domain</a:t>
            </a:r>
            <a:endParaRPr lang="en-US" altLang="en-US">
              <a:solidFill>
                <a:srgbClr val="000000"/>
              </a:solidFill>
            </a:endParaRPr>
          </a:p>
        </p:txBody>
      </p:sp>
      <p:sp>
        <p:nvSpPr>
          <p:cNvPr id="60444" name="Line 28"/>
          <p:cNvSpPr>
            <a:spLocks noChangeShapeType="1"/>
          </p:cNvSpPr>
          <p:nvPr/>
        </p:nvSpPr>
        <p:spPr bwMode="auto">
          <a:xfrm flipV="1">
            <a:off x="2819400" y="5170488"/>
            <a:ext cx="304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45" name="Text Box 29"/>
          <p:cNvSpPr txBox="1">
            <a:spLocks noChangeArrowheads="1"/>
          </p:cNvSpPr>
          <p:nvPr/>
        </p:nvSpPr>
        <p:spPr bwMode="auto">
          <a:xfrm>
            <a:off x="762000" y="457200"/>
            <a:ext cx="7791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ja-JP" altLang="en-US">
                <a:solidFill>
                  <a:srgbClr val="000000"/>
                </a:solidFill>
              </a:rPr>
              <a:t>“</a:t>
            </a:r>
            <a:r>
              <a:rPr lang="en-US" altLang="ja-JP">
                <a:solidFill>
                  <a:srgbClr val="000000"/>
                </a:solidFill>
              </a:rPr>
              <a:t>Infinity correction</a:t>
            </a:r>
            <a:r>
              <a:rPr lang="ja-JP" altLang="en-US">
                <a:solidFill>
                  <a:srgbClr val="000000"/>
                </a:solidFill>
              </a:rPr>
              <a:t>”</a:t>
            </a:r>
            <a:r>
              <a:rPr lang="en-US" altLang="ja-JP">
                <a:solidFill>
                  <a:srgbClr val="000000"/>
                </a:solidFill>
              </a:rPr>
              <a:t> provides a region in which an optical flat will not create a zone of confusion</a:t>
            </a:r>
            <a:endParaRPr lang="en-US" altLang="en-US">
              <a:solidFill>
                <a:srgbClr val="000000"/>
              </a:solidFill>
            </a:endParaRPr>
          </a:p>
        </p:txBody>
      </p:sp>
      <p:sp>
        <p:nvSpPr>
          <p:cNvPr id="60446" name="Text Box 30"/>
          <p:cNvSpPr txBox="1">
            <a:spLocks noChangeArrowheads="1"/>
          </p:cNvSpPr>
          <p:nvPr/>
        </p:nvSpPr>
        <p:spPr bwMode="auto">
          <a:xfrm>
            <a:off x="7391400" y="57912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000000"/>
                </a:solidFill>
              </a:rPr>
              <a:t>Lens of eye</a:t>
            </a:r>
            <a:endParaRPr lang="en-US" altLang="en-US">
              <a:solidFill>
                <a:srgbClr val="000000"/>
              </a:solidFill>
            </a:endParaRPr>
          </a:p>
        </p:txBody>
      </p:sp>
      <p:sp>
        <p:nvSpPr>
          <p:cNvPr id="60447" name="Line 31"/>
          <p:cNvSpPr>
            <a:spLocks noChangeShapeType="1"/>
          </p:cNvSpPr>
          <p:nvPr/>
        </p:nvSpPr>
        <p:spPr bwMode="auto">
          <a:xfrm>
            <a:off x="5856288" y="4005263"/>
            <a:ext cx="0" cy="6746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0448" name="Line 32"/>
          <p:cNvSpPr>
            <a:spLocks noChangeShapeType="1"/>
          </p:cNvSpPr>
          <p:nvPr/>
        </p:nvSpPr>
        <p:spPr bwMode="auto">
          <a:xfrm flipV="1">
            <a:off x="457200" y="3962400"/>
            <a:ext cx="8534400" cy="22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248385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61442" name="Picture 2" descr="infinityfigure2.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3890963"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669925" y="284163"/>
            <a:ext cx="75596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Infinity optics creates a domain in which all rays from same point in object are parallel</a:t>
            </a:r>
          </a:p>
        </p:txBody>
      </p:sp>
      <p:sp>
        <p:nvSpPr>
          <p:cNvPr id="61444" name="Text Box 4"/>
          <p:cNvSpPr txBox="1">
            <a:spLocks noChangeArrowheads="1"/>
          </p:cNvSpPr>
          <p:nvPr/>
        </p:nvSpPr>
        <p:spPr bwMode="auto">
          <a:xfrm>
            <a:off x="914400" y="5791200"/>
            <a:ext cx="20018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Infinity domain</a:t>
            </a:r>
          </a:p>
        </p:txBody>
      </p:sp>
      <p:sp>
        <p:nvSpPr>
          <p:cNvPr id="61445" name="Line 5"/>
          <p:cNvSpPr>
            <a:spLocks noChangeShapeType="1"/>
          </p:cNvSpPr>
          <p:nvPr/>
        </p:nvSpPr>
        <p:spPr bwMode="auto">
          <a:xfrm flipV="1">
            <a:off x="1752600" y="4953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1446" name="Text Box 6"/>
          <p:cNvSpPr txBox="1">
            <a:spLocks noChangeArrowheads="1"/>
          </p:cNvSpPr>
          <p:nvPr/>
        </p:nvSpPr>
        <p:spPr bwMode="auto">
          <a:xfrm>
            <a:off x="4860925" y="2895600"/>
            <a:ext cx="42830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Good Aspects:</a:t>
            </a:r>
          </a:p>
          <a:p>
            <a:pPr eaLnBrk="0" fontAlgn="base" hangingPunct="0">
              <a:spcBef>
                <a:spcPct val="0"/>
              </a:spcBef>
              <a:spcAft>
                <a:spcPct val="0"/>
              </a:spcAft>
              <a:buFontTx/>
              <a:buChar char="•"/>
            </a:pPr>
            <a:r>
              <a:rPr lang="en-US" altLang="en-US" sz="2000">
                <a:solidFill>
                  <a:srgbClr val="000000"/>
                </a:solidFill>
              </a:rPr>
              <a:t>Optical flats inserted have no effect (shift doesn</a:t>
            </a:r>
            <a:r>
              <a:rPr lang="ja-JP" altLang="en-US" sz="2000">
                <a:solidFill>
                  <a:srgbClr val="000000"/>
                </a:solidFill>
              </a:rPr>
              <a:t>’</a:t>
            </a:r>
            <a:r>
              <a:rPr lang="en-US" altLang="ja-JP" sz="2000">
                <a:solidFill>
                  <a:srgbClr val="000000"/>
                </a:solidFill>
              </a:rPr>
              <a:t>t matter)</a:t>
            </a:r>
          </a:p>
          <a:p>
            <a:pPr eaLnBrk="0" fontAlgn="base" hangingPunct="0">
              <a:spcBef>
                <a:spcPct val="0"/>
              </a:spcBef>
              <a:spcAft>
                <a:spcPct val="0"/>
              </a:spcAft>
              <a:buFontTx/>
              <a:buChar char="•"/>
            </a:pPr>
            <a:r>
              <a:rPr lang="en-US" altLang="en-US" sz="2000">
                <a:solidFill>
                  <a:srgbClr val="000000"/>
                </a:solidFill>
              </a:rPr>
              <a:t>Magnification unchanged by adding accessories</a:t>
            </a:r>
          </a:p>
          <a:p>
            <a:pPr eaLnBrk="0" fontAlgn="base" hangingPunct="0">
              <a:spcBef>
                <a:spcPct val="0"/>
              </a:spcBef>
              <a:spcAft>
                <a:spcPct val="0"/>
              </a:spcAft>
            </a:pPr>
            <a:endParaRPr lang="en-US" altLang="en-US" sz="2000">
              <a:solidFill>
                <a:srgbClr val="000000"/>
              </a:solidFill>
            </a:endParaRPr>
          </a:p>
          <a:p>
            <a:pPr eaLnBrk="0" fontAlgn="base" hangingPunct="0">
              <a:spcBef>
                <a:spcPct val="0"/>
              </a:spcBef>
              <a:spcAft>
                <a:spcPct val="0"/>
              </a:spcAft>
            </a:pPr>
            <a:r>
              <a:rPr lang="en-US" altLang="en-US" sz="2000">
                <a:solidFill>
                  <a:srgbClr val="000000"/>
                </a:solidFill>
              </a:rPr>
              <a:t>BUT:</a:t>
            </a:r>
          </a:p>
          <a:p>
            <a:pPr eaLnBrk="0" fontAlgn="base" hangingPunct="0">
              <a:spcBef>
                <a:spcPct val="0"/>
              </a:spcBef>
              <a:spcAft>
                <a:spcPct val="0"/>
              </a:spcAft>
              <a:buFontTx/>
              <a:buChar char="•"/>
            </a:pPr>
            <a:r>
              <a:rPr lang="en-US" altLang="en-US" sz="2000">
                <a:solidFill>
                  <a:srgbClr val="000000"/>
                </a:solidFill>
              </a:rPr>
              <a:t>Remember that thin lens laws no longer apply</a:t>
            </a:r>
          </a:p>
        </p:txBody>
      </p:sp>
      <p:sp>
        <p:nvSpPr>
          <p:cNvPr id="61447" name="Text Box 7"/>
          <p:cNvSpPr txBox="1">
            <a:spLocks noChangeArrowheads="1"/>
          </p:cNvSpPr>
          <p:nvPr/>
        </p:nvSpPr>
        <p:spPr bwMode="auto">
          <a:xfrm>
            <a:off x="533400" y="6396038"/>
            <a:ext cx="74723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http://microscopy.fsu.edu/primer/anatomy/infinityintro.html</a:t>
            </a:r>
          </a:p>
        </p:txBody>
      </p:sp>
    </p:spTree>
    <p:extLst>
      <p:ext uri="{BB962C8B-B14F-4D97-AF65-F5344CB8AC3E}">
        <p14:creationId xmlns:p14="http://schemas.microsoft.com/office/powerpoint/2010/main" val="75211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62466" name="Picture 2" descr="infinityfigure3.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58674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6765925" y="2722563"/>
            <a:ext cx="16129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Nikon. Leica</a:t>
            </a:r>
          </a:p>
        </p:txBody>
      </p:sp>
      <p:sp>
        <p:nvSpPr>
          <p:cNvPr id="62468" name="Text Box 4"/>
          <p:cNvSpPr txBox="1">
            <a:spLocks noChangeArrowheads="1"/>
          </p:cNvSpPr>
          <p:nvPr/>
        </p:nvSpPr>
        <p:spPr bwMode="auto">
          <a:xfrm>
            <a:off x="6781800" y="4191000"/>
            <a:ext cx="819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Zeiss</a:t>
            </a:r>
          </a:p>
        </p:txBody>
      </p:sp>
      <p:sp>
        <p:nvSpPr>
          <p:cNvPr id="62469" name="Text Box 5"/>
          <p:cNvSpPr txBox="1">
            <a:spLocks noChangeArrowheads="1"/>
          </p:cNvSpPr>
          <p:nvPr/>
        </p:nvSpPr>
        <p:spPr bwMode="auto">
          <a:xfrm>
            <a:off x="669925" y="207963"/>
            <a:ext cx="75374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Different manufacturers have elected different compromises</a:t>
            </a:r>
          </a:p>
          <a:p>
            <a:pPr lvl="1" eaLnBrk="0" fontAlgn="base" hangingPunct="0">
              <a:spcBef>
                <a:spcPct val="0"/>
              </a:spcBef>
              <a:spcAft>
                <a:spcPct val="0"/>
              </a:spcAft>
              <a:buFontTx/>
              <a:buChar char="•"/>
            </a:pPr>
            <a:r>
              <a:rPr lang="en-US" altLang="en-US" sz="2000">
                <a:solidFill>
                  <a:srgbClr val="000000"/>
                </a:solidFill>
              </a:rPr>
              <a:t>Length of objective lens</a:t>
            </a:r>
          </a:p>
          <a:p>
            <a:pPr lvl="1" eaLnBrk="0" fontAlgn="base" hangingPunct="0">
              <a:spcBef>
                <a:spcPct val="0"/>
              </a:spcBef>
              <a:spcAft>
                <a:spcPct val="0"/>
              </a:spcAft>
              <a:buFontTx/>
              <a:buChar char="•"/>
            </a:pPr>
            <a:r>
              <a:rPr lang="en-US" altLang="en-US" sz="2000">
                <a:solidFill>
                  <a:srgbClr val="000000"/>
                </a:solidFill>
              </a:rPr>
              <a:t>Diameter of objective lens</a:t>
            </a:r>
          </a:p>
          <a:p>
            <a:pPr lvl="1" eaLnBrk="0" fontAlgn="base" hangingPunct="0">
              <a:spcBef>
                <a:spcPct val="0"/>
              </a:spcBef>
              <a:spcAft>
                <a:spcPct val="0"/>
              </a:spcAft>
              <a:buFontTx/>
              <a:buChar char="•"/>
            </a:pPr>
            <a:r>
              <a:rPr lang="en-US" altLang="en-US" sz="2000">
                <a:solidFill>
                  <a:srgbClr val="000000"/>
                </a:solidFill>
              </a:rPr>
              <a:t>Focal length of tube lens</a:t>
            </a:r>
          </a:p>
        </p:txBody>
      </p:sp>
      <p:sp>
        <p:nvSpPr>
          <p:cNvPr id="62470" name="Text Box 6"/>
          <p:cNvSpPr txBox="1">
            <a:spLocks noChangeArrowheads="1"/>
          </p:cNvSpPr>
          <p:nvPr/>
        </p:nvSpPr>
        <p:spPr bwMode="auto">
          <a:xfrm>
            <a:off x="990600" y="5524500"/>
            <a:ext cx="5665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000000"/>
                </a:solidFill>
              </a:rPr>
              <a:t>Longer tube lens focal length easier to design,</a:t>
            </a:r>
          </a:p>
          <a:p>
            <a:pPr eaLnBrk="0" fontAlgn="base" hangingPunct="0">
              <a:spcBef>
                <a:spcPct val="0"/>
              </a:spcBef>
              <a:spcAft>
                <a:spcPct val="0"/>
              </a:spcAft>
            </a:pPr>
            <a:r>
              <a:rPr lang="en-US" altLang="en-US" sz="2000">
                <a:solidFill>
                  <a:srgbClr val="000000"/>
                </a:solidFill>
              </a:rPr>
              <a:t>But requires larger diameter threads.  </a:t>
            </a:r>
          </a:p>
        </p:txBody>
      </p:sp>
    </p:spTree>
    <p:extLst>
      <p:ext uri="{BB962C8B-B14F-4D97-AF65-F5344CB8AC3E}">
        <p14:creationId xmlns:p14="http://schemas.microsoft.com/office/powerpoint/2010/main" val="4050455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0"/>
            <a:ext cx="8153400" cy="6588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3200">
                <a:solidFill>
                  <a:srgbClr val="000000"/>
                </a:solidFill>
                <a:cs typeface="Times New Roman" panose="02020603050405020304" pitchFamily="18" charset="0"/>
              </a:rPr>
              <a:t>Conjugate Planes in Infinity Optics</a:t>
            </a:r>
          </a:p>
        </p:txBody>
      </p:sp>
      <p:sp>
        <p:nvSpPr>
          <p:cNvPr id="63491" name="Text Box 3"/>
          <p:cNvSpPr txBox="1">
            <a:spLocks noChangeArrowheads="1"/>
          </p:cNvSpPr>
          <p:nvPr/>
        </p:nvSpPr>
        <p:spPr bwMode="auto">
          <a:xfrm>
            <a:off x="5410200" y="5638800"/>
            <a:ext cx="2589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Illumination Path</a:t>
            </a:r>
          </a:p>
        </p:txBody>
      </p:sp>
      <p:sp>
        <p:nvSpPr>
          <p:cNvPr id="63492" name="Text Box 4"/>
          <p:cNvSpPr txBox="1">
            <a:spLocks noChangeArrowheads="1"/>
          </p:cNvSpPr>
          <p:nvPr/>
        </p:nvSpPr>
        <p:spPr bwMode="auto">
          <a:xfrm>
            <a:off x="706438" y="3429000"/>
            <a:ext cx="2036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Imaging Path</a:t>
            </a:r>
          </a:p>
        </p:txBody>
      </p:sp>
      <p:sp>
        <p:nvSpPr>
          <p:cNvPr id="63493" name="Line 5"/>
          <p:cNvSpPr>
            <a:spLocks noChangeShapeType="1"/>
          </p:cNvSpPr>
          <p:nvPr/>
        </p:nvSpPr>
        <p:spPr bwMode="auto">
          <a:xfrm>
            <a:off x="2495550" y="771525"/>
            <a:ext cx="381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4" name="Line 6"/>
          <p:cNvSpPr>
            <a:spLocks noChangeShapeType="1"/>
          </p:cNvSpPr>
          <p:nvPr/>
        </p:nvSpPr>
        <p:spPr bwMode="auto">
          <a:xfrm>
            <a:off x="2495550" y="2076450"/>
            <a:ext cx="381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5" name="Line 7"/>
          <p:cNvSpPr>
            <a:spLocks noChangeShapeType="1"/>
          </p:cNvSpPr>
          <p:nvPr/>
        </p:nvSpPr>
        <p:spPr bwMode="auto">
          <a:xfrm>
            <a:off x="2495550" y="4238625"/>
            <a:ext cx="381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6" name="Line 8"/>
          <p:cNvSpPr>
            <a:spLocks noChangeShapeType="1"/>
          </p:cNvSpPr>
          <p:nvPr/>
        </p:nvSpPr>
        <p:spPr bwMode="auto">
          <a:xfrm>
            <a:off x="2514600" y="5724525"/>
            <a:ext cx="381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7" name="Line 9"/>
          <p:cNvSpPr>
            <a:spLocks noChangeShapeType="1"/>
          </p:cNvSpPr>
          <p:nvPr/>
        </p:nvSpPr>
        <p:spPr bwMode="auto">
          <a:xfrm>
            <a:off x="5257800" y="6553200"/>
            <a:ext cx="3810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8" name="Line 10"/>
          <p:cNvSpPr>
            <a:spLocks noChangeShapeType="1"/>
          </p:cNvSpPr>
          <p:nvPr/>
        </p:nvSpPr>
        <p:spPr bwMode="auto">
          <a:xfrm>
            <a:off x="5257800" y="5124450"/>
            <a:ext cx="3810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499" name="Line 11"/>
          <p:cNvSpPr>
            <a:spLocks noChangeShapeType="1"/>
          </p:cNvSpPr>
          <p:nvPr/>
        </p:nvSpPr>
        <p:spPr bwMode="auto">
          <a:xfrm>
            <a:off x="5257800" y="3581400"/>
            <a:ext cx="3810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500" name="Line 12"/>
          <p:cNvSpPr>
            <a:spLocks noChangeShapeType="1"/>
          </p:cNvSpPr>
          <p:nvPr/>
        </p:nvSpPr>
        <p:spPr bwMode="auto">
          <a:xfrm>
            <a:off x="5257800" y="1238250"/>
            <a:ext cx="3810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63501" name="Text Box 13"/>
          <p:cNvSpPr txBox="1">
            <a:spLocks noChangeArrowheads="1"/>
          </p:cNvSpPr>
          <p:nvPr/>
        </p:nvSpPr>
        <p:spPr bwMode="auto">
          <a:xfrm>
            <a:off x="3733800" y="1774825"/>
            <a:ext cx="6096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Eyepiece</a:t>
            </a:r>
            <a:endParaRPr lang="en-US" altLang="en-US" sz="1200" b="1">
              <a:solidFill>
                <a:srgbClr val="FFFFFF"/>
              </a:solidFill>
              <a:latin typeface="Times New Roman" panose="02020603050405020304" pitchFamily="18" charset="0"/>
            </a:endParaRPr>
          </a:p>
        </p:txBody>
      </p:sp>
      <p:sp>
        <p:nvSpPr>
          <p:cNvPr id="63502" name="Text Box 14"/>
          <p:cNvSpPr txBox="1">
            <a:spLocks noChangeArrowheads="1"/>
          </p:cNvSpPr>
          <p:nvPr/>
        </p:nvSpPr>
        <p:spPr bwMode="auto">
          <a:xfrm>
            <a:off x="3733800" y="2895600"/>
            <a:ext cx="587375"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TubeLens</a:t>
            </a:r>
          </a:p>
        </p:txBody>
      </p:sp>
      <p:sp>
        <p:nvSpPr>
          <p:cNvPr id="63503" name="Text Box 15"/>
          <p:cNvSpPr txBox="1">
            <a:spLocks noChangeArrowheads="1"/>
          </p:cNvSpPr>
          <p:nvPr/>
        </p:nvSpPr>
        <p:spPr bwMode="auto">
          <a:xfrm>
            <a:off x="3733800" y="3843338"/>
            <a:ext cx="587375"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Objective</a:t>
            </a:r>
          </a:p>
        </p:txBody>
      </p:sp>
      <p:sp>
        <p:nvSpPr>
          <p:cNvPr id="63504" name="Text Box 16"/>
          <p:cNvSpPr txBox="1">
            <a:spLocks noChangeArrowheads="1"/>
          </p:cNvSpPr>
          <p:nvPr/>
        </p:nvSpPr>
        <p:spPr bwMode="auto">
          <a:xfrm>
            <a:off x="3733800" y="4625975"/>
            <a:ext cx="6096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Condenser</a:t>
            </a:r>
          </a:p>
        </p:txBody>
      </p:sp>
      <p:sp>
        <p:nvSpPr>
          <p:cNvPr id="63505" name="Text Box 17"/>
          <p:cNvSpPr txBox="1">
            <a:spLocks noChangeArrowheads="1"/>
          </p:cNvSpPr>
          <p:nvPr/>
        </p:nvSpPr>
        <p:spPr bwMode="auto">
          <a:xfrm>
            <a:off x="3733800" y="6042025"/>
            <a:ext cx="5334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Collector</a:t>
            </a:r>
          </a:p>
        </p:txBody>
      </p:sp>
      <p:sp>
        <p:nvSpPr>
          <p:cNvPr id="63506" name="Text Box 18"/>
          <p:cNvSpPr txBox="1">
            <a:spLocks noChangeArrowheads="1"/>
          </p:cNvSpPr>
          <p:nvPr/>
        </p:nvSpPr>
        <p:spPr bwMode="auto">
          <a:xfrm>
            <a:off x="3810000" y="1066800"/>
            <a:ext cx="3810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1000" b="1">
                <a:solidFill>
                  <a:srgbClr val="FFFFFF"/>
                </a:solidFill>
                <a:latin typeface="Times New Roman" panose="02020603050405020304" pitchFamily="18" charset="0"/>
              </a:rPr>
              <a:t>Eye</a:t>
            </a:r>
          </a:p>
        </p:txBody>
      </p:sp>
      <p:pic>
        <p:nvPicPr>
          <p:cNvPr id="6350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13" y="685800"/>
            <a:ext cx="9477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685800"/>
            <a:ext cx="8604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9" name="Text Box 21"/>
          <p:cNvSpPr txBox="1">
            <a:spLocks noChangeArrowheads="1"/>
          </p:cNvSpPr>
          <p:nvPr/>
        </p:nvSpPr>
        <p:spPr bwMode="auto">
          <a:xfrm>
            <a:off x="1174750" y="5562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1200">
                <a:solidFill>
                  <a:srgbClr val="3333CC"/>
                </a:solidFill>
              </a:rPr>
              <a:t>Field Diaphragm</a:t>
            </a:r>
          </a:p>
        </p:txBody>
      </p:sp>
      <p:sp>
        <p:nvSpPr>
          <p:cNvPr id="63510" name="Text Box 22"/>
          <p:cNvSpPr txBox="1">
            <a:spLocks noChangeArrowheads="1"/>
          </p:cNvSpPr>
          <p:nvPr/>
        </p:nvSpPr>
        <p:spPr bwMode="auto">
          <a:xfrm>
            <a:off x="1600200" y="4092575"/>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1200">
                <a:solidFill>
                  <a:srgbClr val="3333CC"/>
                </a:solidFill>
              </a:rPr>
              <a:t>Specimen</a:t>
            </a:r>
            <a:endParaRPr lang="en-US" altLang="en-US">
              <a:solidFill>
                <a:srgbClr val="000000"/>
              </a:solidFill>
              <a:latin typeface="Times New Roman" panose="02020603050405020304" pitchFamily="18" charset="0"/>
            </a:endParaRPr>
          </a:p>
        </p:txBody>
      </p:sp>
      <p:sp>
        <p:nvSpPr>
          <p:cNvPr id="63511" name="Text Box 23"/>
          <p:cNvSpPr txBox="1">
            <a:spLocks noChangeArrowheads="1"/>
          </p:cNvSpPr>
          <p:nvPr/>
        </p:nvSpPr>
        <p:spPr bwMode="auto">
          <a:xfrm>
            <a:off x="881063" y="1924050"/>
            <a:ext cx="163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3333CC"/>
                </a:solidFill>
              </a:rPr>
              <a:t>Intermediate Image</a:t>
            </a:r>
          </a:p>
        </p:txBody>
      </p:sp>
      <p:sp>
        <p:nvSpPr>
          <p:cNvPr id="63512" name="Text Box 24"/>
          <p:cNvSpPr txBox="1">
            <a:spLocks noChangeArrowheads="1"/>
          </p:cNvSpPr>
          <p:nvPr/>
        </p:nvSpPr>
        <p:spPr bwMode="auto">
          <a:xfrm>
            <a:off x="1862138" y="620713"/>
            <a:ext cx="771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1200">
                <a:solidFill>
                  <a:srgbClr val="3333CC"/>
                </a:solidFill>
              </a:rPr>
              <a:t>Retina</a:t>
            </a:r>
            <a:endParaRPr lang="en-US" altLang="en-US">
              <a:solidFill>
                <a:srgbClr val="000000"/>
              </a:solidFill>
              <a:latin typeface="Times New Roman" panose="02020603050405020304" pitchFamily="18" charset="0"/>
            </a:endParaRPr>
          </a:p>
        </p:txBody>
      </p:sp>
      <p:sp>
        <p:nvSpPr>
          <p:cNvPr id="63513" name="Text Box 25"/>
          <p:cNvSpPr txBox="1">
            <a:spLocks noChangeArrowheads="1"/>
          </p:cNvSpPr>
          <p:nvPr/>
        </p:nvSpPr>
        <p:spPr bwMode="auto">
          <a:xfrm>
            <a:off x="5641975" y="6427788"/>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FF0000"/>
                </a:solidFill>
              </a:rPr>
              <a:t>Light Source</a:t>
            </a:r>
          </a:p>
        </p:txBody>
      </p:sp>
      <p:sp>
        <p:nvSpPr>
          <p:cNvPr id="63514" name="Text Box 26"/>
          <p:cNvSpPr txBox="1">
            <a:spLocks noChangeArrowheads="1"/>
          </p:cNvSpPr>
          <p:nvPr/>
        </p:nvSpPr>
        <p:spPr bwMode="auto">
          <a:xfrm>
            <a:off x="5699125" y="4991100"/>
            <a:ext cx="2424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FF0000"/>
                </a:solidFill>
              </a:rPr>
              <a:t>Condenser Aperture Diaphragm</a:t>
            </a:r>
            <a:endParaRPr lang="en-US" altLang="en-US">
              <a:solidFill>
                <a:srgbClr val="000000"/>
              </a:solidFill>
              <a:latin typeface="Times New Roman" panose="02020603050405020304" pitchFamily="18" charset="0"/>
            </a:endParaRPr>
          </a:p>
        </p:txBody>
      </p:sp>
      <p:sp>
        <p:nvSpPr>
          <p:cNvPr id="63515" name="Text Box 27"/>
          <p:cNvSpPr txBox="1">
            <a:spLocks noChangeArrowheads="1"/>
          </p:cNvSpPr>
          <p:nvPr/>
        </p:nvSpPr>
        <p:spPr bwMode="auto">
          <a:xfrm>
            <a:off x="5675313" y="3451225"/>
            <a:ext cx="209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FF0000"/>
                </a:solidFill>
              </a:rPr>
              <a:t>Objective Back Focal Plane</a:t>
            </a:r>
          </a:p>
        </p:txBody>
      </p:sp>
      <p:sp>
        <p:nvSpPr>
          <p:cNvPr id="63516" name="Text Box 28"/>
          <p:cNvSpPr txBox="1">
            <a:spLocks noChangeArrowheads="1"/>
          </p:cNvSpPr>
          <p:nvPr/>
        </p:nvSpPr>
        <p:spPr bwMode="auto">
          <a:xfrm>
            <a:off x="5637213" y="1089025"/>
            <a:ext cx="79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FF0000"/>
                </a:solidFill>
              </a:rPr>
              <a:t>Eyepoint</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2113386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Fluorescent proteins</a:t>
            </a:r>
            <a:endParaRPr lang="en-US" dirty="0"/>
          </a:p>
        </p:txBody>
      </p:sp>
      <p:sp>
        <p:nvSpPr>
          <p:cNvPr id="4" name="Content Placeholder 3"/>
          <p:cNvSpPr>
            <a:spLocks noGrp="1"/>
          </p:cNvSpPr>
          <p:nvPr>
            <p:ph sz="half" idx="1"/>
          </p:nvPr>
        </p:nvSpPr>
        <p:spPr/>
        <p:txBody>
          <a:bodyPr/>
          <a:lstStyle/>
          <a:p>
            <a:r>
              <a:rPr lang="en-US" dirty="0" smtClean="0"/>
              <a:t>Proteins from marine invertebrates</a:t>
            </a:r>
          </a:p>
          <a:p>
            <a:r>
              <a:rPr lang="en-US" dirty="0" smtClean="0"/>
              <a:t>Can be coded in genes and made by the organism</a:t>
            </a:r>
          </a:p>
          <a:p>
            <a:r>
              <a:rPr lang="en-US" dirty="0" smtClean="0"/>
              <a:t>Now come in a variety of colors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6343" y="1825625"/>
            <a:ext cx="3671814"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60" y="4905823"/>
            <a:ext cx="2505299" cy="1159596"/>
          </a:xfrm>
          <a:prstGeom prst="rect">
            <a:avLst/>
          </a:prstGeom>
        </p:spPr>
      </p:pic>
    </p:spTree>
    <p:extLst>
      <p:ext uri="{BB962C8B-B14F-4D97-AF65-F5344CB8AC3E}">
        <p14:creationId xmlns:p14="http://schemas.microsoft.com/office/powerpoint/2010/main" val="1148680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Fluorescent Protein</a:t>
            </a:r>
            <a:endParaRPr lang="en-US" dirty="0"/>
          </a:p>
        </p:txBody>
      </p:sp>
      <p:sp>
        <p:nvSpPr>
          <p:cNvPr id="3" name="Content Placeholder 2"/>
          <p:cNvSpPr>
            <a:spLocks noGrp="1"/>
          </p:cNvSpPr>
          <p:nvPr>
            <p:ph sz="half" idx="1"/>
          </p:nvPr>
        </p:nvSpPr>
        <p:spPr/>
        <p:txBody>
          <a:bodyPr/>
          <a:lstStyle/>
          <a:p>
            <a:r>
              <a:rPr lang="en-US" dirty="0" smtClean="0"/>
              <a:t>First fluorescent protein discovered and developed for biological use</a:t>
            </a:r>
          </a:p>
          <a:p>
            <a:r>
              <a:rPr lang="en-US" dirty="0" smtClean="0"/>
              <a:t>Mutated for temp stability, color and turnover rate</a:t>
            </a:r>
          </a:p>
          <a:p>
            <a:r>
              <a:rPr lang="en-US" dirty="0" smtClean="0"/>
              <a:t>Importance of monomer vs dimer or tetramer</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99736" y="1825625"/>
            <a:ext cx="1698344" cy="179472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1" y="3813750"/>
            <a:ext cx="4319251" cy="2363213"/>
          </a:xfrm>
          <a:prstGeom prst="rect">
            <a:avLst/>
          </a:prstGeom>
        </p:spPr>
      </p:pic>
      <p:sp>
        <p:nvSpPr>
          <p:cNvPr id="7" name="Rectangle 6"/>
          <p:cNvSpPr/>
          <p:nvPr/>
        </p:nvSpPr>
        <p:spPr>
          <a:xfrm>
            <a:off x="4927002" y="6024282"/>
            <a:ext cx="537883" cy="152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557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Photoconvertible</a:t>
            </a:r>
            <a:r>
              <a:rPr lang="en-US" dirty="0"/>
              <a:t> Proteins</a:t>
            </a:r>
          </a:p>
        </p:txBody>
      </p:sp>
      <p:sp>
        <p:nvSpPr>
          <p:cNvPr id="5" name="Content Placeholder 4"/>
          <p:cNvSpPr>
            <a:spLocks noGrp="1"/>
          </p:cNvSpPr>
          <p:nvPr>
            <p:ph sz="half" idx="1"/>
          </p:nvPr>
        </p:nvSpPr>
        <p:spPr/>
        <p:txBody>
          <a:bodyPr>
            <a:normAutofit/>
          </a:bodyPr>
          <a:lstStyle/>
          <a:p>
            <a:r>
              <a:rPr lang="en-US" altLang="en-US" sz="1400" dirty="0" err="1">
                <a:solidFill>
                  <a:srgbClr val="000000"/>
                </a:solidFill>
              </a:rPr>
              <a:t>Kaede</a:t>
            </a:r>
            <a:r>
              <a:rPr lang="en-US" altLang="en-US" sz="1400" dirty="0">
                <a:solidFill>
                  <a:srgbClr val="000000"/>
                </a:solidFill>
              </a:rPr>
              <a:t>, coral fluorescent protein, tetramer</a:t>
            </a:r>
          </a:p>
          <a:p>
            <a:r>
              <a:rPr lang="en-US" altLang="en-US" sz="1400" dirty="0">
                <a:solidFill>
                  <a:srgbClr val="000000"/>
                </a:solidFill>
              </a:rPr>
              <a:t>Dendra2, from soft coral, monomer</a:t>
            </a:r>
          </a:p>
          <a:p>
            <a:r>
              <a:rPr lang="en-US" altLang="en-US" sz="1400" dirty="0">
                <a:solidFill>
                  <a:srgbClr val="000000"/>
                </a:solidFill>
              </a:rPr>
              <a:t>UV Laser (405 nm) to convert green to red</a:t>
            </a:r>
          </a:p>
          <a:p>
            <a:r>
              <a:rPr lang="en-US" altLang="en-US" sz="1400" dirty="0">
                <a:solidFill>
                  <a:srgbClr val="000000"/>
                </a:solidFill>
              </a:rPr>
              <a:t>ROI (Region Of Interest) allows precise </a:t>
            </a:r>
            <a:r>
              <a:rPr lang="en-US" altLang="en-US" sz="1400" dirty="0" smtClean="0">
                <a:solidFill>
                  <a:srgbClr val="000000"/>
                </a:solidFill>
              </a:rPr>
              <a:t>targeting</a:t>
            </a:r>
            <a:endParaRPr lang="en-US" altLang="en-US" sz="1400" dirty="0">
              <a:solidFill>
                <a:srgbClr val="000000"/>
              </a:solidFill>
            </a:endParaRPr>
          </a:p>
        </p:txBody>
      </p:sp>
      <p:pic>
        <p:nvPicPr>
          <p:cNvPr id="7" name="Picture 9" descr="img_3_Kaede_amalgaam_co_jp"/>
          <p:cNvPicPr>
            <a:picLocks noChangeAspect="1" noChangeArrowheads="1"/>
          </p:cNvPicPr>
          <p:nvPr/>
        </p:nvPicPr>
        <p:blipFill>
          <a:blip r:embed="rId2">
            <a:extLst>
              <a:ext uri="{28A0092B-C50C-407E-A947-70E740481C1C}">
                <a14:useLocalDpi xmlns:a14="http://schemas.microsoft.com/office/drawing/2010/main" val="0"/>
              </a:ext>
            </a:extLst>
          </a:blip>
          <a:srcRect t="10530"/>
          <a:stretch>
            <a:fillRect/>
          </a:stretch>
        </p:blipFill>
        <p:spPr bwMode="auto">
          <a:xfrm>
            <a:off x="1144193" y="3869534"/>
            <a:ext cx="3738563" cy="1464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ighlightersfigure5_Olympusfluoview"/>
          <p:cNvPicPr>
            <a:picLocks noChangeAspect="1" noChangeArrowheads="1"/>
          </p:cNvPicPr>
          <p:nvPr/>
        </p:nvPicPr>
        <p:blipFill>
          <a:blip r:embed="rId3">
            <a:extLst>
              <a:ext uri="{28A0092B-C50C-407E-A947-70E740481C1C}">
                <a14:useLocalDpi xmlns:a14="http://schemas.microsoft.com/office/drawing/2010/main" val="0"/>
              </a:ext>
            </a:extLst>
          </a:blip>
          <a:srcRect r="40094"/>
          <a:stretch>
            <a:fillRect/>
          </a:stretch>
        </p:blipFill>
        <p:spPr bwMode="auto">
          <a:xfrm>
            <a:off x="5526883" y="1850233"/>
            <a:ext cx="2268140" cy="18788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7371161" y="1801417"/>
            <a:ext cx="453628" cy="200025"/>
          </a:xfrm>
          <a:prstGeom prst="rect">
            <a:avLst/>
          </a:prstGeom>
          <a:solidFill>
            <a:schemeClr val="bg1"/>
          </a:solidFill>
          <a:ln w="12700">
            <a:solidFill>
              <a:schemeClr val="bg1"/>
            </a:solidFill>
            <a:miter lim="800000"/>
            <a:headEnd/>
            <a:tailEnd/>
          </a:ln>
          <a:effectLst/>
          <a:extLst/>
        </p:spPr>
        <p:txBody>
          <a:bodyPr wrap="none" anchor="ctr"/>
          <a:lstStyle/>
          <a:p>
            <a:pPr eaLnBrk="0" fontAlgn="base" hangingPunct="0">
              <a:spcBef>
                <a:spcPct val="0"/>
              </a:spcBef>
              <a:spcAft>
                <a:spcPct val="0"/>
              </a:spcAft>
            </a:pPr>
            <a:endParaRPr lang="en-US" b="1">
              <a:solidFill>
                <a:srgbClr val="FFFFFF"/>
              </a:solidFill>
            </a:endParaRPr>
          </a:p>
        </p:txBody>
      </p:sp>
      <p:pic>
        <p:nvPicPr>
          <p:cNvPr id="11" name="Picture 10" descr="highlightersfigure5_Olympusfluoview"/>
          <p:cNvPicPr>
            <a:picLocks noChangeAspect="1" noChangeArrowheads="1"/>
          </p:cNvPicPr>
          <p:nvPr/>
        </p:nvPicPr>
        <p:blipFill>
          <a:blip r:embed="rId3">
            <a:extLst>
              <a:ext uri="{28A0092B-C50C-407E-A947-70E740481C1C}">
                <a14:useLocalDpi xmlns:a14="http://schemas.microsoft.com/office/drawing/2010/main" val="0"/>
              </a:ext>
            </a:extLst>
          </a:blip>
          <a:srcRect l="60774" r="27083" b="90305"/>
          <a:stretch>
            <a:fillRect/>
          </a:stretch>
        </p:blipFill>
        <p:spPr bwMode="auto">
          <a:xfrm>
            <a:off x="7254480" y="1850233"/>
            <a:ext cx="459581" cy="1821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6"/>
          <p:cNvGrpSpPr>
            <a:grpSpLocks/>
          </p:cNvGrpSpPr>
          <p:nvPr/>
        </p:nvGrpSpPr>
        <p:grpSpPr bwMode="auto">
          <a:xfrm>
            <a:off x="5132785" y="3936208"/>
            <a:ext cx="2986088" cy="1387079"/>
            <a:chOff x="3711" y="2586"/>
            <a:chExt cx="2508" cy="1165"/>
          </a:xfrm>
        </p:grpSpPr>
        <p:pic>
          <p:nvPicPr>
            <p:cNvPr id="13" name="Picture 5" descr="highlightersfigure6_olypmusfluo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 y="2586"/>
              <a:ext cx="2508" cy="11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a:off x="3840" y="3593"/>
              <a:ext cx="411" cy="158"/>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FFFFFF"/>
                </a:solidFill>
              </a:endParaRPr>
            </a:p>
          </p:txBody>
        </p:sp>
      </p:grpSp>
      <p:sp>
        <p:nvSpPr>
          <p:cNvPr id="15" name="Text Box 7"/>
          <p:cNvSpPr txBox="1">
            <a:spLocks noChangeArrowheads="1"/>
          </p:cNvSpPr>
          <p:nvPr/>
        </p:nvSpPr>
        <p:spPr bwMode="auto">
          <a:xfrm>
            <a:off x="5860257" y="5391152"/>
            <a:ext cx="169148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rPr>
              <a:t>www.olympusfluoview.com</a:t>
            </a:r>
          </a:p>
        </p:txBody>
      </p:sp>
      <p:sp>
        <p:nvSpPr>
          <p:cNvPr id="16" name="Text Box 14"/>
          <p:cNvSpPr txBox="1">
            <a:spLocks noChangeArrowheads="1"/>
          </p:cNvSpPr>
          <p:nvPr/>
        </p:nvSpPr>
        <p:spPr bwMode="auto">
          <a:xfrm>
            <a:off x="2407446" y="5391152"/>
            <a:ext cx="13516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dirty="0">
                <a:solidFill>
                  <a:srgbClr val="000000"/>
                </a:solidFill>
              </a:rPr>
              <a:t>www.amalgaam.co.jp</a:t>
            </a:r>
          </a:p>
        </p:txBody>
      </p:sp>
    </p:spTree>
    <p:extLst>
      <p:ext uri="{BB962C8B-B14F-4D97-AF65-F5344CB8AC3E}">
        <p14:creationId xmlns:p14="http://schemas.microsoft.com/office/powerpoint/2010/main" val="192238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r>
              <a:rPr lang="en-US" altLang="en-US" sz="3911" dirty="0"/>
              <a:t>Visualizing Hearing </a:t>
            </a:r>
            <a:r>
              <a:rPr lang="en-US" altLang="en-US" sz="3911" i="1" dirty="0"/>
              <a:t>In Vivo</a:t>
            </a:r>
          </a:p>
        </p:txBody>
      </p:sp>
      <p:sp>
        <p:nvSpPr>
          <p:cNvPr id="677891" name="Rectangle 3"/>
          <p:cNvSpPr>
            <a:spLocks noGrp="1" noChangeArrowheads="1"/>
          </p:cNvSpPr>
          <p:nvPr>
            <p:ph sz="half" idx="1"/>
          </p:nvPr>
        </p:nvSpPr>
        <p:spPr/>
        <p:txBody>
          <a:bodyPr/>
          <a:lstStyle/>
          <a:p>
            <a:pPr>
              <a:lnSpc>
                <a:spcPct val="90000"/>
              </a:lnSpc>
            </a:pPr>
            <a:r>
              <a:rPr lang="en-US" altLang="en-US" sz="1867" dirty="0"/>
              <a:t>Spontaneous </a:t>
            </a:r>
            <a:r>
              <a:rPr lang="en-US" altLang="en-US" sz="1867" dirty="0" err="1"/>
              <a:t>otoacoustic</a:t>
            </a:r>
            <a:r>
              <a:rPr lang="en-US" altLang="en-US" sz="1867" dirty="0"/>
              <a:t> emissions</a:t>
            </a:r>
          </a:p>
          <a:p>
            <a:pPr lvl="1">
              <a:lnSpc>
                <a:spcPct val="90000"/>
              </a:lnSpc>
            </a:pPr>
            <a:r>
              <a:rPr lang="en-US" altLang="en-US" sz="1867" dirty="0"/>
              <a:t>In vivo SOAE 600 Hz to 60 kHz</a:t>
            </a:r>
          </a:p>
          <a:p>
            <a:pPr lvl="1">
              <a:lnSpc>
                <a:spcPct val="90000"/>
              </a:lnSpc>
            </a:pPr>
            <a:r>
              <a:rPr lang="en-US" altLang="en-US" sz="1867" dirty="0"/>
              <a:t>In vitro hair bundle motions </a:t>
            </a:r>
            <a:r>
              <a:rPr lang="en-US" altLang="en-US" sz="1867" u="sng" dirty="0"/>
              <a:t>&lt;</a:t>
            </a:r>
            <a:r>
              <a:rPr lang="en-US" altLang="en-US" sz="1867" dirty="0"/>
              <a:t> 100 Hz</a:t>
            </a:r>
          </a:p>
          <a:p>
            <a:pPr>
              <a:lnSpc>
                <a:spcPct val="90000"/>
              </a:lnSpc>
            </a:pPr>
            <a:r>
              <a:rPr lang="en-US" altLang="en-US" sz="1867" dirty="0"/>
              <a:t>Playing sounds 100 to 2000 Hz</a:t>
            </a:r>
          </a:p>
          <a:p>
            <a:pPr>
              <a:lnSpc>
                <a:spcPct val="90000"/>
              </a:lnSpc>
            </a:pPr>
            <a:r>
              <a:rPr lang="en-US" altLang="en-US" sz="1867" dirty="0"/>
              <a:t>Experimental Setup</a:t>
            </a:r>
          </a:p>
          <a:p>
            <a:pPr lvl="1">
              <a:lnSpc>
                <a:spcPct val="90000"/>
              </a:lnSpc>
            </a:pPr>
            <a:r>
              <a:rPr lang="en-US" altLang="en-US" sz="1867" dirty="0"/>
              <a:t>High magnification DIC microscopy</a:t>
            </a:r>
          </a:p>
          <a:p>
            <a:pPr lvl="1">
              <a:lnSpc>
                <a:spcPct val="90000"/>
              </a:lnSpc>
            </a:pPr>
            <a:r>
              <a:rPr lang="en-US" altLang="en-US" sz="1867" dirty="0"/>
              <a:t>High speed camera 6000 fps +</a:t>
            </a:r>
          </a:p>
          <a:p>
            <a:pPr lvl="1">
              <a:lnSpc>
                <a:spcPct val="90000"/>
              </a:lnSpc>
            </a:pPr>
            <a:r>
              <a:rPr lang="en-US" altLang="en-US" sz="1867" dirty="0"/>
              <a:t>Specialized data analysis software</a:t>
            </a:r>
          </a:p>
        </p:txBody>
      </p:sp>
      <p:pic>
        <p:nvPicPr>
          <p:cNvPr id="677895" name="Picture 7" descr="DCP_0052 bo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5365" y="1553634"/>
            <a:ext cx="3606800" cy="2404533"/>
          </a:xfrm>
          <a:prstGeom prst="rect">
            <a:avLst/>
          </a:prstGeom>
          <a:noFill/>
          <a:extLst>
            <a:ext uri="{909E8E84-426E-40DD-AFC4-6F175D3DCCD1}">
              <a14:hiddenFill xmlns:a14="http://schemas.microsoft.com/office/drawing/2010/main">
                <a:solidFill>
                  <a:srgbClr val="FFFFFF"/>
                </a:solidFill>
              </a14:hiddenFill>
            </a:ext>
          </a:extLst>
        </p:spPr>
      </p:pic>
      <p:grpSp>
        <p:nvGrpSpPr>
          <p:cNvPr id="678039" name="Group 151"/>
          <p:cNvGrpSpPr>
            <a:grpSpLocks/>
          </p:cNvGrpSpPr>
          <p:nvPr/>
        </p:nvGrpSpPr>
        <p:grpSpPr bwMode="auto">
          <a:xfrm>
            <a:off x="4894321" y="3959578"/>
            <a:ext cx="3732389" cy="1708856"/>
            <a:chOff x="4011" y="2695"/>
            <a:chExt cx="2298" cy="1052"/>
          </a:xfrm>
        </p:grpSpPr>
        <p:sp>
          <p:nvSpPr>
            <p:cNvPr id="677967" name="AutoShape 79"/>
            <p:cNvSpPr>
              <a:spLocks noChangeAspect="1" noChangeArrowheads="1"/>
            </p:cNvSpPr>
            <p:nvPr/>
          </p:nvSpPr>
          <p:spPr bwMode="auto">
            <a:xfrm>
              <a:off x="4011" y="2695"/>
              <a:ext cx="229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133" b="1">
                <a:solidFill>
                  <a:srgbClr val="FFFFFF"/>
                </a:solidFill>
              </a:endParaRPr>
            </a:p>
          </p:txBody>
        </p:sp>
        <p:grpSp>
          <p:nvGrpSpPr>
            <p:cNvPr id="678038" name="Group 150"/>
            <p:cNvGrpSpPr>
              <a:grpSpLocks/>
            </p:cNvGrpSpPr>
            <p:nvPr/>
          </p:nvGrpSpPr>
          <p:grpSpPr bwMode="auto">
            <a:xfrm>
              <a:off x="4060" y="2712"/>
              <a:ext cx="2173" cy="999"/>
              <a:chOff x="4060" y="2712"/>
              <a:chExt cx="2173" cy="999"/>
            </a:xfrm>
          </p:grpSpPr>
          <p:grpSp>
            <p:nvGrpSpPr>
              <p:cNvPr id="678037" name="Group 149"/>
              <p:cNvGrpSpPr>
                <a:grpSpLocks/>
              </p:cNvGrpSpPr>
              <p:nvPr/>
            </p:nvGrpSpPr>
            <p:grpSpPr bwMode="auto">
              <a:xfrm>
                <a:off x="4081" y="2972"/>
                <a:ext cx="2137" cy="739"/>
                <a:chOff x="4081" y="2972"/>
                <a:chExt cx="2137" cy="739"/>
              </a:xfrm>
            </p:grpSpPr>
            <p:grpSp>
              <p:nvGrpSpPr>
                <p:cNvPr id="677970" name="Group 82"/>
                <p:cNvGrpSpPr>
                  <a:grpSpLocks/>
                </p:cNvGrpSpPr>
                <p:nvPr/>
              </p:nvGrpSpPr>
              <p:grpSpPr bwMode="auto">
                <a:xfrm>
                  <a:off x="4081" y="3307"/>
                  <a:ext cx="655" cy="176"/>
                  <a:chOff x="2115" y="5374"/>
                  <a:chExt cx="1470" cy="394"/>
                </a:xfrm>
              </p:grpSpPr>
              <p:sp>
                <p:nvSpPr>
                  <p:cNvPr id="677971" name="Freeform 83"/>
                  <p:cNvSpPr>
                    <a:spLocks/>
                  </p:cNvSpPr>
                  <p:nvPr/>
                </p:nvSpPr>
                <p:spPr bwMode="auto">
                  <a:xfrm>
                    <a:off x="2115" y="5374"/>
                    <a:ext cx="504" cy="368"/>
                  </a:xfrm>
                  <a:custGeom>
                    <a:avLst/>
                    <a:gdLst>
                      <a:gd name="T0" fmla="*/ 0 w 645"/>
                      <a:gd name="T1" fmla="*/ 0 h 645"/>
                      <a:gd name="T2" fmla="*/ 0 w 645"/>
                      <a:gd name="T3" fmla="*/ 645 h 645"/>
                      <a:gd name="T4" fmla="*/ 645 w 645"/>
                      <a:gd name="T5" fmla="*/ 645 h 645"/>
                    </a:gdLst>
                    <a:ahLst/>
                    <a:cxnLst>
                      <a:cxn ang="0">
                        <a:pos x="T0" y="T1"/>
                      </a:cxn>
                      <a:cxn ang="0">
                        <a:pos x="T2" y="T3"/>
                      </a:cxn>
                      <a:cxn ang="0">
                        <a:pos x="T4" y="T5"/>
                      </a:cxn>
                    </a:cxnLst>
                    <a:rect l="0" t="0" r="r" b="b"/>
                    <a:pathLst>
                      <a:path w="645" h="645">
                        <a:moveTo>
                          <a:pt x="0" y="0"/>
                        </a:moveTo>
                        <a:lnTo>
                          <a:pt x="0" y="645"/>
                        </a:lnTo>
                        <a:lnTo>
                          <a:pt x="645" y="645"/>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2" name="Freeform 84"/>
                  <p:cNvSpPr>
                    <a:spLocks/>
                  </p:cNvSpPr>
                  <p:nvPr/>
                </p:nvSpPr>
                <p:spPr bwMode="auto">
                  <a:xfrm flipH="1">
                    <a:off x="3081" y="5374"/>
                    <a:ext cx="504" cy="368"/>
                  </a:xfrm>
                  <a:custGeom>
                    <a:avLst/>
                    <a:gdLst>
                      <a:gd name="T0" fmla="*/ 0 w 645"/>
                      <a:gd name="T1" fmla="*/ 0 h 645"/>
                      <a:gd name="T2" fmla="*/ 0 w 645"/>
                      <a:gd name="T3" fmla="*/ 645 h 645"/>
                      <a:gd name="T4" fmla="*/ 645 w 645"/>
                      <a:gd name="T5" fmla="*/ 645 h 645"/>
                    </a:gdLst>
                    <a:ahLst/>
                    <a:cxnLst>
                      <a:cxn ang="0">
                        <a:pos x="T0" y="T1"/>
                      </a:cxn>
                      <a:cxn ang="0">
                        <a:pos x="T2" y="T3"/>
                      </a:cxn>
                      <a:cxn ang="0">
                        <a:pos x="T4" y="T5"/>
                      </a:cxn>
                    </a:cxnLst>
                    <a:rect l="0" t="0" r="r" b="b"/>
                    <a:pathLst>
                      <a:path w="645" h="645">
                        <a:moveTo>
                          <a:pt x="0" y="0"/>
                        </a:moveTo>
                        <a:lnTo>
                          <a:pt x="0" y="645"/>
                        </a:lnTo>
                        <a:lnTo>
                          <a:pt x="645" y="645"/>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3" name="Line 85"/>
                  <p:cNvSpPr>
                    <a:spLocks noChangeShapeType="1"/>
                  </p:cNvSpPr>
                  <p:nvPr/>
                </p:nvSpPr>
                <p:spPr bwMode="auto">
                  <a:xfrm>
                    <a:off x="2491" y="5767"/>
                    <a:ext cx="6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74" name="Group 86"/>
                <p:cNvGrpSpPr>
                  <a:grpSpLocks/>
                </p:cNvGrpSpPr>
                <p:nvPr/>
              </p:nvGrpSpPr>
              <p:grpSpPr bwMode="auto">
                <a:xfrm>
                  <a:off x="4082" y="3333"/>
                  <a:ext cx="650" cy="21"/>
                  <a:chOff x="2105" y="5995"/>
                  <a:chExt cx="2529" cy="83"/>
                </a:xfrm>
              </p:grpSpPr>
              <p:grpSp>
                <p:nvGrpSpPr>
                  <p:cNvPr id="677975" name="Group 87"/>
                  <p:cNvGrpSpPr>
                    <a:grpSpLocks/>
                  </p:cNvGrpSpPr>
                  <p:nvPr/>
                </p:nvGrpSpPr>
                <p:grpSpPr bwMode="auto">
                  <a:xfrm>
                    <a:off x="2105" y="5995"/>
                    <a:ext cx="1269" cy="83"/>
                    <a:chOff x="5180" y="7457"/>
                    <a:chExt cx="1269" cy="83"/>
                  </a:xfrm>
                </p:grpSpPr>
                <p:grpSp>
                  <p:nvGrpSpPr>
                    <p:cNvPr id="677976" name="Group 88"/>
                    <p:cNvGrpSpPr>
                      <a:grpSpLocks/>
                    </p:cNvGrpSpPr>
                    <p:nvPr/>
                  </p:nvGrpSpPr>
                  <p:grpSpPr bwMode="auto">
                    <a:xfrm>
                      <a:off x="5180" y="7457"/>
                      <a:ext cx="423" cy="83"/>
                      <a:chOff x="5180" y="7457"/>
                      <a:chExt cx="423" cy="83"/>
                    </a:xfrm>
                  </p:grpSpPr>
                  <p:sp>
                    <p:nvSpPr>
                      <p:cNvPr id="677977" name="Arc 8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8" name="Arc 9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79" name="Group 91"/>
                    <p:cNvGrpSpPr>
                      <a:grpSpLocks/>
                    </p:cNvGrpSpPr>
                    <p:nvPr/>
                  </p:nvGrpSpPr>
                  <p:grpSpPr bwMode="auto">
                    <a:xfrm>
                      <a:off x="5603" y="7457"/>
                      <a:ext cx="423" cy="83"/>
                      <a:chOff x="5180" y="7457"/>
                      <a:chExt cx="423" cy="83"/>
                    </a:xfrm>
                  </p:grpSpPr>
                  <p:sp>
                    <p:nvSpPr>
                      <p:cNvPr id="677980" name="Arc 9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1" name="Arc 9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82" name="Group 94"/>
                    <p:cNvGrpSpPr>
                      <a:grpSpLocks/>
                    </p:cNvGrpSpPr>
                    <p:nvPr/>
                  </p:nvGrpSpPr>
                  <p:grpSpPr bwMode="auto">
                    <a:xfrm>
                      <a:off x="6026" y="7457"/>
                      <a:ext cx="423" cy="83"/>
                      <a:chOff x="5180" y="7457"/>
                      <a:chExt cx="423" cy="83"/>
                    </a:xfrm>
                  </p:grpSpPr>
                  <p:sp>
                    <p:nvSpPr>
                      <p:cNvPr id="677983" name="Arc 9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4" name="Arc 9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7985" name="Group 97"/>
                  <p:cNvGrpSpPr>
                    <a:grpSpLocks/>
                  </p:cNvGrpSpPr>
                  <p:nvPr/>
                </p:nvGrpSpPr>
                <p:grpSpPr bwMode="auto">
                  <a:xfrm>
                    <a:off x="3365" y="5995"/>
                    <a:ext cx="1269" cy="83"/>
                    <a:chOff x="5180" y="7457"/>
                    <a:chExt cx="1269" cy="83"/>
                  </a:xfrm>
                </p:grpSpPr>
                <p:grpSp>
                  <p:nvGrpSpPr>
                    <p:cNvPr id="677986" name="Group 98"/>
                    <p:cNvGrpSpPr>
                      <a:grpSpLocks/>
                    </p:cNvGrpSpPr>
                    <p:nvPr/>
                  </p:nvGrpSpPr>
                  <p:grpSpPr bwMode="auto">
                    <a:xfrm>
                      <a:off x="5180" y="7457"/>
                      <a:ext cx="423" cy="83"/>
                      <a:chOff x="5180" y="7457"/>
                      <a:chExt cx="423" cy="83"/>
                    </a:xfrm>
                  </p:grpSpPr>
                  <p:sp>
                    <p:nvSpPr>
                      <p:cNvPr id="677987" name="Arc 9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8" name="Arc 10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89" name="Group 101"/>
                    <p:cNvGrpSpPr>
                      <a:grpSpLocks/>
                    </p:cNvGrpSpPr>
                    <p:nvPr/>
                  </p:nvGrpSpPr>
                  <p:grpSpPr bwMode="auto">
                    <a:xfrm>
                      <a:off x="5603" y="7457"/>
                      <a:ext cx="423" cy="83"/>
                      <a:chOff x="5180" y="7457"/>
                      <a:chExt cx="423" cy="83"/>
                    </a:xfrm>
                  </p:grpSpPr>
                  <p:sp>
                    <p:nvSpPr>
                      <p:cNvPr id="677990" name="Arc 10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1" name="Arc 10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92" name="Group 104"/>
                    <p:cNvGrpSpPr>
                      <a:grpSpLocks/>
                    </p:cNvGrpSpPr>
                    <p:nvPr/>
                  </p:nvGrpSpPr>
                  <p:grpSpPr bwMode="auto">
                    <a:xfrm>
                      <a:off x="6026" y="7457"/>
                      <a:ext cx="423" cy="83"/>
                      <a:chOff x="5180" y="7457"/>
                      <a:chExt cx="423" cy="83"/>
                    </a:xfrm>
                  </p:grpSpPr>
                  <p:sp>
                    <p:nvSpPr>
                      <p:cNvPr id="677993" name="Arc 10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4" name="Arc 10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grpSp>
              <p:nvGrpSpPr>
                <p:cNvPr id="677995" name="Group 107"/>
                <p:cNvGrpSpPr>
                  <a:grpSpLocks/>
                </p:cNvGrpSpPr>
                <p:nvPr/>
              </p:nvGrpSpPr>
              <p:grpSpPr bwMode="auto">
                <a:xfrm>
                  <a:off x="5434" y="2972"/>
                  <a:ext cx="784" cy="739"/>
                  <a:chOff x="8075" y="4623"/>
                  <a:chExt cx="3090" cy="2906"/>
                </a:xfrm>
              </p:grpSpPr>
              <p:sp>
                <p:nvSpPr>
                  <p:cNvPr id="677996" name="Freeform 108"/>
                  <p:cNvSpPr>
                    <a:spLocks/>
                  </p:cNvSpPr>
                  <p:nvPr/>
                </p:nvSpPr>
                <p:spPr bwMode="auto">
                  <a:xfrm>
                    <a:off x="8075" y="4623"/>
                    <a:ext cx="3090" cy="2906"/>
                  </a:xfrm>
                  <a:custGeom>
                    <a:avLst/>
                    <a:gdLst>
                      <a:gd name="T0" fmla="*/ 0 w 3090"/>
                      <a:gd name="T1" fmla="*/ 3030 h 3030"/>
                      <a:gd name="T2" fmla="*/ 600 w 3090"/>
                      <a:gd name="T3" fmla="*/ 3030 h 3030"/>
                      <a:gd name="T4" fmla="*/ 3090 w 3090"/>
                      <a:gd name="T5" fmla="*/ 3030 h 3030"/>
                      <a:gd name="T6" fmla="*/ 3090 w 3090"/>
                      <a:gd name="T7" fmla="*/ 0 h 3030"/>
                    </a:gdLst>
                    <a:ahLst/>
                    <a:cxnLst>
                      <a:cxn ang="0">
                        <a:pos x="T0" y="T1"/>
                      </a:cxn>
                      <a:cxn ang="0">
                        <a:pos x="T2" y="T3"/>
                      </a:cxn>
                      <a:cxn ang="0">
                        <a:pos x="T4" y="T5"/>
                      </a:cxn>
                      <a:cxn ang="0">
                        <a:pos x="T6" y="T7"/>
                      </a:cxn>
                    </a:cxnLst>
                    <a:rect l="0" t="0" r="r" b="b"/>
                    <a:pathLst>
                      <a:path w="3090" h="3030">
                        <a:moveTo>
                          <a:pt x="0" y="3030"/>
                        </a:moveTo>
                        <a:lnTo>
                          <a:pt x="600" y="3030"/>
                        </a:lnTo>
                        <a:lnTo>
                          <a:pt x="3090" y="3030"/>
                        </a:lnTo>
                        <a:lnTo>
                          <a:pt x="309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7" name="Freeform 109"/>
                  <p:cNvSpPr>
                    <a:spLocks/>
                  </p:cNvSpPr>
                  <p:nvPr/>
                </p:nvSpPr>
                <p:spPr bwMode="auto">
                  <a:xfrm>
                    <a:off x="8075" y="4623"/>
                    <a:ext cx="780" cy="2745"/>
                  </a:xfrm>
                  <a:custGeom>
                    <a:avLst/>
                    <a:gdLst>
                      <a:gd name="T0" fmla="*/ 0 w 780"/>
                      <a:gd name="T1" fmla="*/ 2745 h 2745"/>
                      <a:gd name="T2" fmla="*/ 780 w 780"/>
                      <a:gd name="T3" fmla="*/ 2745 h 2745"/>
                      <a:gd name="T4" fmla="*/ 780 w 780"/>
                      <a:gd name="T5" fmla="*/ 0 h 2745"/>
                    </a:gdLst>
                    <a:ahLst/>
                    <a:cxnLst>
                      <a:cxn ang="0">
                        <a:pos x="T0" y="T1"/>
                      </a:cxn>
                      <a:cxn ang="0">
                        <a:pos x="T2" y="T3"/>
                      </a:cxn>
                      <a:cxn ang="0">
                        <a:pos x="T4" y="T5"/>
                      </a:cxn>
                    </a:cxnLst>
                    <a:rect l="0" t="0" r="r" b="b"/>
                    <a:pathLst>
                      <a:path w="780" h="2745">
                        <a:moveTo>
                          <a:pt x="0" y="2745"/>
                        </a:moveTo>
                        <a:lnTo>
                          <a:pt x="780" y="2745"/>
                        </a:lnTo>
                        <a:lnTo>
                          <a:pt x="78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98" name="Group 110"/>
                <p:cNvGrpSpPr>
                  <a:grpSpLocks/>
                </p:cNvGrpSpPr>
                <p:nvPr/>
              </p:nvGrpSpPr>
              <p:grpSpPr bwMode="auto">
                <a:xfrm>
                  <a:off x="5635" y="3332"/>
                  <a:ext cx="581" cy="22"/>
                  <a:chOff x="7379" y="5912"/>
                  <a:chExt cx="2106" cy="83"/>
                </a:xfrm>
              </p:grpSpPr>
              <p:grpSp>
                <p:nvGrpSpPr>
                  <p:cNvPr id="677999" name="Group 111"/>
                  <p:cNvGrpSpPr>
                    <a:grpSpLocks/>
                  </p:cNvGrpSpPr>
                  <p:nvPr/>
                </p:nvGrpSpPr>
                <p:grpSpPr bwMode="auto">
                  <a:xfrm>
                    <a:off x="7379" y="5912"/>
                    <a:ext cx="1269" cy="83"/>
                    <a:chOff x="5180" y="7457"/>
                    <a:chExt cx="1269" cy="83"/>
                  </a:xfrm>
                </p:grpSpPr>
                <p:grpSp>
                  <p:nvGrpSpPr>
                    <p:cNvPr id="678000" name="Group 112"/>
                    <p:cNvGrpSpPr>
                      <a:grpSpLocks/>
                    </p:cNvGrpSpPr>
                    <p:nvPr/>
                  </p:nvGrpSpPr>
                  <p:grpSpPr bwMode="auto">
                    <a:xfrm>
                      <a:off x="5180" y="7457"/>
                      <a:ext cx="423" cy="83"/>
                      <a:chOff x="5180" y="7457"/>
                      <a:chExt cx="423" cy="83"/>
                    </a:xfrm>
                  </p:grpSpPr>
                  <p:sp>
                    <p:nvSpPr>
                      <p:cNvPr id="678001" name="Arc 113"/>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2" name="Arc 114"/>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03" name="Group 115"/>
                    <p:cNvGrpSpPr>
                      <a:grpSpLocks/>
                    </p:cNvGrpSpPr>
                    <p:nvPr/>
                  </p:nvGrpSpPr>
                  <p:grpSpPr bwMode="auto">
                    <a:xfrm>
                      <a:off x="5603" y="7457"/>
                      <a:ext cx="423" cy="83"/>
                      <a:chOff x="5180" y="7457"/>
                      <a:chExt cx="423" cy="83"/>
                    </a:xfrm>
                  </p:grpSpPr>
                  <p:sp>
                    <p:nvSpPr>
                      <p:cNvPr id="678004" name="Arc 116"/>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5" name="Arc 117"/>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06" name="Group 118"/>
                    <p:cNvGrpSpPr>
                      <a:grpSpLocks/>
                    </p:cNvGrpSpPr>
                    <p:nvPr/>
                  </p:nvGrpSpPr>
                  <p:grpSpPr bwMode="auto">
                    <a:xfrm>
                      <a:off x="6026" y="7457"/>
                      <a:ext cx="423" cy="83"/>
                      <a:chOff x="5180" y="7457"/>
                      <a:chExt cx="423" cy="83"/>
                    </a:xfrm>
                  </p:grpSpPr>
                  <p:sp>
                    <p:nvSpPr>
                      <p:cNvPr id="678007" name="Arc 11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8" name="Arc 12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8009" name="Group 121"/>
                  <p:cNvGrpSpPr>
                    <a:grpSpLocks/>
                  </p:cNvGrpSpPr>
                  <p:nvPr/>
                </p:nvGrpSpPr>
                <p:grpSpPr bwMode="auto">
                  <a:xfrm>
                    <a:off x="8639" y="5912"/>
                    <a:ext cx="423" cy="83"/>
                    <a:chOff x="5180" y="7457"/>
                    <a:chExt cx="423" cy="83"/>
                  </a:xfrm>
                </p:grpSpPr>
                <p:sp>
                  <p:nvSpPr>
                    <p:cNvPr id="678010" name="Arc 12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1" name="Arc 12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12" name="Group 124"/>
                  <p:cNvGrpSpPr>
                    <a:grpSpLocks/>
                  </p:cNvGrpSpPr>
                  <p:nvPr/>
                </p:nvGrpSpPr>
                <p:grpSpPr bwMode="auto">
                  <a:xfrm>
                    <a:off x="9062" y="5912"/>
                    <a:ext cx="423" cy="83"/>
                    <a:chOff x="5180" y="7457"/>
                    <a:chExt cx="423" cy="83"/>
                  </a:xfrm>
                </p:grpSpPr>
                <p:sp>
                  <p:nvSpPr>
                    <p:cNvPr id="678013" name="Arc 12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4" name="Arc 12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8015" name="Group 127"/>
                <p:cNvGrpSpPr>
                  <a:grpSpLocks/>
                </p:cNvGrpSpPr>
                <p:nvPr/>
              </p:nvGrpSpPr>
              <p:grpSpPr bwMode="auto">
                <a:xfrm>
                  <a:off x="4583" y="3021"/>
                  <a:ext cx="852" cy="671"/>
                  <a:chOff x="4092" y="4816"/>
                  <a:chExt cx="3356" cy="2638"/>
                </a:xfrm>
              </p:grpSpPr>
              <p:sp>
                <p:nvSpPr>
                  <p:cNvPr id="678016" name="Arc 128"/>
                  <p:cNvSpPr>
                    <a:spLocks/>
                  </p:cNvSpPr>
                  <p:nvPr/>
                </p:nvSpPr>
                <p:spPr bwMode="auto">
                  <a:xfrm flipH="1" flipV="1">
                    <a:off x="6508" y="5664"/>
                    <a:ext cx="940" cy="17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7" name="Arc 129"/>
                  <p:cNvSpPr>
                    <a:spLocks/>
                  </p:cNvSpPr>
                  <p:nvPr/>
                </p:nvSpPr>
                <p:spPr bwMode="auto">
                  <a:xfrm rot="5400000" flipH="1" flipV="1">
                    <a:off x="4577" y="4752"/>
                    <a:ext cx="870" cy="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8" name="Arc 130"/>
                  <p:cNvSpPr>
                    <a:spLocks/>
                  </p:cNvSpPr>
                  <p:nvPr/>
                </p:nvSpPr>
                <p:spPr bwMode="auto">
                  <a:xfrm flipV="1">
                    <a:off x="4092" y="5680"/>
                    <a:ext cx="419" cy="6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9" name="Arc 131"/>
                  <p:cNvSpPr>
                    <a:spLocks/>
                  </p:cNvSpPr>
                  <p:nvPr/>
                </p:nvSpPr>
                <p:spPr bwMode="auto">
                  <a:xfrm rot="16200000" flipV="1">
                    <a:off x="5573" y="4751"/>
                    <a:ext cx="870" cy="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20" name="Group 132"/>
                <p:cNvGrpSpPr>
                  <a:grpSpLocks/>
                </p:cNvGrpSpPr>
                <p:nvPr/>
              </p:nvGrpSpPr>
              <p:grpSpPr bwMode="auto">
                <a:xfrm>
                  <a:off x="4360" y="3437"/>
                  <a:ext cx="119" cy="37"/>
                  <a:chOff x="3213" y="6453"/>
                  <a:chExt cx="470" cy="143"/>
                </a:xfrm>
              </p:grpSpPr>
              <p:sp>
                <p:nvSpPr>
                  <p:cNvPr id="678021" name="Oval 133"/>
                  <p:cNvSpPr>
                    <a:spLocks noChangeArrowheads="1"/>
                  </p:cNvSpPr>
                  <p:nvPr/>
                </p:nvSpPr>
                <p:spPr bwMode="auto">
                  <a:xfrm>
                    <a:off x="3213" y="6469"/>
                    <a:ext cx="372" cy="113"/>
                  </a:xfrm>
                  <a:prstGeom prst="ellipse">
                    <a:avLst/>
                  </a:prstGeom>
                  <a:solidFill>
                    <a:srgbClr val="FFFFFF"/>
                  </a:solidFill>
                  <a:ln w="9525">
                    <a:solidFill>
                      <a:schemeClr val="tx1"/>
                    </a:solidFill>
                    <a:round/>
                    <a:headEnd/>
                    <a:tailEnd/>
                  </a:ln>
                </p:spPr>
                <p:txBody>
                  <a:bodyPr/>
                  <a:lstStyle/>
                  <a:p>
                    <a:pPr eaLnBrk="0" fontAlgn="base" hangingPunct="0">
                      <a:spcBef>
                        <a:spcPct val="0"/>
                      </a:spcBef>
                      <a:spcAft>
                        <a:spcPct val="0"/>
                      </a:spcAft>
                    </a:pPr>
                    <a:endParaRPr lang="en-US" sz="2133" b="1">
                      <a:solidFill>
                        <a:srgbClr val="FFFFFF"/>
                      </a:solidFill>
                    </a:endParaRPr>
                  </a:p>
                </p:txBody>
              </p:sp>
              <p:sp>
                <p:nvSpPr>
                  <p:cNvPr id="678022" name="Oval 134"/>
                  <p:cNvSpPr>
                    <a:spLocks noChangeArrowheads="1"/>
                  </p:cNvSpPr>
                  <p:nvPr/>
                </p:nvSpPr>
                <p:spPr bwMode="auto">
                  <a:xfrm>
                    <a:off x="3261" y="6477"/>
                    <a:ext cx="71" cy="71"/>
                  </a:xfrm>
                  <a:prstGeom prst="ellipse">
                    <a:avLst/>
                  </a:prstGeom>
                  <a:solidFill>
                    <a:srgbClr val="000000"/>
                  </a:solidFill>
                  <a:ln w="9525">
                    <a:solidFill>
                      <a:schemeClr val="tx1"/>
                    </a:solidFill>
                    <a:round/>
                    <a:headEnd/>
                    <a:tailEnd/>
                  </a:ln>
                </p:spPr>
                <p:txBody>
                  <a:bodyPr/>
                  <a:lstStyle/>
                  <a:p>
                    <a:pPr eaLnBrk="0" fontAlgn="base" hangingPunct="0">
                      <a:spcBef>
                        <a:spcPct val="0"/>
                      </a:spcBef>
                      <a:spcAft>
                        <a:spcPct val="0"/>
                      </a:spcAft>
                    </a:pPr>
                    <a:endParaRPr lang="en-US" sz="2133" b="1">
                      <a:solidFill>
                        <a:srgbClr val="FFFFFF"/>
                      </a:solidFill>
                    </a:endParaRPr>
                  </a:p>
                </p:txBody>
              </p:sp>
              <p:sp>
                <p:nvSpPr>
                  <p:cNvPr id="678023" name="AutoShape 135"/>
                  <p:cNvSpPr>
                    <a:spLocks noChangeArrowheads="1"/>
                  </p:cNvSpPr>
                  <p:nvPr/>
                </p:nvSpPr>
                <p:spPr bwMode="auto">
                  <a:xfrm>
                    <a:off x="3540" y="6453"/>
                    <a:ext cx="143" cy="143"/>
                  </a:xfrm>
                  <a:prstGeom prst="moon">
                    <a:avLst>
                      <a:gd name="adj" fmla="val 50000"/>
                    </a:avLst>
                  </a:prstGeom>
                  <a:solidFill>
                    <a:srgbClr val="FFFFFF"/>
                  </a:solidFill>
                  <a:ln w="9525">
                    <a:solidFill>
                      <a:schemeClr val="tx1"/>
                    </a:solidFill>
                    <a:miter lim="800000"/>
                    <a:headEnd/>
                    <a:tailEnd/>
                  </a:ln>
                </p:spPr>
                <p:txBody>
                  <a:bodyPr/>
                  <a:lstStyle/>
                  <a:p>
                    <a:pPr eaLnBrk="0" fontAlgn="base" hangingPunct="0">
                      <a:spcBef>
                        <a:spcPct val="0"/>
                      </a:spcBef>
                      <a:spcAft>
                        <a:spcPct val="0"/>
                      </a:spcAft>
                    </a:pPr>
                    <a:endParaRPr lang="en-US" sz="2133" b="1">
                      <a:solidFill>
                        <a:srgbClr val="FFFFFF"/>
                      </a:solidFill>
                    </a:endParaRPr>
                  </a:p>
                </p:txBody>
              </p:sp>
            </p:grpSp>
            <p:sp>
              <p:nvSpPr>
                <p:cNvPr id="678024" name="Oval 136"/>
                <p:cNvSpPr>
                  <a:spLocks noChangeArrowheads="1"/>
                </p:cNvSpPr>
                <p:nvPr/>
              </p:nvSpPr>
              <p:spPr bwMode="auto">
                <a:xfrm>
                  <a:off x="5801" y="3453"/>
                  <a:ext cx="20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5" name="Oval 137"/>
                <p:cNvSpPr>
                  <a:spLocks noChangeArrowheads="1"/>
                </p:cNvSpPr>
                <p:nvPr/>
              </p:nvSpPr>
              <p:spPr bwMode="auto">
                <a:xfrm>
                  <a:off x="5836" y="3487"/>
                  <a:ext cx="133" cy="13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6" name="Arc 138"/>
                <p:cNvSpPr>
                  <a:spLocks/>
                </p:cNvSpPr>
                <p:nvPr/>
              </p:nvSpPr>
              <p:spPr bwMode="auto">
                <a:xfrm flipH="1" flipV="1">
                  <a:off x="5833" y="3118"/>
                  <a:ext cx="68" cy="3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7" name="Arc 139"/>
                <p:cNvSpPr>
                  <a:spLocks/>
                </p:cNvSpPr>
                <p:nvPr/>
              </p:nvSpPr>
              <p:spPr bwMode="auto">
                <a:xfrm flipH="1" flipV="1">
                  <a:off x="5876" y="3118"/>
                  <a:ext cx="68" cy="3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sp>
            <p:nvSpPr>
              <p:cNvPr id="678028" name="Text Box 140"/>
              <p:cNvSpPr txBox="1">
                <a:spLocks noChangeArrowheads="1"/>
              </p:cNvSpPr>
              <p:nvPr/>
            </p:nvSpPr>
            <p:spPr bwMode="auto">
              <a:xfrm>
                <a:off x="4170" y="3536"/>
                <a:ext cx="8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Glass bottom dish</a:t>
                </a:r>
                <a:endParaRPr lang="en-US" altLang="en-US" sz="2133" b="1">
                  <a:solidFill>
                    <a:srgbClr val="FFFFFF"/>
                  </a:solidFill>
                  <a:latin typeface="Arial Unicode MS" panose="020B0604020202020204" pitchFamily="34" charset="-128"/>
                </a:endParaRPr>
              </a:p>
            </p:txBody>
          </p:sp>
          <p:sp>
            <p:nvSpPr>
              <p:cNvPr id="678029" name="Text Box 141"/>
              <p:cNvSpPr txBox="1">
                <a:spLocks noChangeArrowheads="1"/>
              </p:cNvSpPr>
              <p:nvPr/>
            </p:nvSpPr>
            <p:spPr bwMode="auto">
              <a:xfrm>
                <a:off x="5658" y="2986"/>
                <a:ext cx="48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Speaker</a:t>
                </a:r>
                <a:endParaRPr lang="en-US" altLang="en-US" sz="2133" b="1">
                  <a:solidFill>
                    <a:srgbClr val="FFFFFF"/>
                  </a:solidFill>
                  <a:latin typeface="Arial Unicode MS" panose="020B0604020202020204" pitchFamily="34" charset="-128"/>
                </a:endParaRPr>
              </a:p>
            </p:txBody>
          </p:sp>
          <p:sp>
            <p:nvSpPr>
              <p:cNvPr id="678030" name="Text Box 142"/>
              <p:cNvSpPr txBox="1">
                <a:spLocks noChangeArrowheads="1"/>
              </p:cNvSpPr>
              <p:nvPr/>
            </p:nvSpPr>
            <p:spPr bwMode="auto">
              <a:xfrm>
                <a:off x="4116" y="3133"/>
                <a:ext cx="48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Specimen</a:t>
                </a:r>
                <a:endParaRPr lang="en-US" altLang="en-US" sz="2133" b="1">
                  <a:solidFill>
                    <a:srgbClr val="FFFFFF"/>
                  </a:solidFill>
                  <a:latin typeface="Arial Unicode MS" panose="020B0604020202020204" pitchFamily="34" charset="-128"/>
                </a:endParaRPr>
              </a:p>
            </p:txBody>
          </p:sp>
          <p:sp>
            <p:nvSpPr>
              <p:cNvPr id="678031" name="Line 143"/>
              <p:cNvSpPr>
                <a:spLocks noChangeShapeType="1"/>
              </p:cNvSpPr>
              <p:nvPr/>
            </p:nvSpPr>
            <p:spPr bwMode="auto">
              <a:xfrm flipH="1" flipV="1">
                <a:off x="4648" y="3477"/>
                <a:ext cx="63" cy="9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2" name="Line 144"/>
              <p:cNvSpPr>
                <a:spLocks noChangeShapeType="1"/>
              </p:cNvSpPr>
              <p:nvPr/>
            </p:nvSpPr>
            <p:spPr bwMode="auto">
              <a:xfrm>
                <a:off x="4347" y="3264"/>
                <a:ext cx="59" cy="15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3" name="Text Box 145"/>
              <p:cNvSpPr txBox="1">
                <a:spLocks noChangeArrowheads="1"/>
              </p:cNvSpPr>
              <p:nvPr/>
            </p:nvSpPr>
            <p:spPr bwMode="auto">
              <a:xfrm>
                <a:off x="5237" y="3079"/>
                <a:ext cx="36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0" fontAlgn="base" hangingPunct="0">
                  <a:spcBef>
                    <a:spcPct val="0"/>
                  </a:spcBef>
                  <a:spcAft>
                    <a:spcPct val="0"/>
                  </a:spcAft>
                </a:pPr>
                <a:r>
                  <a:rPr lang="en-US" altLang="en-US" sz="800">
                    <a:solidFill>
                      <a:srgbClr val="FFFFFF"/>
                    </a:solidFill>
                    <a:latin typeface="Arial Unicode MS" panose="020B0604020202020204" pitchFamily="34" charset="-128"/>
                  </a:rPr>
                  <a:t>Water-filled tube</a:t>
                </a:r>
                <a:endParaRPr lang="en-US" altLang="en-US" sz="2133" b="1">
                  <a:solidFill>
                    <a:srgbClr val="FFFFFF"/>
                  </a:solidFill>
                  <a:latin typeface="Arial Unicode MS" panose="020B0604020202020204" pitchFamily="34" charset="-128"/>
                </a:endParaRPr>
              </a:p>
            </p:txBody>
          </p:sp>
          <p:sp>
            <p:nvSpPr>
              <p:cNvPr id="678034" name="Line 146"/>
              <p:cNvSpPr>
                <a:spLocks noChangeShapeType="1"/>
              </p:cNvSpPr>
              <p:nvPr/>
            </p:nvSpPr>
            <p:spPr bwMode="auto">
              <a:xfrm flipH="1">
                <a:off x="5235" y="3220"/>
                <a:ext cx="84" cy="84"/>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5" name="Text Box 147"/>
              <p:cNvSpPr txBox="1">
                <a:spLocks noChangeArrowheads="1"/>
              </p:cNvSpPr>
              <p:nvPr/>
            </p:nvSpPr>
            <p:spPr bwMode="auto">
              <a:xfrm>
                <a:off x="4060" y="2712"/>
                <a:ext cx="217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endParaRPr lang="en-US" altLang="en-US" sz="2133" b="1">
                  <a:solidFill>
                    <a:srgbClr val="FFFFFF"/>
                  </a:solidFill>
                  <a:latin typeface="Arial Unicode MS" panose="020B0604020202020204" pitchFamily="34" charset="-128"/>
                </a:endParaRPr>
              </a:p>
            </p:txBody>
          </p:sp>
        </p:grpSp>
      </p:grpSp>
    </p:spTree>
    <p:extLst>
      <p:ext uri="{BB962C8B-B14F-4D97-AF65-F5344CB8AC3E}">
        <p14:creationId xmlns:p14="http://schemas.microsoft.com/office/powerpoint/2010/main" val="2314823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73797" name="Picture 5" descr="2DIC63x1_DIC63x3_DICsaccule100x6_CristAnt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689" y="381000"/>
            <a:ext cx="6824133" cy="6146800"/>
          </a:xfrm>
          <a:prstGeom prst="rect">
            <a:avLst/>
          </a:prstGeom>
          <a:noFill/>
          <a:extLst>
            <a:ext uri="{909E8E84-426E-40DD-AFC4-6F175D3DCCD1}">
              <a14:hiddenFill xmlns:a14="http://schemas.microsoft.com/office/drawing/2010/main">
                <a:solidFill>
                  <a:srgbClr val="FFFFFF"/>
                </a:solidFill>
              </a14:hiddenFill>
            </a:ext>
          </a:extLst>
        </p:spPr>
      </p:pic>
      <p:pic>
        <p:nvPicPr>
          <p:cNvPr id="673798" name="Picture 6" descr="2DIC63x1_DIC63x3_DICsaccule100x6_CristAntLat"/>
          <p:cNvPicPr>
            <a:picLocks noChangeAspect="1" noChangeArrowheads="1"/>
          </p:cNvPicPr>
          <p:nvPr/>
        </p:nvPicPr>
        <p:blipFill>
          <a:blip r:embed="rId2">
            <a:extLst>
              <a:ext uri="{28A0092B-C50C-407E-A947-70E740481C1C}">
                <a14:useLocalDpi xmlns:a14="http://schemas.microsoft.com/office/drawing/2010/main" val="0"/>
              </a:ext>
            </a:extLst>
          </a:blip>
          <a:srcRect r="50412" b="67465"/>
          <a:stretch>
            <a:fillRect/>
          </a:stretch>
        </p:blipFill>
        <p:spPr bwMode="auto">
          <a:xfrm>
            <a:off x="0" y="715434"/>
            <a:ext cx="9144000" cy="540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08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3798"/>
                                        </p:tgtEl>
                                        <p:attrNameLst>
                                          <p:attrName>style.visibility</p:attrName>
                                        </p:attrNameLst>
                                      </p:cBhvr>
                                      <p:to>
                                        <p:strVal val="visible"/>
                                      </p:to>
                                    </p:set>
                                    <p:animEffect transition="in" filter="fade">
                                      <p:cBhvr>
                                        <p:cTn id="7" dur="500"/>
                                        <p:tgtEl>
                                          <p:spTgt spid="67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73798"/>
                                        </p:tgtEl>
                                      </p:cBhvr>
                                    </p:animEffect>
                                    <p:set>
                                      <p:cBhvr>
                                        <p:cTn id="12" dur="1" fill="hold">
                                          <p:stCondLst>
                                            <p:cond delay="499"/>
                                          </p:stCondLst>
                                        </p:cTn>
                                        <p:tgtEl>
                                          <p:spTgt spid="673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Resolution: Ultra High-Speed Video </a:t>
            </a:r>
          </a:p>
        </p:txBody>
      </p:sp>
      <p:sp>
        <p:nvSpPr>
          <p:cNvPr id="3" name="Content Placeholder 2"/>
          <p:cNvSpPr>
            <a:spLocks noGrp="1"/>
          </p:cNvSpPr>
          <p:nvPr>
            <p:ph sz="half" idx="1"/>
          </p:nvPr>
        </p:nvSpPr>
        <p:spPr/>
        <p:txBody>
          <a:bodyPr>
            <a:normAutofit fontScale="92500" lnSpcReduction="10000"/>
          </a:bodyPr>
          <a:lstStyle/>
          <a:p>
            <a:r>
              <a:rPr lang="en-US" dirty="0"/>
              <a:t>1000 fps is 1024x1024 </a:t>
            </a:r>
          </a:p>
          <a:p>
            <a:r>
              <a:rPr lang="en-US" dirty="0"/>
              <a:t>6000 fps reduced to 512x256, 1024x128, etc.</a:t>
            </a:r>
          </a:p>
          <a:p>
            <a:r>
              <a:rPr lang="en-US" dirty="0"/>
              <a:t>High Power LED System-36AD3500, </a:t>
            </a:r>
            <a:r>
              <a:rPr lang="en-US" dirty="0" err="1"/>
              <a:t>Lightspeed</a:t>
            </a:r>
            <a:r>
              <a:rPr lang="en-US" dirty="0"/>
              <a:t> Technologies, Campbell, CA </a:t>
            </a:r>
          </a:p>
          <a:p>
            <a:pPr lvl="1"/>
            <a:r>
              <a:rPr lang="en-US" dirty="0"/>
              <a:t>20/80 to 90/10 on/off </a:t>
            </a:r>
          </a:p>
          <a:p>
            <a:r>
              <a:rPr lang="en-US" dirty="0" err="1"/>
              <a:t>Fastcam</a:t>
            </a:r>
            <a:r>
              <a:rPr lang="en-US" dirty="0"/>
              <a:t> SA1 (</a:t>
            </a:r>
            <a:r>
              <a:rPr lang="en-US" dirty="0" err="1"/>
              <a:t>Photron</a:t>
            </a:r>
            <a:r>
              <a:rPr lang="en-US" dirty="0"/>
              <a:t>, San Diego, CA), 5400 fps at 1024x1024</a:t>
            </a:r>
          </a:p>
          <a:p>
            <a:endParaRPr lang="en-US" dirty="0"/>
          </a:p>
        </p:txBody>
      </p:sp>
      <p:pic>
        <p:nvPicPr>
          <p:cNvPr id="5" name="Picture 7" descr="6000fps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4225" y="1253067"/>
            <a:ext cx="3860800" cy="5223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7548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1157</TotalTime>
  <Words>3043</Words>
  <Application>Microsoft Office PowerPoint</Application>
  <PresentationFormat>On-screen Show (4:3)</PresentationFormat>
  <Paragraphs>521</Paragraphs>
  <Slides>69</Slides>
  <Notes>18</Notes>
  <HiddenSlides>0</HiddenSlides>
  <MMClips>1</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2</vt:i4>
      </vt:variant>
      <vt:variant>
        <vt:lpstr>Slide Titles</vt:lpstr>
      </vt:variant>
      <vt:variant>
        <vt:i4>69</vt:i4>
      </vt:variant>
    </vt:vector>
  </HeadingPairs>
  <TitlesOfParts>
    <vt:vector size="87" baseType="lpstr">
      <vt:lpstr>Arial Unicode MS</vt:lpstr>
      <vt:lpstr>ＭＳ Ｐゴシック</vt:lpstr>
      <vt:lpstr>Arial</vt:lpstr>
      <vt:lpstr>Calibri</vt:lpstr>
      <vt:lpstr>Calibri Light</vt:lpstr>
      <vt:lpstr>Comic Sans MS</vt:lpstr>
      <vt:lpstr>Symbol</vt:lpstr>
      <vt:lpstr>Times</vt:lpstr>
      <vt:lpstr>Times New Roman</vt:lpstr>
      <vt:lpstr>Blank</vt:lpstr>
      <vt:lpstr>Office Theme</vt:lpstr>
      <vt:lpstr>1_Office Theme</vt:lpstr>
      <vt:lpstr>2_Office Theme</vt:lpstr>
      <vt:lpstr>1_Blank Presentation</vt:lpstr>
      <vt:lpstr>3_Office Theme</vt:lpstr>
      <vt:lpstr>4_Office Theme</vt:lpstr>
      <vt:lpstr>Picture</vt:lpstr>
      <vt:lpstr>Equation</vt:lpstr>
      <vt:lpstr>Biology 177: Principles of Modern Microscopy</vt:lpstr>
      <vt:lpstr>Lecture 6: Fluorescence Microscopy</vt:lpstr>
      <vt:lpstr>Detectors for microscopy</vt:lpstr>
      <vt:lpstr>Let’s look at an actual example</vt:lpstr>
      <vt:lpstr>High speed cameras</vt:lpstr>
      <vt:lpstr>Nyquist criterion</vt:lpstr>
      <vt:lpstr>Visualizing Hearing In Vivo</vt:lpstr>
      <vt:lpstr>PowerPoint Presentation</vt:lpstr>
      <vt:lpstr>Temporal Resolution: Ultra High-Speed Video </vt:lpstr>
      <vt:lpstr>6000 fps movie played at 30 fps</vt:lpstr>
      <vt:lpstr>Med Engineering Seminar Last Week</vt:lpstr>
      <vt:lpstr>Med Engineering Seminar Last Week</vt:lpstr>
      <vt:lpstr>Photomultiplier Tube (PMT)</vt:lpstr>
      <vt:lpstr>Photomultiplier Tube (PMT)</vt:lpstr>
      <vt:lpstr>Photomultiplier Tube (PMT)</vt:lpstr>
      <vt:lpstr>As with CCDs, PMTs have same Noise problems</vt:lpstr>
      <vt:lpstr>The cost of increasing gain</vt:lpstr>
      <vt:lpstr>Dynamic Range (bit depth)</vt:lpstr>
      <vt:lpstr>Confocal Imaging: Avalanche Photodiodes</vt:lpstr>
      <vt:lpstr>Fluorescence Microscopy</vt:lpstr>
      <vt:lpstr>Thus Far, have considered compound microscope, and the microscope optics as a projection system (into eye)</vt:lpstr>
      <vt:lpstr>PowerPoint Presentation</vt:lpstr>
      <vt:lpstr>Fluorescence</vt:lpstr>
      <vt:lpstr>Light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Fluorescence microscope</vt:lpstr>
      <vt:lpstr>First epi-fluorescence microscope</vt:lpstr>
      <vt:lpstr>Key advance dichroic mirrors!</vt:lpstr>
      <vt:lpstr>PowerPoint Presentation</vt:lpstr>
      <vt:lpstr>PowerPoint Presentation</vt:lpstr>
      <vt:lpstr>PowerPoint Presentation</vt:lpstr>
      <vt:lpstr>PowerPoint Presentation</vt:lpstr>
      <vt:lpstr>PowerPoint Presentation</vt:lpstr>
      <vt:lpstr>Interference filters: the movie</vt:lpstr>
      <vt:lpstr>PowerPoint Presentation</vt:lpstr>
      <vt:lpstr>PowerPoint Presentation</vt:lpstr>
      <vt:lpstr>Epi - Fluorescence </vt:lpstr>
      <vt:lpstr>Here is what they look like</vt:lpstr>
      <vt:lpstr>Different kinds of Emission and Excitation Filters</vt:lpstr>
      <vt:lpstr>Reading bandpass filter spectrum</vt:lpstr>
      <vt:lpstr>PowerPoint Presentation</vt:lpstr>
      <vt:lpstr>PowerPoint Presentation</vt:lpstr>
      <vt:lpstr>PowerPoint Presentation</vt:lpstr>
      <vt:lpstr>Homework 2</vt:lpstr>
      <vt:lpstr>The Finitely Corrected Compound Microscope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Fluorescent proteins</vt:lpstr>
      <vt:lpstr>Green Fluorescent Protein</vt:lpstr>
      <vt:lpstr>Photoconvertible Proteins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 Collazo</cp:lastModifiedBy>
  <cp:revision>53</cp:revision>
  <dcterms:created xsi:type="dcterms:W3CDTF">2015-01-18T22:59:38Z</dcterms:created>
  <dcterms:modified xsi:type="dcterms:W3CDTF">2015-01-22T16:59:12Z</dcterms:modified>
</cp:coreProperties>
</file>