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2" r:id="rId4"/>
  </p:sldMasterIdLst>
  <p:notesMasterIdLst>
    <p:notesMasterId r:id="rId59"/>
  </p:notesMasterIdLst>
  <p:sldIdLst>
    <p:sldId id="257" r:id="rId5"/>
    <p:sldId id="349" r:id="rId6"/>
    <p:sldId id="354" r:id="rId7"/>
    <p:sldId id="400" r:id="rId8"/>
    <p:sldId id="401" r:id="rId9"/>
    <p:sldId id="404" r:id="rId10"/>
    <p:sldId id="402" r:id="rId11"/>
    <p:sldId id="392" r:id="rId12"/>
    <p:sldId id="363" r:id="rId13"/>
    <p:sldId id="403" r:id="rId14"/>
    <p:sldId id="407" r:id="rId15"/>
    <p:sldId id="423" r:id="rId16"/>
    <p:sldId id="432" r:id="rId17"/>
    <p:sldId id="434" r:id="rId18"/>
    <p:sldId id="435" r:id="rId19"/>
    <p:sldId id="316" r:id="rId20"/>
    <p:sldId id="429" r:id="rId21"/>
    <p:sldId id="382" r:id="rId22"/>
    <p:sldId id="292" r:id="rId23"/>
    <p:sldId id="437" r:id="rId24"/>
    <p:sldId id="294" r:id="rId25"/>
    <p:sldId id="295" r:id="rId26"/>
    <p:sldId id="297" r:id="rId27"/>
    <p:sldId id="436" r:id="rId28"/>
    <p:sldId id="438" r:id="rId29"/>
    <p:sldId id="425" r:id="rId30"/>
    <p:sldId id="298" r:id="rId31"/>
    <p:sldId id="440" r:id="rId32"/>
    <p:sldId id="441" r:id="rId33"/>
    <p:sldId id="421" r:id="rId34"/>
    <p:sldId id="444" r:id="rId35"/>
    <p:sldId id="395" r:id="rId36"/>
    <p:sldId id="442" r:id="rId37"/>
    <p:sldId id="443" r:id="rId38"/>
    <p:sldId id="397" r:id="rId39"/>
    <p:sldId id="396" r:id="rId40"/>
    <p:sldId id="398" r:id="rId41"/>
    <p:sldId id="399" r:id="rId42"/>
    <p:sldId id="449" r:id="rId43"/>
    <p:sldId id="450" r:id="rId44"/>
    <p:sldId id="451" r:id="rId45"/>
    <p:sldId id="452" r:id="rId46"/>
    <p:sldId id="313" r:id="rId47"/>
    <p:sldId id="314" r:id="rId48"/>
    <p:sldId id="317" r:id="rId49"/>
    <p:sldId id="445" r:id="rId50"/>
    <p:sldId id="319" r:id="rId51"/>
    <p:sldId id="320" r:id="rId52"/>
    <p:sldId id="417" r:id="rId53"/>
    <p:sldId id="453" r:id="rId54"/>
    <p:sldId id="454" r:id="rId55"/>
    <p:sldId id="414" r:id="rId56"/>
    <p:sldId id="415" r:id="rId57"/>
    <p:sldId id="42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88" autoAdjust="0"/>
  </p:normalViewPr>
  <p:slideViewPr>
    <p:cSldViewPr snapToGrid="0">
      <p:cViewPr varScale="1">
        <p:scale>
          <a:sx n="70" d="100"/>
          <a:sy n="70" d="100"/>
        </p:scale>
        <p:origin x="1766" y="53"/>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FA756-524C-4E48-9936-FEE2F09D517B}" type="datetimeFigureOut">
              <a:rPr lang="en-US" smtClean="0"/>
              <a:t>1/15/2015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CFDA8-7C39-4F47-9D89-9FD9FD21AE65}" type="slidenum">
              <a:rPr lang="en-US" smtClean="0"/>
              <a:t>‹#›</a:t>
            </a:fld>
            <a:endParaRPr lang="en-US"/>
          </a:p>
        </p:txBody>
      </p:sp>
    </p:spTree>
    <p:extLst>
      <p:ext uri="{BB962C8B-B14F-4D97-AF65-F5344CB8AC3E}">
        <p14:creationId xmlns:p14="http://schemas.microsoft.com/office/powerpoint/2010/main" val="354635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Objective_(optics)" TargetMode="External"/><Relationship Id="rId3" Type="http://schemas.openxmlformats.org/officeDocument/2006/relationships/hyperlink" Target="https://en.wikipedia.org/wiki/Optics" TargetMode="External"/><Relationship Id="rId7" Type="http://schemas.openxmlformats.org/officeDocument/2006/relationships/hyperlink" Target="https://en.wikipedia.org/wiki/Microscop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Optical_power" TargetMode="External"/><Relationship Id="rId5" Type="http://schemas.openxmlformats.org/officeDocument/2006/relationships/hyperlink" Target="https://en.wikipedia.org/wiki/Index_of_refraction" TargetMode="External"/><Relationship Id="rId10" Type="http://schemas.openxmlformats.org/officeDocument/2006/relationships/hyperlink" Target="https://en.wikipedia.org/wiki/Fiber_optics" TargetMode="External"/><Relationship Id="rId4" Type="http://schemas.openxmlformats.org/officeDocument/2006/relationships/hyperlink" Target="https://en.wikipedia.org/wiki/Dimensionless_number" TargetMode="External"/><Relationship Id="rId9" Type="http://schemas.openxmlformats.org/officeDocument/2006/relationships/hyperlink" Target="https://en.wikipedia.org/wiki/Optical_resolutio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Toulouse" TargetMode="External"/><Relationship Id="rId3" Type="http://schemas.openxmlformats.org/officeDocument/2006/relationships/hyperlink" Target="https://en.wikipedia.org/wiki/Help:IPA_for_French" TargetMode="External"/><Relationship Id="rId7" Type="http://schemas.openxmlformats.org/officeDocument/2006/relationships/hyperlink" Target="https://en.wikipedia.org/wiki/Parlement"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French_people" TargetMode="External"/><Relationship Id="rId5" Type="http://schemas.openxmlformats.org/officeDocument/2006/relationships/hyperlink" Target="https://en.wikipedia.org/wiki/Pierre_de_Fermat#cite_note-www-gap-1" TargetMode="External"/><Relationship Id="rId10" Type="http://schemas.openxmlformats.org/officeDocument/2006/relationships/hyperlink" Target="https://en.wikipedia.org/wiki/List_of_amateur_mathematicians" TargetMode="External"/><Relationship Id="rId4" Type="http://schemas.openxmlformats.org/officeDocument/2006/relationships/hyperlink" Target="https://en.wikipedia.org/wiki/Pierre_de_Fermat#cite_note-2" TargetMode="External"/><Relationship Id="rId9" Type="http://schemas.openxmlformats.org/officeDocument/2006/relationships/hyperlink" Target="https://en.wikipedia.org/wiki/Franc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Light_microscop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en.wikipedia.org/wiki/Eyepiece" TargetMode="External"/><Relationship Id="rId5" Type="http://schemas.openxmlformats.org/officeDocument/2006/relationships/hyperlink" Target="http://en.wikipedia.org/wiki/Objective_lens" TargetMode="External"/><Relationship Id="rId4" Type="http://schemas.openxmlformats.org/officeDocument/2006/relationships/hyperlink" Target="http://en.wikipedia.org/wiki/Focal_plan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Harmony" TargetMode="External"/><Relationship Id="rId13" Type="http://schemas.openxmlformats.org/officeDocument/2006/relationships/hyperlink" Target="https://en.wikipedia.org/wiki/William_Herschel" TargetMode="External"/><Relationship Id="rId18" Type="http://schemas.openxmlformats.org/officeDocument/2006/relationships/hyperlink" Target="https://en.wikipedia.org/wiki/Help:IPA_for_English#Key" TargetMode="External"/><Relationship Id="rId26" Type="http://schemas.openxmlformats.org/officeDocument/2006/relationships/hyperlink" Target="https://en.wikipedia.org/wiki/Old_Style_and_New_Style_dates" TargetMode="External"/><Relationship Id="rId3" Type="http://schemas.openxmlformats.org/officeDocument/2006/relationships/hyperlink" Target="https://en.wikipedia.org/wiki/Polymath" TargetMode="External"/><Relationship Id="rId21" Type="http://schemas.openxmlformats.org/officeDocument/2006/relationships/hyperlink" Target="https://en.wikipedia.org/wiki/France" TargetMode="External"/><Relationship Id="rId34" Type="http://schemas.openxmlformats.org/officeDocument/2006/relationships/hyperlink" Target="https://en.wikipedia.org/wiki/Probability" TargetMode="External"/><Relationship Id="rId7" Type="http://schemas.openxmlformats.org/officeDocument/2006/relationships/hyperlink" Target="https://en.wikipedia.org/wiki/Language" TargetMode="External"/><Relationship Id="rId12" Type="http://schemas.openxmlformats.org/officeDocument/2006/relationships/hyperlink" Target="https://en.wikipedia.org/wiki/Jean-Fran%C3%A7ois_Champollion" TargetMode="External"/><Relationship Id="rId17" Type="http://schemas.openxmlformats.org/officeDocument/2006/relationships/hyperlink" Target="https://en.wikipedia.org/wiki/Help:IPA_for_English" TargetMode="External"/><Relationship Id="rId25" Type="http://schemas.openxmlformats.org/officeDocument/2006/relationships/hyperlink" Target="https://en.wikipedia.org/wiki/Fellow_of_the_Royal_Society" TargetMode="External"/><Relationship Id="rId33" Type="http://schemas.openxmlformats.org/officeDocument/2006/relationships/hyperlink" Target="https://en.wikipedia.org/wiki/Physics" TargetMode="External"/><Relationship Id="rId2" Type="http://schemas.openxmlformats.org/officeDocument/2006/relationships/slide" Target="../slides/slide3.xml"/><Relationship Id="rId16" Type="http://schemas.openxmlformats.org/officeDocument/2006/relationships/hyperlink" Target="https://en.wikipedia.org/wiki/Albert_Einstein" TargetMode="External"/><Relationship Id="rId20" Type="http://schemas.openxmlformats.org/officeDocument/2006/relationships/hyperlink" Target="https://en.wikipedia.org/wiki/Help:IPA_for_French" TargetMode="External"/><Relationship Id="rId29" Type="http://schemas.openxmlformats.org/officeDocument/2006/relationships/hyperlink" Target="https://upload.wikimedia.org/wikipedia/commons/f/f5/ChristianHuygensPronunciation.ogg" TargetMode="External"/><Relationship Id="rId1" Type="http://schemas.openxmlformats.org/officeDocument/2006/relationships/notesMaster" Target="../notesMasters/notesMaster1.xml"/><Relationship Id="rId6" Type="http://schemas.openxmlformats.org/officeDocument/2006/relationships/hyperlink" Target="https://en.wikipedia.org/wiki/Physiology" TargetMode="External"/><Relationship Id="rId11" Type="http://schemas.openxmlformats.org/officeDocument/2006/relationships/hyperlink" Target="https://en.wikipedia.org/wiki/Rosetta_Stone" TargetMode="External"/><Relationship Id="rId24" Type="http://schemas.openxmlformats.org/officeDocument/2006/relationships/hyperlink" Target="https://en.wikipedia.org/wiki/Wave" TargetMode="External"/><Relationship Id="rId32" Type="http://schemas.openxmlformats.org/officeDocument/2006/relationships/hyperlink" Target="https://en.wikipedia.org/wiki/Astronomer" TargetMode="External"/><Relationship Id="rId5" Type="http://schemas.openxmlformats.org/officeDocument/2006/relationships/hyperlink" Target="https://en.wikipedia.org/wiki/Solid_mechanics" TargetMode="External"/><Relationship Id="rId15" Type="http://schemas.openxmlformats.org/officeDocument/2006/relationships/hyperlink" Target="https://en.wikipedia.org/wiki/James_Clerk_Maxwell" TargetMode="External"/><Relationship Id="rId23" Type="http://schemas.openxmlformats.org/officeDocument/2006/relationships/hyperlink" Target="https://en.wikipedia.org/wiki/Physicist" TargetMode="External"/><Relationship Id="rId28" Type="http://schemas.openxmlformats.org/officeDocument/2006/relationships/hyperlink" Target="https://en.wikipedia.org/wiki/Help:IPA_for_Dutch_and_Afrikaans" TargetMode="External"/><Relationship Id="rId10" Type="http://schemas.openxmlformats.org/officeDocument/2006/relationships/hyperlink" Target="https://en.wikipedia.org/wiki/Thomas_Young_(scientist)#cite_note-1" TargetMode="External"/><Relationship Id="rId19" Type="http://schemas.openxmlformats.org/officeDocument/2006/relationships/hyperlink" Target="https://en.wikipedia.org/wiki/Wikipedia:Pronunciation_respelling_key" TargetMode="External"/><Relationship Id="rId31" Type="http://schemas.openxmlformats.org/officeDocument/2006/relationships/hyperlink" Target="https://en.wikipedia.org/wiki/Mathematics" TargetMode="External"/><Relationship Id="rId4" Type="http://schemas.openxmlformats.org/officeDocument/2006/relationships/hyperlink" Target="https://en.wikipedia.org/wiki/Visual_perception" TargetMode="External"/><Relationship Id="rId9" Type="http://schemas.openxmlformats.org/officeDocument/2006/relationships/hyperlink" Target="https://en.wikipedia.org/wiki/Egyptology" TargetMode="External"/><Relationship Id="rId14" Type="http://schemas.openxmlformats.org/officeDocument/2006/relationships/hyperlink" Target="https://en.wikipedia.org/wiki/Hermann_von_Helmholtz" TargetMode="External"/><Relationship Id="rId22" Type="http://schemas.openxmlformats.org/officeDocument/2006/relationships/hyperlink" Target="https://en.wikipedia.org/wiki/Engineer" TargetMode="External"/><Relationship Id="rId27" Type="http://schemas.openxmlformats.org/officeDocument/2006/relationships/hyperlink" Target="https://en.wikipedia.org/wiki/Natural_philosophy" TargetMode="External"/><Relationship Id="rId30" Type="http://schemas.openxmlformats.org/officeDocument/2006/relationships/hyperlink" Target="https://en.wikipedia.org/wiki/Latin_language" TargetMode="External"/><Relationship Id="rId35" Type="http://schemas.openxmlformats.org/officeDocument/2006/relationships/hyperlink" Target="https://en.wikipedia.org/wiki/Horolog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en.wikipedia.org/wiki/W._R._Dawes" TargetMode="External"/><Relationship Id="rId13" Type="http://schemas.openxmlformats.org/officeDocument/2006/relationships/hyperlink" Target="http://en.wikipedia.org/wiki/Deconvolution" TargetMode="External"/><Relationship Id="rId3" Type="http://schemas.openxmlformats.org/officeDocument/2006/relationships/hyperlink" Target="http://en.wikipedia.org/wiki/Airy_disc" TargetMode="External"/><Relationship Id="rId7" Type="http://schemas.openxmlformats.org/officeDocument/2006/relationships/hyperlink" Target="http://en.wikipedia.org/wiki/Empirical" TargetMode="External"/><Relationship Id="rId12" Type="http://schemas.openxmlformats.org/officeDocument/2006/relationships/hyperlink" Target="http://en.wikipedia.org/wiki/Image_processing"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en.wikipedia.org/wiki/Pi" TargetMode="External"/><Relationship Id="rId11" Type="http://schemas.openxmlformats.org/officeDocument/2006/relationships/hyperlink" Target="http://en.wikipedia.org/wiki/Angular_resolution#cite_note-Michalet2006-3" TargetMode="External"/><Relationship Id="rId5" Type="http://schemas.openxmlformats.org/officeDocument/2006/relationships/hyperlink" Target="http://en.wikipedia.org/wiki/Bessel_function" TargetMode="External"/><Relationship Id="rId15" Type="http://schemas.openxmlformats.org/officeDocument/2006/relationships/hyperlink" Target="http://en.wikipedia.org/wiki/Objective_(optics)" TargetMode="External"/><Relationship Id="rId10" Type="http://schemas.openxmlformats.org/officeDocument/2006/relationships/hyperlink" Target="http://en.wikipedia.org/wiki/Dawes'_limit" TargetMode="External"/><Relationship Id="rId4" Type="http://schemas.openxmlformats.org/officeDocument/2006/relationships/hyperlink" Target="http://en.wikipedia.org/wiki/Diffraction" TargetMode="External"/><Relationship Id="rId9" Type="http://schemas.openxmlformats.org/officeDocument/2006/relationships/hyperlink" Target="http://en.wikipedia.org/wiki/Arcsecond" TargetMode="External"/><Relationship Id="rId14" Type="http://schemas.openxmlformats.org/officeDocument/2006/relationships/hyperlink" Target="http://en.wikipedia.org/wiki/Focal_length"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Transverse_wav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Elliptical_polarization" TargetMode="External"/><Relationship Id="rId5" Type="http://schemas.openxmlformats.org/officeDocument/2006/relationships/hyperlink" Target="https://en.wikipedia.org/wiki/Circular_polarization" TargetMode="External"/><Relationship Id="rId4" Type="http://schemas.openxmlformats.org/officeDocument/2006/relationships/hyperlink" Target="https://en.wikipedia.org/wiki/Linear_polariz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a:t>
            </a:fld>
            <a:endParaRPr lang="en-US"/>
          </a:p>
        </p:txBody>
      </p:sp>
    </p:spTree>
    <p:extLst>
      <p:ext uri="{BB962C8B-B14F-4D97-AF65-F5344CB8AC3E}">
        <p14:creationId xmlns:p14="http://schemas.microsoft.com/office/powerpoint/2010/main" val="131731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chapter is a direct continuation of the previous one, although the name has been changed from </a:t>
            </a:r>
            <a:r>
              <a:rPr lang="en-US" i="1" dirty="0" smtClean="0"/>
              <a:t>Interference</a:t>
            </a:r>
            <a:r>
              <a:rPr lang="en-US" dirty="0" smtClean="0"/>
              <a:t> to </a:t>
            </a:r>
            <a:r>
              <a:rPr lang="en-US" i="1" dirty="0" smtClean="0"/>
              <a:t>Diffraction</a:t>
            </a:r>
            <a:r>
              <a:rPr lang="en-US" dirty="0" smtClean="0"/>
              <a:t>. No one has ever been able to define the difference between interference and diffraction satisfactorily. It is just a question of usage, and there is no specific, important physical difference between them. The best we can do, roughly speaking, is to say that when there are only a few sources, say two, interfering, then the result is usually called interference, but if there is a large number of them, it seems that the word diffraction is more often used. So, we shall not worry about whether it is interference or diffraction, but continue directly from where we left off in the middle of the subject in the last chapter. </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12</a:t>
            </a:fld>
            <a:endParaRPr lang="en-US"/>
          </a:p>
        </p:txBody>
      </p:sp>
    </p:spTree>
    <p:extLst>
      <p:ext uri="{BB962C8B-B14F-4D97-AF65-F5344CB8AC3E}">
        <p14:creationId xmlns:p14="http://schemas.microsoft.com/office/powerpoint/2010/main" val="426698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http://www.studyphysics.ca/newnotes/20/unit04_light/chp1719_light/lesson58.htm</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17</a:t>
            </a:fld>
            <a:endParaRPr lang="en-US"/>
          </a:p>
        </p:txBody>
      </p:sp>
    </p:spTree>
    <p:extLst>
      <p:ext uri="{BB962C8B-B14F-4D97-AF65-F5344CB8AC3E}">
        <p14:creationId xmlns:p14="http://schemas.microsoft.com/office/powerpoint/2010/main" val="782833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hlinkClick r:id="rId3" tooltip="Optics"/>
              </a:rPr>
              <a:t>optics</a:t>
            </a:r>
            <a:r>
              <a:rPr lang="en-US" dirty="0" smtClean="0"/>
              <a:t>, the </a:t>
            </a:r>
            <a:r>
              <a:rPr lang="en-US" b="1" dirty="0" smtClean="0"/>
              <a:t>numerical aperture</a:t>
            </a:r>
            <a:r>
              <a:rPr lang="en-US" dirty="0" smtClean="0"/>
              <a:t> (</a:t>
            </a:r>
            <a:r>
              <a:rPr lang="en-US" b="1" dirty="0" smtClean="0"/>
              <a:t>NA</a:t>
            </a:r>
            <a:r>
              <a:rPr lang="en-US" dirty="0" smtClean="0"/>
              <a:t>) of an optical system is a </a:t>
            </a:r>
            <a:r>
              <a:rPr lang="en-US" dirty="0" smtClean="0">
                <a:hlinkClick r:id="rId4" tooltip="Dimensionless number"/>
              </a:rPr>
              <a:t>dimensionless number</a:t>
            </a:r>
            <a:r>
              <a:rPr lang="en-US" dirty="0" smtClean="0"/>
              <a:t> that characterizes the range of angles over which the system can accept or emit light. By incorporating </a:t>
            </a:r>
            <a:r>
              <a:rPr lang="en-US" dirty="0" smtClean="0">
                <a:hlinkClick r:id="rId5" tooltip="Index of refraction"/>
              </a:rPr>
              <a:t>index of refraction</a:t>
            </a:r>
            <a:r>
              <a:rPr lang="en-US" dirty="0" smtClean="0"/>
              <a:t> in its definition, NA has the property that it is constant for a beam as it goes from one material to another provided there is no </a:t>
            </a:r>
            <a:r>
              <a:rPr lang="en-US" dirty="0" smtClean="0">
                <a:hlinkClick r:id="rId6" tooltip="Optical power"/>
              </a:rPr>
              <a:t>optical power</a:t>
            </a:r>
            <a:r>
              <a:rPr lang="en-US" dirty="0" smtClean="0"/>
              <a:t> at the interface. The exact definition of the term varies slightly between different areas of optics. Numerical aperture is commonly used in </a:t>
            </a:r>
            <a:r>
              <a:rPr lang="en-US" dirty="0" smtClean="0">
                <a:hlinkClick r:id="rId7" tooltip="Microscopy"/>
              </a:rPr>
              <a:t>microscopy</a:t>
            </a:r>
            <a:r>
              <a:rPr lang="en-US" dirty="0" smtClean="0"/>
              <a:t> to describe the acceptance cone of an </a:t>
            </a:r>
            <a:r>
              <a:rPr lang="en-US" dirty="0" smtClean="0">
                <a:hlinkClick r:id="rId8" tooltip="Objective (optics)"/>
              </a:rPr>
              <a:t>objective</a:t>
            </a:r>
            <a:r>
              <a:rPr lang="en-US" dirty="0" smtClean="0"/>
              <a:t> (and hence its light-gathering ability and </a:t>
            </a:r>
            <a:r>
              <a:rPr lang="en-US" dirty="0" smtClean="0">
                <a:hlinkClick r:id="rId9" tooltip="Optical resolution"/>
              </a:rPr>
              <a:t>resolution</a:t>
            </a:r>
            <a:r>
              <a:rPr lang="en-US" dirty="0" smtClean="0"/>
              <a:t>), and in </a:t>
            </a:r>
            <a:r>
              <a:rPr lang="en-US" dirty="0" smtClean="0">
                <a:hlinkClick r:id="rId10" tooltip="Fiber optics"/>
              </a:rPr>
              <a:t>fiber optics</a:t>
            </a:r>
            <a:r>
              <a:rPr lang="en-US" dirty="0" smtClean="0"/>
              <a:t>, in which it describes the range of angles within which light that is incident on the fiber will be transmitted along it.</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18</a:t>
            </a:fld>
            <a:endParaRPr lang="en-US"/>
          </a:p>
        </p:txBody>
      </p:sp>
    </p:spTree>
    <p:extLst>
      <p:ext uri="{BB962C8B-B14F-4D97-AF65-F5344CB8AC3E}">
        <p14:creationId xmlns:p14="http://schemas.microsoft.com/office/powerpoint/2010/main" val="172287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72 degree angle max for dry objective</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20</a:t>
            </a:fld>
            <a:endParaRPr lang="en-US"/>
          </a:p>
        </p:txBody>
      </p:sp>
    </p:spTree>
    <p:extLst>
      <p:ext uri="{BB962C8B-B14F-4D97-AF65-F5344CB8AC3E}">
        <p14:creationId xmlns:p14="http://schemas.microsoft.com/office/powerpoint/2010/main" val="3819972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Ernst Abbe published this formula in 1873</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24</a:t>
            </a:fld>
            <a:endParaRPr lang="en-US"/>
          </a:p>
        </p:txBody>
      </p:sp>
    </p:spTree>
    <p:extLst>
      <p:ext uri="{BB962C8B-B14F-4D97-AF65-F5344CB8AC3E}">
        <p14:creationId xmlns:p14="http://schemas.microsoft.com/office/powerpoint/2010/main" val="1794958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Pierre de Fermat</a:t>
            </a:r>
            <a:r>
              <a:rPr lang="en-US" dirty="0" smtClean="0"/>
              <a:t> (French: </a:t>
            </a:r>
            <a:r>
              <a:rPr lang="en-US" dirty="0" smtClean="0">
                <a:hlinkClick r:id="rId3" tooltip="Help:IPA for French"/>
              </a:rPr>
              <a:t>[</a:t>
            </a:r>
            <a:r>
              <a:rPr lang="en-US" dirty="0" err="1" smtClean="0">
                <a:hlinkClick r:id="rId3" tooltip="Help:IPA for French"/>
              </a:rPr>
              <a:t>pjɛːʁ</a:t>
            </a:r>
            <a:r>
              <a:rPr lang="en-US" dirty="0" smtClean="0">
                <a:hlinkClick r:id="rId3" tooltip="Help:IPA for French"/>
              </a:rPr>
              <a:t> </a:t>
            </a:r>
            <a:r>
              <a:rPr lang="en-US" dirty="0" err="1" smtClean="0">
                <a:hlinkClick r:id="rId3" tooltip="Help:IPA for French"/>
              </a:rPr>
              <a:t>dəfɛʁma</a:t>
            </a:r>
            <a:r>
              <a:rPr lang="en-US" dirty="0" smtClean="0">
                <a:hlinkClick r:id="rId3" tooltip="Help:IPA for French"/>
              </a:rPr>
              <a:t>]</a:t>
            </a:r>
            <a:r>
              <a:rPr lang="en-US" dirty="0" smtClean="0"/>
              <a:t>; 17</a:t>
            </a:r>
            <a:r>
              <a:rPr lang="en-US" baseline="30000" dirty="0" smtClean="0">
                <a:hlinkClick r:id="rId4"/>
              </a:rPr>
              <a:t>[2]</a:t>
            </a:r>
            <a:r>
              <a:rPr lang="en-US" dirty="0" smtClean="0"/>
              <a:t> August 1601 or 1607</a:t>
            </a:r>
            <a:r>
              <a:rPr lang="en-US" baseline="30000" dirty="0" smtClean="0">
                <a:hlinkClick r:id="rId5"/>
              </a:rPr>
              <a:t>[1]</a:t>
            </a:r>
            <a:r>
              <a:rPr lang="en-US" dirty="0" smtClean="0"/>
              <a:t> – 12 January 1665) was a </a:t>
            </a:r>
            <a:r>
              <a:rPr lang="en-US" dirty="0" smtClean="0">
                <a:hlinkClick r:id="rId6" tooltip="French people"/>
              </a:rPr>
              <a:t>French</a:t>
            </a:r>
            <a:r>
              <a:rPr lang="en-US" dirty="0" smtClean="0"/>
              <a:t> lawyer at the </a:t>
            </a:r>
            <a:r>
              <a:rPr lang="en-US" i="1" dirty="0" err="1" smtClean="0">
                <a:hlinkClick r:id="rId7" tooltip="Parlement"/>
              </a:rPr>
              <a:t>Parlement</a:t>
            </a:r>
            <a:r>
              <a:rPr lang="en-US" dirty="0" smtClean="0"/>
              <a:t> of </a:t>
            </a:r>
            <a:r>
              <a:rPr lang="en-US" dirty="0" smtClean="0">
                <a:hlinkClick r:id="rId8" tooltip="Toulouse"/>
              </a:rPr>
              <a:t>Toulouse</a:t>
            </a:r>
            <a:r>
              <a:rPr lang="en-US" dirty="0" smtClean="0"/>
              <a:t>, </a:t>
            </a:r>
            <a:r>
              <a:rPr lang="en-US" dirty="0" smtClean="0">
                <a:hlinkClick r:id="rId9" tooltip="France"/>
              </a:rPr>
              <a:t>France</a:t>
            </a:r>
            <a:r>
              <a:rPr lang="en-US" dirty="0" smtClean="0"/>
              <a:t>, and an </a:t>
            </a:r>
            <a:r>
              <a:rPr lang="en-US" dirty="0" smtClean="0">
                <a:hlinkClick r:id="rId10" tooltip="List of amateur mathematicians"/>
              </a:rPr>
              <a:t>amateur mathematician</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26</a:t>
            </a:fld>
            <a:endParaRPr lang="en-US"/>
          </a:p>
        </p:txBody>
      </p:sp>
    </p:spTree>
    <p:extLst>
      <p:ext uri="{BB962C8B-B14F-4D97-AF65-F5344CB8AC3E}">
        <p14:creationId xmlns:p14="http://schemas.microsoft.com/office/powerpoint/2010/main" val="2894226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two slit diffraction but same idea</a:t>
            </a:r>
            <a:r>
              <a:rPr lang="en-US" baseline="0" dirty="0" smtClean="0"/>
              <a:t> as single slit</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28</a:t>
            </a:fld>
            <a:endParaRPr lang="en-US"/>
          </a:p>
        </p:txBody>
      </p:sp>
    </p:spTree>
    <p:extLst>
      <p:ext uri="{BB962C8B-B14F-4D97-AF65-F5344CB8AC3E}">
        <p14:creationId xmlns:p14="http://schemas.microsoft.com/office/powerpoint/2010/main" val="204995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1" dirty="0" smtClean="0"/>
              <a:t>phase telescope</a:t>
            </a:r>
            <a:r>
              <a:rPr lang="en-US" dirty="0" smtClean="0"/>
              <a:t> or </a:t>
            </a:r>
            <a:r>
              <a:rPr lang="en-US" b="1" dirty="0" smtClean="0"/>
              <a:t>Bertrand lens</a:t>
            </a:r>
            <a:r>
              <a:rPr lang="en-US" dirty="0" smtClean="0"/>
              <a:t> is an optical device used in aligning the various optical components of a </a:t>
            </a:r>
            <a:r>
              <a:rPr lang="en-US" dirty="0" smtClean="0">
                <a:hlinkClick r:id="rId3" tooltip="Light microscope"/>
              </a:rPr>
              <a:t>light microscope</a:t>
            </a:r>
            <a:r>
              <a:rPr lang="en-US" dirty="0" smtClean="0"/>
              <a:t>. In particular it allows observation of the back </a:t>
            </a:r>
            <a:r>
              <a:rPr lang="en-US" dirty="0" smtClean="0">
                <a:hlinkClick r:id="rId4" tooltip="Focal plane"/>
              </a:rPr>
              <a:t>focal plane</a:t>
            </a:r>
            <a:r>
              <a:rPr lang="en-US" dirty="0" smtClean="0"/>
              <a:t> of the </a:t>
            </a:r>
            <a:r>
              <a:rPr lang="en-US" dirty="0" smtClean="0">
                <a:hlinkClick r:id="rId5" tooltip="Objective lens"/>
              </a:rPr>
              <a:t>objective lens</a:t>
            </a:r>
            <a:r>
              <a:rPr lang="en-US" dirty="0" smtClean="0"/>
              <a:t> and its conjugate focal planes. The phase telescope/Bertrand lens is inserted into the microscope in place of an </a:t>
            </a:r>
            <a:r>
              <a:rPr lang="en-US" dirty="0" smtClean="0">
                <a:hlinkClick r:id="rId6" tooltip="Eyepiece"/>
              </a:rPr>
              <a:t>eyepiece</a:t>
            </a:r>
            <a:r>
              <a:rPr lang="en-US" dirty="0" smtClean="0"/>
              <a:t> to move the intermediate image plane to a point where it can be observed.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32</a:t>
            </a:fld>
            <a:endParaRPr lang="en-US"/>
          </a:p>
        </p:txBody>
      </p:sp>
    </p:spTree>
    <p:extLst>
      <p:ext uri="{BB962C8B-B14F-4D97-AF65-F5344CB8AC3E}">
        <p14:creationId xmlns:p14="http://schemas.microsoft.com/office/powerpoint/2010/main" val="401451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fainter diffracted images of the aperture diaphragm are caused by diffracted </a:t>
            </a:r>
            <a:r>
              <a:rPr lang="en-US" dirty="0" err="1" smtClean="0"/>
              <a:t>wavefronts</a:t>
            </a:r>
            <a:r>
              <a:rPr lang="en-US" dirty="0" smtClean="0"/>
              <a:t>, spread out in fan shape, at each of the openings of the line grating (Figure 3(b)). The blue wavelengths are diffracted at a lesser angle than the green wavelengths, which are diffracted at a lesser angle than the red wavelengths. At the rear focal plane of the objective, the blue wavelengths from each slit interfere constructively to produce the blue area of the diffracted image of each spectrum or order. The red and green areas (Figure 3(a)) are spaced a bit further, but arise from the same phenomenon. Where the diffracted wavelengths are one-half wave out of step for each of these colors, the waves destructively interfere to give rise to the dark areas between the spectra or orders. At the position of the zeroth order, all wavelengths from each slit add constructively. This produces the bright white light you see as the zeroth order (see Figures 2, 3 and 4) at the center of the rear focal plane of the objective.</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35</a:t>
            </a:fld>
            <a:endParaRPr lang="en-US"/>
          </a:p>
        </p:txBody>
      </p:sp>
    </p:spTree>
    <p:extLst>
      <p:ext uri="{BB962C8B-B14F-4D97-AF65-F5344CB8AC3E}">
        <p14:creationId xmlns:p14="http://schemas.microsoft.com/office/powerpoint/2010/main" val="689740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diffraction spectra that fall near the periphery of the objective are dimmer than those closer to the central spot. The diffraction spectra illustrated in Figure 2 were captured using three different objective magnifications. In Figure 2(b), the diffraction pattern visible at the rear focal plane of the 10x objective contains two diffraction spectra. If the grating is removed from the stage, as illustrated in Figure 2(a), these spectra disappear and only the central image of the aperture diaphragm remains. If the grating is reinserted, the spectra reappear once again. Note that the spaces between the colored spectra appear dark. Only a single pair of spectra can be observed if the grating is examined with the 10x objective. In this case, one diffraction spot appears to the left and one appears to the right of the central aperture opening. If the line grating is examined with a 40x objective (as shown in Figure 2(c)), several diffraction spectra appear to the left and right of the central aperture. When the magnification is increased to 60x or 63x (and assuming it has a higher numerical aperture than the 40x objective), several additional spectra (see Figure 2(d)) appear to the right and left of those that are visible with the 40x objective in place.</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36</a:t>
            </a:fld>
            <a:endParaRPr lang="en-US"/>
          </a:p>
        </p:txBody>
      </p:sp>
    </p:spTree>
    <p:extLst>
      <p:ext uri="{BB962C8B-B14F-4D97-AF65-F5344CB8AC3E}">
        <p14:creationId xmlns:p14="http://schemas.microsoft.com/office/powerpoint/2010/main" val="80675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0" dirty="0" smtClean="0"/>
              <a:t>until</a:t>
            </a:r>
            <a:r>
              <a:rPr lang="en-US" b="0" baseline="0" dirty="0" smtClean="0"/>
              <a:t> the 20</a:t>
            </a:r>
            <a:r>
              <a:rPr lang="en-US" b="0" baseline="30000" dirty="0" smtClean="0"/>
              <a:t>th</a:t>
            </a:r>
            <a:r>
              <a:rPr lang="en-US" b="0" baseline="0" dirty="0" smtClean="0"/>
              <a:t> century</a:t>
            </a:r>
            <a:endParaRPr lang="en-US" b="1" dirty="0" smtClean="0"/>
          </a:p>
          <a:p>
            <a:r>
              <a:rPr lang="en-US" b="1" dirty="0" smtClean="0"/>
              <a:t>Thomas Young</a:t>
            </a:r>
            <a:r>
              <a:rPr lang="en-US" dirty="0" smtClean="0"/>
              <a:t> (13 June 1773 – 10 May 1829) was an English </a:t>
            </a:r>
            <a:r>
              <a:rPr lang="en-US" dirty="0" smtClean="0">
                <a:hlinkClick r:id="rId3" tooltip="Polymath"/>
              </a:rPr>
              <a:t>polymath</a:t>
            </a:r>
            <a:r>
              <a:rPr lang="en-US" dirty="0" smtClean="0"/>
              <a:t>. Young made notable scientific contributions to the fields of </a:t>
            </a:r>
            <a:r>
              <a:rPr lang="en-US" dirty="0" smtClean="0">
                <a:hlinkClick r:id="rId4" tooltip="Visual perception"/>
              </a:rPr>
              <a:t>vision</a:t>
            </a:r>
            <a:r>
              <a:rPr lang="en-US" dirty="0" smtClean="0"/>
              <a:t>, light, </a:t>
            </a:r>
            <a:r>
              <a:rPr lang="en-US" dirty="0" smtClean="0">
                <a:hlinkClick r:id="rId5" tooltip="Solid mechanics"/>
              </a:rPr>
              <a:t>solid mechanics</a:t>
            </a:r>
            <a:r>
              <a:rPr lang="en-US" dirty="0" smtClean="0"/>
              <a:t>, energy, </a:t>
            </a:r>
            <a:r>
              <a:rPr lang="en-US" dirty="0" smtClean="0">
                <a:hlinkClick r:id="rId6" tooltip="Physiology"/>
              </a:rPr>
              <a:t>physiology</a:t>
            </a:r>
            <a:r>
              <a:rPr lang="en-US" dirty="0" smtClean="0"/>
              <a:t>, </a:t>
            </a:r>
            <a:r>
              <a:rPr lang="en-US" dirty="0" smtClean="0">
                <a:hlinkClick r:id="rId7" tooltip="Language"/>
              </a:rPr>
              <a:t>language</a:t>
            </a:r>
            <a:r>
              <a:rPr lang="en-US" dirty="0" smtClean="0"/>
              <a:t>, </a:t>
            </a:r>
            <a:r>
              <a:rPr lang="en-US" dirty="0" smtClean="0">
                <a:hlinkClick r:id="rId8" tooltip="Harmony"/>
              </a:rPr>
              <a:t>musical harmony</a:t>
            </a:r>
            <a:r>
              <a:rPr lang="en-US" dirty="0" smtClean="0"/>
              <a:t>, and </a:t>
            </a:r>
            <a:r>
              <a:rPr lang="en-US" dirty="0" smtClean="0">
                <a:hlinkClick r:id="rId9" tooltip="Egyptology"/>
              </a:rPr>
              <a:t>Egyptology</a:t>
            </a:r>
            <a:r>
              <a:rPr lang="en-US" dirty="0" smtClean="0"/>
              <a:t>. He "made a number of original and insightful innovations"</a:t>
            </a:r>
            <a:r>
              <a:rPr lang="en-US" baseline="30000" dirty="0" smtClean="0">
                <a:hlinkClick r:id="rId10"/>
              </a:rPr>
              <a:t>[1]</a:t>
            </a:r>
            <a:r>
              <a:rPr lang="en-US" dirty="0" smtClean="0"/>
              <a:t> in the decipherment of Egyptian hieroglyphs (specifically the </a:t>
            </a:r>
            <a:r>
              <a:rPr lang="en-US" dirty="0" smtClean="0">
                <a:hlinkClick r:id="rId11" tooltip="Rosetta Stone"/>
              </a:rPr>
              <a:t>Rosetta Stone</a:t>
            </a:r>
            <a:r>
              <a:rPr lang="en-US" dirty="0" smtClean="0"/>
              <a:t>) before </a:t>
            </a:r>
            <a:r>
              <a:rPr lang="en-US" dirty="0" smtClean="0">
                <a:hlinkClick r:id="rId12" tooltip="Jean-François Champollion"/>
              </a:rPr>
              <a:t>Jean-François Champollion</a:t>
            </a:r>
            <a:r>
              <a:rPr lang="en-US" dirty="0" smtClean="0"/>
              <a:t> eventually expanded on his work. He was mentioned by, among others, </a:t>
            </a:r>
            <a:r>
              <a:rPr lang="en-US" dirty="0" smtClean="0">
                <a:hlinkClick r:id="rId13" tooltip="William Herschel"/>
              </a:rPr>
              <a:t>William Herschel</a:t>
            </a:r>
            <a:r>
              <a:rPr lang="en-US" dirty="0" smtClean="0"/>
              <a:t>, </a:t>
            </a:r>
            <a:r>
              <a:rPr lang="en-US" dirty="0" smtClean="0">
                <a:hlinkClick r:id="rId14" tooltip="Hermann von Helmholtz"/>
              </a:rPr>
              <a:t>Hermann von Helmholtz</a:t>
            </a:r>
            <a:r>
              <a:rPr lang="en-US" dirty="0" smtClean="0"/>
              <a:t>, </a:t>
            </a:r>
            <a:r>
              <a:rPr lang="en-US" dirty="0" smtClean="0">
                <a:hlinkClick r:id="rId15" tooltip="James Clerk Maxwell"/>
              </a:rPr>
              <a:t>James Clerk Maxwell</a:t>
            </a:r>
            <a:r>
              <a:rPr lang="en-US" dirty="0" smtClean="0"/>
              <a:t>, and </a:t>
            </a:r>
            <a:r>
              <a:rPr lang="en-US" dirty="0" smtClean="0">
                <a:hlinkClick r:id="rId16" tooltip="Albert Einstein"/>
              </a:rPr>
              <a:t>Albert Einstein</a:t>
            </a:r>
            <a:r>
              <a:rPr lang="en-US" dirty="0" smtClean="0"/>
              <a:t>.</a:t>
            </a:r>
          </a:p>
          <a:p>
            <a:endParaRPr lang="en-US" b="1" dirty="0" smtClean="0"/>
          </a:p>
          <a:p>
            <a:r>
              <a:rPr lang="en-US" b="1" dirty="0" smtClean="0"/>
              <a:t>Augustin-Jean Fresnel</a:t>
            </a:r>
            <a:r>
              <a:rPr lang="en-US" dirty="0" smtClean="0"/>
              <a:t> (</a:t>
            </a:r>
            <a:r>
              <a:rPr lang="en-US" dirty="0" smtClean="0">
                <a:hlinkClick r:id="rId17" tooltip="Help:IPA for English"/>
              </a:rPr>
              <a:t>/</a:t>
            </a:r>
            <a:r>
              <a:rPr lang="en-US" dirty="0" err="1" smtClean="0">
                <a:effectLst/>
                <a:hlinkClick r:id="rId18" tooltip="Help:IPA for English"/>
              </a:rPr>
              <a:t>freɪˈnɛl</a:t>
            </a:r>
            <a:r>
              <a:rPr lang="en-US" dirty="0" smtClean="0">
                <a:hlinkClick r:id="rId17" tooltip="Help:IPA for English"/>
              </a:rPr>
              <a:t>/</a:t>
            </a:r>
            <a:r>
              <a:rPr lang="en-US" dirty="0" smtClean="0"/>
              <a:t> </a:t>
            </a:r>
            <a:r>
              <a:rPr lang="en-US" i="1" dirty="0" smtClean="0">
                <a:hlinkClick r:id="rId19" tooltip="Wikipedia:Pronunciation respelling key"/>
              </a:rPr>
              <a:t>fray-</a:t>
            </a:r>
            <a:r>
              <a:rPr lang="en-US" b="1" i="1" cap="small" dirty="0" smtClean="0">
                <a:effectLst/>
                <a:hlinkClick r:id="rId19" tooltip="Wikipedia:Pronunciation respelling key"/>
              </a:rPr>
              <a:t>NEL</a:t>
            </a:r>
            <a:r>
              <a:rPr lang="en-US" dirty="0" smtClean="0"/>
              <a:t>; French: </a:t>
            </a:r>
            <a:r>
              <a:rPr lang="en-US" dirty="0" smtClean="0">
                <a:hlinkClick r:id="rId20" tooltip="Help:IPA for French"/>
              </a:rPr>
              <a:t>[</a:t>
            </a:r>
            <a:r>
              <a:rPr lang="en-US" dirty="0" err="1" smtClean="0">
                <a:hlinkClick r:id="rId20" tooltip="Help:IPA for French"/>
              </a:rPr>
              <a:t>ɔ.ɡy.stɛ</a:t>
            </a:r>
            <a:r>
              <a:rPr lang="en-US" dirty="0" smtClean="0">
                <a:hlinkClick r:id="rId20" tooltip="Help:IPA for French"/>
              </a:rPr>
              <a:t>̃ </a:t>
            </a:r>
            <a:r>
              <a:rPr lang="en-US" dirty="0" err="1" smtClean="0">
                <a:hlinkClick r:id="rId20" tooltip="Help:IPA for French"/>
              </a:rPr>
              <a:t>ʒɑ</a:t>
            </a:r>
            <a:r>
              <a:rPr lang="en-US" dirty="0" smtClean="0">
                <a:hlinkClick r:id="rId20" tooltip="Help:IPA for French"/>
              </a:rPr>
              <a:t>̃ </a:t>
            </a:r>
            <a:r>
              <a:rPr lang="en-US" dirty="0" err="1" smtClean="0">
                <a:hlinkClick r:id="rId20" tooltip="Help:IPA for French"/>
              </a:rPr>
              <a:t>fʁɛ.nɛl</a:t>
            </a:r>
            <a:r>
              <a:rPr lang="en-US" dirty="0" smtClean="0">
                <a:hlinkClick r:id="rId20" tooltip="Help:IPA for French"/>
              </a:rPr>
              <a:t>]</a:t>
            </a:r>
            <a:r>
              <a:rPr lang="en-US" dirty="0" smtClean="0"/>
              <a:t>; 1788–1827), was a </a:t>
            </a:r>
            <a:r>
              <a:rPr lang="en-US" dirty="0" smtClean="0">
                <a:hlinkClick r:id="rId21" tooltip="France"/>
              </a:rPr>
              <a:t>French</a:t>
            </a:r>
            <a:r>
              <a:rPr lang="en-US" dirty="0" smtClean="0"/>
              <a:t> </a:t>
            </a:r>
            <a:r>
              <a:rPr lang="en-US" dirty="0" smtClean="0">
                <a:hlinkClick r:id="rId22" tooltip="Engineer"/>
              </a:rPr>
              <a:t>engineer</a:t>
            </a:r>
            <a:r>
              <a:rPr lang="en-US" dirty="0" smtClean="0"/>
              <a:t> and </a:t>
            </a:r>
            <a:r>
              <a:rPr lang="en-US" dirty="0" smtClean="0">
                <a:hlinkClick r:id="rId23" tooltip="Physicist"/>
              </a:rPr>
              <a:t>physicist</a:t>
            </a:r>
            <a:r>
              <a:rPr lang="en-US" dirty="0" smtClean="0"/>
              <a:t> who contributed significantly to the establishment of the theory of </a:t>
            </a:r>
            <a:r>
              <a:rPr lang="en-US" dirty="0" smtClean="0">
                <a:hlinkClick r:id="rId24" tooltip="Wave"/>
              </a:rPr>
              <a:t>wave optics</a:t>
            </a:r>
            <a:r>
              <a:rPr lang="en-US" dirty="0" smtClean="0"/>
              <a:t>. Fresnel studied the </a:t>
            </a:r>
            <a:r>
              <a:rPr lang="en-US" dirty="0" err="1" smtClean="0"/>
              <a:t>behaviour</a:t>
            </a:r>
            <a:r>
              <a:rPr lang="en-US" dirty="0" smtClean="0"/>
              <a:t> of light both theoretically and experimentally.</a:t>
            </a:r>
          </a:p>
          <a:p>
            <a:endParaRPr lang="en-US" b="1" dirty="0" smtClean="0"/>
          </a:p>
          <a:p>
            <a:r>
              <a:rPr lang="en-US" b="1" dirty="0" smtClean="0"/>
              <a:t>"Augustin Fresnel". Licensed under Public Domain via Wikimedia Commons - https://commons.wikimedia.org/wiki/File:Augustin_Fresnel.jpg#mediaviewer/File:Augustin_Fresnel.jpg</a:t>
            </a:r>
          </a:p>
          <a:p>
            <a:endParaRPr lang="en-US" b="1" dirty="0" smtClean="0"/>
          </a:p>
          <a:p>
            <a:r>
              <a:rPr lang="en-US" b="1" dirty="0" smtClean="0"/>
              <a:t>Robert Hooke</a:t>
            </a:r>
            <a:r>
              <a:rPr lang="en-US" dirty="0" smtClean="0"/>
              <a:t> </a:t>
            </a:r>
            <a:r>
              <a:rPr lang="en-US" dirty="0" smtClean="0">
                <a:hlinkClick r:id="rId25" tooltip="Fellow of the Royal Society"/>
              </a:rPr>
              <a:t>FRS</a:t>
            </a:r>
            <a:r>
              <a:rPr lang="en-US" dirty="0" smtClean="0"/>
              <a:t> (</a:t>
            </a:r>
            <a:r>
              <a:rPr lang="en-US" dirty="0" smtClean="0">
                <a:hlinkClick r:id="rId17" tooltip="Help:IPA for English"/>
              </a:rPr>
              <a:t>/</a:t>
            </a:r>
            <a:r>
              <a:rPr lang="en-US" dirty="0" err="1" smtClean="0">
                <a:effectLst/>
                <a:hlinkClick r:id="rId18" tooltip="Help:IPA for English"/>
              </a:rPr>
              <a:t>hʊk</a:t>
            </a:r>
            <a:r>
              <a:rPr lang="en-US" dirty="0" smtClean="0">
                <a:hlinkClick r:id="rId17" tooltip="Help:IPA for English"/>
              </a:rPr>
              <a:t>/</a:t>
            </a:r>
            <a:r>
              <a:rPr lang="en-US" dirty="0" smtClean="0"/>
              <a:t>; 28 July [</a:t>
            </a:r>
            <a:r>
              <a:rPr lang="en-US" dirty="0" smtClean="0">
                <a:hlinkClick r:id="rId26" tooltip="Old Style and New Style dates"/>
              </a:rPr>
              <a:t>O.S.</a:t>
            </a:r>
            <a:r>
              <a:rPr lang="en-US" dirty="0" smtClean="0"/>
              <a:t> 18 July] 1635 – 3 March 1703) was an English </a:t>
            </a:r>
            <a:r>
              <a:rPr lang="en-US" dirty="0" smtClean="0">
                <a:hlinkClick r:id="rId27" tooltip="Natural philosophy"/>
              </a:rPr>
              <a:t>natural philosopher</a:t>
            </a:r>
            <a:r>
              <a:rPr lang="en-US" dirty="0" smtClean="0"/>
              <a:t>, architect and </a:t>
            </a:r>
            <a:r>
              <a:rPr lang="en-US" dirty="0" smtClean="0">
                <a:hlinkClick r:id="rId3" tooltip="Polymath"/>
              </a:rPr>
              <a:t>polymath</a:t>
            </a:r>
            <a:r>
              <a:rPr lang="en-US" dirty="0" smtClean="0"/>
              <a:t>. Author of the seminal</a:t>
            </a:r>
            <a:r>
              <a:rPr lang="en-US" baseline="0" dirty="0" smtClean="0"/>
              <a:t> book on microscopy called </a:t>
            </a:r>
            <a:r>
              <a:rPr lang="en-US" baseline="0" dirty="0" err="1" smtClean="0"/>
              <a:t>Micrographia</a:t>
            </a:r>
            <a:r>
              <a:rPr lang="en-US" baseline="0" dirty="0" smtClean="0"/>
              <a:t>. Coined the word cell.</a:t>
            </a:r>
          </a:p>
          <a:p>
            <a:endParaRPr lang="en-US" baseline="0" dirty="0" smtClean="0"/>
          </a:p>
          <a:p>
            <a:r>
              <a:rPr lang="en-US" b="1" dirty="0" smtClean="0"/>
              <a:t>Christiaan Huygens</a:t>
            </a:r>
            <a:r>
              <a:rPr lang="en-US" dirty="0" smtClean="0"/>
              <a:t>, </a:t>
            </a:r>
            <a:r>
              <a:rPr lang="en-US" dirty="0" smtClean="0">
                <a:hlinkClick r:id="rId25" tooltip="Fellow of the Royal Society"/>
              </a:rPr>
              <a:t>FRS</a:t>
            </a:r>
            <a:r>
              <a:rPr lang="en-US" dirty="0" smtClean="0"/>
              <a:t> (</a:t>
            </a:r>
            <a:r>
              <a:rPr lang="en-US" dirty="0" smtClean="0">
                <a:hlinkClick r:id="rId17" tooltip="Help:IPA for English"/>
              </a:rPr>
              <a:t>/</a:t>
            </a:r>
            <a:r>
              <a:rPr lang="en-US" dirty="0" smtClean="0">
                <a:effectLst/>
                <a:hlinkClick r:id="rId18" tooltip="Help:IPA for English"/>
              </a:rPr>
              <a:t>ˈ</a:t>
            </a:r>
            <a:r>
              <a:rPr lang="en-US" dirty="0" err="1" smtClean="0">
                <a:effectLst/>
                <a:hlinkClick r:id="rId18" tooltip="Help:IPA for English"/>
              </a:rPr>
              <a:t>haɪɡənz</a:t>
            </a:r>
            <a:r>
              <a:rPr lang="en-US" dirty="0" smtClean="0">
                <a:hlinkClick r:id="rId17" tooltip="Help:IPA for English"/>
              </a:rPr>
              <a:t>/</a:t>
            </a:r>
            <a:r>
              <a:rPr lang="en-US" dirty="0" smtClean="0"/>
              <a:t> or </a:t>
            </a:r>
            <a:r>
              <a:rPr lang="en-US" dirty="0" smtClean="0">
                <a:hlinkClick r:id="rId17" tooltip="Help:IPA for English"/>
              </a:rPr>
              <a:t>/</a:t>
            </a:r>
            <a:r>
              <a:rPr lang="en-US" dirty="0" smtClean="0">
                <a:effectLst/>
                <a:hlinkClick r:id="rId18" tooltip="Help:IPA for English"/>
              </a:rPr>
              <a:t>ˈ</a:t>
            </a:r>
            <a:r>
              <a:rPr lang="en-US" dirty="0" err="1" smtClean="0">
                <a:effectLst/>
                <a:hlinkClick r:id="rId18" tooltip="Help:IPA for English"/>
              </a:rPr>
              <a:t>hɔɪɡənz</a:t>
            </a:r>
            <a:r>
              <a:rPr lang="en-US" dirty="0" smtClean="0">
                <a:hlinkClick r:id="rId17" tooltip="Help:IPA for English"/>
              </a:rPr>
              <a:t>/</a:t>
            </a:r>
            <a:r>
              <a:rPr lang="en-US" dirty="0" smtClean="0"/>
              <a:t>; Dutch: </a:t>
            </a:r>
            <a:r>
              <a:rPr lang="en-US" dirty="0" smtClean="0">
                <a:hlinkClick r:id="rId28" tooltip="Help:IPA for Dutch and Afrikaans"/>
              </a:rPr>
              <a:t>[ˈ</a:t>
            </a:r>
            <a:r>
              <a:rPr lang="en-US" dirty="0" err="1" smtClean="0">
                <a:hlinkClick r:id="rId28" tooltip="Help:IPA for Dutch and Afrikaans"/>
              </a:rPr>
              <a:t>ɦœy̆ɣə</a:t>
            </a:r>
            <a:r>
              <a:rPr lang="en-US" dirty="0" smtClean="0">
                <a:hlinkClick r:id="rId28" tooltip="Help:IPA for Dutch and Afrikaans"/>
              </a:rPr>
              <a:t>(n)s]</a:t>
            </a:r>
            <a:r>
              <a:rPr lang="en-US" dirty="0" smtClean="0"/>
              <a:t> ( </a:t>
            </a:r>
            <a:r>
              <a:rPr lang="en-US" dirty="0" smtClean="0">
                <a:hlinkClick r:id="rId29" tooltip="ChristianHuygensPronunciation.ogg"/>
              </a:rPr>
              <a:t>listen</a:t>
            </a:r>
            <a:r>
              <a:rPr lang="en-US" dirty="0" smtClean="0"/>
              <a:t>)) (</a:t>
            </a:r>
            <a:r>
              <a:rPr lang="en-US" dirty="0" smtClean="0">
                <a:hlinkClick r:id="rId30" tooltip="Latin language"/>
              </a:rPr>
              <a:t>Latin</a:t>
            </a:r>
            <a:r>
              <a:rPr lang="en-US" dirty="0" smtClean="0"/>
              <a:t>: </a:t>
            </a:r>
            <a:r>
              <a:rPr lang="en-US" i="1" dirty="0" err="1" smtClean="0"/>
              <a:t>Hugenius</a:t>
            </a:r>
            <a:r>
              <a:rPr lang="en-US" dirty="0" smtClean="0"/>
              <a:t>) (14 April 1629 – 8 July 1695) was a prominent Dutch </a:t>
            </a:r>
            <a:r>
              <a:rPr lang="en-US" dirty="0" smtClean="0">
                <a:hlinkClick r:id="rId31" tooltip="Mathematics"/>
              </a:rPr>
              <a:t>mathematician</a:t>
            </a:r>
            <a:r>
              <a:rPr lang="en-US" dirty="0" smtClean="0"/>
              <a:t> and scientist. He is known particularly as an </a:t>
            </a:r>
            <a:r>
              <a:rPr lang="en-US" dirty="0" smtClean="0">
                <a:hlinkClick r:id="rId32" tooltip="Astronomer"/>
              </a:rPr>
              <a:t>astronomer</a:t>
            </a:r>
            <a:r>
              <a:rPr lang="en-US" dirty="0" smtClean="0"/>
              <a:t>, </a:t>
            </a:r>
            <a:r>
              <a:rPr lang="en-US" dirty="0" smtClean="0">
                <a:hlinkClick r:id="rId33" tooltip="Physics"/>
              </a:rPr>
              <a:t>physicist</a:t>
            </a:r>
            <a:r>
              <a:rPr lang="en-US" dirty="0" smtClean="0"/>
              <a:t>, </a:t>
            </a:r>
            <a:r>
              <a:rPr lang="en-US" dirty="0" err="1" smtClean="0">
                <a:hlinkClick r:id="rId34" tooltip="Probability"/>
              </a:rPr>
              <a:t>probabilist</a:t>
            </a:r>
            <a:r>
              <a:rPr lang="en-US" dirty="0" smtClean="0"/>
              <a:t> and </a:t>
            </a:r>
            <a:r>
              <a:rPr lang="en-US" dirty="0" smtClean="0">
                <a:hlinkClick r:id="rId35" tooltip="Horology"/>
              </a:rPr>
              <a:t>horologist</a:t>
            </a:r>
            <a:r>
              <a:rPr lang="en-US" dirty="0" smtClean="0"/>
              <a:t>. His seminal work titled: Treatise on Light </a:t>
            </a:r>
            <a:br>
              <a:rPr lang="en-US" dirty="0" smtClean="0"/>
            </a:br>
            <a:r>
              <a:rPr lang="en-US" dirty="0" smtClean="0"/>
              <a:t>In which are explained the causes of that which occurs in </a:t>
            </a:r>
            <a:r>
              <a:rPr lang="en-US" dirty="0" err="1" smtClean="0"/>
              <a:t>reflexion</a:t>
            </a:r>
            <a:r>
              <a:rPr lang="en-US" dirty="0" smtClean="0"/>
              <a:t>, &amp; in refraction and particularly in the strange refraction of Iceland crystal . Available</a:t>
            </a:r>
            <a:r>
              <a:rPr lang="en-US" baseline="0" dirty="0" smtClean="0"/>
              <a:t> through project Gutenberg: http://www.gutenberg.org/files/14725/14725-h/14725-h.htm</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a:t>
            </a:fld>
            <a:endParaRPr lang="en-US"/>
          </a:p>
        </p:txBody>
      </p:sp>
    </p:spTree>
    <p:extLst>
      <p:ext uri="{BB962C8B-B14F-4D97-AF65-F5344CB8AC3E}">
        <p14:creationId xmlns:p14="http://schemas.microsoft.com/office/powerpoint/2010/main" val="173938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closer the spacing of a line grating, the fewer the spectra that will be captured by a given objective, as illustrated in Figure 4(a-c). The diffraction pattern illustrated in Figure 4(a) was captured by a 40x objective imaging the lower portion the line grating in Figure 4(b), where the slits are closer together. In Figure 4(c), the objective is focused on the upper portion of the line grating (Figure 4(b)) where the slits are farther apart, and more spectra are captured by the objective. The direct light and the light from the higher order diffraction maxima are focused by the objective to form an image in the intermediate image plane at the fixed diaphragm of the eyepiece. Here the direct and diffracted light rays interfere and are thus reconstituted into the real, inverted image that is seen by the eye lens of the eyepiece and further magnified. This is illustrated in Figure 4(d) through Figure 4(g) with two types of diffraction gratings. The square grid illustrated in Figure 4(d) represents the orthoscopic image of the grid (in effect, the usual specimen image observed through the eyepieces) as seen through the full aperture of the objective. The diffraction pattern derived from this grid is shown as a </a:t>
            </a:r>
            <a:r>
              <a:rPr lang="en-US" dirty="0" err="1" smtClean="0"/>
              <a:t>conoscopic</a:t>
            </a:r>
            <a:r>
              <a:rPr lang="en-US" dirty="0" smtClean="0"/>
              <a:t> image that would be seen at the rear focal plane of the objective (Figure 4(e)). Likewise, the orthoscopic image of a hexagonally arranged grid (Figure 4(f)) produces a corresponding hexagonally arranged </a:t>
            </a:r>
            <a:r>
              <a:rPr lang="en-US" dirty="0" err="1" smtClean="0"/>
              <a:t>conoscopic</a:t>
            </a:r>
            <a:r>
              <a:rPr lang="en-US" dirty="0" smtClean="0"/>
              <a:t> image (Figure 4(g)) of first order diffraction patterns.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37</a:t>
            </a:fld>
            <a:endParaRPr lang="en-US"/>
          </a:p>
        </p:txBody>
      </p:sp>
    </p:spTree>
    <p:extLst>
      <p:ext uri="{BB962C8B-B14F-4D97-AF65-F5344CB8AC3E}">
        <p14:creationId xmlns:p14="http://schemas.microsoft.com/office/powerpoint/2010/main" val="3419429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Abbe (his theories are still widely accepted at the present time), the details of a specimen will be resolved if the objective captures 2 orders of light, such as the 0th order of the light and at least the 1st order of diffraction. The greater the number of diffracted orders that gain admittance to the objective, the more accurately the image will represent the original object. Furthermore, if a medium of higher refractive index than air (such as immersion oil) is used in the space between the front lens of the objective and the top of the cover slip (as shown for a dry objective in Figure 5(a)), the angle of the diffracted orders is reduced and the fans of diffracted light will be compressed. As a result, an oil immersion objective can capture more diffracted orders and yield better resolution than a dry objective (Figure 5(b)). Compare the captured orders in Figure 5(a) and 5(b). Moreover, because blue light is diffracted at a lesser angle than green light or red light, a lens of a given aperture may capture more orders of light when the wavelengths are in the blue region of the visible light spectrum. These two principles explain the classic Rayleigh equation often cited as the basis for calculating point-to-point resolution in the microscope</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38</a:t>
            </a:fld>
            <a:endParaRPr lang="en-US"/>
          </a:p>
        </p:txBody>
      </p:sp>
    </p:spTree>
    <p:extLst>
      <p:ext uri="{BB962C8B-B14F-4D97-AF65-F5344CB8AC3E}">
        <p14:creationId xmlns:p14="http://schemas.microsoft.com/office/powerpoint/2010/main" val="3225445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Ernst Abbe published this formula in 1873</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39</a:t>
            </a:fld>
            <a:endParaRPr lang="en-US"/>
          </a:p>
        </p:txBody>
      </p:sp>
    </p:spTree>
    <p:extLst>
      <p:ext uri="{BB962C8B-B14F-4D97-AF65-F5344CB8AC3E}">
        <p14:creationId xmlns:p14="http://schemas.microsoft.com/office/powerpoint/2010/main" val="3451509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factor 1.220 is derived from a calculation of the position of the first dark circular ring surrounding the central </a:t>
            </a:r>
            <a:r>
              <a:rPr lang="en-US" dirty="0" smtClean="0">
                <a:hlinkClick r:id="rId3" tooltip="Airy disc"/>
              </a:rPr>
              <a:t>Airy disc</a:t>
            </a:r>
            <a:r>
              <a:rPr lang="en-US" dirty="0" smtClean="0"/>
              <a:t> of the </a:t>
            </a:r>
            <a:r>
              <a:rPr lang="en-US" dirty="0" smtClean="0">
                <a:hlinkClick r:id="rId4" tooltip="Diffraction"/>
              </a:rPr>
              <a:t>diffraction</a:t>
            </a:r>
            <a:r>
              <a:rPr lang="en-US" dirty="0" smtClean="0"/>
              <a:t> pattern. The calculation involves a </a:t>
            </a:r>
            <a:r>
              <a:rPr lang="en-US" dirty="0" smtClean="0">
                <a:hlinkClick r:id="rId5" tooltip="Bessel function"/>
              </a:rPr>
              <a:t>Bessel function</a:t>
            </a:r>
            <a:r>
              <a:rPr lang="en-US" dirty="0" smtClean="0"/>
              <a:t>—1.220 is approximately the first zero of the Bessel function of the first kind, of order one (i.e., ), divided by </a:t>
            </a:r>
            <a:r>
              <a:rPr lang="en-US" dirty="0" smtClean="0">
                <a:hlinkClick r:id="rId6" tooltip="Pi"/>
              </a:rPr>
              <a:t>π</a:t>
            </a:r>
            <a:r>
              <a:rPr lang="en-US" dirty="0" smtClean="0"/>
              <a:t>.</a:t>
            </a:r>
          </a:p>
          <a:p>
            <a:r>
              <a:rPr lang="en-US" dirty="0" smtClean="0"/>
              <a:t>The formal Rayleigh criterion is close to the </a:t>
            </a:r>
            <a:r>
              <a:rPr lang="en-US" dirty="0" smtClean="0">
                <a:hlinkClick r:id="rId7" tooltip="Empirical"/>
              </a:rPr>
              <a:t>empirical</a:t>
            </a:r>
            <a:r>
              <a:rPr lang="en-US" dirty="0" smtClean="0"/>
              <a:t> resolution limit found earlier by the English astronomer </a:t>
            </a:r>
            <a:r>
              <a:rPr lang="en-US" dirty="0" smtClean="0">
                <a:hlinkClick r:id="rId8" tooltip="W. R. Dawes"/>
              </a:rPr>
              <a:t>W. R. Dawes</a:t>
            </a:r>
            <a:r>
              <a:rPr lang="en-US" dirty="0" smtClean="0"/>
              <a:t> who tested human observers on close binary stars of equal brightness. The result, </a:t>
            </a:r>
            <a:r>
              <a:rPr lang="en-US" i="1" dirty="0" smtClean="0"/>
              <a:t>θ</a:t>
            </a:r>
            <a:r>
              <a:rPr lang="en-US" dirty="0" smtClean="0"/>
              <a:t> = 4.56/</a:t>
            </a:r>
            <a:r>
              <a:rPr lang="en-US" i="1" dirty="0" smtClean="0"/>
              <a:t>D</a:t>
            </a:r>
            <a:r>
              <a:rPr lang="en-US" dirty="0" smtClean="0"/>
              <a:t>, with </a:t>
            </a:r>
            <a:r>
              <a:rPr lang="en-US" i="1" dirty="0" smtClean="0"/>
              <a:t>D</a:t>
            </a:r>
            <a:r>
              <a:rPr lang="en-US" dirty="0" smtClean="0"/>
              <a:t> in inches and </a:t>
            </a:r>
            <a:r>
              <a:rPr lang="en-US" i="1" dirty="0" smtClean="0"/>
              <a:t>θ</a:t>
            </a:r>
            <a:r>
              <a:rPr lang="en-US" dirty="0" smtClean="0"/>
              <a:t> in </a:t>
            </a:r>
            <a:r>
              <a:rPr lang="en-US" dirty="0" err="1" smtClean="0">
                <a:hlinkClick r:id="rId9" tooltip="Arcsecond"/>
              </a:rPr>
              <a:t>arcseconds</a:t>
            </a:r>
            <a:r>
              <a:rPr lang="en-US" dirty="0" smtClean="0"/>
              <a:t> is slightly narrower than calculated with the Rayleigh criterion: A calculation using Airy discs as point spread function shows that at </a:t>
            </a:r>
            <a:r>
              <a:rPr lang="en-US" dirty="0" smtClean="0">
                <a:hlinkClick r:id="rId10" tooltip="Dawes' limit"/>
              </a:rPr>
              <a:t>Dawes' limit</a:t>
            </a:r>
            <a:r>
              <a:rPr lang="en-US" dirty="0" smtClean="0"/>
              <a:t> there is a 5% dip between the two maxima, whereas at Rayleigh's criterion there is a 26.3% dip.</a:t>
            </a:r>
            <a:r>
              <a:rPr lang="en-US" baseline="30000" dirty="0" smtClean="0">
                <a:hlinkClick r:id="rId11"/>
              </a:rPr>
              <a:t>[3]</a:t>
            </a:r>
            <a:r>
              <a:rPr lang="en-US" dirty="0" smtClean="0"/>
              <a:t> Modern </a:t>
            </a:r>
            <a:r>
              <a:rPr lang="en-US" dirty="0" smtClean="0">
                <a:hlinkClick r:id="rId12" tooltip="Image processing"/>
              </a:rPr>
              <a:t>image processing</a:t>
            </a:r>
            <a:r>
              <a:rPr lang="en-US" dirty="0" smtClean="0"/>
              <a:t> techniques including </a:t>
            </a:r>
            <a:r>
              <a:rPr lang="en-US" dirty="0" smtClean="0">
                <a:hlinkClick r:id="rId13" tooltip="Deconvolution"/>
              </a:rPr>
              <a:t>deconvolution</a:t>
            </a:r>
            <a:r>
              <a:rPr lang="en-US" dirty="0" smtClean="0"/>
              <a:t> of the point spread function allow resolution of even narrower binaries.</a:t>
            </a:r>
          </a:p>
          <a:p>
            <a:r>
              <a:rPr lang="en-US" dirty="0" smtClean="0"/>
              <a:t>The angular resolution may be converted into a </a:t>
            </a:r>
            <a:r>
              <a:rPr lang="en-US" b="1" dirty="0" smtClean="0"/>
              <a:t>spatial resolution</a:t>
            </a:r>
            <a:r>
              <a:rPr lang="en-US" dirty="0" smtClean="0"/>
              <a:t>, Δ</a:t>
            </a:r>
            <a:r>
              <a:rPr lang="en-US" i="1" dirty="0" smtClean="0"/>
              <a:t>ℓ</a:t>
            </a:r>
            <a:r>
              <a:rPr lang="en-US" dirty="0" smtClean="0"/>
              <a:t>, by multiplication of the angle (in radians) with the distance to the object. For a microscope, that distance is close to the </a:t>
            </a:r>
            <a:r>
              <a:rPr lang="en-US" dirty="0" smtClean="0">
                <a:hlinkClick r:id="rId14" tooltip="Focal length"/>
              </a:rPr>
              <a:t>focal length</a:t>
            </a:r>
            <a:r>
              <a:rPr lang="en-US" dirty="0" smtClean="0"/>
              <a:t> </a:t>
            </a:r>
            <a:r>
              <a:rPr lang="en-US" i="1" dirty="0" smtClean="0"/>
              <a:t>f</a:t>
            </a:r>
            <a:r>
              <a:rPr lang="en-US" dirty="0" smtClean="0"/>
              <a:t> of the </a:t>
            </a:r>
            <a:r>
              <a:rPr lang="en-US" dirty="0" smtClean="0">
                <a:hlinkClick r:id="rId15" tooltip="Objective (optics)"/>
              </a:rPr>
              <a:t>objective</a:t>
            </a:r>
            <a:r>
              <a:rPr lang="en-US" dirty="0" smtClean="0"/>
              <a:t>. For this case, the Rayleigh criterion reads: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40</a:t>
            </a:fld>
            <a:endParaRPr lang="en-US"/>
          </a:p>
        </p:txBody>
      </p:sp>
    </p:spTree>
    <p:extLst>
      <p:ext uri="{BB962C8B-B14F-4D97-AF65-F5344CB8AC3E}">
        <p14:creationId xmlns:p14="http://schemas.microsoft.com/office/powerpoint/2010/main" val="422081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http://www.nature.com/nature/journal/v480/n7375/full/480042a.html</a:t>
            </a:r>
          </a:p>
          <a:p>
            <a:endParaRPr lang="en-US" dirty="0" smtClean="0"/>
          </a:p>
          <a:p>
            <a:r>
              <a:rPr lang="en-US" dirty="0" smtClean="0"/>
              <a:t>Straw image from http://www.extremetech.com/extreme/168060-the-first-quantum-metamaterial-raises-more-questions-than-it-answers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DF9C9E7-09D7-4D3A-92F3-A1B33769759D}" type="slidenum">
              <a:rPr lang="en-US" altLang="en-US" smtClean="0"/>
              <a:pPr/>
              <a:t>52</a:t>
            </a:fld>
            <a:endParaRPr lang="en-US" altLang="en-US"/>
          </a:p>
        </p:txBody>
      </p:sp>
    </p:spTree>
    <p:extLst>
      <p:ext uri="{BB962C8B-B14F-4D97-AF65-F5344CB8AC3E}">
        <p14:creationId xmlns:p14="http://schemas.microsoft.com/office/powerpoint/2010/main" val="3743683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Darker</a:t>
            </a:r>
            <a:r>
              <a:rPr lang="en-US" baseline="0" dirty="0" smtClean="0"/>
              <a:t> blue, higher refractive index. Like a gravitational lens</a:t>
            </a:r>
            <a:endParaRPr lang="en-US" dirty="0" smtClean="0"/>
          </a:p>
          <a:p>
            <a:endParaRPr lang="en-US" dirty="0" smtClean="0"/>
          </a:p>
          <a:p>
            <a:r>
              <a:rPr lang="en-US" dirty="0" smtClean="0"/>
              <a:t>A practical </a:t>
            </a:r>
            <a:r>
              <a:rPr lang="en-US" dirty="0" err="1" smtClean="0"/>
              <a:t>superlens</a:t>
            </a:r>
            <a:r>
              <a:rPr lang="en-US" dirty="0" smtClean="0"/>
              <a:t>, super lens or perfect lens, is a lens which uses metamaterials to go beyond the diffraction limit. The diffraction limit is an inherent limitation in conventional optical devices or lenses.[1] In </a:t>
            </a:r>
            <a:r>
              <a:rPr lang="en-US" dirty="0" err="1" smtClean="0"/>
              <a:t>nano</a:t>
            </a:r>
            <a:r>
              <a:rPr lang="en-US" dirty="0" smtClean="0"/>
              <a:t>-optics, a </a:t>
            </a:r>
            <a:r>
              <a:rPr lang="en-US" dirty="0" err="1" smtClean="0"/>
              <a:t>plasmonic</a:t>
            </a:r>
            <a:r>
              <a:rPr lang="en-US" dirty="0" smtClean="0"/>
              <a:t> lens generally refers to a lens for surface </a:t>
            </a:r>
            <a:r>
              <a:rPr lang="en-US" dirty="0" err="1" smtClean="0"/>
              <a:t>plasmon</a:t>
            </a:r>
            <a:r>
              <a:rPr lang="en-US" dirty="0" smtClean="0"/>
              <a:t> </a:t>
            </a:r>
            <a:r>
              <a:rPr lang="en-US" dirty="0" err="1" smtClean="0"/>
              <a:t>polaritons</a:t>
            </a:r>
            <a:r>
              <a:rPr lang="en-US" dirty="0" smtClean="0"/>
              <a:t> (SPPs), i.e. a device that redirects SPPs to converge towards a single focal point. Since SPPs can have very small wavelength, they can converge into a very small and very intense spot, much smaller than the free-space wavelength and the diffraction limit.[1][2] Surface </a:t>
            </a:r>
            <a:r>
              <a:rPr lang="en-US" dirty="0" err="1" smtClean="0"/>
              <a:t>plasmon</a:t>
            </a:r>
            <a:r>
              <a:rPr lang="en-US" dirty="0" smtClean="0"/>
              <a:t> </a:t>
            </a:r>
            <a:r>
              <a:rPr lang="en-US" dirty="0" err="1" smtClean="0"/>
              <a:t>polaritons</a:t>
            </a:r>
            <a:r>
              <a:rPr lang="en-US" dirty="0" smtClean="0"/>
              <a:t> (SPPs), are infrared or visible-frequency electromagnetic waves, which travel along a metal-dielectric or metal-air interface. The term "surface </a:t>
            </a:r>
            <a:r>
              <a:rPr lang="en-US" dirty="0" err="1" smtClean="0"/>
              <a:t>plasmon</a:t>
            </a:r>
            <a:r>
              <a:rPr lang="en-US" dirty="0" smtClean="0"/>
              <a:t> </a:t>
            </a:r>
            <a:r>
              <a:rPr lang="en-US" dirty="0" err="1" smtClean="0"/>
              <a:t>polariton</a:t>
            </a:r>
            <a:r>
              <a:rPr lang="en-US" dirty="0" smtClean="0"/>
              <a:t>" explains that the wave involves both charge motion in the metal ("surface </a:t>
            </a:r>
            <a:r>
              <a:rPr lang="en-US" dirty="0" err="1" smtClean="0"/>
              <a:t>plasmon</a:t>
            </a:r>
            <a:r>
              <a:rPr lang="en-US" dirty="0" smtClean="0"/>
              <a:t>") and electromagnetic waves in the air or dielectric ("</a:t>
            </a:r>
            <a:r>
              <a:rPr lang="en-US" dirty="0" err="1" smtClean="0"/>
              <a:t>polariton</a:t>
            </a:r>
            <a:r>
              <a:rPr lang="en-US" dirty="0" smtClean="0"/>
              <a:t>").[1]</a:t>
            </a:r>
          </a:p>
          <a:p>
            <a:r>
              <a:rPr lang="en-US" dirty="0" smtClean="0"/>
              <a:t>They are a type of surface wave, guided along the interface in much the same way that light can be guided by an optical fiber. SPPs are shorter in wavelength than the incident light (photons).[2]</a:t>
            </a:r>
          </a:p>
          <a:p>
            <a:endParaRPr lang="en-US" dirty="0" smtClean="0"/>
          </a:p>
          <a:p>
            <a:r>
              <a:rPr lang="en-US" dirty="0" smtClean="0"/>
              <a:t>Metamaterials are artificial materials engineered to have properties that have not yet been found in nature.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F9C9E7-09D7-4D3A-92F3-A1B33769759D}" type="slidenum">
              <a:rPr lang="en-US" altLang="en-US" smtClean="0"/>
              <a:pPr/>
              <a:t>53</a:t>
            </a:fld>
            <a:endParaRPr lang="en-US" altLang="en-US"/>
          </a:p>
        </p:txBody>
      </p:sp>
    </p:spTree>
    <p:extLst>
      <p:ext uri="{BB962C8B-B14F-4D97-AF65-F5344CB8AC3E}">
        <p14:creationId xmlns:p14="http://schemas.microsoft.com/office/powerpoint/2010/main" val="384706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Thomas Young demonstrated the validity of wave theory in a talk to the Royal Society of London on 24 August 1803. </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4</a:t>
            </a:fld>
            <a:endParaRPr lang="en-US"/>
          </a:p>
        </p:txBody>
      </p:sp>
    </p:spTree>
    <p:extLst>
      <p:ext uri="{BB962C8B-B14F-4D97-AF65-F5344CB8AC3E}">
        <p14:creationId xmlns:p14="http://schemas.microsoft.com/office/powerpoint/2010/main" val="146455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is the lamp</a:t>
            </a:r>
            <a:r>
              <a:rPr lang="en-US" baseline="0" dirty="0" smtClean="0"/>
              <a:t> placed? Now understand why from last lecture.</a:t>
            </a:r>
            <a:endParaRPr lang="en-US" dirty="0" smtClean="0"/>
          </a:p>
          <a:p>
            <a:endParaRPr lang="en-US" dirty="0" smtClean="0"/>
          </a:p>
          <a:p>
            <a:r>
              <a:rPr lang="en-US" dirty="0" smtClean="0"/>
              <a:t>"Fresnel lighthouse lens diagram" by </a:t>
            </a:r>
            <a:r>
              <a:rPr lang="en-US" dirty="0" err="1" smtClean="0"/>
              <a:t>Adolphe</a:t>
            </a:r>
            <a:r>
              <a:rPr lang="en-US" dirty="0" smtClean="0"/>
              <a:t> </a:t>
            </a:r>
            <a:r>
              <a:rPr lang="en-US" dirty="0" err="1" smtClean="0"/>
              <a:t>Ganot</a:t>
            </a:r>
            <a:r>
              <a:rPr lang="en-US" dirty="0" smtClean="0"/>
              <a:t> - Downloaded from </a:t>
            </a:r>
            <a:r>
              <a:rPr lang="en-US" dirty="0" err="1" smtClean="0"/>
              <a:t>Adolphe</a:t>
            </a:r>
            <a:r>
              <a:rPr lang="en-US" dirty="0" smtClean="0"/>
              <a:t> </a:t>
            </a:r>
            <a:r>
              <a:rPr lang="en-US" dirty="0" err="1" smtClean="0"/>
              <a:t>Ganot</a:t>
            </a:r>
            <a:r>
              <a:rPr lang="en-US" dirty="0" smtClean="0"/>
              <a:t> (1872) Natural Philosophy for General Readers and Young Persons, D. Appleton &amp; Co., New York, p.328, fig.257 (translated with permission from </a:t>
            </a:r>
            <a:r>
              <a:rPr lang="en-US" dirty="0" err="1" smtClean="0"/>
              <a:t>Ganot's</a:t>
            </a:r>
            <a:r>
              <a:rPr lang="en-US" dirty="0" smtClean="0"/>
              <a:t> </a:t>
            </a:r>
            <a:r>
              <a:rPr lang="en-US" dirty="0" err="1" smtClean="0"/>
              <a:t>Cours</a:t>
            </a:r>
            <a:r>
              <a:rPr lang="en-US" dirty="0" smtClean="0"/>
              <a:t> </a:t>
            </a:r>
            <a:r>
              <a:rPr lang="en-US" dirty="0" err="1" smtClean="0"/>
              <a:t>Élémentaire</a:t>
            </a:r>
            <a:r>
              <a:rPr lang="en-US" dirty="0" smtClean="0"/>
              <a:t> de Physique by Edmund Atkinson). Licensed under Public Domain via Wikimedia Commons - https://commons.wikimedia.org/wiki/File:Fresnel_lighthouse_lens_diagram.png#mediaviewer/File:Fresnel_lighthouse_lens_diagram.png</a:t>
            </a:r>
          </a:p>
          <a:p>
            <a:endParaRPr lang="en-US" dirty="0" smtClean="0"/>
          </a:p>
          <a:p>
            <a:r>
              <a:rPr lang="en-US" dirty="0" smtClean="0"/>
              <a:t>"Fresnel lens" by </a:t>
            </a:r>
            <a:r>
              <a:rPr lang="en-US" dirty="0" err="1" smtClean="0"/>
              <a:t>Pko</a:t>
            </a:r>
            <a:r>
              <a:rPr lang="en-US" dirty="0" smtClean="0"/>
              <a:t> - own drawing. Licensed under Public Domain via Wikimedia Commons - https://commons.wikimedia.org/wiki/File:Fresnel_lens.svg#mediaviewer/File:Fresnel_lens.svg</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5</a:t>
            </a:fld>
            <a:endParaRPr lang="en-US"/>
          </a:p>
        </p:txBody>
      </p:sp>
    </p:spTree>
    <p:extLst>
      <p:ext uri="{BB962C8B-B14F-4D97-AF65-F5344CB8AC3E}">
        <p14:creationId xmlns:p14="http://schemas.microsoft.com/office/powerpoint/2010/main" val="157540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BBC: Albert Einstein has been voted the greatest physicist of all time in an end of the millennium poll, pushing Sir Isaac Newton into second place. Maxwell</a:t>
            </a:r>
            <a:r>
              <a:rPr lang="en-US" baseline="0" dirty="0" smtClean="0"/>
              <a:t> 3</a:t>
            </a:r>
            <a:r>
              <a:rPr lang="en-US" baseline="30000" dirty="0" smtClean="0"/>
              <a:t>rd</a:t>
            </a:r>
            <a:r>
              <a:rPr lang="en-US" baseline="0" dirty="0" smtClean="0"/>
              <a:t>. </a:t>
            </a:r>
            <a:r>
              <a:rPr lang="en-US" dirty="0" smtClean="0"/>
              <a:t>The survey was conducted among 100 of today's leading physicists. </a:t>
            </a:r>
          </a:p>
          <a:p>
            <a:endParaRPr lang="en-US" dirty="0" smtClean="0"/>
          </a:p>
          <a:p>
            <a:r>
              <a:rPr lang="en-US" dirty="0" smtClean="0"/>
              <a:t>The gradually discovered properties of electricity and magnetism, of electric forces of attraction and repulsion, and of magnetic forces, showed that although these forces were rather complex, they all fell off inversely as the square of the distance. Maxwell noted that the equations or the laws that had been discovered up to this time were mutually inconsistent when he tried to put them all together, and in order for the whole system to be consistent, he had to add another term to his equations. With this new term there came an amazing prediction, which was that a part of the electric and magnetic fields would fall off much more slowly with the distance than the inverse square, namely, inversely as the first power of the distance! And so he realized that electric currents in one place can affect other charges far away, and he predicted the basic effects with which we are familiar today—radio transmission, radar, and so on.</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6</a:t>
            </a:fld>
            <a:endParaRPr lang="en-US"/>
          </a:p>
        </p:txBody>
      </p:sp>
    </p:spTree>
    <p:extLst>
      <p:ext uri="{BB962C8B-B14F-4D97-AF65-F5344CB8AC3E}">
        <p14:creationId xmlns:p14="http://schemas.microsoft.com/office/powerpoint/2010/main" val="327263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http://www.billavista.com/atv/Articles/Offroad_Radios_and_Comms/index.html</a:t>
            </a:r>
          </a:p>
          <a:p>
            <a:r>
              <a:rPr lang="en-US" dirty="0" smtClean="0"/>
              <a:t>Source of image.</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7</a:t>
            </a:fld>
            <a:endParaRPr lang="en-US"/>
          </a:p>
        </p:txBody>
      </p:sp>
    </p:spTree>
    <p:extLst>
      <p:ext uri="{BB962C8B-B14F-4D97-AF65-F5344CB8AC3E}">
        <p14:creationId xmlns:p14="http://schemas.microsoft.com/office/powerpoint/2010/main" val="265955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http://imgarcade.com/1/refraction-of-waves-animation/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c = </a:t>
            </a:r>
            <a:r>
              <a:rPr lang="el-GR" sz="1200" dirty="0" smtClean="0">
                <a:latin typeface="+mn-lt"/>
              </a:rPr>
              <a:t>ν</a:t>
            </a:r>
            <a:r>
              <a:rPr lang="en-US" sz="1200" dirty="0" smtClean="0">
                <a:latin typeface="+mn-lt"/>
              </a:rPr>
              <a:t> </a:t>
            </a:r>
            <a:r>
              <a:rPr lang="el-GR" sz="1200" dirty="0" smtClean="0">
                <a:latin typeface="+mn-lt"/>
              </a:rPr>
              <a:t>λ</a:t>
            </a:r>
            <a:r>
              <a:rPr lang="en-US" sz="1200" dirty="0" smtClean="0">
                <a:latin typeface="+mn-lt"/>
              </a:rPr>
              <a:t> </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9</a:t>
            </a:fld>
            <a:endParaRPr lang="en-US"/>
          </a:p>
        </p:txBody>
      </p:sp>
    </p:spTree>
    <p:extLst>
      <p:ext uri="{BB962C8B-B14F-4D97-AF65-F5344CB8AC3E}">
        <p14:creationId xmlns:p14="http://schemas.microsoft.com/office/powerpoint/2010/main" val="22587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Refractive index</a:t>
            </a:r>
            <a:r>
              <a:rPr lang="en-US" baseline="0" dirty="0" smtClean="0"/>
              <a:t> different for different colors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10</a:t>
            </a:fld>
            <a:endParaRPr lang="en-US"/>
          </a:p>
        </p:txBody>
      </p:sp>
    </p:spTree>
    <p:extLst>
      <p:ext uri="{BB962C8B-B14F-4D97-AF65-F5344CB8AC3E}">
        <p14:creationId xmlns:p14="http://schemas.microsoft.com/office/powerpoint/2010/main" val="717944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tooltip="Transverse wave"/>
              </a:rPr>
              <a:t>transverse wave</a:t>
            </a:r>
            <a:r>
              <a:rPr lang="en-US" dirty="0" smtClean="0"/>
              <a:t>—both the electric and magnetic fields are perpendicular to the wave's direction of travel. The oscillation of these fields may be in a single direction (</a:t>
            </a:r>
            <a:r>
              <a:rPr lang="en-US" dirty="0" smtClean="0">
                <a:hlinkClick r:id="rId4" tooltip="Linear polarization"/>
              </a:rPr>
              <a:t>linear polarization</a:t>
            </a:r>
            <a:r>
              <a:rPr lang="en-US" dirty="0" smtClean="0"/>
              <a:t>), or the field may rotate at the optical frequency (</a:t>
            </a:r>
            <a:r>
              <a:rPr lang="en-US" dirty="0" smtClean="0">
                <a:hlinkClick r:id="rId5" tooltip="Circular polarization"/>
              </a:rPr>
              <a:t>circular</a:t>
            </a:r>
            <a:r>
              <a:rPr lang="en-US" dirty="0" smtClean="0"/>
              <a:t> or </a:t>
            </a:r>
            <a:r>
              <a:rPr lang="en-US" dirty="0" smtClean="0">
                <a:hlinkClick r:id="rId6" tooltip="Elliptical polarization"/>
              </a:rPr>
              <a:t>elliptical polarization</a:t>
            </a:r>
            <a:r>
              <a:rPr lang="en-US" dirty="0" smtClean="0"/>
              <a:t>).</a:t>
            </a:r>
          </a:p>
          <a:p>
            <a:endParaRPr lang="en-US" dirty="0" smtClean="0"/>
          </a:p>
          <a:p>
            <a:r>
              <a:rPr lang="en-US" dirty="0" smtClean="0"/>
              <a:t>The wave exhibits electric (E) and magnetic (B) fields whose amplitudes oscillate as a  sine function over dimensions of space or time. </a:t>
            </a:r>
          </a:p>
          <a:p>
            <a:r>
              <a:rPr lang="en-US" dirty="0" smtClean="0"/>
              <a:t>The amplitudes of the electric and magnetic components at a particular instant or location are described as vectors that vibrate in two planes perpendicular to each other and perpendicular to the direction of propagation. </a:t>
            </a:r>
          </a:p>
          <a:p>
            <a:r>
              <a:rPr lang="en-US" dirty="0" smtClean="0"/>
              <a:t>At any given time or distance the E and B vectors are equal in amplitude and phase. </a:t>
            </a:r>
          </a:p>
          <a:p>
            <a:r>
              <a:rPr lang="en-US" dirty="0" smtClean="0"/>
              <a:t>For convenience it is common to show only the electric field vector (E vector) of a wave in graphs and diagrams and not specify it as such.</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11</a:t>
            </a:fld>
            <a:endParaRPr lang="en-US"/>
          </a:p>
        </p:txBody>
      </p:sp>
    </p:spTree>
    <p:extLst>
      <p:ext uri="{BB962C8B-B14F-4D97-AF65-F5344CB8AC3E}">
        <p14:creationId xmlns:p14="http://schemas.microsoft.com/office/powerpoint/2010/main" val="428339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10948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6264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7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4309483-70C2-49C7-ACF6-FC4603FCFD12}" type="slidenum">
              <a:rPr lang="en-US" altLang="en-US"/>
              <a:pPr/>
              <a:t>‹#›</a:t>
            </a:fld>
            <a:endParaRPr lang="en-US" altLang="en-US"/>
          </a:p>
        </p:txBody>
      </p:sp>
    </p:spTree>
    <p:extLst>
      <p:ext uri="{BB962C8B-B14F-4D97-AF65-F5344CB8AC3E}">
        <p14:creationId xmlns:p14="http://schemas.microsoft.com/office/powerpoint/2010/main" val="3205627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3123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36323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36478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FF09B2-6A2B-4FB4-B7EF-FE3DE8496C79}"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3403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FF09B2-6A2B-4FB4-B7EF-FE3DE8496C79}" type="datetimeFigureOut">
              <a:rPr lang="en-US" smtClean="0"/>
              <a:t>1/15/2015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316110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FF09B2-6A2B-4FB4-B7EF-FE3DE8496C79}" type="datetimeFigureOut">
              <a:rPr lang="en-US" smtClean="0"/>
              <a:t>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330335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F09B2-6A2B-4FB4-B7EF-FE3DE8496C79}" type="datetimeFigureOut">
              <a:rPr lang="en-US" smtClean="0"/>
              <a:t>1/15/2015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0844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932475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4182288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200989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6268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42264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4309483-70C2-49C7-ACF6-FC4603FCFD12}" type="slidenum">
              <a:rPr lang="en-US" altLang="en-US"/>
              <a:pPr/>
              <a:t>‹#›</a:t>
            </a:fld>
            <a:endParaRPr lang="en-US" altLang="en-US"/>
          </a:p>
        </p:txBody>
      </p:sp>
    </p:spTree>
    <p:extLst>
      <p:ext uri="{BB962C8B-B14F-4D97-AF65-F5344CB8AC3E}">
        <p14:creationId xmlns:p14="http://schemas.microsoft.com/office/powerpoint/2010/main" val="4169298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4528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0552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9388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982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84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F09B2-6A2B-4FB4-B7EF-FE3DE8496C79}"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004024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518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778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46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1072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7741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0803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98617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4508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A961A2-9661-4244-994C-5DE87EB581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6286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65BCD5-48DF-4587-91A4-DA6699F5EA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41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FF09B2-6A2B-4FB4-B7EF-FE3DE8496C79}"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492073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0708A7-C110-4F81-8478-C4C7FECEE1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4026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90D392-0E8C-4DB4-86C4-52712F0FAB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1518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4736A8E-0C18-42D9-844B-8BEA678AB9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19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8D6C94E-29F1-4C39-A50E-075565B441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2512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C12A850-3CE2-4F28-A678-DC0B1D8C26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2799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6DCE5-6E43-4FD4-ABC1-76278495D4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1219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83DA00-486A-4B23-84F6-07DA5F906D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5697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50E74B-7268-49A8-814C-515E9D8DCF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1823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90DC4B-CBEF-4377-BB34-998D707AAA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460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E49128-DB81-4C10-9717-9494EC4EC6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33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FF09B2-6A2B-4FB4-B7EF-FE3DE8496C79}" type="datetimeFigureOut">
              <a:rPr lang="en-US" smtClean="0"/>
              <a:t>1/15/2015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941295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400919B-BE39-4620-A904-46395094AE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5154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54D0ABE-0E75-44EB-BBCA-30CE3E394D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9154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09740FE-4199-4861-AE6C-B813FE56C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9315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8A3B2F0-9F25-4C71-9950-F95EFB4242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80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FF09B2-6A2B-4FB4-B7EF-FE3DE8496C79}" type="datetimeFigureOut">
              <a:rPr lang="en-US" smtClean="0"/>
              <a:t>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75052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F09B2-6A2B-4FB4-B7EF-FE3DE8496C79}" type="datetimeFigureOut">
              <a:rPr lang="en-US" smtClean="0"/>
              <a:t>1/15/2015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22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11031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24121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F09B2-6A2B-4FB4-B7EF-FE3DE8496C79}" type="datetimeFigureOut">
              <a:rPr lang="en-US" smtClean="0"/>
              <a:t>1/15/2015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9BD0B-37E2-482F-8099-25FE2F0C2C06}" type="slidenum">
              <a:rPr lang="en-US" smtClean="0"/>
              <a:t>‹#›</a:t>
            </a:fld>
            <a:endParaRPr lang="en-US"/>
          </a:p>
        </p:txBody>
      </p:sp>
    </p:spTree>
    <p:extLst>
      <p:ext uri="{BB962C8B-B14F-4D97-AF65-F5344CB8AC3E}">
        <p14:creationId xmlns:p14="http://schemas.microsoft.com/office/powerpoint/2010/main" val="2040528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F09B2-6A2B-4FB4-B7EF-FE3DE8496C79}" type="datetimeFigureOut">
              <a:rPr lang="en-US" smtClean="0"/>
              <a:t>1/15/2015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9BD0B-37E2-482F-8099-25FE2F0C2C06}" type="slidenum">
              <a:rPr lang="en-US" smtClean="0"/>
              <a:t>‹#›</a:t>
            </a:fld>
            <a:endParaRPr lang="en-US"/>
          </a:p>
        </p:txBody>
      </p:sp>
    </p:spTree>
    <p:extLst>
      <p:ext uri="{BB962C8B-B14F-4D97-AF65-F5344CB8AC3E}">
        <p14:creationId xmlns:p14="http://schemas.microsoft.com/office/powerpoint/2010/main" val="3253475602"/>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171098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297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fontAlgn="base">
              <a:spcBef>
                <a:spcPct val="0"/>
              </a:spcBef>
              <a:spcAft>
                <a:spcPct val="0"/>
              </a:spcAft>
            </a:pPr>
            <a:fld id="{8734D6D6-3BCD-4E9A-8A92-827C773F32D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0365402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2" Type="http://schemas.openxmlformats.org/officeDocument/2006/relationships/hyperlink" Target="http://micro.magnet.fsu.edu/primer/java/diffraction/basicdiffraction/index.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hyperlink" Target="http://micro.magnet.fsu.edu/primer/java/interference/doubleslit/"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zeiss-campus.magnet.fsu.edu/tutorials/basics/numericalaperturelightcones/indexflash.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7.emf"/><Relationship Id="rId5" Type="http://schemas.openxmlformats.org/officeDocument/2006/relationships/oleObject" Target="../embeddings/oleObject4.bin"/><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feynmanlectures.caltech.edu/I_27.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oleObject" Target="../embeddings/oleObject5.bin"/><Relationship Id="rId4" Type="http://schemas.openxmlformats.org/officeDocument/2006/relationships/image" Target="../media/image34.gif"/></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0.emf"/><Relationship Id="rId5" Type="http://schemas.openxmlformats.org/officeDocument/2006/relationships/oleObject" Target="../embeddings/oleObject7.bin"/><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0.emf"/><Relationship Id="rId5" Type="http://schemas.openxmlformats.org/officeDocument/2006/relationships/oleObject" Target="../embeddings/oleObject10.bin"/><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zeiss-campus.magnet.fsu.edu/tutorials/basics/conoscopoicimagesperiodicgratings/indexflash.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www.microscopyu.com/tutorials/java/imageformation/airyna/index.html" TargetMode="External"/><Relationship Id="rId5" Type="http://schemas.openxmlformats.org/officeDocument/2006/relationships/image" Target="../media/image47.jpg"/><Relationship Id="rId4" Type="http://schemas.openxmlformats.org/officeDocument/2006/relationships/hyperlink" Target="http://zeiss-campus.magnet.fsu.edu/tutorials/basics/airydiskbasics/indexflash.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4.xml"/><Relationship Id="rId1" Type="http://schemas.openxmlformats.org/officeDocument/2006/relationships/vmlDrawing" Target="../drawings/vmlDrawing6.vml"/><Relationship Id="rId6" Type="http://schemas.openxmlformats.org/officeDocument/2006/relationships/image" Target="../media/image49.emf"/><Relationship Id="rId5" Type="http://schemas.openxmlformats.org/officeDocument/2006/relationships/oleObject" Target="../embeddings/oleObject11.bin"/><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7.jpg"/><Relationship Id="rId4" Type="http://schemas.openxmlformats.org/officeDocument/2006/relationships/image" Target="../media/image56.jp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5" name="Subtitle 4"/>
          <p:cNvSpPr>
            <a:spLocks noGrp="1"/>
          </p:cNvSpPr>
          <p:nvPr>
            <p:ph type="subTitle" idx="1"/>
          </p:nvPr>
        </p:nvSpPr>
        <p:spPr/>
        <p:txBody>
          <a:bodyPr/>
          <a:lstStyle/>
          <a:p>
            <a:r>
              <a:rPr lang="en-US" dirty="0" smtClean="0"/>
              <a:t>Lecture 04: </a:t>
            </a:r>
          </a:p>
          <a:p>
            <a:r>
              <a:rPr lang="en-US" dirty="0" smtClean="0"/>
              <a:t>Diffraction</a:t>
            </a:r>
            <a:endParaRPr lang="en-US" dirty="0"/>
          </a:p>
        </p:txBody>
      </p:sp>
    </p:spTree>
    <p:extLst>
      <p:ext uri="{BB962C8B-B14F-4D97-AF65-F5344CB8AC3E}">
        <p14:creationId xmlns:p14="http://schemas.microsoft.com/office/powerpoint/2010/main" val="2444785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2" y="2296887"/>
            <a:ext cx="5747659" cy="4310744"/>
          </a:xfrm>
          <a:prstGeom prst="rect">
            <a:avLst/>
          </a:prstGeom>
        </p:spPr>
      </p:pic>
      <p:sp>
        <p:nvSpPr>
          <p:cNvPr id="2" name="Title 1"/>
          <p:cNvSpPr>
            <a:spLocks noGrp="1"/>
          </p:cNvSpPr>
          <p:nvPr>
            <p:ph type="title"/>
          </p:nvPr>
        </p:nvSpPr>
        <p:spPr/>
        <p:txBody>
          <a:bodyPr>
            <a:normAutofit/>
          </a:bodyPr>
          <a:lstStyle/>
          <a:p>
            <a:r>
              <a:rPr lang="en-US" sz="4000" dirty="0" smtClean="0"/>
              <a:t>Characteristic of waves: Dispersion</a:t>
            </a:r>
            <a:endParaRPr lang="en-US" sz="4000" dirty="0"/>
          </a:p>
        </p:txBody>
      </p:sp>
      <p:sp>
        <p:nvSpPr>
          <p:cNvPr id="3" name="Content Placeholder 2"/>
          <p:cNvSpPr>
            <a:spLocks noGrp="1"/>
          </p:cNvSpPr>
          <p:nvPr>
            <p:ph idx="1"/>
          </p:nvPr>
        </p:nvSpPr>
        <p:spPr/>
        <p:txBody>
          <a:bodyPr/>
          <a:lstStyle/>
          <a:p>
            <a:r>
              <a:rPr lang="en-US" dirty="0" smtClean="0"/>
              <a:t>Blue light (shorter wavelengths) bends more than red light (longer wavelengths).</a:t>
            </a:r>
            <a:endParaRPr lang="en-US" dirty="0"/>
          </a:p>
        </p:txBody>
      </p:sp>
    </p:spTree>
    <p:extLst>
      <p:ext uri="{BB962C8B-B14F-4D97-AF65-F5344CB8AC3E}">
        <p14:creationId xmlns:p14="http://schemas.microsoft.com/office/powerpoint/2010/main" val="4084287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Characteristic of waves: polarization</a:t>
            </a:r>
            <a:endParaRPr lang="en-US" sz="4000" dirty="0"/>
          </a:p>
        </p:txBody>
      </p:sp>
      <p:sp>
        <p:nvSpPr>
          <p:cNvPr id="4" name="Content Placeholder 3"/>
          <p:cNvSpPr>
            <a:spLocks noGrp="1"/>
          </p:cNvSpPr>
          <p:nvPr>
            <p:ph sz="half" idx="1"/>
          </p:nvPr>
        </p:nvSpPr>
        <p:spPr/>
        <p:txBody>
          <a:bodyPr>
            <a:normAutofit/>
          </a:bodyPr>
          <a:lstStyle/>
          <a:p>
            <a:r>
              <a:rPr lang="en-US" sz="2400" dirty="0" smtClean="0"/>
              <a:t>Property of waves that can oscillate in more than one direction.</a:t>
            </a:r>
          </a:p>
          <a:p>
            <a:r>
              <a:rPr lang="en-US" sz="2400" dirty="0" smtClean="0"/>
              <a:t>By convention, polarization refers to electric field</a:t>
            </a:r>
            <a:endParaRPr lang="en-US" sz="2400" dirty="0"/>
          </a:p>
        </p:txBody>
      </p:sp>
      <p:pic>
        <p:nvPicPr>
          <p:cNvPr id="6" name="Picture 2" descr="wavelength.jpg                                                 0001873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68799"/>
            <a:ext cx="30099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aaMy Documents\My Pictures\Pol Intro Drawing.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142" y="1786051"/>
            <a:ext cx="3671207" cy="479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018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Characteristic of waves: diffraction</a:t>
            </a:r>
            <a:endParaRPr lang="en-US" sz="4000" dirty="0"/>
          </a:p>
        </p:txBody>
      </p:sp>
      <p:sp>
        <p:nvSpPr>
          <p:cNvPr id="4" name="Content Placeholder 3"/>
          <p:cNvSpPr>
            <a:spLocks noGrp="1"/>
          </p:cNvSpPr>
          <p:nvPr>
            <p:ph sz="half" idx="1"/>
          </p:nvPr>
        </p:nvSpPr>
        <p:spPr/>
        <p:txBody>
          <a:bodyPr>
            <a:normAutofit/>
          </a:bodyPr>
          <a:lstStyle/>
          <a:p>
            <a:r>
              <a:rPr lang="en-US" sz="2400" dirty="0" smtClean="0"/>
              <a:t>Phenomenon resulting from waves encountering obstacles or slits</a:t>
            </a:r>
          </a:p>
          <a:p>
            <a:r>
              <a:rPr lang="en-US" sz="2400" dirty="0" smtClean="0"/>
              <a:t>For Feynman there is no difference between diffraction and interference</a:t>
            </a:r>
          </a:p>
          <a:p>
            <a:r>
              <a:rPr lang="en-US" sz="2400" dirty="0"/>
              <a:t>In </a:t>
            </a:r>
            <a:r>
              <a:rPr lang="en-US" sz="2400" dirty="0" smtClean="0"/>
              <a:t>Wikipedia, </a:t>
            </a:r>
            <a:r>
              <a:rPr lang="en-US" sz="2400" dirty="0"/>
              <a:t>the diffraction phenomenon is </a:t>
            </a:r>
            <a:r>
              <a:rPr lang="en-US" sz="2400" dirty="0" smtClean="0"/>
              <a:t>defined as </a:t>
            </a:r>
            <a:r>
              <a:rPr lang="en-US" sz="2400" dirty="0"/>
              <a:t>the interference of waves according to the </a:t>
            </a:r>
            <a:r>
              <a:rPr lang="en-US" sz="2400" dirty="0" smtClean="0"/>
              <a:t>Huygens-Fresnel </a:t>
            </a:r>
            <a:r>
              <a:rPr lang="en-US" sz="2400" dirty="0"/>
              <a:t>principle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396" y="1825625"/>
            <a:ext cx="2249941" cy="22499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183" y="4210502"/>
            <a:ext cx="2272366" cy="2249941"/>
          </a:xfrm>
          <a:prstGeom prst="rect">
            <a:avLst/>
          </a:prstGeom>
        </p:spPr>
      </p:pic>
    </p:spTree>
    <p:extLst>
      <p:ext uri="{BB962C8B-B14F-4D97-AF65-F5344CB8AC3E}">
        <p14:creationId xmlns:p14="http://schemas.microsoft.com/office/powerpoint/2010/main" val="1605364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Diffraction model java app</a:t>
            </a:r>
            <a:endParaRPr lang="en-US" dirty="0"/>
          </a:p>
        </p:txBody>
      </p:sp>
      <p:sp>
        <p:nvSpPr>
          <p:cNvPr id="6" name="Content Placeholder 5"/>
          <p:cNvSpPr>
            <a:spLocks noGrp="1"/>
          </p:cNvSpPr>
          <p:nvPr>
            <p:ph idx="1"/>
          </p:nvPr>
        </p:nvSpPr>
        <p:spPr/>
        <p:txBody>
          <a:bodyPr/>
          <a:lstStyle/>
          <a:p>
            <a:r>
              <a:rPr lang="en-US" dirty="0" smtClean="0"/>
              <a:t>Single slit</a:t>
            </a:r>
          </a:p>
          <a:p>
            <a:r>
              <a:rPr lang="en-US" dirty="0" smtClean="0"/>
              <a:t>Dual slit</a:t>
            </a:r>
          </a:p>
          <a:p>
            <a:endParaRPr lang="en-US" dirty="0"/>
          </a:p>
          <a:p>
            <a:r>
              <a:rPr lang="en-US" dirty="0" smtClean="0"/>
              <a:t>Source waves from so far away that they are plane parallel</a:t>
            </a:r>
            <a:endParaRPr lang="en-US" dirty="0"/>
          </a:p>
        </p:txBody>
      </p:sp>
      <p:sp>
        <p:nvSpPr>
          <p:cNvPr id="7" name="TextBox 6"/>
          <p:cNvSpPr txBox="1"/>
          <p:nvPr/>
        </p:nvSpPr>
        <p:spPr>
          <a:xfrm>
            <a:off x="628650" y="5263345"/>
            <a:ext cx="4037580" cy="369332"/>
          </a:xfrm>
          <a:prstGeom prst="rect">
            <a:avLst/>
          </a:prstGeom>
          <a:noFill/>
        </p:spPr>
        <p:txBody>
          <a:bodyPr wrap="none" rtlCol="0">
            <a:spAutoFit/>
          </a:bodyPr>
          <a:lstStyle/>
          <a:p>
            <a:r>
              <a:rPr lang="en-US" dirty="0" smtClean="0"/>
              <a:t>Diffraction Application will be on website</a:t>
            </a:r>
            <a:endParaRPr lang="en-US" dirty="0"/>
          </a:p>
        </p:txBody>
      </p:sp>
      <p:sp>
        <p:nvSpPr>
          <p:cNvPr id="8" name="TextBox 7"/>
          <p:cNvSpPr txBox="1"/>
          <p:nvPr/>
        </p:nvSpPr>
        <p:spPr>
          <a:xfrm>
            <a:off x="628650" y="5895108"/>
            <a:ext cx="7746288" cy="369332"/>
          </a:xfrm>
          <a:prstGeom prst="rect">
            <a:avLst/>
          </a:prstGeom>
          <a:noFill/>
        </p:spPr>
        <p:txBody>
          <a:bodyPr wrap="none" rtlCol="0">
            <a:spAutoFit/>
          </a:bodyPr>
          <a:lstStyle/>
          <a:p>
            <a:r>
              <a:rPr lang="en-US" dirty="0">
                <a:hlinkClick r:id="rId2"/>
              </a:rPr>
              <a:t>http://micro.magnet.fsu.edu/primer/java/diffraction/basicdiffraction/index.html</a:t>
            </a:r>
            <a:endParaRPr lang="en-US" dirty="0"/>
          </a:p>
        </p:txBody>
      </p:sp>
    </p:spTree>
    <p:extLst>
      <p:ext uri="{BB962C8B-B14F-4D97-AF65-F5344CB8AC3E}">
        <p14:creationId xmlns:p14="http://schemas.microsoft.com/office/powerpoint/2010/main" val="4234109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010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Thomas Young two slit experiment</a:t>
            </a:r>
            <a:endParaRPr lang="en-US" sz="4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7326" y="1690689"/>
            <a:ext cx="4209347" cy="3972727"/>
          </a:xfrm>
        </p:spPr>
      </p:pic>
      <p:sp>
        <p:nvSpPr>
          <p:cNvPr id="5" name="TextBox 4"/>
          <p:cNvSpPr txBox="1"/>
          <p:nvPr/>
        </p:nvSpPr>
        <p:spPr>
          <a:xfrm>
            <a:off x="1219200" y="5943600"/>
            <a:ext cx="6410729" cy="369332"/>
          </a:xfrm>
          <a:prstGeom prst="rect">
            <a:avLst/>
          </a:prstGeom>
          <a:noFill/>
        </p:spPr>
        <p:txBody>
          <a:bodyPr wrap="none" rtlCol="0">
            <a:spAutoFit/>
          </a:bodyPr>
          <a:lstStyle/>
          <a:p>
            <a:r>
              <a:rPr lang="en-US" dirty="0">
                <a:hlinkClick r:id="rId3"/>
              </a:rPr>
              <a:t>http://micro.magnet.fsu.edu/primer/java/interference/doubleslit/</a:t>
            </a:r>
            <a:endParaRPr lang="en-US" dirty="0"/>
          </a:p>
        </p:txBody>
      </p:sp>
      <p:sp>
        <p:nvSpPr>
          <p:cNvPr id="6" name="Rectangle 5"/>
          <p:cNvSpPr/>
          <p:nvPr/>
        </p:nvSpPr>
        <p:spPr>
          <a:xfrm>
            <a:off x="5878286" y="1937657"/>
            <a:ext cx="798387"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341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
          <p:cNvGraphicFramePr>
            <a:graphicFrameLocks noChangeAspect="1"/>
          </p:cNvGraphicFramePr>
          <p:nvPr/>
        </p:nvGraphicFramePr>
        <p:xfrm>
          <a:off x="609600" y="990600"/>
          <a:ext cx="7924800" cy="4554538"/>
        </p:xfrm>
        <a:graphic>
          <a:graphicData uri="http://schemas.openxmlformats.org/presentationml/2006/ole">
            <mc:AlternateContent xmlns:mc="http://schemas.openxmlformats.org/markup-compatibility/2006">
              <mc:Choice xmlns:v="urn:schemas-microsoft-com:vml" Requires="v">
                <p:oleObj spid="_x0000_s6334" name="Document" r:id="rId3" imgW="7340600" imgH="4216400" progId="Word.Document.8">
                  <p:embed/>
                </p:oleObj>
              </mc:Choice>
              <mc:Fallback>
                <p:oleObj name="Document" r:id="rId3" imgW="7340600" imgH="42164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7924800" cy="455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6738" name="Line 3"/>
          <p:cNvSpPr>
            <a:spLocks noChangeShapeType="1"/>
          </p:cNvSpPr>
          <p:nvPr/>
        </p:nvSpPr>
        <p:spPr bwMode="auto">
          <a:xfrm flipH="1">
            <a:off x="685800" y="4316413"/>
            <a:ext cx="148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39" name="Line 4"/>
          <p:cNvSpPr>
            <a:spLocks noChangeShapeType="1"/>
          </p:cNvSpPr>
          <p:nvPr/>
        </p:nvSpPr>
        <p:spPr bwMode="auto">
          <a:xfrm flipH="1" flipV="1">
            <a:off x="3048000" y="4318000"/>
            <a:ext cx="1447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0" name="Line 5"/>
          <p:cNvSpPr>
            <a:spLocks noChangeShapeType="1"/>
          </p:cNvSpPr>
          <p:nvPr/>
        </p:nvSpPr>
        <p:spPr bwMode="auto">
          <a:xfrm flipH="1">
            <a:off x="464185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1" name="Line 6"/>
          <p:cNvSpPr>
            <a:spLocks noChangeShapeType="1"/>
          </p:cNvSpPr>
          <p:nvPr/>
        </p:nvSpPr>
        <p:spPr bwMode="auto">
          <a:xfrm flipH="1" flipV="1">
            <a:off x="706120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2" name="Line 7"/>
          <p:cNvSpPr>
            <a:spLocks noChangeShapeType="1"/>
          </p:cNvSpPr>
          <p:nvPr/>
        </p:nvSpPr>
        <p:spPr bwMode="auto">
          <a:xfrm flipH="1">
            <a:off x="2190750" y="4316413"/>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3" name="Line 8"/>
          <p:cNvSpPr>
            <a:spLocks noChangeShapeType="1"/>
          </p:cNvSpPr>
          <p:nvPr/>
        </p:nvSpPr>
        <p:spPr bwMode="auto">
          <a:xfrm flipH="1">
            <a:off x="6197600" y="4318000"/>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4" name="Line 9"/>
          <p:cNvSpPr>
            <a:spLocks noChangeShapeType="1"/>
          </p:cNvSpPr>
          <p:nvPr/>
        </p:nvSpPr>
        <p:spPr bwMode="auto">
          <a:xfrm flipV="1">
            <a:off x="2184400" y="44196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5" name="Line 10"/>
          <p:cNvSpPr>
            <a:spLocks noChangeShapeType="1"/>
          </p:cNvSpPr>
          <p:nvPr/>
        </p:nvSpPr>
        <p:spPr bwMode="auto">
          <a:xfrm flipV="1">
            <a:off x="3035300" y="44069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6" name="Line 11"/>
          <p:cNvSpPr>
            <a:spLocks noChangeShapeType="1"/>
          </p:cNvSpPr>
          <p:nvPr/>
        </p:nvSpPr>
        <p:spPr bwMode="auto">
          <a:xfrm flipV="1">
            <a:off x="61849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7" name="Line 12"/>
          <p:cNvSpPr>
            <a:spLocks noChangeShapeType="1"/>
          </p:cNvSpPr>
          <p:nvPr/>
        </p:nvSpPr>
        <p:spPr bwMode="auto">
          <a:xfrm flipV="1">
            <a:off x="70485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8" name="Line 13"/>
          <p:cNvSpPr>
            <a:spLocks noChangeShapeType="1"/>
          </p:cNvSpPr>
          <p:nvPr/>
        </p:nvSpPr>
        <p:spPr bwMode="auto">
          <a:xfrm flipV="1">
            <a:off x="6619875" y="2619375"/>
            <a:ext cx="0" cy="1219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9" name="Line 14"/>
          <p:cNvSpPr>
            <a:spLocks noChangeShapeType="1"/>
          </p:cNvSpPr>
          <p:nvPr/>
        </p:nvSpPr>
        <p:spPr bwMode="auto">
          <a:xfrm flipH="1" flipV="1">
            <a:off x="6096000" y="2895600"/>
            <a:ext cx="358775" cy="12080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0" name="Line 15"/>
          <p:cNvSpPr>
            <a:spLocks noChangeShapeType="1"/>
          </p:cNvSpPr>
          <p:nvPr/>
        </p:nvSpPr>
        <p:spPr bwMode="auto">
          <a:xfrm flipV="1">
            <a:off x="6781800" y="2870200"/>
            <a:ext cx="390525" cy="12287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1" name="Line 16"/>
          <p:cNvSpPr>
            <a:spLocks noChangeShapeType="1"/>
          </p:cNvSpPr>
          <p:nvPr/>
        </p:nvSpPr>
        <p:spPr bwMode="auto">
          <a:xfrm flipV="1">
            <a:off x="2609850" y="2867025"/>
            <a:ext cx="0" cy="12192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2" name="Line 17"/>
          <p:cNvSpPr>
            <a:spLocks noChangeShapeType="1"/>
          </p:cNvSpPr>
          <p:nvPr/>
        </p:nvSpPr>
        <p:spPr bwMode="auto">
          <a:xfrm flipH="1" flipV="1">
            <a:off x="2362200" y="297180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3" name="Line 18"/>
          <p:cNvSpPr>
            <a:spLocks noChangeShapeType="1"/>
          </p:cNvSpPr>
          <p:nvPr/>
        </p:nvSpPr>
        <p:spPr bwMode="auto">
          <a:xfrm flipV="1">
            <a:off x="2698750" y="295275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4" name="Line 19"/>
          <p:cNvSpPr>
            <a:spLocks noChangeShapeType="1"/>
          </p:cNvSpPr>
          <p:nvPr/>
        </p:nvSpPr>
        <p:spPr bwMode="auto">
          <a:xfrm flipH="1" flipV="1">
            <a:off x="2100263" y="297180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5" name="Line 20"/>
          <p:cNvSpPr>
            <a:spLocks noChangeShapeType="1"/>
          </p:cNvSpPr>
          <p:nvPr/>
        </p:nvSpPr>
        <p:spPr bwMode="auto">
          <a:xfrm flipV="1">
            <a:off x="2767013" y="296545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6" name="Line 21"/>
          <p:cNvSpPr>
            <a:spLocks noChangeShapeType="1"/>
          </p:cNvSpPr>
          <p:nvPr/>
        </p:nvSpPr>
        <p:spPr bwMode="auto">
          <a:xfrm flipH="1" flipV="1">
            <a:off x="1860550" y="313690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7" name="Line 22"/>
          <p:cNvSpPr>
            <a:spLocks noChangeShapeType="1"/>
          </p:cNvSpPr>
          <p:nvPr/>
        </p:nvSpPr>
        <p:spPr bwMode="auto">
          <a:xfrm flipV="1">
            <a:off x="2901950" y="313055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8" name="Line 23"/>
          <p:cNvSpPr>
            <a:spLocks noChangeShapeType="1"/>
          </p:cNvSpPr>
          <p:nvPr/>
        </p:nvSpPr>
        <p:spPr bwMode="auto">
          <a:xfrm flipH="1" flipV="1">
            <a:off x="1663700" y="331470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9" name="Line 24"/>
          <p:cNvSpPr>
            <a:spLocks noChangeShapeType="1"/>
          </p:cNvSpPr>
          <p:nvPr/>
        </p:nvSpPr>
        <p:spPr bwMode="auto">
          <a:xfrm flipV="1">
            <a:off x="2946400" y="330835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0" name="Line 25"/>
          <p:cNvSpPr>
            <a:spLocks noChangeShapeType="1"/>
          </p:cNvSpPr>
          <p:nvPr/>
        </p:nvSpPr>
        <p:spPr bwMode="auto">
          <a:xfrm flipH="1" flipV="1">
            <a:off x="13223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1" name="Line 26"/>
          <p:cNvSpPr>
            <a:spLocks noChangeShapeType="1"/>
          </p:cNvSpPr>
          <p:nvPr/>
        </p:nvSpPr>
        <p:spPr bwMode="auto">
          <a:xfrm flipV="1">
            <a:off x="30876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2" name="Line 27"/>
          <p:cNvSpPr>
            <a:spLocks noChangeShapeType="1"/>
          </p:cNvSpPr>
          <p:nvPr/>
        </p:nvSpPr>
        <p:spPr bwMode="auto">
          <a:xfrm flipH="1" flipV="1">
            <a:off x="5573713"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3" name="Line 28"/>
          <p:cNvSpPr>
            <a:spLocks noChangeShapeType="1"/>
          </p:cNvSpPr>
          <p:nvPr/>
        </p:nvSpPr>
        <p:spPr bwMode="auto">
          <a:xfrm flipV="1">
            <a:off x="7064375"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aphicFrame>
        <p:nvGraphicFramePr>
          <p:cNvPr id="116764" name="Object 3"/>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6335" name="Picture" r:id="rId5" imgW="723900" imgH="723900" progId="Word.Picture.8">
                  <p:embed/>
                </p:oleObj>
              </mc:Choice>
              <mc:Fallback>
                <p:oleObj name="Picture" r:id="rId5" imgW="723900" imgH="72390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6765" name="Text Box 30"/>
          <p:cNvSpPr txBox="1">
            <a:spLocks noChangeArrowheads="1"/>
          </p:cNvSpPr>
          <p:nvPr/>
        </p:nvSpPr>
        <p:spPr bwMode="auto">
          <a:xfrm>
            <a:off x="2362200" y="447675"/>
            <a:ext cx="4953000" cy="1049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a:solidFill>
                  <a:schemeClr val="tx2"/>
                </a:solidFill>
                <a:cs typeface="Times New Roman" panose="02020603050405020304" pitchFamily="18" charset="0"/>
              </a:rPr>
              <a:t>Interference of Coherent Waves</a:t>
            </a:r>
          </a:p>
          <a:p>
            <a:pPr>
              <a:spcBef>
                <a:spcPct val="50000"/>
              </a:spcBef>
            </a:pPr>
            <a:endParaRPr lang="en-US" altLang="en-US" sz="2000">
              <a:solidFill>
                <a:schemeClr val="tx2"/>
              </a:solidFill>
              <a:cs typeface="Times New Roman" panose="02020603050405020304" pitchFamily="18" charset="0"/>
            </a:endParaRPr>
          </a:p>
        </p:txBody>
      </p:sp>
      <p:sp>
        <p:nvSpPr>
          <p:cNvPr id="116766" name="Text Box 31"/>
          <p:cNvSpPr txBox="1">
            <a:spLocks noChangeArrowheads="1"/>
          </p:cNvSpPr>
          <p:nvPr/>
        </p:nvSpPr>
        <p:spPr bwMode="auto">
          <a:xfrm>
            <a:off x="2362200" y="990600"/>
            <a:ext cx="4876800" cy="446088"/>
          </a:xfrm>
          <a:prstGeom prst="rect">
            <a:avLst/>
          </a:prstGeom>
          <a:gradFill rotWithShape="1">
            <a:gsLst>
              <a:gs pos="0">
                <a:srgbClr val="3366FF">
                  <a:alpha val="68999"/>
                </a:srgbClr>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2000">
                <a:solidFill>
                  <a:schemeClr val="tx2"/>
                </a:solidFill>
                <a:cs typeface="Times New Roman" panose="02020603050405020304" pitchFamily="18" charset="0"/>
              </a:rPr>
              <a:t>2) Same spacing, different wavelength</a:t>
            </a:r>
          </a:p>
        </p:txBody>
      </p:sp>
      <p:sp>
        <p:nvSpPr>
          <p:cNvPr id="116767" name="Text Box 32"/>
          <p:cNvSpPr txBox="1">
            <a:spLocks noChangeArrowheads="1"/>
          </p:cNvSpPr>
          <p:nvPr/>
        </p:nvSpPr>
        <p:spPr bwMode="auto">
          <a:xfrm>
            <a:off x="6477000" y="22860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8" name="Text Box 33"/>
          <p:cNvSpPr txBox="1">
            <a:spLocks noChangeArrowheads="1"/>
          </p:cNvSpPr>
          <p:nvPr/>
        </p:nvSpPr>
        <p:spPr bwMode="auto">
          <a:xfrm>
            <a:off x="2460625" y="24384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9" name="Text Box 34"/>
          <p:cNvSpPr txBox="1">
            <a:spLocks noChangeArrowheads="1"/>
          </p:cNvSpPr>
          <p:nvPr/>
        </p:nvSpPr>
        <p:spPr bwMode="auto">
          <a:xfrm>
            <a:off x="7064375" y="24717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0" name="Text Box 35"/>
          <p:cNvSpPr txBox="1">
            <a:spLocks noChangeArrowheads="1"/>
          </p:cNvSpPr>
          <p:nvPr/>
        </p:nvSpPr>
        <p:spPr bwMode="auto">
          <a:xfrm>
            <a:off x="2700338" y="25352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1" name="Text Box 36"/>
          <p:cNvSpPr txBox="1">
            <a:spLocks noChangeArrowheads="1"/>
          </p:cNvSpPr>
          <p:nvPr/>
        </p:nvSpPr>
        <p:spPr bwMode="auto">
          <a:xfrm>
            <a:off x="5791200" y="2514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2" name="Text Box 37"/>
          <p:cNvSpPr txBox="1">
            <a:spLocks noChangeArrowheads="1"/>
          </p:cNvSpPr>
          <p:nvPr/>
        </p:nvSpPr>
        <p:spPr bwMode="auto">
          <a:xfrm>
            <a:off x="2133600" y="25368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3" name="Text Box 38"/>
          <p:cNvSpPr txBox="1">
            <a:spLocks noChangeArrowheads="1"/>
          </p:cNvSpPr>
          <p:nvPr/>
        </p:nvSpPr>
        <p:spPr bwMode="auto">
          <a:xfrm>
            <a:off x="76962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4" name="Text Box 39"/>
          <p:cNvSpPr txBox="1">
            <a:spLocks noChangeArrowheads="1"/>
          </p:cNvSpPr>
          <p:nvPr/>
        </p:nvSpPr>
        <p:spPr bwMode="auto">
          <a:xfrm>
            <a:off x="2949575" y="26892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5" name="Text Box 40"/>
          <p:cNvSpPr txBox="1">
            <a:spLocks noChangeArrowheads="1"/>
          </p:cNvSpPr>
          <p:nvPr/>
        </p:nvSpPr>
        <p:spPr bwMode="auto">
          <a:xfrm flipH="1">
            <a:off x="51816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6" name="Text Box 41"/>
          <p:cNvSpPr txBox="1">
            <a:spLocks noChangeArrowheads="1"/>
          </p:cNvSpPr>
          <p:nvPr/>
        </p:nvSpPr>
        <p:spPr bwMode="auto">
          <a:xfrm flipH="1">
            <a:off x="1828800" y="2667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7" name="Text Box 42"/>
          <p:cNvSpPr txBox="1">
            <a:spLocks noChangeArrowheads="1"/>
          </p:cNvSpPr>
          <p:nvPr/>
        </p:nvSpPr>
        <p:spPr bwMode="auto">
          <a:xfrm>
            <a:off x="3276600" y="27876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+3</a:t>
            </a:r>
          </a:p>
        </p:txBody>
      </p:sp>
      <p:sp>
        <p:nvSpPr>
          <p:cNvPr id="116778" name="Text Box 43"/>
          <p:cNvSpPr txBox="1">
            <a:spLocks noChangeArrowheads="1"/>
          </p:cNvSpPr>
          <p:nvPr/>
        </p:nvSpPr>
        <p:spPr bwMode="auto">
          <a:xfrm>
            <a:off x="3505200" y="30162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+4</a:t>
            </a:r>
          </a:p>
        </p:txBody>
      </p:sp>
      <p:sp>
        <p:nvSpPr>
          <p:cNvPr id="116779" name="Text Box 44"/>
          <p:cNvSpPr txBox="1">
            <a:spLocks noChangeArrowheads="1"/>
          </p:cNvSpPr>
          <p:nvPr/>
        </p:nvSpPr>
        <p:spPr bwMode="auto">
          <a:xfrm>
            <a:off x="3886200" y="3429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+5</a:t>
            </a:r>
          </a:p>
        </p:txBody>
      </p:sp>
      <p:sp>
        <p:nvSpPr>
          <p:cNvPr id="116780" name="Text Box 45"/>
          <p:cNvSpPr txBox="1">
            <a:spLocks noChangeArrowheads="1"/>
          </p:cNvSpPr>
          <p:nvPr/>
        </p:nvSpPr>
        <p:spPr bwMode="auto">
          <a:xfrm>
            <a:off x="6080125" y="5627688"/>
            <a:ext cx="1193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Red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
        <p:nvSpPr>
          <p:cNvPr id="116781" name="Text Box 46"/>
          <p:cNvSpPr txBox="1">
            <a:spLocks noChangeArrowheads="1"/>
          </p:cNvSpPr>
          <p:nvPr/>
        </p:nvSpPr>
        <p:spPr bwMode="auto">
          <a:xfrm>
            <a:off x="1989138" y="5630863"/>
            <a:ext cx="1238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Blue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Tree>
    <p:extLst>
      <p:ext uri="{BB962C8B-B14F-4D97-AF65-F5344CB8AC3E}">
        <p14:creationId xmlns:p14="http://schemas.microsoft.com/office/powerpoint/2010/main" val="127097787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Diffraction using double slits allows us to measure wavelength of monochromatic light</a:t>
            </a:r>
            <a:endParaRPr lang="en-US" sz="3200" dirty="0"/>
          </a:p>
        </p:txBody>
      </p:sp>
      <p:sp>
        <p:nvSpPr>
          <p:cNvPr id="3" name="Content Placeholder 2"/>
          <p:cNvSpPr>
            <a:spLocks noGrp="1"/>
          </p:cNvSpPr>
          <p:nvPr>
            <p:ph sz="half" idx="1"/>
          </p:nvPr>
        </p:nvSpPr>
        <p:spPr/>
        <p:txBody>
          <a:bodyPr/>
          <a:lstStyle/>
          <a:p>
            <a:r>
              <a:rPr lang="en-US" dirty="0" smtClean="0"/>
              <a:t>Project diffraction pattern along screen</a:t>
            </a:r>
          </a:p>
          <a:p>
            <a:r>
              <a:rPr lang="en-US" dirty="0" smtClean="0"/>
              <a:t>Use the following measurements</a:t>
            </a:r>
            <a:endParaRPr lang="en-US" dirty="0"/>
          </a:p>
        </p:txBody>
      </p:sp>
      <p:sp>
        <p:nvSpPr>
          <p:cNvPr id="4" name="Content Placeholder 3"/>
          <p:cNvSpPr>
            <a:spLocks noGrp="1"/>
          </p:cNvSpPr>
          <p:nvPr>
            <p:ph sz="half" idx="2"/>
          </p:nvPr>
        </p:nvSpPr>
        <p:spPr/>
        <p:txBody>
          <a:bodyPr/>
          <a:lstStyle/>
          <a:p>
            <a:r>
              <a:rPr lang="en-US" dirty="0" smtClean="0"/>
              <a:t>Plug into formula to calculate wavelength</a:t>
            </a:r>
          </a:p>
          <a:p>
            <a:pPr marL="0" indent="0">
              <a:buNone/>
            </a:pPr>
            <a:endParaRPr lang="en-US" dirty="0"/>
          </a:p>
          <a:p>
            <a:pPr marL="0" indent="0">
              <a:buNone/>
            </a:pPr>
            <a:endParaRPr lang="en-US" dirty="0" smtClean="0"/>
          </a:p>
          <a:p>
            <a:pPr marL="0" indent="0">
              <a:buNone/>
            </a:pP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683" y="3869598"/>
            <a:ext cx="2213777" cy="1883776"/>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5399314" y="4239438"/>
                <a:ext cx="1642053" cy="11440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3600" i="1">
                          <a:latin typeface="Cambria Math" panose="02040503050406030204" pitchFamily="18" charset="0"/>
                        </a:rPr>
                        <m:t>λ</m:t>
                      </m:r>
                      <m:r>
                        <a:rPr lang="el-GR" sz="3600" i="1">
                          <a:latin typeface="Cambria Math" panose="02040503050406030204" pitchFamily="18" charset="0"/>
                          <a:ea typeface="Cambria Math" panose="02040503050406030204" pitchFamily="18" charset="0"/>
                        </a:rPr>
                        <m:t>=</m:t>
                      </m:r>
                      <m:f>
                        <m:fPr>
                          <m:ctrlPr>
                            <a:rPr lang="el-GR" sz="3600" i="1">
                              <a:latin typeface="Cambria Math" panose="02040503050406030204" pitchFamily="18" charset="0"/>
                              <a:ea typeface="Cambria Math" panose="02040503050406030204" pitchFamily="18" charset="0"/>
                            </a:rPr>
                          </m:ctrlPr>
                        </m:fPr>
                        <m:num>
                          <m:r>
                            <a:rPr lang="en-US" sz="3600" i="1">
                              <a:latin typeface="Cambria Math" panose="02040503050406030204" pitchFamily="18" charset="0"/>
                              <a:ea typeface="Cambria Math" panose="02040503050406030204" pitchFamily="18" charset="0"/>
                            </a:rPr>
                            <m:t>𝑥𝑑</m:t>
                          </m:r>
                        </m:num>
                        <m:den>
                          <m:r>
                            <a:rPr lang="en-US" sz="3600" i="1">
                              <a:latin typeface="Cambria Math" panose="02040503050406030204" pitchFamily="18" charset="0"/>
                              <a:ea typeface="Cambria Math" panose="02040503050406030204" pitchFamily="18" charset="0"/>
                            </a:rPr>
                            <m:t>𝑛𝐿</m:t>
                          </m:r>
                        </m:den>
                      </m:f>
                    </m:oMath>
                  </m:oMathPara>
                </a14:m>
                <a:endParaRPr lang="en-US" sz="3600" dirty="0"/>
              </a:p>
            </p:txBody>
          </p:sp>
        </mc:Choice>
        <mc:Fallback xmlns="">
          <p:sp>
            <p:nvSpPr>
              <p:cNvPr id="7" name="TextBox 6"/>
              <p:cNvSpPr txBox="1">
                <a:spLocks noRot="1" noChangeAspect="1" noMove="1" noResize="1" noEditPoints="1" noAdjustHandles="1" noChangeArrowheads="1" noChangeShapeType="1" noTextEdit="1"/>
              </p:cNvSpPr>
              <p:nvPr/>
            </p:nvSpPr>
            <p:spPr>
              <a:xfrm>
                <a:off x="5399314" y="4239438"/>
                <a:ext cx="1642053" cy="1144096"/>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39273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Let’s Review Numerical Aperture (N.A.)</a:t>
            </a:r>
            <a:endParaRPr lang="en-US" sz="3200" dirty="0"/>
          </a:p>
        </p:txBody>
      </p:sp>
      <p:sp>
        <p:nvSpPr>
          <p:cNvPr id="5" name="Content Placeholder 4"/>
          <p:cNvSpPr>
            <a:spLocks noGrp="1"/>
          </p:cNvSpPr>
          <p:nvPr>
            <p:ph sz="half" idx="1"/>
          </p:nvPr>
        </p:nvSpPr>
        <p:spPr/>
        <p:txBody>
          <a:bodyPr/>
          <a:lstStyle/>
          <a:p>
            <a:r>
              <a:rPr lang="en-US" dirty="0" smtClean="0"/>
              <a:t>Dimensionless number defining range of angles over which lens accepts light.</a:t>
            </a:r>
          </a:p>
          <a:p>
            <a:r>
              <a:rPr lang="en-US" altLang="en-US" dirty="0" smtClean="0"/>
              <a:t>Refractive index (</a:t>
            </a:r>
            <a:r>
              <a:rPr lang="el-GR" altLang="en-US" dirty="0" smtClean="0"/>
              <a:t>η</a:t>
            </a:r>
            <a:r>
              <a:rPr lang="en-US" altLang="en-US" dirty="0" smtClean="0"/>
              <a:t>) times </a:t>
            </a:r>
            <a:r>
              <a:rPr lang="en-US" dirty="0" smtClean="0"/>
              <a:t>half-angle (</a:t>
            </a:r>
            <a:r>
              <a:rPr lang="en-US" dirty="0" smtClean="0">
                <a:sym typeface="Symbol" panose="05050102010706020507" pitchFamily="18" charset="2"/>
              </a:rPr>
              <a:t>)</a:t>
            </a:r>
            <a:r>
              <a:rPr lang="en-US" dirty="0" smtClean="0"/>
              <a:t> </a:t>
            </a:r>
            <a:r>
              <a:rPr lang="en-US" dirty="0"/>
              <a:t>of </a:t>
            </a:r>
            <a:r>
              <a:rPr lang="en-US" dirty="0" smtClean="0"/>
              <a:t>maximum </a:t>
            </a:r>
            <a:r>
              <a:rPr lang="en-US" dirty="0"/>
              <a:t>cone of light that can enter or exit </a:t>
            </a:r>
            <a:r>
              <a:rPr lang="en-US" dirty="0" smtClean="0"/>
              <a:t>lens</a:t>
            </a:r>
            <a:endParaRPr lang="en-US" altLang="en-US" dirty="0" smtClean="0"/>
          </a:p>
          <a:p>
            <a:r>
              <a:rPr lang="en-US" altLang="en-US" dirty="0" smtClean="0"/>
              <a:t>N.A</a:t>
            </a:r>
            <a:r>
              <a:rPr lang="en-US" altLang="en-US" dirty="0"/>
              <a:t>. =  </a:t>
            </a:r>
            <a:r>
              <a:rPr lang="en-US" altLang="en-US" sz="3200" dirty="0">
                <a:latin typeface="Symbol" panose="05050102010706020507" pitchFamily="18" charset="2"/>
              </a:rPr>
              <a:t>h</a:t>
            </a:r>
            <a:r>
              <a:rPr lang="en-US" altLang="en-US" dirty="0"/>
              <a:t> sin </a:t>
            </a:r>
            <a:r>
              <a:rPr lang="en-US" altLang="en-US" dirty="0">
                <a:latin typeface="Symbol" panose="05050102010706020507" pitchFamily="18" charset="2"/>
              </a:rPr>
              <a:t>q</a:t>
            </a:r>
            <a:endParaRPr lang="en-US" altLang="en-US" sz="3200" dirty="0">
              <a:latin typeface="Symbol" panose="05050102010706020507" pitchFamily="18" charset="2"/>
            </a:endParaRPr>
          </a:p>
          <a:p>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633352"/>
            <a:ext cx="3886200" cy="2735884"/>
          </a:xfrm>
        </p:spPr>
      </p:pic>
    </p:spTree>
    <p:extLst>
      <p:ext uri="{BB962C8B-B14F-4D97-AF65-F5344CB8AC3E}">
        <p14:creationId xmlns:p14="http://schemas.microsoft.com/office/powerpoint/2010/main" val="917741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3"/>
          <p:cNvSpPr txBox="1">
            <a:spLocks noChangeArrowheads="1"/>
          </p:cNvSpPr>
          <p:nvPr/>
        </p:nvSpPr>
        <p:spPr bwMode="auto">
          <a:xfrm>
            <a:off x="1295400" y="609600"/>
            <a:ext cx="67818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2800" dirty="0"/>
              <a:t>N.A. =  </a:t>
            </a:r>
            <a:r>
              <a:rPr lang="en-US" altLang="en-US" sz="3200" b="1" dirty="0">
                <a:latin typeface="Symbol" panose="05050102010706020507" pitchFamily="18" charset="2"/>
              </a:rPr>
              <a:t>h</a:t>
            </a:r>
            <a:r>
              <a:rPr lang="en-US" altLang="en-US" sz="2800" dirty="0"/>
              <a:t> sin </a:t>
            </a:r>
            <a:r>
              <a:rPr lang="en-US" altLang="en-US" sz="2800" b="1" dirty="0">
                <a:latin typeface="Symbol" panose="05050102010706020507" pitchFamily="18" charset="2"/>
              </a:rPr>
              <a:t>q</a:t>
            </a:r>
            <a:endParaRPr lang="en-US" altLang="en-US" sz="3200" dirty="0">
              <a:latin typeface="Symbol" panose="05050102010706020507" pitchFamily="18" charset="2"/>
            </a:endParaRPr>
          </a:p>
          <a:p>
            <a:pPr>
              <a:spcBef>
                <a:spcPct val="50000"/>
              </a:spcBef>
            </a:pPr>
            <a:r>
              <a:rPr lang="en-US" altLang="en-US" sz="3200" dirty="0">
                <a:latin typeface="Symbol" panose="05050102010706020507" pitchFamily="18" charset="2"/>
              </a:rPr>
              <a:t>h</a:t>
            </a:r>
            <a:r>
              <a:rPr lang="en-US" altLang="en-US" sz="2800" dirty="0"/>
              <a:t> = </a:t>
            </a:r>
            <a:r>
              <a:rPr lang="en-US" altLang="en-US" dirty="0"/>
              <a:t>index of refraction</a:t>
            </a:r>
            <a:endParaRPr lang="en-US" altLang="en-US" sz="2800" dirty="0"/>
          </a:p>
          <a:p>
            <a:pPr>
              <a:lnSpc>
                <a:spcPct val="140000"/>
              </a:lnSpc>
            </a:pPr>
            <a:r>
              <a:rPr lang="en-US" altLang="en-US" sz="2800" dirty="0"/>
              <a:t>	</a:t>
            </a:r>
            <a:r>
              <a:rPr lang="en-US" altLang="en-US" dirty="0"/>
              <a:t>Material               Refractive Index </a:t>
            </a:r>
          </a:p>
          <a:p>
            <a:pPr>
              <a:lnSpc>
                <a:spcPct val="140000"/>
              </a:lnSpc>
            </a:pPr>
            <a:r>
              <a:rPr lang="en-US" altLang="en-US" dirty="0"/>
              <a:t>	  Air			1.0003 </a:t>
            </a:r>
          </a:p>
          <a:p>
            <a:pPr>
              <a:lnSpc>
                <a:spcPct val="140000"/>
              </a:lnSpc>
            </a:pPr>
            <a:r>
              <a:rPr lang="en-US" altLang="en-US" dirty="0"/>
              <a:t>	  Water 		1.33 </a:t>
            </a:r>
          </a:p>
          <a:p>
            <a:pPr>
              <a:lnSpc>
                <a:spcPct val="140000"/>
              </a:lnSpc>
            </a:pPr>
            <a:r>
              <a:rPr lang="en-US" altLang="en-US" dirty="0"/>
              <a:t>	  Glycerin 		1.47 </a:t>
            </a:r>
          </a:p>
          <a:p>
            <a:pPr>
              <a:lnSpc>
                <a:spcPct val="140000"/>
              </a:lnSpc>
            </a:pPr>
            <a:r>
              <a:rPr lang="en-US" altLang="en-US" dirty="0"/>
              <a:t>	  Immersion Oil 	1.515 </a:t>
            </a:r>
          </a:p>
          <a:p>
            <a:pPr>
              <a:lnSpc>
                <a:spcPct val="140000"/>
              </a:lnSpc>
            </a:pPr>
            <a:endParaRPr lang="en-US" altLang="en-US" dirty="0"/>
          </a:p>
          <a:p>
            <a:pPr>
              <a:lnSpc>
                <a:spcPct val="140000"/>
              </a:lnSpc>
            </a:pPr>
            <a:r>
              <a:rPr lang="en-US" altLang="en-US" dirty="0"/>
              <a:t>Note:  sin </a:t>
            </a:r>
            <a:r>
              <a:rPr lang="en-US" altLang="en-US" dirty="0">
                <a:latin typeface="Symbol" panose="05050102010706020507" pitchFamily="18" charset="2"/>
              </a:rPr>
              <a:t>q </a:t>
            </a:r>
            <a:r>
              <a:rPr lang="en-US" altLang="en-US" dirty="0"/>
              <a:t>≤1, therefore N.A. ≤ </a:t>
            </a:r>
            <a:r>
              <a:rPr lang="en-US" altLang="en-US" sz="2800" dirty="0">
                <a:latin typeface="Symbol" panose="05050102010706020507" pitchFamily="18" charset="2"/>
              </a:rPr>
              <a:t>h</a:t>
            </a:r>
            <a:endParaRPr lang="en-US" altLang="en-US" sz="3200" b="1" dirty="0">
              <a:latin typeface="Symbol" panose="05050102010706020507" pitchFamily="18" charset="2"/>
            </a:endParaRPr>
          </a:p>
        </p:txBody>
      </p:sp>
      <p:sp>
        <p:nvSpPr>
          <p:cNvPr id="2" name="TextBox 1"/>
          <p:cNvSpPr txBox="1"/>
          <p:nvPr/>
        </p:nvSpPr>
        <p:spPr>
          <a:xfrm>
            <a:off x="1295400" y="58565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06810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4: Diffraction</a:t>
            </a:r>
            <a:endParaRPr lang="en-US" dirty="0"/>
          </a:p>
        </p:txBody>
      </p:sp>
      <p:sp>
        <p:nvSpPr>
          <p:cNvPr id="3" name="Content Placeholder 2"/>
          <p:cNvSpPr>
            <a:spLocks noGrp="1"/>
          </p:cNvSpPr>
          <p:nvPr>
            <p:ph idx="1"/>
          </p:nvPr>
        </p:nvSpPr>
        <p:spPr/>
        <p:txBody>
          <a:bodyPr/>
          <a:lstStyle/>
          <a:p>
            <a:r>
              <a:rPr lang="en-US" dirty="0" smtClean="0"/>
              <a:t>Wave theory of light</a:t>
            </a:r>
          </a:p>
          <a:p>
            <a:r>
              <a:rPr lang="en-US" dirty="0" smtClean="0"/>
              <a:t>Properties of waves</a:t>
            </a:r>
          </a:p>
          <a:p>
            <a:r>
              <a:rPr lang="en-US" dirty="0" smtClean="0"/>
              <a:t>Review of N.A.</a:t>
            </a:r>
          </a:p>
          <a:p>
            <a:r>
              <a:rPr lang="en-US" dirty="0" smtClean="0"/>
              <a:t>Resolution</a:t>
            </a:r>
            <a:endParaRPr lang="en-US" dirty="0"/>
          </a:p>
          <a:p>
            <a:r>
              <a:rPr lang="en-US" dirty="0" smtClean="0"/>
              <a:t>Discuss papers on negative </a:t>
            </a:r>
            <a:r>
              <a:rPr lang="en-US" dirty="0" smtClean="0"/>
              <a:t>refraction</a:t>
            </a:r>
            <a:endParaRPr lang="en-US" dirty="0" smtClean="0"/>
          </a:p>
        </p:txBody>
      </p:sp>
    </p:spTree>
    <p:extLst>
      <p:ext uri="{BB962C8B-B14F-4D97-AF65-F5344CB8AC3E}">
        <p14:creationId xmlns:p14="http://schemas.microsoft.com/office/powerpoint/2010/main" val="29541988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between N.A. and working distance of objective</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Working distance: measure of the space between objective and cover-slip where specimen is in focus</a:t>
            </a:r>
          </a:p>
          <a:p>
            <a:r>
              <a:rPr lang="en-US" dirty="0" err="1" smtClean="0"/>
              <a:t>Parfocality</a:t>
            </a:r>
            <a:r>
              <a:rPr lang="en-US" dirty="0" smtClean="0"/>
              <a:t>: When changing objectives, specimen remains in focus.</a:t>
            </a:r>
          </a:p>
          <a:p>
            <a:r>
              <a:rPr lang="en-US" dirty="0" smtClean="0">
                <a:hlinkClick r:id="rId3"/>
              </a:rPr>
              <a:t>Let’s see how this works</a:t>
            </a:r>
            <a:r>
              <a:rPr lang="en-US" dirty="0" smtClean="0"/>
              <a:t>.</a:t>
            </a:r>
            <a:endParaRPr lang="en-US" dirty="0"/>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46171" y="2133600"/>
            <a:ext cx="3848243" cy="3554280"/>
          </a:xfrm>
        </p:spPr>
      </p:pic>
    </p:spTree>
    <p:extLst>
      <p:ext uri="{BB962C8B-B14F-4D97-AF65-F5344CB8AC3E}">
        <p14:creationId xmlns:p14="http://schemas.microsoft.com/office/powerpoint/2010/main" val="2685715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65126"/>
            <a:ext cx="7886700" cy="132556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smtClean="0"/>
              <a:t>N.A. and immersion important for resolution and not loosing light to internal reflection.</a:t>
            </a: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357" y="1690689"/>
            <a:ext cx="6259286" cy="4935206"/>
          </a:xfrm>
          <a:prstGeom prst="rect">
            <a:avLst/>
          </a:prstGeom>
        </p:spPr>
      </p:pic>
      <p:sp>
        <p:nvSpPr>
          <p:cNvPr id="4" name="Rectangle 3"/>
          <p:cNvSpPr/>
          <p:nvPr/>
        </p:nvSpPr>
        <p:spPr>
          <a:xfrm>
            <a:off x="1442357" y="2383971"/>
            <a:ext cx="963386" cy="370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741295" y="5200650"/>
            <a:ext cx="1413510" cy="295275"/>
          </a:xfrm>
          <a:custGeom>
            <a:avLst/>
            <a:gdLst>
              <a:gd name="connsiteX0" fmla="*/ 373380 w 1413510"/>
              <a:gd name="connsiteY0" fmla="*/ 0 h 295275"/>
              <a:gd name="connsiteX1" fmla="*/ 1203960 w 1413510"/>
              <a:gd name="connsiteY1" fmla="*/ 5715 h 295275"/>
              <a:gd name="connsiteX2" fmla="*/ 1413510 w 1413510"/>
              <a:gd name="connsiteY2" fmla="*/ 295275 h 295275"/>
              <a:gd name="connsiteX3" fmla="*/ 1323975 w 1413510"/>
              <a:gd name="connsiteY3" fmla="*/ 291465 h 295275"/>
              <a:gd name="connsiteX4" fmla="*/ 1287780 w 1413510"/>
              <a:gd name="connsiteY4" fmla="*/ 266700 h 295275"/>
              <a:gd name="connsiteX5" fmla="*/ 1247775 w 1413510"/>
              <a:gd name="connsiteY5" fmla="*/ 293370 h 295275"/>
              <a:gd name="connsiteX6" fmla="*/ 1074420 w 1413510"/>
              <a:gd name="connsiteY6" fmla="*/ 289560 h 295275"/>
              <a:gd name="connsiteX7" fmla="*/ 1032510 w 1413510"/>
              <a:gd name="connsiteY7" fmla="*/ 268605 h 295275"/>
              <a:gd name="connsiteX8" fmla="*/ 982980 w 1413510"/>
              <a:gd name="connsiteY8" fmla="*/ 281940 h 295275"/>
              <a:gd name="connsiteX9" fmla="*/ 979170 w 1413510"/>
              <a:gd name="connsiteY9" fmla="*/ 291465 h 295275"/>
              <a:gd name="connsiteX10" fmla="*/ 0 w 1413510"/>
              <a:gd name="connsiteY10" fmla="*/ 287655 h 295275"/>
              <a:gd name="connsiteX11" fmla="*/ 373380 w 1413510"/>
              <a:gd name="connsiteY11"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510" h="295275">
                <a:moveTo>
                  <a:pt x="373380" y="0"/>
                </a:moveTo>
                <a:lnTo>
                  <a:pt x="1203960" y="5715"/>
                </a:lnTo>
                <a:lnTo>
                  <a:pt x="1413510" y="295275"/>
                </a:lnTo>
                <a:lnTo>
                  <a:pt x="1323975" y="291465"/>
                </a:lnTo>
                <a:lnTo>
                  <a:pt x="1287780" y="266700"/>
                </a:lnTo>
                <a:lnTo>
                  <a:pt x="1247775" y="293370"/>
                </a:lnTo>
                <a:lnTo>
                  <a:pt x="1074420" y="289560"/>
                </a:lnTo>
                <a:lnTo>
                  <a:pt x="1032510" y="268605"/>
                </a:lnTo>
                <a:lnTo>
                  <a:pt x="982980" y="281940"/>
                </a:lnTo>
                <a:lnTo>
                  <a:pt x="979170" y="291465"/>
                </a:lnTo>
                <a:lnTo>
                  <a:pt x="0" y="287655"/>
                </a:lnTo>
                <a:lnTo>
                  <a:pt x="37338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32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3" name="Rectangle 2"/>
          <p:cNvSpPr>
            <a:spLocks noGrp="1" noChangeArrowheads="1"/>
          </p:cNvSpPr>
          <p:nvPr>
            <p:ph type="body" sz="half" idx="2"/>
          </p:nvPr>
        </p:nvSpPr>
        <p:spPr>
          <a:xfrm>
            <a:off x="4641850" y="1981200"/>
            <a:ext cx="3816350" cy="4114800"/>
          </a:xfrm>
          <a:solidFill>
            <a:srgbClr val="DADADA"/>
          </a:solidFill>
        </p:spPr>
        <p:txBody>
          <a:bodyPr lIns="92075" tIns="46038" rIns="92075" bIns="46038"/>
          <a:lstStyle/>
          <a:p>
            <a:pPr>
              <a:buFontTx/>
              <a:buNone/>
            </a:pPr>
            <a:r>
              <a:rPr lang="de-DE" altLang="en-US" smtClean="0">
                <a:ea typeface="ＭＳ Ｐゴシック" panose="020B0600070205080204" pitchFamily="34" charset="-128"/>
              </a:rPr>
              <a:t> </a:t>
            </a:r>
          </a:p>
        </p:txBody>
      </p:sp>
      <p:sp>
        <p:nvSpPr>
          <p:cNvPr id="95234" name="Rectangle 3"/>
          <p:cNvSpPr>
            <a:spLocks noChangeArrowheads="1"/>
          </p:cNvSpPr>
          <p:nvPr/>
        </p:nvSpPr>
        <p:spPr bwMode="auto">
          <a:xfrm>
            <a:off x="4499253" y="2014538"/>
            <a:ext cx="4187825" cy="4267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endParaRPr lang="en-US" altLang="en-US">
              <a:latin typeface="Times New Roman" panose="02020603050405020304" pitchFamily="18" charset="0"/>
            </a:endParaRPr>
          </a:p>
        </p:txBody>
      </p:sp>
      <p:sp>
        <p:nvSpPr>
          <p:cNvPr id="95235" name="Rectangle 4"/>
          <p:cNvSpPr>
            <a:spLocks noGrp="1" noChangeArrowheads="1"/>
          </p:cNvSpPr>
          <p:nvPr>
            <p:ph type="title"/>
          </p:nvPr>
        </p:nvSpPr>
        <p:spPr>
          <a:xfrm>
            <a:off x="696913" y="294481"/>
            <a:ext cx="7772400" cy="1066800"/>
          </a:xfrm>
          <a:noFill/>
        </p:spPr>
        <p:txBody>
          <a:bodyPr lIns="92075" tIns="46038" rIns="92075" bIns="46038" anchor="t">
            <a:noAutofit/>
          </a:bodyPr>
          <a:lstStyle/>
          <a:p>
            <a:pPr>
              <a:lnSpc>
                <a:spcPct val="100000"/>
              </a:lnSpc>
            </a:pPr>
            <a:r>
              <a:rPr lang="de-DE" altLang="en-US" sz="2800" dirty="0" smtClean="0">
                <a:ea typeface="ＭＳ Ｐゴシック" panose="020B0600070205080204" pitchFamily="34" charset="-128"/>
              </a:rPr>
              <a:t>How immersion medium affects the true N.A.  and, consequently, resolution</a:t>
            </a:r>
          </a:p>
        </p:txBody>
      </p:sp>
      <p:sp>
        <p:nvSpPr>
          <p:cNvPr id="95236" name="Rectangle 5"/>
          <p:cNvSpPr>
            <a:spLocks noGrp="1" noChangeArrowheads="1"/>
          </p:cNvSpPr>
          <p:nvPr>
            <p:ph type="body" sz="half" idx="1"/>
          </p:nvPr>
        </p:nvSpPr>
        <p:spPr>
          <a:xfrm>
            <a:off x="457200" y="3962400"/>
            <a:ext cx="4648200" cy="2438400"/>
          </a:xfrm>
          <a:noFill/>
        </p:spPr>
        <p:txBody>
          <a:bodyPr lIns="92075" tIns="46038" rIns="92075" bIns="46038"/>
          <a:lstStyle/>
          <a:p>
            <a:pPr marL="285750" indent="-285750">
              <a:buFontTx/>
              <a:buNone/>
            </a:pPr>
            <a:r>
              <a:rPr lang="de-DE" altLang="en-US" sz="1800" dirty="0" smtClean="0">
                <a:solidFill>
                  <a:schemeClr val="accent2"/>
                </a:solidFill>
                <a:ea typeface="ＭＳ Ｐゴシック" panose="020B0600070205080204" pitchFamily="34" charset="-128"/>
              </a:rPr>
              <a:t>With immersion oil</a:t>
            </a:r>
            <a:r>
              <a:rPr lang="de-DE" altLang="en-US" sz="1800" dirty="0" smtClean="0">
                <a:ea typeface="ＭＳ Ｐゴシック" panose="020B0600070205080204" pitchFamily="34" charset="-128"/>
              </a:rPr>
              <a:t> </a:t>
            </a:r>
            <a:r>
              <a:rPr lang="de-DE" altLang="en-US" sz="1600" dirty="0" smtClean="0">
                <a:ea typeface="ＭＳ Ｐゴシック" panose="020B0600070205080204" pitchFamily="34" charset="-128"/>
              </a:rPr>
              <a:t>(3)</a:t>
            </a:r>
            <a:r>
              <a:rPr lang="de-DE" altLang="en-US" sz="1800" dirty="0" smtClean="0">
                <a:ea typeface="ＭＳ Ｐゴシック" panose="020B0600070205080204" pitchFamily="34" charset="-128"/>
              </a:rPr>
              <a:t>   </a:t>
            </a:r>
            <a:r>
              <a:rPr lang="de-DE" altLang="en-US" sz="1400" dirty="0" smtClean="0">
                <a:ea typeface="ＭＳ Ｐゴシック" panose="020B0600070205080204" pitchFamily="34" charset="-128"/>
              </a:rPr>
              <a:t>n=1.518</a:t>
            </a:r>
          </a:p>
          <a:p>
            <a:pPr marL="285750" indent="-285750"/>
            <a:r>
              <a:rPr lang="de-DE" altLang="en-US" sz="1600" dirty="0" smtClean="0">
                <a:ea typeface="ＭＳ Ｐゴシック" panose="020B0600070205080204" pitchFamily="34" charset="-128"/>
              </a:rPr>
              <a:t>No Total Reflection</a:t>
            </a:r>
          </a:p>
          <a:p>
            <a:pPr marL="285750" indent="-285750"/>
            <a:r>
              <a:rPr lang="de-DE" altLang="en-US" sz="1600" dirty="0" smtClean="0">
                <a:ea typeface="ＭＳ Ｐゴシック" panose="020B0600070205080204" pitchFamily="34" charset="-128"/>
              </a:rPr>
              <a:t>Objective aperture fully usable</a:t>
            </a:r>
          </a:p>
          <a:p>
            <a:pPr marL="285750" indent="-285750"/>
            <a:endParaRPr lang="de-DE" altLang="en-US" sz="1600" dirty="0" smtClean="0">
              <a:ea typeface="ＭＳ Ｐゴシック" panose="020B0600070205080204" pitchFamily="34" charset="-128"/>
            </a:endParaRPr>
          </a:p>
          <a:p>
            <a:pPr marL="285750" indent="-285750"/>
            <a:r>
              <a:rPr lang="de-DE" altLang="en-US" sz="1600" dirty="0" smtClean="0">
                <a:ea typeface="ＭＳ Ｐゴシック" panose="020B0600070205080204" pitchFamily="34" charset="-128"/>
              </a:rPr>
              <a:t>N.A.</a:t>
            </a:r>
            <a:r>
              <a:rPr lang="de-DE" altLang="en-US" sz="1600" baseline="-25000" dirty="0" smtClean="0">
                <a:ea typeface="ＭＳ Ｐゴシック" panose="020B0600070205080204" pitchFamily="34" charset="-128"/>
              </a:rPr>
              <a:t>max</a:t>
            </a:r>
            <a:r>
              <a:rPr lang="de-DE" altLang="en-US" sz="1600" dirty="0" smtClean="0">
                <a:ea typeface="ＭＳ Ｐゴシック" panose="020B0600070205080204" pitchFamily="34" charset="-128"/>
              </a:rPr>
              <a:t> = 1.45 </a:t>
            </a:r>
            <a:r>
              <a:rPr lang="en-US" altLang="en-US" sz="1600" dirty="0" smtClean="0">
                <a:ea typeface="ＭＳ Ｐゴシック" panose="020B0600070205080204" pitchFamily="34" charset="-128"/>
              </a:rPr>
              <a:t>&gt; </a:t>
            </a:r>
            <a:r>
              <a:rPr lang="de-DE" altLang="en-US" sz="1400" dirty="0" smtClean="0">
                <a:ea typeface="ＭＳ Ｐゴシック" panose="020B0600070205080204" pitchFamily="34" charset="-128"/>
              </a:rPr>
              <a:t>Actual angle </a:t>
            </a:r>
            <a:r>
              <a:rPr lang="de-DE" altLang="en-US" sz="1400" dirty="0" smtClean="0">
                <a:latin typeface="Symbol" panose="05050102010706020507" pitchFamily="18" charset="2"/>
                <a:ea typeface="ＭＳ Ｐゴシック" panose="020B0600070205080204" pitchFamily="34" charset="-128"/>
              </a:rPr>
              <a:t>a</a:t>
            </a:r>
            <a:r>
              <a:rPr lang="de-DE" altLang="en-US" sz="1400" baseline="-25000" dirty="0" smtClean="0">
                <a:latin typeface="Symbol" panose="05050102010706020507" pitchFamily="18" charset="2"/>
                <a:ea typeface="ＭＳ Ｐゴシック" panose="020B0600070205080204" pitchFamily="34" charset="-128"/>
              </a:rPr>
              <a:t>2</a:t>
            </a:r>
            <a:r>
              <a:rPr lang="de-DE" altLang="en-US" sz="1400" dirty="0" smtClean="0">
                <a:ea typeface="ＭＳ Ｐゴシック" panose="020B0600070205080204" pitchFamily="34" charset="-128"/>
              </a:rPr>
              <a:t> :</a:t>
            </a:r>
          </a:p>
        </p:txBody>
      </p:sp>
      <p:sp>
        <p:nvSpPr>
          <p:cNvPr id="95237" name="Freeform 7"/>
          <p:cNvSpPr>
            <a:spLocks/>
          </p:cNvSpPr>
          <p:nvPr/>
        </p:nvSpPr>
        <p:spPr bwMode="auto">
          <a:xfrm>
            <a:off x="6705600" y="4262438"/>
            <a:ext cx="795338" cy="166687"/>
          </a:xfrm>
          <a:custGeom>
            <a:avLst/>
            <a:gdLst>
              <a:gd name="T0" fmla="*/ 0 w 501"/>
              <a:gd name="T1" fmla="*/ 257055166 h 105"/>
              <a:gd name="T2" fmla="*/ 0 w 501"/>
              <a:gd name="T3" fmla="*/ 0 h 105"/>
              <a:gd name="T4" fmla="*/ 945059982 w 501"/>
              <a:gd name="T5" fmla="*/ 7559652 h 105"/>
              <a:gd name="T6" fmla="*/ 952619661 w 501"/>
              <a:gd name="T7" fmla="*/ 60483569 h 105"/>
              <a:gd name="T8" fmla="*/ 997982502 w 501"/>
              <a:gd name="T9" fmla="*/ 136088029 h 105"/>
              <a:gd name="T10" fmla="*/ 1035785664 w 501"/>
              <a:gd name="T11" fmla="*/ 189010358 h 105"/>
              <a:gd name="T12" fmla="*/ 1096269452 w 501"/>
              <a:gd name="T13" fmla="*/ 219252142 h 105"/>
              <a:gd name="T14" fmla="*/ 1164312919 w 501"/>
              <a:gd name="T15" fmla="*/ 249493927 h 105"/>
              <a:gd name="T16" fmla="*/ 1262599869 w 501"/>
              <a:gd name="T17" fmla="*/ 264614819 h 105"/>
              <a:gd name="T18" fmla="*/ 0 w 501"/>
              <a:gd name="T19" fmla="*/ 25705516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1"/>
              <a:gd name="T31" fmla="*/ 0 h 105"/>
              <a:gd name="T32" fmla="*/ 501 w 501"/>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1" h="105">
                <a:moveTo>
                  <a:pt x="0" y="102"/>
                </a:moveTo>
                <a:lnTo>
                  <a:pt x="0" y="0"/>
                </a:lnTo>
                <a:lnTo>
                  <a:pt x="375" y="3"/>
                </a:lnTo>
                <a:lnTo>
                  <a:pt x="378" y="24"/>
                </a:lnTo>
                <a:lnTo>
                  <a:pt x="396" y="54"/>
                </a:lnTo>
                <a:lnTo>
                  <a:pt x="411" y="75"/>
                </a:lnTo>
                <a:lnTo>
                  <a:pt x="435" y="87"/>
                </a:lnTo>
                <a:lnTo>
                  <a:pt x="462" y="99"/>
                </a:lnTo>
                <a:lnTo>
                  <a:pt x="501" y="105"/>
                </a:lnTo>
                <a:lnTo>
                  <a:pt x="0" y="102"/>
                </a:lnTo>
                <a:close/>
              </a:path>
            </a:pathLst>
          </a:custGeom>
          <a:solidFill>
            <a:srgbClr val="D1F4FF"/>
          </a:solidFill>
          <a:ln w="9525">
            <a:solidFill>
              <a:srgbClr val="000000"/>
            </a:solidFill>
            <a:round/>
            <a:headEnd/>
            <a:tailEnd/>
          </a:ln>
        </p:spPr>
        <p:txBody>
          <a:bodyPr wrap="none" anchor="ctr"/>
          <a:lstStyle/>
          <a:p>
            <a:endParaRPr lang="en-US"/>
          </a:p>
        </p:txBody>
      </p:sp>
      <p:sp>
        <p:nvSpPr>
          <p:cNvPr id="95238" name="Rectangle 8"/>
          <p:cNvSpPr>
            <a:spLocks noChangeArrowheads="1"/>
          </p:cNvSpPr>
          <p:nvPr/>
        </p:nvSpPr>
        <p:spPr bwMode="auto">
          <a:xfrm>
            <a:off x="8313738" y="39497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de-DE" altLang="en-US" sz="1800">
                <a:latin typeface="Arial" panose="020B0604020202020204" pitchFamily="34" charset="0"/>
              </a:rPr>
              <a:t>3</a:t>
            </a:r>
          </a:p>
        </p:txBody>
      </p:sp>
      <p:sp>
        <p:nvSpPr>
          <p:cNvPr id="95239" name="Line 9"/>
          <p:cNvSpPr>
            <a:spLocks noChangeShapeType="1"/>
          </p:cNvSpPr>
          <p:nvPr/>
        </p:nvSpPr>
        <p:spPr bwMode="auto">
          <a:xfrm flipV="1">
            <a:off x="7324725" y="4152900"/>
            <a:ext cx="957263" cy="1952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0" name="Freeform 11"/>
          <p:cNvSpPr>
            <a:spLocks/>
          </p:cNvSpPr>
          <p:nvPr/>
        </p:nvSpPr>
        <p:spPr bwMode="auto">
          <a:xfrm>
            <a:off x="5768975" y="2844800"/>
            <a:ext cx="936625" cy="1558925"/>
          </a:xfrm>
          <a:custGeom>
            <a:avLst/>
            <a:gdLst>
              <a:gd name="T0" fmla="*/ 1476811563 w 590"/>
              <a:gd name="T1" fmla="*/ 2147483647 h 982"/>
              <a:gd name="T2" fmla="*/ 1305440938 w 590"/>
              <a:gd name="T3" fmla="*/ 2147483647 h 982"/>
              <a:gd name="T4" fmla="*/ 0 w 590"/>
              <a:gd name="T5" fmla="*/ 438507188 h 982"/>
              <a:gd name="T6" fmla="*/ 267136563 w 590"/>
              <a:gd name="T7" fmla="*/ 292338125 h 982"/>
              <a:gd name="T8" fmla="*/ 493950625 w 590"/>
              <a:gd name="T9" fmla="*/ 191531875 h 982"/>
              <a:gd name="T10" fmla="*/ 700603438 w 590"/>
              <a:gd name="T11" fmla="*/ 120967500 h 982"/>
              <a:gd name="T12" fmla="*/ 887095000 w 590"/>
              <a:gd name="T13" fmla="*/ 65524063 h 982"/>
              <a:gd name="T14" fmla="*/ 1038304375 w 590"/>
              <a:gd name="T15" fmla="*/ 35282188 h 982"/>
              <a:gd name="T16" fmla="*/ 1204634688 w 590"/>
              <a:gd name="T17" fmla="*/ 15120938 h 982"/>
              <a:gd name="T18" fmla="*/ 1345763438 w 590"/>
              <a:gd name="T19" fmla="*/ 5040313 h 982"/>
              <a:gd name="T20" fmla="*/ 1486892188 w 590"/>
              <a:gd name="T21" fmla="*/ 0 h 982"/>
              <a:gd name="T22" fmla="*/ 1476811563 w 590"/>
              <a:gd name="T23" fmla="*/ 2147483647 h 9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0"/>
              <a:gd name="T37" fmla="*/ 0 h 982"/>
              <a:gd name="T38" fmla="*/ 590 w 590"/>
              <a:gd name="T39" fmla="*/ 982 h 9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0" h="982">
                <a:moveTo>
                  <a:pt x="586" y="982"/>
                </a:moveTo>
                <a:lnTo>
                  <a:pt x="518" y="982"/>
                </a:lnTo>
                <a:lnTo>
                  <a:pt x="0" y="174"/>
                </a:lnTo>
                <a:lnTo>
                  <a:pt x="106" y="116"/>
                </a:lnTo>
                <a:lnTo>
                  <a:pt x="196" y="76"/>
                </a:lnTo>
                <a:lnTo>
                  <a:pt x="278" y="48"/>
                </a:lnTo>
                <a:lnTo>
                  <a:pt x="352" y="26"/>
                </a:lnTo>
                <a:lnTo>
                  <a:pt x="412" y="14"/>
                </a:lnTo>
                <a:lnTo>
                  <a:pt x="478" y="6"/>
                </a:lnTo>
                <a:lnTo>
                  <a:pt x="534" y="2"/>
                </a:lnTo>
                <a:lnTo>
                  <a:pt x="590" y="0"/>
                </a:lnTo>
                <a:lnTo>
                  <a:pt x="586" y="9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1" name="Rectangle 12"/>
          <p:cNvSpPr>
            <a:spLocks noChangeArrowheads="1"/>
          </p:cNvSpPr>
          <p:nvPr/>
        </p:nvSpPr>
        <p:spPr bwMode="auto">
          <a:xfrm>
            <a:off x="6253163" y="2940050"/>
            <a:ext cx="404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de-DE" altLang="en-US" sz="1800" b="1">
                <a:latin typeface="Symbol" panose="05050102010706020507" pitchFamily="18" charset="2"/>
              </a:rPr>
              <a:t>a</a:t>
            </a:r>
            <a:r>
              <a:rPr lang="de-DE" altLang="en-US" sz="1800" b="1" baseline="-25000">
                <a:latin typeface="Symbol" panose="05050102010706020507" pitchFamily="18" charset="2"/>
              </a:rPr>
              <a:t>1</a:t>
            </a:r>
          </a:p>
        </p:txBody>
      </p:sp>
      <p:sp>
        <p:nvSpPr>
          <p:cNvPr id="95242" name="Freeform 14"/>
          <p:cNvSpPr>
            <a:spLocks/>
          </p:cNvSpPr>
          <p:nvPr/>
        </p:nvSpPr>
        <p:spPr bwMode="auto">
          <a:xfrm>
            <a:off x="6699250" y="2854325"/>
            <a:ext cx="1476375" cy="1562100"/>
          </a:xfrm>
          <a:custGeom>
            <a:avLst/>
            <a:gdLst>
              <a:gd name="T0" fmla="*/ 0 w 930"/>
              <a:gd name="T1" fmla="*/ 2147483647 h 984"/>
              <a:gd name="T2" fmla="*/ 413305625 w 930"/>
              <a:gd name="T3" fmla="*/ 2147483647 h 984"/>
              <a:gd name="T4" fmla="*/ 2147483647 w 930"/>
              <a:gd name="T5" fmla="*/ 1381045625 h 984"/>
              <a:gd name="T6" fmla="*/ 2147483647 w 930"/>
              <a:gd name="T7" fmla="*/ 1103828438 h 984"/>
              <a:gd name="T8" fmla="*/ 1940520313 w 930"/>
              <a:gd name="T9" fmla="*/ 846772500 h 984"/>
              <a:gd name="T10" fmla="*/ 1748988438 w 930"/>
              <a:gd name="T11" fmla="*/ 655240625 h 984"/>
              <a:gd name="T12" fmla="*/ 1486892188 w 930"/>
              <a:gd name="T13" fmla="*/ 458668438 h 984"/>
              <a:gd name="T14" fmla="*/ 1229836250 w 930"/>
              <a:gd name="T15" fmla="*/ 302418750 h 984"/>
              <a:gd name="T16" fmla="*/ 912296563 w 930"/>
              <a:gd name="T17" fmla="*/ 166330313 h 984"/>
              <a:gd name="T18" fmla="*/ 640119688 w 930"/>
              <a:gd name="T19" fmla="*/ 80645000 h 984"/>
              <a:gd name="T20" fmla="*/ 372983125 w 930"/>
              <a:gd name="T21" fmla="*/ 30241875 h 984"/>
              <a:gd name="T22" fmla="*/ 161290000 w 930"/>
              <a:gd name="T23" fmla="*/ 15120938 h 984"/>
              <a:gd name="T24" fmla="*/ 10080625 w 930"/>
              <a:gd name="T25" fmla="*/ 0 h 984"/>
              <a:gd name="T26" fmla="*/ 0 w 930"/>
              <a:gd name="T27" fmla="*/ 2147483647 h 9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0"/>
              <a:gd name="T43" fmla="*/ 0 h 984"/>
              <a:gd name="T44" fmla="*/ 930 w 930"/>
              <a:gd name="T45" fmla="*/ 984 h 9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0" h="984">
                <a:moveTo>
                  <a:pt x="0" y="984"/>
                </a:moveTo>
                <a:lnTo>
                  <a:pt x="164" y="984"/>
                </a:lnTo>
                <a:lnTo>
                  <a:pt x="930" y="548"/>
                </a:lnTo>
                <a:lnTo>
                  <a:pt x="860" y="438"/>
                </a:lnTo>
                <a:lnTo>
                  <a:pt x="770" y="336"/>
                </a:lnTo>
                <a:lnTo>
                  <a:pt x="694" y="260"/>
                </a:lnTo>
                <a:lnTo>
                  <a:pt x="590" y="182"/>
                </a:lnTo>
                <a:lnTo>
                  <a:pt x="488" y="120"/>
                </a:lnTo>
                <a:lnTo>
                  <a:pt x="362" y="66"/>
                </a:lnTo>
                <a:lnTo>
                  <a:pt x="254" y="32"/>
                </a:lnTo>
                <a:lnTo>
                  <a:pt x="148" y="12"/>
                </a:lnTo>
                <a:lnTo>
                  <a:pt x="64" y="6"/>
                </a:lnTo>
                <a:lnTo>
                  <a:pt x="4" y="0"/>
                </a:lnTo>
                <a:lnTo>
                  <a:pt x="0" y="98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43" name="Rectangle 15"/>
          <p:cNvSpPr>
            <a:spLocks noChangeArrowheads="1"/>
          </p:cNvSpPr>
          <p:nvPr/>
        </p:nvSpPr>
        <p:spPr bwMode="auto">
          <a:xfrm>
            <a:off x="6950075" y="2976563"/>
            <a:ext cx="404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de-DE" altLang="en-US" sz="1800" b="1">
                <a:latin typeface="Symbol" panose="05050102010706020507" pitchFamily="18" charset="2"/>
              </a:rPr>
              <a:t>a</a:t>
            </a:r>
            <a:r>
              <a:rPr lang="de-DE" altLang="en-US" sz="1800" b="1" baseline="-25000">
                <a:latin typeface="Symbol" panose="05050102010706020507" pitchFamily="18" charset="2"/>
              </a:rPr>
              <a:t>2</a:t>
            </a:r>
          </a:p>
        </p:txBody>
      </p:sp>
      <p:sp>
        <p:nvSpPr>
          <p:cNvPr id="95244" name="Rectangle 17"/>
          <p:cNvSpPr>
            <a:spLocks noChangeArrowheads="1"/>
          </p:cNvSpPr>
          <p:nvPr/>
        </p:nvSpPr>
        <p:spPr bwMode="auto">
          <a:xfrm>
            <a:off x="5238750" y="4559300"/>
            <a:ext cx="2919413" cy="214313"/>
          </a:xfrm>
          <a:prstGeom prst="rect">
            <a:avLst/>
          </a:prstGeom>
          <a:solidFill>
            <a:srgbClr val="8DFFFF"/>
          </a:solidFill>
          <a:ln w="9525">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95245" name="Rectangle 18"/>
          <p:cNvSpPr>
            <a:spLocks noChangeArrowheads="1"/>
          </p:cNvSpPr>
          <p:nvPr/>
        </p:nvSpPr>
        <p:spPr bwMode="auto">
          <a:xfrm>
            <a:off x="5791200" y="4402138"/>
            <a:ext cx="1779588" cy="155575"/>
          </a:xfrm>
          <a:prstGeom prst="rect">
            <a:avLst/>
          </a:prstGeom>
          <a:solidFill>
            <a:srgbClr val="8DFFFF"/>
          </a:solidFill>
          <a:ln w="9525">
            <a:solidFill>
              <a:srgbClr val="000000"/>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95246" name="Rectangle 19"/>
          <p:cNvSpPr>
            <a:spLocks noChangeArrowheads="1"/>
          </p:cNvSpPr>
          <p:nvPr/>
        </p:nvSpPr>
        <p:spPr bwMode="auto">
          <a:xfrm>
            <a:off x="8307388" y="4348163"/>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de-DE" altLang="en-US" sz="1800">
                <a:latin typeface="Arial" panose="020B0604020202020204" pitchFamily="34" charset="0"/>
              </a:rPr>
              <a:t>2</a:t>
            </a:r>
          </a:p>
        </p:txBody>
      </p:sp>
      <p:sp>
        <p:nvSpPr>
          <p:cNvPr id="95247" name="Freeform 21"/>
          <p:cNvSpPr>
            <a:spLocks/>
          </p:cNvSpPr>
          <p:nvPr/>
        </p:nvSpPr>
        <p:spPr bwMode="auto">
          <a:xfrm>
            <a:off x="5988050" y="3427413"/>
            <a:ext cx="1422400" cy="815975"/>
          </a:xfrm>
          <a:custGeom>
            <a:avLst/>
            <a:gdLst>
              <a:gd name="T0" fmla="*/ 181451250 w 896"/>
              <a:gd name="T1" fmla="*/ 1295360313 h 514"/>
              <a:gd name="T2" fmla="*/ 2081649063 w 896"/>
              <a:gd name="T3" fmla="*/ 1295360313 h 514"/>
              <a:gd name="T4" fmla="*/ 2147483647 w 896"/>
              <a:gd name="T5" fmla="*/ 1144150938 h 514"/>
              <a:gd name="T6" fmla="*/ 2147483647 w 896"/>
              <a:gd name="T7" fmla="*/ 907256250 h 514"/>
              <a:gd name="T8" fmla="*/ 2147483647 w 896"/>
              <a:gd name="T9" fmla="*/ 730845313 h 514"/>
              <a:gd name="T10" fmla="*/ 2031245938 w 896"/>
              <a:gd name="T11" fmla="*/ 514111875 h 514"/>
              <a:gd name="T12" fmla="*/ 1910278438 w 896"/>
              <a:gd name="T13" fmla="*/ 352821875 h 514"/>
              <a:gd name="T14" fmla="*/ 1794351250 w 896"/>
              <a:gd name="T15" fmla="*/ 241935000 h 514"/>
              <a:gd name="T16" fmla="*/ 1638101563 w 896"/>
              <a:gd name="T17" fmla="*/ 141128750 h 514"/>
              <a:gd name="T18" fmla="*/ 1436489063 w 896"/>
              <a:gd name="T19" fmla="*/ 45362813 h 514"/>
              <a:gd name="T20" fmla="*/ 1234876563 w 896"/>
              <a:gd name="T21" fmla="*/ 0 h 514"/>
              <a:gd name="T22" fmla="*/ 1068546250 w 896"/>
              <a:gd name="T23" fmla="*/ 0 h 514"/>
              <a:gd name="T24" fmla="*/ 907256250 w 896"/>
              <a:gd name="T25" fmla="*/ 15120938 h 514"/>
              <a:gd name="T26" fmla="*/ 796369375 w 896"/>
              <a:gd name="T27" fmla="*/ 50403125 h 514"/>
              <a:gd name="T28" fmla="*/ 690522813 w 896"/>
              <a:gd name="T29" fmla="*/ 95765938 h 514"/>
              <a:gd name="T30" fmla="*/ 594756875 w 896"/>
              <a:gd name="T31" fmla="*/ 156249688 h 514"/>
              <a:gd name="T32" fmla="*/ 443547500 w 896"/>
              <a:gd name="T33" fmla="*/ 257055938 h 514"/>
              <a:gd name="T34" fmla="*/ 317539688 w 896"/>
              <a:gd name="T35" fmla="*/ 372983125 h 514"/>
              <a:gd name="T36" fmla="*/ 221773750 w 896"/>
              <a:gd name="T37" fmla="*/ 498990938 h 514"/>
              <a:gd name="T38" fmla="*/ 146169063 w 896"/>
              <a:gd name="T39" fmla="*/ 635079375 h 514"/>
              <a:gd name="T40" fmla="*/ 85685313 w 896"/>
              <a:gd name="T41" fmla="*/ 776208125 h 514"/>
              <a:gd name="T42" fmla="*/ 45362813 w 896"/>
              <a:gd name="T43" fmla="*/ 917336875 h 514"/>
              <a:gd name="T44" fmla="*/ 20161250 w 896"/>
              <a:gd name="T45" fmla="*/ 1028223750 h 514"/>
              <a:gd name="T46" fmla="*/ 0 w 896"/>
              <a:gd name="T47" fmla="*/ 1118949375 h 514"/>
              <a:gd name="T48" fmla="*/ 0 w 896"/>
              <a:gd name="T49" fmla="*/ 1159271875 h 514"/>
              <a:gd name="T50" fmla="*/ 181451250 w 896"/>
              <a:gd name="T51" fmla="*/ 1295360313 h 5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6"/>
              <a:gd name="T79" fmla="*/ 0 h 514"/>
              <a:gd name="T80" fmla="*/ 896 w 896"/>
              <a:gd name="T81" fmla="*/ 514 h 5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6" h="514">
                <a:moveTo>
                  <a:pt x="72" y="514"/>
                </a:moveTo>
                <a:lnTo>
                  <a:pt x="826" y="514"/>
                </a:lnTo>
                <a:lnTo>
                  <a:pt x="896" y="454"/>
                </a:lnTo>
                <a:lnTo>
                  <a:pt x="876" y="360"/>
                </a:lnTo>
                <a:lnTo>
                  <a:pt x="856" y="290"/>
                </a:lnTo>
                <a:lnTo>
                  <a:pt x="806" y="204"/>
                </a:lnTo>
                <a:lnTo>
                  <a:pt x="758" y="140"/>
                </a:lnTo>
                <a:lnTo>
                  <a:pt x="712" y="96"/>
                </a:lnTo>
                <a:lnTo>
                  <a:pt x="650" y="56"/>
                </a:lnTo>
                <a:lnTo>
                  <a:pt x="570" y="18"/>
                </a:lnTo>
                <a:lnTo>
                  <a:pt x="490" y="0"/>
                </a:lnTo>
                <a:lnTo>
                  <a:pt x="424" y="0"/>
                </a:lnTo>
                <a:lnTo>
                  <a:pt x="360" y="6"/>
                </a:lnTo>
                <a:lnTo>
                  <a:pt x="316" y="20"/>
                </a:lnTo>
                <a:lnTo>
                  <a:pt x="274" y="38"/>
                </a:lnTo>
                <a:lnTo>
                  <a:pt x="236" y="62"/>
                </a:lnTo>
                <a:lnTo>
                  <a:pt x="176" y="102"/>
                </a:lnTo>
                <a:lnTo>
                  <a:pt x="126" y="148"/>
                </a:lnTo>
                <a:lnTo>
                  <a:pt x="88" y="198"/>
                </a:lnTo>
                <a:lnTo>
                  <a:pt x="58" y="252"/>
                </a:lnTo>
                <a:lnTo>
                  <a:pt x="34" y="308"/>
                </a:lnTo>
                <a:lnTo>
                  <a:pt x="18" y="364"/>
                </a:lnTo>
                <a:lnTo>
                  <a:pt x="8" y="408"/>
                </a:lnTo>
                <a:lnTo>
                  <a:pt x="0" y="444"/>
                </a:lnTo>
                <a:lnTo>
                  <a:pt x="0" y="460"/>
                </a:lnTo>
                <a:lnTo>
                  <a:pt x="72" y="514"/>
                </a:lnTo>
                <a:close/>
              </a:path>
            </a:pathLst>
          </a:custGeom>
          <a:solidFill>
            <a:srgbClr val="8DFFFF">
              <a:alpha val="50195"/>
            </a:srgbClr>
          </a:solidFill>
          <a:ln w="9525">
            <a:solidFill>
              <a:srgbClr val="000000"/>
            </a:solidFill>
            <a:round/>
            <a:headEnd/>
            <a:tailEnd/>
          </a:ln>
        </p:spPr>
        <p:txBody>
          <a:bodyPr wrap="none" anchor="ctr"/>
          <a:lstStyle/>
          <a:p>
            <a:endParaRPr lang="en-US"/>
          </a:p>
        </p:txBody>
      </p:sp>
      <p:sp>
        <p:nvSpPr>
          <p:cNvPr id="95248" name="Rectangle 22"/>
          <p:cNvSpPr>
            <a:spLocks noChangeArrowheads="1"/>
          </p:cNvSpPr>
          <p:nvPr/>
        </p:nvSpPr>
        <p:spPr bwMode="auto">
          <a:xfrm>
            <a:off x="6777038" y="38227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de-DE" altLang="en-US" sz="1800">
                <a:latin typeface="Arial" panose="020B0604020202020204" pitchFamily="34" charset="0"/>
              </a:rPr>
              <a:t>1</a:t>
            </a:r>
          </a:p>
        </p:txBody>
      </p:sp>
      <p:sp>
        <p:nvSpPr>
          <p:cNvPr id="95249" name="Line 23"/>
          <p:cNvSpPr>
            <a:spLocks noChangeShapeType="1"/>
          </p:cNvSpPr>
          <p:nvPr/>
        </p:nvSpPr>
        <p:spPr bwMode="auto">
          <a:xfrm>
            <a:off x="5238750" y="4564063"/>
            <a:ext cx="2914650" cy="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0" name="Line 24"/>
          <p:cNvSpPr>
            <a:spLocks noChangeShapeType="1"/>
          </p:cNvSpPr>
          <p:nvPr/>
        </p:nvSpPr>
        <p:spPr bwMode="auto">
          <a:xfrm>
            <a:off x="7572375" y="4464050"/>
            <a:ext cx="7143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1" name="Line 25"/>
          <p:cNvSpPr>
            <a:spLocks noChangeShapeType="1"/>
          </p:cNvSpPr>
          <p:nvPr/>
        </p:nvSpPr>
        <p:spPr bwMode="auto">
          <a:xfrm>
            <a:off x="5238750" y="4768850"/>
            <a:ext cx="2914650" cy="47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2" name="Line 26"/>
          <p:cNvSpPr>
            <a:spLocks noChangeShapeType="1"/>
          </p:cNvSpPr>
          <p:nvPr/>
        </p:nvSpPr>
        <p:spPr bwMode="auto">
          <a:xfrm flipV="1">
            <a:off x="6696075" y="4640263"/>
            <a:ext cx="0" cy="29051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3" name="Line 28"/>
          <p:cNvSpPr>
            <a:spLocks noChangeShapeType="1"/>
          </p:cNvSpPr>
          <p:nvPr/>
        </p:nvSpPr>
        <p:spPr bwMode="auto">
          <a:xfrm rot="-1372736" flipH="1" flipV="1">
            <a:off x="6475413" y="4387850"/>
            <a:ext cx="158750" cy="2238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4" name="Line 29"/>
          <p:cNvSpPr>
            <a:spLocks noChangeShapeType="1"/>
          </p:cNvSpPr>
          <p:nvPr/>
        </p:nvSpPr>
        <p:spPr bwMode="auto">
          <a:xfrm rot="-2289093" flipH="1" flipV="1">
            <a:off x="5727700" y="4543425"/>
            <a:ext cx="758825" cy="136525"/>
          </a:xfrm>
          <a:prstGeom prst="line">
            <a:avLst/>
          </a:prstGeom>
          <a:noFill/>
          <a:ln w="28575">
            <a:solidFill>
              <a:srgbClr val="FF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95255" name="Line 30"/>
          <p:cNvSpPr>
            <a:spLocks noChangeShapeType="1"/>
          </p:cNvSpPr>
          <p:nvPr/>
        </p:nvSpPr>
        <p:spPr bwMode="auto">
          <a:xfrm rot="-471399" flipH="1" flipV="1">
            <a:off x="5867400" y="3086100"/>
            <a:ext cx="635000" cy="1371600"/>
          </a:xfrm>
          <a:prstGeom prst="line">
            <a:avLst/>
          </a:prstGeom>
          <a:noFill/>
          <a:ln w="28575">
            <a:solidFill>
              <a:srgbClr val="FF0000"/>
            </a:solidFill>
            <a:prstDash val="lgDash"/>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95256" name="Oval 31"/>
          <p:cNvSpPr>
            <a:spLocks noChangeArrowheads="1"/>
          </p:cNvSpPr>
          <p:nvPr/>
        </p:nvSpPr>
        <p:spPr bwMode="auto">
          <a:xfrm>
            <a:off x="6629400" y="4486275"/>
            <a:ext cx="122238" cy="122238"/>
          </a:xfrm>
          <a:prstGeom prst="ellipse">
            <a:avLst/>
          </a:prstGeom>
          <a:solidFill>
            <a:srgbClr val="FF0000"/>
          </a:solidFill>
          <a:ln w="9525">
            <a:solidFill>
              <a:schemeClr val="hlink"/>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95257" name="Line 33"/>
          <p:cNvSpPr>
            <a:spLocks noChangeShapeType="1"/>
          </p:cNvSpPr>
          <p:nvPr/>
        </p:nvSpPr>
        <p:spPr bwMode="auto">
          <a:xfrm flipH="1" flipV="1">
            <a:off x="4999038" y="4148138"/>
            <a:ext cx="1549400" cy="279400"/>
          </a:xfrm>
          <a:prstGeom prst="line">
            <a:avLst/>
          </a:prstGeom>
          <a:noFill/>
          <a:ln w="28575">
            <a:solidFill>
              <a:srgbClr val="FF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95258" name="Line 34"/>
          <p:cNvSpPr>
            <a:spLocks noChangeShapeType="1"/>
          </p:cNvSpPr>
          <p:nvPr/>
        </p:nvSpPr>
        <p:spPr bwMode="auto">
          <a:xfrm flipH="1" flipV="1">
            <a:off x="6548438" y="4424363"/>
            <a:ext cx="123825" cy="11588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9" name="Line 37"/>
          <p:cNvSpPr>
            <a:spLocks noChangeShapeType="1"/>
          </p:cNvSpPr>
          <p:nvPr/>
        </p:nvSpPr>
        <p:spPr bwMode="auto">
          <a:xfrm rot="8407405" flipH="1" flipV="1">
            <a:off x="6645275" y="4291013"/>
            <a:ext cx="814388" cy="1444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type="none" w="sm" len="sm"/>
              </a14:hiddenLine>
            </a:ext>
          </a:extLst>
        </p:spPr>
        <p:txBody>
          <a:bodyPr wrap="none" anchor="ctr"/>
          <a:lstStyle/>
          <a:p>
            <a:endParaRPr lang="en-US"/>
          </a:p>
        </p:txBody>
      </p:sp>
      <p:sp>
        <p:nvSpPr>
          <p:cNvPr id="95260" name="Line 38"/>
          <p:cNvSpPr>
            <a:spLocks noChangeShapeType="1"/>
          </p:cNvSpPr>
          <p:nvPr/>
        </p:nvSpPr>
        <p:spPr bwMode="auto">
          <a:xfrm rot="6208120" flipH="1" flipV="1">
            <a:off x="7082632" y="3550444"/>
            <a:ext cx="1096962" cy="1968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type="triangle" w="sm" len="sm"/>
              </a14:hiddenLine>
            </a:ext>
          </a:extLst>
        </p:spPr>
        <p:txBody>
          <a:bodyPr wrap="none" anchor="ctr"/>
          <a:lstStyle/>
          <a:p>
            <a:endParaRPr lang="en-US"/>
          </a:p>
        </p:txBody>
      </p:sp>
      <p:sp>
        <p:nvSpPr>
          <p:cNvPr id="95261" name="Rectangle 39"/>
          <p:cNvSpPr>
            <a:spLocks noChangeArrowheads="1"/>
          </p:cNvSpPr>
          <p:nvPr/>
        </p:nvSpPr>
        <p:spPr bwMode="auto">
          <a:xfrm>
            <a:off x="6638925" y="4338638"/>
            <a:ext cx="3524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de-DE" altLang="en-US" sz="800" b="1">
                <a:latin typeface="Symbol" panose="05050102010706020507" pitchFamily="18" charset="2"/>
              </a:rPr>
              <a:t>a</a:t>
            </a:r>
            <a:r>
              <a:rPr lang="de-DE" altLang="en-US" sz="800" b="1" baseline="-25000">
                <a:latin typeface="Symbol" panose="05050102010706020507" pitchFamily="18" charset="2"/>
              </a:rPr>
              <a:t>2</a:t>
            </a:r>
          </a:p>
        </p:txBody>
      </p:sp>
      <p:grpSp>
        <p:nvGrpSpPr>
          <p:cNvPr id="95262" name="Group 64"/>
          <p:cNvGrpSpPr>
            <a:grpSpLocks/>
          </p:cNvGrpSpPr>
          <p:nvPr/>
        </p:nvGrpSpPr>
        <p:grpSpPr bwMode="auto">
          <a:xfrm>
            <a:off x="5721350" y="3152775"/>
            <a:ext cx="960438" cy="1392238"/>
            <a:chOff x="3604" y="1986"/>
            <a:chExt cx="605" cy="877"/>
          </a:xfrm>
        </p:grpSpPr>
        <p:sp>
          <p:nvSpPr>
            <p:cNvPr id="95280" name="Line 43"/>
            <p:cNvSpPr>
              <a:spLocks noChangeShapeType="1"/>
            </p:cNvSpPr>
            <p:nvPr/>
          </p:nvSpPr>
          <p:spPr bwMode="auto">
            <a:xfrm rot="857083" flipH="1" flipV="1">
              <a:off x="3876" y="2720"/>
              <a:ext cx="279" cy="25"/>
            </a:xfrm>
            <a:prstGeom prst="line">
              <a:avLst/>
            </a:prstGeom>
            <a:noFill/>
            <a:ln w="28575">
              <a:solidFill>
                <a:srgbClr val="FF0000"/>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5281" name="Line 44"/>
            <p:cNvSpPr>
              <a:spLocks noChangeShapeType="1"/>
            </p:cNvSpPr>
            <p:nvPr/>
          </p:nvSpPr>
          <p:spPr bwMode="auto">
            <a:xfrm flipH="1" flipV="1">
              <a:off x="4149" y="2775"/>
              <a:ext cx="60" cy="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82" name="Line 45"/>
            <p:cNvSpPr>
              <a:spLocks noChangeShapeType="1"/>
            </p:cNvSpPr>
            <p:nvPr/>
          </p:nvSpPr>
          <p:spPr bwMode="auto">
            <a:xfrm rot="2473051" flipH="1" flipV="1">
              <a:off x="3756" y="2614"/>
              <a:ext cx="160" cy="27"/>
            </a:xfrm>
            <a:prstGeom prst="line">
              <a:avLst/>
            </a:prstGeom>
            <a:noFill/>
            <a:ln w="28575">
              <a:solidFill>
                <a:srgbClr val="FF0000"/>
              </a:solidFill>
              <a:round/>
              <a:headEn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5283" name="Line 46"/>
            <p:cNvSpPr>
              <a:spLocks noChangeShapeType="1"/>
            </p:cNvSpPr>
            <p:nvPr/>
          </p:nvSpPr>
          <p:spPr bwMode="auto">
            <a:xfrm rot="3317779" flipH="1" flipV="1">
              <a:off x="3355" y="2235"/>
              <a:ext cx="604" cy="105"/>
            </a:xfrm>
            <a:prstGeom prst="line">
              <a:avLst/>
            </a:prstGeom>
            <a:noFill/>
            <a:ln w="28575">
              <a:solidFill>
                <a:srgbClr val="FF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95263" name="Rectangle 47"/>
          <p:cNvSpPr>
            <a:spLocks noChangeArrowheads="1"/>
          </p:cNvSpPr>
          <p:nvPr/>
        </p:nvSpPr>
        <p:spPr bwMode="auto">
          <a:xfrm>
            <a:off x="6519863" y="4337050"/>
            <a:ext cx="352425" cy="2238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de-DE" altLang="en-US" sz="800" b="1">
                <a:latin typeface="Symbol" panose="05050102010706020507" pitchFamily="18" charset="2"/>
              </a:rPr>
              <a:t>a</a:t>
            </a:r>
            <a:r>
              <a:rPr lang="de-DE" altLang="en-US" sz="800" b="1" baseline="-25000">
                <a:latin typeface="Symbol" panose="05050102010706020507" pitchFamily="18" charset="2"/>
              </a:rPr>
              <a:t>1</a:t>
            </a:r>
          </a:p>
        </p:txBody>
      </p:sp>
      <p:sp>
        <p:nvSpPr>
          <p:cNvPr id="95264" name="Line 48"/>
          <p:cNvSpPr>
            <a:spLocks noChangeShapeType="1"/>
          </p:cNvSpPr>
          <p:nvPr/>
        </p:nvSpPr>
        <p:spPr bwMode="auto">
          <a:xfrm flipV="1">
            <a:off x="6696075" y="2733675"/>
            <a:ext cx="0" cy="1747838"/>
          </a:xfrm>
          <a:prstGeom prst="line">
            <a:avLst/>
          </a:prstGeom>
          <a:noFill/>
          <a:ln w="28575">
            <a:solidFill>
              <a:srgbClr val="FF0000"/>
            </a:solidFill>
            <a:prstDash val="dash"/>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95265" name="Line 49"/>
          <p:cNvSpPr>
            <a:spLocks noChangeShapeType="1"/>
          </p:cNvSpPr>
          <p:nvPr/>
        </p:nvSpPr>
        <p:spPr bwMode="auto">
          <a:xfrm flipV="1">
            <a:off x="6705600" y="4267200"/>
            <a:ext cx="533400" cy="304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66" name="Line 50"/>
          <p:cNvSpPr>
            <a:spLocks noChangeShapeType="1"/>
          </p:cNvSpPr>
          <p:nvPr/>
        </p:nvSpPr>
        <p:spPr bwMode="auto">
          <a:xfrm flipV="1">
            <a:off x="7239000" y="4038600"/>
            <a:ext cx="1524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67" name="Line 51"/>
          <p:cNvSpPr>
            <a:spLocks noChangeShapeType="1"/>
          </p:cNvSpPr>
          <p:nvPr/>
        </p:nvSpPr>
        <p:spPr bwMode="auto">
          <a:xfrm flipV="1">
            <a:off x="7391400" y="3200400"/>
            <a:ext cx="381000" cy="838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68" name="Line 52"/>
          <p:cNvSpPr>
            <a:spLocks noChangeShapeType="1"/>
          </p:cNvSpPr>
          <p:nvPr/>
        </p:nvSpPr>
        <p:spPr bwMode="auto">
          <a:xfrm flipV="1">
            <a:off x="6705600" y="3733800"/>
            <a:ext cx="1447800" cy="838200"/>
          </a:xfrm>
          <a:prstGeom prst="line">
            <a:avLst/>
          </a:prstGeom>
          <a:noFill/>
          <a:ln w="19050">
            <a:solidFill>
              <a:srgbClr val="FF0000"/>
            </a:solidFill>
            <a:prstDash val="lg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69" name="Rectangle 53"/>
          <p:cNvSpPr>
            <a:spLocks noChangeArrowheads="1"/>
          </p:cNvSpPr>
          <p:nvPr/>
        </p:nvSpPr>
        <p:spPr bwMode="auto">
          <a:xfrm>
            <a:off x="457200" y="1511300"/>
            <a:ext cx="4648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85750" indent="-285750">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de-DE" altLang="en-US" sz="2000" dirty="0">
                <a:solidFill>
                  <a:schemeClr val="accent2"/>
                </a:solidFill>
                <a:latin typeface="+mn-lt"/>
              </a:rPr>
              <a:t>No immersion (dry)</a:t>
            </a:r>
          </a:p>
          <a:p>
            <a:pPr>
              <a:lnSpc>
                <a:spcPct val="90000"/>
              </a:lnSpc>
              <a:spcBef>
                <a:spcPct val="20000"/>
              </a:spcBef>
              <a:buFontTx/>
              <a:buChar char="•"/>
            </a:pPr>
            <a:r>
              <a:rPr lang="de-DE" altLang="en-US" sz="1800" dirty="0">
                <a:latin typeface="+mn-lt"/>
              </a:rPr>
              <a:t>Max. Value for </a:t>
            </a:r>
            <a:r>
              <a:rPr lang="de-DE" altLang="en-US" sz="1800" dirty="0">
                <a:sym typeface="Symbol" panose="05050102010706020507" pitchFamily="18" charset="2"/>
              </a:rPr>
              <a:t></a:t>
            </a:r>
            <a:r>
              <a:rPr lang="de-DE" altLang="en-US" sz="1800" dirty="0"/>
              <a:t> </a:t>
            </a:r>
            <a:r>
              <a:rPr lang="de-DE" altLang="en-US" sz="1800" dirty="0">
                <a:latin typeface="+mn-lt"/>
              </a:rPr>
              <a:t>= 90° (sin = 1) </a:t>
            </a:r>
          </a:p>
          <a:p>
            <a:pPr>
              <a:lnSpc>
                <a:spcPct val="90000"/>
              </a:lnSpc>
              <a:spcBef>
                <a:spcPct val="20000"/>
              </a:spcBef>
              <a:buFontTx/>
              <a:buChar char="•"/>
            </a:pPr>
            <a:r>
              <a:rPr lang="de-DE" altLang="en-US" sz="1800" dirty="0">
                <a:latin typeface="+mn-lt"/>
              </a:rPr>
              <a:t>Attainable:  sin</a:t>
            </a:r>
            <a:r>
              <a:rPr lang="de-DE" altLang="en-US" sz="1800" dirty="0">
                <a:sym typeface="Symbol" panose="05050102010706020507" pitchFamily="18" charset="2"/>
              </a:rPr>
              <a:t></a:t>
            </a:r>
            <a:r>
              <a:rPr lang="de-DE" altLang="en-US" sz="1800" dirty="0"/>
              <a:t> </a:t>
            </a:r>
            <a:r>
              <a:rPr lang="de-DE" altLang="en-US" sz="1800" dirty="0">
                <a:latin typeface="Calibri" panose="020F0502020204030204" pitchFamily="34" charset="0"/>
              </a:rPr>
              <a:t>= 0.95  (</a:t>
            </a:r>
            <a:r>
              <a:rPr lang="de-DE" altLang="en-US" sz="1800" dirty="0">
                <a:sym typeface="Symbol" panose="05050102010706020507" pitchFamily="18" charset="2"/>
              </a:rPr>
              <a:t></a:t>
            </a:r>
            <a:r>
              <a:rPr lang="de-DE" altLang="en-US" sz="1800" dirty="0">
                <a:sym typeface="Wingdings" panose="05000000000000000000" pitchFamily="2" charset="2"/>
              </a:rPr>
              <a:t> </a:t>
            </a:r>
            <a:r>
              <a:rPr lang="de-DE" altLang="en-US" sz="1800" dirty="0">
                <a:latin typeface="Calibri" panose="020F0502020204030204" pitchFamily="34" charset="0"/>
                <a:sym typeface="Wingdings" panose="05000000000000000000" pitchFamily="2" charset="2"/>
              </a:rPr>
              <a:t>= </a:t>
            </a:r>
            <a:r>
              <a:rPr lang="de-DE" altLang="en-US" sz="1800" dirty="0">
                <a:latin typeface="Calibri" panose="020F0502020204030204" pitchFamily="34" charset="0"/>
              </a:rPr>
              <a:t>72°)</a:t>
            </a:r>
          </a:p>
          <a:p>
            <a:pPr>
              <a:lnSpc>
                <a:spcPct val="90000"/>
              </a:lnSpc>
              <a:spcBef>
                <a:spcPct val="20000"/>
              </a:spcBef>
              <a:buFontTx/>
              <a:buChar char="•"/>
            </a:pPr>
            <a:endParaRPr lang="de-DE" altLang="en-US" sz="1800" dirty="0"/>
          </a:p>
          <a:p>
            <a:pPr>
              <a:lnSpc>
                <a:spcPct val="90000"/>
              </a:lnSpc>
              <a:spcBef>
                <a:spcPct val="20000"/>
              </a:spcBef>
              <a:buFontTx/>
              <a:buChar char="•"/>
            </a:pPr>
            <a:r>
              <a:rPr lang="de-DE" altLang="en-US" sz="1800" dirty="0">
                <a:latin typeface="Calibri" panose="020F0502020204030204" pitchFamily="34" charset="0"/>
              </a:rPr>
              <a:t>Actual angle </a:t>
            </a:r>
            <a:r>
              <a:rPr lang="de-DE" altLang="en-US" sz="1800" dirty="0">
                <a:latin typeface="Symbol" panose="05050102010706020507" pitchFamily="18" charset="2"/>
              </a:rPr>
              <a:t>a</a:t>
            </a:r>
            <a:r>
              <a:rPr lang="de-DE" altLang="en-US" sz="1800" baseline="-25000" dirty="0">
                <a:latin typeface="Symbol" panose="05050102010706020507" pitchFamily="18" charset="2"/>
              </a:rPr>
              <a:t>1</a:t>
            </a:r>
            <a:r>
              <a:rPr lang="de-DE" altLang="en-US" sz="1800" dirty="0">
                <a:latin typeface="Calibri" panose="020F0502020204030204" pitchFamily="34" charset="0"/>
              </a:rPr>
              <a:t>:</a:t>
            </a:r>
          </a:p>
        </p:txBody>
      </p:sp>
      <p:graphicFrame>
        <p:nvGraphicFramePr>
          <p:cNvPr id="95270" name="Object 2"/>
          <p:cNvGraphicFramePr>
            <a:graphicFrameLocks noChangeAspect="1"/>
          </p:cNvGraphicFramePr>
          <p:nvPr/>
        </p:nvGraphicFramePr>
        <p:xfrm>
          <a:off x="782638" y="5873750"/>
          <a:ext cx="3179762" cy="527050"/>
        </p:xfrm>
        <a:graphic>
          <a:graphicData uri="http://schemas.openxmlformats.org/presentationml/2006/ole">
            <mc:AlternateContent xmlns:mc="http://schemas.openxmlformats.org/markup-compatibility/2006">
              <mc:Choice xmlns:v="urn:schemas-microsoft-com:vml" Requires="v">
                <p:oleObj spid="_x0000_s3264" name="Equation" r:id="rId3" imgW="2374900" imgH="393700" progId="Equation.3">
                  <p:embed/>
                </p:oleObj>
              </mc:Choice>
              <mc:Fallback>
                <p:oleObj name="Equation" r:id="rId3" imgW="23749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5873750"/>
                        <a:ext cx="3179762"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5271" name="Text Box 55"/>
          <p:cNvSpPr txBox="1">
            <a:spLocks noChangeArrowheads="1"/>
          </p:cNvSpPr>
          <p:nvPr/>
        </p:nvSpPr>
        <p:spPr bwMode="auto">
          <a:xfrm>
            <a:off x="5943600" y="5105400"/>
            <a:ext cx="2389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buFontTx/>
              <a:buAutoNum type="arabicParenR"/>
            </a:pPr>
            <a:r>
              <a:rPr lang="en-US" altLang="en-US" sz="1600">
                <a:latin typeface="Arial" panose="020B0604020202020204" pitchFamily="34" charset="0"/>
              </a:rPr>
              <a:t>Objective</a:t>
            </a:r>
          </a:p>
          <a:p>
            <a:pPr>
              <a:buFontTx/>
              <a:buAutoNum type="arabicParenR"/>
            </a:pPr>
            <a:r>
              <a:rPr lang="en-US" altLang="en-US" sz="1600">
                <a:latin typeface="Arial" panose="020B0604020202020204" pitchFamily="34" charset="0"/>
              </a:rPr>
              <a:t>Cover Slip, on slide</a:t>
            </a:r>
          </a:p>
        </p:txBody>
      </p:sp>
      <p:sp>
        <p:nvSpPr>
          <p:cNvPr id="95272" name="Text Box 56"/>
          <p:cNvSpPr txBox="1">
            <a:spLocks noChangeArrowheads="1"/>
          </p:cNvSpPr>
          <p:nvPr/>
        </p:nvSpPr>
        <p:spPr bwMode="auto">
          <a:xfrm>
            <a:off x="5954713" y="5605463"/>
            <a:ext cx="189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buFontTx/>
              <a:buAutoNum type="arabicParenR" startAt="3"/>
            </a:pPr>
            <a:r>
              <a:rPr lang="en-US" altLang="en-US" sz="1600">
                <a:latin typeface="Arial" panose="020B0604020202020204" pitchFamily="34" charset="0"/>
              </a:rPr>
              <a:t>Immersion Oil</a:t>
            </a:r>
          </a:p>
        </p:txBody>
      </p:sp>
      <p:sp>
        <p:nvSpPr>
          <p:cNvPr id="95273" name="Text Box 57"/>
          <p:cNvSpPr txBox="1">
            <a:spLocks noChangeArrowheads="1"/>
          </p:cNvSpPr>
          <p:nvPr/>
        </p:nvSpPr>
        <p:spPr bwMode="auto">
          <a:xfrm>
            <a:off x="5776913" y="2592388"/>
            <a:ext cx="8016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800"/>
              <a:t>No oil</a:t>
            </a:r>
          </a:p>
        </p:txBody>
      </p:sp>
      <p:sp>
        <p:nvSpPr>
          <p:cNvPr id="95274" name="Text Box 58"/>
          <p:cNvSpPr txBox="1">
            <a:spLocks noChangeArrowheads="1"/>
          </p:cNvSpPr>
          <p:nvPr/>
        </p:nvSpPr>
        <p:spPr bwMode="auto">
          <a:xfrm>
            <a:off x="6975475" y="2605088"/>
            <a:ext cx="49212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800"/>
              <a:t>Oil</a:t>
            </a:r>
          </a:p>
        </p:txBody>
      </p:sp>
      <p:graphicFrame>
        <p:nvGraphicFramePr>
          <p:cNvPr id="95275" name="Object 3"/>
          <p:cNvGraphicFramePr>
            <a:graphicFrameLocks noChangeAspect="1"/>
          </p:cNvGraphicFramePr>
          <p:nvPr/>
        </p:nvGraphicFramePr>
        <p:xfrm>
          <a:off x="914400" y="3263900"/>
          <a:ext cx="3078163" cy="527050"/>
        </p:xfrm>
        <a:graphic>
          <a:graphicData uri="http://schemas.openxmlformats.org/presentationml/2006/ole">
            <mc:AlternateContent xmlns:mc="http://schemas.openxmlformats.org/markup-compatibility/2006">
              <mc:Choice xmlns:v="urn:schemas-microsoft-com:vml" Requires="v">
                <p:oleObj spid="_x0000_s3265" name="Equation" r:id="rId5" imgW="2298700" imgH="393700" progId="Equation.3">
                  <p:embed/>
                </p:oleObj>
              </mc:Choice>
              <mc:Fallback>
                <p:oleObj name="Equation" r:id="rId5" imgW="22987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263900"/>
                        <a:ext cx="3078163"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5276" name="Line 60"/>
          <p:cNvSpPr>
            <a:spLocks noChangeShapeType="1"/>
          </p:cNvSpPr>
          <p:nvPr/>
        </p:nvSpPr>
        <p:spPr bwMode="auto">
          <a:xfrm>
            <a:off x="533400" y="3886200"/>
            <a:ext cx="4267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77" name="Text Box 61"/>
          <p:cNvSpPr txBox="1">
            <a:spLocks noChangeArrowheads="1"/>
          </p:cNvSpPr>
          <p:nvPr/>
        </p:nvSpPr>
        <p:spPr bwMode="auto">
          <a:xfrm>
            <a:off x="6096000" y="2120900"/>
            <a:ext cx="12287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800">
                <a:solidFill>
                  <a:srgbClr val="FF0000"/>
                </a:solidFill>
              </a:rPr>
              <a:t>Beampath</a:t>
            </a:r>
          </a:p>
        </p:txBody>
      </p:sp>
      <p:sp>
        <p:nvSpPr>
          <p:cNvPr id="95278" name="Text Box 62"/>
          <p:cNvSpPr txBox="1">
            <a:spLocks noChangeArrowheads="1"/>
          </p:cNvSpPr>
          <p:nvPr/>
        </p:nvSpPr>
        <p:spPr bwMode="auto">
          <a:xfrm>
            <a:off x="5927725" y="1184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latin typeface="Times New Roman" panose="02020603050405020304" pitchFamily="18" charset="0"/>
            </a:endParaRPr>
          </a:p>
        </p:txBody>
      </p:sp>
      <p:sp>
        <p:nvSpPr>
          <p:cNvPr id="95279" name="Text Box 63"/>
          <p:cNvSpPr txBox="1">
            <a:spLocks noChangeArrowheads="1"/>
          </p:cNvSpPr>
          <p:nvPr/>
        </p:nvSpPr>
        <p:spPr bwMode="auto">
          <a:xfrm>
            <a:off x="3398838" y="2632075"/>
            <a:ext cx="1524000" cy="5873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000" dirty="0">
                <a:solidFill>
                  <a:srgbClr val="333399"/>
                </a:solidFill>
              </a:rPr>
              <a:t>Snell</a:t>
            </a:r>
            <a:r>
              <a:rPr lang="ja-JP" altLang="en-US" sz="1000" dirty="0">
                <a:solidFill>
                  <a:srgbClr val="333399"/>
                </a:solidFill>
              </a:rPr>
              <a:t>’</a:t>
            </a:r>
            <a:r>
              <a:rPr lang="en-US" altLang="ja-JP" sz="1000" dirty="0">
                <a:solidFill>
                  <a:srgbClr val="333399"/>
                </a:solidFill>
              </a:rPr>
              <a:t>s Law:</a:t>
            </a:r>
          </a:p>
          <a:p>
            <a:pPr>
              <a:spcBef>
                <a:spcPct val="50000"/>
              </a:spcBef>
            </a:pPr>
            <a:r>
              <a:rPr lang="en-US" altLang="en-US" sz="1200" dirty="0"/>
              <a:t>n</a:t>
            </a:r>
            <a:r>
              <a:rPr lang="en-US" altLang="en-US" sz="1200" baseline="-25000" dirty="0"/>
              <a:t>1</a:t>
            </a:r>
            <a:r>
              <a:rPr lang="en-US" altLang="en-US" sz="1000" dirty="0"/>
              <a:t> sin </a:t>
            </a:r>
            <a:r>
              <a:rPr lang="en-US" altLang="en-US" sz="1000" dirty="0">
                <a:latin typeface="Symbol" panose="05050102010706020507" pitchFamily="18" charset="2"/>
              </a:rPr>
              <a:t>b</a:t>
            </a:r>
            <a:r>
              <a:rPr lang="en-US" altLang="en-US" sz="600" dirty="0"/>
              <a:t>1</a:t>
            </a:r>
            <a:r>
              <a:rPr lang="en-US" altLang="en-US" sz="1000" dirty="0"/>
              <a:t> = </a:t>
            </a:r>
            <a:r>
              <a:rPr lang="en-US" altLang="en-US" sz="1200" dirty="0"/>
              <a:t>n</a:t>
            </a:r>
            <a:r>
              <a:rPr lang="en-US" altLang="en-US" sz="1200" baseline="-25000" dirty="0"/>
              <a:t>2</a:t>
            </a:r>
            <a:r>
              <a:rPr lang="en-US" altLang="en-US" sz="1000" dirty="0"/>
              <a:t> sin </a:t>
            </a:r>
            <a:r>
              <a:rPr lang="en-US" altLang="en-US" sz="1000" dirty="0">
                <a:latin typeface="Symbol" panose="05050102010706020507" pitchFamily="18" charset="2"/>
              </a:rPr>
              <a:t>b</a:t>
            </a:r>
            <a:r>
              <a:rPr lang="en-US" altLang="en-US" sz="600" dirty="0"/>
              <a:t>2</a:t>
            </a:r>
          </a:p>
        </p:txBody>
      </p:sp>
    </p:spTree>
    <p:extLst>
      <p:ext uri="{BB962C8B-B14F-4D97-AF65-F5344CB8AC3E}">
        <p14:creationId xmlns:p14="http://schemas.microsoft.com/office/powerpoint/2010/main" val="2944617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838200" y="762000"/>
            <a:ext cx="71628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t>N.A. has a major effect on image brightness</a:t>
            </a:r>
          </a:p>
          <a:p>
            <a:endParaRPr lang="en-US" altLang="en-US"/>
          </a:p>
          <a:p>
            <a:r>
              <a:rPr lang="en-US" altLang="en-US"/>
              <a:t>Transmitted light</a:t>
            </a:r>
          </a:p>
          <a:p>
            <a:pPr>
              <a:lnSpc>
                <a:spcPct val="130000"/>
              </a:lnSpc>
            </a:pPr>
            <a:r>
              <a:rPr lang="en-US" altLang="en-US"/>
              <a:t>	Brightness = fn (NA</a:t>
            </a:r>
            <a:r>
              <a:rPr lang="en-US" altLang="en-US" baseline="30000"/>
              <a:t>2</a:t>
            </a:r>
            <a:r>
              <a:rPr lang="en-US" altLang="en-US"/>
              <a:t> / magnification</a:t>
            </a:r>
            <a:r>
              <a:rPr lang="en-US" altLang="en-US" baseline="30000"/>
              <a:t>2</a:t>
            </a:r>
            <a:r>
              <a:rPr lang="en-US" altLang="en-US"/>
              <a:t>) </a:t>
            </a:r>
          </a:p>
          <a:p>
            <a:endParaRPr lang="en-US" altLang="en-US"/>
          </a:p>
        </p:txBody>
      </p:sp>
      <p:sp>
        <p:nvSpPr>
          <p:cNvPr id="37891" name="Text Box 3"/>
          <p:cNvSpPr txBox="1">
            <a:spLocks noChangeArrowheads="1"/>
          </p:cNvSpPr>
          <p:nvPr/>
        </p:nvSpPr>
        <p:spPr bwMode="auto">
          <a:xfrm>
            <a:off x="838200" y="3686175"/>
            <a:ext cx="71628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t>Epifluorescence</a:t>
            </a:r>
          </a:p>
          <a:p>
            <a:pPr>
              <a:lnSpc>
                <a:spcPct val="130000"/>
              </a:lnSpc>
            </a:pPr>
            <a:r>
              <a:rPr lang="en-US" altLang="en-US"/>
              <a:t>	Brightness = fn (NA</a:t>
            </a:r>
            <a:r>
              <a:rPr lang="en-US" altLang="en-US" baseline="30000"/>
              <a:t>4</a:t>
            </a:r>
            <a:r>
              <a:rPr lang="en-US" altLang="en-US"/>
              <a:t> / magnification</a:t>
            </a:r>
            <a:r>
              <a:rPr lang="en-US" altLang="en-US" baseline="30000"/>
              <a:t>2</a:t>
            </a:r>
            <a:r>
              <a:rPr lang="en-US" altLang="en-US"/>
              <a:t>) </a:t>
            </a:r>
          </a:p>
          <a:p>
            <a:endParaRPr lang="en-US" altLang="en-US"/>
          </a:p>
        </p:txBody>
      </p:sp>
      <p:sp>
        <p:nvSpPr>
          <p:cNvPr id="37892" name="Text Box 4"/>
          <p:cNvSpPr txBox="1">
            <a:spLocks noChangeArrowheads="1"/>
          </p:cNvSpPr>
          <p:nvPr/>
        </p:nvSpPr>
        <p:spPr bwMode="auto">
          <a:xfrm>
            <a:off x="1752600" y="2895600"/>
            <a:ext cx="57721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2000"/>
              <a:t>10x 0.5 NA is 3 times brighter than 10x 0.3NA</a:t>
            </a:r>
            <a:endParaRPr lang="en-US" altLang="en-US"/>
          </a:p>
        </p:txBody>
      </p:sp>
      <p:sp>
        <p:nvSpPr>
          <p:cNvPr id="37893" name="Text Box 5"/>
          <p:cNvSpPr txBox="1">
            <a:spLocks noChangeArrowheads="1"/>
          </p:cNvSpPr>
          <p:nvPr/>
        </p:nvSpPr>
        <p:spPr bwMode="auto">
          <a:xfrm>
            <a:off x="1752600" y="4964113"/>
            <a:ext cx="5772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2000"/>
              <a:t>10x 0.5 NA is 8 times brighter than 10x 0.3NA</a:t>
            </a:r>
            <a:endParaRPr lang="en-US" altLang="en-US"/>
          </a:p>
        </p:txBody>
      </p:sp>
    </p:spTree>
    <p:extLst>
      <p:ext uri="{BB962C8B-B14F-4D97-AF65-F5344CB8AC3E}">
        <p14:creationId xmlns:p14="http://schemas.microsoft.com/office/powerpoint/2010/main" val="2331652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Determining resolution (3 methods)</a:t>
            </a:r>
            <a:endParaRPr lang="en-US" sz="4000"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Using Fermat’s principle of least time</a:t>
            </a:r>
          </a:p>
          <a:p>
            <a:pPr marL="514350" indent="-514350">
              <a:buFont typeface="+mj-lt"/>
              <a:buAutoNum type="arabicPeriod"/>
            </a:pPr>
            <a:r>
              <a:rPr lang="en-US" dirty="0" smtClean="0"/>
              <a:t>Abbe’s resolution formula using N.A.</a:t>
            </a:r>
          </a:p>
          <a:p>
            <a:pPr marL="514350" indent="-514350">
              <a:buFont typeface="+mj-lt"/>
              <a:buAutoNum type="arabicPeriod"/>
            </a:pPr>
            <a:r>
              <a:rPr lang="en-US" dirty="0" smtClean="0"/>
              <a:t>Collecting more diffraction orders</a:t>
            </a:r>
            <a:endParaRPr lang="en-US" dirty="0"/>
          </a:p>
        </p:txBody>
      </p:sp>
    </p:spTree>
    <p:extLst>
      <p:ext uri="{BB962C8B-B14F-4D97-AF65-F5344CB8AC3E}">
        <p14:creationId xmlns:p14="http://schemas.microsoft.com/office/powerpoint/2010/main" val="4175829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Determining resolution (3 methods)</a:t>
            </a:r>
            <a:endParaRPr lang="en-US" sz="4000"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Using Fermat’s principle of least time</a:t>
            </a:r>
          </a:p>
          <a:p>
            <a:pPr marL="514350" indent="-514350">
              <a:buFont typeface="+mj-lt"/>
              <a:buAutoNum type="arabicPeriod"/>
            </a:pPr>
            <a:r>
              <a:rPr lang="en-US" dirty="0" smtClean="0"/>
              <a:t>Abbe’s resolution formula using N.A.</a:t>
            </a:r>
          </a:p>
          <a:p>
            <a:pPr marL="514350" indent="-514350">
              <a:buFont typeface="+mj-lt"/>
              <a:buAutoNum type="arabicPeriod"/>
            </a:pPr>
            <a:r>
              <a:rPr lang="en-US" dirty="0" smtClean="0"/>
              <a:t>Collecting more diffraction orders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542" y="3537856"/>
            <a:ext cx="4049486" cy="3037115"/>
          </a:xfrm>
          <a:prstGeom prst="rect">
            <a:avLst/>
          </a:prstGeom>
        </p:spPr>
      </p:pic>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3449912"/>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V="1">
            <a:off x="2351314" y="3449912"/>
            <a:ext cx="4716236" cy="70843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51314" y="4495800"/>
            <a:ext cx="4716236" cy="95322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1315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076894" y="6143217"/>
            <a:ext cx="4990212" cy="646331"/>
          </a:xfrm>
          <a:prstGeom prst="rect">
            <a:avLst/>
          </a:prstGeom>
          <a:noFill/>
        </p:spPr>
        <p:txBody>
          <a:bodyPr wrap="none" rtlCol="0">
            <a:spAutoFit/>
          </a:bodyPr>
          <a:lstStyle/>
          <a:p>
            <a:pPr algn="ctr"/>
            <a:r>
              <a:rPr lang="en-US" dirty="0" smtClean="0"/>
              <a:t>Feynman </a:t>
            </a:r>
            <a:r>
              <a:rPr lang="en-US" dirty="0"/>
              <a:t>Lectures on Physics, Volume </a:t>
            </a:r>
            <a:r>
              <a:rPr lang="en-US" dirty="0" smtClean="0"/>
              <a:t>I, Chapter 27</a:t>
            </a:r>
          </a:p>
          <a:p>
            <a:pPr algn="ctr"/>
            <a:r>
              <a:rPr lang="en-US" dirty="0">
                <a:hlinkClick r:id="rId3"/>
              </a:rPr>
              <a:t>http://feynmanlectures.caltech.edu/I_27.html</a:t>
            </a:r>
            <a:endParaRPr lang="en-US" dirty="0"/>
          </a:p>
        </p:txBody>
      </p:sp>
      <p:sp>
        <p:nvSpPr>
          <p:cNvPr id="2" name="Title 1"/>
          <p:cNvSpPr>
            <a:spLocks noGrp="1"/>
          </p:cNvSpPr>
          <p:nvPr>
            <p:ph type="title"/>
          </p:nvPr>
        </p:nvSpPr>
        <p:spPr/>
        <p:txBody>
          <a:bodyPr/>
          <a:lstStyle/>
          <a:p>
            <a:r>
              <a:rPr lang="en-US" dirty="0" smtClean="0"/>
              <a:t>Resolution as explained through Fermat’s principle of least time</a:t>
            </a:r>
            <a:endParaRPr lang="en-US" dirty="0"/>
          </a:p>
        </p:txBody>
      </p:sp>
      <p:sp>
        <p:nvSpPr>
          <p:cNvPr id="3" name="Content Placeholder 2"/>
          <p:cNvSpPr>
            <a:spLocks noGrp="1"/>
          </p:cNvSpPr>
          <p:nvPr>
            <p:ph idx="1"/>
          </p:nvPr>
        </p:nvSpPr>
        <p:spPr/>
        <p:txBody>
          <a:bodyPr>
            <a:normAutofit/>
          </a:bodyPr>
          <a:lstStyle/>
          <a:p>
            <a:r>
              <a:rPr lang="en-US" sz="2400" dirty="0" smtClean="0"/>
              <a:t>Two points can be resolved if light takes different amount of time traveling from these points (</a:t>
            </a:r>
            <a:r>
              <a:rPr lang="en-US" sz="2400" i="1" dirty="0" smtClean="0"/>
              <a:t>P, P’</a:t>
            </a:r>
            <a:r>
              <a:rPr lang="en-US" sz="2400" dirty="0" smtClean="0"/>
              <a:t>)</a:t>
            </a:r>
          </a:p>
          <a:p>
            <a:r>
              <a:rPr lang="en-US" sz="2400" dirty="0" smtClean="0"/>
              <a:t>From this can derive Abbe’s formula for resolution</a:t>
            </a:r>
            <a:endParaRPr lang="en-US" sz="2400" dirty="0"/>
          </a:p>
          <a:p>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20" y="3706903"/>
            <a:ext cx="3952875" cy="1209675"/>
          </a:xfrm>
          <a:prstGeom prst="rect">
            <a:avLst/>
          </a:prstGeom>
        </p:spPr>
      </p:pic>
      <p:pic>
        <p:nvPicPr>
          <p:cNvPr id="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151" y="3330169"/>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389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838200" y="722313"/>
            <a:ext cx="71628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t>N.A. has a major effect on image resolution</a:t>
            </a:r>
          </a:p>
          <a:p>
            <a:endParaRPr lang="en-US" altLang="en-US"/>
          </a:p>
          <a:p>
            <a:r>
              <a:rPr lang="en-US" altLang="en-US"/>
              <a:t>Minimum resolvable distance</a:t>
            </a:r>
          </a:p>
          <a:p>
            <a:pPr>
              <a:lnSpc>
                <a:spcPct val="130000"/>
              </a:lnSpc>
            </a:pPr>
            <a:r>
              <a:rPr lang="en-US" altLang="en-US"/>
              <a:t>	d</a:t>
            </a:r>
            <a:r>
              <a:rPr lang="en-US" altLang="en-US" baseline="-25000"/>
              <a:t>min</a:t>
            </a:r>
            <a:r>
              <a:rPr lang="en-US" altLang="en-US"/>
              <a:t> = 1.22  </a:t>
            </a:r>
            <a:r>
              <a:rPr lang="en-US" altLang="en-US" sz="3200">
                <a:latin typeface="Symbol" panose="05050102010706020507" pitchFamily="18" charset="2"/>
              </a:rPr>
              <a:t>l</a:t>
            </a:r>
            <a:r>
              <a:rPr lang="en-US" altLang="en-US"/>
              <a:t> / (NA </a:t>
            </a:r>
            <a:r>
              <a:rPr lang="en-US" altLang="en-US" baseline="-25000"/>
              <a:t>objective</a:t>
            </a:r>
            <a:r>
              <a:rPr lang="en-US" altLang="en-US"/>
              <a:t> +NA </a:t>
            </a:r>
            <a:r>
              <a:rPr lang="en-US" altLang="en-US" baseline="-25000"/>
              <a:t>condenser</a:t>
            </a:r>
            <a:r>
              <a:rPr lang="en-US" altLang="en-US"/>
              <a:t>) </a:t>
            </a:r>
          </a:p>
          <a:p>
            <a:endParaRPr lang="en-US" altLang="en-US"/>
          </a:p>
        </p:txBody>
      </p:sp>
      <p:pic>
        <p:nvPicPr>
          <p:cNvPr id="98307" name="Picture 7" descr="7-airy disc.jpg                                                00018BECMacintosh HD                   ABA781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819400"/>
            <a:ext cx="20018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8" descr="8-two pt resolution.jpg                                        00018BEC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59088"/>
            <a:ext cx="43434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425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between diffraction, airy disk and point spread function</a:t>
            </a:r>
            <a:endParaRPr lang="en-US" dirty="0"/>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8650" y="2543969"/>
            <a:ext cx="3886200" cy="2914650"/>
          </a:xfrm>
        </p:spPr>
      </p:pic>
      <p:graphicFrame>
        <p:nvGraphicFramePr>
          <p:cNvPr id="13" name="Object 5"/>
          <p:cNvGraphicFramePr>
            <a:graphicFrameLocks noChangeAspect="1"/>
          </p:cNvGraphicFramePr>
          <p:nvPr>
            <p:extLst>
              <p:ext uri="{D42A27DB-BD31-4B8C-83A1-F6EECF244321}">
                <p14:modId xmlns:p14="http://schemas.microsoft.com/office/powerpoint/2010/main" val="1290762741"/>
              </p:ext>
            </p:extLst>
          </p:nvPr>
        </p:nvGraphicFramePr>
        <p:xfrm>
          <a:off x="5075878" y="2456306"/>
          <a:ext cx="3439472" cy="3089975"/>
        </p:xfrm>
        <a:graphic>
          <a:graphicData uri="http://schemas.openxmlformats.org/presentationml/2006/ole">
            <mc:AlternateContent xmlns:mc="http://schemas.openxmlformats.org/markup-compatibility/2006">
              <mc:Choice xmlns:v="urn:schemas-microsoft-com:vml" Requires="v">
                <p:oleObj spid="_x0000_s17430" name="Image" r:id="rId5" imgW="7510060" imgH="7268620" progId="Photoshop.Image.5">
                  <p:embed/>
                </p:oleObj>
              </mc:Choice>
              <mc:Fallback>
                <p:oleObj name="Image" r:id="rId5" imgW="7510060" imgH="7268620"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878" y="2456306"/>
                        <a:ext cx="3439472" cy="308997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628650" y="5791200"/>
            <a:ext cx="2669898" cy="369332"/>
          </a:xfrm>
          <a:prstGeom prst="rect">
            <a:avLst/>
          </a:prstGeom>
          <a:noFill/>
        </p:spPr>
        <p:txBody>
          <a:bodyPr wrap="none" rtlCol="0">
            <a:spAutoFit/>
          </a:bodyPr>
          <a:lstStyle/>
          <a:p>
            <a:r>
              <a:rPr lang="en-US" dirty="0" smtClean="0"/>
              <a:t>Two slit diffraction pattern</a:t>
            </a:r>
            <a:endParaRPr lang="en-US" dirty="0"/>
          </a:p>
        </p:txBody>
      </p:sp>
      <p:sp>
        <p:nvSpPr>
          <p:cNvPr id="15" name="TextBox 14"/>
          <p:cNvSpPr txBox="1"/>
          <p:nvPr/>
        </p:nvSpPr>
        <p:spPr>
          <a:xfrm>
            <a:off x="5075878" y="5791200"/>
            <a:ext cx="977704" cy="369332"/>
          </a:xfrm>
          <a:prstGeom prst="rect">
            <a:avLst/>
          </a:prstGeom>
          <a:noFill/>
        </p:spPr>
        <p:txBody>
          <a:bodyPr wrap="none" rtlCol="0">
            <a:spAutoFit/>
          </a:bodyPr>
          <a:lstStyle/>
          <a:p>
            <a:r>
              <a:rPr lang="en-US" dirty="0" smtClean="0"/>
              <a:t>Airy disk</a:t>
            </a:r>
            <a:endParaRPr lang="en-US" dirty="0"/>
          </a:p>
        </p:txBody>
      </p:sp>
    </p:spTree>
    <p:extLst>
      <p:ext uri="{BB962C8B-B14F-4D97-AF65-F5344CB8AC3E}">
        <p14:creationId xmlns:p14="http://schemas.microsoft.com/office/powerpoint/2010/main" val="3295949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between diffraction, airy disk and point spread function</a:t>
            </a:r>
            <a:endParaRPr lang="en-US" dirty="0"/>
          </a:p>
        </p:txBody>
      </p:sp>
      <p:sp>
        <p:nvSpPr>
          <p:cNvPr id="4" name="Content Placeholder 3"/>
          <p:cNvSpPr>
            <a:spLocks noGrp="1"/>
          </p:cNvSpPr>
          <p:nvPr>
            <p:ph sz="half" idx="1"/>
          </p:nvPr>
        </p:nvSpPr>
        <p:spPr/>
        <p:txBody>
          <a:bodyPr/>
          <a:lstStyle/>
          <a:p>
            <a:r>
              <a:rPr lang="en-US" dirty="0" smtClean="0"/>
              <a:t>Airy disk – 2D</a:t>
            </a:r>
          </a:p>
          <a:p>
            <a:r>
              <a:rPr lang="en-US" dirty="0" smtClean="0"/>
              <a:t>Point spread function -3D</a:t>
            </a:r>
          </a:p>
          <a:p>
            <a:r>
              <a:rPr lang="en-US" dirty="0" smtClean="0"/>
              <a:t>Though often defined as the same that is not quite true</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49" y="1825624"/>
            <a:ext cx="4033629" cy="3878489"/>
          </a:xfrm>
        </p:spPr>
      </p:pic>
      <p:sp>
        <p:nvSpPr>
          <p:cNvPr id="7" name="Rectangle 6"/>
          <p:cNvSpPr/>
          <p:nvPr/>
        </p:nvSpPr>
        <p:spPr>
          <a:xfrm>
            <a:off x="7924800" y="5519057"/>
            <a:ext cx="737978" cy="272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24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By the 1800’s the wave </a:t>
            </a:r>
            <a:r>
              <a:rPr lang="en-US" sz="3200" dirty="0"/>
              <a:t>t</a:t>
            </a:r>
            <a:r>
              <a:rPr lang="en-US" sz="3200" dirty="0" smtClean="0"/>
              <a:t>heory had won out over Newton’s corpuscular theory</a:t>
            </a:r>
            <a:endParaRPr lang="en-US" sz="3200" dirty="0"/>
          </a:p>
        </p:txBody>
      </p:sp>
      <p:sp>
        <p:nvSpPr>
          <p:cNvPr id="4" name="Content Placeholder 3"/>
          <p:cNvSpPr>
            <a:spLocks noGrp="1"/>
          </p:cNvSpPr>
          <p:nvPr>
            <p:ph sz="half" idx="1"/>
          </p:nvPr>
        </p:nvSpPr>
        <p:spPr/>
        <p:txBody>
          <a:bodyPr>
            <a:normAutofit/>
          </a:bodyPr>
          <a:lstStyle/>
          <a:p>
            <a:r>
              <a:rPr lang="en-US" sz="2000" dirty="0" smtClean="0"/>
              <a:t>First </a:t>
            </a:r>
            <a:r>
              <a:rPr lang="en-US" sz="2000" dirty="0"/>
              <a:t>deduced by Robert Hooke and mathematically formulated by Christiaan </a:t>
            </a:r>
            <a:r>
              <a:rPr lang="en-US" sz="2000" dirty="0" err="1" smtClean="0"/>
              <a:t>Hyugens</a:t>
            </a:r>
            <a:endParaRPr lang="en-US" sz="2000" dirty="0" smtClean="0"/>
          </a:p>
          <a:p>
            <a:r>
              <a:rPr lang="en-US" sz="2000" dirty="0"/>
              <a:t>Thomas Young demonstrated that wave theory best explained interference. </a:t>
            </a:r>
          </a:p>
          <a:p>
            <a:endParaRPr lang="en-US" sz="2000" dirty="0"/>
          </a:p>
          <a:p>
            <a:endParaRPr lang="en-US" sz="2000" dirty="0"/>
          </a:p>
        </p:txBody>
      </p:sp>
      <p:sp>
        <p:nvSpPr>
          <p:cNvPr id="6" name="Content Placeholder 5"/>
          <p:cNvSpPr>
            <a:spLocks noGrp="1"/>
          </p:cNvSpPr>
          <p:nvPr>
            <p:ph sz="half" idx="2"/>
          </p:nvPr>
        </p:nvSpPr>
        <p:spPr/>
        <p:txBody>
          <a:bodyPr>
            <a:normAutofit/>
          </a:bodyPr>
          <a:lstStyle/>
          <a:p>
            <a:r>
              <a:rPr lang="en-US" sz="2000" dirty="0" smtClean="0"/>
              <a:t>Augustin-Jean </a:t>
            </a:r>
            <a:r>
              <a:rPr lang="en-US" sz="2000" dirty="0"/>
              <a:t>Fresnel </a:t>
            </a:r>
            <a:r>
              <a:rPr lang="en-US" sz="2000" dirty="0" smtClean="0"/>
              <a:t>synthesized the work of </a:t>
            </a:r>
            <a:r>
              <a:rPr lang="en-US" sz="2000" dirty="0" err="1" smtClean="0"/>
              <a:t>Hyugens</a:t>
            </a:r>
            <a:r>
              <a:rPr lang="en-US" sz="2000" dirty="0" smtClean="0"/>
              <a:t> and Young.</a:t>
            </a:r>
          </a:p>
          <a:p>
            <a:r>
              <a:rPr lang="en-US" sz="2000" dirty="0" smtClean="0"/>
              <a:t>Championed the wave theory in his 1818 memoir on diffraction. </a:t>
            </a:r>
          </a:p>
          <a:p>
            <a:r>
              <a:rPr lang="en-US" sz="2000" dirty="0" smtClean="0"/>
              <a:t>All this finally vanquished the corpuscular theory.*</a:t>
            </a:r>
          </a:p>
          <a:p>
            <a:pPr marL="0" indent="0">
              <a:buNone/>
            </a:pP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539" y="3819367"/>
            <a:ext cx="1569697" cy="218773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2536" y="3819367"/>
            <a:ext cx="1726021" cy="2187731"/>
          </a:xfrm>
          <a:prstGeom prst="rect">
            <a:avLst/>
          </a:prstGeom>
        </p:spPr>
      </p:pic>
      <p:sp>
        <p:nvSpPr>
          <p:cNvPr id="11" name="TextBox 10"/>
          <p:cNvSpPr txBox="1"/>
          <p:nvPr/>
        </p:nvSpPr>
        <p:spPr>
          <a:xfrm>
            <a:off x="974640" y="6038463"/>
            <a:ext cx="1377493" cy="461665"/>
          </a:xfrm>
          <a:prstGeom prst="rect">
            <a:avLst/>
          </a:prstGeom>
          <a:noFill/>
        </p:spPr>
        <p:txBody>
          <a:bodyPr wrap="none" rtlCol="0">
            <a:spAutoFit/>
          </a:bodyPr>
          <a:lstStyle/>
          <a:p>
            <a:pPr algn="ctr"/>
            <a:r>
              <a:rPr lang="en-US" sz="1200" dirty="0"/>
              <a:t>Christiaan </a:t>
            </a:r>
            <a:r>
              <a:rPr lang="en-US" sz="1200" dirty="0" err="1" smtClean="0"/>
              <a:t>Hyugens</a:t>
            </a:r>
            <a:endParaRPr lang="en-US" sz="1200" dirty="0" smtClean="0"/>
          </a:p>
          <a:p>
            <a:pPr algn="ctr"/>
            <a:r>
              <a:rPr lang="en-US" sz="1200" dirty="0" smtClean="0"/>
              <a:t>1629-1695</a:t>
            </a:r>
            <a:endParaRPr lang="en-US" sz="1200" dirty="0"/>
          </a:p>
        </p:txBody>
      </p:sp>
      <p:sp>
        <p:nvSpPr>
          <p:cNvPr id="12" name="TextBox 11"/>
          <p:cNvSpPr txBox="1"/>
          <p:nvPr/>
        </p:nvSpPr>
        <p:spPr>
          <a:xfrm>
            <a:off x="2840213" y="6038463"/>
            <a:ext cx="1093313" cy="461665"/>
          </a:xfrm>
          <a:prstGeom prst="rect">
            <a:avLst/>
          </a:prstGeom>
          <a:noFill/>
        </p:spPr>
        <p:txBody>
          <a:bodyPr wrap="none" rtlCol="0">
            <a:spAutoFit/>
          </a:bodyPr>
          <a:lstStyle/>
          <a:p>
            <a:pPr algn="ctr"/>
            <a:r>
              <a:rPr lang="en-US" sz="1200" dirty="0" smtClean="0"/>
              <a:t>Thomas Young</a:t>
            </a:r>
          </a:p>
          <a:p>
            <a:pPr algn="ctr"/>
            <a:r>
              <a:rPr lang="en-US" sz="1200" dirty="0" smtClean="0"/>
              <a:t>1773-1829</a:t>
            </a:r>
            <a:endParaRPr lang="en-US" sz="12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308" y="4180114"/>
            <a:ext cx="1488231" cy="1826984"/>
          </a:xfrm>
          <a:prstGeom prst="rect">
            <a:avLst/>
          </a:prstGeom>
        </p:spPr>
      </p:pic>
      <p:sp>
        <p:nvSpPr>
          <p:cNvPr id="14" name="TextBox 13"/>
          <p:cNvSpPr txBox="1"/>
          <p:nvPr/>
        </p:nvSpPr>
        <p:spPr>
          <a:xfrm>
            <a:off x="5778469" y="6038463"/>
            <a:ext cx="1581907" cy="461665"/>
          </a:xfrm>
          <a:prstGeom prst="rect">
            <a:avLst/>
          </a:prstGeom>
          <a:noFill/>
        </p:spPr>
        <p:txBody>
          <a:bodyPr wrap="none" rtlCol="0">
            <a:spAutoFit/>
          </a:bodyPr>
          <a:lstStyle/>
          <a:p>
            <a:pPr algn="ctr"/>
            <a:r>
              <a:rPr lang="en-US" sz="1200" dirty="0"/>
              <a:t>Augustin-Jean Fresnel </a:t>
            </a:r>
            <a:endParaRPr lang="en-US" sz="1200" dirty="0" smtClean="0"/>
          </a:p>
          <a:p>
            <a:pPr algn="ctr"/>
            <a:r>
              <a:rPr lang="en-US" sz="1200" dirty="0" smtClean="0"/>
              <a:t>1788-1827</a:t>
            </a:r>
            <a:endParaRPr lang="en-US" sz="1200" dirty="0"/>
          </a:p>
        </p:txBody>
      </p:sp>
    </p:spTree>
    <p:extLst>
      <p:ext uri="{BB962C8B-B14F-4D97-AF65-F5344CB8AC3E}">
        <p14:creationId xmlns:p14="http://schemas.microsoft.com/office/powerpoint/2010/main" val="14980150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 using diffraction</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In 1876, Ernst Abbe who had put the optical properties in a microscope on a scientific basis, presented his findings to the still skeptical Royal Microscopy Society. </a:t>
            </a:r>
          </a:p>
          <a:p>
            <a:r>
              <a:rPr lang="en-US" dirty="0"/>
              <a:t>To prove his theory, he performed an experiment.</a:t>
            </a:r>
          </a:p>
          <a:p>
            <a:r>
              <a:rPr lang="en-US" dirty="0"/>
              <a:t>The device which he used, was later produced by the Zeiss company and called the </a:t>
            </a:r>
            <a:r>
              <a:rPr lang="en-US" dirty="0" smtClean="0"/>
              <a:t>“</a:t>
            </a:r>
            <a:r>
              <a:rPr lang="en-US" dirty="0"/>
              <a:t>Abbe Diffraction Apparatus”</a:t>
            </a:r>
          </a:p>
          <a:p>
            <a:endParaRPr lang="en-US" dirty="0"/>
          </a:p>
        </p:txBody>
      </p:sp>
      <p:pic>
        <p:nvPicPr>
          <p:cNvPr id="5" name="Picture 3" descr="abbe_dwn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027292" y="1825625"/>
            <a:ext cx="2584443" cy="3321001"/>
          </a:xfrm>
          <a:prstGeom prst="rect">
            <a:avLst/>
          </a:prstGeom>
          <a:noFill/>
          <a:ln/>
        </p:spPr>
      </p:pic>
      <p:sp>
        <p:nvSpPr>
          <p:cNvPr id="6" name="TextBox 5"/>
          <p:cNvSpPr txBox="1"/>
          <p:nvPr/>
        </p:nvSpPr>
        <p:spPr>
          <a:xfrm>
            <a:off x="5115178" y="5382747"/>
            <a:ext cx="2408673" cy="369332"/>
          </a:xfrm>
          <a:prstGeom prst="rect">
            <a:avLst/>
          </a:prstGeom>
          <a:noFill/>
        </p:spPr>
        <p:txBody>
          <a:bodyPr wrap="none" rtlCol="0">
            <a:spAutoFit/>
          </a:bodyPr>
          <a:lstStyle/>
          <a:p>
            <a:r>
              <a:rPr lang="en-US" dirty="0" smtClean="0"/>
              <a:t>Ernst Abbe (1840-1905)</a:t>
            </a:r>
            <a:endParaRPr lang="en-US" dirty="0"/>
          </a:p>
        </p:txBody>
      </p:sp>
    </p:spTree>
    <p:extLst>
      <p:ext uri="{BB962C8B-B14F-4D97-AF65-F5344CB8AC3E}">
        <p14:creationId xmlns:p14="http://schemas.microsoft.com/office/powerpoint/2010/main" val="2392941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Abbe Diffraction Apparatus consists of the following:</a:t>
            </a:r>
            <a:endParaRPr lang="en-US" dirty="0"/>
          </a:p>
        </p:txBody>
      </p:sp>
      <p:sp>
        <p:nvSpPr>
          <p:cNvPr id="5" name="Content Placeholder 4"/>
          <p:cNvSpPr>
            <a:spLocks noGrp="1"/>
          </p:cNvSpPr>
          <p:nvPr>
            <p:ph idx="1"/>
          </p:nvPr>
        </p:nvSpPr>
        <p:spPr/>
        <p:txBody>
          <a:bodyPr>
            <a:normAutofit fontScale="55000" lnSpcReduction="20000"/>
          </a:bodyPr>
          <a:lstStyle/>
          <a:p>
            <a:pPr marL="514350" indent="-514350">
              <a:buFont typeface="+mj-lt"/>
              <a:buAutoNum type="arabicPeriod"/>
            </a:pPr>
            <a:r>
              <a:rPr lang="en-US" dirty="0"/>
              <a:t>A microscope with an adjustable, small diaphragm serving as light source. While the diaphragm in the base normally controls the size of the illuminated field and is therefore called “luminous field diaphragm”, in our setup this diaphragm acts as “aperture diaphragm”, since there is no condenser used. It serves as our “point source”, creating coherent, essentially parallel wave fronts.</a:t>
            </a:r>
          </a:p>
          <a:p>
            <a:pPr marL="514350" indent="-514350">
              <a:buFont typeface="+mj-lt"/>
              <a:buAutoNum type="arabicPeriod"/>
            </a:pPr>
            <a:r>
              <a:rPr lang="en-US" dirty="0"/>
              <a:t>A special slide with various lines and grid patterns. It serves to study the diffraction phenomena</a:t>
            </a:r>
          </a:p>
          <a:p>
            <a:pPr marL="514350" indent="-514350">
              <a:buFont typeface="+mj-lt"/>
              <a:buAutoNum type="arabicPeriod"/>
            </a:pPr>
            <a:r>
              <a:rPr lang="en-US" dirty="0"/>
              <a:t>A low-power </a:t>
            </a:r>
            <a:r>
              <a:rPr lang="en-US" dirty="0" smtClean="0"/>
              <a:t>objective</a:t>
            </a:r>
          </a:p>
          <a:p>
            <a:pPr marL="514350" indent="-514350">
              <a:buFont typeface="+mj-lt"/>
              <a:buAutoNum type="arabicPeriod"/>
            </a:pPr>
            <a:r>
              <a:rPr lang="en-US" dirty="0"/>
              <a:t>An intermediate ring, placed between the objective and nosepiece which allows insertion of various components into the back focal plane (exit pupil) of the objective. This is the plane which you see when you take the eyepieces out of your microscope or replace one with a “focusing telescope”.</a:t>
            </a:r>
          </a:p>
          <a:p>
            <a:pPr marL="514350" indent="-514350">
              <a:buFont typeface="+mj-lt"/>
              <a:buAutoNum type="arabicPeriod"/>
            </a:pPr>
            <a:r>
              <a:rPr lang="en-US" dirty="0"/>
              <a:t>A variety of little diaphragms which can be inserted into this intermediate ring, superimposing their structures over the image at the back focal plane (BFP) of the objective.</a:t>
            </a:r>
          </a:p>
          <a:p>
            <a:pPr marL="514350" indent="-514350">
              <a:buFont typeface="+mj-lt"/>
              <a:buAutoNum type="arabicPeriod"/>
            </a:pPr>
            <a:r>
              <a:rPr lang="en-US" dirty="0"/>
              <a:t>A switchable “Bertrand lens”, essentially a telescope which lets us see the back focal plane of the objective and switch back and forth between image- and diffraction patterns of the image.</a:t>
            </a:r>
          </a:p>
          <a:p>
            <a:pPr marL="514350" indent="-514350">
              <a:buFont typeface="+mj-lt"/>
              <a:buAutoNum type="arabicPeriod"/>
            </a:pPr>
            <a:r>
              <a:rPr lang="en-US" dirty="0"/>
              <a:t>A </a:t>
            </a:r>
            <a:r>
              <a:rPr lang="en-US" dirty="0" smtClean="0"/>
              <a:t>video camera </a:t>
            </a:r>
            <a:r>
              <a:rPr lang="en-US" dirty="0"/>
              <a:t>to relay the images to the screen</a:t>
            </a:r>
            <a:r>
              <a:rPr lang="en-US" dirty="0" smtClean="0"/>
              <a:t>.</a:t>
            </a:r>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078" y="5297942"/>
            <a:ext cx="1716381" cy="1264330"/>
          </a:xfrm>
          <a:prstGeom prst="rect">
            <a:avLst/>
          </a:prstGeom>
        </p:spPr>
      </p:pic>
    </p:spTree>
    <p:extLst>
      <p:ext uri="{BB962C8B-B14F-4D97-AF65-F5344CB8AC3E}">
        <p14:creationId xmlns:p14="http://schemas.microsoft.com/office/powerpoint/2010/main" val="1487664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and Image Formation</a:t>
            </a:r>
            <a:endParaRPr lang="en-US" dirty="0"/>
          </a:p>
        </p:txBody>
      </p:sp>
      <p:sp>
        <p:nvSpPr>
          <p:cNvPr id="3" name="Content Placeholder 2"/>
          <p:cNvSpPr>
            <a:spLocks noGrp="1"/>
          </p:cNvSpPr>
          <p:nvPr>
            <p:ph sz="half" idx="1"/>
          </p:nvPr>
        </p:nvSpPr>
        <p:spPr/>
        <p:txBody>
          <a:bodyPr/>
          <a:lstStyle/>
          <a:p>
            <a:r>
              <a:rPr lang="en-US" dirty="0" smtClean="0"/>
              <a:t>Image formation</a:t>
            </a:r>
          </a:p>
          <a:p>
            <a:r>
              <a:rPr lang="en-US" dirty="0" smtClean="0"/>
              <a:t>Look at back focal plane of objective</a:t>
            </a:r>
          </a:p>
          <a:p>
            <a:r>
              <a:rPr lang="en-US" dirty="0" smtClean="0"/>
              <a:t>Also called the </a:t>
            </a:r>
            <a:r>
              <a:rPr lang="en-US" dirty="0" err="1" smtClean="0"/>
              <a:t>conoscopic</a:t>
            </a:r>
            <a:r>
              <a:rPr lang="en-US" dirty="0" smtClean="0"/>
              <a:t> image</a:t>
            </a:r>
          </a:p>
          <a:p>
            <a:r>
              <a:rPr lang="en-US" dirty="0" smtClean="0"/>
              <a:t>Can see with a Bertrand lens or phase telescope</a:t>
            </a:r>
          </a:p>
          <a:p>
            <a:r>
              <a:rPr lang="en-US" dirty="0" smtClean="0"/>
              <a:t>Will look at line gratings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2025" y="2015331"/>
            <a:ext cx="3600450" cy="3971925"/>
          </a:xfrm>
        </p:spPr>
      </p:pic>
    </p:spTree>
    <p:extLst>
      <p:ext uri="{BB962C8B-B14F-4D97-AF65-F5344CB8AC3E}">
        <p14:creationId xmlns:p14="http://schemas.microsoft.com/office/powerpoint/2010/main" val="37867258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3" name="Object 2"/>
          <p:cNvGraphicFramePr>
            <a:graphicFrameLocks noChangeAspect="1"/>
          </p:cNvGraphicFramePr>
          <p:nvPr/>
        </p:nvGraphicFramePr>
        <p:xfrm>
          <a:off x="1371600" y="1143000"/>
          <a:ext cx="6591300" cy="4814888"/>
        </p:xfrm>
        <a:graphic>
          <a:graphicData uri="http://schemas.openxmlformats.org/presentationml/2006/ole">
            <mc:AlternateContent xmlns:mc="http://schemas.openxmlformats.org/markup-compatibility/2006">
              <mc:Choice xmlns:v="urn:schemas-microsoft-com:vml" Requires="v">
                <p:oleObj spid="_x0000_s19506" name="Document" r:id="rId3" imgW="7327900" imgH="5346700" progId="Word.Document.8">
                  <p:embed/>
                </p:oleObj>
              </mc:Choice>
              <mc:Fallback>
                <p:oleObj name="Document" r:id="rId3" imgW="7327900" imgH="53467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43000"/>
                        <a:ext cx="6591300" cy="481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5714" name="Object 3"/>
          <p:cNvGraphicFramePr>
            <a:graphicFrameLocks noChangeAspect="1"/>
          </p:cNvGraphicFramePr>
          <p:nvPr/>
        </p:nvGraphicFramePr>
        <p:xfrm>
          <a:off x="1371600" y="1143000"/>
          <a:ext cx="6591300" cy="4814888"/>
        </p:xfrm>
        <a:graphic>
          <a:graphicData uri="http://schemas.openxmlformats.org/presentationml/2006/ole">
            <mc:AlternateContent xmlns:mc="http://schemas.openxmlformats.org/markup-compatibility/2006">
              <mc:Choice xmlns:v="urn:schemas-microsoft-com:vml" Requires="v">
                <p:oleObj spid="_x0000_s19507" name="Document" r:id="rId5" imgW="7327900" imgH="5346700" progId="Word.Document.8">
                  <p:embed/>
                </p:oleObj>
              </mc:Choice>
              <mc:Fallback>
                <p:oleObj name="Document" r:id="rId5" imgW="7327900" imgH="53467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143000"/>
                        <a:ext cx="6591300" cy="481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5715" name="Rectangle 4"/>
          <p:cNvSpPr>
            <a:spLocks noChangeArrowheads="1"/>
          </p:cNvSpPr>
          <p:nvPr/>
        </p:nvSpPr>
        <p:spPr bwMode="auto">
          <a:xfrm>
            <a:off x="3124200" y="1066800"/>
            <a:ext cx="3352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5716" name="Line 5"/>
          <p:cNvSpPr>
            <a:spLocks noChangeShapeType="1"/>
          </p:cNvSpPr>
          <p:nvPr/>
        </p:nvSpPr>
        <p:spPr bwMode="auto">
          <a:xfrm>
            <a:off x="2057400" y="4095750"/>
            <a:ext cx="0" cy="381000"/>
          </a:xfrm>
          <a:prstGeom prst="line">
            <a:avLst/>
          </a:prstGeom>
          <a:noFill/>
          <a:ln w="9525">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15717" name="Line 6"/>
          <p:cNvSpPr>
            <a:spLocks noChangeShapeType="1"/>
          </p:cNvSpPr>
          <p:nvPr/>
        </p:nvSpPr>
        <p:spPr bwMode="auto">
          <a:xfrm rot="-3107338">
            <a:off x="2143919" y="2420144"/>
            <a:ext cx="1588" cy="381000"/>
          </a:xfrm>
          <a:prstGeom prst="line">
            <a:avLst/>
          </a:prstGeom>
          <a:noFill/>
          <a:ln w="9525">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15718" name="Line 7"/>
          <p:cNvSpPr>
            <a:spLocks noChangeShapeType="1"/>
          </p:cNvSpPr>
          <p:nvPr/>
        </p:nvSpPr>
        <p:spPr bwMode="auto">
          <a:xfrm>
            <a:off x="2057400" y="3581400"/>
            <a:ext cx="0" cy="3810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19" name="Line 8"/>
          <p:cNvSpPr>
            <a:spLocks noChangeShapeType="1"/>
          </p:cNvSpPr>
          <p:nvPr/>
        </p:nvSpPr>
        <p:spPr bwMode="auto">
          <a:xfrm rot="-3107338">
            <a:off x="1756569" y="2105819"/>
            <a:ext cx="1588" cy="3810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20" name="Line 9"/>
          <p:cNvSpPr>
            <a:spLocks noChangeShapeType="1"/>
          </p:cNvSpPr>
          <p:nvPr/>
        </p:nvSpPr>
        <p:spPr bwMode="auto">
          <a:xfrm flipH="1">
            <a:off x="1462088" y="30670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1" name="Line 10"/>
          <p:cNvSpPr>
            <a:spLocks noChangeShapeType="1"/>
          </p:cNvSpPr>
          <p:nvPr/>
        </p:nvSpPr>
        <p:spPr bwMode="auto">
          <a:xfrm flipH="1">
            <a:off x="2714625" y="30670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2" name="Line 11"/>
          <p:cNvSpPr>
            <a:spLocks noChangeShapeType="1"/>
          </p:cNvSpPr>
          <p:nvPr/>
        </p:nvSpPr>
        <p:spPr bwMode="auto">
          <a:xfrm flipH="1">
            <a:off x="4286250" y="2938463"/>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3" name="Line 12"/>
          <p:cNvSpPr>
            <a:spLocks noChangeShapeType="1"/>
          </p:cNvSpPr>
          <p:nvPr/>
        </p:nvSpPr>
        <p:spPr bwMode="auto">
          <a:xfrm flipH="1">
            <a:off x="6234113" y="293370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4" name="Line 13"/>
          <p:cNvSpPr>
            <a:spLocks noChangeShapeType="1"/>
          </p:cNvSpPr>
          <p:nvPr/>
        </p:nvSpPr>
        <p:spPr bwMode="auto">
          <a:xfrm flipH="1">
            <a:off x="5529263" y="2938463"/>
            <a:ext cx="68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5" name="Line 14"/>
          <p:cNvSpPr>
            <a:spLocks noChangeShapeType="1"/>
          </p:cNvSpPr>
          <p:nvPr/>
        </p:nvSpPr>
        <p:spPr bwMode="auto">
          <a:xfrm flipH="1">
            <a:off x="4410075" y="49339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6" name="Line 15"/>
          <p:cNvSpPr>
            <a:spLocks noChangeShapeType="1"/>
          </p:cNvSpPr>
          <p:nvPr/>
        </p:nvSpPr>
        <p:spPr bwMode="auto">
          <a:xfrm flipH="1">
            <a:off x="5867400" y="4933950"/>
            <a:ext cx="1371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7" name="Line 16"/>
          <p:cNvSpPr>
            <a:spLocks noChangeShapeType="1"/>
          </p:cNvSpPr>
          <p:nvPr/>
        </p:nvSpPr>
        <p:spPr bwMode="auto">
          <a:xfrm flipH="1">
            <a:off x="5676900" y="4933950"/>
            <a:ext cx="152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8" name="Text Box 17"/>
          <p:cNvSpPr txBox="1">
            <a:spLocks noChangeArrowheads="1"/>
          </p:cNvSpPr>
          <p:nvPr/>
        </p:nvSpPr>
        <p:spPr bwMode="auto">
          <a:xfrm>
            <a:off x="1862138" y="2228850"/>
            <a:ext cx="42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400" b="1">
                <a:solidFill>
                  <a:schemeClr val="accent1"/>
                </a:solidFill>
                <a:latin typeface="Symbol" panose="05050102010706020507" pitchFamily="18" charset="2"/>
                <a:cs typeface="Times New Roman" panose="02020603050405020304" pitchFamily="18" charset="0"/>
              </a:rPr>
              <a:t>l</a:t>
            </a:r>
          </a:p>
        </p:txBody>
      </p:sp>
      <p:sp>
        <p:nvSpPr>
          <p:cNvPr id="115729" name="Text Box 18"/>
          <p:cNvSpPr txBox="1">
            <a:spLocks noChangeArrowheads="1"/>
          </p:cNvSpPr>
          <p:nvPr/>
        </p:nvSpPr>
        <p:spPr bwMode="auto">
          <a:xfrm>
            <a:off x="1700213" y="3881438"/>
            <a:ext cx="42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400" b="1">
                <a:solidFill>
                  <a:schemeClr val="accent1"/>
                </a:solidFill>
                <a:latin typeface="Symbol" panose="05050102010706020507" pitchFamily="18" charset="2"/>
                <a:cs typeface="Times New Roman" panose="02020603050405020304" pitchFamily="18" charset="0"/>
              </a:rPr>
              <a:t>l</a:t>
            </a:r>
          </a:p>
        </p:txBody>
      </p:sp>
      <p:sp>
        <p:nvSpPr>
          <p:cNvPr id="115730" name="Line 19"/>
          <p:cNvSpPr>
            <a:spLocks noChangeShapeType="1"/>
          </p:cNvSpPr>
          <p:nvPr/>
        </p:nvSpPr>
        <p:spPr bwMode="auto">
          <a:xfrm flipH="1" flipV="1">
            <a:off x="5880100" y="1536700"/>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0" name="Line 20"/>
          <p:cNvSpPr>
            <a:spLocks noChangeShapeType="1"/>
          </p:cNvSpPr>
          <p:nvPr/>
        </p:nvSpPr>
        <p:spPr bwMode="auto">
          <a:xfrm flipH="1" flipV="1">
            <a:off x="5638800" y="1600200"/>
            <a:ext cx="157163" cy="105251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1" name="Line 21"/>
          <p:cNvSpPr>
            <a:spLocks noChangeShapeType="1"/>
          </p:cNvSpPr>
          <p:nvPr/>
        </p:nvSpPr>
        <p:spPr bwMode="auto">
          <a:xfrm flipH="1">
            <a:off x="5957888" y="1600200"/>
            <a:ext cx="157162" cy="1052513"/>
          </a:xfrm>
          <a:prstGeom prst="line">
            <a:avLst/>
          </a:prstGeom>
          <a:noFill/>
          <a:ln w="57150">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68982" name="Line 22"/>
          <p:cNvSpPr>
            <a:spLocks noChangeShapeType="1"/>
          </p:cNvSpPr>
          <p:nvPr/>
        </p:nvSpPr>
        <p:spPr bwMode="auto">
          <a:xfrm flipH="1" flipV="1">
            <a:off x="5389563" y="161290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3" name="Line 23"/>
          <p:cNvSpPr>
            <a:spLocks noChangeShapeType="1"/>
          </p:cNvSpPr>
          <p:nvPr/>
        </p:nvSpPr>
        <p:spPr bwMode="auto">
          <a:xfrm flipV="1">
            <a:off x="6015038" y="1614488"/>
            <a:ext cx="352425" cy="113823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4" name="Line 24"/>
          <p:cNvSpPr>
            <a:spLocks noChangeShapeType="1"/>
          </p:cNvSpPr>
          <p:nvPr/>
        </p:nvSpPr>
        <p:spPr bwMode="auto">
          <a:xfrm flipH="1" flipV="1">
            <a:off x="5186363" y="1828800"/>
            <a:ext cx="442912"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5" name="Line 25"/>
          <p:cNvSpPr>
            <a:spLocks noChangeShapeType="1"/>
          </p:cNvSpPr>
          <p:nvPr/>
        </p:nvSpPr>
        <p:spPr bwMode="auto">
          <a:xfrm flipV="1">
            <a:off x="6119813" y="1819275"/>
            <a:ext cx="442912"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6" name="Line 26"/>
          <p:cNvSpPr>
            <a:spLocks noChangeShapeType="1"/>
          </p:cNvSpPr>
          <p:nvPr/>
        </p:nvSpPr>
        <p:spPr bwMode="auto">
          <a:xfrm flipH="1" flipV="1">
            <a:off x="4981575" y="1976438"/>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7" name="Line 27"/>
          <p:cNvSpPr>
            <a:spLocks noChangeShapeType="1"/>
          </p:cNvSpPr>
          <p:nvPr/>
        </p:nvSpPr>
        <p:spPr bwMode="auto">
          <a:xfrm flipV="1">
            <a:off x="6162675" y="1981200"/>
            <a:ext cx="619125" cy="814388"/>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8" name="Line 28"/>
          <p:cNvSpPr>
            <a:spLocks noChangeShapeType="1"/>
          </p:cNvSpPr>
          <p:nvPr/>
        </p:nvSpPr>
        <p:spPr bwMode="auto">
          <a:xfrm flipV="1">
            <a:off x="6281738" y="22860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9" name="Line 29"/>
          <p:cNvSpPr>
            <a:spLocks noChangeShapeType="1"/>
          </p:cNvSpPr>
          <p:nvPr/>
        </p:nvSpPr>
        <p:spPr bwMode="auto">
          <a:xfrm flipH="1" flipV="1">
            <a:off x="4662488" y="2290763"/>
            <a:ext cx="804862" cy="509587"/>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0" name="Line 30"/>
          <p:cNvSpPr>
            <a:spLocks noChangeShapeType="1"/>
          </p:cNvSpPr>
          <p:nvPr/>
        </p:nvSpPr>
        <p:spPr bwMode="auto">
          <a:xfrm flipV="1">
            <a:off x="5743575" y="3609975"/>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1" name="Line 31"/>
          <p:cNvSpPr>
            <a:spLocks noChangeShapeType="1"/>
          </p:cNvSpPr>
          <p:nvPr/>
        </p:nvSpPr>
        <p:spPr bwMode="auto">
          <a:xfrm flipH="1" flipV="1">
            <a:off x="4924425" y="3962400"/>
            <a:ext cx="690563" cy="82391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2" name="Line 32"/>
          <p:cNvSpPr>
            <a:spLocks noChangeShapeType="1"/>
          </p:cNvSpPr>
          <p:nvPr/>
        </p:nvSpPr>
        <p:spPr bwMode="auto">
          <a:xfrm flipV="1">
            <a:off x="5867400" y="3957638"/>
            <a:ext cx="690563" cy="823912"/>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44" name="Line 33"/>
          <p:cNvSpPr>
            <a:spLocks noChangeShapeType="1"/>
          </p:cNvSpPr>
          <p:nvPr/>
        </p:nvSpPr>
        <p:spPr bwMode="auto">
          <a:xfrm flipV="1">
            <a:off x="2686050" y="3124200"/>
            <a:ext cx="0" cy="15240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45" name="Text Box 34"/>
          <p:cNvSpPr txBox="1">
            <a:spLocks noChangeArrowheads="1"/>
          </p:cNvSpPr>
          <p:nvPr/>
        </p:nvSpPr>
        <p:spPr bwMode="auto">
          <a:xfrm>
            <a:off x="2727325" y="40671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200">
                <a:cs typeface="Times New Roman" panose="02020603050405020304" pitchFamily="18" charset="0"/>
              </a:rPr>
              <a:t>Direction of  wave propagation</a:t>
            </a:r>
          </a:p>
        </p:txBody>
      </p:sp>
      <p:sp>
        <p:nvSpPr>
          <p:cNvPr id="168995" name="Line 35"/>
          <p:cNvSpPr>
            <a:spLocks noChangeShapeType="1"/>
          </p:cNvSpPr>
          <p:nvPr/>
        </p:nvSpPr>
        <p:spPr bwMode="auto">
          <a:xfrm flipH="1" flipV="1">
            <a:off x="5510213" y="2990850"/>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6" name="Line 36"/>
          <p:cNvSpPr>
            <a:spLocks noChangeShapeType="1"/>
          </p:cNvSpPr>
          <p:nvPr/>
        </p:nvSpPr>
        <p:spPr bwMode="auto">
          <a:xfrm flipH="1" flipV="1">
            <a:off x="6224588" y="2995613"/>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7" name="Line 37"/>
          <p:cNvSpPr>
            <a:spLocks noChangeShapeType="1"/>
          </p:cNvSpPr>
          <p:nvPr/>
        </p:nvSpPr>
        <p:spPr bwMode="auto">
          <a:xfrm flipH="1" flipV="1">
            <a:off x="5643563" y="5000625"/>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8" name="Line 38"/>
          <p:cNvSpPr>
            <a:spLocks noChangeShapeType="1"/>
          </p:cNvSpPr>
          <p:nvPr/>
        </p:nvSpPr>
        <p:spPr bwMode="auto">
          <a:xfrm flipH="1" flipV="1">
            <a:off x="5848350" y="5000625"/>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0" name="Text Box 39"/>
          <p:cNvSpPr txBox="1">
            <a:spLocks noChangeArrowheads="1"/>
          </p:cNvSpPr>
          <p:nvPr/>
        </p:nvSpPr>
        <p:spPr bwMode="auto">
          <a:xfrm>
            <a:off x="822325" y="5961063"/>
            <a:ext cx="725328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a:solidFill>
                  <a:schemeClr val="accent1"/>
                </a:solidFill>
                <a:cs typeface="Times New Roman" panose="02020603050405020304" pitchFamily="18" charset="0"/>
              </a:rPr>
              <a:t>Solid Arrows show Directions of Constructive Interference</a:t>
            </a:r>
          </a:p>
        </p:txBody>
      </p:sp>
      <p:sp>
        <p:nvSpPr>
          <p:cNvPr id="115751" name="Text Box 40"/>
          <p:cNvSpPr txBox="1">
            <a:spLocks noChangeArrowheads="1"/>
          </p:cNvSpPr>
          <p:nvPr/>
        </p:nvSpPr>
        <p:spPr bwMode="auto">
          <a:xfrm>
            <a:off x="390525" y="33147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200">
                <a:cs typeface="Times New Roman" panose="02020603050405020304" pitchFamily="18" charset="0"/>
              </a:rPr>
              <a:t>Wave Crests</a:t>
            </a:r>
          </a:p>
        </p:txBody>
      </p:sp>
      <p:sp>
        <p:nvSpPr>
          <p:cNvPr id="115752" name="Line 41"/>
          <p:cNvSpPr>
            <a:spLocks noChangeShapeType="1"/>
          </p:cNvSpPr>
          <p:nvPr/>
        </p:nvSpPr>
        <p:spPr bwMode="auto">
          <a:xfrm flipV="1">
            <a:off x="1447800" y="3333750"/>
            <a:ext cx="419100" cy="95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3" name="Line 42"/>
          <p:cNvSpPr>
            <a:spLocks noChangeShapeType="1"/>
          </p:cNvSpPr>
          <p:nvPr/>
        </p:nvSpPr>
        <p:spPr bwMode="auto">
          <a:xfrm>
            <a:off x="1485900" y="3495675"/>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4" name="Line 43"/>
          <p:cNvSpPr>
            <a:spLocks noChangeShapeType="1"/>
          </p:cNvSpPr>
          <p:nvPr/>
        </p:nvSpPr>
        <p:spPr bwMode="auto">
          <a:xfrm flipV="1">
            <a:off x="1447800" y="3457575"/>
            <a:ext cx="4191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5" name="Text Box 44"/>
          <p:cNvSpPr txBox="1">
            <a:spLocks noChangeArrowheads="1"/>
          </p:cNvSpPr>
          <p:nvPr/>
        </p:nvSpPr>
        <p:spPr bwMode="auto">
          <a:xfrm>
            <a:off x="2362200" y="447675"/>
            <a:ext cx="4953000" cy="1049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a:solidFill>
                  <a:schemeClr val="tx2"/>
                </a:solidFill>
                <a:cs typeface="Times New Roman" panose="02020603050405020304" pitchFamily="18" charset="0"/>
              </a:rPr>
              <a:t>Interference of Coherent Waves</a:t>
            </a:r>
          </a:p>
          <a:p>
            <a:pPr>
              <a:spcBef>
                <a:spcPct val="50000"/>
              </a:spcBef>
            </a:pPr>
            <a:endParaRPr lang="en-US" altLang="en-US" sz="2000">
              <a:solidFill>
                <a:schemeClr val="tx2"/>
              </a:solidFill>
              <a:cs typeface="Times New Roman" panose="02020603050405020304" pitchFamily="18" charset="0"/>
            </a:endParaRPr>
          </a:p>
        </p:txBody>
      </p:sp>
      <p:sp>
        <p:nvSpPr>
          <p:cNvPr id="115756" name="Text Box 45"/>
          <p:cNvSpPr txBox="1">
            <a:spLocks noChangeArrowheads="1"/>
          </p:cNvSpPr>
          <p:nvPr/>
        </p:nvSpPr>
        <p:spPr bwMode="auto">
          <a:xfrm>
            <a:off x="2152650" y="4638675"/>
            <a:ext cx="106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r>
              <a:rPr lang="en-US" altLang="en-US" sz="1200">
                <a:solidFill>
                  <a:schemeClr val="accent1"/>
                </a:solidFill>
                <a:cs typeface="Times New Roman" panose="02020603050405020304" pitchFamily="18" charset="0"/>
              </a:rPr>
              <a:t>Source     (at Infinity)</a:t>
            </a:r>
          </a:p>
        </p:txBody>
      </p:sp>
      <p:graphicFrame>
        <p:nvGraphicFramePr>
          <p:cNvPr id="115757" name="Object 4"/>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19508" name="Picture" r:id="rId7" imgW="723900" imgH="723900" progId="Word.Picture.8">
                  <p:embed/>
                </p:oleObj>
              </mc:Choice>
              <mc:Fallback>
                <p:oleObj name="Picture" r:id="rId7" imgW="723900" imgH="723900" progId="Word.Picture.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5758" name="Text Box 47"/>
          <p:cNvSpPr txBox="1">
            <a:spLocks noChangeArrowheads="1"/>
          </p:cNvSpPr>
          <p:nvPr/>
        </p:nvSpPr>
        <p:spPr bwMode="auto">
          <a:xfrm>
            <a:off x="2362200" y="990600"/>
            <a:ext cx="48768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2000">
                <a:solidFill>
                  <a:schemeClr val="accent1"/>
                </a:solidFill>
                <a:cs typeface="Times New Roman" panose="02020603050405020304" pitchFamily="18" charset="0"/>
              </a:rPr>
              <a:t>1) Different spacing, same wavelength</a:t>
            </a:r>
          </a:p>
        </p:txBody>
      </p:sp>
    </p:spTree>
    <p:extLst>
      <p:ext uri="{BB962C8B-B14F-4D97-AF65-F5344CB8AC3E}">
        <p14:creationId xmlns:p14="http://schemas.microsoft.com/office/powerpoint/2010/main" val="1675692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8995"/>
                                        </p:tgtEl>
                                        <p:attrNameLst>
                                          <p:attrName>style.visibility</p:attrName>
                                        </p:attrNameLst>
                                      </p:cBhvr>
                                      <p:to>
                                        <p:strVal val="visible"/>
                                      </p:to>
                                    </p:set>
                                    <p:animEffect transition="in" filter="wipe(down)">
                                      <p:cBhvr>
                                        <p:cTn id="7" dur="500"/>
                                        <p:tgtEl>
                                          <p:spTgt spid="168995"/>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8996"/>
                                        </p:tgtEl>
                                        <p:attrNameLst>
                                          <p:attrName>style.visibility</p:attrName>
                                        </p:attrNameLst>
                                      </p:cBhvr>
                                      <p:to>
                                        <p:strVal val="visible"/>
                                      </p:to>
                                    </p:set>
                                    <p:animEffect transition="in" filter="wipe(down)">
                                      <p:cBhvr>
                                        <p:cTn id="11" dur="500"/>
                                        <p:tgtEl>
                                          <p:spTgt spid="1689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8980"/>
                                        </p:tgtEl>
                                        <p:attrNameLst>
                                          <p:attrName>style.visibility</p:attrName>
                                        </p:attrNameLst>
                                      </p:cBhvr>
                                      <p:to>
                                        <p:strVal val="visible"/>
                                      </p:to>
                                    </p:set>
                                    <p:animEffect transition="in" filter="wipe(down)">
                                      <p:cBhvr>
                                        <p:cTn id="16" dur="500"/>
                                        <p:tgtEl>
                                          <p:spTgt spid="168980"/>
                                        </p:tgtEl>
                                      </p:cBhvr>
                                    </p:animEffect>
                                  </p:childTnLst>
                                </p:cTn>
                              </p:par>
                            </p:childTnLst>
                          </p:cTn>
                        </p:par>
                        <p:par>
                          <p:cTn id="17" fill="hold" nodeType="afterGroup">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68981"/>
                                        </p:tgtEl>
                                        <p:attrNameLst>
                                          <p:attrName>style.visibility</p:attrName>
                                        </p:attrNameLst>
                                      </p:cBhvr>
                                      <p:to>
                                        <p:strVal val="visible"/>
                                      </p:to>
                                    </p:set>
                                    <p:animEffect transition="in" filter="wipe(down)">
                                      <p:cBhvr>
                                        <p:cTn id="20" dur="500"/>
                                        <p:tgtEl>
                                          <p:spTgt spid="168981"/>
                                        </p:tgtEl>
                                      </p:cBhvr>
                                    </p:animEffect>
                                  </p:childTnLst>
                                </p:cTn>
                              </p:par>
                            </p:childTnLst>
                          </p:cTn>
                        </p:par>
                        <p:par>
                          <p:cTn id="21" fill="hold" nodeType="afterGroup">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8982"/>
                                        </p:tgtEl>
                                        <p:attrNameLst>
                                          <p:attrName>style.visibility</p:attrName>
                                        </p:attrNameLst>
                                      </p:cBhvr>
                                      <p:to>
                                        <p:strVal val="visible"/>
                                      </p:to>
                                    </p:set>
                                    <p:animEffect transition="in" filter="wipe(down)">
                                      <p:cBhvr>
                                        <p:cTn id="24" dur="500"/>
                                        <p:tgtEl>
                                          <p:spTgt spid="168982"/>
                                        </p:tgtEl>
                                      </p:cBhvr>
                                    </p:animEffect>
                                  </p:childTnLst>
                                </p:cTn>
                              </p:par>
                            </p:childTnLst>
                          </p:cTn>
                        </p:par>
                        <p:par>
                          <p:cTn id="25" fill="hold" nodeType="afterGroup">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168983"/>
                                        </p:tgtEl>
                                        <p:attrNameLst>
                                          <p:attrName>style.visibility</p:attrName>
                                        </p:attrNameLst>
                                      </p:cBhvr>
                                      <p:to>
                                        <p:strVal val="visible"/>
                                      </p:to>
                                    </p:set>
                                    <p:animEffect transition="in" filter="wipe(down)">
                                      <p:cBhvr>
                                        <p:cTn id="28" dur="500"/>
                                        <p:tgtEl>
                                          <p:spTgt spid="168983"/>
                                        </p:tgtEl>
                                      </p:cBhvr>
                                    </p:animEffect>
                                  </p:childTnLst>
                                </p:cTn>
                              </p:par>
                            </p:childTnLst>
                          </p:cTn>
                        </p:par>
                        <p:par>
                          <p:cTn id="29" fill="hold" nodeType="afterGroup">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68984"/>
                                        </p:tgtEl>
                                        <p:attrNameLst>
                                          <p:attrName>style.visibility</p:attrName>
                                        </p:attrNameLst>
                                      </p:cBhvr>
                                      <p:to>
                                        <p:strVal val="visible"/>
                                      </p:to>
                                    </p:set>
                                    <p:animEffect transition="in" filter="wipe(down)">
                                      <p:cBhvr>
                                        <p:cTn id="32" dur="500"/>
                                        <p:tgtEl>
                                          <p:spTgt spid="168984"/>
                                        </p:tgtEl>
                                      </p:cBhvr>
                                    </p:animEffect>
                                  </p:childTnLst>
                                </p:cTn>
                              </p:par>
                            </p:childTnLst>
                          </p:cTn>
                        </p:par>
                        <p:par>
                          <p:cTn id="33" fill="hold" nodeType="afterGroup">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168985"/>
                                        </p:tgtEl>
                                        <p:attrNameLst>
                                          <p:attrName>style.visibility</p:attrName>
                                        </p:attrNameLst>
                                      </p:cBhvr>
                                      <p:to>
                                        <p:strVal val="visible"/>
                                      </p:to>
                                    </p:set>
                                    <p:animEffect transition="in" filter="wipe(down)">
                                      <p:cBhvr>
                                        <p:cTn id="36" dur="500"/>
                                        <p:tgtEl>
                                          <p:spTgt spid="168985"/>
                                        </p:tgtEl>
                                      </p:cBhvr>
                                    </p:animEffect>
                                  </p:childTnLst>
                                </p:cTn>
                              </p:par>
                            </p:childTnLst>
                          </p:cTn>
                        </p:par>
                        <p:par>
                          <p:cTn id="37" fill="hold" nodeType="afterGroup">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168986"/>
                                        </p:tgtEl>
                                        <p:attrNameLst>
                                          <p:attrName>style.visibility</p:attrName>
                                        </p:attrNameLst>
                                      </p:cBhvr>
                                      <p:to>
                                        <p:strVal val="visible"/>
                                      </p:to>
                                    </p:set>
                                    <p:animEffect transition="in" filter="wipe(down)">
                                      <p:cBhvr>
                                        <p:cTn id="40" dur="500"/>
                                        <p:tgtEl>
                                          <p:spTgt spid="168986"/>
                                        </p:tgtEl>
                                      </p:cBhvr>
                                    </p:animEffect>
                                  </p:childTnLst>
                                </p:cTn>
                              </p:par>
                            </p:childTnLst>
                          </p:cTn>
                        </p:par>
                        <p:par>
                          <p:cTn id="41" fill="hold" nodeType="afterGroup">
                            <p:stCondLst>
                              <p:cond delay="3500"/>
                            </p:stCondLst>
                            <p:childTnLst>
                              <p:par>
                                <p:cTn id="42" presetID="22" presetClass="entr" presetSubtype="4" fill="hold" grpId="0" nodeType="afterEffect">
                                  <p:stCondLst>
                                    <p:cond delay="0"/>
                                  </p:stCondLst>
                                  <p:childTnLst>
                                    <p:set>
                                      <p:cBhvr>
                                        <p:cTn id="43" dur="1" fill="hold">
                                          <p:stCondLst>
                                            <p:cond delay="0"/>
                                          </p:stCondLst>
                                        </p:cTn>
                                        <p:tgtEl>
                                          <p:spTgt spid="168987"/>
                                        </p:tgtEl>
                                        <p:attrNameLst>
                                          <p:attrName>style.visibility</p:attrName>
                                        </p:attrNameLst>
                                      </p:cBhvr>
                                      <p:to>
                                        <p:strVal val="visible"/>
                                      </p:to>
                                    </p:set>
                                    <p:animEffect transition="in" filter="wipe(down)">
                                      <p:cBhvr>
                                        <p:cTn id="44" dur="500"/>
                                        <p:tgtEl>
                                          <p:spTgt spid="168987"/>
                                        </p:tgtEl>
                                      </p:cBhvr>
                                    </p:animEffect>
                                  </p:childTnLst>
                                </p:cTn>
                              </p:par>
                            </p:childTnLst>
                          </p:cTn>
                        </p:par>
                        <p:par>
                          <p:cTn id="45" fill="hold" nodeType="afterGroup">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168989"/>
                                        </p:tgtEl>
                                        <p:attrNameLst>
                                          <p:attrName>style.visibility</p:attrName>
                                        </p:attrNameLst>
                                      </p:cBhvr>
                                      <p:to>
                                        <p:strVal val="visible"/>
                                      </p:to>
                                    </p:set>
                                    <p:animEffect transition="in" filter="wipe(down)">
                                      <p:cBhvr>
                                        <p:cTn id="48" dur="500"/>
                                        <p:tgtEl>
                                          <p:spTgt spid="168989"/>
                                        </p:tgtEl>
                                      </p:cBhvr>
                                    </p:animEffect>
                                  </p:childTnLst>
                                </p:cTn>
                              </p:par>
                            </p:childTnLst>
                          </p:cTn>
                        </p:par>
                        <p:par>
                          <p:cTn id="49" fill="hold" nodeType="afterGroup">
                            <p:stCondLst>
                              <p:cond delay="4500"/>
                            </p:stCondLst>
                            <p:childTnLst>
                              <p:par>
                                <p:cTn id="50" presetID="22" presetClass="entr" presetSubtype="4" fill="hold" grpId="0" nodeType="afterEffect">
                                  <p:stCondLst>
                                    <p:cond delay="0"/>
                                  </p:stCondLst>
                                  <p:childTnLst>
                                    <p:set>
                                      <p:cBhvr>
                                        <p:cTn id="51" dur="1" fill="hold">
                                          <p:stCondLst>
                                            <p:cond delay="0"/>
                                          </p:stCondLst>
                                        </p:cTn>
                                        <p:tgtEl>
                                          <p:spTgt spid="168988"/>
                                        </p:tgtEl>
                                        <p:attrNameLst>
                                          <p:attrName>style.visibility</p:attrName>
                                        </p:attrNameLst>
                                      </p:cBhvr>
                                      <p:to>
                                        <p:strVal val="visible"/>
                                      </p:to>
                                    </p:set>
                                    <p:animEffect transition="in" filter="wipe(down)">
                                      <p:cBhvr>
                                        <p:cTn id="52" dur="500"/>
                                        <p:tgtEl>
                                          <p:spTgt spid="16898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8997"/>
                                        </p:tgtEl>
                                        <p:attrNameLst>
                                          <p:attrName>style.visibility</p:attrName>
                                        </p:attrNameLst>
                                      </p:cBhvr>
                                      <p:to>
                                        <p:strVal val="visible"/>
                                      </p:to>
                                    </p:set>
                                    <p:animEffect transition="in" filter="wipe(down)">
                                      <p:cBhvr>
                                        <p:cTn id="57" dur="500"/>
                                        <p:tgtEl>
                                          <p:spTgt spid="168997"/>
                                        </p:tgtEl>
                                      </p:cBhvr>
                                    </p:animEffect>
                                  </p:childTnLst>
                                </p:cTn>
                              </p:par>
                            </p:childTnLst>
                          </p:cTn>
                        </p:par>
                        <p:par>
                          <p:cTn id="58" fill="hold" nodeType="afterGroup">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68998"/>
                                        </p:tgtEl>
                                        <p:attrNameLst>
                                          <p:attrName>style.visibility</p:attrName>
                                        </p:attrNameLst>
                                      </p:cBhvr>
                                      <p:to>
                                        <p:strVal val="visible"/>
                                      </p:to>
                                    </p:set>
                                    <p:animEffect transition="in" filter="wipe(down)">
                                      <p:cBhvr>
                                        <p:cTn id="61" dur="500"/>
                                        <p:tgtEl>
                                          <p:spTgt spid="16899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68990"/>
                                        </p:tgtEl>
                                        <p:attrNameLst>
                                          <p:attrName>style.visibility</p:attrName>
                                        </p:attrNameLst>
                                      </p:cBhvr>
                                      <p:to>
                                        <p:strVal val="visible"/>
                                      </p:to>
                                    </p:set>
                                    <p:animEffect transition="in" filter="wipe(down)">
                                      <p:cBhvr>
                                        <p:cTn id="66" dur="500"/>
                                        <p:tgtEl>
                                          <p:spTgt spid="168990"/>
                                        </p:tgtEl>
                                      </p:cBhvr>
                                    </p:animEffect>
                                  </p:childTnLst>
                                </p:cTn>
                              </p:par>
                            </p:childTnLst>
                          </p:cTn>
                        </p:par>
                        <p:par>
                          <p:cTn id="67" fill="hold" nodeType="afterGroup">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168991"/>
                                        </p:tgtEl>
                                        <p:attrNameLst>
                                          <p:attrName>style.visibility</p:attrName>
                                        </p:attrNameLst>
                                      </p:cBhvr>
                                      <p:to>
                                        <p:strVal val="visible"/>
                                      </p:to>
                                    </p:set>
                                    <p:animEffect transition="in" filter="wipe(down)">
                                      <p:cBhvr>
                                        <p:cTn id="70" dur="500"/>
                                        <p:tgtEl>
                                          <p:spTgt spid="168991"/>
                                        </p:tgtEl>
                                      </p:cBhvr>
                                    </p:animEffect>
                                  </p:childTnLst>
                                </p:cTn>
                              </p:par>
                            </p:childTnLst>
                          </p:cTn>
                        </p:par>
                        <p:par>
                          <p:cTn id="71" fill="hold" nodeType="afterGroup">
                            <p:stCondLst>
                              <p:cond delay="1000"/>
                            </p:stCondLst>
                            <p:childTnLst>
                              <p:par>
                                <p:cTn id="72" presetID="22" presetClass="entr" presetSubtype="4" fill="hold" grpId="0" nodeType="afterEffect">
                                  <p:stCondLst>
                                    <p:cond delay="0"/>
                                  </p:stCondLst>
                                  <p:childTnLst>
                                    <p:set>
                                      <p:cBhvr>
                                        <p:cTn id="73" dur="1" fill="hold">
                                          <p:stCondLst>
                                            <p:cond delay="0"/>
                                          </p:stCondLst>
                                        </p:cTn>
                                        <p:tgtEl>
                                          <p:spTgt spid="168992"/>
                                        </p:tgtEl>
                                        <p:attrNameLst>
                                          <p:attrName>style.visibility</p:attrName>
                                        </p:attrNameLst>
                                      </p:cBhvr>
                                      <p:to>
                                        <p:strVal val="visible"/>
                                      </p:to>
                                    </p:set>
                                    <p:animEffect transition="in" filter="wipe(down)">
                                      <p:cBhvr>
                                        <p:cTn id="74" dur="500"/>
                                        <p:tgtEl>
                                          <p:spTgt spid="168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80" grpId="0" animBg="1"/>
      <p:bldP spid="168981" grpId="0" animBg="1"/>
      <p:bldP spid="168982" grpId="0" animBg="1"/>
      <p:bldP spid="168983" grpId="0" animBg="1"/>
      <p:bldP spid="168984" grpId="0" animBg="1"/>
      <p:bldP spid="168985" grpId="0" animBg="1"/>
      <p:bldP spid="168986" grpId="0" animBg="1"/>
      <p:bldP spid="168987" grpId="0" animBg="1"/>
      <p:bldP spid="168988" grpId="0" animBg="1"/>
      <p:bldP spid="168989" grpId="0" animBg="1"/>
      <p:bldP spid="168990" grpId="0" animBg="1"/>
      <p:bldP spid="168991" grpId="0" animBg="1"/>
      <p:bldP spid="168992" grpId="0" animBg="1"/>
      <p:bldP spid="168995" grpId="0" animBg="1"/>
      <p:bldP spid="168996" grpId="0" animBg="1"/>
      <p:bldP spid="168997" grpId="0" animBg="1"/>
      <p:bldP spid="16899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
          <p:cNvGraphicFramePr>
            <a:graphicFrameLocks noChangeAspect="1"/>
          </p:cNvGraphicFramePr>
          <p:nvPr/>
        </p:nvGraphicFramePr>
        <p:xfrm>
          <a:off x="609600" y="990600"/>
          <a:ext cx="7924800" cy="4554538"/>
        </p:xfrm>
        <a:graphic>
          <a:graphicData uri="http://schemas.openxmlformats.org/presentationml/2006/ole">
            <mc:AlternateContent xmlns:mc="http://schemas.openxmlformats.org/markup-compatibility/2006">
              <mc:Choice xmlns:v="urn:schemas-microsoft-com:vml" Requires="v">
                <p:oleObj spid="_x0000_s20514" name="Document" r:id="rId3" imgW="7340600" imgH="4216400" progId="Word.Document.8">
                  <p:embed/>
                </p:oleObj>
              </mc:Choice>
              <mc:Fallback>
                <p:oleObj name="Document" r:id="rId3" imgW="7340600" imgH="42164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7924800" cy="455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6738" name="Line 3"/>
          <p:cNvSpPr>
            <a:spLocks noChangeShapeType="1"/>
          </p:cNvSpPr>
          <p:nvPr/>
        </p:nvSpPr>
        <p:spPr bwMode="auto">
          <a:xfrm flipH="1">
            <a:off x="685800" y="4316413"/>
            <a:ext cx="148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39" name="Line 4"/>
          <p:cNvSpPr>
            <a:spLocks noChangeShapeType="1"/>
          </p:cNvSpPr>
          <p:nvPr/>
        </p:nvSpPr>
        <p:spPr bwMode="auto">
          <a:xfrm flipH="1" flipV="1">
            <a:off x="3048000" y="4318000"/>
            <a:ext cx="1447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0" name="Line 5"/>
          <p:cNvSpPr>
            <a:spLocks noChangeShapeType="1"/>
          </p:cNvSpPr>
          <p:nvPr/>
        </p:nvSpPr>
        <p:spPr bwMode="auto">
          <a:xfrm flipH="1">
            <a:off x="464185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1" name="Line 6"/>
          <p:cNvSpPr>
            <a:spLocks noChangeShapeType="1"/>
          </p:cNvSpPr>
          <p:nvPr/>
        </p:nvSpPr>
        <p:spPr bwMode="auto">
          <a:xfrm flipH="1" flipV="1">
            <a:off x="706120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2" name="Line 7"/>
          <p:cNvSpPr>
            <a:spLocks noChangeShapeType="1"/>
          </p:cNvSpPr>
          <p:nvPr/>
        </p:nvSpPr>
        <p:spPr bwMode="auto">
          <a:xfrm flipH="1">
            <a:off x="2190750" y="4316413"/>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3" name="Line 8"/>
          <p:cNvSpPr>
            <a:spLocks noChangeShapeType="1"/>
          </p:cNvSpPr>
          <p:nvPr/>
        </p:nvSpPr>
        <p:spPr bwMode="auto">
          <a:xfrm flipH="1">
            <a:off x="6197600" y="4318000"/>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4" name="Line 9"/>
          <p:cNvSpPr>
            <a:spLocks noChangeShapeType="1"/>
          </p:cNvSpPr>
          <p:nvPr/>
        </p:nvSpPr>
        <p:spPr bwMode="auto">
          <a:xfrm flipV="1">
            <a:off x="2184400" y="44196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5" name="Line 10"/>
          <p:cNvSpPr>
            <a:spLocks noChangeShapeType="1"/>
          </p:cNvSpPr>
          <p:nvPr/>
        </p:nvSpPr>
        <p:spPr bwMode="auto">
          <a:xfrm flipV="1">
            <a:off x="3035300" y="44069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6" name="Line 11"/>
          <p:cNvSpPr>
            <a:spLocks noChangeShapeType="1"/>
          </p:cNvSpPr>
          <p:nvPr/>
        </p:nvSpPr>
        <p:spPr bwMode="auto">
          <a:xfrm flipV="1">
            <a:off x="61849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7" name="Line 12"/>
          <p:cNvSpPr>
            <a:spLocks noChangeShapeType="1"/>
          </p:cNvSpPr>
          <p:nvPr/>
        </p:nvSpPr>
        <p:spPr bwMode="auto">
          <a:xfrm flipV="1">
            <a:off x="70485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8" name="Line 13"/>
          <p:cNvSpPr>
            <a:spLocks noChangeShapeType="1"/>
          </p:cNvSpPr>
          <p:nvPr/>
        </p:nvSpPr>
        <p:spPr bwMode="auto">
          <a:xfrm flipV="1">
            <a:off x="6619875" y="2619375"/>
            <a:ext cx="0" cy="1219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9" name="Line 14"/>
          <p:cNvSpPr>
            <a:spLocks noChangeShapeType="1"/>
          </p:cNvSpPr>
          <p:nvPr/>
        </p:nvSpPr>
        <p:spPr bwMode="auto">
          <a:xfrm flipH="1" flipV="1">
            <a:off x="6096000" y="2895600"/>
            <a:ext cx="358775" cy="12080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0" name="Line 15"/>
          <p:cNvSpPr>
            <a:spLocks noChangeShapeType="1"/>
          </p:cNvSpPr>
          <p:nvPr/>
        </p:nvSpPr>
        <p:spPr bwMode="auto">
          <a:xfrm flipV="1">
            <a:off x="6781800" y="2870200"/>
            <a:ext cx="390525" cy="12287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1" name="Line 16"/>
          <p:cNvSpPr>
            <a:spLocks noChangeShapeType="1"/>
          </p:cNvSpPr>
          <p:nvPr/>
        </p:nvSpPr>
        <p:spPr bwMode="auto">
          <a:xfrm flipV="1">
            <a:off x="2609850" y="2867025"/>
            <a:ext cx="0" cy="12192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2" name="Line 17"/>
          <p:cNvSpPr>
            <a:spLocks noChangeShapeType="1"/>
          </p:cNvSpPr>
          <p:nvPr/>
        </p:nvSpPr>
        <p:spPr bwMode="auto">
          <a:xfrm flipH="1" flipV="1">
            <a:off x="2362200" y="297180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3" name="Line 18"/>
          <p:cNvSpPr>
            <a:spLocks noChangeShapeType="1"/>
          </p:cNvSpPr>
          <p:nvPr/>
        </p:nvSpPr>
        <p:spPr bwMode="auto">
          <a:xfrm flipV="1">
            <a:off x="2698750" y="295275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4" name="Line 19"/>
          <p:cNvSpPr>
            <a:spLocks noChangeShapeType="1"/>
          </p:cNvSpPr>
          <p:nvPr/>
        </p:nvSpPr>
        <p:spPr bwMode="auto">
          <a:xfrm flipH="1" flipV="1">
            <a:off x="2100263" y="297180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5" name="Line 20"/>
          <p:cNvSpPr>
            <a:spLocks noChangeShapeType="1"/>
          </p:cNvSpPr>
          <p:nvPr/>
        </p:nvSpPr>
        <p:spPr bwMode="auto">
          <a:xfrm flipV="1">
            <a:off x="2767013" y="296545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6" name="Line 21"/>
          <p:cNvSpPr>
            <a:spLocks noChangeShapeType="1"/>
          </p:cNvSpPr>
          <p:nvPr/>
        </p:nvSpPr>
        <p:spPr bwMode="auto">
          <a:xfrm flipH="1" flipV="1">
            <a:off x="1860550" y="313690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7" name="Line 22"/>
          <p:cNvSpPr>
            <a:spLocks noChangeShapeType="1"/>
          </p:cNvSpPr>
          <p:nvPr/>
        </p:nvSpPr>
        <p:spPr bwMode="auto">
          <a:xfrm flipV="1">
            <a:off x="2901950" y="313055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8" name="Line 23"/>
          <p:cNvSpPr>
            <a:spLocks noChangeShapeType="1"/>
          </p:cNvSpPr>
          <p:nvPr/>
        </p:nvSpPr>
        <p:spPr bwMode="auto">
          <a:xfrm flipH="1" flipV="1">
            <a:off x="1663700" y="331470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9" name="Line 24"/>
          <p:cNvSpPr>
            <a:spLocks noChangeShapeType="1"/>
          </p:cNvSpPr>
          <p:nvPr/>
        </p:nvSpPr>
        <p:spPr bwMode="auto">
          <a:xfrm flipV="1">
            <a:off x="2946400" y="330835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0" name="Line 25"/>
          <p:cNvSpPr>
            <a:spLocks noChangeShapeType="1"/>
          </p:cNvSpPr>
          <p:nvPr/>
        </p:nvSpPr>
        <p:spPr bwMode="auto">
          <a:xfrm flipH="1" flipV="1">
            <a:off x="13223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1" name="Line 26"/>
          <p:cNvSpPr>
            <a:spLocks noChangeShapeType="1"/>
          </p:cNvSpPr>
          <p:nvPr/>
        </p:nvSpPr>
        <p:spPr bwMode="auto">
          <a:xfrm flipV="1">
            <a:off x="30876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2" name="Line 27"/>
          <p:cNvSpPr>
            <a:spLocks noChangeShapeType="1"/>
          </p:cNvSpPr>
          <p:nvPr/>
        </p:nvSpPr>
        <p:spPr bwMode="auto">
          <a:xfrm flipH="1" flipV="1">
            <a:off x="5573713"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3" name="Line 28"/>
          <p:cNvSpPr>
            <a:spLocks noChangeShapeType="1"/>
          </p:cNvSpPr>
          <p:nvPr/>
        </p:nvSpPr>
        <p:spPr bwMode="auto">
          <a:xfrm flipV="1">
            <a:off x="7064375"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aphicFrame>
        <p:nvGraphicFramePr>
          <p:cNvPr id="116764" name="Object 3"/>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20515" name="Picture" r:id="rId5" imgW="723900" imgH="723900" progId="Word.Picture.8">
                  <p:embed/>
                </p:oleObj>
              </mc:Choice>
              <mc:Fallback>
                <p:oleObj name="Picture" r:id="rId5" imgW="723900" imgH="72390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6765" name="Text Box 30"/>
          <p:cNvSpPr txBox="1">
            <a:spLocks noChangeArrowheads="1"/>
          </p:cNvSpPr>
          <p:nvPr/>
        </p:nvSpPr>
        <p:spPr bwMode="auto">
          <a:xfrm>
            <a:off x="2362200" y="447675"/>
            <a:ext cx="4953000" cy="1049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a:solidFill>
                  <a:schemeClr val="tx2"/>
                </a:solidFill>
                <a:cs typeface="Times New Roman" panose="02020603050405020304" pitchFamily="18" charset="0"/>
              </a:rPr>
              <a:t>Interference of Coherent Waves</a:t>
            </a:r>
          </a:p>
          <a:p>
            <a:pPr>
              <a:spcBef>
                <a:spcPct val="50000"/>
              </a:spcBef>
            </a:pPr>
            <a:endParaRPr lang="en-US" altLang="en-US" sz="2000">
              <a:solidFill>
                <a:schemeClr val="tx2"/>
              </a:solidFill>
              <a:cs typeface="Times New Roman" panose="02020603050405020304" pitchFamily="18" charset="0"/>
            </a:endParaRPr>
          </a:p>
        </p:txBody>
      </p:sp>
      <p:sp>
        <p:nvSpPr>
          <p:cNvPr id="116766" name="Text Box 31"/>
          <p:cNvSpPr txBox="1">
            <a:spLocks noChangeArrowheads="1"/>
          </p:cNvSpPr>
          <p:nvPr/>
        </p:nvSpPr>
        <p:spPr bwMode="auto">
          <a:xfrm>
            <a:off x="2362200" y="990600"/>
            <a:ext cx="4876800" cy="446088"/>
          </a:xfrm>
          <a:prstGeom prst="rect">
            <a:avLst/>
          </a:prstGeom>
          <a:gradFill rotWithShape="1">
            <a:gsLst>
              <a:gs pos="0">
                <a:srgbClr val="3366FF">
                  <a:alpha val="68999"/>
                </a:srgbClr>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2000">
                <a:solidFill>
                  <a:schemeClr val="tx2"/>
                </a:solidFill>
                <a:cs typeface="Times New Roman" panose="02020603050405020304" pitchFamily="18" charset="0"/>
              </a:rPr>
              <a:t>2) Same spacing, different wavelength</a:t>
            </a:r>
          </a:p>
        </p:txBody>
      </p:sp>
      <p:sp>
        <p:nvSpPr>
          <p:cNvPr id="116767" name="Text Box 32"/>
          <p:cNvSpPr txBox="1">
            <a:spLocks noChangeArrowheads="1"/>
          </p:cNvSpPr>
          <p:nvPr/>
        </p:nvSpPr>
        <p:spPr bwMode="auto">
          <a:xfrm>
            <a:off x="6477000" y="22860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8" name="Text Box 33"/>
          <p:cNvSpPr txBox="1">
            <a:spLocks noChangeArrowheads="1"/>
          </p:cNvSpPr>
          <p:nvPr/>
        </p:nvSpPr>
        <p:spPr bwMode="auto">
          <a:xfrm>
            <a:off x="2460625" y="24384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9" name="Text Box 34"/>
          <p:cNvSpPr txBox="1">
            <a:spLocks noChangeArrowheads="1"/>
          </p:cNvSpPr>
          <p:nvPr/>
        </p:nvSpPr>
        <p:spPr bwMode="auto">
          <a:xfrm>
            <a:off x="7064375" y="24717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0" name="Text Box 35"/>
          <p:cNvSpPr txBox="1">
            <a:spLocks noChangeArrowheads="1"/>
          </p:cNvSpPr>
          <p:nvPr/>
        </p:nvSpPr>
        <p:spPr bwMode="auto">
          <a:xfrm>
            <a:off x="2700338" y="25352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1" name="Text Box 36"/>
          <p:cNvSpPr txBox="1">
            <a:spLocks noChangeArrowheads="1"/>
          </p:cNvSpPr>
          <p:nvPr/>
        </p:nvSpPr>
        <p:spPr bwMode="auto">
          <a:xfrm>
            <a:off x="5791200" y="2514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2" name="Text Box 37"/>
          <p:cNvSpPr txBox="1">
            <a:spLocks noChangeArrowheads="1"/>
          </p:cNvSpPr>
          <p:nvPr/>
        </p:nvSpPr>
        <p:spPr bwMode="auto">
          <a:xfrm>
            <a:off x="2133600" y="25368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3" name="Text Box 38"/>
          <p:cNvSpPr txBox="1">
            <a:spLocks noChangeArrowheads="1"/>
          </p:cNvSpPr>
          <p:nvPr/>
        </p:nvSpPr>
        <p:spPr bwMode="auto">
          <a:xfrm>
            <a:off x="76962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4" name="Text Box 39"/>
          <p:cNvSpPr txBox="1">
            <a:spLocks noChangeArrowheads="1"/>
          </p:cNvSpPr>
          <p:nvPr/>
        </p:nvSpPr>
        <p:spPr bwMode="auto">
          <a:xfrm>
            <a:off x="2949575" y="26892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5" name="Text Box 40"/>
          <p:cNvSpPr txBox="1">
            <a:spLocks noChangeArrowheads="1"/>
          </p:cNvSpPr>
          <p:nvPr/>
        </p:nvSpPr>
        <p:spPr bwMode="auto">
          <a:xfrm flipH="1">
            <a:off x="51816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6" name="Text Box 41"/>
          <p:cNvSpPr txBox="1">
            <a:spLocks noChangeArrowheads="1"/>
          </p:cNvSpPr>
          <p:nvPr/>
        </p:nvSpPr>
        <p:spPr bwMode="auto">
          <a:xfrm flipH="1">
            <a:off x="1828800" y="2667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7" name="Text Box 42"/>
          <p:cNvSpPr txBox="1">
            <a:spLocks noChangeArrowheads="1"/>
          </p:cNvSpPr>
          <p:nvPr/>
        </p:nvSpPr>
        <p:spPr bwMode="auto">
          <a:xfrm>
            <a:off x="3276600" y="27876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+3</a:t>
            </a:r>
          </a:p>
        </p:txBody>
      </p:sp>
      <p:sp>
        <p:nvSpPr>
          <p:cNvPr id="116778" name="Text Box 43"/>
          <p:cNvSpPr txBox="1">
            <a:spLocks noChangeArrowheads="1"/>
          </p:cNvSpPr>
          <p:nvPr/>
        </p:nvSpPr>
        <p:spPr bwMode="auto">
          <a:xfrm>
            <a:off x="3505200" y="30162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+4</a:t>
            </a:r>
          </a:p>
        </p:txBody>
      </p:sp>
      <p:sp>
        <p:nvSpPr>
          <p:cNvPr id="116779" name="Text Box 44"/>
          <p:cNvSpPr txBox="1">
            <a:spLocks noChangeArrowheads="1"/>
          </p:cNvSpPr>
          <p:nvPr/>
        </p:nvSpPr>
        <p:spPr bwMode="auto">
          <a:xfrm>
            <a:off x="3886200" y="3429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+5</a:t>
            </a:r>
          </a:p>
        </p:txBody>
      </p:sp>
      <p:sp>
        <p:nvSpPr>
          <p:cNvPr id="116780" name="Text Box 45"/>
          <p:cNvSpPr txBox="1">
            <a:spLocks noChangeArrowheads="1"/>
          </p:cNvSpPr>
          <p:nvPr/>
        </p:nvSpPr>
        <p:spPr bwMode="auto">
          <a:xfrm>
            <a:off x="6080125" y="5627688"/>
            <a:ext cx="1193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Red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
        <p:nvSpPr>
          <p:cNvPr id="116781" name="Text Box 46"/>
          <p:cNvSpPr txBox="1">
            <a:spLocks noChangeArrowheads="1"/>
          </p:cNvSpPr>
          <p:nvPr/>
        </p:nvSpPr>
        <p:spPr bwMode="auto">
          <a:xfrm>
            <a:off x="1989138" y="5630863"/>
            <a:ext cx="1238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Blue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Tree>
    <p:extLst>
      <p:ext uri="{BB962C8B-B14F-4D97-AF65-F5344CB8AC3E}">
        <p14:creationId xmlns:p14="http://schemas.microsoft.com/office/powerpoint/2010/main" val="95438748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and Image Formation</a:t>
            </a:r>
            <a:endParaRPr lang="en-US" dirty="0"/>
          </a:p>
        </p:txBody>
      </p:sp>
      <p:sp>
        <p:nvSpPr>
          <p:cNvPr id="3" name="Content Placeholder 2"/>
          <p:cNvSpPr>
            <a:spLocks noGrp="1"/>
          </p:cNvSpPr>
          <p:nvPr>
            <p:ph idx="1"/>
          </p:nvPr>
        </p:nvSpPr>
        <p:spPr/>
        <p:txBody>
          <a:bodyPr/>
          <a:lstStyle/>
          <a:p>
            <a:r>
              <a:rPr lang="en-US" dirty="0" smtClean="0"/>
              <a:t>Diffracted and </a:t>
            </a:r>
            <a:r>
              <a:rPr lang="en-US" dirty="0" err="1" smtClean="0"/>
              <a:t>undeviated</a:t>
            </a:r>
            <a:r>
              <a:rPr lang="en-US" dirty="0" smtClean="0"/>
              <a:t> light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447" y="2663031"/>
            <a:ext cx="4410075" cy="2676525"/>
          </a:xfrm>
          <a:prstGeom prst="rect">
            <a:avLst/>
          </a:prstGeom>
        </p:spPr>
      </p:pic>
      <p:sp>
        <p:nvSpPr>
          <p:cNvPr id="5" name="Rectangle 4"/>
          <p:cNvSpPr/>
          <p:nvPr/>
        </p:nvSpPr>
        <p:spPr>
          <a:xfrm>
            <a:off x="2623457" y="2906486"/>
            <a:ext cx="71845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73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Diffraction and Image Formation</a:t>
            </a:r>
          </a:p>
        </p:txBody>
      </p:sp>
      <p:sp>
        <p:nvSpPr>
          <p:cNvPr id="6" name="Content Placeholder 5"/>
          <p:cNvSpPr>
            <a:spLocks noGrp="1"/>
          </p:cNvSpPr>
          <p:nvPr>
            <p:ph idx="1"/>
          </p:nvPr>
        </p:nvSpPr>
        <p:spPr/>
        <p:txBody>
          <a:bodyPr/>
          <a:lstStyle/>
          <a:p>
            <a:r>
              <a:rPr lang="en-US" dirty="0" smtClean="0"/>
              <a:t>View of the rear focal plane of objective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54" y="2624136"/>
            <a:ext cx="7777526" cy="2698977"/>
          </a:xfrm>
          <a:prstGeom prst="rect">
            <a:avLst/>
          </a:prstGeom>
        </p:spPr>
      </p:pic>
      <p:sp>
        <p:nvSpPr>
          <p:cNvPr id="3" name="Rectangle 2"/>
          <p:cNvSpPr/>
          <p:nvPr/>
        </p:nvSpPr>
        <p:spPr>
          <a:xfrm>
            <a:off x="3995057" y="5029200"/>
            <a:ext cx="1023257" cy="293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898" y="4936316"/>
            <a:ext cx="1407758" cy="369332"/>
          </a:xfrm>
          <a:prstGeom prst="rect">
            <a:avLst/>
          </a:prstGeom>
          <a:solidFill>
            <a:schemeClr val="bg1"/>
          </a:solidFill>
        </p:spPr>
        <p:txBody>
          <a:bodyPr wrap="none" rtlCol="0">
            <a:spAutoFit/>
          </a:bodyPr>
          <a:lstStyle/>
          <a:p>
            <a:r>
              <a:rPr lang="en-US" dirty="0" smtClean="0"/>
              <a:t>No specimen</a:t>
            </a:r>
            <a:endParaRPr lang="en-US" dirty="0"/>
          </a:p>
        </p:txBody>
      </p:sp>
      <p:sp>
        <p:nvSpPr>
          <p:cNvPr id="8" name="TextBox 7"/>
          <p:cNvSpPr txBox="1"/>
          <p:nvPr/>
        </p:nvSpPr>
        <p:spPr>
          <a:xfrm>
            <a:off x="3284735" y="4936316"/>
            <a:ext cx="591829" cy="369332"/>
          </a:xfrm>
          <a:prstGeom prst="rect">
            <a:avLst/>
          </a:prstGeom>
          <a:solidFill>
            <a:schemeClr val="bg1"/>
          </a:solidFill>
        </p:spPr>
        <p:txBody>
          <a:bodyPr wrap="none" rtlCol="0">
            <a:spAutoFit/>
          </a:bodyPr>
          <a:lstStyle/>
          <a:p>
            <a:r>
              <a:rPr lang="en-US" dirty="0" smtClean="0"/>
              <a:t>10 X</a:t>
            </a:r>
            <a:endParaRPr lang="en-US" dirty="0"/>
          </a:p>
        </p:txBody>
      </p:sp>
      <p:sp>
        <p:nvSpPr>
          <p:cNvPr id="9" name="TextBox 8"/>
          <p:cNvSpPr txBox="1"/>
          <p:nvPr/>
        </p:nvSpPr>
        <p:spPr>
          <a:xfrm>
            <a:off x="5255300" y="4958087"/>
            <a:ext cx="591829" cy="369332"/>
          </a:xfrm>
          <a:prstGeom prst="rect">
            <a:avLst/>
          </a:prstGeom>
          <a:solidFill>
            <a:schemeClr val="bg1"/>
          </a:solidFill>
        </p:spPr>
        <p:txBody>
          <a:bodyPr wrap="none" rtlCol="0">
            <a:spAutoFit/>
          </a:bodyPr>
          <a:lstStyle/>
          <a:p>
            <a:r>
              <a:rPr lang="en-US" dirty="0" smtClean="0"/>
              <a:t>40 X</a:t>
            </a:r>
            <a:endParaRPr lang="en-US" dirty="0"/>
          </a:p>
        </p:txBody>
      </p:sp>
      <p:sp>
        <p:nvSpPr>
          <p:cNvPr id="10" name="TextBox 9"/>
          <p:cNvSpPr txBox="1"/>
          <p:nvPr/>
        </p:nvSpPr>
        <p:spPr>
          <a:xfrm>
            <a:off x="7267773" y="4953781"/>
            <a:ext cx="591829" cy="369332"/>
          </a:xfrm>
          <a:prstGeom prst="rect">
            <a:avLst/>
          </a:prstGeom>
          <a:solidFill>
            <a:schemeClr val="bg1"/>
          </a:solidFill>
        </p:spPr>
        <p:txBody>
          <a:bodyPr wrap="none" rtlCol="0">
            <a:spAutoFit/>
          </a:bodyPr>
          <a:lstStyle/>
          <a:p>
            <a:r>
              <a:rPr lang="en-US" dirty="0" smtClean="0"/>
              <a:t>63 X</a:t>
            </a:r>
            <a:endParaRPr lang="en-US" dirty="0"/>
          </a:p>
        </p:txBody>
      </p:sp>
      <p:sp>
        <p:nvSpPr>
          <p:cNvPr id="5" name="TextBox 4"/>
          <p:cNvSpPr txBox="1"/>
          <p:nvPr/>
        </p:nvSpPr>
        <p:spPr>
          <a:xfrm>
            <a:off x="2385547" y="5788679"/>
            <a:ext cx="4370940" cy="523220"/>
          </a:xfrm>
          <a:prstGeom prst="rect">
            <a:avLst/>
          </a:prstGeom>
          <a:noFill/>
        </p:spPr>
        <p:txBody>
          <a:bodyPr wrap="none" rtlCol="0">
            <a:spAutoFit/>
          </a:bodyPr>
          <a:lstStyle/>
          <a:p>
            <a:r>
              <a:rPr lang="en-US" sz="2800" dirty="0" smtClean="0">
                <a:hlinkClick r:id="rId4"/>
              </a:rPr>
              <a:t>Let’s see what this looks like.</a:t>
            </a:r>
            <a:endParaRPr lang="en-US" sz="2800" dirty="0"/>
          </a:p>
        </p:txBody>
      </p:sp>
    </p:spTree>
    <p:extLst>
      <p:ext uri="{BB962C8B-B14F-4D97-AF65-F5344CB8AC3E}">
        <p14:creationId xmlns:p14="http://schemas.microsoft.com/office/powerpoint/2010/main" val="1458408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Diffraction and Image Formation</a:t>
            </a:r>
          </a:p>
        </p:txBody>
      </p:sp>
      <p:sp>
        <p:nvSpPr>
          <p:cNvPr id="3" name="Content Placeholder 2"/>
          <p:cNvSpPr>
            <a:spLocks noGrp="1"/>
          </p:cNvSpPr>
          <p:nvPr>
            <p:ph idx="1"/>
          </p:nvPr>
        </p:nvSpPr>
        <p:spPr/>
        <p:txBody>
          <a:bodyPr/>
          <a:lstStyle/>
          <a:p>
            <a:r>
              <a:rPr lang="en-US" dirty="0" smtClean="0"/>
              <a:t>Diffraction patterns of line gratings and other structures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788" y="2755672"/>
            <a:ext cx="6089105" cy="3971700"/>
          </a:xfrm>
          <a:prstGeom prst="rect">
            <a:avLst/>
          </a:prstGeom>
        </p:spPr>
      </p:pic>
      <p:sp>
        <p:nvSpPr>
          <p:cNvPr id="6" name="Rectangle 5"/>
          <p:cNvSpPr/>
          <p:nvPr/>
        </p:nvSpPr>
        <p:spPr>
          <a:xfrm>
            <a:off x="4201886" y="6455229"/>
            <a:ext cx="827314"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233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Diffraction and Image Formation</a:t>
            </a:r>
          </a:p>
        </p:txBody>
      </p:sp>
      <p:sp>
        <p:nvSpPr>
          <p:cNvPr id="3" name="Content Placeholder 2"/>
          <p:cNvSpPr>
            <a:spLocks noGrp="1"/>
          </p:cNvSpPr>
          <p:nvPr>
            <p:ph idx="1"/>
          </p:nvPr>
        </p:nvSpPr>
        <p:spPr/>
        <p:txBody>
          <a:bodyPr/>
          <a:lstStyle/>
          <a:p>
            <a:r>
              <a:rPr lang="en-US" dirty="0" smtClean="0"/>
              <a:t>Capturing more orders with immersion lens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949" y="2552388"/>
            <a:ext cx="6959736" cy="3624575"/>
          </a:xfrm>
          <a:prstGeom prst="rect">
            <a:avLst/>
          </a:prstGeom>
        </p:spPr>
      </p:pic>
      <p:sp>
        <p:nvSpPr>
          <p:cNvPr id="5" name="Rectangle 4"/>
          <p:cNvSpPr/>
          <p:nvPr/>
        </p:nvSpPr>
        <p:spPr>
          <a:xfrm>
            <a:off x="3951514" y="5203371"/>
            <a:ext cx="1034143" cy="39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287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Determining resolution (3 methods)</a:t>
            </a:r>
            <a:endParaRPr lang="en-US" sz="4000"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Using Fermat’s principle of least time</a:t>
            </a:r>
          </a:p>
          <a:p>
            <a:pPr marL="514350" indent="-514350">
              <a:buFont typeface="+mj-lt"/>
              <a:buAutoNum type="arabicPeriod"/>
            </a:pPr>
            <a:r>
              <a:rPr lang="en-US" dirty="0" smtClean="0"/>
              <a:t>Abbe’s resolution formula using N.A.</a:t>
            </a:r>
          </a:p>
          <a:p>
            <a:pPr marL="514350" indent="-514350">
              <a:buFont typeface="+mj-lt"/>
              <a:buAutoNum type="arabicPeriod"/>
            </a:pPr>
            <a:r>
              <a:rPr lang="en-US" dirty="0" smtClean="0"/>
              <a:t>Collecting more diffraction orders</a:t>
            </a:r>
            <a:endParaRPr lang="en-US" dirty="0"/>
          </a:p>
        </p:txBody>
      </p:sp>
    </p:spTree>
    <p:extLst>
      <p:ext uri="{BB962C8B-B14F-4D97-AF65-F5344CB8AC3E}">
        <p14:creationId xmlns:p14="http://schemas.microsoft.com/office/powerpoint/2010/main" val="646001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Thomas Young’s talk in 1803 demonstrating interference</a:t>
            </a:r>
            <a:endParaRPr lang="en-US" dirty="0"/>
          </a:p>
        </p:txBody>
      </p:sp>
      <p:sp>
        <p:nvSpPr>
          <p:cNvPr id="6" name="Content Placeholder 5"/>
          <p:cNvSpPr>
            <a:spLocks noGrp="1"/>
          </p:cNvSpPr>
          <p:nvPr>
            <p:ph idx="1"/>
          </p:nvPr>
        </p:nvSpPr>
        <p:spPr/>
        <p:txBody>
          <a:bodyPr/>
          <a:lstStyle/>
          <a:p>
            <a:r>
              <a:rPr lang="en-US" dirty="0"/>
              <a:t>"The experiments I am about to relate ... may be repeated with great ease, whenever the sun shines, and without any other apparatus than is at hand to every one."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20" y="3416299"/>
            <a:ext cx="2924849" cy="2895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6622" y="3416299"/>
            <a:ext cx="2853121" cy="2895600"/>
          </a:xfrm>
          <a:prstGeom prst="rect">
            <a:avLst/>
          </a:prstGeom>
        </p:spPr>
      </p:pic>
    </p:spTree>
    <p:extLst>
      <p:ext uri="{BB962C8B-B14F-4D97-AF65-F5344CB8AC3E}">
        <p14:creationId xmlns:p14="http://schemas.microsoft.com/office/powerpoint/2010/main" val="514022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between airy disk, point spread function (PSF) and resolution</a:t>
            </a:r>
            <a:endParaRPr lang="en-US" dirty="0"/>
          </a:p>
        </p:txBody>
      </p:sp>
      <p:sp>
        <p:nvSpPr>
          <p:cNvPr id="3" name="Content Placeholder 2"/>
          <p:cNvSpPr>
            <a:spLocks noGrp="1"/>
          </p:cNvSpPr>
          <p:nvPr>
            <p:ph sz="half" idx="1"/>
          </p:nvPr>
        </p:nvSpPr>
        <p:spPr/>
        <p:txBody>
          <a:bodyPr>
            <a:normAutofit/>
          </a:bodyPr>
          <a:lstStyle/>
          <a:p>
            <a:r>
              <a:rPr lang="en-US" sz="1600" dirty="0" smtClean="0"/>
              <a:t>Minimum resolvable distance requires that the two PSF’s don’t overlap</a:t>
            </a:r>
            <a:endParaRPr lang="en-US" sz="1600" dirty="0"/>
          </a:p>
        </p:txBody>
      </p:sp>
      <p:sp>
        <p:nvSpPr>
          <p:cNvPr id="5" name="Content Placeholder 4"/>
          <p:cNvSpPr>
            <a:spLocks noGrp="1"/>
          </p:cNvSpPr>
          <p:nvPr>
            <p:ph sz="half" idx="2"/>
          </p:nvPr>
        </p:nvSpPr>
        <p:spPr/>
        <p:txBody>
          <a:bodyPr>
            <a:normAutofit/>
          </a:bodyPr>
          <a:lstStyle/>
          <a:p>
            <a:r>
              <a:rPr lang="en-US" sz="1600" dirty="0" smtClean="0"/>
              <a:t>Rayleigh criterion and Full Width Half Maximum (FWHM)</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796" y="2623457"/>
            <a:ext cx="3497907" cy="3379334"/>
          </a:xfrm>
          <a:prstGeom prst="rect">
            <a:avLst/>
          </a:prstGeom>
        </p:spPr>
      </p:pic>
      <p:sp>
        <p:nvSpPr>
          <p:cNvPr id="6" name="TextBox 5"/>
          <p:cNvSpPr txBox="1"/>
          <p:nvPr/>
        </p:nvSpPr>
        <p:spPr>
          <a:xfrm>
            <a:off x="5488475" y="5967902"/>
            <a:ext cx="2501519" cy="461665"/>
          </a:xfrm>
          <a:prstGeom prst="rect">
            <a:avLst/>
          </a:prstGeom>
          <a:noFill/>
        </p:spPr>
        <p:txBody>
          <a:bodyPr wrap="none" rtlCol="0">
            <a:spAutoFit/>
          </a:bodyPr>
          <a:lstStyle/>
          <a:p>
            <a:r>
              <a:rPr lang="en-US" sz="2400" dirty="0" smtClean="0">
                <a:hlinkClick r:id="rId4"/>
              </a:rPr>
              <a:t>Airy pattern Basics</a:t>
            </a:r>
            <a:endParaRPr lang="en-US" sz="24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936" y="2623457"/>
            <a:ext cx="3810598" cy="3015343"/>
          </a:xfrm>
          <a:prstGeom prst="rect">
            <a:avLst/>
          </a:prstGeom>
        </p:spPr>
      </p:pic>
      <p:sp>
        <p:nvSpPr>
          <p:cNvPr id="8" name="Rectangle 7"/>
          <p:cNvSpPr/>
          <p:nvPr/>
        </p:nvSpPr>
        <p:spPr>
          <a:xfrm>
            <a:off x="2950029" y="5715000"/>
            <a:ext cx="772885" cy="287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36972" y="5418313"/>
            <a:ext cx="772885" cy="287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22796" y="6064096"/>
            <a:ext cx="3877921" cy="369332"/>
          </a:xfrm>
          <a:prstGeom prst="rect">
            <a:avLst/>
          </a:prstGeom>
          <a:noFill/>
        </p:spPr>
        <p:txBody>
          <a:bodyPr wrap="none" rtlCol="0">
            <a:spAutoFit/>
          </a:bodyPr>
          <a:lstStyle/>
          <a:p>
            <a:r>
              <a:rPr lang="en-US" dirty="0" smtClean="0">
                <a:hlinkClick r:id="rId6"/>
              </a:rPr>
              <a:t>How N.A. and air disk effects resolution</a:t>
            </a:r>
            <a:endParaRPr lang="en-US" dirty="0"/>
          </a:p>
        </p:txBody>
      </p:sp>
    </p:spTree>
    <p:extLst>
      <p:ext uri="{BB962C8B-B14F-4D97-AF65-F5344CB8AC3E}">
        <p14:creationId xmlns:p14="http://schemas.microsoft.com/office/powerpoint/2010/main" val="4145327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Diffraction helps explain how an image is broken down to its underlying components</a:t>
            </a:r>
            <a:endParaRPr lang="en-US" sz="3200" dirty="0"/>
          </a:p>
        </p:txBody>
      </p:sp>
      <p:sp>
        <p:nvSpPr>
          <p:cNvPr id="3" name="Content Placeholder 2"/>
          <p:cNvSpPr>
            <a:spLocks noGrp="1"/>
          </p:cNvSpPr>
          <p:nvPr>
            <p:ph sz="half" idx="1"/>
          </p:nvPr>
        </p:nvSpPr>
        <p:spPr/>
        <p:txBody>
          <a:bodyPr/>
          <a:lstStyle/>
          <a:p>
            <a:r>
              <a:rPr lang="en-US" dirty="0" smtClean="0"/>
              <a:t>Does this sound familiar?</a:t>
            </a:r>
          </a:p>
        </p:txBody>
      </p:sp>
    </p:spTree>
    <p:extLst>
      <p:ext uri="{BB962C8B-B14F-4D97-AF65-F5344CB8AC3E}">
        <p14:creationId xmlns:p14="http://schemas.microsoft.com/office/powerpoint/2010/main" val="4117343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Diffraction helps explain how an image is broken down to its underlying components</a:t>
            </a:r>
            <a:endParaRPr lang="en-US" sz="3200" dirty="0"/>
          </a:p>
        </p:txBody>
      </p:sp>
      <p:sp>
        <p:nvSpPr>
          <p:cNvPr id="3" name="Content Placeholder 2"/>
          <p:cNvSpPr>
            <a:spLocks noGrp="1"/>
          </p:cNvSpPr>
          <p:nvPr>
            <p:ph sz="half" idx="1"/>
          </p:nvPr>
        </p:nvSpPr>
        <p:spPr/>
        <p:txBody>
          <a:bodyPr/>
          <a:lstStyle/>
          <a:p>
            <a:r>
              <a:rPr lang="en-US" dirty="0" smtClean="0"/>
              <a:t>Does this sound familiar?</a:t>
            </a:r>
          </a:p>
          <a:p>
            <a:r>
              <a:rPr lang="en-US" dirty="0" smtClean="0"/>
              <a:t>It is what a Fourier transform does.</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28131" y="2285999"/>
            <a:ext cx="3782787" cy="3026229"/>
          </a:xfrm>
        </p:spPr>
      </p:pic>
    </p:spTree>
    <p:extLst>
      <p:ext uri="{BB962C8B-B14F-4D97-AF65-F5344CB8AC3E}">
        <p14:creationId xmlns:p14="http://schemas.microsoft.com/office/powerpoint/2010/main" val="27615328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Line 2"/>
          <p:cNvSpPr>
            <a:spLocks noChangeShapeType="1"/>
          </p:cNvSpPr>
          <p:nvPr/>
        </p:nvSpPr>
        <p:spPr bwMode="auto">
          <a:xfrm>
            <a:off x="457200" y="4343400"/>
            <a:ext cx="845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66" name="Oval 3"/>
          <p:cNvSpPr>
            <a:spLocks noChangeArrowheads="1"/>
          </p:cNvSpPr>
          <p:nvPr/>
        </p:nvSpPr>
        <p:spPr bwMode="auto">
          <a:xfrm>
            <a:off x="3733800" y="2438400"/>
            <a:ext cx="762000" cy="38862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67" name="AutoShape 4"/>
          <p:cNvSpPr>
            <a:spLocks noChangeArrowheads="1"/>
          </p:cNvSpPr>
          <p:nvPr/>
        </p:nvSpPr>
        <p:spPr bwMode="auto">
          <a:xfrm>
            <a:off x="6019800"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68" name="AutoShape 5"/>
          <p:cNvSpPr>
            <a:spLocks noChangeArrowheads="1"/>
          </p:cNvSpPr>
          <p:nvPr/>
        </p:nvSpPr>
        <p:spPr bwMode="auto">
          <a:xfrm>
            <a:off x="2014538"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69" name="Line 6"/>
          <p:cNvSpPr>
            <a:spLocks noChangeShapeType="1"/>
          </p:cNvSpPr>
          <p:nvPr/>
        </p:nvSpPr>
        <p:spPr bwMode="auto">
          <a:xfrm>
            <a:off x="4114800" y="4038600"/>
            <a:ext cx="45720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0" name="Line 7"/>
          <p:cNvSpPr>
            <a:spLocks noChangeShapeType="1"/>
          </p:cNvSpPr>
          <p:nvPr/>
        </p:nvSpPr>
        <p:spPr bwMode="auto">
          <a:xfrm flipH="1">
            <a:off x="609600" y="4724400"/>
            <a:ext cx="35052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1" name="Text Box 8"/>
          <p:cNvSpPr txBox="1">
            <a:spLocks noChangeArrowheads="1"/>
          </p:cNvSpPr>
          <p:nvPr/>
        </p:nvSpPr>
        <p:spPr bwMode="auto">
          <a:xfrm>
            <a:off x="1905000" y="4648200"/>
            <a:ext cx="3444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n-US"/>
              <a:t>o</a:t>
            </a:r>
          </a:p>
        </p:txBody>
      </p:sp>
      <p:sp>
        <p:nvSpPr>
          <p:cNvPr id="113672" name="Text Box 9"/>
          <p:cNvSpPr txBox="1">
            <a:spLocks noChangeArrowheads="1"/>
          </p:cNvSpPr>
          <p:nvPr/>
        </p:nvSpPr>
        <p:spPr bwMode="auto">
          <a:xfrm>
            <a:off x="6324600" y="3521075"/>
            <a:ext cx="269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n-US"/>
              <a:t>i</a:t>
            </a:r>
          </a:p>
        </p:txBody>
      </p:sp>
      <p:sp>
        <p:nvSpPr>
          <p:cNvPr id="113673" name="Oval 10"/>
          <p:cNvSpPr>
            <a:spLocks noChangeArrowheads="1"/>
          </p:cNvSpPr>
          <p:nvPr/>
        </p:nvSpPr>
        <p:spPr bwMode="auto">
          <a:xfrm>
            <a:off x="457200" y="4267200"/>
            <a:ext cx="152400" cy="152400"/>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74" name="Oval 11"/>
          <p:cNvSpPr>
            <a:spLocks noChangeArrowheads="1"/>
          </p:cNvSpPr>
          <p:nvPr/>
        </p:nvSpPr>
        <p:spPr bwMode="auto">
          <a:xfrm>
            <a:off x="8534400" y="4152900"/>
            <a:ext cx="381000" cy="381000"/>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75" name="Line 12"/>
          <p:cNvSpPr>
            <a:spLocks noChangeShapeType="1"/>
          </p:cNvSpPr>
          <p:nvPr/>
        </p:nvSpPr>
        <p:spPr bwMode="auto">
          <a:xfrm>
            <a:off x="4114800" y="1270000"/>
            <a:ext cx="0" cy="558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76" name="Line 13"/>
          <p:cNvSpPr>
            <a:spLocks noChangeShapeType="1"/>
          </p:cNvSpPr>
          <p:nvPr/>
        </p:nvSpPr>
        <p:spPr bwMode="auto">
          <a:xfrm>
            <a:off x="457200" y="1765300"/>
            <a:ext cx="3657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7" name="Text Box 14"/>
          <p:cNvSpPr txBox="1">
            <a:spLocks noChangeArrowheads="1"/>
          </p:cNvSpPr>
          <p:nvPr/>
        </p:nvSpPr>
        <p:spPr bwMode="auto">
          <a:xfrm>
            <a:off x="523875" y="1862138"/>
            <a:ext cx="2774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a:t>Fourier transform</a:t>
            </a:r>
          </a:p>
        </p:txBody>
      </p:sp>
      <p:sp>
        <p:nvSpPr>
          <p:cNvPr id="113678" name="Line 15"/>
          <p:cNvSpPr>
            <a:spLocks noChangeShapeType="1"/>
          </p:cNvSpPr>
          <p:nvPr/>
        </p:nvSpPr>
        <p:spPr bwMode="auto">
          <a:xfrm>
            <a:off x="4191000" y="1765300"/>
            <a:ext cx="434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9" name="Text Box 16"/>
          <p:cNvSpPr txBox="1">
            <a:spLocks noChangeArrowheads="1"/>
          </p:cNvSpPr>
          <p:nvPr/>
        </p:nvSpPr>
        <p:spPr bwMode="auto">
          <a:xfrm>
            <a:off x="4249738" y="1862138"/>
            <a:ext cx="3937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a:t>Inverse fourier transform</a:t>
            </a:r>
          </a:p>
        </p:txBody>
      </p:sp>
      <p:sp>
        <p:nvSpPr>
          <p:cNvPr id="113680" name="Text Box 17"/>
          <p:cNvSpPr txBox="1">
            <a:spLocks noChangeArrowheads="1"/>
          </p:cNvSpPr>
          <p:nvPr/>
        </p:nvSpPr>
        <p:spPr bwMode="auto">
          <a:xfrm>
            <a:off x="457200" y="354013"/>
            <a:ext cx="79375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pPr>
            <a:r>
              <a:rPr lang="en-US" altLang="en-US" sz="2000"/>
              <a:t>To make sense of the point spread function, remember that an optical system breaks image down to its underlying spatial components and then reassembles them as an image.</a:t>
            </a:r>
          </a:p>
        </p:txBody>
      </p:sp>
    </p:spTree>
    <p:extLst>
      <p:ext uri="{BB962C8B-B14F-4D97-AF65-F5344CB8AC3E}">
        <p14:creationId xmlns:p14="http://schemas.microsoft.com/office/powerpoint/2010/main" val="21796673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89" name="Group 2"/>
          <p:cNvGrpSpPr>
            <a:grpSpLocks/>
          </p:cNvGrpSpPr>
          <p:nvPr/>
        </p:nvGrpSpPr>
        <p:grpSpPr bwMode="auto">
          <a:xfrm>
            <a:off x="1476375" y="228600"/>
            <a:ext cx="5892800" cy="2835275"/>
            <a:chOff x="767" y="144"/>
            <a:chExt cx="4009" cy="1793"/>
          </a:xfrm>
        </p:grpSpPr>
        <p:sp>
          <p:nvSpPr>
            <p:cNvPr id="114759" name="Line 3"/>
            <p:cNvSpPr>
              <a:spLocks noChangeShapeType="1"/>
            </p:cNvSpPr>
            <p:nvPr/>
          </p:nvSpPr>
          <p:spPr bwMode="auto">
            <a:xfrm>
              <a:off x="781" y="1023"/>
              <a:ext cx="39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60" name="Oval 4"/>
            <p:cNvSpPr>
              <a:spLocks noChangeArrowheads="1"/>
            </p:cNvSpPr>
            <p:nvPr/>
          </p:nvSpPr>
          <p:spPr bwMode="auto">
            <a:xfrm>
              <a:off x="2394" y="144"/>
              <a:ext cx="375" cy="1793"/>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4761" name="AutoShape 5"/>
            <p:cNvSpPr>
              <a:spLocks noChangeArrowheads="1"/>
            </p:cNvSpPr>
            <p:nvPr/>
          </p:nvSpPr>
          <p:spPr bwMode="auto">
            <a:xfrm>
              <a:off x="3519" y="988"/>
              <a:ext cx="75" cy="7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4762" name="AutoShape 6"/>
            <p:cNvSpPr>
              <a:spLocks noChangeArrowheads="1"/>
            </p:cNvSpPr>
            <p:nvPr/>
          </p:nvSpPr>
          <p:spPr bwMode="auto">
            <a:xfrm>
              <a:off x="1548" y="988"/>
              <a:ext cx="75" cy="7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grpSp>
          <p:nvGrpSpPr>
            <p:cNvPr id="114763" name="Group 7"/>
            <p:cNvGrpSpPr>
              <a:grpSpLocks/>
            </p:cNvGrpSpPr>
            <p:nvPr/>
          </p:nvGrpSpPr>
          <p:grpSpPr bwMode="auto">
            <a:xfrm>
              <a:off x="767" y="1199"/>
              <a:ext cx="3976" cy="294"/>
              <a:chOff x="767" y="1199"/>
              <a:chExt cx="3976" cy="294"/>
            </a:xfrm>
          </p:grpSpPr>
          <p:sp>
            <p:nvSpPr>
              <p:cNvPr id="114766" name="Line 8"/>
              <p:cNvSpPr>
                <a:spLocks noChangeShapeType="1"/>
              </p:cNvSpPr>
              <p:nvPr/>
            </p:nvSpPr>
            <p:spPr bwMode="auto">
              <a:xfrm>
                <a:off x="767" y="1199"/>
                <a:ext cx="18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4767" name="Text Box 9"/>
              <p:cNvSpPr txBox="1">
                <a:spLocks noChangeArrowheads="1"/>
              </p:cNvSpPr>
              <p:nvPr/>
            </p:nvSpPr>
            <p:spPr bwMode="auto">
              <a:xfrm>
                <a:off x="839" y="1233"/>
                <a:ext cx="144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1800"/>
                  <a:t>Fourier transform</a:t>
                </a:r>
              </a:p>
            </p:txBody>
          </p:sp>
          <p:sp>
            <p:nvSpPr>
              <p:cNvPr id="114768" name="Line 10"/>
              <p:cNvSpPr>
                <a:spLocks noChangeShapeType="1"/>
              </p:cNvSpPr>
              <p:nvPr/>
            </p:nvSpPr>
            <p:spPr bwMode="auto">
              <a:xfrm>
                <a:off x="2605" y="1199"/>
                <a:ext cx="213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4769" name="Text Box 11"/>
              <p:cNvSpPr txBox="1">
                <a:spLocks noChangeArrowheads="1"/>
              </p:cNvSpPr>
              <p:nvPr/>
            </p:nvSpPr>
            <p:spPr bwMode="auto">
              <a:xfrm>
                <a:off x="2701" y="1233"/>
                <a:ext cx="204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sz="1800"/>
                  <a:t>Inverse fourier transform</a:t>
                </a:r>
              </a:p>
            </p:txBody>
          </p:sp>
        </p:grpSp>
        <p:sp>
          <p:nvSpPr>
            <p:cNvPr id="114764" name="Line 12"/>
            <p:cNvSpPr>
              <a:spLocks noChangeShapeType="1"/>
            </p:cNvSpPr>
            <p:nvPr/>
          </p:nvSpPr>
          <p:spPr bwMode="auto">
            <a:xfrm flipV="1">
              <a:off x="4776" y="455"/>
              <a:ext cx="0" cy="1037"/>
            </a:xfrm>
            <a:prstGeom prst="line">
              <a:avLst/>
            </a:prstGeom>
            <a:noFill/>
            <a:ln w="76200">
              <a:solidFill>
                <a:srgbClr val="FF66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65" name="Line 13"/>
            <p:cNvSpPr>
              <a:spLocks noChangeShapeType="1"/>
            </p:cNvSpPr>
            <p:nvPr/>
          </p:nvSpPr>
          <p:spPr bwMode="auto">
            <a:xfrm flipV="1">
              <a:off x="781" y="567"/>
              <a:ext cx="0" cy="842"/>
            </a:xfrm>
            <a:prstGeom prst="line">
              <a:avLst/>
            </a:prstGeom>
            <a:noFill/>
            <a:ln w="76200">
              <a:solidFill>
                <a:srgbClr val="FF66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4690" name="Rectangle 14"/>
          <p:cNvSpPr>
            <a:spLocks noChangeArrowheads="1"/>
          </p:cNvSpPr>
          <p:nvPr/>
        </p:nvSpPr>
        <p:spPr bwMode="auto">
          <a:xfrm>
            <a:off x="152400" y="3063875"/>
            <a:ext cx="8686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50000"/>
              </a:spcBef>
            </a:pPr>
            <a:r>
              <a:rPr lang="en-US" altLang="en-US" sz="1800"/>
              <a:t>The image results from the number, position and orientation of the diffracted spots</a:t>
            </a:r>
          </a:p>
        </p:txBody>
      </p:sp>
      <p:grpSp>
        <p:nvGrpSpPr>
          <p:cNvPr id="114691" name="Group 15"/>
          <p:cNvGrpSpPr>
            <a:grpSpLocks/>
          </p:cNvGrpSpPr>
          <p:nvPr/>
        </p:nvGrpSpPr>
        <p:grpSpPr bwMode="auto">
          <a:xfrm>
            <a:off x="5908675" y="3829050"/>
            <a:ext cx="2363788" cy="1974850"/>
            <a:chOff x="3519" y="2688"/>
            <a:chExt cx="1620" cy="1432"/>
          </a:xfrm>
        </p:grpSpPr>
        <p:sp>
          <p:nvSpPr>
            <p:cNvPr id="114752" name="Rectangle 16"/>
            <p:cNvSpPr>
              <a:spLocks noChangeArrowheads="1"/>
            </p:cNvSpPr>
            <p:nvPr/>
          </p:nvSpPr>
          <p:spPr bwMode="auto">
            <a:xfrm>
              <a:off x="3519" y="2688"/>
              <a:ext cx="1620" cy="1432"/>
            </a:xfrm>
            <a:prstGeom prst="rect">
              <a:avLst/>
            </a:prstGeom>
            <a:solidFill>
              <a:srgbClr val="FF6699"/>
            </a:solidFill>
            <a:ln w="9525">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4753" name="Rectangle 17"/>
            <p:cNvSpPr>
              <a:spLocks noChangeArrowheads="1"/>
            </p:cNvSpPr>
            <p:nvPr/>
          </p:nvSpPr>
          <p:spPr bwMode="auto">
            <a:xfrm>
              <a:off x="3658"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54" name="Rectangle 18"/>
            <p:cNvSpPr>
              <a:spLocks noChangeArrowheads="1"/>
            </p:cNvSpPr>
            <p:nvPr/>
          </p:nvSpPr>
          <p:spPr bwMode="auto">
            <a:xfrm>
              <a:off x="3914"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55" name="Rectangle 19"/>
            <p:cNvSpPr>
              <a:spLocks noChangeArrowheads="1"/>
            </p:cNvSpPr>
            <p:nvPr/>
          </p:nvSpPr>
          <p:spPr bwMode="auto">
            <a:xfrm>
              <a:off x="4157"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56" name="Rectangle 20"/>
            <p:cNvSpPr>
              <a:spLocks noChangeArrowheads="1"/>
            </p:cNvSpPr>
            <p:nvPr/>
          </p:nvSpPr>
          <p:spPr bwMode="auto">
            <a:xfrm>
              <a:off x="4410"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57" name="Rectangle 21"/>
            <p:cNvSpPr>
              <a:spLocks noChangeArrowheads="1"/>
            </p:cNvSpPr>
            <p:nvPr/>
          </p:nvSpPr>
          <p:spPr bwMode="auto">
            <a:xfrm>
              <a:off x="4666"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58" name="Rectangle 22"/>
            <p:cNvSpPr>
              <a:spLocks noChangeArrowheads="1"/>
            </p:cNvSpPr>
            <p:nvPr/>
          </p:nvSpPr>
          <p:spPr bwMode="auto">
            <a:xfrm>
              <a:off x="4898"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grpSp>
      <p:grpSp>
        <p:nvGrpSpPr>
          <p:cNvPr id="114692" name="Group 23"/>
          <p:cNvGrpSpPr>
            <a:grpSpLocks/>
          </p:cNvGrpSpPr>
          <p:nvPr/>
        </p:nvGrpSpPr>
        <p:grpSpPr bwMode="auto">
          <a:xfrm>
            <a:off x="519113" y="3917950"/>
            <a:ext cx="2189162" cy="1771650"/>
            <a:chOff x="3519" y="2688"/>
            <a:chExt cx="1620" cy="1432"/>
          </a:xfrm>
        </p:grpSpPr>
        <p:sp>
          <p:nvSpPr>
            <p:cNvPr id="114745" name="Rectangle 24"/>
            <p:cNvSpPr>
              <a:spLocks noChangeArrowheads="1"/>
            </p:cNvSpPr>
            <p:nvPr/>
          </p:nvSpPr>
          <p:spPr bwMode="auto">
            <a:xfrm>
              <a:off x="3519" y="2688"/>
              <a:ext cx="1620" cy="1432"/>
            </a:xfrm>
            <a:prstGeom prst="rect">
              <a:avLst/>
            </a:prstGeom>
            <a:solidFill>
              <a:srgbClr val="FF6699"/>
            </a:solidFill>
            <a:ln w="9525">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4746" name="Rectangle 25"/>
            <p:cNvSpPr>
              <a:spLocks noChangeArrowheads="1"/>
            </p:cNvSpPr>
            <p:nvPr/>
          </p:nvSpPr>
          <p:spPr bwMode="auto">
            <a:xfrm>
              <a:off x="3658"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47" name="Rectangle 26"/>
            <p:cNvSpPr>
              <a:spLocks noChangeArrowheads="1"/>
            </p:cNvSpPr>
            <p:nvPr/>
          </p:nvSpPr>
          <p:spPr bwMode="auto">
            <a:xfrm>
              <a:off x="3914"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48" name="Rectangle 27"/>
            <p:cNvSpPr>
              <a:spLocks noChangeArrowheads="1"/>
            </p:cNvSpPr>
            <p:nvPr/>
          </p:nvSpPr>
          <p:spPr bwMode="auto">
            <a:xfrm>
              <a:off x="4157"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49" name="Rectangle 28"/>
            <p:cNvSpPr>
              <a:spLocks noChangeArrowheads="1"/>
            </p:cNvSpPr>
            <p:nvPr/>
          </p:nvSpPr>
          <p:spPr bwMode="auto">
            <a:xfrm>
              <a:off x="4410"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50" name="Rectangle 29"/>
            <p:cNvSpPr>
              <a:spLocks noChangeArrowheads="1"/>
            </p:cNvSpPr>
            <p:nvPr/>
          </p:nvSpPr>
          <p:spPr bwMode="auto">
            <a:xfrm>
              <a:off x="4666"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51" name="Rectangle 30"/>
            <p:cNvSpPr>
              <a:spLocks noChangeArrowheads="1"/>
            </p:cNvSpPr>
            <p:nvPr/>
          </p:nvSpPr>
          <p:spPr bwMode="auto">
            <a:xfrm>
              <a:off x="4898"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grpSp>
      <p:grpSp>
        <p:nvGrpSpPr>
          <p:cNvPr id="114693" name="Group 31"/>
          <p:cNvGrpSpPr>
            <a:grpSpLocks/>
          </p:cNvGrpSpPr>
          <p:nvPr/>
        </p:nvGrpSpPr>
        <p:grpSpPr bwMode="auto">
          <a:xfrm>
            <a:off x="3454400" y="4660900"/>
            <a:ext cx="1692275" cy="406400"/>
            <a:chOff x="2224" y="3056"/>
            <a:chExt cx="1066" cy="256"/>
          </a:xfrm>
        </p:grpSpPr>
        <p:grpSp>
          <p:nvGrpSpPr>
            <p:cNvPr id="114733" name="Group 32"/>
            <p:cNvGrpSpPr>
              <a:grpSpLocks/>
            </p:cNvGrpSpPr>
            <p:nvPr/>
          </p:nvGrpSpPr>
          <p:grpSpPr bwMode="auto">
            <a:xfrm>
              <a:off x="2224" y="3056"/>
              <a:ext cx="509" cy="256"/>
              <a:chOff x="2224" y="3056"/>
              <a:chExt cx="952" cy="128"/>
            </a:xfrm>
          </p:grpSpPr>
          <p:sp>
            <p:nvSpPr>
              <p:cNvPr id="114740" name="Oval 33"/>
              <p:cNvSpPr>
                <a:spLocks noChangeArrowheads="1"/>
              </p:cNvSpPr>
              <p:nvPr/>
            </p:nvSpPr>
            <p:spPr bwMode="auto">
              <a:xfrm>
                <a:off x="2224"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41" name="Oval 34"/>
              <p:cNvSpPr>
                <a:spLocks noChangeArrowheads="1"/>
              </p:cNvSpPr>
              <p:nvPr/>
            </p:nvSpPr>
            <p:spPr bwMode="auto">
              <a:xfrm>
                <a:off x="2416"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42" name="Oval 35"/>
              <p:cNvSpPr>
                <a:spLocks noChangeArrowheads="1"/>
              </p:cNvSpPr>
              <p:nvPr/>
            </p:nvSpPr>
            <p:spPr bwMode="auto">
              <a:xfrm>
                <a:off x="2622"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43" name="Oval 36"/>
              <p:cNvSpPr>
                <a:spLocks noChangeArrowheads="1"/>
              </p:cNvSpPr>
              <p:nvPr/>
            </p:nvSpPr>
            <p:spPr bwMode="auto">
              <a:xfrm>
                <a:off x="2812"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44" name="Oval 37"/>
              <p:cNvSpPr>
                <a:spLocks noChangeArrowheads="1"/>
              </p:cNvSpPr>
              <p:nvPr/>
            </p:nvSpPr>
            <p:spPr bwMode="auto">
              <a:xfrm>
                <a:off x="3048"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grpSp>
        <p:grpSp>
          <p:nvGrpSpPr>
            <p:cNvPr id="114734" name="Group 38"/>
            <p:cNvGrpSpPr>
              <a:grpSpLocks/>
            </p:cNvGrpSpPr>
            <p:nvPr/>
          </p:nvGrpSpPr>
          <p:grpSpPr bwMode="auto">
            <a:xfrm>
              <a:off x="2781" y="3056"/>
              <a:ext cx="509" cy="256"/>
              <a:chOff x="2224" y="3056"/>
              <a:chExt cx="952" cy="128"/>
            </a:xfrm>
          </p:grpSpPr>
          <p:sp>
            <p:nvSpPr>
              <p:cNvPr id="114735" name="Oval 39"/>
              <p:cNvSpPr>
                <a:spLocks noChangeArrowheads="1"/>
              </p:cNvSpPr>
              <p:nvPr/>
            </p:nvSpPr>
            <p:spPr bwMode="auto">
              <a:xfrm>
                <a:off x="2224"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36" name="Oval 40"/>
              <p:cNvSpPr>
                <a:spLocks noChangeArrowheads="1"/>
              </p:cNvSpPr>
              <p:nvPr/>
            </p:nvSpPr>
            <p:spPr bwMode="auto">
              <a:xfrm>
                <a:off x="2416"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37" name="Oval 41"/>
              <p:cNvSpPr>
                <a:spLocks noChangeArrowheads="1"/>
              </p:cNvSpPr>
              <p:nvPr/>
            </p:nvSpPr>
            <p:spPr bwMode="auto">
              <a:xfrm>
                <a:off x="2622"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38" name="Oval 42"/>
              <p:cNvSpPr>
                <a:spLocks noChangeArrowheads="1"/>
              </p:cNvSpPr>
              <p:nvPr/>
            </p:nvSpPr>
            <p:spPr bwMode="auto">
              <a:xfrm>
                <a:off x="2812"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39" name="Oval 43"/>
              <p:cNvSpPr>
                <a:spLocks noChangeArrowheads="1"/>
              </p:cNvSpPr>
              <p:nvPr/>
            </p:nvSpPr>
            <p:spPr bwMode="auto">
              <a:xfrm>
                <a:off x="3048" y="3056"/>
                <a:ext cx="128" cy="128"/>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grpSp>
      </p:grpSp>
      <p:grpSp>
        <p:nvGrpSpPr>
          <p:cNvPr id="9" name="Group 44"/>
          <p:cNvGrpSpPr>
            <a:grpSpLocks/>
          </p:cNvGrpSpPr>
          <p:nvPr/>
        </p:nvGrpSpPr>
        <p:grpSpPr bwMode="auto">
          <a:xfrm>
            <a:off x="519113" y="3651250"/>
            <a:ext cx="7753350" cy="2363788"/>
            <a:chOff x="327" y="2326"/>
            <a:chExt cx="4884" cy="1489"/>
          </a:xfrm>
        </p:grpSpPr>
        <p:grpSp>
          <p:nvGrpSpPr>
            <p:cNvPr id="114701" name="Group 45"/>
            <p:cNvGrpSpPr>
              <a:grpSpLocks/>
            </p:cNvGrpSpPr>
            <p:nvPr/>
          </p:nvGrpSpPr>
          <p:grpSpPr bwMode="auto">
            <a:xfrm>
              <a:off x="327" y="2326"/>
              <a:ext cx="4884" cy="1489"/>
              <a:chOff x="327" y="2326"/>
              <a:chExt cx="4884" cy="1489"/>
            </a:xfrm>
          </p:grpSpPr>
          <p:grpSp>
            <p:nvGrpSpPr>
              <p:cNvPr id="114717" name="Group 46"/>
              <p:cNvGrpSpPr>
                <a:grpSpLocks/>
              </p:cNvGrpSpPr>
              <p:nvPr/>
            </p:nvGrpSpPr>
            <p:grpSpPr bwMode="auto">
              <a:xfrm rot="-5400000">
                <a:off x="327" y="2392"/>
                <a:ext cx="1379" cy="1379"/>
                <a:chOff x="3519" y="2688"/>
                <a:chExt cx="1620" cy="1432"/>
              </a:xfrm>
            </p:grpSpPr>
            <p:sp>
              <p:nvSpPr>
                <p:cNvPr id="114726" name="Rectangle 47"/>
                <p:cNvSpPr>
                  <a:spLocks noChangeArrowheads="1"/>
                </p:cNvSpPr>
                <p:nvPr/>
              </p:nvSpPr>
              <p:spPr bwMode="auto">
                <a:xfrm>
                  <a:off x="3519" y="2688"/>
                  <a:ext cx="1620" cy="1432"/>
                </a:xfrm>
                <a:prstGeom prst="rect">
                  <a:avLst/>
                </a:prstGeom>
                <a:solidFill>
                  <a:srgbClr val="FF6699"/>
                </a:solidFill>
                <a:ln w="9525">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4727" name="Rectangle 48"/>
                <p:cNvSpPr>
                  <a:spLocks noChangeArrowheads="1"/>
                </p:cNvSpPr>
                <p:nvPr/>
              </p:nvSpPr>
              <p:spPr bwMode="auto">
                <a:xfrm>
                  <a:off x="3658"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28" name="Rectangle 49"/>
                <p:cNvSpPr>
                  <a:spLocks noChangeArrowheads="1"/>
                </p:cNvSpPr>
                <p:nvPr/>
              </p:nvSpPr>
              <p:spPr bwMode="auto">
                <a:xfrm>
                  <a:off x="3914"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29" name="Rectangle 50"/>
                <p:cNvSpPr>
                  <a:spLocks noChangeArrowheads="1"/>
                </p:cNvSpPr>
                <p:nvPr/>
              </p:nvSpPr>
              <p:spPr bwMode="auto">
                <a:xfrm>
                  <a:off x="4157"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30" name="Rectangle 51"/>
                <p:cNvSpPr>
                  <a:spLocks noChangeArrowheads="1"/>
                </p:cNvSpPr>
                <p:nvPr/>
              </p:nvSpPr>
              <p:spPr bwMode="auto">
                <a:xfrm>
                  <a:off x="4410"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31" name="Rectangle 52"/>
                <p:cNvSpPr>
                  <a:spLocks noChangeArrowheads="1"/>
                </p:cNvSpPr>
                <p:nvPr/>
              </p:nvSpPr>
              <p:spPr bwMode="auto">
                <a:xfrm>
                  <a:off x="4666"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32" name="Rectangle 53"/>
                <p:cNvSpPr>
                  <a:spLocks noChangeArrowheads="1"/>
                </p:cNvSpPr>
                <p:nvPr/>
              </p:nvSpPr>
              <p:spPr bwMode="auto">
                <a:xfrm>
                  <a:off x="4898"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grpSp>
          <p:grpSp>
            <p:nvGrpSpPr>
              <p:cNvPr id="114718" name="Group 54"/>
              <p:cNvGrpSpPr>
                <a:grpSpLocks/>
              </p:cNvGrpSpPr>
              <p:nvPr/>
            </p:nvGrpSpPr>
            <p:grpSpPr bwMode="auto">
              <a:xfrm rot="-5400000">
                <a:off x="3723" y="2327"/>
                <a:ext cx="1489" cy="1487"/>
                <a:chOff x="3519" y="2688"/>
                <a:chExt cx="1620" cy="1432"/>
              </a:xfrm>
            </p:grpSpPr>
            <p:sp>
              <p:nvSpPr>
                <p:cNvPr id="114719" name="Rectangle 55"/>
                <p:cNvSpPr>
                  <a:spLocks noChangeArrowheads="1"/>
                </p:cNvSpPr>
                <p:nvPr/>
              </p:nvSpPr>
              <p:spPr bwMode="auto">
                <a:xfrm>
                  <a:off x="3519" y="2688"/>
                  <a:ext cx="1620" cy="1432"/>
                </a:xfrm>
                <a:prstGeom prst="rect">
                  <a:avLst/>
                </a:prstGeom>
                <a:solidFill>
                  <a:srgbClr val="FF6699"/>
                </a:solidFill>
                <a:ln w="9525">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4720" name="Rectangle 56"/>
                <p:cNvSpPr>
                  <a:spLocks noChangeArrowheads="1"/>
                </p:cNvSpPr>
                <p:nvPr/>
              </p:nvSpPr>
              <p:spPr bwMode="auto">
                <a:xfrm>
                  <a:off x="3658"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21" name="Rectangle 57"/>
                <p:cNvSpPr>
                  <a:spLocks noChangeArrowheads="1"/>
                </p:cNvSpPr>
                <p:nvPr/>
              </p:nvSpPr>
              <p:spPr bwMode="auto">
                <a:xfrm>
                  <a:off x="3914"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22" name="Rectangle 58"/>
                <p:cNvSpPr>
                  <a:spLocks noChangeArrowheads="1"/>
                </p:cNvSpPr>
                <p:nvPr/>
              </p:nvSpPr>
              <p:spPr bwMode="auto">
                <a:xfrm>
                  <a:off x="4157"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23" name="Rectangle 59"/>
                <p:cNvSpPr>
                  <a:spLocks noChangeArrowheads="1"/>
                </p:cNvSpPr>
                <p:nvPr/>
              </p:nvSpPr>
              <p:spPr bwMode="auto">
                <a:xfrm>
                  <a:off x="4410"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24" name="Rectangle 60"/>
                <p:cNvSpPr>
                  <a:spLocks noChangeArrowheads="1"/>
                </p:cNvSpPr>
                <p:nvPr/>
              </p:nvSpPr>
              <p:spPr bwMode="auto">
                <a:xfrm>
                  <a:off x="4666"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sp>
              <p:nvSpPr>
                <p:cNvPr id="114725" name="Rectangle 61"/>
                <p:cNvSpPr>
                  <a:spLocks noChangeArrowheads="1"/>
                </p:cNvSpPr>
                <p:nvPr/>
              </p:nvSpPr>
              <p:spPr bwMode="auto">
                <a:xfrm>
                  <a:off x="4898" y="2688"/>
                  <a:ext cx="110" cy="1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bg1"/>
                    </a:solidFill>
                  </a:endParaRPr>
                </a:p>
              </p:txBody>
            </p:sp>
          </p:grpSp>
        </p:grpSp>
        <p:grpSp>
          <p:nvGrpSpPr>
            <p:cNvPr id="114702" name="Group 62"/>
            <p:cNvGrpSpPr>
              <a:grpSpLocks/>
            </p:cNvGrpSpPr>
            <p:nvPr/>
          </p:nvGrpSpPr>
          <p:grpSpPr bwMode="auto">
            <a:xfrm>
              <a:off x="2073" y="2412"/>
              <a:ext cx="1320" cy="1403"/>
              <a:chOff x="2064" y="2412"/>
              <a:chExt cx="1320" cy="1403"/>
            </a:xfrm>
          </p:grpSpPr>
          <p:sp>
            <p:nvSpPr>
              <p:cNvPr id="114703" name="Rectangle 63"/>
              <p:cNvSpPr>
                <a:spLocks noChangeArrowheads="1"/>
              </p:cNvSpPr>
              <p:nvPr/>
            </p:nvSpPr>
            <p:spPr bwMode="auto">
              <a:xfrm>
                <a:off x="2064" y="2412"/>
                <a:ext cx="1320" cy="1403"/>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C6C6C6"/>
                  </a:solidFill>
                </a:endParaRPr>
              </a:p>
            </p:txBody>
          </p:sp>
          <p:grpSp>
            <p:nvGrpSpPr>
              <p:cNvPr id="114704" name="Group 64"/>
              <p:cNvGrpSpPr>
                <a:grpSpLocks/>
              </p:cNvGrpSpPr>
              <p:nvPr/>
            </p:nvGrpSpPr>
            <p:grpSpPr bwMode="auto">
              <a:xfrm rot="-5400000">
                <a:off x="2168" y="2976"/>
                <a:ext cx="1066" cy="256"/>
                <a:chOff x="2224" y="3056"/>
                <a:chExt cx="1066" cy="256"/>
              </a:xfrm>
            </p:grpSpPr>
            <p:grpSp>
              <p:nvGrpSpPr>
                <p:cNvPr id="114705" name="Group 65"/>
                <p:cNvGrpSpPr>
                  <a:grpSpLocks/>
                </p:cNvGrpSpPr>
                <p:nvPr/>
              </p:nvGrpSpPr>
              <p:grpSpPr bwMode="auto">
                <a:xfrm>
                  <a:off x="2224" y="3056"/>
                  <a:ext cx="509" cy="256"/>
                  <a:chOff x="2224" y="3056"/>
                  <a:chExt cx="952" cy="128"/>
                </a:xfrm>
              </p:grpSpPr>
              <p:sp>
                <p:nvSpPr>
                  <p:cNvPr id="114712" name="Oval 66"/>
                  <p:cNvSpPr>
                    <a:spLocks noChangeArrowheads="1"/>
                  </p:cNvSpPr>
                  <p:nvPr/>
                </p:nvSpPr>
                <p:spPr bwMode="auto">
                  <a:xfrm>
                    <a:off x="2224"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13" name="Oval 67"/>
                  <p:cNvSpPr>
                    <a:spLocks noChangeArrowheads="1"/>
                  </p:cNvSpPr>
                  <p:nvPr/>
                </p:nvSpPr>
                <p:spPr bwMode="auto">
                  <a:xfrm>
                    <a:off x="2416"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14" name="Oval 68"/>
                  <p:cNvSpPr>
                    <a:spLocks noChangeArrowheads="1"/>
                  </p:cNvSpPr>
                  <p:nvPr/>
                </p:nvSpPr>
                <p:spPr bwMode="auto">
                  <a:xfrm>
                    <a:off x="2622"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15" name="Oval 69"/>
                  <p:cNvSpPr>
                    <a:spLocks noChangeArrowheads="1"/>
                  </p:cNvSpPr>
                  <p:nvPr/>
                </p:nvSpPr>
                <p:spPr bwMode="auto">
                  <a:xfrm>
                    <a:off x="2812"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16" name="Oval 70"/>
                  <p:cNvSpPr>
                    <a:spLocks noChangeArrowheads="1"/>
                  </p:cNvSpPr>
                  <p:nvPr/>
                </p:nvSpPr>
                <p:spPr bwMode="auto">
                  <a:xfrm>
                    <a:off x="3048"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grpSp>
            <p:grpSp>
              <p:nvGrpSpPr>
                <p:cNvPr id="114706" name="Group 71"/>
                <p:cNvGrpSpPr>
                  <a:grpSpLocks/>
                </p:cNvGrpSpPr>
                <p:nvPr/>
              </p:nvGrpSpPr>
              <p:grpSpPr bwMode="auto">
                <a:xfrm>
                  <a:off x="2781" y="3056"/>
                  <a:ext cx="509" cy="256"/>
                  <a:chOff x="2224" y="3056"/>
                  <a:chExt cx="952" cy="128"/>
                </a:xfrm>
              </p:grpSpPr>
              <p:sp>
                <p:nvSpPr>
                  <p:cNvPr id="114707" name="Oval 72"/>
                  <p:cNvSpPr>
                    <a:spLocks noChangeArrowheads="1"/>
                  </p:cNvSpPr>
                  <p:nvPr/>
                </p:nvSpPr>
                <p:spPr bwMode="auto">
                  <a:xfrm>
                    <a:off x="2224"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08" name="Oval 73"/>
                  <p:cNvSpPr>
                    <a:spLocks noChangeArrowheads="1"/>
                  </p:cNvSpPr>
                  <p:nvPr/>
                </p:nvSpPr>
                <p:spPr bwMode="auto">
                  <a:xfrm>
                    <a:off x="2416"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09" name="Oval 74"/>
                  <p:cNvSpPr>
                    <a:spLocks noChangeArrowheads="1"/>
                  </p:cNvSpPr>
                  <p:nvPr/>
                </p:nvSpPr>
                <p:spPr bwMode="auto">
                  <a:xfrm>
                    <a:off x="2622"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10" name="Oval 75"/>
                  <p:cNvSpPr>
                    <a:spLocks noChangeArrowheads="1"/>
                  </p:cNvSpPr>
                  <p:nvPr/>
                </p:nvSpPr>
                <p:spPr bwMode="auto">
                  <a:xfrm>
                    <a:off x="2812"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sp>
                <p:nvSpPr>
                  <p:cNvPr id="114711" name="Oval 76"/>
                  <p:cNvSpPr>
                    <a:spLocks noChangeArrowheads="1"/>
                  </p:cNvSpPr>
                  <p:nvPr/>
                </p:nvSpPr>
                <p:spPr bwMode="auto">
                  <a:xfrm>
                    <a:off x="3048" y="3056"/>
                    <a:ext cx="128" cy="128"/>
                  </a:xfrm>
                  <a:prstGeom prst="ellipse">
                    <a:avLst/>
                  </a:prstGeom>
                  <a:solidFill>
                    <a:srgbClr val="FF6699"/>
                  </a:solidFill>
                  <a:ln w="9525">
                    <a:solidFill>
                      <a:schemeClr val="bg1"/>
                    </a:solidFill>
                    <a:round/>
                    <a:headEnd/>
                    <a:tailEnd/>
                  </a:ln>
                </p:spPr>
                <p:txBody>
                  <a:bodyPr vert="eaVert"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latin typeface="Times" panose="02020603050405020304" pitchFamily="18" charset="0"/>
                    </a:endParaRPr>
                  </a:p>
                </p:txBody>
              </p:sp>
            </p:grpSp>
          </p:grpSp>
        </p:grpSp>
      </p:grpSp>
      <p:sp>
        <p:nvSpPr>
          <p:cNvPr id="149581" name="Rectangle 77"/>
          <p:cNvSpPr>
            <a:spLocks noChangeArrowheads="1"/>
          </p:cNvSpPr>
          <p:nvPr/>
        </p:nvSpPr>
        <p:spPr bwMode="auto">
          <a:xfrm>
            <a:off x="1476375" y="6189663"/>
            <a:ext cx="607218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spcBef>
                <a:spcPct val="50000"/>
              </a:spcBef>
            </a:pPr>
            <a:r>
              <a:rPr lang="en-US" altLang="en-US" sz="2000"/>
              <a:t>What would happen if blocked some of the spots?</a:t>
            </a:r>
          </a:p>
        </p:txBody>
      </p:sp>
      <p:grpSp>
        <p:nvGrpSpPr>
          <p:cNvPr id="17" name="Group 78"/>
          <p:cNvGrpSpPr>
            <a:grpSpLocks/>
          </p:cNvGrpSpPr>
          <p:nvPr/>
        </p:nvGrpSpPr>
        <p:grpSpPr bwMode="auto">
          <a:xfrm>
            <a:off x="3952875" y="3651250"/>
            <a:ext cx="4318000" cy="2363788"/>
            <a:chOff x="2490" y="2300"/>
            <a:chExt cx="2720" cy="1489"/>
          </a:xfrm>
        </p:grpSpPr>
        <p:sp>
          <p:nvSpPr>
            <p:cNvPr id="114697" name="Rectangle 79"/>
            <p:cNvSpPr>
              <a:spLocks noChangeArrowheads="1"/>
            </p:cNvSpPr>
            <p:nvPr/>
          </p:nvSpPr>
          <p:spPr bwMode="auto">
            <a:xfrm>
              <a:off x="2490" y="2633"/>
              <a:ext cx="414" cy="3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folHlink"/>
                </a:solidFill>
              </a:endParaRPr>
            </a:p>
          </p:txBody>
        </p:sp>
        <p:sp>
          <p:nvSpPr>
            <p:cNvPr id="114698" name="Rectangle 80"/>
            <p:cNvSpPr>
              <a:spLocks noChangeArrowheads="1"/>
            </p:cNvSpPr>
            <p:nvPr/>
          </p:nvSpPr>
          <p:spPr bwMode="auto">
            <a:xfrm>
              <a:off x="2490" y="3089"/>
              <a:ext cx="414" cy="3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folHlink"/>
                </a:solidFill>
              </a:endParaRPr>
            </a:p>
          </p:txBody>
        </p:sp>
        <p:sp>
          <p:nvSpPr>
            <p:cNvPr id="114699" name="Rectangle 81"/>
            <p:cNvSpPr>
              <a:spLocks noChangeArrowheads="1"/>
            </p:cNvSpPr>
            <p:nvPr/>
          </p:nvSpPr>
          <p:spPr bwMode="auto">
            <a:xfrm>
              <a:off x="2490" y="3533"/>
              <a:ext cx="414" cy="12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chemeClr val="folHlink"/>
                </a:solidFill>
              </a:endParaRPr>
            </a:p>
          </p:txBody>
        </p:sp>
        <p:sp>
          <p:nvSpPr>
            <p:cNvPr id="114700" name="Rectangle 82" descr="Dark horizontal"/>
            <p:cNvSpPr>
              <a:spLocks noChangeArrowheads="1"/>
            </p:cNvSpPr>
            <p:nvPr/>
          </p:nvSpPr>
          <p:spPr bwMode="auto">
            <a:xfrm>
              <a:off x="3722" y="2300"/>
              <a:ext cx="1488" cy="1489"/>
            </a:xfrm>
            <a:prstGeom prst="rect">
              <a:avLst/>
            </a:prstGeom>
            <a:pattFill prst="dkHorz">
              <a:fgClr>
                <a:srgbClr val="FF6699"/>
              </a:fgClr>
              <a:bgClr>
                <a:srgbClr val="FFFFFF"/>
              </a:bgClr>
            </a:pattFill>
            <a:ln w="9525">
              <a:solidFill>
                <a:schemeClr val="bg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endParaRPr lang="en-US" altLang="en-US">
                <a:solidFill>
                  <a:srgbClr val="FF6699"/>
                </a:solidFill>
              </a:endParaRPr>
            </a:p>
          </p:txBody>
        </p:sp>
      </p:grpSp>
    </p:spTree>
    <p:extLst>
      <p:ext uri="{BB962C8B-B14F-4D97-AF65-F5344CB8AC3E}">
        <p14:creationId xmlns:p14="http://schemas.microsoft.com/office/powerpoint/2010/main" val="88919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8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841375" y="288925"/>
            <a:ext cx="7500938"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2800"/>
              <a:t>Why does larger NA give better resolution?</a:t>
            </a:r>
          </a:p>
          <a:p>
            <a:pPr algn="ctr">
              <a:spcBef>
                <a:spcPct val="50000"/>
              </a:spcBef>
            </a:pPr>
            <a:endParaRPr lang="en-US" altLang="en-US" sz="2800"/>
          </a:p>
          <a:p>
            <a:pPr algn="ctr">
              <a:spcBef>
                <a:spcPct val="50000"/>
              </a:spcBef>
            </a:pPr>
            <a:r>
              <a:rPr lang="en-US" altLang="en-US" sz="2800"/>
              <a:t>Abbe:  it is all a problem of diffraction</a:t>
            </a:r>
          </a:p>
        </p:txBody>
      </p:sp>
      <p:grpSp>
        <p:nvGrpSpPr>
          <p:cNvPr id="117763" name="Group 3"/>
          <p:cNvGrpSpPr>
            <a:grpSpLocks/>
          </p:cNvGrpSpPr>
          <p:nvPr/>
        </p:nvGrpSpPr>
        <p:grpSpPr bwMode="auto">
          <a:xfrm>
            <a:off x="1219200" y="2667000"/>
            <a:ext cx="7239000" cy="3886200"/>
            <a:chOff x="672" y="336"/>
            <a:chExt cx="4560" cy="2448"/>
          </a:xfrm>
        </p:grpSpPr>
        <p:grpSp>
          <p:nvGrpSpPr>
            <p:cNvPr id="117764" name="Group 4"/>
            <p:cNvGrpSpPr>
              <a:grpSpLocks/>
            </p:cNvGrpSpPr>
            <p:nvPr/>
          </p:nvGrpSpPr>
          <p:grpSpPr bwMode="auto">
            <a:xfrm>
              <a:off x="672" y="336"/>
              <a:ext cx="4560" cy="2040"/>
              <a:chOff x="288" y="1536"/>
              <a:chExt cx="5472" cy="2448"/>
            </a:xfrm>
          </p:grpSpPr>
          <p:sp>
            <p:nvSpPr>
              <p:cNvPr id="117769" name="Line 5"/>
              <p:cNvSpPr>
                <a:spLocks noChangeShapeType="1"/>
              </p:cNvSpPr>
              <p:nvPr/>
            </p:nvSpPr>
            <p:spPr bwMode="auto">
              <a:xfrm>
                <a:off x="288" y="2736"/>
                <a:ext cx="53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7770" name="Oval 6"/>
              <p:cNvSpPr>
                <a:spLocks noChangeArrowheads="1"/>
              </p:cNvSpPr>
              <p:nvPr/>
            </p:nvSpPr>
            <p:spPr bwMode="auto">
              <a:xfrm>
                <a:off x="2352" y="1536"/>
                <a:ext cx="480" cy="2448"/>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7771" name="Line 7"/>
              <p:cNvSpPr>
                <a:spLocks noChangeShapeType="1"/>
              </p:cNvSpPr>
              <p:nvPr/>
            </p:nvSpPr>
            <p:spPr bwMode="auto">
              <a:xfrm>
                <a:off x="384" y="2304"/>
                <a:ext cx="5376" cy="105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72" name="AutoShape 8"/>
              <p:cNvSpPr>
                <a:spLocks noChangeArrowheads="1"/>
              </p:cNvSpPr>
              <p:nvPr/>
            </p:nvSpPr>
            <p:spPr bwMode="auto">
              <a:xfrm>
                <a:off x="3792" y="2688"/>
                <a:ext cx="96" cy="96"/>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7773" name="AutoShape 9"/>
              <p:cNvSpPr>
                <a:spLocks noChangeArrowheads="1"/>
              </p:cNvSpPr>
              <p:nvPr/>
            </p:nvSpPr>
            <p:spPr bwMode="auto">
              <a:xfrm>
                <a:off x="1269" y="2688"/>
                <a:ext cx="96" cy="96"/>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7774" name="Line 10"/>
              <p:cNvSpPr>
                <a:spLocks noChangeShapeType="1"/>
              </p:cNvSpPr>
              <p:nvPr/>
            </p:nvSpPr>
            <p:spPr bwMode="auto">
              <a:xfrm flipV="1">
                <a:off x="384" y="2304"/>
                <a:ext cx="0" cy="43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75" name="Line 11"/>
              <p:cNvSpPr>
                <a:spLocks noChangeShapeType="1"/>
              </p:cNvSpPr>
              <p:nvPr/>
            </p:nvSpPr>
            <p:spPr bwMode="auto">
              <a:xfrm>
                <a:off x="384" y="2304"/>
                <a:ext cx="220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76" name="Line 12"/>
              <p:cNvSpPr>
                <a:spLocks noChangeShapeType="1"/>
              </p:cNvSpPr>
              <p:nvPr/>
            </p:nvSpPr>
            <p:spPr bwMode="auto">
              <a:xfrm>
                <a:off x="2592" y="2304"/>
                <a:ext cx="3168" cy="110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77" name="Line 13"/>
              <p:cNvSpPr>
                <a:spLocks noChangeShapeType="1"/>
              </p:cNvSpPr>
              <p:nvPr/>
            </p:nvSpPr>
            <p:spPr bwMode="auto">
              <a:xfrm>
                <a:off x="384" y="2304"/>
                <a:ext cx="2208" cy="100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78" name="Line 14"/>
              <p:cNvSpPr>
                <a:spLocks noChangeShapeType="1"/>
              </p:cNvSpPr>
              <p:nvPr/>
            </p:nvSpPr>
            <p:spPr bwMode="auto">
              <a:xfrm flipV="1">
                <a:off x="2592" y="3312"/>
                <a:ext cx="316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79" name="Line 15"/>
              <p:cNvSpPr>
                <a:spLocks noChangeShapeType="1"/>
              </p:cNvSpPr>
              <p:nvPr/>
            </p:nvSpPr>
            <p:spPr bwMode="auto">
              <a:xfrm>
                <a:off x="5472" y="2736"/>
                <a:ext cx="0" cy="576"/>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17765" name="Line 16"/>
            <p:cNvSpPr>
              <a:spLocks noChangeShapeType="1"/>
            </p:cNvSpPr>
            <p:nvPr/>
          </p:nvSpPr>
          <p:spPr bwMode="auto">
            <a:xfrm>
              <a:off x="768" y="2496"/>
              <a:ext cx="1824"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66" name="Line 17"/>
            <p:cNvSpPr>
              <a:spLocks noChangeShapeType="1"/>
            </p:cNvSpPr>
            <p:nvPr/>
          </p:nvSpPr>
          <p:spPr bwMode="auto">
            <a:xfrm>
              <a:off x="2640" y="2496"/>
              <a:ext cx="2352"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67" name="Text Box 18"/>
            <p:cNvSpPr txBox="1">
              <a:spLocks noChangeArrowheads="1"/>
            </p:cNvSpPr>
            <p:nvPr/>
          </p:nvSpPr>
          <p:spPr bwMode="auto">
            <a:xfrm>
              <a:off x="1050" y="2190"/>
              <a:ext cx="1206"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r>
                <a:rPr lang="en-US" altLang="en-US"/>
                <a:t>Fourier transform</a:t>
              </a:r>
            </a:p>
          </p:txBody>
        </p:sp>
        <p:sp>
          <p:nvSpPr>
            <p:cNvPr id="117768" name="Text Box 19"/>
            <p:cNvSpPr txBox="1">
              <a:spLocks noChangeArrowheads="1"/>
            </p:cNvSpPr>
            <p:nvPr/>
          </p:nvSpPr>
          <p:spPr bwMode="auto">
            <a:xfrm>
              <a:off x="2928" y="2190"/>
              <a:ext cx="1680"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r>
                <a:rPr lang="en-US" altLang="en-US"/>
                <a:t>Inverse Fourier transform</a:t>
              </a:r>
            </a:p>
          </p:txBody>
        </p:sp>
      </p:grpSp>
    </p:spTree>
    <p:extLst>
      <p:ext uri="{BB962C8B-B14F-4D97-AF65-F5344CB8AC3E}">
        <p14:creationId xmlns:p14="http://schemas.microsoft.com/office/powerpoint/2010/main" val="1198695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481282" name="Text Box 2"/>
          <p:cNvSpPr txBox="1">
            <a:spLocks noChangeArrowheads="1"/>
          </p:cNvSpPr>
          <p:nvPr/>
        </p:nvSpPr>
        <p:spPr bwMode="auto">
          <a:xfrm>
            <a:off x="1524000" y="0"/>
            <a:ext cx="5410200" cy="5794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smtClean="0">
                <a:solidFill>
                  <a:srgbClr val="000000"/>
                </a:solidFill>
                <a:latin typeface="Comic Sans MS" panose="030F0702030302020204" pitchFamily="66" charset="0"/>
                <a:cs typeface="Times New Roman" panose="02020603050405020304" pitchFamily="18" charset="0"/>
              </a:rPr>
              <a:t>Conjugate Planes (Koehler)</a:t>
            </a:r>
          </a:p>
        </p:txBody>
      </p:sp>
      <p:sp>
        <p:nvSpPr>
          <p:cNvPr id="481283" name="Text Box 3"/>
          <p:cNvSpPr txBox="1">
            <a:spLocks noChangeArrowheads="1"/>
          </p:cNvSpPr>
          <p:nvPr/>
        </p:nvSpPr>
        <p:spPr bwMode="auto">
          <a:xfrm>
            <a:off x="5410200" y="5638800"/>
            <a:ext cx="258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anose="030F0702030302020204" pitchFamily="66" charset="0"/>
              </a:rPr>
              <a:t>Illumination Path</a:t>
            </a:r>
          </a:p>
        </p:txBody>
      </p:sp>
      <p:sp>
        <p:nvSpPr>
          <p:cNvPr id="481284" name="Text Box 4"/>
          <p:cNvSpPr txBox="1">
            <a:spLocks noChangeArrowheads="1"/>
          </p:cNvSpPr>
          <p:nvPr/>
        </p:nvSpPr>
        <p:spPr bwMode="auto">
          <a:xfrm>
            <a:off x="706438" y="3429000"/>
            <a:ext cx="2036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anose="030F0702030302020204" pitchFamily="66" charset="0"/>
              </a:rPr>
              <a:t>Imaging Path</a:t>
            </a:r>
          </a:p>
        </p:txBody>
      </p:sp>
      <p:sp>
        <p:nvSpPr>
          <p:cNvPr id="481285" name="Line 5"/>
          <p:cNvSpPr>
            <a:spLocks noChangeShapeType="1"/>
          </p:cNvSpPr>
          <p:nvPr/>
        </p:nvSpPr>
        <p:spPr bwMode="auto">
          <a:xfrm>
            <a:off x="2495550" y="771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6" name="Line 6"/>
          <p:cNvSpPr>
            <a:spLocks noChangeShapeType="1"/>
          </p:cNvSpPr>
          <p:nvPr/>
        </p:nvSpPr>
        <p:spPr bwMode="auto">
          <a:xfrm>
            <a:off x="2495550" y="2076450"/>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7" name="Line 7"/>
          <p:cNvSpPr>
            <a:spLocks noChangeShapeType="1"/>
          </p:cNvSpPr>
          <p:nvPr/>
        </p:nvSpPr>
        <p:spPr bwMode="auto">
          <a:xfrm>
            <a:off x="2495550" y="42386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8" name="Line 8"/>
          <p:cNvSpPr>
            <a:spLocks noChangeShapeType="1"/>
          </p:cNvSpPr>
          <p:nvPr/>
        </p:nvSpPr>
        <p:spPr bwMode="auto">
          <a:xfrm>
            <a:off x="2514600" y="5724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9" name="Line 9"/>
          <p:cNvSpPr>
            <a:spLocks noChangeShapeType="1"/>
          </p:cNvSpPr>
          <p:nvPr/>
        </p:nvSpPr>
        <p:spPr bwMode="auto">
          <a:xfrm>
            <a:off x="5257800" y="65532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0" name="Line 10"/>
          <p:cNvSpPr>
            <a:spLocks noChangeShapeType="1"/>
          </p:cNvSpPr>
          <p:nvPr/>
        </p:nvSpPr>
        <p:spPr bwMode="auto">
          <a:xfrm>
            <a:off x="5257800" y="51244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1" name="Line 11"/>
          <p:cNvSpPr>
            <a:spLocks noChangeShapeType="1"/>
          </p:cNvSpPr>
          <p:nvPr/>
        </p:nvSpPr>
        <p:spPr bwMode="auto">
          <a:xfrm>
            <a:off x="5257800" y="35814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2" name="Line 12"/>
          <p:cNvSpPr>
            <a:spLocks noChangeShapeType="1"/>
          </p:cNvSpPr>
          <p:nvPr/>
        </p:nvSpPr>
        <p:spPr bwMode="auto">
          <a:xfrm>
            <a:off x="5257800" y="12382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3" name="Text Box 13"/>
          <p:cNvSpPr txBox="1">
            <a:spLocks noChangeArrowheads="1"/>
          </p:cNvSpPr>
          <p:nvPr/>
        </p:nvSpPr>
        <p:spPr bwMode="auto">
          <a:xfrm>
            <a:off x="3733800" y="177482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Eyepiece</a:t>
            </a:r>
            <a:endParaRPr lang="en-US" altLang="en-US" sz="1200" b="1" smtClean="0">
              <a:solidFill>
                <a:srgbClr val="FFFFFF"/>
              </a:solidFill>
            </a:endParaRPr>
          </a:p>
        </p:txBody>
      </p:sp>
      <p:sp>
        <p:nvSpPr>
          <p:cNvPr id="481294" name="Text Box 14"/>
          <p:cNvSpPr txBox="1">
            <a:spLocks noChangeArrowheads="1"/>
          </p:cNvSpPr>
          <p:nvPr/>
        </p:nvSpPr>
        <p:spPr bwMode="auto">
          <a:xfrm>
            <a:off x="3733800" y="2895600"/>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TubeLens</a:t>
            </a:r>
          </a:p>
        </p:txBody>
      </p:sp>
      <p:sp>
        <p:nvSpPr>
          <p:cNvPr id="481295" name="Text Box 15"/>
          <p:cNvSpPr txBox="1">
            <a:spLocks noChangeArrowheads="1"/>
          </p:cNvSpPr>
          <p:nvPr/>
        </p:nvSpPr>
        <p:spPr bwMode="auto">
          <a:xfrm>
            <a:off x="3733800" y="3843338"/>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Objective</a:t>
            </a:r>
          </a:p>
        </p:txBody>
      </p:sp>
      <p:sp>
        <p:nvSpPr>
          <p:cNvPr id="481296" name="Text Box 16"/>
          <p:cNvSpPr txBox="1">
            <a:spLocks noChangeArrowheads="1"/>
          </p:cNvSpPr>
          <p:nvPr/>
        </p:nvSpPr>
        <p:spPr bwMode="auto">
          <a:xfrm>
            <a:off x="3733800" y="462597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Condenser</a:t>
            </a:r>
          </a:p>
        </p:txBody>
      </p:sp>
      <p:sp>
        <p:nvSpPr>
          <p:cNvPr id="481297" name="Text Box 17"/>
          <p:cNvSpPr txBox="1">
            <a:spLocks noChangeArrowheads="1"/>
          </p:cNvSpPr>
          <p:nvPr/>
        </p:nvSpPr>
        <p:spPr bwMode="auto">
          <a:xfrm>
            <a:off x="3733800" y="6042025"/>
            <a:ext cx="5334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Collector</a:t>
            </a:r>
          </a:p>
        </p:txBody>
      </p:sp>
      <p:sp>
        <p:nvSpPr>
          <p:cNvPr id="481298" name="Text Box 18"/>
          <p:cNvSpPr txBox="1">
            <a:spLocks noChangeArrowheads="1"/>
          </p:cNvSpPr>
          <p:nvPr/>
        </p:nvSpPr>
        <p:spPr bwMode="auto">
          <a:xfrm>
            <a:off x="3810000" y="1066800"/>
            <a:ext cx="3810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Eye</a:t>
            </a:r>
          </a:p>
        </p:txBody>
      </p:sp>
      <p:pic>
        <p:nvPicPr>
          <p:cNvPr id="48129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685800"/>
            <a:ext cx="947737"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0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75" y="685800"/>
            <a:ext cx="8604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01" name="Text Box 21"/>
          <p:cNvSpPr txBox="1">
            <a:spLocks noChangeArrowheads="1"/>
          </p:cNvSpPr>
          <p:nvPr/>
        </p:nvSpPr>
        <p:spPr bwMode="auto">
          <a:xfrm>
            <a:off x="1174750" y="55626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Field Diaphragm</a:t>
            </a:r>
          </a:p>
        </p:txBody>
      </p:sp>
      <p:sp>
        <p:nvSpPr>
          <p:cNvPr id="481302" name="Text Box 22"/>
          <p:cNvSpPr txBox="1">
            <a:spLocks noChangeArrowheads="1"/>
          </p:cNvSpPr>
          <p:nvPr/>
        </p:nvSpPr>
        <p:spPr bwMode="auto">
          <a:xfrm>
            <a:off x="1600200" y="4092575"/>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Specimen</a:t>
            </a:r>
            <a:endParaRPr lang="en-US" altLang="en-US" sz="2400" smtClean="0">
              <a:solidFill>
                <a:srgbClr val="000000"/>
              </a:solidFill>
            </a:endParaRPr>
          </a:p>
        </p:txBody>
      </p:sp>
      <p:sp>
        <p:nvSpPr>
          <p:cNvPr id="481303" name="Text Box 23"/>
          <p:cNvSpPr txBox="1">
            <a:spLocks noChangeArrowheads="1"/>
          </p:cNvSpPr>
          <p:nvPr/>
        </p:nvSpPr>
        <p:spPr bwMode="auto">
          <a:xfrm>
            <a:off x="881063" y="1924050"/>
            <a:ext cx="16335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3333CC"/>
                </a:solidFill>
                <a:latin typeface="Comic Sans MS" panose="030F0702030302020204" pitchFamily="66" charset="0"/>
              </a:rPr>
              <a:t>Intermediate Image</a:t>
            </a:r>
          </a:p>
        </p:txBody>
      </p:sp>
      <p:sp>
        <p:nvSpPr>
          <p:cNvPr id="481304" name="Text Box 24"/>
          <p:cNvSpPr txBox="1">
            <a:spLocks noChangeArrowheads="1"/>
          </p:cNvSpPr>
          <p:nvPr/>
        </p:nvSpPr>
        <p:spPr bwMode="auto">
          <a:xfrm>
            <a:off x="1862138" y="620713"/>
            <a:ext cx="7715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Retina</a:t>
            </a:r>
            <a:endParaRPr lang="en-US" altLang="en-US" sz="2400" smtClean="0">
              <a:solidFill>
                <a:srgbClr val="000000"/>
              </a:solidFill>
            </a:endParaRPr>
          </a:p>
        </p:txBody>
      </p:sp>
      <p:sp>
        <p:nvSpPr>
          <p:cNvPr id="481305" name="Text Box 25"/>
          <p:cNvSpPr txBox="1">
            <a:spLocks noChangeArrowheads="1"/>
          </p:cNvSpPr>
          <p:nvPr/>
        </p:nvSpPr>
        <p:spPr bwMode="auto">
          <a:xfrm>
            <a:off x="5641975" y="6427788"/>
            <a:ext cx="10969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Light Source</a:t>
            </a:r>
          </a:p>
        </p:txBody>
      </p:sp>
      <p:sp>
        <p:nvSpPr>
          <p:cNvPr id="481306" name="Text Box 26"/>
          <p:cNvSpPr txBox="1">
            <a:spLocks noChangeArrowheads="1"/>
          </p:cNvSpPr>
          <p:nvPr/>
        </p:nvSpPr>
        <p:spPr bwMode="auto">
          <a:xfrm>
            <a:off x="5699125" y="4991100"/>
            <a:ext cx="2417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Condenser Aperture Diaphragm</a:t>
            </a:r>
            <a:endParaRPr lang="en-US" altLang="en-US" sz="2400" smtClean="0">
              <a:solidFill>
                <a:srgbClr val="000000"/>
              </a:solidFill>
            </a:endParaRPr>
          </a:p>
        </p:txBody>
      </p:sp>
      <p:sp>
        <p:nvSpPr>
          <p:cNvPr id="481307" name="Text Box 27"/>
          <p:cNvSpPr txBox="1">
            <a:spLocks noChangeArrowheads="1"/>
          </p:cNvSpPr>
          <p:nvPr/>
        </p:nvSpPr>
        <p:spPr bwMode="auto">
          <a:xfrm>
            <a:off x="5675313" y="3451225"/>
            <a:ext cx="2097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Objective Back Focal Plane</a:t>
            </a:r>
          </a:p>
        </p:txBody>
      </p:sp>
      <p:sp>
        <p:nvSpPr>
          <p:cNvPr id="481308" name="Text Box 28"/>
          <p:cNvSpPr txBox="1">
            <a:spLocks noChangeArrowheads="1"/>
          </p:cNvSpPr>
          <p:nvPr/>
        </p:nvSpPr>
        <p:spPr bwMode="auto">
          <a:xfrm>
            <a:off x="5637213" y="1089025"/>
            <a:ext cx="796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Eyepoint</a:t>
            </a:r>
            <a:endParaRPr lang="en-US" altLang="en-US" sz="2400" smtClean="0">
              <a:solidFill>
                <a:srgbClr val="000000"/>
              </a:solidFill>
            </a:endParaRPr>
          </a:p>
        </p:txBody>
      </p:sp>
      <p:graphicFrame>
        <p:nvGraphicFramePr>
          <p:cNvPr id="481309" name="Object 29"/>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1522"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05609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diff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1863" y="1628775"/>
            <a:ext cx="3868737"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AutoShape 3"/>
          <p:cNvSpPr>
            <a:spLocks noChangeArrowheads="1"/>
          </p:cNvSpPr>
          <p:nvPr/>
        </p:nvSpPr>
        <p:spPr bwMode="auto">
          <a:xfrm>
            <a:off x="533400" y="5334000"/>
            <a:ext cx="3962400" cy="1143000"/>
          </a:xfrm>
          <a:prstGeom prst="wedgeRectCallout">
            <a:avLst>
              <a:gd name="adj1" fmla="val 86657"/>
              <a:gd name="adj2" fmla="val -33056"/>
            </a:avLst>
          </a:prstGeom>
          <a:solidFill>
            <a:srgbClr val="7F7F7F"/>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Condenser: Produces </a:t>
            </a:r>
            <a:r>
              <a:rPr lang="en-US" altLang="en-US" sz="2000">
                <a:solidFill>
                  <a:srgbClr val="FFFF00"/>
                </a:solidFill>
                <a:cs typeface="Times New Roman" panose="02020603050405020304" pitchFamily="18" charset="0"/>
              </a:rPr>
              <a:t>parallel wave front at 0° (aperture is closed down to a pinhole). </a:t>
            </a:r>
          </a:p>
        </p:txBody>
      </p:sp>
      <p:sp>
        <p:nvSpPr>
          <p:cNvPr id="173060" name="AutoShape 4"/>
          <p:cNvSpPr>
            <a:spLocks noChangeArrowheads="1"/>
          </p:cNvSpPr>
          <p:nvPr/>
        </p:nvSpPr>
        <p:spPr bwMode="auto">
          <a:xfrm>
            <a:off x="533400" y="4267200"/>
            <a:ext cx="3962400" cy="1066800"/>
          </a:xfrm>
          <a:prstGeom prst="wedgeRectCallout">
            <a:avLst>
              <a:gd name="adj1" fmla="val 80407"/>
              <a:gd name="adj2" fmla="val 48361"/>
            </a:avLst>
          </a:prstGeom>
          <a:solidFill>
            <a:srgbClr val="808080">
              <a:alpha val="50195"/>
            </a:srgbClr>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Specimen: Slide with periodic lines. Spacing determines diffraction angles. </a:t>
            </a:r>
          </a:p>
        </p:txBody>
      </p:sp>
      <p:sp>
        <p:nvSpPr>
          <p:cNvPr id="173061" name="AutoShape 5"/>
          <p:cNvSpPr>
            <a:spLocks noChangeArrowheads="1"/>
          </p:cNvSpPr>
          <p:nvPr/>
        </p:nvSpPr>
        <p:spPr bwMode="auto">
          <a:xfrm>
            <a:off x="533400" y="2743200"/>
            <a:ext cx="3962400" cy="1524000"/>
          </a:xfrm>
          <a:prstGeom prst="wedgeRectCallout">
            <a:avLst>
              <a:gd name="adj1" fmla="val 84375"/>
              <a:gd name="adj2" fmla="val 58856"/>
            </a:avLst>
          </a:prstGeom>
          <a:solidFill>
            <a:srgbClr val="7F7F7F"/>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Back Focal Plane: Diffraction pattern, formed by objective   (multiple images of the source as a result of line spacing) </a:t>
            </a:r>
          </a:p>
        </p:txBody>
      </p:sp>
      <p:sp>
        <p:nvSpPr>
          <p:cNvPr id="173062" name="AutoShape 6"/>
          <p:cNvSpPr>
            <a:spLocks noChangeArrowheads="1"/>
          </p:cNvSpPr>
          <p:nvPr/>
        </p:nvSpPr>
        <p:spPr bwMode="auto">
          <a:xfrm>
            <a:off x="533400" y="1724025"/>
            <a:ext cx="3962400" cy="1019175"/>
          </a:xfrm>
          <a:prstGeom prst="wedgeRectCallout">
            <a:avLst>
              <a:gd name="adj1" fmla="val 84093"/>
              <a:gd name="adj2" fmla="val -14954"/>
            </a:avLst>
          </a:prstGeom>
          <a:solidFill>
            <a:srgbClr val="808080">
              <a:alpha val="50195"/>
            </a:srgbClr>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Intermediate Image: Formed by interfering waves from –1, 0, +1 orders</a:t>
            </a:r>
          </a:p>
        </p:txBody>
      </p:sp>
      <p:sp>
        <p:nvSpPr>
          <p:cNvPr id="173063" name="Rectangle 7"/>
          <p:cNvSpPr>
            <a:spLocks noGrp="1" noChangeArrowheads="1"/>
          </p:cNvSpPr>
          <p:nvPr>
            <p:ph type="title"/>
          </p:nvPr>
        </p:nvSpPr>
        <p:spPr>
          <a:xfrm>
            <a:off x="573088" y="381000"/>
            <a:ext cx="7993062" cy="1289050"/>
          </a:xfrm>
        </p:spPr>
        <p:txBody>
          <a:bodyPr/>
          <a:lstStyle/>
          <a:p>
            <a:pPr eaLnBrk="1" hangingPunct="1"/>
            <a:r>
              <a:rPr lang="en-US" altLang="en-US" sz="3600" dirty="0" smtClean="0">
                <a:solidFill>
                  <a:srgbClr val="FFFF00"/>
                </a:solidFill>
                <a:ea typeface="ＭＳ Ｐゴシック" panose="020B0600070205080204" pitchFamily="34" charset="-128"/>
              </a:rPr>
              <a:t>Imaging a linear grating</a:t>
            </a:r>
          </a:p>
        </p:txBody>
      </p:sp>
      <p:sp>
        <p:nvSpPr>
          <p:cNvPr id="119816" name="Text Box 9"/>
          <p:cNvSpPr txBox="1">
            <a:spLocks noChangeArrowheads="1"/>
          </p:cNvSpPr>
          <p:nvPr/>
        </p:nvSpPr>
        <p:spPr bwMode="auto">
          <a:xfrm>
            <a:off x="5334000" y="6248400"/>
            <a:ext cx="2386013"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ja-JP" altLang="en-US" sz="2000">
                <a:solidFill>
                  <a:srgbClr val="FFFF00"/>
                </a:solidFill>
                <a:cs typeface="Times New Roman" panose="02020603050405020304" pitchFamily="18" charset="0"/>
              </a:rPr>
              <a:t>“</a:t>
            </a:r>
            <a:r>
              <a:rPr lang="en-US" altLang="ja-JP" sz="2000">
                <a:solidFill>
                  <a:srgbClr val="FFFF00"/>
                </a:solidFill>
                <a:cs typeface="Times New Roman" panose="02020603050405020304" pitchFamily="18" charset="0"/>
              </a:rPr>
              <a:t>Illumination Path</a:t>
            </a:r>
            <a:r>
              <a:rPr lang="ja-JP" altLang="en-US" sz="2000">
                <a:solidFill>
                  <a:srgbClr val="FFFF00"/>
                </a:solidFill>
                <a:cs typeface="Times New Roman" panose="02020603050405020304" pitchFamily="18" charset="0"/>
              </a:rPr>
              <a:t>”</a:t>
            </a:r>
            <a:endParaRPr lang="en-US" altLang="en-US" sz="2000">
              <a:solidFill>
                <a:srgbClr val="FFFF00"/>
              </a:solidFill>
              <a:cs typeface="Times New Roman" panose="02020603050405020304" pitchFamily="18" charset="0"/>
            </a:endParaRPr>
          </a:p>
        </p:txBody>
      </p:sp>
    </p:spTree>
    <p:extLst>
      <p:ext uri="{BB962C8B-B14F-4D97-AF65-F5344CB8AC3E}">
        <p14:creationId xmlns:p14="http://schemas.microsoft.com/office/powerpoint/2010/main" val="343437185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diffr-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1863" y="1628775"/>
            <a:ext cx="3868737"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3"/>
          <p:cNvSpPr>
            <a:spLocks noGrp="1" noChangeArrowheads="1"/>
          </p:cNvSpPr>
          <p:nvPr>
            <p:ph type="title"/>
          </p:nvPr>
        </p:nvSpPr>
        <p:spPr>
          <a:xfrm>
            <a:off x="573088" y="381000"/>
            <a:ext cx="7993062" cy="1289050"/>
          </a:xfrm>
        </p:spPr>
        <p:txBody>
          <a:bodyPr/>
          <a:lstStyle/>
          <a:p>
            <a:pPr eaLnBrk="1" hangingPunct="1"/>
            <a:r>
              <a:rPr lang="en-US" altLang="en-US" sz="3600" smtClean="0">
                <a:solidFill>
                  <a:srgbClr val="FFFF00"/>
                </a:solidFill>
                <a:ea typeface="ＭＳ Ｐゴシック" panose="020B0600070205080204" pitchFamily="34" charset="-128"/>
              </a:rPr>
              <a:t>Imaging a linear grating</a:t>
            </a:r>
          </a:p>
        </p:txBody>
      </p:sp>
      <p:sp>
        <p:nvSpPr>
          <p:cNvPr id="120836" name="AutoShape 4"/>
          <p:cNvSpPr>
            <a:spLocks noChangeArrowheads="1"/>
          </p:cNvSpPr>
          <p:nvPr/>
        </p:nvSpPr>
        <p:spPr bwMode="auto">
          <a:xfrm>
            <a:off x="838200" y="5867400"/>
            <a:ext cx="3657600" cy="609600"/>
          </a:xfrm>
          <a:prstGeom prst="wedgeRectCallout">
            <a:avLst>
              <a:gd name="adj1" fmla="val 86458"/>
              <a:gd name="adj2" fmla="val -77606"/>
            </a:avLst>
          </a:prstGeom>
          <a:solidFill>
            <a:srgbClr val="7F7F7F"/>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Condenser: Illumination angle shown at 0</a:t>
            </a:r>
            <a:r>
              <a:rPr lang="en-US" altLang="en-US" sz="2000">
                <a:solidFill>
                  <a:srgbClr val="FFFF00"/>
                </a:solidFill>
                <a:cs typeface="Times New Roman" panose="02020603050405020304" pitchFamily="18" charset="0"/>
              </a:rPr>
              <a:t>°</a:t>
            </a:r>
            <a:endParaRPr lang="en-US" altLang="en-US" sz="4400">
              <a:solidFill>
                <a:srgbClr val="FFFF00"/>
              </a:solidFill>
              <a:latin typeface="Times New Roman" panose="02020603050405020304" pitchFamily="18" charset="0"/>
              <a:cs typeface="Times New Roman" panose="02020603050405020304" pitchFamily="18" charset="0"/>
            </a:endParaRPr>
          </a:p>
        </p:txBody>
      </p:sp>
      <p:sp>
        <p:nvSpPr>
          <p:cNvPr id="174085" name="AutoShape 5"/>
          <p:cNvSpPr>
            <a:spLocks noChangeArrowheads="1"/>
          </p:cNvSpPr>
          <p:nvPr/>
        </p:nvSpPr>
        <p:spPr bwMode="auto">
          <a:xfrm>
            <a:off x="838200" y="4267200"/>
            <a:ext cx="3657600" cy="1600200"/>
          </a:xfrm>
          <a:prstGeom prst="wedgeRectCallout">
            <a:avLst>
              <a:gd name="adj1" fmla="val 84333"/>
              <a:gd name="adj2" fmla="val 16667"/>
            </a:avLst>
          </a:prstGeom>
          <a:solidFill>
            <a:srgbClr val="808080">
              <a:alpha val="50195"/>
            </a:srgbClr>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Specimen: Structure causes diffraction; direction of illumination splits up in non-diffracted and diffracted light (5 different angles)</a:t>
            </a:r>
          </a:p>
        </p:txBody>
      </p:sp>
      <p:sp>
        <p:nvSpPr>
          <p:cNvPr id="174086" name="AutoShape 6"/>
          <p:cNvSpPr>
            <a:spLocks noChangeArrowheads="1"/>
          </p:cNvSpPr>
          <p:nvPr/>
        </p:nvSpPr>
        <p:spPr bwMode="auto">
          <a:xfrm>
            <a:off x="838200" y="3505200"/>
            <a:ext cx="3657600" cy="762000"/>
          </a:xfrm>
          <a:prstGeom prst="wedgeRectCallout">
            <a:avLst>
              <a:gd name="adj1" fmla="val 80338"/>
              <a:gd name="adj2" fmla="val 62708"/>
            </a:avLst>
          </a:prstGeom>
          <a:solidFill>
            <a:srgbClr val="7F7F7F"/>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Objective captures 3 of the 5 diffraction orders. </a:t>
            </a:r>
          </a:p>
        </p:txBody>
      </p:sp>
      <p:sp>
        <p:nvSpPr>
          <p:cNvPr id="174087" name="AutoShape 7"/>
          <p:cNvSpPr>
            <a:spLocks noChangeArrowheads="1"/>
          </p:cNvSpPr>
          <p:nvPr/>
        </p:nvSpPr>
        <p:spPr bwMode="auto">
          <a:xfrm>
            <a:off x="838200" y="1676400"/>
            <a:ext cx="3657600" cy="1828800"/>
          </a:xfrm>
          <a:prstGeom prst="wedgeRectCallout">
            <a:avLst>
              <a:gd name="adj1" fmla="val 107250"/>
              <a:gd name="adj2" fmla="val -27083"/>
            </a:avLst>
          </a:prstGeom>
          <a:solidFill>
            <a:srgbClr val="808080">
              <a:alpha val="50195"/>
            </a:srgbClr>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Intermediate Image Plane:    Beams from the –1, 0, +1 orders interfere with each other. Image of specimen appears (upside-down and side reversed)</a:t>
            </a:r>
          </a:p>
        </p:txBody>
      </p:sp>
      <p:sp>
        <p:nvSpPr>
          <p:cNvPr id="120840" name="Text Box 9"/>
          <p:cNvSpPr txBox="1">
            <a:spLocks noChangeArrowheads="1"/>
          </p:cNvSpPr>
          <p:nvPr/>
        </p:nvSpPr>
        <p:spPr bwMode="auto">
          <a:xfrm>
            <a:off x="6248400" y="4929188"/>
            <a:ext cx="19272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ja-JP" altLang="en-US" sz="2000">
                <a:solidFill>
                  <a:srgbClr val="FF0000"/>
                </a:solidFill>
                <a:cs typeface="Times New Roman" panose="02020603050405020304" pitchFamily="18" charset="0"/>
              </a:rPr>
              <a:t>“</a:t>
            </a:r>
            <a:r>
              <a:rPr lang="en-US" altLang="ja-JP" sz="2000">
                <a:solidFill>
                  <a:srgbClr val="FF0000"/>
                </a:solidFill>
                <a:cs typeface="Times New Roman" panose="02020603050405020304" pitchFamily="18" charset="0"/>
              </a:rPr>
              <a:t>Imaging Path</a:t>
            </a:r>
            <a:r>
              <a:rPr lang="ja-JP" altLang="en-US" sz="2000">
                <a:solidFill>
                  <a:srgbClr val="FF0000"/>
                </a:solidFill>
                <a:cs typeface="Times New Roman" panose="02020603050405020304" pitchFamily="18" charset="0"/>
              </a:rPr>
              <a:t>”</a:t>
            </a:r>
            <a:endParaRPr lang="en-US" altLang="en-US" sz="2000">
              <a:solidFill>
                <a:srgbClr val="FF0000"/>
              </a:solidFill>
              <a:cs typeface="Times New Roman" panose="02020603050405020304" pitchFamily="18" charset="0"/>
            </a:endParaRPr>
          </a:p>
        </p:txBody>
      </p:sp>
    </p:spTree>
    <p:extLst>
      <p:ext uri="{BB962C8B-B14F-4D97-AF65-F5344CB8AC3E}">
        <p14:creationId xmlns:p14="http://schemas.microsoft.com/office/powerpoint/2010/main" val="415869464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Zeiss Diffraction Kit Simulator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829" y="1770626"/>
            <a:ext cx="5518990" cy="4412460"/>
          </a:xfrm>
          <a:prstGeom prst="rect">
            <a:avLst/>
          </a:prstGeom>
        </p:spPr>
      </p:pic>
      <p:sp>
        <p:nvSpPr>
          <p:cNvPr id="6" name="TextBox 5"/>
          <p:cNvSpPr txBox="1"/>
          <p:nvPr/>
        </p:nvSpPr>
        <p:spPr>
          <a:xfrm>
            <a:off x="2220685" y="6263023"/>
            <a:ext cx="4179286" cy="369332"/>
          </a:xfrm>
          <a:prstGeom prst="rect">
            <a:avLst/>
          </a:prstGeom>
          <a:noFill/>
        </p:spPr>
        <p:txBody>
          <a:bodyPr wrap="none" rtlCol="0">
            <a:spAutoFit/>
          </a:bodyPr>
          <a:lstStyle/>
          <a:p>
            <a:r>
              <a:rPr lang="en-US" dirty="0"/>
              <a:t>http://www.guycox.com/diffkit/diffkit.htm</a:t>
            </a:r>
          </a:p>
        </p:txBody>
      </p:sp>
    </p:spTree>
    <p:extLst>
      <p:ext uri="{BB962C8B-B14F-4D97-AF65-F5344CB8AC3E}">
        <p14:creationId xmlns:p14="http://schemas.microsoft.com/office/powerpoint/2010/main" val="50588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Fresnel best know as the inventor of the Fresnel lens.</a:t>
            </a:r>
            <a:endParaRPr lang="en-US" dirty="0"/>
          </a:p>
        </p:txBody>
      </p:sp>
      <p:sp>
        <p:nvSpPr>
          <p:cNvPr id="3" name="Content Placeholder 2"/>
          <p:cNvSpPr>
            <a:spLocks noGrp="1"/>
          </p:cNvSpPr>
          <p:nvPr>
            <p:ph idx="1"/>
          </p:nvPr>
        </p:nvSpPr>
        <p:spPr/>
        <p:txBody>
          <a:bodyPr/>
          <a:lstStyle/>
          <a:p>
            <a:r>
              <a:rPr lang="en-US" dirty="0" smtClean="0"/>
              <a:t>Large aperture and short focal in a smaller package</a:t>
            </a:r>
          </a:p>
          <a:p>
            <a:r>
              <a:rPr lang="en-US" dirty="0" smtClean="0"/>
              <a:t>Used for lighthouses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883" y="2970360"/>
            <a:ext cx="3049431" cy="35824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463" y="3078841"/>
            <a:ext cx="2424182" cy="3624944"/>
          </a:xfrm>
          <a:prstGeom prst="rect">
            <a:avLst/>
          </a:prstGeom>
        </p:spPr>
      </p:pic>
    </p:spTree>
    <p:extLst>
      <p:ext uri="{BB962C8B-B14F-4D97-AF65-F5344CB8AC3E}">
        <p14:creationId xmlns:p14="http://schemas.microsoft.com/office/powerpoint/2010/main" val="1926484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9617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to first reading assignment</a:t>
            </a:r>
            <a:endParaRPr lang="en-US" dirty="0"/>
          </a:p>
        </p:txBody>
      </p:sp>
      <p:sp>
        <p:nvSpPr>
          <p:cNvPr id="5" name="Content Placeholder 4"/>
          <p:cNvSpPr>
            <a:spLocks noGrp="1"/>
          </p:cNvSpPr>
          <p:nvPr>
            <p:ph idx="1"/>
          </p:nvPr>
        </p:nvSpPr>
        <p:spPr/>
        <p:txBody>
          <a:bodyPr/>
          <a:lstStyle/>
          <a:p>
            <a:r>
              <a:rPr lang="en-US" dirty="0" smtClean="0"/>
              <a:t>For historians of science these debates in the letter pages of journal can provide amazing insights about a field.</a:t>
            </a:r>
            <a:endParaRPr lang="en-US" dirty="0"/>
          </a:p>
        </p:txBody>
      </p:sp>
    </p:spTree>
    <p:extLst>
      <p:ext uri="{BB962C8B-B14F-4D97-AF65-F5344CB8AC3E}">
        <p14:creationId xmlns:p14="http://schemas.microsoft.com/office/powerpoint/2010/main" val="23211578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230" y="4800600"/>
            <a:ext cx="4575810" cy="1930420"/>
          </a:xfrm>
          <a:prstGeom prst="rect">
            <a:avLst/>
          </a:prstGeom>
        </p:spPr>
      </p:pic>
      <p:sp>
        <p:nvSpPr>
          <p:cNvPr id="4" name="Title 3"/>
          <p:cNvSpPr>
            <a:spLocks noGrp="1"/>
          </p:cNvSpPr>
          <p:nvPr>
            <p:ph type="title"/>
          </p:nvPr>
        </p:nvSpPr>
        <p:spPr/>
        <p:txBody>
          <a:bodyPr>
            <a:normAutofit/>
          </a:bodyPr>
          <a:lstStyle/>
          <a:p>
            <a:r>
              <a:rPr lang="en-US" sz="3600" dirty="0" smtClean="0"/>
              <a:t>Metamaterials with negative refractive indices would produce bizarre images </a:t>
            </a:r>
            <a:endParaRPr lang="en-US" sz="3600" dirty="0"/>
          </a:p>
        </p:txBody>
      </p:sp>
      <p:pic>
        <p:nvPicPr>
          <p:cNvPr id="7" name="Content Placeholder 6"/>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28650" y="2146517"/>
            <a:ext cx="3886200" cy="3709554"/>
          </a:xfr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040" y="2146517"/>
            <a:ext cx="4572000" cy="2642886"/>
          </a:xfrm>
          <a:prstGeom prst="rect">
            <a:avLst/>
          </a:prstGeom>
        </p:spPr>
      </p:pic>
      <p:sp>
        <p:nvSpPr>
          <p:cNvPr id="11" name="TextBox 10"/>
          <p:cNvSpPr txBox="1"/>
          <p:nvPr/>
        </p:nvSpPr>
        <p:spPr>
          <a:xfrm>
            <a:off x="5572124" y="4734580"/>
            <a:ext cx="2406749" cy="523220"/>
          </a:xfrm>
          <a:prstGeom prst="rect">
            <a:avLst/>
          </a:prstGeom>
          <a:noFill/>
        </p:spPr>
        <p:txBody>
          <a:bodyPr wrap="none" rtlCol="0">
            <a:spAutoFit/>
          </a:bodyPr>
          <a:lstStyle/>
          <a:p>
            <a:r>
              <a:rPr lang="en-US" sz="2800" dirty="0" smtClean="0">
                <a:latin typeface="+mn-lt"/>
              </a:rPr>
              <a:t>Image not real!</a:t>
            </a:r>
            <a:endParaRPr lang="en-US" sz="2800" dirty="0">
              <a:latin typeface="+mn-lt"/>
            </a:endParaRPr>
          </a:p>
        </p:txBody>
      </p:sp>
      <p:sp>
        <p:nvSpPr>
          <p:cNvPr id="12" name="TextBox 11"/>
          <p:cNvSpPr txBox="1"/>
          <p:nvPr/>
        </p:nvSpPr>
        <p:spPr>
          <a:xfrm>
            <a:off x="628650" y="5731520"/>
            <a:ext cx="3581400" cy="600164"/>
          </a:xfrm>
          <a:prstGeom prst="rect">
            <a:avLst/>
          </a:prstGeom>
          <a:noFill/>
        </p:spPr>
        <p:txBody>
          <a:bodyPr wrap="square" rtlCol="0">
            <a:spAutoFit/>
          </a:bodyPr>
          <a:lstStyle/>
          <a:p>
            <a:r>
              <a:rPr lang="en-US" sz="1100" dirty="0" smtClean="0">
                <a:latin typeface="+mn-lt"/>
              </a:rPr>
              <a:t>Tyc </a:t>
            </a:r>
            <a:r>
              <a:rPr lang="en-US" sz="1100" dirty="0">
                <a:latin typeface="+mn-lt"/>
              </a:rPr>
              <a:t>T, Zhang X (2011) Forum Optics: Perfect lenses in focus. Nature 480: 42-43.</a:t>
            </a:r>
          </a:p>
          <a:p>
            <a:endParaRPr lang="en-US" sz="1100" dirty="0">
              <a:latin typeface="+mn-lt"/>
            </a:endParaRPr>
          </a:p>
        </p:txBody>
      </p:sp>
    </p:spTree>
    <p:extLst>
      <p:ext uri="{BB962C8B-B14F-4D97-AF65-F5344CB8AC3E}">
        <p14:creationId xmlns:p14="http://schemas.microsoft.com/office/powerpoint/2010/main" val="18428332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Metamaterials with negative refractive indices could be used to make </a:t>
            </a:r>
            <a:r>
              <a:rPr lang="en-US" sz="2800" dirty="0" err="1" smtClean="0"/>
              <a:t>superlenses</a:t>
            </a:r>
            <a:r>
              <a:rPr lang="en-US" sz="2800" dirty="0" smtClean="0"/>
              <a:t> for super resolution microcopy</a:t>
            </a:r>
            <a:endParaRPr lang="en-US" sz="2800" dirty="0"/>
          </a:p>
        </p:txBody>
      </p:sp>
      <p:sp>
        <p:nvSpPr>
          <p:cNvPr id="3" name="Content Placeholder 2"/>
          <p:cNvSpPr>
            <a:spLocks noGrp="1"/>
          </p:cNvSpPr>
          <p:nvPr>
            <p:ph sz="half" idx="1"/>
          </p:nvPr>
        </p:nvSpPr>
        <p:spPr/>
        <p:txBody>
          <a:bodyPr/>
          <a:lstStyle/>
          <a:p>
            <a:r>
              <a:rPr lang="en-US" dirty="0" smtClean="0"/>
              <a:t>Do you need to perfect lens?</a:t>
            </a:r>
          </a:p>
          <a:p>
            <a:r>
              <a:rPr lang="en-US" dirty="0" smtClean="0"/>
              <a:t>Maxwell's </a:t>
            </a:r>
            <a:r>
              <a:rPr lang="en-US" dirty="0"/>
              <a:t>fish-eye </a:t>
            </a:r>
            <a:r>
              <a:rPr lang="en-US" dirty="0" smtClean="0"/>
              <a:t>lens could do it with positive refractive indices</a:t>
            </a:r>
          </a:p>
          <a:p>
            <a:pPr lvl="1"/>
            <a:r>
              <a:rPr lang="en-US" dirty="0" smtClean="0"/>
              <a:t>Refractive index changes across lens (blue shading)</a:t>
            </a:r>
          </a:p>
          <a:p>
            <a:r>
              <a:rPr lang="en-US" dirty="0" smtClean="0"/>
              <a:t>Luneburg lens</a:t>
            </a:r>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94860" y="1679259"/>
            <a:ext cx="3886200" cy="3886200"/>
          </a:xfrm>
        </p:spPr>
      </p:pic>
      <p:sp>
        <p:nvSpPr>
          <p:cNvPr id="9" name="TextBox 8"/>
          <p:cNvSpPr txBox="1"/>
          <p:nvPr/>
        </p:nvSpPr>
        <p:spPr>
          <a:xfrm>
            <a:off x="628650" y="5596574"/>
            <a:ext cx="7543800" cy="1384995"/>
          </a:xfrm>
          <a:prstGeom prst="rect">
            <a:avLst/>
          </a:prstGeom>
          <a:noFill/>
        </p:spPr>
        <p:txBody>
          <a:bodyPr wrap="square" rtlCol="0">
            <a:spAutoFit/>
          </a:bodyPr>
          <a:lstStyle/>
          <a:p>
            <a:pPr marL="228600" indent="-228600">
              <a:buFont typeface="Arial" panose="020B0604020202020204" pitchFamily="34" charset="0"/>
              <a:buChar char="•"/>
            </a:pPr>
            <a:r>
              <a:rPr lang="en-US" sz="2800" dirty="0">
                <a:latin typeface="+mn-lt"/>
              </a:rPr>
              <a:t>Tyc T, Zhang X (2011) Forum Optics: Perfect lenses in focus. Nature 480: 42-43.</a:t>
            </a:r>
          </a:p>
          <a:p>
            <a:endParaRPr lang="en-US" sz="2800" dirty="0">
              <a:latin typeface="+mn-lt"/>
            </a:endParaRPr>
          </a:p>
        </p:txBody>
      </p:sp>
    </p:spTree>
    <p:extLst>
      <p:ext uri="{BB962C8B-B14F-4D97-AF65-F5344CB8AC3E}">
        <p14:creationId xmlns:p14="http://schemas.microsoft.com/office/powerpoint/2010/main" val="3124533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Med Engineering Seminar Today</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53543" y="360298"/>
            <a:ext cx="4067096" cy="6285513"/>
          </a:xfrm>
        </p:spPr>
      </p:pic>
      <p:sp>
        <p:nvSpPr>
          <p:cNvPr id="9" name="Text Placeholder 8"/>
          <p:cNvSpPr>
            <a:spLocks noGrp="1"/>
          </p:cNvSpPr>
          <p:nvPr>
            <p:ph type="body" sz="half" idx="2"/>
          </p:nvPr>
        </p:nvSpPr>
        <p:spPr/>
        <p:txBody>
          <a:bodyPr/>
          <a:lstStyle/>
          <a:p>
            <a:pPr marL="285750" indent="-285750">
              <a:buFont typeface="Arial" panose="020B0604020202020204" pitchFamily="34" charset="0"/>
              <a:buChar char="•"/>
            </a:pPr>
            <a:r>
              <a:rPr lang="en-US" dirty="0" err="1" smtClean="0"/>
              <a:t>Lihong</a:t>
            </a:r>
            <a:r>
              <a:rPr lang="en-US" dirty="0" smtClean="0"/>
              <a:t> V. Wang</a:t>
            </a:r>
          </a:p>
          <a:p>
            <a:pPr marL="285750" indent="-285750">
              <a:buFont typeface="Arial" panose="020B0604020202020204" pitchFamily="34" charset="0"/>
              <a:buChar char="•"/>
            </a:pPr>
            <a:r>
              <a:rPr lang="en-US" dirty="0" smtClean="0"/>
              <a:t>4:00 pm, 105 Annenberg</a:t>
            </a:r>
            <a:endParaRPr lang="en-US" dirty="0"/>
          </a:p>
        </p:txBody>
      </p:sp>
    </p:spTree>
    <p:extLst>
      <p:ext uri="{BB962C8B-B14F-4D97-AF65-F5344CB8AC3E}">
        <p14:creationId xmlns:p14="http://schemas.microsoft.com/office/powerpoint/2010/main" val="38770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is an electromagnetic wave</a:t>
            </a:r>
            <a:endParaRPr lang="en-US" dirty="0"/>
          </a:p>
        </p:txBody>
      </p:sp>
      <p:sp>
        <p:nvSpPr>
          <p:cNvPr id="4" name="Content Placeholder 3"/>
          <p:cNvSpPr>
            <a:spLocks noGrp="1"/>
          </p:cNvSpPr>
          <p:nvPr>
            <p:ph sz="half" idx="1"/>
          </p:nvPr>
        </p:nvSpPr>
        <p:spPr/>
        <p:txBody>
          <a:bodyPr>
            <a:normAutofit/>
          </a:bodyPr>
          <a:lstStyle/>
          <a:p>
            <a:r>
              <a:rPr lang="en-US" sz="2400" dirty="0" smtClean="0"/>
              <a:t>Scottish Physicist James Maxwell made one of the most important discoveries of 19</a:t>
            </a:r>
            <a:r>
              <a:rPr lang="en-US" sz="2400" baseline="30000" dirty="0" smtClean="0"/>
              <a:t>th</a:t>
            </a:r>
            <a:r>
              <a:rPr lang="en-US" sz="2400" dirty="0" smtClean="0"/>
              <a:t> century Physics</a:t>
            </a:r>
            <a:endParaRPr lang="en-US" sz="24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95862" y="1986073"/>
            <a:ext cx="3152775" cy="3790950"/>
          </a:xfrm>
        </p:spPr>
      </p:pic>
      <p:sp>
        <p:nvSpPr>
          <p:cNvPr id="6" name="TextBox 5"/>
          <p:cNvSpPr txBox="1"/>
          <p:nvPr/>
        </p:nvSpPr>
        <p:spPr>
          <a:xfrm>
            <a:off x="2133600" y="6311899"/>
            <a:ext cx="4519442" cy="369332"/>
          </a:xfrm>
          <a:prstGeom prst="rect">
            <a:avLst/>
          </a:prstGeom>
          <a:noFill/>
        </p:spPr>
        <p:txBody>
          <a:bodyPr wrap="none" rtlCol="0">
            <a:spAutoFit/>
          </a:bodyPr>
          <a:lstStyle/>
          <a:p>
            <a:r>
              <a:rPr lang="en-US" dirty="0"/>
              <a:t>http://feynmanlectures.caltech.edu/I_28.html</a:t>
            </a:r>
          </a:p>
        </p:txBody>
      </p:sp>
      <p:pic>
        <p:nvPicPr>
          <p:cNvPr id="8" name="Picture 2" descr="wavelength.jpg                                                 0001873DMacintosh HD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628" y="3881548"/>
            <a:ext cx="3622222" cy="23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273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a wave</a:t>
            </a:r>
            <a:endParaRPr lang="en-US" dirty="0"/>
          </a:p>
        </p:txBody>
      </p:sp>
      <p:sp>
        <p:nvSpPr>
          <p:cNvPr id="3" name="Content Placeholder 2"/>
          <p:cNvSpPr>
            <a:spLocks noGrp="1"/>
          </p:cNvSpPr>
          <p:nvPr>
            <p:ph idx="1"/>
          </p:nvPr>
        </p:nvSpPr>
        <p:spPr/>
        <p:txBody>
          <a:bodyPr>
            <a:normAutofit/>
          </a:bodyPr>
          <a:lstStyle/>
          <a:p>
            <a:r>
              <a:rPr lang="en-US" sz="2000" dirty="0" smtClean="0"/>
              <a:t>Wavelength (</a:t>
            </a:r>
            <a:r>
              <a:rPr lang="el-GR" sz="2000" dirty="0" smtClean="0"/>
              <a:t>λ</a:t>
            </a:r>
            <a:r>
              <a:rPr lang="en-US" sz="2000" dirty="0" smtClean="0"/>
              <a:t>) is distance between crests or troughs</a:t>
            </a:r>
          </a:p>
          <a:p>
            <a:r>
              <a:rPr lang="en-US" sz="2000" dirty="0"/>
              <a:t>A</a:t>
            </a:r>
            <a:r>
              <a:rPr lang="en-US" sz="2000" dirty="0" smtClean="0"/>
              <a:t>mplitude is </a:t>
            </a:r>
            <a:r>
              <a:rPr lang="en-US" sz="2000" dirty="0"/>
              <a:t>half the difference in height between </a:t>
            </a:r>
            <a:r>
              <a:rPr lang="en-US" sz="2000" dirty="0" smtClean="0"/>
              <a:t>crest </a:t>
            </a:r>
            <a:r>
              <a:rPr lang="en-US" sz="2000" dirty="0"/>
              <a:t>and </a:t>
            </a:r>
            <a:r>
              <a:rPr lang="en-US" sz="2000" dirty="0" smtClean="0"/>
              <a:t>trough</a:t>
            </a:r>
            <a:r>
              <a:rPr lang="en-US" sz="2000" dirty="0"/>
              <a:t>. </a:t>
            </a:r>
          </a:p>
          <a:p>
            <a:endParaRPr lang="en-US" sz="2000" dirty="0"/>
          </a:p>
          <a:p>
            <a:endParaRPr lang="en-US" sz="2000" dirty="0" smtClean="0"/>
          </a:p>
          <a:p>
            <a:pPr lvl="1"/>
            <a:endParaRPr lang="en-US" sz="2000" dirty="0" smtClean="0"/>
          </a:p>
          <a:p>
            <a:endParaRPr lang="en-US" sz="2000" dirty="0" smtClean="0"/>
          </a:p>
          <a:p>
            <a:endParaRPr lang="en-US" sz="2000" dirty="0" smtClean="0"/>
          </a:p>
          <a:p>
            <a:endParaRPr lang="en-US" sz="20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00" y="2625156"/>
            <a:ext cx="6000750" cy="4170521"/>
          </a:xfrm>
          <a:prstGeom prst="rect">
            <a:avLst/>
          </a:prstGeom>
        </p:spPr>
      </p:pic>
    </p:spTree>
    <p:extLst>
      <p:ext uri="{BB962C8B-B14F-4D97-AF65-F5344CB8AC3E}">
        <p14:creationId xmlns:p14="http://schemas.microsoft.com/office/powerpoint/2010/main" val="218371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Characteristic of waves: Interference</a:t>
            </a:r>
            <a:endParaRPr lang="en-US" sz="4000" dirty="0"/>
          </a:p>
        </p:txBody>
      </p:sp>
      <p:sp>
        <p:nvSpPr>
          <p:cNvPr id="8" name="Content Placeholder 7"/>
          <p:cNvSpPr>
            <a:spLocks noGrp="1"/>
          </p:cNvSpPr>
          <p:nvPr>
            <p:ph sz="half" idx="1"/>
          </p:nvPr>
        </p:nvSpPr>
        <p:spPr/>
        <p:txBody>
          <a:bodyPr>
            <a:normAutofit/>
          </a:bodyPr>
          <a:lstStyle/>
          <a:p>
            <a:r>
              <a:rPr lang="en-US" sz="2000" dirty="0" smtClean="0"/>
              <a:t>Constructive Interference</a:t>
            </a:r>
            <a:endParaRPr lang="en-US" sz="2000" dirty="0"/>
          </a:p>
        </p:txBody>
      </p:sp>
      <p:sp>
        <p:nvSpPr>
          <p:cNvPr id="9" name="Content Placeholder 8"/>
          <p:cNvSpPr>
            <a:spLocks noGrp="1"/>
          </p:cNvSpPr>
          <p:nvPr>
            <p:ph sz="half" idx="2"/>
          </p:nvPr>
        </p:nvSpPr>
        <p:spPr/>
        <p:txBody>
          <a:bodyPr/>
          <a:lstStyle/>
          <a:p>
            <a:r>
              <a:rPr lang="en-US" sz="2000" dirty="0" smtClean="0"/>
              <a:t>Destructive Interference</a:t>
            </a:r>
            <a:endParaRPr lang="en-US" sz="20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15" y="2231570"/>
            <a:ext cx="6096000" cy="4572000"/>
          </a:xfrm>
          <a:prstGeom prst="rect">
            <a:avLst/>
          </a:prstGeom>
        </p:spPr>
      </p:pic>
    </p:spTree>
    <p:extLst>
      <p:ext uri="{BB962C8B-B14F-4D97-AF65-F5344CB8AC3E}">
        <p14:creationId xmlns:p14="http://schemas.microsoft.com/office/powerpoint/2010/main" val="2260396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Characteristic of waves: Refraction</a:t>
            </a:r>
            <a:endParaRPr lang="en-US" sz="4000" dirty="0"/>
          </a:p>
        </p:txBody>
      </p:sp>
      <p:sp>
        <p:nvSpPr>
          <p:cNvPr id="3" name="Content Placeholder 2"/>
          <p:cNvSpPr>
            <a:spLocks noGrp="1"/>
          </p:cNvSpPr>
          <p:nvPr>
            <p:ph idx="1"/>
          </p:nvPr>
        </p:nvSpPr>
        <p:spPr>
          <a:xfrm>
            <a:off x="628650" y="1825625"/>
            <a:ext cx="7886700" cy="1766661"/>
          </a:xfrm>
        </p:spPr>
        <p:txBody>
          <a:bodyPr>
            <a:normAutofit/>
          </a:bodyPr>
          <a:lstStyle/>
          <a:p>
            <a:r>
              <a:rPr lang="en-US" sz="2000" dirty="0"/>
              <a:t>Demonstrate in ripple </a:t>
            </a:r>
            <a:r>
              <a:rPr lang="en-US" sz="2000" dirty="0" smtClean="0"/>
              <a:t>tank that wavelength and velocity decrease during refraction into material with higher refractive index.</a:t>
            </a:r>
            <a:endParaRPr lang="en-US" sz="2000" dirty="0"/>
          </a:p>
          <a:p>
            <a:endParaRPr lang="en-US" sz="2000" dirty="0"/>
          </a:p>
          <a:p>
            <a:endParaRPr lang="en-US" sz="2000" dirty="0"/>
          </a:p>
          <a:p>
            <a:endParaRPr lang="en-US" sz="2000" dirty="0" smtClean="0"/>
          </a:p>
          <a:p>
            <a:pPr lvl="1"/>
            <a:endParaRPr lang="en-US" sz="2000" dirty="0" smtClean="0"/>
          </a:p>
          <a:p>
            <a:endParaRPr lang="en-US" sz="2000" dirty="0" smtClean="0"/>
          </a:p>
          <a:p>
            <a:endParaRPr lang="en-US" sz="2000" dirty="0" smtClean="0"/>
          </a:p>
          <a:p>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22" y="2812822"/>
            <a:ext cx="3807481" cy="30109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057" y="2791050"/>
            <a:ext cx="3758293" cy="1896546"/>
          </a:xfrm>
          <a:prstGeom prst="rect">
            <a:avLst/>
          </a:prstGeom>
        </p:spPr>
      </p:pic>
    </p:spTree>
    <p:extLst>
      <p:ext uri="{BB962C8B-B14F-4D97-AF65-F5344CB8AC3E}">
        <p14:creationId xmlns:p14="http://schemas.microsoft.com/office/powerpoint/2010/main" val="1534177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5391</TotalTime>
  <Words>4192</Words>
  <Application>Microsoft Office PowerPoint</Application>
  <PresentationFormat>On-screen Show (4:3)</PresentationFormat>
  <Paragraphs>377</Paragraphs>
  <Slides>54</Slides>
  <Notes>25</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4</vt:i4>
      </vt:variant>
      <vt:variant>
        <vt:lpstr>Slide Titles</vt:lpstr>
      </vt:variant>
      <vt:variant>
        <vt:i4>54</vt:i4>
      </vt:variant>
    </vt:vector>
  </HeadingPairs>
  <TitlesOfParts>
    <vt:vector size="72" baseType="lpstr">
      <vt:lpstr>ＭＳ Ｐゴシック</vt:lpstr>
      <vt:lpstr>Arial</vt:lpstr>
      <vt:lpstr>Calibri</vt:lpstr>
      <vt:lpstr>Calibri Light</vt:lpstr>
      <vt:lpstr>Cambria Math</vt:lpstr>
      <vt:lpstr>Comic Sans MS</vt:lpstr>
      <vt:lpstr>Symbol</vt:lpstr>
      <vt:lpstr>Times</vt:lpstr>
      <vt:lpstr>Times New Roman</vt:lpstr>
      <vt:lpstr>Wingdings</vt:lpstr>
      <vt:lpstr>Office Theme</vt:lpstr>
      <vt:lpstr>1_Office Theme</vt:lpstr>
      <vt:lpstr>Blank Presentation</vt:lpstr>
      <vt:lpstr>1_Blank Presentation</vt:lpstr>
      <vt:lpstr>Document</vt:lpstr>
      <vt:lpstr>Picture</vt:lpstr>
      <vt:lpstr>Equation</vt:lpstr>
      <vt:lpstr>Image</vt:lpstr>
      <vt:lpstr>Biology 177: Principles of Modern Microscopy</vt:lpstr>
      <vt:lpstr>Lecture 4: Diffraction</vt:lpstr>
      <vt:lpstr>By the 1800’s the wave theory had won out over Newton’s corpuscular theory</vt:lpstr>
      <vt:lpstr>Thomas Young’s talk in 1803 demonstrating interference</vt:lpstr>
      <vt:lpstr>Fresnel best know as the inventor of the Fresnel lens.</vt:lpstr>
      <vt:lpstr>Light is an electromagnetic wave</vt:lpstr>
      <vt:lpstr>Characteristics of a wave</vt:lpstr>
      <vt:lpstr>Characteristic of waves: Interference</vt:lpstr>
      <vt:lpstr>Characteristic of waves: Refraction</vt:lpstr>
      <vt:lpstr>Characteristic of waves: Dispersion</vt:lpstr>
      <vt:lpstr>Characteristic of waves: polarization</vt:lpstr>
      <vt:lpstr>Characteristic of waves: diffraction</vt:lpstr>
      <vt:lpstr>Diffraction model java app</vt:lpstr>
      <vt:lpstr>PowerPoint Presentation</vt:lpstr>
      <vt:lpstr>Thomas Young two slit experiment</vt:lpstr>
      <vt:lpstr>PowerPoint Presentation</vt:lpstr>
      <vt:lpstr>Diffraction using double slits allows us to measure wavelength of monochromatic light</vt:lpstr>
      <vt:lpstr>Let’s Review Numerical Aperture (N.A.)</vt:lpstr>
      <vt:lpstr>PowerPoint Presentation</vt:lpstr>
      <vt:lpstr>Relationship between N.A. and working distance of objective</vt:lpstr>
      <vt:lpstr>PowerPoint Presentation</vt:lpstr>
      <vt:lpstr>How immersion medium affects the true N.A.  and, consequently, resolution</vt:lpstr>
      <vt:lpstr>PowerPoint Presentation</vt:lpstr>
      <vt:lpstr>Determining resolution (3 methods)</vt:lpstr>
      <vt:lpstr>Determining resolution (3 methods)</vt:lpstr>
      <vt:lpstr>Resolution as explained through Fermat’s principle of least time</vt:lpstr>
      <vt:lpstr>PowerPoint Presentation</vt:lpstr>
      <vt:lpstr>Relationship between diffraction, airy disk and point spread function</vt:lpstr>
      <vt:lpstr>Relationship between diffraction, airy disk and point spread function</vt:lpstr>
      <vt:lpstr>Resolution using diffraction</vt:lpstr>
      <vt:lpstr>Abbe Diffraction Apparatus consists of the following:</vt:lpstr>
      <vt:lpstr>Diffraction and Image Formation</vt:lpstr>
      <vt:lpstr>PowerPoint Presentation</vt:lpstr>
      <vt:lpstr>PowerPoint Presentation</vt:lpstr>
      <vt:lpstr>Diffraction and Image Formation</vt:lpstr>
      <vt:lpstr>Diffraction and Image Formation</vt:lpstr>
      <vt:lpstr>Diffraction and Image Formation</vt:lpstr>
      <vt:lpstr>Diffraction and Image Formation</vt:lpstr>
      <vt:lpstr>Determining resolution (3 methods)</vt:lpstr>
      <vt:lpstr>Relationship between airy disk, point spread function (PSF) and resolution</vt:lpstr>
      <vt:lpstr>Diffraction helps explain how an image is broken down to its underlying components</vt:lpstr>
      <vt:lpstr>Diffraction helps explain how an image is broken down to its underlying components</vt:lpstr>
      <vt:lpstr>PowerPoint Presentation</vt:lpstr>
      <vt:lpstr>PowerPoint Presentation</vt:lpstr>
      <vt:lpstr>PowerPoint Presentation</vt:lpstr>
      <vt:lpstr>PowerPoint Presentation</vt:lpstr>
      <vt:lpstr>Imaging a linear grating</vt:lpstr>
      <vt:lpstr>Imaging a linear grating</vt:lpstr>
      <vt:lpstr>Zeiss Diffraction Kit Simulator</vt:lpstr>
      <vt:lpstr>PowerPoint Presentation</vt:lpstr>
      <vt:lpstr>Now to first reading assignment</vt:lpstr>
      <vt:lpstr>Metamaterials with negative refractive indices would produce bizarre images </vt:lpstr>
      <vt:lpstr>Metamaterials with negative refractive indices could be used to make superlenses for super resolution microcopy</vt:lpstr>
      <vt:lpstr>Med Engineering Seminar Today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194</cp:revision>
  <dcterms:created xsi:type="dcterms:W3CDTF">2015-01-06T22:55:41Z</dcterms:created>
  <dcterms:modified xsi:type="dcterms:W3CDTF">2015-01-15T21:42:48Z</dcterms:modified>
</cp:coreProperties>
</file>