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94"/>
  </p:notesMasterIdLst>
  <p:sldIdLst>
    <p:sldId id="257" r:id="rId3"/>
    <p:sldId id="349" r:id="rId4"/>
    <p:sldId id="332" r:id="rId5"/>
    <p:sldId id="354" r:id="rId6"/>
    <p:sldId id="357" r:id="rId7"/>
    <p:sldId id="361" r:id="rId8"/>
    <p:sldId id="363" r:id="rId9"/>
    <p:sldId id="364" r:id="rId10"/>
    <p:sldId id="365" r:id="rId11"/>
    <p:sldId id="356" r:id="rId12"/>
    <p:sldId id="261" r:id="rId13"/>
    <p:sldId id="262" r:id="rId14"/>
    <p:sldId id="263" r:id="rId15"/>
    <p:sldId id="264" r:id="rId16"/>
    <p:sldId id="265" r:id="rId17"/>
    <p:sldId id="266" r:id="rId18"/>
    <p:sldId id="267" r:id="rId19"/>
    <p:sldId id="350" r:id="rId20"/>
    <p:sldId id="353" r:id="rId21"/>
    <p:sldId id="351" r:id="rId22"/>
    <p:sldId id="352" r:id="rId23"/>
    <p:sldId id="325" r:id="rId24"/>
    <p:sldId id="327" r:id="rId25"/>
    <p:sldId id="326" r:id="rId26"/>
    <p:sldId id="323" r:id="rId27"/>
    <p:sldId id="368" r:id="rId28"/>
    <p:sldId id="324" r:id="rId29"/>
    <p:sldId id="345" r:id="rId30"/>
    <p:sldId id="346" r:id="rId31"/>
    <p:sldId id="328" r:id="rId32"/>
    <p:sldId id="329" r:id="rId33"/>
    <p:sldId id="366" r:id="rId34"/>
    <p:sldId id="330" r:id="rId35"/>
    <p:sldId id="343" r:id="rId36"/>
    <p:sldId id="344" r:id="rId37"/>
    <p:sldId id="367" r:id="rId38"/>
    <p:sldId id="374" r:id="rId39"/>
    <p:sldId id="369" r:id="rId40"/>
    <p:sldId id="280" r:id="rId41"/>
    <p:sldId id="281" r:id="rId42"/>
    <p:sldId id="283" r:id="rId43"/>
    <p:sldId id="284" r:id="rId44"/>
    <p:sldId id="372" r:id="rId45"/>
    <p:sldId id="286" r:id="rId46"/>
    <p:sldId id="287" r:id="rId47"/>
    <p:sldId id="375" r:id="rId48"/>
    <p:sldId id="289" r:id="rId49"/>
    <p:sldId id="376" r:id="rId50"/>
    <p:sldId id="382" r:id="rId51"/>
    <p:sldId id="291" r:id="rId52"/>
    <p:sldId id="292" r:id="rId53"/>
    <p:sldId id="294" r:id="rId54"/>
    <p:sldId id="295" r:id="rId55"/>
    <p:sldId id="296" r:id="rId56"/>
    <p:sldId id="297" r:id="rId57"/>
    <p:sldId id="298" r:id="rId58"/>
    <p:sldId id="377" r:id="rId59"/>
    <p:sldId id="381" r:id="rId60"/>
    <p:sldId id="378" r:id="rId61"/>
    <p:sldId id="373" r:id="rId62"/>
    <p:sldId id="391" r:id="rId63"/>
    <p:sldId id="392" r:id="rId64"/>
    <p:sldId id="399" r:id="rId65"/>
    <p:sldId id="400" r:id="rId66"/>
    <p:sldId id="401" r:id="rId67"/>
    <p:sldId id="402" r:id="rId68"/>
    <p:sldId id="379" r:id="rId69"/>
    <p:sldId id="390" r:id="rId70"/>
    <p:sldId id="408" r:id="rId71"/>
    <p:sldId id="409" r:id="rId72"/>
    <p:sldId id="383" r:id="rId73"/>
    <p:sldId id="384" r:id="rId74"/>
    <p:sldId id="302" r:id="rId75"/>
    <p:sldId id="303" r:id="rId76"/>
    <p:sldId id="396" r:id="rId77"/>
    <p:sldId id="397" r:id="rId78"/>
    <p:sldId id="386" r:id="rId79"/>
    <p:sldId id="304" r:id="rId80"/>
    <p:sldId id="388" r:id="rId81"/>
    <p:sldId id="305" r:id="rId82"/>
    <p:sldId id="306" r:id="rId83"/>
    <p:sldId id="307" r:id="rId84"/>
    <p:sldId id="308" r:id="rId85"/>
    <p:sldId id="309" r:id="rId86"/>
    <p:sldId id="389" r:id="rId87"/>
    <p:sldId id="403" r:id="rId88"/>
    <p:sldId id="393" r:id="rId89"/>
    <p:sldId id="405" r:id="rId90"/>
    <p:sldId id="398" r:id="rId91"/>
    <p:sldId id="406" r:id="rId92"/>
    <p:sldId id="407" r:id="rId93"/>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82588" autoAdjust="0"/>
  </p:normalViewPr>
  <p:slideViewPr>
    <p:cSldViewPr snapToGrid="0">
      <p:cViewPr varScale="1">
        <p:scale>
          <a:sx n="70" d="100"/>
          <a:sy n="70" d="100"/>
        </p:scale>
        <p:origin x="1205" y="53"/>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1/13/2015</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Natural_philosophy" TargetMode="External"/><Relationship Id="rId13" Type="http://schemas.openxmlformats.org/officeDocument/2006/relationships/hyperlink" Target="https://en.wikipedia.org/wiki/Mathematics" TargetMode="External"/><Relationship Id="rId3" Type="http://schemas.openxmlformats.org/officeDocument/2006/relationships/hyperlink" Target="https://en.wikipedia.org/wiki/Christiaan_Huygens" TargetMode="External"/><Relationship Id="rId7" Type="http://schemas.openxmlformats.org/officeDocument/2006/relationships/hyperlink" Target="https://en.wikipedia.org/wiki/Old_Style_and_New_Style_dates" TargetMode="External"/><Relationship Id="rId12" Type="http://schemas.openxmlformats.org/officeDocument/2006/relationships/hyperlink" Target="https://en.wikipedia.org/wiki/Latin_language" TargetMode="External"/><Relationship Id="rId17" Type="http://schemas.openxmlformats.org/officeDocument/2006/relationships/hyperlink" Target="https://en.wikipedia.org/wiki/Horology" TargetMode="External"/><Relationship Id="rId2" Type="http://schemas.openxmlformats.org/officeDocument/2006/relationships/slide" Target="../slides/slide4.xml"/><Relationship Id="rId16" Type="http://schemas.openxmlformats.org/officeDocument/2006/relationships/hyperlink" Target="https://en.wikipedia.org/wiki/Probability" TargetMode="External"/><Relationship Id="rId1" Type="http://schemas.openxmlformats.org/officeDocument/2006/relationships/notesMaster" Target="../notesMasters/notesMaster1.xml"/><Relationship Id="rId6" Type="http://schemas.openxmlformats.org/officeDocument/2006/relationships/hyperlink" Target="https://en.wikipedia.org/wiki/Help:IPA_for_English#Key" TargetMode="External"/><Relationship Id="rId11" Type="http://schemas.openxmlformats.org/officeDocument/2006/relationships/hyperlink" Target="https://upload.wikimedia.org/wikipedia/commons/f/f5/ChristianHuygensPronunciation.ogg" TargetMode="External"/><Relationship Id="rId5" Type="http://schemas.openxmlformats.org/officeDocument/2006/relationships/hyperlink" Target="https://en.wikipedia.org/wiki/Help:IPA_for_English" TargetMode="External"/><Relationship Id="rId15" Type="http://schemas.openxmlformats.org/officeDocument/2006/relationships/hyperlink" Target="https://en.wikipedia.org/wiki/Physics" TargetMode="External"/><Relationship Id="rId10" Type="http://schemas.openxmlformats.org/officeDocument/2006/relationships/hyperlink" Target="https://en.wikipedia.org/wiki/Help:IPA_for_Dutch_and_Afrikaans" TargetMode="External"/><Relationship Id="rId4" Type="http://schemas.openxmlformats.org/officeDocument/2006/relationships/hyperlink" Target="https://en.wikipedia.org/wiki/Fellow_of_the_Royal_Society" TargetMode="External"/><Relationship Id="rId9" Type="http://schemas.openxmlformats.org/officeDocument/2006/relationships/hyperlink" Target="https://en.wikipedia.org/wiki/Polymath" TargetMode="External"/><Relationship Id="rId14" Type="http://schemas.openxmlformats.org/officeDocument/2006/relationships/hyperlink" Target="https://en.wikipedia.org/wiki/Astronomer"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Optic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en.wikipedia.org/wiki/Radiation" TargetMode="External"/><Relationship Id="rId5" Type="http://schemas.openxmlformats.org/officeDocument/2006/relationships/hyperlink" Target="https://en.wikipedia.org/wiki/Light" TargetMode="External"/><Relationship Id="rId4" Type="http://schemas.openxmlformats.org/officeDocument/2006/relationships/hyperlink" Target="https://en.wikipedia.org/wiki/Wavelength"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thestargarden.co.uk/RefractionReflectionDiffraction.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Objective_(optics)"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Microscopy"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en.wikipedia.org/wiki/Optical_power" TargetMode="External"/><Relationship Id="rId5" Type="http://schemas.openxmlformats.org/officeDocument/2006/relationships/hyperlink" Target="https://en.wikipedia.org/wiki/Index_of_refraction" TargetMode="External"/><Relationship Id="rId10" Type="http://schemas.openxmlformats.org/officeDocument/2006/relationships/hyperlink" Target="https://en.wikipedia.org/wiki/Fiber_optics" TargetMode="External"/><Relationship Id="rId4" Type="http://schemas.openxmlformats.org/officeDocument/2006/relationships/hyperlink" Target="https://en.wikipedia.org/wiki/Dimensionless_number" TargetMode="External"/><Relationship Id="rId9" Type="http://schemas.openxmlformats.org/officeDocument/2006/relationships/hyperlink" Target="https://en.wikipedia.org/wiki/Optical_resolutio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en.wikipedia.org/wiki/Objective_(optics)"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Microscopy"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Optical_power" TargetMode="External"/><Relationship Id="rId5" Type="http://schemas.openxmlformats.org/officeDocument/2006/relationships/hyperlink" Target="https://en.wikipedia.org/wiki/Index_of_refraction" TargetMode="External"/><Relationship Id="rId10" Type="http://schemas.openxmlformats.org/officeDocument/2006/relationships/hyperlink" Target="https://en.wikipedia.org/wiki/Fiber_optics" TargetMode="External"/><Relationship Id="rId4" Type="http://schemas.openxmlformats.org/officeDocument/2006/relationships/hyperlink" Target="https://en.wikipedia.org/wiki/Dimensionless_number" TargetMode="External"/><Relationship Id="rId9" Type="http://schemas.openxmlformats.org/officeDocument/2006/relationships/hyperlink" Target="https://en.wikipedia.org/wiki/Optical_resolution"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n.wikipedia.org/wiki/William_Hyde_Wollaston"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en.wikipedia.org/wiki/Wavelength" TargetMode="External"/><Relationship Id="rId5" Type="http://schemas.openxmlformats.org/officeDocument/2006/relationships/hyperlink" Target="https://en.wikipedia.org/wiki/Fraunhofer_lines#cite_note-2" TargetMode="External"/><Relationship Id="rId4" Type="http://schemas.openxmlformats.org/officeDocument/2006/relationships/hyperlink" Target="https://en.wikipedia.org/wiki/Fraunhofer_lines#cite_note-eb-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en.wikipedia.org/wiki/Chromatic_aberration"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Refractive_index"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en.wikipedia.org/wiki/Dispersion_(optics)" TargetMode="External"/><Relationship Id="rId5" Type="http://schemas.openxmlformats.org/officeDocument/2006/relationships/hyperlink" Target="https://en.wikipedia.org/wiki/Transparency_(optics)" TargetMode="External"/><Relationship Id="rId10" Type="http://schemas.openxmlformats.org/officeDocument/2006/relationships/hyperlink" Target="https://en.wikipedia.org/wiki/ISO"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Ernst_Abbe" TargetMode="Externa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13" Type="http://schemas.openxmlformats.org/officeDocument/2006/relationships/hyperlink" Target="https://en.wikipedia.org/wiki/ISO" TargetMode="External"/><Relationship Id="rId3" Type="http://schemas.openxmlformats.org/officeDocument/2006/relationships/hyperlink" Target="http://hyperphysics.phy-astr.gsu.edu/hbase/geoopt/dispersion.html#c1" TargetMode="External"/><Relationship Id="rId7" Type="http://schemas.openxmlformats.org/officeDocument/2006/relationships/hyperlink" Target="https://en.wikipedia.org/wiki/Optics" TargetMode="External"/><Relationship Id="rId12" Type="http://schemas.openxmlformats.org/officeDocument/2006/relationships/hyperlink" Target="https://en.wikipedia.org/wiki/Ernst_Abbe"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en.wikipedia.org/wiki/Physics" TargetMode="External"/><Relationship Id="rId11" Type="http://schemas.openxmlformats.org/officeDocument/2006/relationships/hyperlink" Target="https://en.wikipedia.org/wiki/Chromatic_aberration" TargetMode="External"/><Relationship Id="rId5" Type="http://schemas.openxmlformats.org/officeDocument/2006/relationships/hyperlink" Target="http://hyperphysics.phy-astr.gsu.edu/hbase/geoopt/aber2.html#c1" TargetMode="External"/><Relationship Id="rId10" Type="http://schemas.openxmlformats.org/officeDocument/2006/relationships/hyperlink" Target="https://en.wikipedia.org/wiki/Refractive_index" TargetMode="External"/><Relationship Id="rId4" Type="http://schemas.openxmlformats.org/officeDocument/2006/relationships/hyperlink" Target="http://hyperphysics.phy-astr.gsu.edu/hbase/geoopt/aber2.html#c2" TargetMode="External"/><Relationship Id="rId9" Type="http://schemas.openxmlformats.org/officeDocument/2006/relationships/hyperlink" Target="https://en.wikipedia.org/wiki/Dispersion_(optic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Crown_glass_%28optics%29"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28optics%29#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69.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28optics%29"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28optics%29" TargetMode="External"/><Relationship Id="rId27" Type="http://schemas.openxmlformats.org/officeDocument/2006/relationships/hyperlink" Target="http://en.wikipedia.org/wiki/Crown_glass_%28optics%29#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Crown_glass_%28optics%29"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28optics%29#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70.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28optics%29"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28optics%29" TargetMode="External"/><Relationship Id="rId27" Type="http://schemas.openxmlformats.org/officeDocument/2006/relationships/hyperlink" Target="http://en.wikipedia.org/wiki/Crown_glass_%28optics%29#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Gas_lamp" TargetMode="External"/><Relationship Id="rId13" Type="http://schemas.openxmlformats.org/officeDocument/2006/relationships/hyperlink" Target="https://en.wikipedia.org/wiki/Diaphragm_(optics)" TargetMode="External"/><Relationship Id="rId18" Type="http://schemas.openxmlformats.org/officeDocument/2006/relationships/hyperlink" Target="https://en.wikipedia.org/wiki/Confocal_microscopy" TargetMode="External"/><Relationship Id="rId3" Type="http://schemas.openxmlformats.org/officeDocument/2006/relationships/hyperlink" Target="https://en.wikipedia.org/wiki/Carl_Zeiss_AG" TargetMode="External"/><Relationship Id="rId21" Type="http://schemas.openxmlformats.org/officeDocument/2006/relationships/hyperlink" Target="https://en.wikipedia.org/wiki/August_K%C3%B6hler#cite_note-wissenschaft_1893-5" TargetMode="External"/><Relationship Id="rId7" Type="http://schemas.openxmlformats.org/officeDocument/2006/relationships/hyperlink" Target="https://en.wikipedia.org/wiki/K%C3%B6hler_illumination" TargetMode="External"/><Relationship Id="rId12" Type="http://schemas.openxmlformats.org/officeDocument/2006/relationships/hyperlink" Target="https://en.wikipedia.org/wiki/Condenser_(microscope)" TargetMode="External"/><Relationship Id="rId17" Type="http://schemas.openxmlformats.org/officeDocument/2006/relationships/hyperlink" Target="https://en.wikipedia.org/wiki/Epifluorescence_microscopy" TargetMode="External"/><Relationship Id="rId25" Type="http://schemas.openxmlformats.org/officeDocument/2006/relationships/hyperlink" Target="https://en.wikipedia.org/wiki/August_K%C3%B6hler#cite_note-FSU-7" TargetMode="External"/><Relationship Id="rId2" Type="http://schemas.openxmlformats.org/officeDocument/2006/relationships/slide" Target="../slides/slide79.xml"/><Relationship Id="rId16" Type="http://schemas.openxmlformats.org/officeDocument/2006/relationships/hyperlink" Target="https://en.wikipedia.org/wiki/Differential_interference_contrast_microscopy" TargetMode="External"/><Relationship Id="rId20" Type="http://schemas.openxmlformats.org/officeDocument/2006/relationships/hyperlink" Target="https://en.wikipedia.org/w/index.php?title=Zeitschrift_f%C3%BCr_wissenschaftliche_Mikroskopie&amp;action=edit&amp;redlink=1" TargetMode="External"/><Relationship Id="rId1" Type="http://schemas.openxmlformats.org/officeDocument/2006/relationships/notesMaster" Target="../notesMasters/notesMaster1.xml"/><Relationship Id="rId6" Type="http://schemas.openxmlformats.org/officeDocument/2006/relationships/hyperlink" Target="https://en.wikipedia.org/wiki/Microscopy" TargetMode="External"/><Relationship Id="rId11" Type="http://schemas.openxmlformats.org/officeDocument/2006/relationships/hyperlink" Target="https://en.wikipedia.org/wiki/Aperture" TargetMode="External"/><Relationship Id="rId24" Type="http://schemas.openxmlformats.org/officeDocument/2006/relationships/hyperlink" Target="https://en.wikipedia.org/wiki/Royal_Microscopical_Society" TargetMode="External"/><Relationship Id="rId5" Type="http://schemas.openxmlformats.org/officeDocument/2006/relationships/hyperlink" Target="https://en.wikipedia.org/wiki/Germany" TargetMode="External"/><Relationship Id="rId15" Type="http://schemas.openxmlformats.org/officeDocument/2006/relationships/hyperlink" Target="https://en.wikipedia.org/wiki/August_K%C3%B6hler#cite_note-3" TargetMode="External"/><Relationship Id="rId23" Type="http://schemas.openxmlformats.org/officeDocument/2006/relationships/hyperlink" Target="https://en.wikipedia.org/wiki/August_K%C3%B6hler#cite_note-Royal_Society_1894-6" TargetMode="External"/><Relationship Id="rId10" Type="http://schemas.openxmlformats.org/officeDocument/2006/relationships/hyperlink" Target="https://en.wikipedia.org/wiki/Emulsion" TargetMode="External"/><Relationship Id="rId19" Type="http://schemas.openxmlformats.org/officeDocument/2006/relationships/hyperlink" Target="https://en.wikipedia.org/wiki/August_K%C3%B6hler#cite_note-Murphy-4" TargetMode="External"/><Relationship Id="rId4" Type="http://schemas.openxmlformats.org/officeDocument/2006/relationships/hyperlink" Target="https://en.wikipedia.org/wiki/Jena" TargetMode="External"/><Relationship Id="rId9" Type="http://schemas.openxmlformats.org/officeDocument/2006/relationships/hyperlink" Target="https://en.wikipedia.org/wiki/Photomicrograph" TargetMode="External"/><Relationship Id="rId14" Type="http://schemas.openxmlformats.org/officeDocument/2006/relationships/hyperlink" Target="https://en.wikipedia.org/wiki/Phase_contrast_microscopy" TargetMode="External"/><Relationship Id="rId22" Type="http://schemas.openxmlformats.org/officeDocument/2006/relationships/hyperlink" Target="https://en.wikipedia.org/w/index.php?title=Journal_of_the_Royal_Microscopical_Society&amp;action=edit&amp;redlink=1"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en.wikipedia.org/wiki/George_Biddell_Airy"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Light" TargetMode="External"/><Relationship Id="rId2" Type="http://schemas.openxmlformats.org/officeDocument/2006/relationships/slide" Target="../slides/slide87.xml"/><Relationship Id="rId1" Type="http://schemas.openxmlformats.org/officeDocument/2006/relationships/notesMaster" Target="../notesMasters/notesMaster1.xml"/><Relationship Id="rId6" Type="http://schemas.openxmlformats.org/officeDocument/2006/relationships/hyperlink" Target="https://en.wikipedia.org/wiki/Diffraction" TargetMode="External"/><Relationship Id="rId5" Type="http://schemas.openxmlformats.org/officeDocument/2006/relationships/hyperlink" Target="https://en.wikipedia.org/wiki/Aperture" TargetMode="External"/><Relationship Id="rId4" Type="http://schemas.openxmlformats.org/officeDocument/2006/relationships/hyperlink" Target="https://en.wikipedia.org/wiki/Lens_(opt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Toulouse" TargetMode="External"/><Relationship Id="rId3" Type="http://schemas.openxmlformats.org/officeDocument/2006/relationships/hyperlink" Target="https://en.wikipedia.org/wiki/Help:IPA_for_French" TargetMode="External"/><Relationship Id="rId7" Type="http://schemas.openxmlformats.org/officeDocument/2006/relationships/hyperlink" Target="https://en.wikipedia.org/wiki/Parle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French_people" TargetMode="External"/><Relationship Id="rId5" Type="http://schemas.openxmlformats.org/officeDocument/2006/relationships/hyperlink" Target="https://en.wikipedia.org/wiki/Pierre_de_Fermat#cite_note-www-gap-1" TargetMode="External"/><Relationship Id="rId10" Type="http://schemas.openxmlformats.org/officeDocument/2006/relationships/hyperlink" Target="https://en.wikipedia.org/wiki/List_of_amateur_mathematicians" TargetMode="External"/><Relationship Id="rId4" Type="http://schemas.openxmlformats.org/officeDocument/2006/relationships/hyperlink" Target="https://en.wikipedia.org/wiki/Pierre_de_Fermat#cite_note-2" TargetMode="External"/><Relationship Id="rId9" Type="http://schemas.openxmlformats.org/officeDocument/2006/relationships/hyperlink" Target="https://en.wikipedia.org/wiki/Fra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a:t>
            </a:r>
            <a:r>
              <a:rPr lang="en-US" sz="1200" dirty="0" smtClean="0"/>
              <a:t>e</a:t>
            </a:r>
            <a:r>
              <a:rPr lang="en-US" altLang="en-US" sz="1200" dirty="0" smtClean="0"/>
              <a:t>ither property may be used to explain the various phenomena of light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a:t>
            </a:fld>
            <a:endParaRPr lang="en-US"/>
          </a:p>
        </p:txBody>
      </p:sp>
    </p:spTree>
    <p:extLst>
      <p:ext uri="{BB962C8B-B14F-4D97-AF65-F5344CB8AC3E}">
        <p14:creationId xmlns:p14="http://schemas.microsoft.com/office/powerpoint/2010/main" val="184884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DC702C91-1DA6-400C-9B45-3BB38DB19F97}"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60418"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0419"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64132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95C4BCA5-D83E-4E3F-AE6C-36AAF14203A4}"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62466"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2467"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892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object is magnified</a:t>
            </a:r>
            <a:r>
              <a:rPr lang="en-US" baseline="0" dirty="0" smtClean="0"/>
              <a:t> and inverted.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22</a:t>
            </a:fld>
            <a:endParaRPr lang="en-US"/>
          </a:p>
        </p:txBody>
      </p:sp>
    </p:spTree>
    <p:extLst>
      <p:ext uri="{BB962C8B-B14F-4D97-AF65-F5344CB8AC3E}">
        <p14:creationId xmlns:p14="http://schemas.microsoft.com/office/powerpoint/2010/main" val="31174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the object is magnified</a:t>
            </a:r>
            <a:r>
              <a:rPr lang="en-US" baseline="0" dirty="0" smtClean="0"/>
              <a:t> and inverted. Real Image.</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23</a:t>
            </a:fld>
            <a:endParaRPr lang="en-US"/>
          </a:p>
        </p:txBody>
      </p:sp>
    </p:spTree>
    <p:extLst>
      <p:ext uri="{BB962C8B-B14F-4D97-AF65-F5344CB8AC3E}">
        <p14:creationId xmlns:p14="http://schemas.microsoft.com/office/powerpoint/2010/main" val="137017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 located at greater than</a:t>
            </a:r>
            <a:r>
              <a:rPr lang="en-US" baseline="0" dirty="0" smtClean="0"/>
              <a:t> 2 x the focal distance result in small image. How cameras work.</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26</a:t>
            </a:fld>
            <a:endParaRPr lang="en-US"/>
          </a:p>
        </p:txBody>
      </p:sp>
    </p:spTree>
    <p:extLst>
      <p:ext uri="{BB962C8B-B14F-4D97-AF65-F5344CB8AC3E}">
        <p14:creationId xmlns:p14="http://schemas.microsoft.com/office/powerpoint/2010/main" val="135717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a:t>
            </a:r>
            <a:r>
              <a:rPr lang="en-US" baseline="0" dirty="0" smtClean="0"/>
              <a:t> images are located on side of lens opposite to viewer. Bad naming conventions as virtual images are as “real” as a real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27</a:t>
            </a:fld>
            <a:endParaRPr lang="en-US"/>
          </a:p>
        </p:txBody>
      </p:sp>
    </p:spTree>
    <p:extLst>
      <p:ext uri="{BB962C8B-B14F-4D97-AF65-F5344CB8AC3E}">
        <p14:creationId xmlns:p14="http://schemas.microsoft.com/office/powerpoint/2010/main" val="140706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concave</a:t>
            </a:r>
            <a:r>
              <a:rPr lang="en-US" baseline="0" dirty="0" smtClean="0"/>
              <a:t> lenses make virtual images that are smaller no matter where the object is located.</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29</a:t>
            </a:fld>
            <a:endParaRPr lang="en-US"/>
          </a:p>
        </p:txBody>
      </p:sp>
    </p:spTree>
    <p:extLst>
      <p:ext uri="{BB962C8B-B14F-4D97-AF65-F5344CB8AC3E}">
        <p14:creationId xmlns:p14="http://schemas.microsoft.com/office/powerpoint/2010/main" val="13987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concave</a:t>
            </a:r>
            <a:r>
              <a:rPr lang="en-US" baseline="0" dirty="0" smtClean="0"/>
              <a:t> lenses make virtual images that are smaller no matter where the object is located.</a:t>
            </a:r>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31</a:t>
            </a:fld>
            <a:endParaRPr lang="en-US"/>
          </a:p>
        </p:txBody>
      </p:sp>
    </p:spTree>
    <p:extLst>
      <p:ext uri="{BB962C8B-B14F-4D97-AF65-F5344CB8AC3E}">
        <p14:creationId xmlns:p14="http://schemas.microsoft.com/office/powerpoint/2010/main" val="1486076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dirty="0" smtClean="0"/>
              <a:t>Focal lengths add as reciprocals:</a:t>
            </a:r>
          </a:p>
          <a:p>
            <a:pPr>
              <a:spcBef>
                <a:spcPct val="50000"/>
              </a:spcBef>
            </a:pPr>
            <a:r>
              <a:rPr lang="en-US" altLang="en-US" dirty="0" smtClean="0"/>
              <a:t>1/f</a:t>
            </a:r>
            <a:r>
              <a:rPr lang="en-US" altLang="en-US" sz="1050" dirty="0" smtClean="0"/>
              <a:t>(total)</a:t>
            </a:r>
            <a:r>
              <a:rPr lang="en-US" altLang="en-US" dirty="0" smtClean="0"/>
              <a:t> = 1/f</a:t>
            </a:r>
            <a:r>
              <a:rPr lang="en-US" altLang="en-US" sz="1050" dirty="0" smtClean="0"/>
              <a:t>1</a:t>
            </a:r>
            <a:r>
              <a:rPr lang="en-US" altLang="en-US" dirty="0" smtClean="0"/>
              <a:t> + 1/f</a:t>
            </a:r>
            <a:r>
              <a:rPr lang="en-US" altLang="en-US" sz="1050" dirty="0" smtClean="0"/>
              <a:t>2</a:t>
            </a:r>
            <a:r>
              <a:rPr lang="en-US" altLang="en-US" dirty="0" smtClean="0"/>
              <a:t> +  ...   + 1/</a:t>
            </a:r>
            <a:r>
              <a:rPr lang="en-US" altLang="en-US" dirty="0" err="1" smtClean="0"/>
              <a:t>f</a:t>
            </a:r>
            <a:r>
              <a:rPr lang="en-US" altLang="en-US" sz="1050" dirty="0" err="1" smtClean="0"/>
              <a:t>n</a:t>
            </a:r>
            <a:r>
              <a:rPr lang="en-US" altLang="en-US" sz="1050" dirty="0" smtClean="0"/>
              <a:t> </a:t>
            </a:r>
            <a:r>
              <a:rPr lang="en-US" altLang="en-US" sz="1050" baseline="0" dirty="0" smtClean="0"/>
              <a:t> - </a:t>
            </a:r>
            <a:r>
              <a:rPr lang="en-US" altLang="en-US" sz="1050" dirty="0" smtClean="0"/>
              <a:t>Remember: for concave lens f is negative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Problem</a:t>
            </a:r>
            <a:r>
              <a:rPr lang="en-US" altLang="en-US" dirty="0" smtClean="0"/>
              <a:t>:  Two thin lenses together don</a:t>
            </a:r>
            <a:r>
              <a:rPr lang="ja-JP" altLang="en-US" dirty="0" smtClean="0"/>
              <a:t>’</a:t>
            </a:r>
            <a:r>
              <a:rPr lang="en-US" altLang="ja-JP" dirty="0" smtClean="0"/>
              <a:t>t make a thin lens. Notice that the central ray misses the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05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050" dirty="0" smtClean="0"/>
              <a:t>Solution:  Use principle rays to define image from first lens.  Then use the first image as the object for the second lens.</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32</a:t>
            </a:fld>
            <a:endParaRPr lang="en-US"/>
          </a:p>
        </p:txBody>
      </p:sp>
    </p:spTree>
    <p:extLst>
      <p:ext uri="{BB962C8B-B14F-4D97-AF65-F5344CB8AC3E}">
        <p14:creationId xmlns:p14="http://schemas.microsoft.com/office/powerpoint/2010/main" val="222557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two convex</a:t>
            </a:r>
            <a:r>
              <a:rPr lang="en-US" baseline="0" dirty="0" smtClean="0"/>
              <a:t> lenses make a smaller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35</a:t>
            </a:fld>
            <a:endParaRPr lang="en-US"/>
          </a:p>
        </p:txBody>
      </p:sp>
    </p:spTree>
    <p:extLst>
      <p:ext uri="{BB962C8B-B14F-4D97-AF65-F5344CB8AC3E}">
        <p14:creationId xmlns:p14="http://schemas.microsoft.com/office/powerpoint/2010/main" val="277749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Isaac Newton (1642-1726/7) argued that the geometric nature of reflection and refraction of light could only be explained if light was made of particles, referred to as corpuscles, because waves do not tend to travel in straight lines. Newton sought to prove </a:t>
            </a:r>
            <a:r>
              <a:rPr lang="en-US" dirty="0" err="1" smtClean="0">
                <a:hlinkClick r:id="rId3" tooltip="Christiaan Huygens"/>
              </a:rPr>
              <a:t>Christiaan</a:t>
            </a:r>
            <a:r>
              <a:rPr lang="en-US" dirty="0" smtClean="0">
                <a:hlinkClick r:id="rId3" tooltip="Christiaan Huygens"/>
              </a:rPr>
              <a:t> Huygens</a:t>
            </a:r>
            <a:r>
              <a:rPr lang="en-US" dirty="0" smtClean="0"/>
              <a:t>' theory that light was made of waves. In his 44th trial in a series of experiments concerning physics of light, he concluded that light is made of particles and not waves by having passed a beam of white light through two prisms which were held at such an angle that the light split into a spectrum after passing through the first prism and then was recomposed, back into white light, by the second prism.</a:t>
            </a:r>
          </a:p>
          <a:p>
            <a:endParaRPr lang="en-US" dirty="0" smtClean="0"/>
          </a:p>
          <a:p>
            <a:r>
              <a:rPr lang="en-US" b="1" dirty="0" smtClean="0"/>
              <a:t>Robert Hooke</a:t>
            </a:r>
            <a:r>
              <a:rPr lang="en-US" dirty="0" smtClean="0"/>
              <a:t> </a:t>
            </a:r>
            <a:r>
              <a:rPr lang="en-US" dirty="0" smtClean="0">
                <a:hlinkClick r:id="rId4" tooltip="Fellow of the Royal Society"/>
              </a:rPr>
              <a:t>FRS</a:t>
            </a:r>
            <a:r>
              <a:rPr lang="en-US" dirty="0" smtClean="0"/>
              <a:t> (</a:t>
            </a:r>
            <a:r>
              <a:rPr lang="en-US" dirty="0" smtClean="0">
                <a:hlinkClick r:id="rId5" tooltip="Help:IPA for English"/>
              </a:rPr>
              <a:t>/</a:t>
            </a:r>
            <a:r>
              <a:rPr lang="en-US" dirty="0" err="1" smtClean="0">
                <a:effectLst/>
                <a:hlinkClick r:id="rId6" tooltip="Help:IPA for English"/>
              </a:rPr>
              <a:t>hʊk</a:t>
            </a:r>
            <a:r>
              <a:rPr lang="en-US" dirty="0" smtClean="0">
                <a:hlinkClick r:id="rId5" tooltip="Help:IPA for English"/>
              </a:rPr>
              <a:t>/</a:t>
            </a:r>
            <a:r>
              <a:rPr lang="en-US" dirty="0" smtClean="0"/>
              <a:t>; 28 July [</a:t>
            </a:r>
            <a:r>
              <a:rPr lang="en-US" dirty="0" smtClean="0">
                <a:hlinkClick r:id="rId7" tooltip="Old Style and New Style dates"/>
              </a:rPr>
              <a:t>O.S.</a:t>
            </a:r>
            <a:r>
              <a:rPr lang="en-US" dirty="0" smtClean="0"/>
              <a:t> 18 July] 1635 – 3 March 1703) was an English </a:t>
            </a:r>
            <a:r>
              <a:rPr lang="en-US" dirty="0" smtClean="0">
                <a:hlinkClick r:id="rId8" tooltip="Natural philosophy"/>
              </a:rPr>
              <a:t>natural philosopher</a:t>
            </a:r>
            <a:r>
              <a:rPr lang="en-US" dirty="0" smtClean="0"/>
              <a:t>, architect and </a:t>
            </a:r>
            <a:r>
              <a:rPr lang="en-US" dirty="0" smtClean="0">
                <a:hlinkClick r:id="rId9" tooltip="Polymath"/>
              </a:rPr>
              <a:t>polymath</a:t>
            </a:r>
            <a:r>
              <a:rPr lang="en-US" dirty="0" smtClean="0"/>
              <a:t>. Author of the seminal</a:t>
            </a:r>
            <a:r>
              <a:rPr lang="en-US" baseline="0" dirty="0" smtClean="0"/>
              <a:t> book on microscopy called </a:t>
            </a:r>
            <a:r>
              <a:rPr lang="en-US" baseline="0" dirty="0" err="1" smtClean="0"/>
              <a:t>Micrographia</a:t>
            </a:r>
            <a:r>
              <a:rPr lang="en-US" baseline="0" dirty="0" smtClean="0"/>
              <a:t>. Coined the word cell.</a:t>
            </a:r>
          </a:p>
          <a:p>
            <a:endParaRPr lang="en-US" baseline="0" dirty="0" smtClean="0"/>
          </a:p>
          <a:p>
            <a:r>
              <a:rPr lang="en-US" b="1" dirty="0" err="1" smtClean="0"/>
              <a:t>Christiaan</a:t>
            </a:r>
            <a:r>
              <a:rPr lang="en-US" b="1" dirty="0" smtClean="0"/>
              <a:t> Huygens</a:t>
            </a:r>
            <a:r>
              <a:rPr lang="en-US" dirty="0" smtClean="0"/>
              <a:t>, </a:t>
            </a:r>
            <a:r>
              <a:rPr lang="en-US" dirty="0" smtClean="0">
                <a:hlinkClick r:id="rId4" tooltip="Fellow of the Royal Society"/>
              </a:rPr>
              <a:t>FRS</a:t>
            </a:r>
            <a:r>
              <a:rPr lang="en-US" dirty="0" smtClean="0"/>
              <a:t> (</a:t>
            </a:r>
            <a:r>
              <a:rPr lang="en-US" dirty="0" smtClean="0">
                <a:hlinkClick r:id="rId5" tooltip="Help:IPA for English"/>
              </a:rPr>
              <a:t>/</a:t>
            </a:r>
            <a:r>
              <a:rPr lang="en-US" dirty="0" smtClean="0">
                <a:effectLst/>
                <a:hlinkClick r:id="rId6" tooltip="Help:IPA for English"/>
              </a:rPr>
              <a:t>ˈ</a:t>
            </a:r>
            <a:r>
              <a:rPr lang="en-US" dirty="0" err="1" smtClean="0">
                <a:effectLst/>
                <a:hlinkClick r:id="rId6" tooltip="Help:IPA for English"/>
              </a:rPr>
              <a:t>haɪɡənz</a:t>
            </a:r>
            <a:r>
              <a:rPr lang="en-US" dirty="0" smtClean="0">
                <a:hlinkClick r:id="rId5" tooltip="Help:IPA for English"/>
              </a:rPr>
              <a:t>/</a:t>
            </a:r>
            <a:r>
              <a:rPr lang="en-US" dirty="0" smtClean="0"/>
              <a:t> or </a:t>
            </a:r>
            <a:r>
              <a:rPr lang="en-US" dirty="0" smtClean="0">
                <a:hlinkClick r:id="rId5" tooltip="Help:IPA for English"/>
              </a:rPr>
              <a:t>/</a:t>
            </a:r>
            <a:r>
              <a:rPr lang="en-US" dirty="0" smtClean="0">
                <a:effectLst/>
                <a:hlinkClick r:id="rId6" tooltip="Help:IPA for English"/>
              </a:rPr>
              <a:t>ˈ</a:t>
            </a:r>
            <a:r>
              <a:rPr lang="en-US" dirty="0" err="1" smtClean="0">
                <a:effectLst/>
                <a:hlinkClick r:id="rId6" tooltip="Help:IPA for English"/>
              </a:rPr>
              <a:t>hɔɪɡənz</a:t>
            </a:r>
            <a:r>
              <a:rPr lang="en-US" dirty="0" smtClean="0">
                <a:hlinkClick r:id="rId5" tooltip="Help:IPA for English"/>
              </a:rPr>
              <a:t>/</a:t>
            </a:r>
            <a:r>
              <a:rPr lang="en-US" dirty="0" smtClean="0"/>
              <a:t>; Dutch: </a:t>
            </a:r>
            <a:r>
              <a:rPr lang="en-US" dirty="0" smtClean="0">
                <a:hlinkClick r:id="rId10" tooltip="Help:IPA for Dutch and Afrikaans"/>
              </a:rPr>
              <a:t>[ˈ</a:t>
            </a:r>
            <a:r>
              <a:rPr lang="en-US" dirty="0" err="1" smtClean="0">
                <a:hlinkClick r:id="rId10" tooltip="Help:IPA for Dutch and Afrikaans"/>
              </a:rPr>
              <a:t>ɦœy̆ɣə</a:t>
            </a:r>
            <a:r>
              <a:rPr lang="en-US" dirty="0" smtClean="0">
                <a:hlinkClick r:id="rId10" tooltip="Help:IPA for Dutch and Afrikaans"/>
              </a:rPr>
              <a:t>(n)s]</a:t>
            </a:r>
            <a:r>
              <a:rPr lang="en-US" dirty="0" smtClean="0"/>
              <a:t> ( </a:t>
            </a:r>
            <a:r>
              <a:rPr lang="en-US" dirty="0" smtClean="0">
                <a:hlinkClick r:id="rId11" tooltip="ChristianHuygensPronunciation.ogg"/>
              </a:rPr>
              <a:t>listen</a:t>
            </a:r>
            <a:r>
              <a:rPr lang="en-US" dirty="0" smtClean="0"/>
              <a:t>)) (</a:t>
            </a:r>
            <a:r>
              <a:rPr lang="en-US" dirty="0" smtClean="0">
                <a:hlinkClick r:id="rId12" tooltip="Latin language"/>
              </a:rPr>
              <a:t>Latin</a:t>
            </a:r>
            <a:r>
              <a:rPr lang="en-US" dirty="0" smtClean="0"/>
              <a:t>: </a:t>
            </a:r>
            <a:r>
              <a:rPr lang="en-US" i="1" dirty="0" err="1" smtClean="0"/>
              <a:t>Hugenius</a:t>
            </a:r>
            <a:r>
              <a:rPr lang="en-US" dirty="0" smtClean="0"/>
              <a:t>) (14 April 1629 – 8 July 1695) was a prominent Dutch </a:t>
            </a:r>
            <a:r>
              <a:rPr lang="en-US" dirty="0" smtClean="0">
                <a:hlinkClick r:id="rId13" tooltip="Mathematics"/>
              </a:rPr>
              <a:t>mathematician</a:t>
            </a:r>
            <a:r>
              <a:rPr lang="en-US" dirty="0" smtClean="0"/>
              <a:t> and scientist. He is known particularly as an </a:t>
            </a:r>
            <a:r>
              <a:rPr lang="en-US" dirty="0" smtClean="0">
                <a:hlinkClick r:id="rId14" tooltip="Astronomer"/>
              </a:rPr>
              <a:t>astronomer</a:t>
            </a:r>
            <a:r>
              <a:rPr lang="en-US" dirty="0" smtClean="0"/>
              <a:t>, </a:t>
            </a:r>
            <a:r>
              <a:rPr lang="en-US" dirty="0" smtClean="0">
                <a:hlinkClick r:id="rId15" tooltip="Physics"/>
              </a:rPr>
              <a:t>physicist</a:t>
            </a:r>
            <a:r>
              <a:rPr lang="en-US" dirty="0" smtClean="0"/>
              <a:t>, </a:t>
            </a:r>
            <a:r>
              <a:rPr lang="en-US" dirty="0" err="1" smtClean="0">
                <a:hlinkClick r:id="rId16" tooltip="Probability"/>
              </a:rPr>
              <a:t>probabilist</a:t>
            </a:r>
            <a:r>
              <a:rPr lang="en-US" dirty="0" smtClean="0"/>
              <a:t> and </a:t>
            </a:r>
            <a:r>
              <a:rPr lang="en-US" dirty="0" smtClean="0">
                <a:hlinkClick r:id="rId17" tooltip="Horology"/>
              </a:rPr>
              <a:t>horologist</a:t>
            </a:r>
            <a:r>
              <a:rPr lang="en-US" dirty="0" smtClean="0"/>
              <a:t>. His seminal work titled: Treatise on Light </a:t>
            </a:r>
            <a:br>
              <a:rPr lang="en-US" dirty="0" smtClean="0"/>
            </a:br>
            <a:r>
              <a:rPr lang="en-US" dirty="0" smtClean="0"/>
              <a:t>In which are explained the causes of that which occurs in </a:t>
            </a:r>
            <a:r>
              <a:rPr lang="en-US" dirty="0" err="1" smtClean="0"/>
              <a:t>reflexion</a:t>
            </a:r>
            <a:r>
              <a:rPr lang="en-US" dirty="0" smtClean="0"/>
              <a:t>, &amp; in refraction and particularly in the strange refraction of Iceland crystal . Available</a:t>
            </a:r>
            <a:r>
              <a:rPr lang="en-US" baseline="0" dirty="0" smtClean="0"/>
              <a:t> through project Gutenberg: http://www.gutenberg.org/files/14725/14725-h/14725-h.htm</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a:t>
            </a:fld>
            <a:endParaRPr lang="en-US"/>
          </a:p>
        </p:txBody>
      </p:sp>
    </p:spTree>
    <p:extLst>
      <p:ext uri="{BB962C8B-B14F-4D97-AF65-F5344CB8AC3E}">
        <p14:creationId xmlns:p14="http://schemas.microsoft.com/office/powerpoint/2010/main" val="173938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err="1" smtClean="0"/>
              <a:t>monochromator</a:t>
            </a:r>
            <a:r>
              <a:rPr lang="en-US" dirty="0" smtClean="0"/>
              <a:t> is an </a:t>
            </a:r>
            <a:r>
              <a:rPr lang="en-US" dirty="0" smtClean="0">
                <a:hlinkClick r:id="rId3" tooltip="Optics"/>
              </a:rPr>
              <a:t>optical</a:t>
            </a:r>
            <a:r>
              <a:rPr lang="en-US" dirty="0" smtClean="0"/>
              <a:t> device that transmits a mechanically selectable narrow band of </a:t>
            </a:r>
            <a:r>
              <a:rPr lang="en-US" dirty="0" smtClean="0">
                <a:hlinkClick r:id="rId4" tooltip="Wavelength"/>
              </a:rPr>
              <a:t>wavelengths</a:t>
            </a:r>
            <a:r>
              <a:rPr lang="en-US" dirty="0" smtClean="0"/>
              <a:t> of </a:t>
            </a:r>
            <a:r>
              <a:rPr lang="en-US" dirty="0" smtClean="0">
                <a:hlinkClick r:id="rId5" tooltip="Light"/>
              </a:rPr>
              <a:t>light</a:t>
            </a:r>
            <a:r>
              <a:rPr lang="en-US" dirty="0" smtClean="0"/>
              <a:t> or other </a:t>
            </a:r>
            <a:r>
              <a:rPr lang="en-US" dirty="0" smtClean="0">
                <a:hlinkClick r:id="rId6" tooltip="Radiation"/>
              </a:rPr>
              <a:t>radiation</a:t>
            </a:r>
            <a:r>
              <a:rPr lang="en-US" dirty="0" smtClean="0"/>
              <a:t> chosen from a wider range of wavelengths available at the input. </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37</a:t>
            </a:fld>
            <a:endParaRPr lang="en-US"/>
          </a:p>
        </p:txBody>
      </p:sp>
    </p:spTree>
    <p:extLst>
      <p:ext uri="{BB962C8B-B14F-4D97-AF65-F5344CB8AC3E}">
        <p14:creationId xmlns:p14="http://schemas.microsoft.com/office/powerpoint/2010/main" val="4048751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of the wave theory had previously stated that light waves are made of white light, and that the </a:t>
            </a:r>
            <a:r>
              <a:rPr lang="en-US" dirty="0" err="1" smtClean="0"/>
              <a:t>colour</a:t>
            </a:r>
            <a:r>
              <a:rPr lang="en-US" dirty="0" smtClean="0"/>
              <a:t> spectrum, which can be seen through a prism, is formed because of corruption within the glass. This means that the more glass the light travels through, the more corrupt it will become. In order to prove that this was false, Newton passed a beam of white light through two prisms, which were held at such an angle that it split into a spectrum when passing through the first prism and was recomposed, back into white light, by the second. This showed that the spectrum was not caused by glass corrupting the light. Newton claimed that this was a 'crucial experiment'.  </a:t>
            </a:r>
          </a:p>
          <a:p>
            <a:endParaRPr lang="en-US" dirty="0" smtClean="0"/>
          </a:p>
          <a:p>
            <a:r>
              <a:rPr lang="en-US" dirty="0" smtClean="0"/>
              <a:t>Newton claimed that </a:t>
            </a:r>
            <a:r>
              <a:rPr lang="en-US" dirty="0" err="1" smtClean="0"/>
              <a:t>Grimaldi's</a:t>
            </a:r>
            <a:r>
              <a:rPr lang="en-US" dirty="0" smtClean="0"/>
              <a:t> diffraction was simply a new kind of </a:t>
            </a:r>
            <a:r>
              <a:rPr lang="en-US" dirty="0" smtClean="0">
                <a:hlinkClick r:id="rId3"/>
              </a:rPr>
              <a:t>refraction</a:t>
            </a:r>
            <a:r>
              <a:rPr lang="en-US" dirty="0" smtClean="0"/>
              <a:t>. He argued that the geometric nature of the laws of </a:t>
            </a:r>
            <a:r>
              <a:rPr lang="en-US" dirty="0" smtClean="0">
                <a:hlinkClick r:id="rId3"/>
              </a:rPr>
              <a:t>reflection</a:t>
            </a:r>
            <a:r>
              <a:rPr lang="en-US" dirty="0" smtClean="0"/>
              <a:t> and refraction could only be explained if light was made of particles, which he referred to as corpuscles, as waves do not tend to travel in straight lines. After joining the Royal Society of London in 1672, Newton stated that the 44th trail in a series of experiments he had conducted earlier that year had proven that light is made of particles and not waves.</a:t>
            </a:r>
          </a:p>
          <a:p>
            <a:endParaRPr lang="en-US" dirty="0" smtClean="0"/>
          </a:p>
          <a:p>
            <a:r>
              <a:rPr lang="en-US" dirty="0" smtClean="0"/>
              <a:t>http://www.thestargarden.co.uk/NewtonAndLight.html</a:t>
            </a:r>
          </a:p>
          <a:p>
            <a:endParaRPr lang="en-US" dirty="0" smtClean="0"/>
          </a:p>
          <a:p>
            <a:r>
              <a:rPr lang="en-US" dirty="0" smtClean="0"/>
              <a:t>http://trailblazing.royalsociety.org/commentary.aspx?action=printCommentary&amp;eventId=84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38</a:t>
            </a:fld>
            <a:endParaRPr lang="en-US"/>
          </a:p>
        </p:txBody>
      </p:sp>
    </p:spTree>
    <p:extLst>
      <p:ext uri="{BB962C8B-B14F-4D97-AF65-F5344CB8AC3E}">
        <p14:creationId xmlns:p14="http://schemas.microsoft.com/office/powerpoint/2010/main" val="3009917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39</a:t>
            </a:fld>
            <a:endParaRPr lang="en-US"/>
          </a:p>
        </p:txBody>
      </p:sp>
    </p:spTree>
    <p:extLst>
      <p:ext uri="{BB962C8B-B14F-4D97-AF65-F5344CB8AC3E}">
        <p14:creationId xmlns:p14="http://schemas.microsoft.com/office/powerpoint/2010/main" val="933783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Retina image</a:t>
            </a:r>
            <a:r>
              <a:rPr lang="en-US" baseline="0" dirty="0" smtClean="0"/>
              <a:t> is curved</a:t>
            </a:r>
            <a:r>
              <a:rPr lang="en-US" baseline="0" dirty="0" smtClean="0"/>
              <a:t>. Another reason your eyes see more than the camera.</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45</a:t>
            </a:fld>
            <a:endParaRPr lang="en-US"/>
          </a:p>
        </p:txBody>
      </p:sp>
    </p:spTree>
    <p:extLst>
      <p:ext uri="{BB962C8B-B14F-4D97-AF65-F5344CB8AC3E}">
        <p14:creationId xmlns:p14="http://schemas.microsoft.com/office/powerpoint/2010/main" val="3536815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numerical aperture</a:t>
            </a:r>
            <a:r>
              <a:rPr lang="en-US" dirty="0" smtClean="0"/>
              <a:t> (</a:t>
            </a:r>
            <a:r>
              <a:rPr lang="en-US" b="1" dirty="0" smtClean="0"/>
              <a:t>NA</a:t>
            </a:r>
            <a:r>
              <a:rPr lang="en-US" dirty="0" smtClean="0"/>
              <a:t>) of an optical system is a </a:t>
            </a:r>
            <a:r>
              <a:rPr lang="en-US" dirty="0" smtClean="0">
                <a:hlinkClick r:id="rId4" tooltip="Dimensionless number"/>
              </a:rPr>
              <a:t>dimensionless number</a:t>
            </a:r>
            <a:r>
              <a:rPr lang="en-US" dirty="0" smtClean="0"/>
              <a:t> that characterizes the range of angles over which the system can accept or emit light. By incorporating </a:t>
            </a:r>
            <a:r>
              <a:rPr lang="en-US" dirty="0" smtClean="0">
                <a:hlinkClick r:id="rId5" tooltip="Index of refraction"/>
              </a:rPr>
              <a:t>index of refraction</a:t>
            </a:r>
            <a:r>
              <a:rPr lang="en-US" dirty="0" smtClean="0"/>
              <a:t> in its definition, NA has the property that it is constant for a beam as it goes from one material to another provided there is no </a:t>
            </a:r>
            <a:r>
              <a:rPr lang="en-US" dirty="0" smtClean="0">
                <a:hlinkClick r:id="rId6" tooltip="Optical power"/>
              </a:rPr>
              <a:t>optical power</a:t>
            </a:r>
            <a:r>
              <a:rPr lang="en-US" dirty="0" smtClean="0"/>
              <a:t> at the interface. The exact definition of the term varies slightly between different areas of optics. Numerical aperture is commonly used in </a:t>
            </a:r>
            <a:r>
              <a:rPr lang="en-US" dirty="0" smtClean="0">
                <a:hlinkClick r:id="rId7" tooltip="Microscopy"/>
              </a:rPr>
              <a:t>microscopy</a:t>
            </a:r>
            <a:r>
              <a:rPr lang="en-US" dirty="0" smtClean="0"/>
              <a:t> to describe the acceptance cone of an </a:t>
            </a:r>
            <a:r>
              <a:rPr lang="en-US" dirty="0" smtClean="0">
                <a:hlinkClick r:id="rId8" tooltip="Objective (optics)"/>
              </a:rPr>
              <a:t>objective</a:t>
            </a:r>
            <a:r>
              <a:rPr lang="en-US" dirty="0" smtClean="0"/>
              <a:t> (and hence its light-gathering ability and </a:t>
            </a:r>
            <a:r>
              <a:rPr lang="en-US" dirty="0" smtClean="0">
                <a:hlinkClick r:id="rId9" tooltip="Optical resolution"/>
              </a:rPr>
              <a:t>resolution</a:t>
            </a:r>
            <a:r>
              <a:rPr lang="en-US" dirty="0" smtClean="0"/>
              <a:t>), and in </a:t>
            </a:r>
            <a:r>
              <a:rPr lang="en-US" dirty="0" smtClean="0">
                <a:hlinkClick r:id="rId10" tooltip="Fiber optics"/>
              </a:rPr>
              <a:t>fiber optics</a:t>
            </a:r>
            <a:r>
              <a:rPr lang="en-US" dirty="0" smtClean="0"/>
              <a:t>, in which it describes the range of angles within which light that is incident on the fiber will be transmitted along it.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49</a:t>
            </a:fld>
            <a:endParaRPr lang="en-US"/>
          </a:p>
        </p:txBody>
      </p:sp>
    </p:spTree>
    <p:extLst>
      <p:ext uri="{BB962C8B-B14F-4D97-AF65-F5344CB8AC3E}">
        <p14:creationId xmlns:p14="http://schemas.microsoft.com/office/powerpoint/2010/main" val="1722874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numerical aperture</a:t>
            </a:r>
            <a:r>
              <a:rPr lang="en-US" dirty="0" smtClean="0"/>
              <a:t> (</a:t>
            </a:r>
            <a:r>
              <a:rPr lang="en-US" b="1" dirty="0" smtClean="0"/>
              <a:t>NA</a:t>
            </a:r>
            <a:r>
              <a:rPr lang="en-US" dirty="0" smtClean="0"/>
              <a:t>) of an optical system is a </a:t>
            </a:r>
            <a:r>
              <a:rPr lang="en-US" dirty="0" smtClean="0">
                <a:hlinkClick r:id="rId4" tooltip="Dimensionless number"/>
              </a:rPr>
              <a:t>dimensionless number</a:t>
            </a:r>
            <a:r>
              <a:rPr lang="en-US" dirty="0" smtClean="0"/>
              <a:t> that characterizes the range of angles over which the system can accept or emit light. By incorporating </a:t>
            </a:r>
            <a:r>
              <a:rPr lang="en-US" dirty="0" smtClean="0">
                <a:hlinkClick r:id="rId5" tooltip="Index of refraction"/>
              </a:rPr>
              <a:t>index of refraction</a:t>
            </a:r>
            <a:r>
              <a:rPr lang="en-US" dirty="0" smtClean="0"/>
              <a:t> in its definition, NA has the property that it is constant for a beam as it goes from one material to another provided there is no </a:t>
            </a:r>
            <a:r>
              <a:rPr lang="en-US" dirty="0" smtClean="0">
                <a:hlinkClick r:id="rId6" tooltip="Optical power"/>
              </a:rPr>
              <a:t>optical power</a:t>
            </a:r>
            <a:r>
              <a:rPr lang="en-US" dirty="0" smtClean="0"/>
              <a:t> at the interface. The exact definition of the term varies slightly between different areas of optics. Numerical aperture is commonly used in </a:t>
            </a:r>
            <a:r>
              <a:rPr lang="en-US" dirty="0" smtClean="0">
                <a:hlinkClick r:id="rId7" tooltip="Microscopy"/>
              </a:rPr>
              <a:t>microscopy</a:t>
            </a:r>
            <a:r>
              <a:rPr lang="en-US" dirty="0" smtClean="0"/>
              <a:t> to describe the acceptance cone of an </a:t>
            </a:r>
            <a:r>
              <a:rPr lang="en-US" dirty="0" smtClean="0">
                <a:hlinkClick r:id="rId8" tooltip="Objective (optics)"/>
              </a:rPr>
              <a:t>objective</a:t>
            </a:r>
            <a:r>
              <a:rPr lang="en-US" dirty="0" smtClean="0"/>
              <a:t> (and hence its light-gathering ability and </a:t>
            </a:r>
            <a:r>
              <a:rPr lang="en-US" dirty="0" smtClean="0">
                <a:hlinkClick r:id="rId9" tooltip="Optical resolution"/>
              </a:rPr>
              <a:t>resolution</a:t>
            </a:r>
            <a:r>
              <a:rPr lang="en-US" dirty="0" smtClean="0"/>
              <a:t>), and in </a:t>
            </a:r>
            <a:r>
              <a:rPr lang="en-US" dirty="0" smtClean="0">
                <a:hlinkClick r:id="rId10" tooltip="Fiber optics"/>
              </a:rPr>
              <a:t>fiber optics</a:t>
            </a:r>
            <a:r>
              <a:rPr lang="en-US" dirty="0" smtClean="0"/>
              <a:t>, in which it describes the range of angles within which light that is incident on the fiber will be transmitted along it.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50</a:t>
            </a:fld>
            <a:endParaRPr lang="en-US"/>
          </a:p>
        </p:txBody>
      </p:sp>
    </p:spTree>
    <p:extLst>
      <p:ext uri="{BB962C8B-B14F-4D97-AF65-F5344CB8AC3E}">
        <p14:creationId xmlns:p14="http://schemas.microsoft.com/office/powerpoint/2010/main" val="1379419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Matching refractive indices can eliminate internal reflection. Internal reflection depends on refractive index differences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54</a:t>
            </a:fld>
            <a:endParaRPr lang="en-US"/>
          </a:p>
        </p:txBody>
      </p:sp>
    </p:spTree>
    <p:extLst>
      <p:ext uri="{BB962C8B-B14F-4D97-AF65-F5344CB8AC3E}">
        <p14:creationId xmlns:p14="http://schemas.microsoft.com/office/powerpoint/2010/main" val="517360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F0A80-4B6D-4A6C-AF1C-2066FC74B6E9}" type="slidenum">
              <a:rPr lang="en-US" altLang="en-US"/>
              <a:pPr/>
              <a:t>60</a:t>
            </a:fld>
            <a:endParaRPr lang="en-US" altLang="en-US"/>
          </a:p>
        </p:txBody>
      </p:sp>
      <p:sp>
        <p:nvSpPr>
          <p:cNvPr id="84994" name="Rectangle 2"/>
          <p:cNvSpPr>
            <a:spLocks noGrp="1" noRot="1" noChangeAspect="1" noChangeArrowheads="1" noTextEdit="1"/>
          </p:cNvSpPr>
          <p:nvPr>
            <p:ph type="sldImg"/>
          </p:nvPr>
        </p:nvSpPr>
        <p:spPr bwMode="auto">
          <a:xfrm>
            <a:off x="1103313" y="698500"/>
            <a:ext cx="4654550" cy="34925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2814" y="4424085"/>
            <a:ext cx="5032375" cy="4191238"/>
          </a:xfrm>
          <a:prstGeom prst="rect">
            <a:avLst/>
          </a:prstGeom>
          <a:solidFill>
            <a:srgbClr val="FFFFFF"/>
          </a:solidFill>
          <a:ln>
            <a:solidFill>
              <a:srgbClr val="000000"/>
            </a:solidFill>
            <a:miter lim="800000"/>
            <a:headEnd/>
            <a:tailEnd/>
          </a:ln>
        </p:spPr>
        <p:txBody>
          <a:bodyPr lIns="91403" tIns="45701" rIns="91403" bIns="45701"/>
          <a:lstStyle/>
          <a:p>
            <a:endParaRPr lang="en-US" altLang="en-US"/>
          </a:p>
        </p:txBody>
      </p:sp>
    </p:spTree>
    <p:extLst>
      <p:ext uri="{BB962C8B-B14F-4D97-AF65-F5344CB8AC3E}">
        <p14:creationId xmlns:p14="http://schemas.microsoft.com/office/powerpoint/2010/main" val="67501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electromagnetic spectrum.</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61</a:t>
            </a:fld>
            <a:endParaRPr lang="en-US"/>
          </a:p>
        </p:txBody>
      </p:sp>
    </p:spTree>
    <p:extLst>
      <p:ext uri="{BB962C8B-B14F-4D97-AF65-F5344CB8AC3E}">
        <p14:creationId xmlns:p14="http://schemas.microsoft.com/office/powerpoint/2010/main" val="4149512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1802, the English chemist </a:t>
            </a:r>
            <a:r>
              <a:rPr lang="en-US" dirty="0" smtClean="0">
                <a:hlinkClick r:id="rId3" tooltip="William Hyde Wollaston"/>
              </a:rPr>
              <a:t>William Hyde Wollaston</a:t>
            </a:r>
            <a:r>
              <a:rPr lang="en-US" baseline="30000" dirty="0" smtClean="0">
                <a:hlinkClick r:id="rId4"/>
              </a:rPr>
              <a:t>[1]</a:t>
            </a:r>
            <a:r>
              <a:rPr lang="en-US" dirty="0" smtClean="0"/>
              <a:t> was the first person to note the appearance of a number of dark features in the solar spectrum.</a:t>
            </a:r>
            <a:r>
              <a:rPr lang="en-US" baseline="30000" dirty="0" smtClean="0">
                <a:hlinkClick r:id="rId5"/>
              </a:rPr>
              <a:t>[2]</a:t>
            </a:r>
            <a:r>
              <a:rPr lang="en-US" dirty="0" smtClean="0"/>
              <a:t> In 1814, </a:t>
            </a:r>
            <a:r>
              <a:rPr lang="en-US" dirty="0" err="1" smtClean="0"/>
              <a:t>Fraunhofer</a:t>
            </a:r>
            <a:r>
              <a:rPr lang="en-US" dirty="0" smtClean="0"/>
              <a:t> independently rediscovered the lines and began a systematic study and careful measurement of the </a:t>
            </a:r>
            <a:r>
              <a:rPr lang="en-US" dirty="0" smtClean="0">
                <a:hlinkClick r:id="rId6" tooltip="Wavelength"/>
              </a:rPr>
              <a:t>wavelength</a:t>
            </a:r>
            <a:r>
              <a:rPr lang="en-US" dirty="0" smtClean="0"/>
              <a:t> of these features. In all, he mapped over 570 lines, and designated the principal features with the letters A through K, and weaker lines with other letters.</a:t>
            </a:r>
          </a:p>
          <a:p>
            <a:endParaRPr lang="en-US" dirty="0" smtClean="0"/>
          </a:p>
          <a:p>
            <a:r>
              <a:rPr lang="en-US" dirty="0" smtClean="0"/>
              <a:t>On episode 5 of Neil </a:t>
            </a:r>
            <a:r>
              <a:rPr lang="en-US" dirty="0" err="1" smtClean="0"/>
              <a:t>deGrasse</a:t>
            </a:r>
            <a:r>
              <a:rPr lang="en-US" dirty="0" smtClean="0"/>
              <a:t> Tyson’s Cosmos.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62</a:t>
            </a:fld>
            <a:endParaRPr lang="en-US"/>
          </a:p>
        </p:txBody>
      </p:sp>
    </p:spTree>
    <p:extLst>
      <p:ext uri="{BB962C8B-B14F-4D97-AF65-F5344CB8AC3E}">
        <p14:creationId xmlns:p14="http://schemas.microsoft.com/office/powerpoint/2010/main" val="2756498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http://www.billavista.com/atv/Articles/Offroad_Radios_and_Comms/index.html</a:t>
            </a:r>
          </a:p>
          <a:p>
            <a:r>
              <a:rPr lang="en-US" dirty="0" smtClean="0"/>
              <a:t>Source of image.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a:t>
            </a:fld>
            <a:endParaRPr lang="en-US"/>
          </a:p>
        </p:txBody>
      </p:sp>
    </p:spTree>
    <p:extLst>
      <p:ext uri="{BB962C8B-B14F-4D97-AF65-F5344CB8AC3E}">
        <p14:creationId xmlns:p14="http://schemas.microsoft.com/office/powerpoint/2010/main" val="3431704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Physics"/>
              </a:rPr>
              <a:t>physics</a:t>
            </a:r>
            <a:r>
              <a:rPr lang="en-US" dirty="0" smtClean="0"/>
              <a:t> and </a:t>
            </a:r>
            <a:r>
              <a:rPr lang="en-US" dirty="0" smtClean="0">
                <a:hlinkClick r:id="rId4"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5" tooltip="Transparency (optics)"/>
              </a:rPr>
              <a:t>transparent</a:t>
            </a:r>
            <a:r>
              <a:rPr lang="en-US" dirty="0" smtClean="0"/>
              <a:t> material, is a measure of the material's </a:t>
            </a:r>
            <a:r>
              <a:rPr lang="en-US" dirty="0" smtClean="0">
                <a:hlinkClick r:id="rId6" tooltip="Dispersion (optics)"/>
              </a:rPr>
              <a:t>dispersion</a:t>
            </a:r>
            <a:r>
              <a:rPr lang="en-US" dirty="0" smtClean="0"/>
              <a:t> (variation of refractive index with wavelength) in relation to the </a:t>
            </a:r>
            <a:r>
              <a:rPr lang="en-US" dirty="0" smtClean="0">
                <a:hlinkClick r:id="rId7"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8" tooltip="Chromatic aberration"/>
              </a:rPr>
              <a:t>chromatic aberration</a:t>
            </a:r>
            <a:r>
              <a:rPr lang="en-US" dirty="0" smtClean="0"/>
              <a:t>). It is named after </a:t>
            </a:r>
            <a:r>
              <a:rPr lang="en-US" dirty="0" smtClean="0">
                <a:hlinkClick r:id="rId9"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0"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65</a:t>
            </a:fld>
            <a:endParaRPr lang="en-US"/>
          </a:p>
        </p:txBody>
      </p:sp>
    </p:spTree>
    <p:extLst>
      <p:ext uri="{BB962C8B-B14F-4D97-AF65-F5344CB8AC3E}">
        <p14:creationId xmlns:p14="http://schemas.microsoft.com/office/powerpoint/2010/main" val="2460527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types of glasses used in optics are crown glasses and flint glasses, designations based on their </a:t>
            </a:r>
            <a:r>
              <a:rPr lang="en-US" dirty="0" smtClean="0">
                <a:hlinkClick r:id="rId3"/>
              </a:rPr>
              <a:t>dispersions</a:t>
            </a:r>
            <a:r>
              <a:rPr lang="en-US" dirty="0" smtClean="0"/>
              <a:t>. Flint glasses contain lead. For example, a strong positive crown lens with its low dispersion may be used in a </a:t>
            </a:r>
            <a:r>
              <a:rPr lang="en-US" dirty="0" smtClean="0">
                <a:hlinkClick r:id="rId4"/>
              </a:rPr>
              <a:t>doublet</a:t>
            </a:r>
            <a:r>
              <a:rPr lang="en-US" dirty="0" smtClean="0"/>
              <a:t> with a weaker negative lens of flint glass (high dispersion) to correct for </a:t>
            </a:r>
            <a:r>
              <a:rPr lang="en-US" dirty="0" smtClean="0">
                <a:hlinkClick r:id="rId5"/>
              </a:rPr>
              <a:t>chromatic aberration</a:t>
            </a:r>
            <a:r>
              <a:rPr lang="en-US" dirty="0" smtClean="0"/>
              <a:t>.</a:t>
            </a:r>
          </a:p>
          <a:p>
            <a:r>
              <a:rPr lang="en-US" dirty="0" smtClean="0"/>
              <a:t>http://hyperphysics.phy-astr.gsu.edu/hbase/geoopt/glass.html</a:t>
            </a:r>
          </a:p>
          <a:p>
            <a:endParaRPr lang="en-US" dirty="0" smtClean="0"/>
          </a:p>
          <a:p>
            <a:r>
              <a:rPr lang="en-US" dirty="0" smtClean="0"/>
              <a:t>In </a:t>
            </a:r>
            <a:r>
              <a:rPr lang="en-US" dirty="0" smtClean="0">
                <a:hlinkClick r:id="rId6" tooltip="Physics"/>
              </a:rPr>
              <a:t>physics</a:t>
            </a:r>
            <a:r>
              <a:rPr lang="en-US" dirty="0" smtClean="0"/>
              <a:t> and </a:t>
            </a:r>
            <a:r>
              <a:rPr lang="en-US" dirty="0" smtClean="0">
                <a:hlinkClick r:id="rId7" tooltip="Optics"/>
              </a:rPr>
              <a:t>optics</a:t>
            </a:r>
            <a:r>
              <a:rPr lang="en-US" dirty="0" smtClean="0"/>
              <a:t>, the </a:t>
            </a:r>
            <a:r>
              <a:rPr lang="en-US" b="1" dirty="0" smtClean="0"/>
              <a:t>Abbe number</a:t>
            </a:r>
            <a:r>
              <a:rPr lang="en-US" dirty="0" smtClean="0"/>
              <a:t>, also known as the </a:t>
            </a:r>
            <a:r>
              <a:rPr lang="en-US" b="1" dirty="0" smtClean="0"/>
              <a:t>V-number</a:t>
            </a:r>
            <a:r>
              <a:rPr lang="en-US" dirty="0" smtClean="0"/>
              <a:t> or </a:t>
            </a:r>
            <a:r>
              <a:rPr lang="en-US" b="1" dirty="0" err="1" smtClean="0"/>
              <a:t>constringence</a:t>
            </a:r>
            <a:r>
              <a:rPr lang="en-US" dirty="0" smtClean="0"/>
              <a:t> of a </a:t>
            </a:r>
            <a:r>
              <a:rPr lang="en-US" dirty="0" smtClean="0">
                <a:hlinkClick r:id="rId8" tooltip="Transparency (optics)"/>
              </a:rPr>
              <a:t>transparent</a:t>
            </a:r>
            <a:r>
              <a:rPr lang="en-US" dirty="0" smtClean="0"/>
              <a:t> material, is a measure of the material's </a:t>
            </a:r>
            <a:r>
              <a:rPr lang="en-US" dirty="0" smtClean="0">
                <a:hlinkClick r:id="rId9" tooltip="Dispersion (optics)"/>
              </a:rPr>
              <a:t>dispersion</a:t>
            </a:r>
            <a:r>
              <a:rPr lang="en-US" dirty="0" smtClean="0"/>
              <a:t> (variation of refractive index with wavelength) in relation to the </a:t>
            </a:r>
            <a:r>
              <a:rPr lang="en-US" dirty="0" smtClean="0">
                <a:hlinkClick r:id="rId10" tooltip="Refractive index"/>
              </a:rPr>
              <a:t>refractive index</a:t>
            </a:r>
            <a:r>
              <a:rPr lang="en-US" dirty="0" smtClean="0"/>
              <a:t>, with high values of </a:t>
            </a:r>
            <a:r>
              <a:rPr lang="en-US" i="1" dirty="0" smtClean="0"/>
              <a:t>V</a:t>
            </a:r>
            <a:r>
              <a:rPr lang="en-US" dirty="0" smtClean="0"/>
              <a:t> indicating low dispersion (low </a:t>
            </a:r>
            <a:r>
              <a:rPr lang="en-US" dirty="0" smtClean="0">
                <a:hlinkClick r:id="rId11" tooltip="Chromatic aberration"/>
              </a:rPr>
              <a:t>chromatic aberration</a:t>
            </a:r>
            <a:r>
              <a:rPr lang="en-US" dirty="0" smtClean="0"/>
              <a:t>). It is named after </a:t>
            </a:r>
            <a:r>
              <a:rPr lang="en-US" dirty="0" smtClean="0">
                <a:hlinkClick r:id="rId12" tooltip="Ernst Abbe"/>
              </a:rPr>
              <a:t>Ernst Abbe</a:t>
            </a:r>
            <a:r>
              <a:rPr lang="en-US" dirty="0" smtClean="0"/>
              <a:t> (1840–1905), the German physicist who defined it.</a:t>
            </a:r>
          </a:p>
          <a:p>
            <a:endParaRPr lang="en-US" dirty="0" smtClean="0"/>
          </a:p>
          <a:p>
            <a:r>
              <a:rPr lang="en-US" dirty="0" smtClean="0"/>
              <a:t>Due to the difficulty and inconvenience in producing sodium and hydrogen lines, alternate definitions of the Abbe number are used in some contexts (</a:t>
            </a:r>
            <a:r>
              <a:rPr lang="en-US" dirty="0" smtClean="0">
                <a:hlinkClick r:id="rId13" tooltip="ISO"/>
              </a:rPr>
              <a:t>ISO</a:t>
            </a:r>
            <a:r>
              <a:rPr lang="en-US" dirty="0" smtClean="0"/>
              <a:t> 7944).</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66</a:t>
            </a:fld>
            <a:endParaRPr lang="en-US"/>
          </a:p>
        </p:txBody>
      </p:sp>
    </p:spTree>
    <p:extLst>
      <p:ext uri="{BB962C8B-B14F-4D97-AF65-F5344CB8AC3E}">
        <p14:creationId xmlns:p14="http://schemas.microsoft.com/office/powerpoint/2010/main" val="4271264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AEFE09-D8FF-4BBA-9307-44D579C6AC8E}" type="slidenum">
              <a:rPr lang="en-US" altLang="en-US" sz="1200"/>
              <a:pPr/>
              <a:t>68</a:t>
            </a:fld>
            <a:endParaRPr lang="en-US" altLang="en-US" sz="1200"/>
          </a:p>
        </p:txBody>
      </p:sp>
      <p:sp>
        <p:nvSpPr>
          <p:cNvPr id="20483" name="Rectangle 2"/>
          <p:cNvSpPr>
            <a:spLocks noGrp="1" noRot="1" noChangeAspect="1" noChangeArrowheads="1" noTextEdit="1"/>
          </p:cNvSpPr>
          <p:nvPr>
            <p:ph type="sldImg"/>
          </p:nvPr>
        </p:nvSpPr>
        <p:spPr>
          <a:xfrm>
            <a:off x="1111250" y="706438"/>
            <a:ext cx="4637088" cy="3478212"/>
          </a:xfrm>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dirty="0" smtClean="0"/>
              <a:t>Based on </a:t>
            </a:r>
            <a:r>
              <a:rPr lang="en-US" altLang="en-US" dirty="0" err="1" smtClean="0"/>
              <a:t>Fraunhofer</a:t>
            </a:r>
            <a:r>
              <a:rPr lang="en-US" altLang="en-US" dirty="0" smtClean="0"/>
              <a:t> line letters. For example 644 is red cadmium C’</a:t>
            </a:r>
            <a:endParaRPr lang="en-US" altLang="en-US" dirty="0" smtClean="0"/>
          </a:p>
        </p:txBody>
      </p:sp>
    </p:spTree>
    <p:extLst>
      <p:ext uri="{BB962C8B-B14F-4D97-AF65-F5344CB8AC3E}">
        <p14:creationId xmlns:p14="http://schemas.microsoft.com/office/powerpoint/2010/main" val="2162654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Flint glass</a:t>
            </a:r>
            <a:r>
              <a:rPr lang="en-US" dirty="0" smtClean="0"/>
              <a:t> is optical </a:t>
            </a:r>
            <a:r>
              <a:rPr lang="en-US" dirty="0" smtClean="0">
                <a:hlinkClick r:id="rId3" tooltip="Glass"/>
              </a:rPr>
              <a:t>glass</a:t>
            </a:r>
            <a:r>
              <a:rPr lang="en-US" dirty="0" smtClean="0"/>
              <a:t> that has relatively high </a:t>
            </a:r>
            <a:r>
              <a:rPr lang="en-US" dirty="0" smtClean="0">
                <a:hlinkClick r:id="rId4" tooltip="Refractive index"/>
              </a:rPr>
              <a:t>refractive index</a:t>
            </a:r>
            <a:r>
              <a:rPr lang="en-US" dirty="0" smtClean="0"/>
              <a:t> and low </a:t>
            </a:r>
            <a:r>
              <a:rPr lang="en-US" dirty="0" smtClean="0">
                <a:hlinkClick r:id="rId5" tooltip="Abbe number"/>
              </a:rPr>
              <a:t>Abbe number</a:t>
            </a:r>
            <a:r>
              <a:rPr lang="en-US" dirty="0" smtClean="0"/>
              <a:t> (high </a:t>
            </a:r>
            <a:r>
              <a:rPr lang="en-US" dirty="0" smtClean="0">
                <a:hlinkClick r:id="rId6" tooltip="Dispersion (optics)"/>
              </a:rPr>
              <a:t>dispersion</a:t>
            </a:r>
            <a:r>
              <a:rPr lang="en-US" dirty="0" smtClean="0"/>
              <a:t>). Flint glasses are arbitrarily defined as having an Abbe number of 50 to 55 or less. The currently known flint glasses have refractive indices ranging between 1.45 and 2.00. A </a:t>
            </a:r>
            <a:r>
              <a:rPr lang="en-US" dirty="0" smtClean="0">
                <a:hlinkClick r:id="rId7" tooltip="Lens (optics)"/>
              </a:rPr>
              <a:t>concave lens</a:t>
            </a:r>
            <a:r>
              <a:rPr lang="en-US" dirty="0" smtClean="0"/>
              <a:t> of flint glass is commonly combined with a </a:t>
            </a:r>
            <a:r>
              <a:rPr lang="en-US" dirty="0" smtClean="0">
                <a:hlinkClick r:id="rId7" tooltip="Lens (optics)"/>
              </a:rPr>
              <a:t>convex lens</a:t>
            </a:r>
            <a:r>
              <a:rPr lang="en-US" dirty="0" smtClean="0"/>
              <a:t> of </a:t>
            </a:r>
            <a:r>
              <a:rPr lang="en-US" dirty="0" smtClean="0">
                <a:hlinkClick r:id="rId8" tooltip="Crown glass (optics)"/>
              </a:rPr>
              <a:t>crown glass</a:t>
            </a:r>
            <a:r>
              <a:rPr lang="en-US" dirty="0" smtClean="0"/>
              <a:t> to produce an </a:t>
            </a:r>
            <a:r>
              <a:rPr lang="en-US" dirty="0" smtClean="0">
                <a:hlinkClick r:id="rId9" tooltip="Achromatic doublet"/>
              </a:rPr>
              <a:t>achromatic doublet</a:t>
            </a:r>
            <a:r>
              <a:rPr lang="en-US" dirty="0" smtClean="0"/>
              <a:t> lens because of their compensating optical properties, which reduces </a:t>
            </a:r>
            <a:r>
              <a:rPr lang="en-US" dirty="0" smtClean="0">
                <a:hlinkClick r:id="rId10" tooltip="Chromatic aberration"/>
              </a:rPr>
              <a:t>chromatic aberration</a:t>
            </a:r>
            <a:r>
              <a:rPr lang="en-US" dirty="0" smtClean="0"/>
              <a:t> (</a:t>
            </a:r>
            <a:r>
              <a:rPr lang="en-US" dirty="0" err="1" smtClean="0"/>
              <a:t>colour</a:t>
            </a:r>
            <a:r>
              <a:rPr lang="en-US" dirty="0" smtClean="0"/>
              <a:t> defects).</a:t>
            </a:r>
          </a:p>
          <a:p>
            <a:r>
              <a:rPr lang="en-US" dirty="0" smtClean="0"/>
              <a:t>With respect to glass, the term </a:t>
            </a:r>
            <a:r>
              <a:rPr lang="en-US" i="1" dirty="0" smtClean="0"/>
              <a:t>flint</a:t>
            </a:r>
            <a:r>
              <a:rPr lang="en-US" dirty="0" smtClean="0"/>
              <a:t> derives from the </a:t>
            </a:r>
            <a:r>
              <a:rPr lang="en-US" dirty="0" smtClean="0">
                <a:hlinkClick r:id="rId11" tooltip="Flint"/>
              </a:rPr>
              <a:t>flint</a:t>
            </a:r>
            <a:r>
              <a:rPr lang="en-US" dirty="0" smtClean="0"/>
              <a:t> nodules found in the chalk deposits of southeast England that were used as a source of high purity silica by </a:t>
            </a:r>
            <a:r>
              <a:rPr lang="en-US" dirty="0" smtClean="0">
                <a:hlinkClick r:id="rId12" tooltip="George Ravenscroft"/>
              </a:rPr>
              <a:t>George Ravenscroft</a:t>
            </a:r>
            <a:r>
              <a:rPr lang="en-US" dirty="0" smtClean="0"/>
              <a:t>, circa 1662, to produce a </a:t>
            </a:r>
            <a:r>
              <a:rPr lang="en-US" dirty="0" smtClean="0">
                <a:hlinkClick r:id="rId13" tooltip="Potash"/>
              </a:rPr>
              <a:t>potash</a:t>
            </a:r>
            <a:r>
              <a:rPr lang="en-US" dirty="0" smtClean="0"/>
              <a:t> </a:t>
            </a:r>
            <a:r>
              <a:rPr lang="en-US" dirty="0" smtClean="0">
                <a:hlinkClick r:id="rId14" tooltip="Lead glass"/>
              </a:rPr>
              <a:t>lead glass</a:t>
            </a:r>
            <a:r>
              <a:rPr lang="en-US" dirty="0" smtClean="0"/>
              <a:t> that was the precursor to English </a:t>
            </a:r>
            <a:r>
              <a:rPr lang="en-US" dirty="0" smtClean="0">
                <a:hlinkClick r:id="rId15" tooltip="Lead crystal"/>
              </a:rPr>
              <a:t>lead crystal</a:t>
            </a:r>
            <a:r>
              <a:rPr lang="en-US" dirty="0" smtClean="0"/>
              <a:t>.</a:t>
            </a:r>
          </a:p>
          <a:p>
            <a:r>
              <a:rPr lang="en-US" dirty="0" smtClean="0"/>
              <a:t>Traditionally, flint glasses were </a:t>
            </a:r>
            <a:r>
              <a:rPr lang="en-US" dirty="0" smtClean="0">
                <a:hlinkClick r:id="rId14" tooltip="Lead glass"/>
              </a:rPr>
              <a:t>lead glasses</a:t>
            </a:r>
            <a:r>
              <a:rPr lang="en-US" dirty="0" smtClean="0"/>
              <a:t> containing around 4–60% </a:t>
            </a:r>
            <a:r>
              <a:rPr lang="en-US" dirty="0" smtClean="0">
                <a:hlinkClick r:id="rId16" tooltip="Lead oxide"/>
              </a:rPr>
              <a:t>lead oxide</a:t>
            </a:r>
            <a:r>
              <a:rPr lang="en-US" dirty="0" smtClean="0"/>
              <a:t>; however, the manufacture and disposal of these glasses were sources of </a:t>
            </a:r>
            <a:r>
              <a:rPr lang="en-US" dirty="0" smtClean="0">
                <a:hlinkClick r:id="rId17" tooltip="Pollution"/>
              </a:rPr>
              <a:t>pollution</a:t>
            </a:r>
            <a:r>
              <a:rPr lang="en-US" dirty="0" smtClean="0"/>
              <a:t>. In many modern flint glasses, the lead can be replaced with other additives such as </a:t>
            </a:r>
            <a:r>
              <a:rPr lang="en-US" dirty="0" smtClean="0">
                <a:hlinkClick r:id="rId18" tooltip="Titanium dioxide"/>
              </a:rPr>
              <a:t>titanium dioxide</a:t>
            </a:r>
            <a:r>
              <a:rPr lang="en-US" dirty="0" smtClean="0"/>
              <a:t> and </a:t>
            </a:r>
            <a:r>
              <a:rPr lang="en-US" dirty="0" smtClean="0">
                <a:hlinkClick r:id="rId19" tooltip="Zirconium dioxide"/>
              </a:rPr>
              <a:t>zirconium dioxide</a:t>
            </a:r>
            <a:r>
              <a:rPr lang="en-US" dirty="0" smtClean="0"/>
              <a:t> without significantly altering the optical properties of the glass.</a:t>
            </a:r>
          </a:p>
          <a:p>
            <a:r>
              <a:rPr lang="en-US" dirty="0" smtClean="0"/>
              <a:t>Flint glass can be fashioned into </a:t>
            </a:r>
            <a:r>
              <a:rPr lang="en-US" dirty="0" smtClean="0">
                <a:hlinkClick r:id="rId20" tooltip="Rhinestone"/>
              </a:rPr>
              <a:t>rhinestones</a:t>
            </a:r>
            <a:r>
              <a:rPr lang="en-US" dirty="0" smtClean="0"/>
              <a:t> which are used as </a:t>
            </a:r>
            <a:r>
              <a:rPr lang="en-US" dirty="0" smtClean="0">
                <a:hlinkClick r:id="rId21" tooltip="Diamond simulant"/>
              </a:rPr>
              <a:t>diamond simulants</a:t>
            </a:r>
            <a:r>
              <a:rPr lang="en-US" dirty="0" smtClean="0"/>
              <a:t>.</a:t>
            </a:r>
          </a:p>
          <a:p>
            <a:r>
              <a:rPr lang="en-US" dirty="0" smtClean="0"/>
              <a:t>Electric Bulbs and Spectacle glasses are made of Flint glass.</a:t>
            </a:r>
          </a:p>
          <a:p>
            <a:endParaRPr lang="en-US" dirty="0" smtClean="0"/>
          </a:p>
          <a:p>
            <a:r>
              <a:rPr lang="en-US" b="1" dirty="0" smtClean="0"/>
              <a:t>Crown glass</a:t>
            </a:r>
            <a:r>
              <a:rPr lang="en-US" dirty="0" smtClean="0"/>
              <a:t> is a type of optical </a:t>
            </a:r>
            <a:r>
              <a:rPr lang="en-US" dirty="0" smtClean="0">
                <a:hlinkClick r:id="rId3" tooltip="Glass"/>
              </a:rPr>
              <a:t>glass</a:t>
            </a:r>
            <a:r>
              <a:rPr lang="en-US" dirty="0" smtClean="0"/>
              <a:t> used in </a:t>
            </a:r>
            <a:r>
              <a:rPr lang="en-US" dirty="0" smtClean="0">
                <a:hlinkClick r:id="rId22" tooltip="Lens (optics)"/>
              </a:rPr>
              <a:t>lenses</a:t>
            </a:r>
            <a:r>
              <a:rPr lang="en-US" dirty="0" smtClean="0"/>
              <a:t> and other optical components. It has relatively low </a:t>
            </a:r>
            <a:r>
              <a:rPr lang="en-US" dirty="0" smtClean="0">
                <a:hlinkClick r:id="rId4" tooltip="Refractive index"/>
              </a:rPr>
              <a:t>refractive index</a:t>
            </a:r>
            <a:r>
              <a:rPr lang="en-US" dirty="0" smtClean="0"/>
              <a:t> (≈1.52) and low </a:t>
            </a:r>
            <a:r>
              <a:rPr lang="en-US" dirty="0" smtClean="0">
                <a:hlinkClick r:id="rId6" tooltip="Dispersion (optics)"/>
              </a:rPr>
              <a:t>dispersion</a:t>
            </a:r>
            <a:r>
              <a:rPr lang="en-US" dirty="0" smtClean="0"/>
              <a:t> (with </a:t>
            </a:r>
            <a:r>
              <a:rPr lang="en-US" dirty="0" smtClean="0">
                <a:hlinkClick r:id="rId5" tooltip="Abbe number"/>
              </a:rPr>
              <a:t>Abbe numbers</a:t>
            </a:r>
            <a:r>
              <a:rPr lang="en-US" dirty="0" smtClean="0"/>
              <a:t> around 60). Crown glass is produced from alkali-lime (RCH) silicates containing approximately 10% </a:t>
            </a:r>
            <a:r>
              <a:rPr lang="en-US" dirty="0" smtClean="0">
                <a:hlinkClick r:id="rId23" tooltip="Potassium oxide"/>
              </a:rPr>
              <a:t>potassium oxide</a:t>
            </a:r>
            <a:r>
              <a:rPr lang="en-US" dirty="0" smtClean="0"/>
              <a:t> and is one of the earliest </a:t>
            </a:r>
            <a:r>
              <a:rPr lang="en-US" dirty="0" smtClean="0">
                <a:hlinkClick r:id="rId24" tooltip="Low dispersion glass"/>
              </a:rPr>
              <a:t>low dispersion glasses</a:t>
            </a:r>
            <a:r>
              <a:rPr lang="en-US" dirty="0" smtClean="0"/>
              <a:t>.</a:t>
            </a:r>
          </a:p>
          <a:p>
            <a:r>
              <a:rPr lang="en-US" dirty="0" smtClean="0"/>
              <a:t>As well as the specific material named </a:t>
            </a:r>
            <a:r>
              <a:rPr lang="en-US" i="1" dirty="0" smtClean="0"/>
              <a:t>crown glass</a:t>
            </a:r>
            <a:r>
              <a:rPr lang="en-US" dirty="0" smtClean="0"/>
              <a:t>, there are other optical glasses with similar properties that are also called crown glasses. Generally, this is any glass with Abbe numbers in the range 50 to 85. For example, the </a:t>
            </a:r>
            <a:r>
              <a:rPr lang="en-US" dirty="0" smtClean="0">
                <a:hlinkClick r:id="rId25" tooltip="Borosilicate glass"/>
              </a:rPr>
              <a:t>borosilicate glass</a:t>
            </a:r>
            <a:r>
              <a:rPr lang="en-US" dirty="0" smtClean="0"/>
              <a:t> </a:t>
            </a:r>
            <a:r>
              <a:rPr lang="en-US" dirty="0" smtClean="0">
                <a:hlinkClick r:id="rId26" tooltip="Schott AG"/>
              </a:rPr>
              <a:t>Schott</a:t>
            </a:r>
            <a:r>
              <a:rPr lang="en-US" dirty="0" smtClean="0"/>
              <a:t> </a:t>
            </a:r>
            <a:r>
              <a:rPr lang="en-US" b="1" dirty="0" smtClean="0"/>
              <a:t>BK7</a:t>
            </a:r>
            <a:r>
              <a:rPr lang="en-US" baseline="30000" dirty="0" smtClean="0">
                <a:hlinkClick r:id="rId27"/>
              </a:rPr>
              <a:t>[1]</a:t>
            </a:r>
            <a:r>
              <a:rPr lang="en-US" dirty="0" smtClean="0"/>
              <a:t> is an extremely common crown glass, used in precision lenses. </a:t>
            </a:r>
            <a:r>
              <a:rPr lang="en-US" dirty="0" err="1" smtClean="0"/>
              <a:t>Borosilicates</a:t>
            </a:r>
            <a:r>
              <a:rPr lang="en-US" dirty="0" smtClean="0"/>
              <a:t> contain about 10% </a:t>
            </a:r>
            <a:r>
              <a:rPr lang="en-US" dirty="0" smtClean="0">
                <a:hlinkClick r:id="rId28" tooltip="Boric oxide"/>
              </a:rPr>
              <a:t>boric oxide</a:t>
            </a:r>
            <a:r>
              <a:rPr lang="en-US" dirty="0" smtClean="0"/>
              <a:t>, have good optical and mechanical characteristics, and are resistant to chemical and environmental damage. Other additives used in crown glasses include </a:t>
            </a:r>
            <a:r>
              <a:rPr lang="en-US" dirty="0" smtClean="0">
                <a:hlinkClick r:id="rId29" tooltip="Zinc oxide"/>
              </a:rPr>
              <a:t>zinc oxide</a:t>
            </a:r>
            <a:r>
              <a:rPr lang="en-US" dirty="0" smtClean="0"/>
              <a:t>, </a:t>
            </a:r>
            <a:r>
              <a:rPr lang="en-US" dirty="0" smtClean="0">
                <a:hlinkClick r:id="rId30" tooltip="Phosphorus pentoxide"/>
              </a:rPr>
              <a:t>phosphorus pentoxide</a:t>
            </a:r>
            <a:r>
              <a:rPr lang="en-US" dirty="0" smtClean="0"/>
              <a:t>, </a:t>
            </a:r>
            <a:r>
              <a:rPr lang="en-US" dirty="0" smtClean="0">
                <a:hlinkClick r:id="rId31" tooltip="Barium oxide"/>
              </a:rPr>
              <a:t>barium oxide</a:t>
            </a:r>
            <a:r>
              <a:rPr lang="en-US" dirty="0" smtClean="0"/>
              <a:t>, </a:t>
            </a:r>
            <a:r>
              <a:rPr lang="en-US" dirty="0" smtClean="0">
                <a:hlinkClick r:id="rId32" tooltip="Fluorite"/>
              </a:rPr>
              <a:t>fluorite</a:t>
            </a:r>
            <a:r>
              <a:rPr lang="en-US" dirty="0" smtClean="0"/>
              <a:t> and </a:t>
            </a:r>
            <a:r>
              <a:rPr lang="en-US" dirty="0" smtClean="0">
                <a:hlinkClick r:id="rId33" tooltip="Lanthanum oxide"/>
              </a:rPr>
              <a:t>lanthanum oxide</a:t>
            </a:r>
            <a:r>
              <a:rPr lang="en-US" dirty="0" smtClean="0"/>
              <a:t>.</a:t>
            </a:r>
          </a:p>
          <a:p>
            <a:r>
              <a:rPr lang="en-US" dirty="0" smtClean="0">
                <a:effectLst/>
              </a:rPr>
              <a:t>An </a:t>
            </a:r>
            <a:r>
              <a:rPr lang="en-US" dirty="0" smtClean="0">
                <a:effectLst/>
                <a:hlinkClick r:id="rId9" tooltip="Achromatic doublet"/>
              </a:rPr>
              <a:t>achromatic doublet</a:t>
            </a:r>
            <a:r>
              <a:rPr lang="en-US" dirty="0" smtClean="0">
                <a:effectLst/>
              </a:rPr>
              <a:t>, which combines </a:t>
            </a:r>
            <a:r>
              <a:rPr lang="en-US" b="1" dirty="0" smtClean="0">
                <a:effectLst/>
              </a:rPr>
              <a:t>crown glass</a:t>
            </a:r>
            <a:r>
              <a:rPr lang="en-US" dirty="0" smtClean="0">
                <a:effectLst/>
              </a:rPr>
              <a:t> and </a:t>
            </a:r>
            <a:r>
              <a:rPr lang="en-US" dirty="0" smtClean="0">
                <a:effectLst/>
                <a:hlinkClick r:id="rId34" tooltip="Flint glass"/>
              </a:rPr>
              <a:t>flint glass</a:t>
            </a:r>
            <a:r>
              <a:rPr lang="en-US" dirty="0" smtClean="0">
                <a:effectLst/>
              </a:rPr>
              <a:t>.</a:t>
            </a:r>
          </a:p>
          <a:p>
            <a:r>
              <a:rPr lang="en-US" dirty="0" smtClean="0"/>
              <a:t>A </a:t>
            </a:r>
            <a:r>
              <a:rPr lang="en-US" dirty="0" smtClean="0">
                <a:hlinkClick r:id="rId7" tooltip="Lens (optics)"/>
              </a:rPr>
              <a:t>concave lens</a:t>
            </a:r>
            <a:r>
              <a:rPr lang="en-US" dirty="0" smtClean="0"/>
              <a:t> of </a:t>
            </a:r>
            <a:r>
              <a:rPr lang="en-US" dirty="0" smtClean="0">
                <a:hlinkClick r:id="rId34" tooltip="Flint glass"/>
              </a:rPr>
              <a:t>flint glass</a:t>
            </a:r>
            <a:r>
              <a:rPr lang="en-US" dirty="0" smtClean="0"/>
              <a:t> is commonly combined with a </a:t>
            </a:r>
            <a:r>
              <a:rPr lang="en-US" dirty="0" smtClean="0">
                <a:hlinkClick r:id="rId7" tooltip="Lens (optics)"/>
              </a:rPr>
              <a:t>convex lens</a:t>
            </a:r>
            <a:r>
              <a:rPr lang="en-US" dirty="0" smtClean="0"/>
              <a:t> of crown glass to produce an </a:t>
            </a:r>
            <a:r>
              <a:rPr lang="en-US" dirty="0" smtClean="0">
                <a:hlinkClick r:id="rId9" tooltip="Achromatic doublet"/>
              </a:rPr>
              <a:t>achromatic doublet</a:t>
            </a:r>
            <a:r>
              <a:rPr lang="en-US" dirty="0" smtClean="0"/>
              <a:t>. The dispersions of the glasses partially compensate for each other, producing reduced </a:t>
            </a:r>
            <a:r>
              <a:rPr lang="en-US" dirty="0" smtClean="0">
                <a:hlinkClick r:id="rId10" tooltip="Chromatic aberration"/>
              </a:rPr>
              <a:t>chromatic aberration</a:t>
            </a:r>
            <a:r>
              <a:rPr lang="en-US" dirty="0" smtClean="0"/>
              <a:t> compared to a </a:t>
            </a:r>
            <a:r>
              <a:rPr lang="en-US" dirty="0" smtClean="0">
                <a:hlinkClick r:id="rId35" tooltip="Singlet lens"/>
              </a:rPr>
              <a:t>singlet lens</a:t>
            </a:r>
            <a:r>
              <a:rPr lang="en-US" dirty="0" smtClean="0"/>
              <a:t> with the same </a:t>
            </a:r>
            <a:r>
              <a:rPr lang="en-US" dirty="0" smtClean="0">
                <a:hlinkClick r:id="rId36" tooltip="Focal length"/>
              </a:rPr>
              <a:t>focal length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69</a:t>
            </a:fld>
            <a:endParaRPr lang="en-US"/>
          </a:p>
        </p:txBody>
      </p:sp>
    </p:spTree>
    <p:extLst>
      <p:ext uri="{BB962C8B-B14F-4D97-AF65-F5344CB8AC3E}">
        <p14:creationId xmlns:p14="http://schemas.microsoft.com/office/powerpoint/2010/main" val="1882434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Flint glass</a:t>
            </a:r>
            <a:r>
              <a:rPr lang="en-US" dirty="0" smtClean="0"/>
              <a:t> is optical </a:t>
            </a:r>
            <a:r>
              <a:rPr lang="en-US" dirty="0" smtClean="0">
                <a:hlinkClick r:id="rId3" tooltip="Glass"/>
              </a:rPr>
              <a:t>glass</a:t>
            </a:r>
            <a:r>
              <a:rPr lang="en-US" dirty="0" smtClean="0"/>
              <a:t> that has relatively high </a:t>
            </a:r>
            <a:r>
              <a:rPr lang="en-US" dirty="0" smtClean="0">
                <a:hlinkClick r:id="rId4" tooltip="Refractive index"/>
              </a:rPr>
              <a:t>refractive index</a:t>
            </a:r>
            <a:r>
              <a:rPr lang="en-US" dirty="0" smtClean="0"/>
              <a:t> and low </a:t>
            </a:r>
            <a:r>
              <a:rPr lang="en-US" dirty="0" smtClean="0">
                <a:hlinkClick r:id="rId5" tooltip="Abbe number"/>
              </a:rPr>
              <a:t>Abbe number</a:t>
            </a:r>
            <a:r>
              <a:rPr lang="en-US" dirty="0" smtClean="0"/>
              <a:t> (high </a:t>
            </a:r>
            <a:r>
              <a:rPr lang="en-US" dirty="0" smtClean="0">
                <a:hlinkClick r:id="rId6" tooltip="Dispersion (optics)"/>
              </a:rPr>
              <a:t>dispersion</a:t>
            </a:r>
            <a:r>
              <a:rPr lang="en-US" dirty="0" smtClean="0"/>
              <a:t>). Flint glasses are arbitrarily defined as having an Abbe number of 50 to 55 or less. The currently known flint glasses have refractive indices ranging between 1.45 and 2.00. A </a:t>
            </a:r>
            <a:r>
              <a:rPr lang="en-US" dirty="0" smtClean="0">
                <a:hlinkClick r:id="rId7" tooltip="Lens (optics)"/>
              </a:rPr>
              <a:t>concave lens</a:t>
            </a:r>
            <a:r>
              <a:rPr lang="en-US" dirty="0" smtClean="0"/>
              <a:t> of flint glass is commonly combined with a </a:t>
            </a:r>
            <a:r>
              <a:rPr lang="en-US" dirty="0" smtClean="0">
                <a:hlinkClick r:id="rId7" tooltip="Lens (optics)"/>
              </a:rPr>
              <a:t>convex lens</a:t>
            </a:r>
            <a:r>
              <a:rPr lang="en-US" dirty="0" smtClean="0"/>
              <a:t> of </a:t>
            </a:r>
            <a:r>
              <a:rPr lang="en-US" dirty="0" smtClean="0">
                <a:hlinkClick r:id="rId8" tooltip="Crown glass (optics)"/>
              </a:rPr>
              <a:t>crown glass</a:t>
            </a:r>
            <a:r>
              <a:rPr lang="en-US" dirty="0" smtClean="0"/>
              <a:t> to produce an </a:t>
            </a:r>
            <a:r>
              <a:rPr lang="en-US" dirty="0" smtClean="0">
                <a:hlinkClick r:id="rId9" tooltip="Achromatic doublet"/>
              </a:rPr>
              <a:t>achromatic doublet</a:t>
            </a:r>
            <a:r>
              <a:rPr lang="en-US" dirty="0" smtClean="0"/>
              <a:t> lens because of their compensating optical properties, which reduces </a:t>
            </a:r>
            <a:r>
              <a:rPr lang="en-US" dirty="0" smtClean="0">
                <a:hlinkClick r:id="rId10" tooltip="Chromatic aberration"/>
              </a:rPr>
              <a:t>chromatic aberration</a:t>
            </a:r>
            <a:r>
              <a:rPr lang="en-US" dirty="0" smtClean="0"/>
              <a:t> (</a:t>
            </a:r>
            <a:r>
              <a:rPr lang="en-US" dirty="0" err="1" smtClean="0"/>
              <a:t>colour</a:t>
            </a:r>
            <a:r>
              <a:rPr lang="en-US" dirty="0" smtClean="0"/>
              <a:t> defects).</a:t>
            </a:r>
          </a:p>
          <a:p>
            <a:r>
              <a:rPr lang="en-US" dirty="0" smtClean="0"/>
              <a:t>With respect to glass, the term </a:t>
            </a:r>
            <a:r>
              <a:rPr lang="en-US" i="1" dirty="0" smtClean="0"/>
              <a:t>flint</a:t>
            </a:r>
            <a:r>
              <a:rPr lang="en-US" dirty="0" smtClean="0"/>
              <a:t> derives from the </a:t>
            </a:r>
            <a:r>
              <a:rPr lang="en-US" dirty="0" smtClean="0">
                <a:hlinkClick r:id="rId11" tooltip="Flint"/>
              </a:rPr>
              <a:t>flint</a:t>
            </a:r>
            <a:r>
              <a:rPr lang="en-US" dirty="0" smtClean="0"/>
              <a:t> nodules found in the chalk deposits of southeast England that were used as a source of high purity silica by </a:t>
            </a:r>
            <a:r>
              <a:rPr lang="en-US" dirty="0" smtClean="0">
                <a:hlinkClick r:id="rId12" tooltip="George Ravenscroft"/>
              </a:rPr>
              <a:t>George Ravenscroft</a:t>
            </a:r>
            <a:r>
              <a:rPr lang="en-US" dirty="0" smtClean="0"/>
              <a:t>, circa 1662, to produce a </a:t>
            </a:r>
            <a:r>
              <a:rPr lang="en-US" dirty="0" smtClean="0">
                <a:hlinkClick r:id="rId13" tooltip="Potash"/>
              </a:rPr>
              <a:t>potash</a:t>
            </a:r>
            <a:r>
              <a:rPr lang="en-US" dirty="0" smtClean="0"/>
              <a:t> </a:t>
            </a:r>
            <a:r>
              <a:rPr lang="en-US" dirty="0" smtClean="0">
                <a:hlinkClick r:id="rId14" tooltip="Lead glass"/>
              </a:rPr>
              <a:t>lead glass</a:t>
            </a:r>
            <a:r>
              <a:rPr lang="en-US" dirty="0" smtClean="0"/>
              <a:t> that was the precursor to English </a:t>
            </a:r>
            <a:r>
              <a:rPr lang="en-US" dirty="0" smtClean="0">
                <a:hlinkClick r:id="rId15" tooltip="Lead crystal"/>
              </a:rPr>
              <a:t>lead crystal</a:t>
            </a:r>
            <a:r>
              <a:rPr lang="en-US" dirty="0" smtClean="0"/>
              <a:t>.</a:t>
            </a:r>
          </a:p>
          <a:p>
            <a:r>
              <a:rPr lang="en-US" dirty="0" smtClean="0"/>
              <a:t>Traditionally, flint glasses were </a:t>
            </a:r>
            <a:r>
              <a:rPr lang="en-US" dirty="0" smtClean="0">
                <a:hlinkClick r:id="rId14" tooltip="Lead glass"/>
              </a:rPr>
              <a:t>lead glasses</a:t>
            </a:r>
            <a:r>
              <a:rPr lang="en-US" dirty="0" smtClean="0"/>
              <a:t> containing around 4–60% </a:t>
            </a:r>
            <a:r>
              <a:rPr lang="en-US" dirty="0" smtClean="0">
                <a:hlinkClick r:id="rId16" tooltip="Lead oxide"/>
              </a:rPr>
              <a:t>lead oxide</a:t>
            </a:r>
            <a:r>
              <a:rPr lang="en-US" dirty="0" smtClean="0"/>
              <a:t>; however, the manufacture and disposal of these glasses were sources of </a:t>
            </a:r>
            <a:r>
              <a:rPr lang="en-US" dirty="0" smtClean="0">
                <a:hlinkClick r:id="rId17" tooltip="Pollution"/>
              </a:rPr>
              <a:t>pollution</a:t>
            </a:r>
            <a:r>
              <a:rPr lang="en-US" dirty="0" smtClean="0"/>
              <a:t>. In many modern flint glasses, the lead can be replaced with other additives such as </a:t>
            </a:r>
            <a:r>
              <a:rPr lang="en-US" dirty="0" smtClean="0">
                <a:hlinkClick r:id="rId18" tooltip="Titanium dioxide"/>
              </a:rPr>
              <a:t>titanium dioxide</a:t>
            </a:r>
            <a:r>
              <a:rPr lang="en-US" dirty="0" smtClean="0"/>
              <a:t> and </a:t>
            </a:r>
            <a:r>
              <a:rPr lang="en-US" dirty="0" smtClean="0">
                <a:hlinkClick r:id="rId19" tooltip="Zirconium dioxide"/>
              </a:rPr>
              <a:t>zirconium dioxide</a:t>
            </a:r>
            <a:r>
              <a:rPr lang="en-US" dirty="0" smtClean="0"/>
              <a:t> without significantly altering the optical properties of the glass.</a:t>
            </a:r>
          </a:p>
          <a:p>
            <a:r>
              <a:rPr lang="en-US" dirty="0" smtClean="0"/>
              <a:t>Flint glass can be fashioned into </a:t>
            </a:r>
            <a:r>
              <a:rPr lang="en-US" dirty="0" smtClean="0">
                <a:hlinkClick r:id="rId20" tooltip="Rhinestone"/>
              </a:rPr>
              <a:t>rhinestones</a:t>
            </a:r>
            <a:r>
              <a:rPr lang="en-US" dirty="0" smtClean="0"/>
              <a:t> which are used as </a:t>
            </a:r>
            <a:r>
              <a:rPr lang="en-US" dirty="0" smtClean="0">
                <a:hlinkClick r:id="rId21" tooltip="Diamond simulant"/>
              </a:rPr>
              <a:t>diamond simulants</a:t>
            </a:r>
            <a:r>
              <a:rPr lang="en-US" dirty="0" smtClean="0"/>
              <a:t>.</a:t>
            </a:r>
          </a:p>
          <a:p>
            <a:r>
              <a:rPr lang="en-US" dirty="0" smtClean="0"/>
              <a:t>Electric Bulbs and Spectacle glasses are made of Flint glass.</a:t>
            </a:r>
          </a:p>
          <a:p>
            <a:endParaRPr lang="en-US" dirty="0" smtClean="0"/>
          </a:p>
          <a:p>
            <a:r>
              <a:rPr lang="en-US" b="1" dirty="0" smtClean="0"/>
              <a:t>Crown glass</a:t>
            </a:r>
            <a:r>
              <a:rPr lang="en-US" dirty="0" smtClean="0"/>
              <a:t> is a type of optical </a:t>
            </a:r>
            <a:r>
              <a:rPr lang="en-US" dirty="0" smtClean="0">
                <a:hlinkClick r:id="rId3" tooltip="Glass"/>
              </a:rPr>
              <a:t>glass</a:t>
            </a:r>
            <a:r>
              <a:rPr lang="en-US" dirty="0" smtClean="0"/>
              <a:t> used in </a:t>
            </a:r>
            <a:r>
              <a:rPr lang="en-US" dirty="0" smtClean="0">
                <a:hlinkClick r:id="rId22" tooltip="Lens (optics)"/>
              </a:rPr>
              <a:t>lenses</a:t>
            </a:r>
            <a:r>
              <a:rPr lang="en-US" dirty="0" smtClean="0"/>
              <a:t> and other optical components. It has relatively low </a:t>
            </a:r>
            <a:r>
              <a:rPr lang="en-US" dirty="0" smtClean="0">
                <a:hlinkClick r:id="rId4" tooltip="Refractive index"/>
              </a:rPr>
              <a:t>refractive index</a:t>
            </a:r>
            <a:r>
              <a:rPr lang="en-US" dirty="0" smtClean="0"/>
              <a:t> (≈1.52) and low </a:t>
            </a:r>
            <a:r>
              <a:rPr lang="en-US" dirty="0" smtClean="0">
                <a:hlinkClick r:id="rId6" tooltip="Dispersion (optics)"/>
              </a:rPr>
              <a:t>dispersion</a:t>
            </a:r>
            <a:r>
              <a:rPr lang="en-US" dirty="0" smtClean="0"/>
              <a:t> (with </a:t>
            </a:r>
            <a:r>
              <a:rPr lang="en-US" dirty="0" smtClean="0">
                <a:hlinkClick r:id="rId5" tooltip="Abbe number"/>
              </a:rPr>
              <a:t>Abbe numbers</a:t>
            </a:r>
            <a:r>
              <a:rPr lang="en-US" dirty="0" smtClean="0"/>
              <a:t> around 60). Crown glass is produced from alkali-lime (RCH) silicates containing approximately 10% </a:t>
            </a:r>
            <a:r>
              <a:rPr lang="en-US" dirty="0" smtClean="0">
                <a:hlinkClick r:id="rId23" tooltip="Potassium oxide"/>
              </a:rPr>
              <a:t>potassium oxide</a:t>
            </a:r>
            <a:r>
              <a:rPr lang="en-US" dirty="0" smtClean="0"/>
              <a:t> and is one of the earliest </a:t>
            </a:r>
            <a:r>
              <a:rPr lang="en-US" dirty="0" smtClean="0">
                <a:hlinkClick r:id="rId24" tooltip="Low dispersion glass"/>
              </a:rPr>
              <a:t>low dispersion glasses</a:t>
            </a:r>
            <a:r>
              <a:rPr lang="en-US" dirty="0" smtClean="0"/>
              <a:t>.</a:t>
            </a:r>
          </a:p>
          <a:p>
            <a:r>
              <a:rPr lang="en-US" dirty="0" smtClean="0"/>
              <a:t>As well as the specific material named </a:t>
            </a:r>
            <a:r>
              <a:rPr lang="en-US" i="1" dirty="0" smtClean="0"/>
              <a:t>crown glass</a:t>
            </a:r>
            <a:r>
              <a:rPr lang="en-US" dirty="0" smtClean="0"/>
              <a:t>, there are other optical glasses with similar properties that are also called crown glasses. Generally, this is any glass with Abbe numbers in the range 50 to 85. For example, the </a:t>
            </a:r>
            <a:r>
              <a:rPr lang="en-US" dirty="0" smtClean="0">
                <a:hlinkClick r:id="rId25" tooltip="Borosilicate glass"/>
              </a:rPr>
              <a:t>borosilicate glass</a:t>
            </a:r>
            <a:r>
              <a:rPr lang="en-US" dirty="0" smtClean="0"/>
              <a:t> </a:t>
            </a:r>
            <a:r>
              <a:rPr lang="en-US" dirty="0" smtClean="0">
                <a:hlinkClick r:id="rId26" tooltip="Schott AG"/>
              </a:rPr>
              <a:t>Schott</a:t>
            </a:r>
            <a:r>
              <a:rPr lang="en-US" dirty="0" smtClean="0"/>
              <a:t> </a:t>
            </a:r>
            <a:r>
              <a:rPr lang="en-US" b="1" dirty="0" smtClean="0"/>
              <a:t>BK7</a:t>
            </a:r>
            <a:r>
              <a:rPr lang="en-US" baseline="30000" dirty="0" smtClean="0">
                <a:hlinkClick r:id="rId27"/>
              </a:rPr>
              <a:t>[1]</a:t>
            </a:r>
            <a:r>
              <a:rPr lang="en-US" dirty="0" smtClean="0"/>
              <a:t> is an extremely common crown glass, used in precision lenses. </a:t>
            </a:r>
            <a:r>
              <a:rPr lang="en-US" dirty="0" err="1" smtClean="0"/>
              <a:t>Borosilicates</a:t>
            </a:r>
            <a:r>
              <a:rPr lang="en-US" dirty="0" smtClean="0"/>
              <a:t> contain about 10% </a:t>
            </a:r>
            <a:r>
              <a:rPr lang="en-US" dirty="0" smtClean="0">
                <a:hlinkClick r:id="rId28" tooltip="Boric oxide"/>
              </a:rPr>
              <a:t>boric oxide</a:t>
            </a:r>
            <a:r>
              <a:rPr lang="en-US" dirty="0" smtClean="0"/>
              <a:t>, have good optical and mechanical characteristics, and are resistant to chemical and environmental damage. Other additives used in crown glasses include </a:t>
            </a:r>
            <a:r>
              <a:rPr lang="en-US" dirty="0" smtClean="0">
                <a:hlinkClick r:id="rId29" tooltip="Zinc oxide"/>
              </a:rPr>
              <a:t>zinc oxide</a:t>
            </a:r>
            <a:r>
              <a:rPr lang="en-US" dirty="0" smtClean="0"/>
              <a:t>, </a:t>
            </a:r>
            <a:r>
              <a:rPr lang="en-US" dirty="0" smtClean="0">
                <a:hlinkClick r:id="rId30" tooltip="Phosphorus pentoxide"/>
              </a:rPr>
              <a:t>phosphorus pentoxide</a:t>
            </a:r>
            <a:r>
              <a:rPr lang="en-US" dirty="0" smtClean="0"/>
              <a:t>, </a:t>
            </a:r>
            <a:r>
              <a:rPr lang="en-US" dirty="0" smtClean="0">
                <a:hlinkClick r:id="rId31" tooltip="Barium oxide"/>
              </a:rPr>
              <a:t>barium oxide</a:t>
            </a:r>
            <a:r>
              <a:rPr lang="en-US" dirty="0" smtClean="0"/>
              <a:t>, </a:t>
            </a:r>
            <a:r>
              <a:rPr lang="en-US" dirty="0" smtClean="0">
                <a:hlinkClick r:id="rId32" tooltip="Fluorite"/>
              </a:rPr>
              <a:t>fluorite</a:t>
            </a:r>
            <a:r>
              <a:rPr lang="en-US" dirty="0" smtClean="0"/>
              <a:t> and </a:t>
            </a:r>
            <a:r>
              <a:rPr lang="en-US" dirty="0" smtClean="0">
                <a:hlinkClick r:id="rId33" tooltip="Lanthanum oxide"/>
              </a:rPr>
              <a:t>lanthanum oxide</a:t>
            </a:r>
            <a:r>
              <a:rPr lang="en-US" dirty="0" smtClean="0"/>
              <a:t>.</a:t>
            </a:r>
          </a:p>
          <a:p>
            <a:r>
              <a:rPr lang="en-US" dirty="0" smtClean="0">
                <a:effectLst/>
              </a:rPr>
              <a:t>An </a:t>
            </a:r>
            <a:r>
              <a:rPr lang="en-US" dirty="0" smtClean="0">
                <a:effectLst/>
                <a:hlinkClick r:id="rId9" tooltip="Achromatic doublet"/>
              </a:rPr>
              <a:t>achromatic doublet</a:t>
            </a:r>
            <a:r>
              <a:rPr lang="en-US" dirty="0" smtClean="0">
                <a:effectLst/>
              </a:rPr>
              <a:t>, which combines </a:t>
            </a:r>
            <a:r>
              <a:rPr lang="en-US" b="1" dirty="0" smtClean="0">
                <a:effectLst/>
              </a:rPr>
              <a:t>crown glass</a:t>
            </a:r>
            <a:r>
              <a:rPr lang="en-US" dirty="0" smtClean="0">
                <a:effectLst/>
              </a:rPr>
              <a:t> and </a:t>
            </a:r>
            <a:r>
              <a:rPr lang="en-US" dirty="0" smtClean="0">
                <a:effectLst/>
                <a:hlinkClick r:id="rId34" tooltip="Flint glass"/>
              </a:rPr>
              <a:t>flint glass</a:t>
            </a:r>
            <a:r>
              <a:rPr lang="en-US" dirty="0" smtClean="0">
                <a:effectLst/>
              </a:rPr>
              <a:t>.</a:t>
            </a:r>
          </a:p>
          <a:p>
            <a:r>
              <a:rPr lang="en-US" dirty="0" smtClean="0"/>
              <a:t>A </a:t>
            </a:r>
            <a:r>
              <a:rPr lang="en-US" dirty="0" smtClean="0">
                <a:hlinkClick r:id="rId7" tooltip="Lens (optics)"/>
              </a:rPr>
              <a:t>concave lens</a:t>
            </a:r>
            <a:r>
              <a:rPr lang="en-US" dirty="0" smtClean="0"/>
              <a:t> of </a:t>
            </a:r>
            <a:r>
              <a:rPr lang="en-US" dirty="0" smtClean="0">
                <a:hlinkClick r:id="rId34" tooltip="Flint glass"/>
              </a:rPr>
              <a:t>flint glass</a:t>
            </a:r>
            <a:r>
              <a:rPr lang="en-US" dirty="0" smtClean="0"/>
              <a:t> is commonly combined with a </a:t>
            </a:r>
            <a:r>
              <a:rPr lang="en-US" dirty="0" smtClean="0">
                <a:hlinkClick r:id="rId7" tooltip="Lens (optics)"/>
              </a:rPr>
              <a:t>convex lens</a:t>
            </a:r>
            <a:r>
              <a:rPr lang="en-US" dirty="0" smtClean="0"/>
              <a:t> of crown glass to produce an </a:t>
            </a:r>
            <a:r>
              <a:rPr lang="en-US" dirty="0" smtClean="0">
                <a:hlinkClick r:id="rId9" tooltip="Achromatic doublet"/>
              </a:rPr>
              <a:t>achromatic doublet</a:t>
            </a:r>
            <a:r>
              <a:rPr lang="en-US" dirty="0" smtClean="0"/>
              <a:t>. The dispersions of the glasses partially compensate for each other, producing reduced </a:t>
            </a:r>
            <a:r>
              <a:rPr lang="en-US" dirty="0" smtClean="0">
                <a:hlinkClick r:id="rId10" tooltip="Chromatic aberration"/>
              </a:rPr>
              <a:t>chromatic aberration</a:t>
            </a:r>
            <a:r>
              <a:rPr lang="en-US" dirty="0" smtClean="0"/>
              <a:t> compared to a </a:t>
            </a:r>
            <a:r>
              <a:rPr lang="en-US" dirty="0" smtClean="0">
                <a:hlinkClick r:id="rId35" tooltip="Singlet lens"/>
              </a:rPr>
              <a:t>singlet lens</a:t>
            </a:r>
            <a:r>
              <a:rPr lang="en-US" dirty="0" smtClean="0"/>
              <a:t> with the same </a:t>
            </a:r>
            <a:r>
              <a:rPr lang="en-US" dirty="0" smtClean="0">
                <a:hlinkClick r:id="rId36" tooltip="Focal length"/>
              </a:rPr>
              <a:t>focal length</a:t>
            </a:r>
            <a:r>
              <a:rPr lang="en-US" dirty="0" smtClean="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70</a:t>
            </a:fld>
            <a:endParaRPr lang="en-US"/>
          </a:p>
        </p:txBody>
      </p:sp>
    </p:spTree>
    <p:extLst>
      <p:ext uri="{BB962C8B-B14F-4D97-AF65-F5344CB8AC3E}">
        <p14:creationId xmlns:p14="http://schemas.microsoft.com/office/powerpoint/2010/main" val="4068045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August Karl Johann Valentin </a:t>
            </a:r>
            <a:r>
              <a:rPr lang="en-US" b="1" dirty="0" err="1" smtClean="0"/>
              <a:t>Köhler</a:t>
            </a:r>
            <a:r>
              <a:rPr lang="en-US" dirty="0" smtClean="0"/>
              <a:t> (March 4, 1866 – March 12, 1948) was a German professor and early staff member of </a:t>
            </a:r>
            <a:r>
              <a:rPr lang="en-US" dirty="0" smtClean="0">
                <a:hlinkClick r:id="rId3" tooltip="Carl Zeiss AG"/>
              </a:rPr>
              <a:t>Carl Zeiss AG</a:t>
            </a:r>
            <a:r>
              <a:rPr lang="en-US" dirty="0" smtClean="0"/>
              <a:t> in </a:t>
            </a:r>
            <a:r>
              <a:rPr lang="en-US" dirty="0" smtClean="0">
                <a:hlinkClick r:id="rId4" tooltip="Jena"/>
              </a:rPr>
              <a:t>Jena</a:t>
            </a:r>
            <a:r>
              <a:rPr lang="en-US" dirty="0" smtClean="0"/>
              <a:t>, </a:t>
            </a:r>
            <a:r>
              <a:rPr lang="en-US" dirty="0" smtClean="0">
                <a:hlinkClick r:id="rId5" tooltip="Germany"/>
              </a:rPr>
              <a:t>Germany</a:t>
            </a:r>
            <a:r>
              <a:rPr lang="en-US" dirty="0" smtClean="0"/>
              <a:t>. He is best known for his development of the </a:t>
            </a:r>
            <a:r>
              <a:rPr lang="en-US" dirty="0" smtClean="0">
                <a:hlinkClick r:id="rId6" tooltip="Microscopy"/>
              </a:rPr>
              <a:t>microscopy</a:t>
            </a:r>
            <a:r>
              <a:rPr lang="en-US" dirty="0" smtClean="0"/>
              <a:t> technique of </a:t>
            </a:r>
            <a:r>
              <a:rPr lang="en-US" dirty="0" err="1" smtClean="0">
                <a:hlinkClick r:id="rId7" tooltip="Köhler illumination"/>
              </a:rPr>
              <a:t>Köhler</a:t>
            </a:r>
            <a:r>
              <a:rPr lang="en-US" dirty="0" smtClean="0">
                <a:hlinkClick r:id="rId7" tooltip="Köhler illumination"/>
              </a:rPr>
              <a:t> illumination</a:t>
            </a:r>
            <a:r>
              <a:rPr lang="en-US" dirty="0" smtClean="0"/>
              <a:t>, an important principle in optimizing microscopic resolution power by evenly illuminating the field of view. This invention revolutionized light microscope design and is widely used in traditional as well as modern digital imaging techniques today.</a:t>
            </a:r>
          </a:p>
          <a:p>
            <a:endParaRPr lang="en-US" dirty="0" smtClean="0"/>
          </a:p>
          <a:p>
            <a:r>
              <a:rPr lang="en-US" dirty="0" smtClean="0"/>
              <a:t>At the time of the invention of his revolutionary illumination scheme as a graduate student at the University of Giessen, </a:t>
            </a:r>
            <a:r>
              <a:rPr lang="en-US" dirty="0" err="1" smtClean="0"/>
              <a:t>Köhler</a:t>
            </a:r>
            <a:r>
              <a:rPr lang="en-US" dirty="0" smtClean="0"/>
              <a:t> was working on overcoming problems with microphotography. Microscopes were illuminated by </a:t>
            </a:r>
            <a:r>
              <a:rPr lang="en-US" dirty="0" smtClean="0">
                <a:hlinkClick r:id="rId8" tooltip="Gas lamp"/>
              </a:rPr>
              <a:t>gas lamps</a:t>
            </a:r>
            <a:r>
              <a:rPr lang="en-US" dirty="0" smtClean="0"/>
              <a:t>, mirrors or other primitive light sources, resulting in an uneven specimen illumination unsuited for producing good quality </a:t>
            </a:r>
            <a:r>
              <a:rPr lang="en-US" dirty="0" smtClean="0">
                <a:hlinkClick r:id="rId9" tooltip="Photomicrograph"/>
              </a:rPr>
              <a:t>photomicrographs</a:t>
            </a:r>
            <a:r>
              <a:rPr lang="en-US" dirty="0" smtClean="0"/>
              <a:t> using the slow-speed </a:t>
            </a:r>
            <a:r>
              <a:rPr lang="en-US" dirty="0" smtClean="0">
                <a:hlinkClick r:id="rId10" tooltip="Emulsion"/>
              </a:rPr>
              <a:t>emulsions</a:t>
            </a:r>
            <a:r>
              <a:rPr lang="en-US" dirty="0" smtClean="0"/>
              <a:t> available at the time. Over the course of his work for his doctorate degree, </a:t>
            </a:r>
            <a:r>
              <a:rPr lang="en-US" dirty="0" err="1" smtClean="0"/>
              <a:t>Köhler</a:t>
            </a:r>
            <a:r>
              <a:rPr lang="en-US" dirty="0" smtClean="0"/>
              <a:t> developed a microscope configuration that allowed for an evenly illuminated field of view and reduced optical glare from the light source. It involved a collector lens for the lamp that allowed the light source to be focused on the front </a:t>
            </a:r>
            <a:r>
              <a:rPr lang="en-US" dirty="0" smtClean="0">
                <a:hlinkClick r:id="rId11" tooltip="Aperture"/>
              </a:rPr>
              <a:t>aperture</a:t>
            </a:r>
            <a:r>
              <a:rPr lang="en-US" dirty="0" smtClean="0"/>
              <a:t> of the </a:t>
            </a:r>
            <a:r>
              <a:rPr lang="en-US" dirty="0" smtClean="0">
                <a:hlinkClick r:id="rId12" tooltip="Condenser (microscope)"/>
              </a:rPr>
              <a:t>condenser</a:t>
            </a:r>
            <a:r>
              <a:rPr lang="en-US" dirty="0" smtClean="0"/>
              <a:t>. This in turn allowed the condenser to be focused on the specimen using a field </a:t>
            </a:r>
            <a:r>
              <a:rPr lang="en-US" dirty="0" smtClean="0">
                <a:hlinkClick r:id="rId13" tooltip="Diaphragm (optics)"/>
              </a:rPr>
              <a:t>diaphragm</a:t>
            </a:r>
            <a:r>
              <a:rPr lang="en-US" dirty="0" smtClean="0"/>
              <a:t> and condenser focus control. This superior illumination scheme is still widely used in modern microscopes and forms the basis for </a:t>
            </a:r>
            <a:r>
              <a:rPr lang="en-US" dirty="0" smtClean="0">
                <a:hlinkClick r:id="rId14" tooltip="Phase contrast microscopy"/>
              </a:rPr>
              <a:t>phase contrast</a:t>
            </a:r>
            <a:r>
              <a:rPr lang="en-US" dirty="0" smtClean="0"/>
              <a:t>,</a:t>
            </a:r>
            <a:r>
              <a:rPr lang="en-US" baseline="30000" dirty="0" smtClean="0">
                <a:hlinkClick r:id="rId15"/>
              </a:rPr>
              <a:t>[3]</a:t>
            </a:r>
            <a:r>
              <a:rPr lang="en-US" dirty="0" smtClean="0"/>
              <a:t> </a:t>
            </a:r>
            <a:r>
              <a:rPr lang="en-US" dirty="0" smtClean="0">
                <a:hlinkClick r:id="rId16" tooltip="Differential interference contrast microscopy"/>
              </a:rPr>
              <a:t>differential interference contrast</a:t>
            </a:r>
            <a:r>
              <a:rPr lang="en-US" dirty="0" smtClean="0"/>
              <a:t>, </a:t>
            </a:r>
            <a:r>
              <a:rPr lang="en-US" dirty="0" err="1" smtClean="0">
                <a:hlinkClick r:id="rId17" tooltip="Epifluorescence microscopy"/>
              </a:rPr>
              <a:t>epifluorescence</a:t>
            </a:r>
            <a:r>
              <a:rPr lang="en-US" dirty="0" smtClean="0"/>
              <a:t>, and </a:t>
            </a:r>
            <a:r>
              <a:rPr lang="en-US" dirty="0" smtClean="0">
                <a:hlinkClick r:id="rId18" tooltip="Confocal microscopy"/>
              </a:rPr>
              <a:t>confocal microscopy</a:t>
            </a:r>
            <a:r>
              <a:rPr lang="en-US" dirty="0" smtClean="0"/>
              <a:t>.</a:t>
            </a:r>
            <a:r>
              <a:rPr lang="en-US" baseline="30000" dirty="0" smtClean="0">
                <a:hlinkClick r:id="rId19"/>
              </a:rPr>
              <a:t>[4]</a:t>
            </a:r>
            <a:endParaRPr lang="en-US" dirty="0" smtClean="0"/>
          </a:p>
          <a:p>
            <a:r>
              <a:rPr lang="en-US" dirty="0" err="1" smtClean="0"/>
              <a:t>Köhler's</a:t>
            </a:r>
            <a:r>
              <a:rPr lang="en-US" dirty="0" smtClean="0"/>
              <a:t> groundbreaking work on microscope illumination was published in the </a:t>
            </a:r>
            <a:r>
              <a:rPr lang="en-US" i="1" dirty="0" err="1" smtClean="0">
                <a:hlinkClick r:id="rId20" tooltip="Zeitschrift für wissenschaftliche Mikroskopie (page does not exist)"/>
              </a:rPr>
              <a:t>Zeitschrift</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für</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wissenschaftliche</a:t>
            </a:r>
            <a:r>
              <a:rPr lang="en-US" i="1" dirty="0" smtClean="0">
                <a:hlinkClick r:id="rId20" tooltip="Zeitschrift für wissenschaftliche Mikroskopie (page does not exist)"/>
              </a:rPr>
              <a:t> </a:t>
            </a:r>
            <a:r>
              <a:rPr lang="en-US" i="1" dirty="0" err="1" smtClean="0">
                <a:hlinkClick r:id="rId20" tooltip="Zeitschrift für wissenschaftliche Mikroskopie (page does not exist)"/>
              </a:rPr>
              <a:t>Mikroskopie</a:t>
            </a:r>
            <a:r>
              <a:rPr lang="en-US" dirty="0" smtClean="0"/>
              <a:t> in 1893 in </a:t>
            </a:r>
            <a:r>
              <a:rPr lang="en-US" dirty="0" smtClean="0">
                <a:hlinkClick r:id="rId5" tooltip="Germany"/>
              </a:rPr>
              <a:t>Germany</a:t>
            </a:r>
            <a:r>
              <a:rPr lang="en-US" dirty="0" smtClean="0"/>
              <a:t>,</a:t>
            </a:r>
            <a:r>
              <a:rPr lang="en-US" baseline="30000" dirty="0" smtClean="0">
                <a:hlinkClick r:id="rId21"/>
              </a:rPr>
              <a:t>[5]</a:t>
            </a:r>
            <a:r>
              <a:rPr lang="en-US" dirty="0" smtClean="0"/>
              <a:t> followed by an English summary of his work in the </a:t>
            </a:r>
            <a:r>
              <a:rPr lang="en-US" i="1" dirty="0" smtClean="0">
                <a:hlinkClick r:id="rId22" tooltip="Journal of the Royal Microscopical Society (page does not exist)"/>
              </a:rPr>
              <a:t>Journal of the Royal </a:t>
            </a:r>
            <a:r>
              <a:rPr lang="en-US" i="1" dirty="0" err="1" smtClean="0">
                <a:hlinkClick r:id="rId22" tooltip="Journal of the Royal Microscopical Society (page does not exist)"/>
              </a:rPr>
              <a:t>Microscopical</a:t>
            </a:r>
            <a:r>
              <a:rPr lang="en-US" i="1" dirty="0" smtClean="0">
                <a:hlinkClick r:id="rId22" tooltip="Journal of the Royal Microscopical Society (page does not exist)"/>
              </a:rPr>
              <a:t> Society</a:t>
            </a:r>
            <a:r>
              <a:rPr lang="en-US" dirty="0" smtClean="0"/>
              <a:t> one year later.</a:t>
            </a:r>
            <a:r>
              <a:rPr lang="en-US" baseline="30000" dirty="0" smtClean="0">
                <a:hlinkClick r:id="rId23"/>
              </a:rPr>
              <a:t>[6]</a:t>
            </a:r>
            <a:r>
              <a:rPr lang="en-US" dirty="0" smtClean="0"/>
              <a:t> Its significance was not noted until several years later when </a:t>
            </a:r>
            <a:r>
              <a:rPr lang="en-US" dirty="0" err="1" smtClean="0"/>
              <a:t>Köhler</a:t>
            </a:r>
            <a:r>
              <a:rPr lang="en-US" dirty="0" smtClean="0"/>
              <a:t> was invited to join the </a:t>
            </a:r>
            <a:r>
              <a:rPr lang="en-US" dirty="0" smtClean="0">
                <a:hlinkClick r:id="rId3" tooltip="Carl Zeiss AG"/>
              </a:rPr>
              <a:t>Carl Zeiss AG</a:t>
            </a:r>
            <a:r>
              <a:rPr lang="en-US" dirty="0" smtClean="0"/>
              <a:t> company based on his invention. A century after its first publication, a translation of </a:t>
            </a:r>
            <a:r>
              <a:rPr lang="en-US" dirty="0" err="1" smtClean="0"/>
              <a:t>Köhler's</a:t>
            </a:r>
            <a:r>
              <a:rPr lang="en-US" dirty="0" smtClean="0"/>
              <a:t> original article, </a:t>
            </a:r>
            <a:r>
              <a:rPr lang="en-US" i="1" dirty="0" smtClean="0"/>
              <a:t>A New System of Illumination for </a:t>
            </a:r>
            <a:r>
              <a:rPr lang="en-US" i="1" dirty="0" err="1" smtClean="0"/>
              <a:t>Photomicrographic</a:t>
            </a:r>
            <a:r>
              <a:rPr lang="en-US" i="1" dirty="0" smtClean="0"/>
              <a:t> Purposes</a:t>
            </a:r>
            <a:r>
              <a:rPr lang="en-US" dirty="0" smtClean="0"/>
              <a:t>, was reprinted in the </a:t>
            </a:r>
            <a:r>
              <a:rPr lang="en-US" i="1" dirty="0" err="1" smtClean="0"/>
              <a:t>Köhler</a:t>
            </a:r>
            <a:r>
              <a:rPr lang="en-US" i="1" dirty="0" smtClean="0"/>
              <a:t> Illumination Centenary</a:t>
            </a:r>
            <a:r>
              <a:rPr lang="en-US" dirty="0" smtClean="0"/>
              <a:t> commemorative issue by the </a:t>
            </a:r>
            <a:r>
              <a:rPr lang="en-US" dirty="0" smtClean="0">
                <a:hlinkClick r:id="rId24" tooltip="Royal Microscopical Society"/>
              </a:rPr>
              <a:t>Royal </a:t>
            </a:r>
            <a:r>
              <a:rPr lang="en-US" dirty="0" err="1" smtClean="0">
                <a:hlinkClick r:id="rId24" tooltip="Royal Microscopical Society"/>
              </a:rPr>
              <a:t>Microscopical</a:t>
            </a:r>
            <a:r>
              <a:rPr lang="en-US" dirty="0" smtClean="0">
                <a:hlinkClick r:id="rId24" tooltip="Royal Microscopical Society"/>
              </a:rPr>
              <a:t> Society</a:t>
            </a:r>
            <a:r>
              <a:rPr lang="en-US" dirty="0" smtClean="0"/>
              <a:t> in 1994.</a:t>
            </a:r>
            <a:r>
              <a:rPr lang="en-US" baseline="30000" dirty="0" smtClean="0">
                <a:hlinkClick r:id="rId25"/>
              </a:rPr>
              <a:t>[7]</a:t>
            </a:r>
            <a:r>
              <a:rPr lang="en-US" dirty="0" smtClean="0"/>
              <a:t> Today, the </a:t>
            </a:r>
            <a:r>
              <a:rPr lang="en-US" dirty="0" err="1" smtClean="0"/>
              <a:t>Köhler</a:t>
            </a:r>
            <a:r>
              <a:rPr lang="en-US" smtClean="0"/>
              <a:t> illumination is considered one of the most important principles in achieving the best optical resolution on a light microscope.</a:t>
            </a:r>
          </a:p>
          <a:p>
            <a:endParaRPr lang="en-US"/>
          </a:p>
        </p:txBody>
      </p:sp>
      <p:sp>
        <p:nvSpPr>
          <p:cNvPr id="4" name="Slide Number Placeholder 3"/>
          <p:cNvSpPr>
            <a:spLocks noGrp="1"/>
          </p:cNvSpPr>
          <p:nvPr>
            <p:ph type="sldNum" sz="quarter" idx="10"/>
          </p:nvPr>
        </p:nvSpPr>
        <p:spPr/>
        <p:txBody>
          <a:bodyPr/>
          <a:lstStyle/>
          <a:p>
            <a:fld id="{351CFDA8-7C39-4F47-9D89-9FD9FD21AE65}" type="slidenum">
              <a:rPr lang="en-US" smtClean="0"/>
              <a:t>79</a:t>
            </a:fld>
            <a:endParaRPr lang="en-US"/>
          </a:p>
        </p:txBody>
      </p:sp>
    </p:spTree>
    <p:extLst>
      <p:ext uri="{BB962C8B-B14F-4D97-AF65-F5344CB8AC3E}">
        <p14:creationId xmlns:p14="http://schemas.microsoft.com/office/powerpoint/2010/main" val="291822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see condenser aperture</a:t>
            </a:r>
            <a:r>
              <a:rPr lang="en-US" baseline="0" dirty="0" smtClean="0"/>
              <a:t> by removing eyepiece and looking into scope.</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80</a:t>
            </a:fld>
            <a:endParaRPr lang="en-US"/>
          </a:p>
        </p:txBody>
      </p:sp>
    </p:spTree>
    <p:extLst>
      <p:ext uri="{BB962C8B-B14F-4D97-AF65-F5344CB8AC3E}">
        <p14:creationId xmlns:p14="http://schemas.microsoft.com/office/powerpoint/2010/main" val="467078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tooltip="Optics"/>
              </a:rPr>
              <a:t>optics</a:t>
            </a:r>
            <a:r>
              <a:rPr lang="en-US" dirty="0" smtClean="0"/>
              <a:t>, the </a:t>
            </a:r>
            <a:r>
              <a:rPr lang="en-US" b="1" dirty="0" smtClean="0"/>
              <a:t>Airy disk</a:t>
            </a:r>
            <a:r>
              <a:rPr lang="en-US" dirty="0" smtClean="0"/>
              <a:t> (or </a:t>
            </a:r>
            <a:r>
              <a:rPr lang="en-US" b="1" dirty="0" smtClean="0"/>
              <a:t>Airy disc</a:t>
            </a:r>
            <a:r>
              <a:rPr lang="en-US" dirty="0" smtClean="0"/>
              <a:t>) and </a:t>
            </a:r>
            <a:r>
              <a:rPr lang="en-US" b="1" dirty="0" smtClean="0"/>
              <a:t>Airy pattern</a:t>
            </a:r>
            <a:r>
              <a:rPr lang="en-US" dirty="0" smtClean="0"/>
              <a:t> are descriptions of the best focused spot of light that a perfect </a:t>
            </a:r>
            <a:r>
              <a:rPr lang="en-US" dirty="0" smtClean="0">
                <a:hlinkClick r:id="rId4" tooltip="Lens (optics)"/>
              </a:rPr>
              <a:t>lens</a:t>
            </a:r>
            <a:r>
              <a:rPr lang="en-US" dirty="0" smtClean="0"/>
              <a:t> with a circular </a:t>
            </a:r>
            <a:r>
              <a:rPr lang="en-US" dirty="0" smtClean="0">
                <a:hlinkClick r:id="rId5" tooltip="Aperture"/>
              </a:rPr>
              <a:t>aperture</a:t>
            </a:r>
            <a:r>
              <a:rPr lang="en-US" dirty="0" smtClean="0"/>
              <a:t> can make, limited by the </a:t>
            </a:r>
            <a:r>
              <a:rPr lang="en-US" dirty="0" smtClean="0">
                <a:hlinkClick r:id="rId6" tooltip="Diffraction"/>
              </a:rPr>
              <a:t>diffraction</a:t>
            </a:r>
            <a:r>
              <a:rPr lang="en-US" dirty="0" smtClean="0"/>
              <a:t> of </a:t>
            </a:r>
            <a:r>
              <a:rPr lang="en-US" dirty="0" smtClean="0">
                <a:hlinkClick r:id="rId7" tooltip="Light"/>
              </a:rPr>
              <a:t>light</a:t>
            </a:r>
            <a:r>
              <a:rPr lang="en-US" dirty="0" smtClean="0"/>
              <a:t>.</a:t>
            </a:r>
          </a:p>
          <a:p>
            <a:r>
              <a:rPr lang="en-US" dirty="0" smtClean="0"/>
              <a:t>The diffraction pattern resulting from a uniformly-illuminated circular aperture has a bright region in the center, known as the </a:t>
            </a:r>
            <a:r>
              <a:rPr lang="en-US" b="1" dirty="0" smtClean="0"/>
              <a:t>Airy disk</a:t>
            </a:r>
            <a:r>
              <a:rPr lang="en-US" dirty="0" smtClean="0"/>
              <a:t> which together with the series of concentric bright rings around is called the </a:t>
            </a:r>
            <a:r>
              <a:rPr lang="en-US" b="1" dirty="0" smtClean="0"/>
              <a:t>Airy pattern</a:t>
            </a:r>
            <a:r>
              <a:rPr lang="en-US" dirty="0" smtClean="0"/>
              <a:t>. Both are named after </a:t>
            </a:r>
            <a:r>
              <a:rPr lang="en-US" dirty="0" smtClean="0">
                <a:hlinkClick r:id="rId8" tooltip="George Biddell Airy"/>
              </a:rPr>
              <a:t>George </a:t>
            </a:r>
            <a:r>
              <a:rPr lang="en-US" dirty="0" err="1" smtClean="0">
                <a:hlinkClick r:id="rId8" tooltip="George Biddell Airy"/>
              </a:rPr>
              <a:t>Biddell</a:t>
            </a:r>
            <a:r>
              <a:rPr lang="en-US" dirty="0" smtClean="0">
                <a:hlinkClick r:id="rId8" tooltip="George Biddell Airy"/>
              </a:rPr>
              <a:t> Airy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87</a:t>
            </a:fld>
            <a:endParaRPr lang="en-US"/>
          </a:p>
        </p:txBody>
      </p:sp>
    </p:spTree>
    <p:extLst>
      <p:ext uri="{BB962C8B-B14F-4D97-AF65-F5344CB8AC3E}">
        <p14:creationId xmlns:p14="http://schemas.microsoft.com/office/powerpoint/2010/main" val="173160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Fig. 7. A travelling sinusoidal wave. Each point along the wave executes SHM as shown by the circle. The waveform advances to the right one wavelength in a time of one period. </a:t>
            </a:r>
            <a:r>
              <a:rPr lang="en-US" sz="1200" kern="1200" dirty="0" err="1" smtClean="0">
                <a:solidFill>
                  <a:schemeClr val="tx1"/>
                </a:solidFill>
                <a:effectLst/>
                <a:latin typeface="+mn-lt"/>
                <a:ea typeface="+mn-ea"/>
                <a:cs typeface="+mn-cs"/>
              </a:rPr>
              <a:t>Matlab</a:t>
            </a:r>
            <a:r>
              <a:rPr lang="en-US" sz="1200" kern="1200" dirty="0" smtClean="0">
                <a:solidFill>
                  <a:schemeClr val="tx1"/>
                </a:solidFill>
                <a:effectLst/>
                <a:latin typeface="+mn-lt"/>
                <a:ea typeface="+mn-ea"/>
                <a:cs typeface="+mn-cs"/>
              </a:rPr>
              <a:t> script: </a:t>
            </a:r>
            <a:r>
              <a:rPr lang="en-US" sz="1200" b="1" kern="1200" dirty="0" err="1" smtClean="0">
                <a:solidFill>
                  <a:schemeClr val="tx1"/>
                </a:solidFill>
                <a:effectLst/>
                <a:latin typeface="+mn-lt"/>
                <a:ea typeface="+mn-ea"/>
                <a:cs typeface="+mn-cs"/>
              </a:rPr>
              <a:t>ag_sine_circle.m</a:t>
            </a:r>
            <a:r>
              <a:rPr lang="en-US" sz="1200" kern="1200" dirty="0" smtClean="0">
                <a:solidFill>
                  <a:schemeClr val="tx1"/>
                </a:solidFill>
                <a:effectLst/>
                <a:latin typeface="+mn-lt"/>
                <a:ea typeface="+mn-ea"/>
                <a:cs typeface="+mn-cs"/>
              </a:rPr>
              <a:t>. Animated gif: </a:t>
            </a:r>
            <a:r>
              <a:rPr lang="en-US" sz="1200" b="1" kern="1200" dirty="0" smtClean="0">
                <a:solidFill>
                  <a:schemeClr val="tx1"/>
                </a:solidFill>
                <a:effectLst/>
                <a:latin typeface="+mn-lt"/>
                <a:ea typeface="+mn-ea"/>
                <a:cs typeface="+mn-cs"/>
              </a:rPr>
              <a:t>ag_sineC.gif</a:t>
            </a:r>
            <a:endParaRPr lang="en-US" dirty="0" smtClean="0"/>
          </a:p>
          <a:p>
            <a:endParaRPr lang="en-US" dirty="0" smtClean="0"/>
          </a:p>
          <a:p>
            <a:r>
              <a:rPr lang="en-US" dirty="0" smtClean="0"/>
              <a:t>http://www.physics.usyd.edu.au/teach_res/mp/doc/wm_string_1.htm</a:t>
            </a:r>
          </a:p>
          <a:p>
            <a:endParaRPr lang="en-US" dirty="0" smtClean="0"/>
          </a:p>
          <a:p>
            <a:r>
              <a:rPr lang="en-US" dirty="0" smtClean="0"/>
              <a:t>Gif is from </a:t>
            </a:r>
            <a:r>
              <a:rPr lang="en-US" dirty="0" err="1" smtClean="0"/>
              <a:t>Matlab</a:t>
            </a:r>
            <a:r>
              <a:rPr lang="en-US" baseline="0" dirty="0" smtClean="0"/>
              <a:t> tutorial</a:t>
            </a:r>
            <a:r>
              <a:rPr lang="en-US" dirty="0" smtClean="0"/>
              <a:t>.</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a:t>
            </a:fld>
            <a:endParaRPr lang="en-US"/>
          </a:p>
        </p:txBody>
      </p:sp>
    </p:spTree>
    <p:extLst>
      <p:ext uri="{BB962C8B-B14F-4D97-AF65-F5344CB8AC3E}">
        <p14:creationId xmlns:p14="http://schemas.microsoft.com/office/powerpoint/2010/main" val="188687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http://imgarcade.com/1/refraction-of-waves-animation/</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7</a:t>
            </a:fld>
            <a:endParaRPr lang="en-US"/>
          </a:p>
        </p:txBody>
      </p:sp>
    </p:spTree>
    <p:extLst>
      <p:ext uri="{BB962C8B-B14F-4D97-AF65-F5344CB8AC3E}">
        <p14:creationId xmlns:p14="http://schemas.microsoft.com/office/powerpoint/2010/main" val="22587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https://www.windows2universe.org/physical_science/magnetism/images/visible_spectrum_waves_big_jpg_image.html</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9</a:t>
            </a:fld>
            <a:endParaRPr lang="en-US"/>
          </a:p>
        </p:txBody>
      </p:sp>
    </p:spTree>
    <p:extLst>
      <p:ext uri="{BB962C8B-B14F-4D97-AF65-F5344CB8AC3E}">
        <p14:creationId xmlns:p14="http://schemas.microsoft.com/office/powerpoint/2010/main" val="1066891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Pierre de Fermat</a:t>
            </a:r>
            <a:r>
              <a:rPr lang="en-US" dirty="0" smtClean="0"/>
              <a:t> (French: </a:t>
            </a:r>
            <a:r>
              <a:rPr lang="en-US" dirty="0" smtClean="0">
                <a:hlinkClick r:id="rId3" tooltip="Help:IPA for French"/>
              </a:rPr>
              <a:t>[</a:t>
            </a:r>
            <a:r>
              <a:rPr lang="en-US" dirty="0" err="1" smtClean="0">
                <a:hlinkClick r:id="rId3" tooltip="Help:IPA for French"/>
              </a:rPr>
              <a:t>pjɛːʁ</a:t>
            </a:r>
            <a:r>
              <a:rPr lang="en-US" dirty="0" smtClean="0">
                <a:hlinkClick r:id="rId3" tooltip="Help:IPA for French"/>
              </a:rPr>
              <a:t> </a:t>
            </a:r>
            <a:r>
              <a:rPr lang="en-US" dirty="0" err="1" smtClean="0">
                <a:hlinkClick r:id="rId3" tooltip="Help:IPA for French"/>
              </a:rPr>
              <a:t>dəfɛʁma</a:t>
            </a:r>
            <a:r>
              <a:rPr lang="en-US" dirty="0" smtClean="0">
                <a:hlinkClick r:id="rId3" tooltip="Help:IPA for French"/>
              </a:rPr>
              <a:t>]</a:t>
            </a:r>
            <a:r>
              <a:rPr lang="en-US" dirty="0" smtClean="0"/>
              <a:t>; 17</a:t>
            </a:r>
            <a:r>
              <a:rPr lang="en-US" baseline="30000" dirty="0" smtClean="0">
                <a:hlinkClick r:id="rId4"/>
              </a:rPr>
              <a:t>[2]</a:t>
            </a:r>
            <a:r>
              <a:rPr lang="en-US" dirty="0" smtClean="0"/>
              <a:t> August 1601 or 1607</a:t>
            </a:r>
            <a:r>
              <a:rPr lang="en-US" baseline="30000" dirty="0" smtClean="0">
                <a:hlinkClick r:id="rId5"/>
              </a:rPr>
              <a:t>[1]</a:t>
            </a:r>
            <a:r>
              <a:rPr lang="en-US" dirty="0" smtClean="0"/>
              <a:t> – 12 January 1665) was a </a:t>
            </a:r>
            <a:r>
              <a:rPr lang="en-US" dirty="0" smtClean="0">
                <a:hlinkClick r:id="rId6" tooltip="French people"/>
              </a:rPr>
              <a:t>French</a:t>
            </a:r>
            <a:r>
              <a:rPr lang="en-US" dirty="0" smtClean="0"/>
              <a:t> lawyer at the </a:t>
            </a:r>
            <a:r>
              <a:rPr lang="en-US" i="1" dirty="0" err="1" smtClean="0">
                <a:hlinkClick r:id="rId7" tooltip="Parlement"/>
              </a:rPr>
              <a:t>Parlement</a:t>
            </a:r>
            <a:r>
              <a:rPr lang="en-US" dirty="0" smtClean="0"/>
              <a:t> of </a:t>
            </a:r>
            <a:r>
              <a:rPr lang="en-US" dirty="0" smtClean="0">
                <a:hlinkClick r:id="rId8" tooltip="Toulouse"/>
              </a:rPr>
              <a:t>Toulouse</a:t>
            </a:r>
            <a:r>
              <a:rPr lang="en-US" dirty="0" smtClean="0"/>
              <a:t>, </a:t>
            </a:r>
            <a:r>
              <a:rPr lang="en-US" dirty="0" smtClean="0">
                <a:hlinkClick r:id="rId9" tooltip="France"/>
              </a:rPr>
              <a:t>France</a:t>
            </a:r>
            <a:r>
              <a:rPr lang="en-US" dirty="0" smtClean="0"/>
              <a:t>, and an </a:t>
            </a:r>
            <a:r>
              <a:rPr lang="en-US" dirty="0" smtClean="0">
                <a:hlinkClick r:id="rId10" tooltip="List of amateur mathematicians"/>
              </a:rPr>
              <a:t>amateur mathematician</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10</a:t>
            </a:fld>
            <a:endParaRPr lang="en-US"/>
          </a:p>
        </p:txBody>
      </p:sp>
    </p:spTree>
    <p:extLst>
      <p:ext uri="{BB962C8B-B14F-4D97-AF65-F5344CB8AC3E}">
        <p14:creationId xmlns:p14="http://schemas.microsoft.com/office/powerpoint/2010/main" val="147483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8B1B5C5E-7712-427F-9AFB-7C6E3BF804DA}"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56322"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6323"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r>
              <a:rPr lang="en-US" altLang="en-US" dirty="0" err="1" smtClean="0">
                <a:latin typeface="Times" panose="02020603050405020304" pitchFamily="18" charset="0"/>
                <a:ea typeface="ＭＳ Ｐゴシック" panose="020B0600070205080204" pitchFamily="34" charset="-128"/>
              </a:rPr>
              <a:t>Christiaan</a:t>
            </a:r>
            <a:r>
              <a:rPr lang="en-US" altLang="en-US" dirty="0" smtClean="0">
                <a:latin typeface="Times" panose="02020603050405020304" pitchFamily="18" charset="0"/>
                <a:ea typeface="ＭＳ Ｐゴシック" panose="020B0600070205080204" pitchFamily="34" charset="-128"/>
              </a:rPr>
              <a:t> </a:t>
            </a:r>
            <a:r>
              <a:rPr lang="en-US" altLang="en-US" dirty="0" err="1" smtClean="0">
                <a:latin typeface="Times" panose="02020603050405020304" pitchFamily="18" charset="0"/>
                <a:ea typeface="ＭＳ Ｐゴシック" panose="020B0600070205080204" pitchFamily="34" charset="-128"/>
              </a:rPr>
              <a:t>Hyugens</a:t>
            </a:r>
            <a:r>
              <a:rPr lang="en-US" altLang="en-US" dirty="0" smtClean="0">
                <a:latin typeface="Times" panose="02020603050405020304" pitchFamily="18" charset="0"/>
                <a:ea typeface="ＭＳ Ｐゴシック" panose="020B0600070205080204" pitchFamily="34" charset="-128"/>
              </a:rPr>
              <a:t> thought Refraction best understood through wave theory:</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waves traveled more slowly in</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a dense medium (like waves in shallow water</a:t>
            </a:r>
            <a:r>
              <a:rPr lang="en-US" altLang="en-US" dirty="0" smtClean="0">
                <a:latin typeface="Times" panose="02020603050405020304" pitchFamily="18" charset="0"/>
                <a:ea typeface="ＭＳ Ｐゴシック" panose="020B0600070205080204" pitchFamily="34" charset="-128"/>
              </a:rPr>
              <a:t>). Newton explained refraction poorly</a:t>
            </a:r>
            <a:r>
              <a:rPr lang="en-US" altLang="en-US" baseline="0" dirty="0" smtClean="0">
                <a:latin typeface="Times" panose="02020603050405020304" pitchFamily="18" charset="0"/>
                <a:ea typeface="ＭＳ Ｐゴシック" panose="020B0600070205080204" pitchFamily="34" charset="-128"/>
              </a:rPr>
              <a:t> </a:t>
            </a:r>
            <a:r>
              <a:rPr lang="en-US" altLang="en-US" dirty="0" smtClean="0">
                <a:latin typeface="Times" panose="02020603050405020304" pitchFamily="18" charset="0"/>
                <a:ea typeface="ＭＳ Ｐゴシック" panose="020B0600070205080204" pitchFamily="34" charset="-128"/>
              </a:rPr>
              <a:t>via changes in acceleration</a:t>
            </a:r>
            <a:r>
              <a:rPr lang="en-US" altLang="en-US" baseline="0" dirty="0" smtClean="0">
                <a:latin typeface="Times" panose="02020603050405020304" pitchFamily="18" charset="0"/>
                <a:ea typeface="ＭＳ Ｐゴシック" panose="020B0600070205080204" pitchFamily="34" charset="-128"/>
              </a:rPr>
              <a:t> due to gravity.</a:t>
            </a:r>
            <a:endParaRPr lang="en-US" altLang="en-US" dirty="0"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9870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3F3316DE-61D5-4D94-94F8-BBEF62B45670}"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58370"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8371"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2745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312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3239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47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3403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31611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3033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08441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1822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20098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6268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422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2534756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eynmanlectures.caltech.edu/I_26.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www.gutenberg.org/files/14725/14725-h/14725-h.htm" TargetMode="Externa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4.emf"/><Relationship Id="rId4" Type="http://schemas.openxmlformats.org/officeDocument/2006/relationships/oleObject" Target="../embeddings/oleObject3.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4.jpeg"/><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6.wmf"/><Relationship Id="rId4" Type="http://schemas.openxmlformats.org/officeDocument/2006/relationships/oleObject" Target="../embeddings/oleObject5.bin"/><Relationship Id="rId9" Type="http://schemas.openxmlformats.org/officeDocument/2006/relationships/image" Target="../media/image38.wmf"/></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4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39.wmf"/><Relationship Id="rId4"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4.emf"/><Relationship Id="rId5" Type="http://schemas.openxmlformats.org/officeDocument/2006/relationships/oleObject" Target="../embeddings/oleObject10.bin"/><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51.png"/><Relationship Id="rId4"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Biology 177: Principles of Modern Microscopy</a:t>
            </a:r>
          </a:p>
        </p:txBody>
      </p:sp>
      <p:sp>
        <p:nvSpPr>
          <p:cNvPr id="5" name="Subtitle 4"/>
          <p:cNvSpPr>
            <a:spLocks noGrp="1"/>
          </p:cNvSpPr>
          <p:nvPr>
            <p:ph type="subTitle" idx="1"/>
          </p:nvPr>
        </p:nvSpPr>
        <p:spPr/>
        <p:txBody>
          <a:bodyPr/>
          <a:lstStyle/>
          <a:p>
            <a:r>
              <a:rPr lang="en-US" dirty="0" smtClean="0"/>
              <a:t>Lecture 03: </a:t>
            </a:r>
          </a:p>
          <a:p>
            <a:r>
              <a:rPr lang="en-US" dirty="0" smtClean="0"/>
              <a:t>Microscope optics and introduction of the wave nature of light</a:t>
            </a:r>
            <a:endParaRPr lang="en-US" dirty="0"/>
          </a:p>
        </p:txBody>
      </p:sp>
    </p:spTree>
    <p:extLst>
      <p:ext uri="{BB962C8B-B14F-4D97-AF65-F5344CB8AC3E}">
        <p14:creationId xmlns:p14="http://schemas.microsoft.com/office/powerpoint/2010/main" val="2444785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581400" y="3149644"/>
            <a:ext cx="3347946"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27652" name="Rectangle 9"/>
          <p:cNvSpPr>
            <a:spLocks noChangeArrowheads="1"/>
          </p:cNvSpPr>
          <p:nvPr/>
        </p:nvSpPr>
        <p:spPr bwMode="auto">
          <a:xfrm>
            <a:off x="1628775" y="5483269"/>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7653" name="Rectangle 10"/>
          <p:cNvSpPr>
            <a:spLocks noChangeArrowheads="1"/>
          </p:cNvSpPr>
          <p:nvPr/>
        </p:nvSpPr>
        <p:spPr bwMode="auto">
          <a:xfrm>
            <a:off x="2667000" y="4064044"/>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latin typeface="Symbol" panose="05050102010706020507" pitchFamily="18" charset="2"/>
              </a:rPr>
              <a:t>q</a:t>
            </a:r>
            <a:r>
              <a:rPr lang="en-US" altLang="en-US" sz="1400"/>
              <a:t>1</a:t>
            </a:r>
          </a:p>
        </p:txBody>
      </p:sp>
      <p:sp>
        <p:nvSpPr>
          <p:cNvPr id="27654" name="Rectangle 11"/>
          <p:cNvSpPr>
            <a:spLocks noChangeArrowheads="1"/>
          </p:cNvSpPr>
          <p:nvPr/>
        </p:nvSpPr>
        <p:spPr bwMode="auto">
          <a:xfrm>
            <a:off x="6335481" y="4521246"/>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Symbol" panose="05050102010706020507" pitchFamily="18" charset="2"/>
              </a:rPr>
              <a:t>q</a:t>
            </a:r>
            <a:r>
              <a:rPr lang="en-US" altLang="en-US" sz="1400" dirty="0"/>
              <a:t>2</a:t>
            </a:r>
          </a:p>
        </p:txBody>
      </p:sp>
      <p:sp>
        <p:nvSpPr>
          <p:cNvPr id="27655" name="Rectangle 12"/>
          <p:cNvSpPr>
            <a:spLocks noChangeArrowheads="1"/>
          </p:cNvSpPr>
          <p:nvPr/>
        </p:nvSpPr>
        <p:spPr bwMode="auto">
          <a:xfrm>
            <a:off x="3908425" y="5483269"/>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7657" name="Line 14"/>
          <p:cNvSpPr>
            <a:spLocks noChangeShapeType="1"/>
          </p:cNvSpPr>
          <p:nvPr/>
        </p:nvSpPr>
        <p:spPr bwMode="auto">
          <a:xfrm>
            <a:off x="1828800" y="3225844"/>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Arc 17"/>
          <p:cNvSpPr>
            <a:spLocks/>
          </p:cNvSpPr>
          <p:nvPr/>
        </p:nvSpPr>
        <p:spPr bwMode="auto">
          <a:xfrm flipH="1">
            <a:off x="2514600" y="3911644"/>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0" name="Arc 18"/>
          <p:cNvSpPr>
            <a:spLocks/>
          </p:cNvSpPr>
          <p:nvPr/>
        </p:nvSpPr>
        <p:spPr bwMode="auto">
          <a:xfrm>
            <a:off x="5885815" y="4536248"/>
            <a:ext cx="194945" cy="485331"/>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4"/>
          <p:cNvSpPr>
            <a:spLocks noChangeShapeType="1"/>
          </p:cNvSpPr>
          <p:nvPr/>
        </p:nvSpPr>
        <p:spPr bwMode="auto">
          <a:xfrm>
            <a:off x="609600" y="4521244"/>
            <a:ext cx="769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1"/>
          <p:cNvSpPr>
            <a:spLocks noChangeShapeType="1"/>
          </p:cNvSpPr>
          <p:nvPr/>
        </p:nvSpPr>
        <p:spPr bwMode="auto">
          <a:xfrm>
            <a:off x="3581400" y="4521244"/>
            <a:ext cx="3347946" cy="73768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Box 16"/>
          <p:cNvSpPr txBox="1"/>
          <p:nvPr/>
        </p:nvSpPr>
        <p:spPr>
          <a:xfrm>
            <a:off x="2076894" y="6143217"/>
            <a:ext cx="4990212" cy="646331"/>
          </a:xfrm>
          <a:prstGeom prst="rect">
            <a:avLst/>
          </a:prstGeom>
          <a:noFill/>
        </p:spPr>
        <p:txBody>
          <a:bodyPr wrap="none" rtlCol="0">
            <a:spAutoFit/>
          </a:bodyPr>
          <a:lstStyle/>
          <a:p>
            <a:pPr algn="ctr"/>
            <a:r>
              <a:rPr lang="en-US" dirty="0" smtClean="0"/>
              <a:t>Feynman </a:t>
            </a:r>
            <a:r>
              <a:rPr lang="en-US" dirty="0"/>
              <a:t>Lectures on Physics, Volume </a:t>
            </a:r>
            <a:r>
              <a:rPr lang="en-US" dirty="0" smtClean="0"/>
              <a:t>I, Chapter 26</a:t>
            </a:r>
          </a:p>
          <a:p>
            <a:pPr algn="ctr"/>
            <a:r>
              <a:rPr lang="en-US" dirty="0">
                <a:hlinkClick r:id="rId3"/>
              </a:rPr>
              <a:t>http://</a:t>
            </a:r>
            <a:r>
              <a:rPr lang="en-US" dirty="0" smtClean="0">
                <a:hlinkClick r:id="rId3"/>
              </a:rPr>
              <a:t>feynmanlectures.caltech.edu/I_26.html</a:t>
            </a:r>
            <a:endParaRPr lang="en-US" dirty="0"/>
          </a:p>
        </p:txBody>
      </p:sp>
      <p:sp>
        <p:nvSpPr>
          <p:cNvPr id="2" name="Title 1"/>
          <p:cNvSpPr>
            <a:spLocks noGrp="1"/>
          </p:cNvSpPr>
          <p:nvPr>
            <p:ph type="title"/>
          </p:nvPr>
        </p:nvSpPr>
        <p:spPr/>
        <p:txBody>
          <a:bodyPr/>
          <a:lstStyle/>
          <a:p>
            <a:r>
              <a:rPr lang="en-US" dirty="0" smtClean="0"/>
              <a:t>Refraction as explained through Fermat’s principle of least time</a:t>
            </a:r>
            <a:endParaRPr lang="en-US" dirty="0"/>
          </a:p>
        </p:txBody>
      </p:sp>
      <p:sp>
        <p:nvSpPr>
          <p:cNvPr id="3" name="Content Placeholder 2"/>
          <p:cNvSpPr>
            <a:spLocks noGrp="1"/>
          </p:cNvSpPr>
          <p:nvPr>
            <p:ph idx="1"/>
          </p:nvPr>
        </p:nvSpPr>
        <p:spPr/>
        <p:txBody>
          <a:bodyPr>
            <a:normAutofit/>
          </a:bodyPr>
          <a:lstStyle/>
          <a:p>
            <a:r>
              <a:rPr lang="en-US" sz="2400" dirty="0"/>
              <a:t>Light takes path that requires shortest </a:t>
            </a:r>
            <a:r>
              <a:rPr lang="en-US" sz="2400" dirty="0" smtClean="0"/>
              <a:t>time</a:t>
            </a:r>
          </a:p>
          <a:p>
            <a:r>
              <a:rPr lang="en-US" sz="2400" dirty="0" smtClean="0"/>
              <a:t>Wave theory explains how light “smells” alternate paths</a:t>
            </a:r>
            <a:endParaRPr lang="en-US" sz="2400" dirty="0"/>
          </a:p>
          <a:p>
            <a:endParaRPr lang="en-US" sz="2400" dirty="0"/>
          </a:p>
        </p:txBody>
      </p:sp>
      <p:cxnSp>
        <p:nvCxnSpPr>
          <p:cNvPr id="7" name="Straight Arrow Connector 6"/>
          <p:cNvCxnSpPr/>
          <p:nvPr/>
        </p:nvCxnSpPr>
        <p:spPr>
          <a:xfrm>
            <a:off x="1828800" y="3225844"/>
            <a:ext cx="5100546" cy="203308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369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3"/>
          <p:cNvSpPr txBox="1">
            <a:spLocks noChangeArrowheads="1"/>
          </p:cNvSpPr>
          <p:nvPr/>
        </p:nvSpPr>
        <p:spPr bwMode="auto">
          <a:xfrm>
            <a:off x="2209800" y="76200"/>
            <a:ext cx="4800600"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t>Refraction</a:t>
            </a:r>
            <a:r>
              <a:rPr lang="en-US" altLang="en-US"/>
              <a:t> </a:t>
            </a:r>
            <a:r>
              <a:rPr lang="en-US" altLang="en-US" sz="1800"/>
              <a:t>(Marching Band Analogy)</a:t>
            </a:r>
          </a:p>
        </p:txBody>
      </p:sp>
      <p:sp>
        <p:nvSpPr>
          <p:cNvPr id="55299" name="Rectangle 4"/>
          <p:cNvSpPr>
            <a:spLocks noChangeArrowheads="1"/>
          </p:cNvSpPr>
          <p:nvPr/>
        </p:nvSpPr>
        <p:spPr bwMode="auto">
          <a:xfrm>
            <a:off x="4724400" y="1066800"/>
            <a:ext cx="25146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00" name="Rectangle 5"/>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9905067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47" name="Text Box 4"/>
          <p:cNvSpPr txBox="1">
            <a:spLocks noChangeArrowheads="1"/>
          </p:cNvSpPr>
          <p:nvPr/>
        </p:nvSpPr>
        <p:spPr bwMode="auto">
          <a:xfrm>
            <a:off x="2209800" y="76200"/>
            <a:ext cx="4800600"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t>Refraction</a:t>
            </a:r>
            <a:r>
              <a:rPr lang="en-US" altLang="en-US"/>
              <a:t> </a:t>
            </a:r>
            <a:r>
              <a:rPr lang="en-US" altLang="en-US" sz="1800"/>
              <a:t>(Marching Band Analogy)</a:t>
            </a:r>
          </a:p>
        </p:txBody>
      </p:sp>
    </p:spTree>
    <p:extLst>
      <p:ext uri="{BB962C8B-B14F-4D97-AF65-F5344CB8AC3E}">
        <p14:creationId xmlns:p14="http://schemas.microsoft.com/office/powerpoint/2010/main" val="23886335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3"/>
          <p:cNvSpPr>
            <a:spLocks noChangeArrowheads="1"/>
          </p:cNvSpPr>
          <p:nvPr/>
        </p:nvSpPr>
        <p:spPr bwMode="auto">
          <a:xfrm>
            <a:off x="4724400" y="3429000"/>
            <a:ext cx="26670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5" name="Rectangle 4"/>
          <p:cNvSpPr>
            <a:spLocks noChangeArrowheads="1"/>
          </p:cNvSpPr>
          <p:nvPr/>
        </p:nvSpPr>
        <p:spPr bwMode="auto">
          <a:xfrm>
            <a:off x="2362200" y="5334000"/>
            <a:ext cx="5105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6" name="Text Box 5"/>
          <p:cNvSpPr txBox="1">
            <a:spLocks noChangeArrowheads="1"/>
          </p:cNvSpPr>
          <p:nvPr/>
        </p:nvSpPr>
        <p:spPr bwMode="auto">
          <a:xfrm>
            <a:off x="2209800" y="76200"/>
            <a:ext cx="4800600"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t>Refraction</a:t>
            </a:r>
            <a:r>
              <a:rPr lang="en-US" altLang="en-US"/>
              <a:t> </a:t>
            </a:r>
            <a:r>
              <a:rPr lang="en-US" altLang="en-US" sz="1800"/>
              <a:t>(Marching Band Analogy)</a:t>
            </a:r>
          </a:p>
        </p:txBody>
      </p:sp>
    </p:spTree>
    <p:extLst>
      <p:ext uri="{BB962C8B-B14F-4D97-AF65-F5344CB8AC3E}">
        <p14:creationId xmlns:p14="http://schemas.microsoft.com/office/powerpoint/2010/main" val="23239650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ChangeArrowheads="1"/>
          </p:cNvSpPr>
          <p:nvPr/>
        </p:nvSpPr>
        <p:spPr bwMode="auto">
          <a:xfrm>
            <a:off x="5486400" y="5638800"/>
            <a:ext cx="1905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3" name="Rectangle 4"/>
          <p:cNvSpPr>
            <a:spLocks noChangeArrowheads="1"/>
          </p:cNvSpPr>
          <p:nvPr/>
        </p:nvSpPr>
        <p:spPr bwMode="auto">
          <a:xfrm>
            <a:off x="2362200" y="5334000"/>
            <a:ext cx="3200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4" name="Text Box 5"/>
          <p:cNvSpPr txBox="1">
            <a:spLocks noChangeArrowheads="1"/>
          </p:cNvSpPr>
          <p:nvPr/>
        </p:nvSpPr>
        <p:spPr bwMode="auto">
          <a:xfrm>
            <a:off x="2209800" y="76200"/>
            <a:ext cx="4800600" cy="587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t>Refraction</a:t>
            </a:r>
            <a:r>
              <a:rPr lang="en-US" altLang="en-US"/>
              <a:t> </a:t>
            </a:r>
            <a:r>
              <a:rPr lang="en-US" altLang="en-US" sz="1800"/>
              <a:t>(Marching Band Analogy)</a:t>
            </a:r>
          </a:p>
        </p:txBody>
      </p:sp>
    </p:spTree>
    <p:extLst>
      <p:ext uri="{BB962C8B-B14F-4D97-AF65-F5344CB8AC3E}">
        <p14:creationId xmlns:p14="http://schemas.microsoft.com/office/powerpoint/2010/main" val="30248921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295400" y="685800"/>
            <a:ext cx="65532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laws</a:t>
            </a:r>
          </a:p>
          <a:p>
            <a:pPr>
              <a:spcBef>
                <a:spcPct val="50000"/>
              </a:spcBef>
            </a:pPr>
            <a:r>
              <a:rPr lang="en-US" altLang="en-US" dirty="0"/>
              <a:t>1.  Ray through center of lens is straight</a:t>
            </a:r>
          </a:p>
          <a:p>
            <a:pPr>
              <a:lnSpc>
                <a:spcPct val="30000"/>
              </a:lnSpc>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sp>
        <p:nvSpPr>
          <p:cNvPr id="63491"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2" name="Line 6"/>
          <p:cNvSpPr>
            <a:spLocks noChangeShapeType="1"/>
          </p:cNvSpPr>
          <p:nvPr/>
        </p:nvSpPr>
        <p:spPr bwMode="auto">
          <a:xfrm>
            <a:off x="2057400" y="2895600"/>
            <a:ext cx="4648200" cy="3200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3" name="Oval 8"/>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446212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 2</a:t>
            </a:r>
          </a:p>
          <a:p>
            <a:pPr>
              <a:spcBef>
                <a:spcPct val="50000"/>
              </a:spcBef>
            </a:pPr>
            <a:r>
              <a:rPr lang="en-US" altLang="en-US" dirty="0"/>
              <a:t>2.  Light rays that enter the lens parallel to the optical axis leaves through </a:t>
            </a:r>
            <a:r>
              <a:rPr lang="en-US" altLang="en-US" u="sng" dirty="0"/>
              <a:t>Focal Point</a:t>
            </a:r>
            <a:endParaRPr lang="en-US" altLang="en-US" dirty="0"/>
          </a:p>
          <a:p>
            <a:pPr>
              <a:spcBef>
                <a:spcPct val="50000"/>
              </a:spcBef>
            </a:pPr>
            <a:endParaRPr lang="en-US" altLang="en-US" dirty="0"/>
          </a:p>
          <a:p>
            <a:pPr>
              <a:spcBef>
                <a:spcPct val="50000"/>
              </a:spcBef>
            </a:pPr>
            <a:endParaRPr lang="en-US" altLang="en-US" sz="1400" dirty="0"/>
          </a:p>
        </p:txBody>
      </p:sp>
      <p:sp>
        <p:nvSpPr>
          <p:cNvPr id="64515"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16" name="Oval 7"/>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4517" name="Line 10"/>
          <p:cNvSpPr>
            <a:spLocks noChangeShapeType="1"/>
          </p:cNvSpPr>
          <p:nvPr/>
        </p:nvSpPr>
        <p:spPr bwMode="auto">
          <a:xfrm>
            <a:off x="20574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8" name="Line 11"/>
          <p:cNvSpPr>
            <a:spLocks noChangeShapeType="1"/>
          </p:cNvSpPr>
          <p:nvPr/>
        </p:nvSpPr>
        <p:spPr bwMode="auto">
          <a:xfrm>
            <a:off x="20574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19" name="Line 12"/>
          <p:cNvSpPr>
            <a:spLocks noChangeShapeType="1"/>
          </p:cNvSpPr>
          <p:nvPr/>
        </p:nvSpPr>
        <p:spPr bwMode="auto">
          <a:xfrm>
            <a:off x="20574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13"/>
          <p:cNvSpPr>
            <a:spLocks noChangeShapeType="1"/>
          </p:cNvSpPr>
          <p:nvPr/>
        </p:nvSpPr>
        <p:spPr bwMode="auto">
          <a:xfrm>
            <a:off x="20574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14"/>
          <p:cNvSpPr>
            <a:spLocks noChangeShapeType="1"/>
          </p:cNvSpPr>
          <p:nvPr/>
        </p:nvSpPr>
        <p:spPr bwMode="auto">
          <a:xfrm>
            <a:off x="20574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15"/>
          <p:cNvSpPr>
            <a:spLocks noChangeShapeType="1"/>
          </p:cNvSpPr>
          <p:nvPr/>
        </p:nvSpPr>
        <p:spPr bwMode="auto">
          <a:xfrm>
            <a:off x="4114800" y="2743200"/>
            <a:ext cx="3733800" cy="2514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6"/>
          <p:cNvSpPr>
            <a:spLocks noChangeShapeType="1"/>
          </p:cNvSpPr>
          <p:nvPr/>
        </p:nvSpPr>
        <p:spPr bwMode="auto">
          <a:xfrm>
            <a:off x="4114800" y="3352800"/>
            <a:ext cx="38100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8"/>
          <p:cNvSpPr>
            <a:spLocks noChangeShapeType="1"/>
          </p:cNvSpPr>
          <p:nvPr/>
        </p:nvSpPr>
        <p:spPr bwMode="auto">
          <a:xfrm>
            <a:off x="4114800" y="39624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9"/>
          <p:cNvSpPr>
            <a:spLocks noChangeShapeType="1"/>
          </p:cNvSpPr>
          <p:nvPr/>
        </p:nvSpPr>
        <p:spPr bwMode="auto">
          <a:xfrm flipV="1">
            <a:off x="4114800" y="4114800"/>
            <a:ext cx="3886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20"/>
          <p:cNvSpPr>
            <a:spLocks noChangeShapeType="1"/>
          </p:cNvSpPr>
          <p:nvPr/>
        </p:nvSpPr>
        <p:spPr bwMode="auto">
          <a:xfrm flipV="1">
            <a:off x="4114800" y="3657600"/>
            <a:ext cx="388620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527" name="Text Box 25"/>
          <p:cNvSpPr txBox="1">
            <a:spLocks noChangeArrowheads="1"/>
          </p:cNvSpPr>
          <p:nvPr/>
        </p:nvSpPr>
        <p:spPr bwMode="auto">
          <a:xfrm>
            <a:off x="6019800" y="5105400"/>
            <a:ext cx="9271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a:t>
            </a:r>
          </a:p>
        </p:txBody>
      </p:sp>
      <p:sp>
        <p:nvSpPr>
          <p:cNvPr id="64528" name="Line 26"/>
          <p:cNvSpPr>
            <a:spLocks noChangeShapeType="1"/>
          </p:cNvSpPr>
          <p:nvPr/>
        </p:nvSpPr>
        <p:spPr bwMode="auto">
          <a:xfrm flipV="1">
            <a:off x="63246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25460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295400" y="685800"/>
            <a:ext cx="6553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law 3</a:t>
            </a:r>
          </a:p>
          <a:p>
            <a:pPr>
              <a:spcBef>
                <a:spcPct val="50000"/>
              </a:spcBef>
            </a:pPr>
            <a:r>
              <a:rPr lang="en-US" altLang="en-US" dirty="0"/>
              <a:t>3.  Light rays that enter the lens from the focal point exit parallel to the optical axis. </a:t>
            </a:r>
          </a:p>
          <a:p>
            <a:pPr>
              <a:spcBef>
                <a:spcPct val="50000"/>
              </a:spcBef>
            </a:pPr>
            <a:endParaRPr lang="en-US" altLang="en-US" dirty="0"/>
          </a:p>
          <a:p>
            <a:pPr>
              <a:spcBef>
                <a:spcPct val="50000"/>
              </a:spcBef>
            </a:pPr>
            <a:endParaRPr lang="en-US" altLang="en-US" sz="1400" dirty="0"/>
          </a:p>
        </p:txBody>
      </p:sp>
      <p:sp>
        <p:nvSpPr>
          <p:cNvPr id="65539" name="Line 3"/>
          <p:cNvSpPr>
            <a:spLocks noChangeShapeType="1"/>
          </p:cNvSpPr>
          <p:nvPr/>
        </p:nvSpPr>
        <p:spPr bwMode="auto">
          <a:xfrm>
            <a:off x="1371600" y="4343400"/>
            <a:ext cx="6553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5541" name="Line 5"/>
          <p:cNvSpPr>
            <a:spLocks noChangeShapeType="1"/>
          </p:cNvSpPr>
          <p:nvPr/>
        </p:nvSpPr>
        <p:spPr bwMode="auto">
          <a:xfrm>
            <a:off x="4114800" y="33528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2" name="Line 6"/>
          <p:cNvSpPr>
            <a:spLocks noChangeShapeType="1"/>
          </p:cNvSpPr>
          <p:nvPr/>
        </p:nvSpPr>
        <p:spPr bwMode="auto">
          <a:xfrm>
            <a:off x="4114800" y="4724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3" name="Line 7"/>
          <p:cNvSpPr>
            <a:spLocks noChangeShapeType="1"/>
          </p:cNvSpPr>
          <p:nvPr/>
        </p:nvSpPr>
        <p:spPr bwMode="auto">
          <a:xfrm>
            <a:off x="4114800" y="39624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8"/>
          <p:cNvSpPr>
            <a:spLocks noChangeShapeType="1"/>
          </p:cNvSpPr>
          <p:nvPr/>
        </p:nvSpPr>
        <p:spPr bwMode="auto">
          <a:xfrm>
            <a:off x="4114800" y="5410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114800" y="2743200"/>
            <a:ext cx="2057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14"/>
          <p:cNvSpPr>
            <a:spLocks noChangeShapeType="1"/>
          </p:cNvSpPr>
          <p:nvPr/>
        </p:nvSpPr>
        <p:spPr bwMode="auto">
          <a:xfrm flipV="1">
            <a:off x="1752600" y="3352800"/>
            <a:ext cx="23622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Text Box 15"/>
          <p:cNvSpPr txBox="1">
            <a:spLocks noChangeArrowheads="1"/>
          </p:cNvSpPr>
          <p:nvPr/>
        </p:nvSpPr>
        <p:spPr bwMode="auto">
          <a:xfrm>
            <a:off x="1219200" y="5105400"/>
            <a:ext cx="9826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Focal</a:t>
            </a:r>
          </a:p>
          <a:p>
            <a:r>
              <a:rPr lang="en-US" altLang="en-US"/>
              <a:t>Point </a:t>
            </a:r>
          </a:p>
        </p:txBody>
      </p:sp>
      <p:sp>
        <p:nvSpPr>
          <p:cNvPr id="65548" name="Line 16"/>
          <p:cNvSpPr>
            <a:spLocks noChangeShapeType="1"/>
          </p:cNvSpPr>
          <p:nvPr/>
        </p:nvSpPr>
        <p:spPr bwMode="auto">
          <a:xfrm flipV="1">
            <a:off x="1676400" y="4419600"/>
            <a:ext cx="1524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8"/>
          <p:cNvSpPr>
            <a:spLocks noChangeShapeType="1"/>
          </p:cNvSpPr>
          <p:nvPr/>
        </p:nvSpPr>
        <p:spPr bwMode="auto">
          <a:xfrm flipV="1">
            <a:off x="1752600" y="3962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20"/>
          <p:cNvSpPr>
            <a:spLocks noChangeShapeType="1"/>
          </p:cNvSpPr>
          <p:nvPr/>
        </p:nvSpPr>
        <p:spPr bwMode="auto">
          <a:xfrm>
            <a:off x="1752600" y="4343400"/>
            <a:ext cx="236220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21"/>
          <p:cNvSpPr>
            <a:spLocks noChangeShapeType="1"/>
          </p:cNvSpPr>
          <p:nvPr/>
        </p:nvSpPr>
        <p:spPr bwMode="auto">
          <a:xfrm>
            <a:off x="1752600" y="4343400"/>
            <a:ext cx="23622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22"/>
          <p:cNvSpPr>
            <a:spLocks noChangeShapeType="1"/>
          </p:cNvSpPr>
          <p:nvPr/>
        </p:nvSpPr>
        <p:spPr bwMode="auto">
          <a:xfrm flipV="1">
            <a:off x="1752600" y="2743200"/>
            <a:ext cx="23622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435482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 name="Title 4"/>
          <p:cNvSpPr>
            <a:spLocks noGrp="1"/>
          </p:cNvSpPr>
          <p:nvPr>
            <p:ph type="title"/>
          </p:nvPr>
        </p:nvSpPr>
        <p:spPr/>
        <p:txBody>
          <a:bodyPr anchor="t">
            <a:normAutofit/>
          </a:bodyPr>
          <a:lstStyle/>
          <a:p>
            <a:r>
              <a:rPr lang="en-US" sz="2400" dirty="0" smtClean="0"/>
              <a:t>Applying thin lens law to our object, a gold can</a:t>
            </a:r>
            <a:endParaRPr lang="en-US" sz="2400" dirty="0"/>
          </a:p>
        </p:txBody>
      </p:sp>
    </p:spTree>
    <p:extLst>
      <p:ext uri="{BB962C8B-B14F-4D97-AF65-F5344CB8AC3E}">
        <p14:creationId xmlns:p14="http://schemas.microsoft.com/office/powerpoint/2010/main" val="39415681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1.  Ray through center of lens is straight</a:t>
            </a:r>
          </a:p>
        </p:txBody>
      </p:sp>
    </p:spTree>
    <p:extLst>
      <p:ext uri="{BB962C8B-B14F-4D97-AF65-F5344CB8AC3E}">
        <p14:creationId xmlns:p14="http://schemas.microsoft.com/office/powerpoint/2010/main" val="25994383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3: Microscope Optics</a:t>
            </a:r>
            <a:endParaRPr lang="en-US" dirty="0"/>
          </a:p>
        </p:txBody>
      </p:sp>
      <p:sp>
        <p:nvSpPr>
          <p:cNvPr id="3" name="Content Placeholder 2"/>
          <p:cNvSpPr>
            <a:spLocks noGrp="1"/>
          </p:cNvSpPr>
          <p:nvPr>
            <p:ph idx="1"/>
          </p:nvPr>
        </p:nvSpPr>
        <p:spPr/>
        <p:txBody>
          <a:bodyPr/>
          <a:lstStyle/>
          <a:p>
            <a:r>
              <a:rPr lang="en-US" dirty="0" smtClean="0"/>
              <a:t>Particle and wave nature of light</a:t>
            </a:r>
          </a:p>
          <a:p>
            <a:r>
              <a:rPr lang="en-US" dirty="0" smtClean="0"/>
              <a:t>Review of thin lens law</a:t>
            </a:r>
          </a:p>
          <a:p>
            <a:r>
              <a:rPr lang="en-US" dirty="0" smtClean="0"/>
              <a:t>Dispersion </a:t>
            </a:r>
            <a:endParaRPr lang="en-US" dirty="0"/>
          </a:p>
          <a:p>
            <a:r>
              <a:rPr lang="en-US" dirty="0" smtClean="0"/>
              <a:t>Aberrations </a:t>
            </a:r>
            <a:endParaRPr lang="en-US" dirty="0"/>
          </a:p>
          <a:p>
            <a:r>
              <a:rPr lang="en-US" dirty="0" smtClean="0"/>
              <a:t>Aperture</a:t>
            </a:r>
            <a:r>
              <a:rPr lang="en-US" dirty="0"/>
              <a:t>:  Resolution and Brightness</a:t>
            </a:r>
          </a:p>
          <a:p>
            <a:r>
              <a:rPr lang="en-US" dirty="0" smtClean="0"/>
              <a:t>Two Most Important </a:t>
            </a:r>
            <a:r>
              <a:rPr lang="en-US" dirty="0" smtClean="0"/>
              <a:t>Microscope Components</a:t>
            </a:r>
            <a:endParaRPr lang="en-US" dirty="0"/>
          </a:p>
          <a:p>
            <a:r>
              <a:rPr lang="en-US" dirty="0" smtClean="0"/>
              <a:t>Kohler </a:t>
            </a:r>
            <a:r>
              <a:rPr lang="en-US" dirty="0"/>
              <a:t>Illumination</a:t>
            </a:r>
          </a:p>
          <a:p>
            <a:r>
              <a:rPr lang="en-US" dirty="0" smtClean="0"/>
              <a:t>N.A</a:t>
            </a:r>
            <a:r>
              <a:rPr lang="en-US" dirty="0"/>
              <a:t>. and Resolution</a:t>
            </a:r>
          </a:p>
        </p:txBody>
      </p:sp>
    </p:spTree>
    <p:extLst>
      <p:ext uri="{BB962C8B-B14F-4D97-AF65-F5344CB8AC3E}">
        <p14:creationId xmlns:p14="http://schemas.microsoft.com/office/powerpoint/2010/main" val="29541988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2.  Light rays that enter the lens parallel to the optical axis leaves through Focal Point</a:t>
            </a:r>
          </a:p>
        </p:txBody>
      </p:sp>
    </p:spTree>
    <p:extLst>
      <p:ext uri="{BB962C8B-B14F-4D97-AF65-F5344CB8AC3E}">
        <p14:creationId xmlns:p14="http://schemas.microsoft.com/office/powerpoint/2010/main" val="1253525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3.  Light rays that enter the lens from the focal </a:t>
            </a:r>
            <a:r>
              <a:rPr lang="en-US" altLang="en-US" sz="2400" dirty="0" smtClean="0"/>
              <a:t>point, </a:t>
            </a:r>
            <a:r>
              <a:rPr lang="en-US" altLang="en-US" sz="2400" dirty="0"/>
              <a:t>exit parallel to the optical axis.</a:t>
            </a:r>
            <a:endParaRPr lang="en-US" sz="2400" dirty="0"/>
          </a:p>
        </p:txBody>
      </p:sp>
    </p:spTree>
    <p:extLst>
      <p:ext uri="{BB962C8B-B14F-4D97-AF65-F5344CB8AC3E}">
        <p14:creationId xmlns:p14="http://schemas.microsoft.com/office/powerpoint/2010/main" val="17727383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Can 1"/>
          <p:cNvSpPr/>
          <p:nvPr/>
        </p:nvSpPr>
        <p:spPr>
          <a:xfrm>
            <a:off x="1539475" y="3428805"/>
            <a:ext cx="242540" cy="492185"/>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Can 19"/>
          <p:cNvSpPr/>
          <p:nvPr/>
        </p:nvSpPr>
        <p:spPr>
          <a:xfrm flipV="1">
            <a:off x="7334234" y="3930577"/>
            <a:ext cx="318663" cy="646660"/>
          </a:xfrm>
          <a:prstGeom prst="ca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Where the three lines intersect is where that point of the object is located</a:t>
            </a:r>
            <a:endParaRPr lang="en-US" sz="2400" dirty="0"/>
          </a:p>
        </p:txBody>
      </p:sp>
    </p:spTree>
    <p:extLst>
      <p:ext uri="{BB962C8B-B14F-4D97-AF65-F5344CB8AC3E}">
        <p14:creationId xmlns:p14="http://schemas.microsoft.com/office/powerpoint/2010/main" val="9920103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4"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Ray tracing convention for optics generally uses arrows to represent the object.</a:t>
            </a:r>
            <a:endParaRPr lang="en-US" sz="2400" dirty="0"/>
          </a:p>
        </p:txBody>
      </p:sp>
    </p:spTree>
    <p:extLst>
      <p:ext uri="{BB962C8B-B14F-4D97-AF65-F5344CB8AC3E}">
        <p14:creationId xmlns:p14="http://schemas.microsoft.com/office/powerpoint/2010/main" val="30410441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60745" y="3702242"/>
            <a:ext cx="6124972" cy="587225"/>
            <a:chOff x="1660745" y="3702242"/>
            <a:chExt cx="6124972" cy="587225"/>
          </a:xfrm>
        </p:grpSpPr>
        <p:sp>
          <p:nvSpPr>
            <p:cNvPr id="13" name="Line 9"/>
            <p:cNvSpPr>
              <a:spLocks noChangeShapeType="1"/>
            </p:cNvSpPr>
            <p:nvPr/>
          </p:nvSpPr>
          <p:spPr bwMode="auto">
            <a:xfrm>
              <a:off x="1660746" y="3705493"/>
              <a:ext cx="2515613"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1"/>
            <p:cNvSpPr>
              <a:spLocks noChangeShapeType="1"/>
            </p:cNvSpPr>
            <p:nvPr/>
          </p:nvSpPr>
          <p:spPr bwMode="auto">
            <a:xfrm>
              <a:off x="1660745" y="3703825"/>
              <a:ext cx="2515613" cy="530824"/>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2"/>
            <p:cNvSpPr>
              <a:spLocks noChangeShapeType="1"/>
            </p:cNvSpPr>
            <p:nvPr/>
          </p:nvSpPr>
          <p:spPr bwMode="auto">
            <a:xfrm flipV="1">
              <a:off x="4176359" y="4234649"/>
              <a:ext cx="3609358" cy="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0"/>
            <p:cNvSpPr>
              <a:spLocks noChangeShapeType="1"/>
            </p:cNvSpPr>
            <p:nvPr/>
          </p:nvSpPr>
          <p:spPr bwMode="auto">
            <a:xfrm>
              <a:off x="4149016" y="3702242"/>
              <a:ext cx="3636701" cy="587225"/>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5"/>
            <p:cNvSpPr>
              <a:spLocks noChangeShapeType="1"/>
            </p:cNvSpPr>
            <p:nvPr/>
          </p:nvSpPr>
          <p:spPr bwMode="auto">
            <a:xfrm>
              <a:off x="1660746" y="3702243"/>
              <a:ext cx="6124971" cy="568280"/>
            </a:xfrm>
            <a:prstGeom prst="line">
              <a:avLst/>
            </a:prstGeom>
            <a:noFill/>
            <a:ln w="19050">
              <a:solidFill>
                <a:schemeClr val="accent4"/>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1"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for each point along the object.</a:t>
            </a:r>
            <a:endParaRPr lang="en-US" sz="2400" dirty="0"/>
          </a:p>
        </p:txBody>
      </p:sp>
    </p:spTree>
    <p:extLst>
      <p:ext uri="{BB962C8B-B14F-4D97-AF65-F5344CB8AC3E}">
        <p14:creationId xmlns:p14="http://schemas.microsoft.com/office/powerpoint/2010/main" val="2068990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89"/>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4"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2515613" cy="114843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4176359" y="4577237"/>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7457594" y="3920990"/>
            <a:ext cx="0" cy="656247"/>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4"/>
          <p:cNvSpPr>
            <a:spLocks noChangeShapeType="1"/>
          </p:cNvSpPr>
          <p:nvPr/>
        </p:nvSpPr>
        <p:spPr bwMode="auto">
          <a:xfrm>
            <a:off x="2754491" y="3045994"/>
            <a:ext cx="142186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5"/>
          <p:cNvSpPr>
            <a:spLocks noChangeShapeType="1"/>
          </p:cNvSpPr>
          <p:nvPr/>
        </p:nvSpPr>
        <p:spPr bwMode="auto">
          <a:xfrm>
            <a:off x="4176359" y="3702241"/>
            <a:ext cx="3281234"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6"/>
          <p:cNvSpPr>
            <a:spLocks noChangeShapeType="1"/>
          </p:cNvSpPr>
          <p:nvPr/>
        </p:nvSpPr>
        <p:spPr bwMode="auto">
          <a:xfrm flipH="1">
            <a:off x="1660746" y="4194426"/>
            <a:ext cx="2515613"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Text Box 17"/>
          <p:cNvSpPr txBox="1">
            <a:spLocks noChangeArrowheads="1"/>
          </p:cNvSpPr>
          <p:nvPr/>
        </p:nvSpPr>
        <p:spPr bwMode="auto">
          <a:xfrm>
            <a:off x="3289970" y="2662045"/>
            <a:ext cx="24381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66578" name="Text Box 18"/>
          <p:cNvSpPr txBox="1">
            <a:spLocks noChangeArrowheads="1"/>
          </p:cNvSpPr>
          <p:nvPr/>
        </p:nvSpPr>
        <p:spPr bwMode="auto">
          <a:xfrm>
            <a:off x="2590430" y="4139739"/>
            <a:ext cx="247232"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66579" name="Text Box 19"/>
          <p:cNvSpPr txBox="1">
            <a:spLocks noChangeArrowheads="1"/>
          </p:cNvSpPr>
          <p:nvPr/>
        </p:nvSpPr>
        <p:spPr bwMode="auto">
          <a:xfrm>
            <a:off x="5762289" y="3330823"/>
            <a:ext cx="193684" cy="37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19" name="Text Box 2"/>
          <p:cNvSpPr txBox="1">
            <a:spLocks noChangeArrowheads="1"/>
          </p:cNvSpPr>
          <p:nvPr/>
        </p:nvSpPr>
        <p:spPr bwMode="auto">
          <a:xfrm>
            <a:off x="1295400" y="685800"/>
            <a:ext cx="65532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dirty="0"/>
              <a:t>Thin Lens Equation</a:t>
            </a:r>
          </a:p>
          <a:p>
            <a:pPr>
              <a:spcBef>
                <a:spcPct val="50000"/>
              </a:spcBef>
            </a:pPr>
            <a:r>
              <a:rPr lang="en-US" altLang="en-US" dirty="0"/>
              <a:t>	1/f  =  1/o  +  1/</a:t>
            </a:r>
            <a:r>
              <a:rPr lang="en-US" altLang="en-US" dirty="0" err="1"/>
              <a:t>i</a:t>
            </a:r>
            <a:endParaRPr lang="en-US" altLang="en-US" dirty="0"/>
          </a:p>
          <a:p>
            <a:pPr>
              <a:spcBef>
                <a:spcPct val="50000"/>
              </a:spcBef>
            </a:pPr>
            <a:r>
              <a:rPr lang="en-US" altLang="en-US" dirty="0"/>
              <a:t>Magnification =  i/o</a:t>
            </a:r>
          </a:p>
          <a:p>
            <a:pPr>
              <a:spcBef>
                <a:spcPct val="50000"/>
              </a:spcBef>
            </a:pPr>
            <a:endParaRPr lang="en-US" altLang="en-US" dirty="0"/>
          </a:p>
          <a:p>
            <a:pPr>
              <a:spcBef>
                <a:spcPct val="50000"/>
              </a:spcBef>
            </a:pPr>
            <a:endParaRPr lang="en-US" altLang="en-US" sz="1400" dirty="0"/>
          </a:p>
        </p:txBody>
      </p:sp>
    </p:spTree>
    <p:extLst>
      <p:ext uri="{BB962C8B-B14F-4D97-AF65-F5344CB8AC3E}">
        <p14:creationId xmlns:p14="http://schemas.microsoft.com/office/powerpoint/2010/main" val="6433738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8" name="Line 8"/>
          <p:cNvSpPr>
            <a:spLocks noChangeShapeType="1"/>
          </p:cNvSpPr>
          <p:nvPr/>
        </p:nvSpPr>
        <p:spPr bwMode="auto">
          <a:xfrm flipV="1">
            <a:off x="272272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9" name="Line 9"/>
          <p:cNvSpPr>
            <a:spLocks noChangeShapeType="1"/>
          </p:cNvSpPr>
          <p:nvPr/>
        </p:nvSpPr>
        <p:spPr bwMode="auto">
          <a:xfrm>
            <a:off x="2722726" y="3428805"/>
            <a:ext cx="145363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2722726" y="3428804"/>
            <a:ext cx="4898929" cy="1691836"/>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directly on focal point, rays focused to infinity.</a:t>
            </a:r>
          </a:p>
          <a:p>
            <a:endParaRPr lang="en-US" sz="2400" dirty="0"/>
          </a:p>
          <a:p>
            <a:r>
              <a:rPr lang="en-US" sz="2400" dirty="0" smtClean="0"/>
              <a:t>Where would this be useful?</a:t>
            </a:r>
            <a:endParaRPr lang="en-US" sz="2400" dirty="0"/>
          </a:p>
        </p:txBody>
      </p:sp>
      <p:sp>
        <p:nvSpPr>
          <p:cNvPr id="14" name="Line 5"/>
          <p:cNvSpPr>
            <a:spLocks noChangeShapeType="1"/>
          </p:cNvSpPr>
          <p:nvPr/>
        </p:nvSpPr>
        <p:spPr bwMode="auto">
          <a:xfrm>
            <a:off x="4162210" y="3433325"/>
            <a:ext cx="3459445" cy="1194713"/>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Text Box 11"/>
          <p:cNvSpPr txBox="1">
            <a:spLocks noChangeArrowheads="1"/>
          </p:cNvSpPr>
          <p:nvPr/>
        </p:nvSpPr>
        <p:spPr bwMode="auto">
          <a:xfrm>
            <a:off x="6919980" y="4334706"/>
            <a:ext cx="70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3600" dirty="0">
                <a:solidFill>
                  <a:schemeClr val="tx1"/>
                </a:solidFill>
                <a:latin typeface="Symbol" panose="05050102010706020507" pitchFamily="18" charset="2"/>
                <a:sym typeface="Symbol" panose="05050102010706020507" pitchFamily="18" charset="2"/>
              </a:rPr>
              <a:t></a:t>
            </a:r>
            <a:endParaRPr lang="en-US" altLang="en-US" sz="3600" dirty="0">
              <a:solidFill>
                <a:schemeClr val="tx1"/>
              </a:solidFill>
              <a:latin typeface="Symbol" panose="05050102010706020507" pitchFamily="18" charset="2"/>
            </a:endParaRPr>
          </a:p>
        </p:txBody>
      </p:sp>
    </p:spTree>
    <p:extLst>
      <p:ext uri="{BB962C8B-B14F-4D97-AF65-F5344CB8AC3E}">
        <p14:creationId xmlns:p14="http://schemas.microsoft.com/office/powerpoint/2010/main" val="14429519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For object within the focal point, a virtual image is created.</a:t>
            </a:r>
          </a:p>
          <a:p>
            <a:endParaRPr lang="en-US" sz="2400" dirty="0"/>
          </a:p>
          <a:p>
            <a:r>
              <a:rPr lang="en-US" sz="2400" dirty="0" smtClean="0"/>
              <a:t>Only need two rays to locate object.</a:t>
            </a:r>
            <a:endParaRPr lang="en-US" sz="2400" dirty="0"/>
          </a:p>
        </p:txBody>
      </p:sp>
    </p:spTree>
    <p:extLst>
      <p:ext uri="{BB962C8B-B14F-4D97-AF65-F5344CB8AC3E}">
        <p14:creationId xmlns:p14="http://schemas.microsoft.com/office/powerpoint/2010/main" val="4787754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26333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263336" y="3428805"/>
            <a:ext cx="91302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4176359" y="3428805"/>
            <a:ext cx="3609358" cy="12578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0"/>
          <p:cNvSpPr>
            <a:spLocks noChangeShapeType="1"/>
          </p:cNvSpPr>
          <p:nvPr/>
        </p:nvSpPr>
        <p:spPr bwMode="auto">
          <a:xfrm>
            <a:off x="1684159" y="2562356"/>
            <a:ext cx="3506365" cy="122191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5"/>
          <p:cNvSpPr>
            <a:spLocks noChangeShapeType="1"/>
          </p:cNvSpPr>
          <p:nvPr/>
        </p:nvSpPr>
        <p:spPr bwMode="auto">
          <a:xfrm>
            <a:off x="1684158" y="2562686"/>
            <a:ext cx="4565721" cy="2506464"/>
          </a:xfrm>
          <a:prstGeom prst="line">
            <a:avLst/>
          </a:prstGeom>
          <a:noFill/>
          <a:ln w="19050">
            <a:solidFill>
              <a:schemeClr val="tx1"/>
            </a:solidFill>
            <a:prstDash val="dash"/>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8"/>
          <p:cNvSpPr>
            <a:spLocks noChangeShapeType="1"/>
          </p:cNvSpPr>
          <p:nvPr/>
        </p:nvSpPr>
        <p:spPr bwMode="auto">
          <a:xfrm flipV="1">
            <a:off x="1684159" y="2562356"/>
            <a:ext cx="0" cy="1358634"/>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9"/>
          <p:cNvSpPr>
            <a:spLocks noChangeShapeType="1"/>
          </p:cNvSpPr>
          <p:nvPr/>
        </p:nvSpPr>
        <p:spPr bwMode="auto">
          <a:xfrm>
            <a:off x="1684159" y="2574738"/>
            <a:ext cx="2492200"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Oval 4"/>
          <p:cNvSpPr>
            <a:spLocks noChangeArrowheads="1"/>
          </p:cNvSpPr>
          <p:nvPr/>
        </p:nvSpPr>
        <p:spPr bwMode="auto">
          <a:xfrm>
            <a:off x="3902923"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a:off x="3267972" y="3432158"/>
            <a:ext cx="2981907" cy="1636991"/>
          </a:xfrm>
          <a:prstGeom prst="line">
            <a:avLst/>
          </a:prstGeom>
          <a:noFill/>
          <a:ln w="19050">
            <a:solidFill>
              <a:schemeClr val="tx1"/>
            </a:solidFill>
            <a:prstDash val="solid"/>
            <a:round/>
            <a:headEnd type="non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flipV="1">
            <a:off x="2734027" y="2574737"/>
            <a:ext cx="1437737" cy="1358635"/>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9"/>
          <p:cNvSpPr>
            <a:spLocks noChangeShapeType="1"/>
          </p:cNvSpPr>
          <p:nvPr/>
        </p:nvSpPr>
        <p:spPr bwMode="auto">
          <a:xfrm flipV="1">
            <a:off x="3267972" y="2574736"/>
            <a:ext cx="903792" cy="8540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4161458" y="2574738"/>
            <a:ext cx="354435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Of course can use all three rules to trace three rays.</a:t>
            </a:r>
            <a:endParaRPr lang="en-US" sz="2400" dirty="0"/>
          </a:p>
        </p:txBody>
      </p:sp>
    </p:spTree>
    <p:extLst>
      <p:ext uri="{BB962C8B-B14F-4D97-AF65-F5344CB8AC3E}">
        <p14:creationId xmlns:p14="http://schemas.microsoft.com/office/powerpoint/2010/main" val="4117945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470778"/>
            <a:ext cx="4128671" cy="1450210"/>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4"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5"/>
          <p:cNvSpPr>
            <a:spLocks noChangeShapeType="1"/>
          </p:cNvSpPr>
          <p:nvPr/>
        </p:nvSpPr>
        <p:spPr bwMode="auto">
          <a:xfrm>
            <a:off x="1655741" y="3428805"/>
            <a:ext cx="3948769" cy="492183"/>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5"/>
          <p:cNvSpPr>
            <a:spLocks noChangeShapeType="1"/>
          </p:cNvSpPr>
          <p:nvPr/>
        </p:nvSpPr>
        <p:spPr bwMode="auto">
          <a:xfrm>
            <a:off x="1655742" y="3428805"/>
            <a:ext cx="2520618" cy="3141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233575" y="3740819"/>
            <a:ext cx="1572828" cy="0"/>
          </a:xfrm>
          <a:prstGeom prst="line">
            <a:avLst/>
          </a:prstGeom>
          <a:noFill/>
          <a:ln w="19050">
            <a:solidFill>
              <a:schemeClr val="tx1"/>
            </a:solidFill>
            <a:prstDash val="dash"/>
            <a:round/>
            <a:headEnd type="none" w="med" len="me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9"/>
          <p:cNvSpPr>
            <a:spLocks noChangeShapeType="1"/>
          </p:cNvSpPr>
          <p:nvPr/>
        </p:nvSpPr>
        <p:spPr bwMode="auto">
          <a:xfrm>
            <a:off x="4184247" y="3740819"/>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Same three rules can be applied to a concave lens.</a:t>
            </a:r>
            <a:endParaRPr lang="en-US" sz="2400" dirty="0"/>
          </a:p>
        </p:txBody>
      </p:sp>
    </p:spTree>
    <p:extLst>
      <p:ext uri="{BB962C8B-B14F-4D97-AF65-F5344CB8AC3E}">
        <p14:creationId xmlns:p14="http://schemas.microsoft.com/office/powerpoint/2010/main" val="7837697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34" name="Picture 18" descr="C:\My Documents\My Pictures\graphs_sine.bm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85" y="3377150"/>
            <a:ext cx="2454275" cy="2454275"/>
          </a:xfrm>
          <a:prstGeom prst="rect">
            <a:avLst/>
          </a:prstGeom>
          <a:noFill/>
          <a:ln w="9525">
            <a:noFill/>
            <a:miter lim="800000"/>
            <a:headEnd/>
            <a:tailEnd/>
          </a:ln>
        </p:spPr>
      </p:pic>
      <p:sp>
        <p:nvSpPr>
          <p:cNvPr id="60418" name="Rectangle 2"/>
          <p:cNvSpPr>
            <a:spLocks noGrp="1" noChangeArrowheads="1"/>
          </p:cNvSpPr>
          <p:nvPr>
            <p:ph type="title"/>
          </p:nvPr>
        </p:nvSpPr>
        <p:spPr>
          <a:noFill/>
          <a:ln/>
        </p:spPr>
        <p:txBody>
          <a:bodyPr/>
          <a:lstStyle/>
          <a:p>
            <a:r>
              <a:rPr lang="en-US" altLang="en-US" dirty="0" smtClean="0"/>
              <a:t>Basic properties of light</a:t>
            </a:r>
            <a:endParaRPr lang="en-US" altLang="en-US" dirty="0"/>
          </a:p>
        </p:txBody>
      </p:sp>
      <p:sp>
        <p:nvSpPr>
          <p:cNvPr id="60419" name="Rectangle 3"/>
          <p:cNvSpPr>
            <a:spLocks noGrp="1" noChangeArrowheads="1"/>
          </p:cNvSpPr>
          <p:nvPr>
            <p:ph sz="half" idx="1"/>
          </p:nvPr>
        </p:nvSpPr>
        <p:spPr>
          <a:noFill/>
          <a:ln/>
        </p:spPr>
        <p:txBody>
          <a:bodyPr/>
          <a:lstStyle/>
          <a:p>
            <a:pPr marL="533400" indent="-533400">
              <a:buFontTx/>
              <a:buAutoNum type="arabicPeriod"/>
            </a:pPr>
            <a:r>
              <a:rPr lang="en-US" altLang="en-US" sz="2800" dirty="0" smtClean="0"/>
              <a:t>Particle Movement</a:t>
            </a:r>
          </a:p>
          <a:p>
            <a:pPr marL="533400" indent="-533400">
              <a:buFontTx/>
              <a:buAutoNum type="arabicPeriod"/>
            </a:pPr>
            <a:endParaRPr lang="en-US" altLang="en-US" dirty="0"/>
          </a:p>
          <a:p>
            <a:pPr marL="533400" indent="-533400">
              <a:buFontTx/>
              <a:buAutoNum type="arabicPeriod"/>
            </a:pPr>
            <a:endParaRPr lang="en-US" altLang="en-US" sz="2800" dirty="0" smtClean="0"/>
          </a:p>
          <a:p>
            <a:pPr marL="533400" indent="-533400">
              <a:buFontTx/>
              <a:buAutoNum type="arabicPeriod"/>
            </a:pPr>
            <a:endParaRPr lang="en-US" altLang="en-US" dirty="0"/>
          </a:p>
          <a:p>
            <a:pPr marL="533400" indent="-533400">
              <a:buFontTx/>
              <a:buAutoNum type="arabicPeriod"/>
            </a:pPr>
            <a:endParaRPr lang="en-US" altLang="en-US" sz="2800" dirty="0" smtClean="0"/>
          </a:p>
          <a:p>
            <a:pPr marL="533400" indent="-533400">
              <a:buFontTx/>
              <a:buAutoNum type="arabicPeriod"/>
            </a:pPr>
            <a:r>
              <a:rPr lang="en-US" altLang="en-US" dirty="0" smtClean="0"/>
              <a:t>Wave</a:t>
            </a:r>
            <a:endParaRPr lang="en-US" altLang="en-US" dirty="0"/>
          </a:p>
          <a:p>
            <a:pPr marL="533400" indent="-533400">
              <a:buFontTx/>
              <a:buAutoNum type="arabicPeriod"/>
            </a:pPr>
            <a:endParaRPr lang="en-US" altLang="en-US" sz="2800" dirty="0"/>
          </a:p>
        </p:txBody>
      </p:sp>
      <p:grpSp>
        <p:nvGrpSpPr>
          <p:cNvPr id="3" name="Group 2"/>
          <p:cNvGrpSpPr/>
          <p:nvPr/>
        </p:nvGrpSpPr>
        <p:grpSpPr>
          <a:xfrm>
            <a:off x="5374922" y="1905784"/>
            <a:ext cx="1676400" cy="1676400"/>
            <a:chOff x="5867400" y="1981200"/>
            <a:chExt cx="1676400" cy="1676400"/>
          </a:xfrm>
        </p:grpSpPr>
        <p:sp>
          <p:nvSpPr>
            <p:cNvPr id="60427" name="Line 11"/>
            <p:cNvSpPr>
              <a:spLocks noChangeShapeType="1"/>
            </p:cNvSpPr>
            <p:nvPr/>
          </p:nvSpPr>
          <p:spPr bwMode="auto">
            <a:xfrm>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8" name="Line 12"/>
            <p:cNvSpPr>
              <a:spLocks noChangeShapeType="1"/>
            </p:cNvSpPr>
            <p:nvPr/>
          </p:nvSpPr>
          <p:spPr bwMode="auto">
            <a:xfrm rot="-5400000">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9" name="Line 13"/>
            <p:cNvSpPr>
              <a:spLocks noChangeShapeType="1"/>
            </p:cNvSpPr>
            <p:nvPr/>
          </p:nvSpPr>
          <p:spPr bwMode="auto">
            <a:xfrm rot="-3016848">
              <a:off x="6704806" y="1981994"/>
              <a:ext cx="1588"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30" name="Line 14"/>
            <p:cNvSpPr>
              <a:spLocks noChangeShapeType="1"/>
            </p:cNvSpPr>
            <p:nvPr/>
          </p:nvSpPr>
          <p:spPr bwMode="auto">
            <a:xfrm rot="-7376245">
              <a:off x="6704806" y="1980407"/>
              <a:ext cx="1587"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0435" name="Text Box 19"/>
          <p:cNvSpPr txBox="1">
            <a:spLocks noChangeArrowheads="1"/>
          </p:cNvSpPr>
          <p:nvPr/>
        </p:nvSpPr>
        <p:spPr bwMode="auto">
          <a:xfrm>
            <a:off x="628650" y="6223783"/>
            <a:ext cx="6441722" cy="3365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Either property may be used to explain the various phenomena of light</a:t>
            </a:r>
          </a:p>
        </p:txBody>
      </p:sp>
    </p:spTree>
    <p:extLst>
      <p:ext uri="{BB962C8B-B14F-4D97-AF65-F5344CB8AC3E}">
        <p14:creationId xmlns:p14="http://schemas.microsoft.com/office/powerpoint/2010/main" val="29116707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6124971" cy="12031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25156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514174"/>
            <a:ext cx="4005126" cy="1406814"/>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233574" y="3729584"/>
            <a:ext cx="0" cy="191404"/>
          </a:xfrm>
          <a:prstGeom prst="line">
            <a:avLst/>
          </a:prstGeom>
          <a:noFill/>
          <a:ln w="57150">
            <a:solidFill>
              <a:schemeClr val="accent5"/>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But again two rays are enough to locate virtual image.</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87530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3001274" y="3447385"/>
            <a:ext cx="4784443" cy="19674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6" name="AutoShape 6"/>
          <p:cNvSpPr>
            <a:spLocks noChangeArrowheads="1"/>
          </p:cNvSpPr>
          <p:nvPr/>
        </p:nvSpPr>
        <p:spPr bwMode="auto">
          <a:xfrm>
            <a:off x="5543540"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66904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8" name="Line 8"/>
          <p:cNvSpPr>
            <a:spLocks noChangeShapeType="1"/>
          </p:cNvSpPr>
          <p:nvPr/>
        </p:nvSpPr>
        <p:spPr bwMode="auto">
          <a:xfrm flipV="1">
            <a:off x="3001274"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3001274" y="3428805"/>
            <a:ext cx="117508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flipV="1">
            <a:off x="2722245" y="2701532"/>
            <a:ext cx="3471726" cy="1219456"/>
          </a:xfrm>
          <a:prstGeom prst="line">
            <a:avLst/>
          </a:prstGeom>
          <a:noFill/>
          <a:ln w="19050">
            <a:solidFill>
              <a:schemeClr val="tx1"/>
            </a:solidFill>
            <a:prstDash val="dash"/>
            <a:round/>
            <a:headEnd/>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8"/>
          <p:cNvSpPr>
            <a:spLocks noChangeShapeType="1"/>
          </p:cNvSpPr>
          <p:nvPr/>
        </p:nvSpPr>
        <p:spPr bwMode="auto">
          <a:xfrm flipV="1">
            <a:off x="3517659" y="3639845"/>
            <a:ext cx="0" cy="281142"/>
          </a:xfrm>
          <a:prstGeom prst="line">
            <a:avLst/>
          </a:prstGeom>
          <a:noFill/>
          <a:ln w="5715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Freeform 24"/>
          <p:cNvSpPr>
            <a:spLocks noChangeAspect="1"/>
          </p:cNvSpPr>
          <p:nvPr/>
        </p:nvSpPr>
        <p:spPr bwMode="auto">
          <a:xfrm>
            <a:off x="3860813" y="2243092"/>
            <a:ext cx="624916" cy="3346859"/>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t>Concave lens makes virtual image that is smaller no matter where object is located.</a:t>
            </a:r>
            <a:endParaRPr lang="en-US" sz="2400" dirty="0"/>
          </a:p>
        </p:txBody>
      </p:sp>
      <p:sp>
        <p:nvSpPr>
          <p:cNvPr id="17" name="Line 10"/>
          <p:cNvSpPr>
            <a:spLocks noChangeShapeType="1"/>
          </p:cNvSpPr>
          <p:nvPr/>
        </p:nvSpPr>
        <p:spPr bwMode="auto">
          <a:xfrm flipV="1">
            <a:off x="4176359" y="2142425"/>
            <a:ext cx="3609358" cy="1267799"/>
          </a:xfrm>
          <a:prstGeom prst="line">
            <a:avLst/>
          </a:prstGeom>
          <a:noFill/>
          <a:ln w="19050">
            <a:solidFill>
              <a:schemeClr val="tx1"/>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526561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endParaRPr lang="en-US" altLang="en-US"/>
          </a:p>
          <a:p>
            <a:pPr>
              <a:spcBef>
                <a:spcPct val="50000"/>
              </a:spcBef>
            </a:pPr>
            <a:endParaRPr lang="en-US" altLang="en-US" sz="1400"/>
          </a:p>
        </p:txBody>
      </p:sp>
      <p:grpSp>
        <p:nvGrpSpPr>
          <p:cNvPr id="2" name="Group 1"/>
          <p:cNvGrpSpPr>
            <a:grpSpLocks noChangeAspect="1"/>
          </p:cNvGrpSpPr>
          <p:nvPr/>
        </p:nvGrpSpPr>
        <p:grpSpPr>
          <a:xfrm>
            <a:off x="620490" y="2438400"/>
            <a:ext cx="6858000" cy="3397541"/>
            <a:chOff x="457200" y="2438400"/>
            <a:chExt cx="8305800" cy="4114800"/>
          </a:xfrm>
        </p:grpSpPr>
        <p:sp>
          <p:nvSpPr>
            <p:cNvPr id="46081" name="Oval 4"/>
            <p:cNvSpPr>
              <a:spLocks noChangeArrowheads="1"/>
            </p:cNvSpPr>
            <p:nvPr/>
          </p:nvSpPr>
          <p:spPr bwMode="auto">
            <a:xfrm>
              <a:off x="2928938" y="2438400"/>
              <a:ext cx="574675"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3" name="Line 5"/>
            <p:cNvSpPr>
              <a:spLocks noChangeShapeType="1"/>
            </p:cNvSpPr>
            <p:nvPr/>
          </p:nvSpPr>
          <p:spPr bwMode="auto">
            <a:xfrm>
              <a:off x="571500" y="3657600"/>
              <a:ext cx="6438900" cy="1676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4" name="Line 10"/>
            <p:cNvSpPr>
              <a:spLocks noChangeShapeType="1"/>
            </p:cNvSpPr>
            <p:nvPr/>
          </p:nvSpPr>
          <p:spPr bwMode="auto">
            <a:xfrm>
              <a:off x="3216275" y="3657600"/>
              <a:ext cx="3794125" cy="1752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5" name="Line 12"/>
            <p:cNvSpPr>
              <a:spLocks noChangeShapeType="1"/>
            </p:cNvSpPr>
            <p:nvPr/>
          </p:nvSpPr>
          <p:spPr bwMode="auto">
            <a:xfrm flipV="1">
              <a:off x="3216275" y="5257800"/>
              <a:ext cx="379412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6" name="Line 3"/>
            <p:cNvSpPr>
              <a:spLocks noChangeShapeType="1"/>
            </p:cNvSpPr>
            <p:nvPr/>
          </p:nvSpPr>
          <p:spPr bwMode="auto">
            <a:xfrm>
              <a:off x="457200" y="4343400"/>
              <a:ext cx="8229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AutoShape 6"/>
            <p:cNvSpPr>
              <a:spLocks noChangeArrowheads="1"/>
            </p:cNvSpPr>
            <p:nvPr/>
          </p:nvSpPr>
          <p:spPr bwMode="auto">
            <a:xfrm>
              <a:off x="4652963" y="4267200"/>
              <a:ext cx="115887"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8" name="AutoShape 7"/>
            <p:cNvSpPr>
              <a:spLocks noChangeArrowheads="1"/>
            </p:cNvSpPr>
            <p:nvPr/>
          </p:nvSpPr>
          <p:spPr bwMode="auto">
            <a:xfrm>
              <a:off x="1631950" y="4267200"/>
              <a:ext cx="1143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endParaRPr lang="en-US" altLang="en-US"/>
            </a:p>
          </p:txBody>
        </p:sp>
        <p:sp>
          <p:nvSpPr>
            <p:cNvPr id="46089" name="Line 8"/>
            <p:cNvSpPr>
              <a:spLocks noChangeShapeType="1"/>
            </p:cNvSpPr>
            <p:nvPr/>
          </p:nvSpPr>
          <p:spPr bwMode="auto">
            <a:xfrm flipV="1">
              <a:off x="5715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9"/>
            <p:cNvSpPr>
              <a:spLocks noChangeShapeType="1"/>
            </p:cNvSpPr>
            <p:nvPr/>
          </p:nvSpPr>
          <p:spPr bwMode="auto">
            <a:xfrm>
              <a:off x="571500" y="3657600"/>
              <a:ext cx="26447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p:cNvSpPr>
              <a:spLocks noChangeShapeType="1"/>
            </p:cNvSpPr>
            <p:nvPr/>
          </p:nvSpPr>
          <p:spPr bwMode="auto">
            <a:xfrm>
              <a:off x="571500" y="3657600"/>
              <a:ext cx="2644775"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2" name="Line 13"/>
            <p:cNvSpPr>
              <a:spLocks noChangeShapeType="1"/>
            </p:cNvSpPr>
            <p:nvPr/>
          </p:nvSpPr>
          <p:spPr bwMode="auto">
            <a:xfrm>
              <a:off x="6665913" y="4343400"/>
              <a:ext cx="0" cy="9144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23"/>
            <p:cNvSpPr>
              <a:spLocks noChangeShapeType="1"/>
            </p:cNvSpPr>
            <p:nvPr/>
          </p:nvSpPr>
          <p:spPr bwMode="auto">
            <a:xfrm>
              <a:off x="609600" y="3657600"/>
              <a:ext cx="25908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Freeform 24"/>
            <p:cNvSpPr>
              <a:spLocks/>
            </p:cNvSpPr>
            <p:nvPr/>
          </p:nvSpPr>
          <p:spPr bwMode="auto">
            <a:xfrm>
              <a:off x="3810000" y="2438400"/>
              <a:ext cx="609600" cy="3886200"/>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46096" name="Line 25"/>
            <p:cNvSpPr>
              <a:spLocks noChangeShapeType="1"/>
            </p:cNvSpPr>
            <p:nvPr/>
          </p:nvSpPr>
          <p:spPr bwMode="auto">
            <a:xfrm>
              <a:off x="7696200" y="4343400"/>
              <a:ext cx="0" cy="1676400"/>
            </a:xfrm>
            <a:prstGeom prst="line">
              <a:avLst/>
            </a:prstGeom>
            <a:noFill/>
            <a:ln w="762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26"/>
            <p:cNvSpPr>
              <a:spLocks noChangeShapeType="1"/>
            </p:cNvSpPr>
            <p:nvPr/>
          </p:nvSpPr>
          <p:spPr bwMode="auto">
            <a:xfrm>
              <a:off x="4114800" y="4038600"/>
              <a:ext cx="4648200" cy="25146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8" name="Line 27"/>
            <p:cNvSpPr>
              <a:spLocks noChangeShapeType="1"/>
            </p:cNvSpPr>
            <p:nvPr/>
          </p:nvSpPr>
          <p:spPr bwMode="auto">
            <a:xfrm>
              <a:off x="4114800" y="4572000"/>
              <a:ext cx="4648200" cy="18288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9" name="Line 28"/>
            <p:cNvSpPr>
              <a:spLocks noChangeShapeType="1"/>
            </p:cNvSpPr>
            <p:nvPr/>
          </p:nvSpPr>
          <p:spPr bwMode="auto">
            <a:xfrm>
              <a:off x="4114800" y="5257800"/>
              <a:ext cx="4648200" cy="914400"/>
            </a:xfrm>
            <a:prstGeom prst="line">
              <a:avLst/>
            </a:prstGeom>
            <a:noFill/>
            <a:ln w="38100">
              <a:solidFill>
                <a:srgbClr val="0D18E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t>Principle ray approach works for complex lens </a:t>
            </a:r>
            <a:r>
              <a:rPr lang="en-US" altLang="en-US" sz="2400" dirty="0" smtClean="0"/>
              <a:t>assemblies.</a:t>
            </a:r>
            <a:endParaRPr lang="en-US" altLang="en-US" sz="2400" dirty="0"/>
          </a:p>
        </p:txBody>
      </p:sp>
      <p:sp>
        <p:nvSpPr>
          <p:cNvPr id="22" name="Text Box 21"/>
          <p:cNvSpPr txBox="1">
            <a:spLocks noChangeArrowheads="1"/>
          </p:cNvSpPr>
          <p:nvPr/>
        </p:nvSpPr>
        <p:spPr bwMode="auto">
          <a:xfrm>
            <a:off x="1226507" y="970909"/>
            <a:ext cx="64770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spcBef>
                <a:spcPct val="50000"/>
              </a:spcBef>
            </a:pPr>
            <a:r>
              <a:rPr lang="en-US" altLang="en-US" dirty="0"/>
              <a:t>Focal lengths add as reciprocals:</a:t>
            </a:r>
          </a:p>
          <a:p>
            <a:pPr>
              <a:spcBef>
                <a:spcPct val="50000"/>
              </a:spcBef>
            </a:pPr>
            <a:r>
              <a:rPr lang="en-US" altLang="en-US" dirty="0"/>
              <a:t>1/f</a:t>
            </a:r>
            <a:r>
              <a:rPr lang="en-US" altLang="en-US" sz="1800" dirty="0"/>
              <a:t>(total)</a:t>
            </a:r>
            <a:r>
              <a:rPr lang="en-US" altLang="en-US" dirty="0"/>
              <a:t> = 1/f</a:t>
            </a:r>
            <a:r>
              <a:rPr lang="en-US" altLang="en-US" sz="1800" dirty="0"/>
              <a:t>1</a:t>
            </a:r>
            <a:r>
              <a:rPr lang="en-US" altLang="en-US" dirty="0"/>
              <a:t> + 1/f</a:t>
            </a:r>
            <a:r>
              <a:rPr lang="en-US" altLang="en-US" sz="1800" dirty="0"/>
              <a:t>2</a:t>
            </a:r>
            <a:r>
              <a:rPr lang="en-US" altLang="en-US" dirty="0"/>
              <a:t> +  ...   + 1/</a:t>
            </a:r>
            <a:r>
              <a:rPr lang="en-US" altLang="en-US" dirty="0" err="1"/>
              <a:t>f</a:t>
            </a:r>
            <a:r>
              <a:rPr lang="en-US" altLang="en-US" sz="1800" dirty="0" err="1"/>
              <a:t>n</a:t>
            </a:r>
            <a:r>
              <a:rPr lang="en-US" altLang="en-US" sz="1800" dirty="0"/>
              <a:t> 		Remember: for concave lens f is negative</a:t>
            </a:r>
          </a:p>
        </p:txBody>
      </p:sp>
    </p:spTree>
    <p:extLst>
      <p:ext uri="{BB962C8B-B14F-4D97-AF65-F5344CB8AC3E}">
        <p14:creationId xmlns:p14="http://schemas.microsoft.com/office/powerpoint/2010/main" val="39635756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5"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Begin with one convex lens.</a:t>
            </a:r>
            <a:endParaRPr lang="en-US" altLang="en-US" sz="2400" dirty="0"/>
          </a:p>
        </p:txBody>
      </p:sp>
    </p:spTree>
    <p:extLst>
      <p:ext uri="{BB962C8B-B14F-4D97-AF65-F5344CB8AC3E}">
        <p14:creationId xmlns:p14="http://schemas.microsoft.com/office/powerpoint/2010/main" val="33723998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6" y="3428805"/>
            <a:ext cx="174827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3"/>
          <p:cNvSpPr>
            <a:spLocks noChangeShapeType="1"/>
          </p:cNvSpPr>
          <p:nvPr/>
        </p:nvSpPr>
        <p:spPr bwMode="auto">
          <a:xfrm>
            <a:off x="6081555" y="3920990"/>
            <a:ext cx="0" cy="8374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Add a second convex lens.</a:t>
            </a:r>
            <a:endParaRPr lang="en-US" altLang="en-US" sz="2400" dirty="0"/>
          </a:p>
        </p:txBody>
      </p:sp>
    </p:spTree>
    <p:extLst>
      <p:ext uri="{BB962C8B-B14F-4D97-AF65-F5344CB8AC3E}">
        <p14:creationId xmlns:p14="http://schemas.microsoft.com/office/powerpoint/2010/main" val="3554101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Line 3"/>
          <p:cNvSpPr>
            <a:spLocks noChangeShapeType="1"/>
          </p:cNvSpPr>
          <p:nvPr/>
        </p:nvSpPr>
        <p:spPr bwMode="auto">
          <a:xfrm>
            <a:off x="1551372" y="3920990"/>
            <a:ext cx="60702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5" name="Line 5"/>
          <p:cNvSpPr>
            <a:spLocks noChangeShapeType="1"/>
          </p:cNvSpPr>
          <p:nvPr/>
        </p:nvSpPr>
        <p:spPr bwMode="auto">
          <a:xfrm>
            <a:off x="1660746" y="3428805"/>
            <a:ext cx="5357637" cy="1613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257564" y="3866303"/>
            <a:ext cx="2193761" cy="109374"/>
            <a:chOff x="2506146" y="3866303"/>
            <a:chExt cx="2193761" cy="109374"/>
          </a:xfrm>
        </p:grpSpPr>
        <p:sp>
          <p:nvSpPr>
            <p:cNvPr id="66566" name="AutoShape 6"/>
            <p:cNvSpPr>
              <a:spLocks noChangeArrowheads="1"/>
            </p:cNvSpPr>
            <p:nvPr/>
          </p:nvSpPr>
          <p:spPr bwMode="auto">
            <a:xfrm>
              <a:off x="4590533"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6567" name="AutoShape 7"/>
            <p:cNvSpPr>
              <a:spLocks noChangeArrowheads="1"/>
            </p:cNvSpPr>
            <p:nvPr/>
          </p:nvSpPr>
          <p:spPr bwMode="auto">
            <a:xfrm>
              <a:off x="2506146" y="3866303"/>
              <a:ext cx="109374" cy="109374"/>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66568" name="Line 8"/>
          <p:cNvSpPr>
            <a:spLocks noChangeShapeType="1"/>
          </p:cNvSpPr>
          <p:nvPr/>
        </p:nvSpPr>
        <p:spPr bwMode="auto">
          <a:xfrm flipV="1">
            <a:off x="1660746" y="3428805"/>
            <a:ext cx="0" cy="49218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9"/>
          <p:cNvSpPr>
            <a:spLocks noChangeShapeType="1"/>
          </p:cNvSpPr>
          <p:nvPr/>
        </p:nvSpPr>
        <p:spPr bwMode="auto">
          <a:xfrm>
            <a:off x="1660747" y="3428805"/>
            <a:ext cx="1693696"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10"/>
          <p:cNvSpPr>
            <a:spLocks noChangeShapeType="1"/>
          </p:cNvSpPr>
          <p:nvPr/>
        </p:nvSpPr>
        <p:spPr bwMode="auto">
          <a:xfrm>
            <a:off x="3354444" y="3418943"/>
            <a:ext cx="3663939" cy="181000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1"/>
          <p:cNvSpPr>
            <a:spLocks noChangeShapeType="1"/>
          </p:cNvSpPr>
          <p:nvPr/>
        </p:nvSpPr>
        <p:spPr bwMode="auto">
          <a:xfrm>
            <a:off x="1660746" y="3428805"/>
            <a:ext cx="1748279" cy="132962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2"/>
          <p:cNvSpPr>
            <a:spLocks noChangeShapeType="1"/>
          </p:cNvSpPr>
          <p:nvPr/>
        </p:nvSpPr>
        <p:spPr bwMode="auto">
          <a:xfrm flipV="1">
            <a:off x="3409025" y="4758431"/>
            <a:ext cx="360935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2908962" y="3866303"/>
            <a:ext cx="2193761" cy="109374"/>
            <a:chOff x="2908962" y="3866303"/>
            <a:chExt cx="2193761" cy="109374"/>
          </a:xfrm>
        </p:grpSpPr>
        <p:sp>
          <p:nvSpPr>
            <p:cNvPr id="16" name="AutoShape 6"/>
            <p:cNvSpPr>
              <a:spLocks noChangeArrowheads="1"/>
            </p:cNvSpPr>
            <p:nvPr/>
          </p:nvSpPr>
          <p:spPr bwMode="auto">
            <a:xfrm>
              <a:off x="4993349"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7" name="AutoShape 7"/>
            <p:cNvSpPr>
              <a:spLocks noChangeArrowheads="1"/>
            </p:cNvSpPr>
            <p:nvPr/>
          </p:nvSpPr>
          <p:spPr bwMode="auto">
            <a:xfrm>
              <a:off x="2908962" y="3866303"/>
              <a:ext cx="109374" cy="109374"/>
            </a:xfrm>
            <a:prstGeom prst="diamond">
              <a:avLst/>
            </a:prstGeom>
            <a:solidFill>
              <a:schemeClr val="accent2">
                <a:lumMod val="40000"/>
                <a:lumOff val="60000"/>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sp>
        <p:nvSpPr>
          <p:cNvPr id="18" name="Oval 4"/>
          <p:cNvSpPr>
            <a:spLocks noChangeArrowheads="1"/>
          </p:cNvSpPr>
          <p:nvPr/>
        </p:nvSpPr>
        <p:spPr bwMode="auto">
          <a:xfrm>
            <a:off x="3732406" y="2247560"/>
            <a:ext cx="546872" cy="3346859"/>
          </a:xfrm>
          <a:prstGeom prst="ellipse">
            <a:avLst/>
          </a:prstGeom>
          <a:solidFill>
            <a:schemeClr val="accent2">
              <a:lumMod val="40000"/>
              <a:lumOff val="60000"/>
              <a:alpha val="50000"/>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9" name="Oval 4"/>
          <p:cNvSpPr>
            <a:spLocks noChangeArrowheads="1"/>
          </p:cNvSpPr>
          <p:nvPr/>
        </p:nvSpPr>
        <p:spPr bwMode="auto">
          <a:xfrm>
            <a:off x="3081008" y="2247560"/>
            <a:ext cx="546872" cy="3346859"/>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20" name="Line 5"/>
          <p:cNvSpPr>
            <a:spLocks noChangeShapeType="1"/>
          </p:cNvSpPr>
          <p:nvPr/>
        </p:nvSpPr>
        <p:spPr bwMode="auto">
          <a:xfrm flipV="1">
            <a:off x="4005842" y="2376058"/>
            <a:ext cx="3012541" cy="238237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10"/>
          <p:cNvSpPr>
            <a:spLocks noChangeShapeType="1"/>
          </p:cNvSpPr>
          <p:nvPr/>
        </p:nvSpPr>
        <p:spPr bwMode="auto">
          <a:xfrm>
            <a:off x="3354442" y="3652801"/>
            <a:ext cx="3663941" cy="151400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1"/>
          <p:cNvSpPr>
            <a:spLocks noChangeShapeType="1"/>
          </p:cNvSpPr>
          <p:nvPr/>
        </p:nvSpPr>
        <p:spPr bwMode="auto">
          <a:xfrm>
            <a:off x="1660746" y="3428806"/>
            <a:ext cx="1706086" cy="208098"/>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auto">
          <a:xfrm>
            <a:off x="4698120" y="3920990"/>
            <a:ext cx="0" cy="278148"/>
          </a:xfrm>
          <a:prstGeom prst="line">
            <a:avLst/>
          </a:prstGeom>
          <a:noFill/>
          <a:ln w="57150">
            <a:solidFill>
              <a:schemeClr val="accent5"/>
            </a:solidFill>
            <a:round/>
            <a:headEnd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3"/>
          <p:cNvSpPr>
            <a:spLocks noChangeShapeType="1"/>
          </p:cNvSpPr>
          <p:nvPr/>
        </p:nvSpPr>
        <p:spPr bwMode="auto">
          <a:xfrm>
            <a:off x="6081555" y="3920990"/>
            <a:ext cx="0" cy="837441"/>
          </a:xfrm>
          <a:prstGeom prst="line">
            <a:avLst/>
          </a:prstGeom>
          <a:noFill/>
          <a:ln w="76200">
            <a:gradFill>
              <a:gsLst>
                <a:gs pos="0">
                  <a:schemeClr val="accent1">
                    <a:lumMod val="5000"/>
                    <a:lumOff val="95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Title 4"/>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smtClean="0"/>
              <a:t>Another example: Can determine real image formed by two convex lenses.</a:t>
            </a:r>
            <a:endParaRPr lang="en-US" altLang="en-US" sz="2400" dirty="0"/>
          </a:p>
        </p:txBody>
      </p:sp>
    </p:spTree>
    <p:extLst>
      <p:ext uri="{BB962C8B-B14F-4D97-AF65-F5344CB8AC3E}">
        <p14:creationId xmlns:p14="http://schemas.microsoft.com/office/powerpoint/2010/main" val="19251940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Dispersion: </a:t>
            </a:r>
            <a:r>
              <a:rPr lang="en-US" altLang="en-US" sz="2400" dirty="0" smtClean="0">
                <a:cs typeface="Times New Roman" panose="02020603050405020304" pitchFamily="18" charset="0"/>
              </a:rPr>
              <a:t>Separation </a:t>
            </a:r>
            <a:r>
              <a:rPr lang="en-US" altLang="en-US" sz="2400" dirty="0">
                <a:cs typeface="Times New Roman" panose="02020603050405020304" pitchFamily="18" charset="0"/>
              </a:rPr>
              <a:t>of white light into spectral colors as a result of different amounts of refraction by different wavelengths of light.</a:t>
            </a:r>
            <a:r>
              <a:rPr lang="en-US" sz="2400" dirty="0" smtClean="0"/>
              <a:t> </a:t>
            </a:r>
            <a:endParaRPr lang="en-US" sz="2400" dirty="0"/>
          </a:p>
        </p:txBody>
      </p:sp>
      <p:sp>
        <p:nvSpPr>
          <p:cNvPr id="3" name="Content Placeholder 2"/>
          <p:cNvSpPr>
            <a:spLocks noGrp="1"/>
          </p:cNvSpPr>
          <p:nvPr>
            <p:ph sz="half" idx="1"/>
          </p:nvPr>
        </p:nvSpPr>
        <p:spPr/>
        <p:txBody>
          <a:bodyPr>
            <a:normAutofit/>
          </a:bodyPr>
          <a:lstStyle/>
          <a:p>
            <a:r>
              <a:rPr lang="en-US" sz="2400" dirty="0" smtClean="0"/>
              <a:t>Dispersive prisms typically triangular</a:t>
            </a:r>
          </a:p>
          <a:p>
            <a:r>
              <a:rPr lang="en-US" sz="2400" dirty="0" smtClean="0"/>
              <a:t>Optical instruments requiring single colors</a:t>
            </a:r>
          </a:p>
          <a:p>
            <a:r>
              <a:rPr lang="en-US" sz="2400" dirty="0" smtClean="0"/>
              <a:t>Back to Sir Isaac Newton</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2931" y="1825625"/>
            <a:ext cx="3698637"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76880"/>
            <a:ext cx="4083503" cy="2000083"/>
          </a:xfrm>
          <a:prstGeom prst="rect">
            <a:avLst/>
          </a:prstGeom>
        </p:spPr>
      </p:pic>
    </p:spTree>
    <p:extLst>
      <p:ext uri="{BB962C8B-B14F-4D97-AF65-F5344CB8AC3E}">
        <p14:creationId xmlns:p14="http://schemas.microsoft.com/office/powerpoint/2010/main" val="1151639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Monochromator</a:t>
            </a:r>
            <a:r>
              <a:rPr lang="en-US" sz="2800" dirty="0" smtClean="0"/>
              <a:t>: Optical instrument for generating single colors</a:t>
            </a:r>
            <a:endParaRPr lang="en-US" sz="2800" dirty="0"/>
          </a:p>
        </p:txBody>
      </p:sp>
      <p:sp>
        <p:nvSpPr>
          <p:cNvPr id="3" name="Content Placeholder 2"/>
          <p:cNvSpPr>
            <a:spLocks noGrp="1"/>
          </p:cNvSpPr>
          <p:nvPr>
            <p:ph idx="1"/>
          </p:nvPr>
        </p:nvSpPr>
        <p:spPr/>
        <p:txBody>
          <a:bodyPr/>
          <a:lstStyle/>
          <a:p>
            <a:r>
              <a:rPr lang="en-US" dirty="0" smtClean="0"/>
              <a:t>Used in optical measuring instruments</a:t>
            </a:r>
          </a:p>
          <a:p>
            <a:r>
              <a:rPr lang="en-US" dirty="0" smtClean="0"/>
              <a:t>How </a:t>
            </a:r>
            <a:r>
              <a:rPr lang="en-US" dirty="0"/>
              <a:t>a </a:t>
            </a:r>
            <a:r>
              <a:rPr lang="en-US" dirty="0" err="1" smtClean="0"/>
              <a:t>monochromator</a:t>
            </a:r>
            <a:r>
              <a:rPr lang="en-US" dirty="0" smtClean="0"/>
              <a:t> </a:t>
            </a:r>
            <a:r>
              <a:rPr lang="en-US" dirty="0"/>
              <a:t>works </a:t>
            </a:r>
            <a:r>
              <a:rPr lang="en-US" dirty="0" smtClean="0"/>
              <a:t>according </a:t>
            </a:r>
            <a:r>
              <a:rPr lang="en-US" dirty="0"/>
              <a:t>to the principle of </a:t>
            </a:r>
            <a:r>
              <a:rPr lang="en-US" dirty="0" smtClean="0"/>
              <a:t>dispersion</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311" t="12222" r="11573" b="61111"/>
          <a:stretch/>
        </p:blipFill>
        <p:spPr>
          <a:xfrm>
            <a:off x="1379424" y="3171502"/>
            <a:ext cx="5975464" cy="3611072"/>
          </a:xfrm>
          <a:prstGeom prst="rect">
            <a:avLst/>
          </a:prstGeom>
        </p:spPr>
      </p:pic>
      <p:sp>
        <p:nvSpPr>
          <p:cNvPr id="5" name="Line 1035"/>
          <p:cNvSpPr>
            <a:spLocks noChangeShapeType="1"/>
          </p:cNvSpPr>
          <p:nvPr/>
        </p:nvSpPr>
        <p:spPr bwMode="auto">
          <a:xfrm flipH="1" flipV="1">
            <a:off x="2095500" y="5540374"/>
            <a:ext cx="381000" cy="762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 name="Line 1036"/>
          <p:cNvSpPr>
            <a:spLocks noChangeShapeType="1"/>
          </p:cNvSpPr>
          <p:nvPr/>
        </p:nvSpPr>
        <p:spPr bwMode="auto">
          <a:xfrm flipH="1" flipV="1">
            <a:off x="1619250" y="4606924"/>
            <a:ext cx="381000" cy="762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7" name="Text Box 1037"/>
          <p:cNvSpPr txBox="1">
            <a:spLocks noChangeArrowheads="1"/>
          </p:cNvSpPr>
          <p:nvPr/>
        </p:nvSpPr>
        <p:spPr bwMode="auto">
          <a:xfrm>
            <a:off x="897389" y="5797549"/>
            <a:ext cx="1356012" cy="36933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tx1"/>
                </a:solidFill>
              </a:rPr>
              <a:t>Entrance Slit</a:t>
            </a:r>
          </a:p>
        </p:txBody>
      </p:sp>
      <p:sp>
        <p:nvSpPr>
          <p:cNvPr id="8" name="Line 1031"/>
          <p:cNvSpPr>
            <a:spLocks noChangeShapeType="1"/>
          </p:cNvSpPr>
          <p:nvPr/>
        </p:nvSpPr>
        <p:spPr bwMode="auto">
          <a:xfrm flipH="1">
            <a:off x="5029200" y="5549899"/>
            <a:ext cx="381000" cy="762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9" name="Line 1032"/>
          <p:cNvSpPr>
            <a:spLocks noChangeShapeType="1"/>
          </p:cNvSpPr>
          <p:nvPr/>
        </p:nvSpPr>
        <p:spPr bwMode="auto">
          <a:xfrm flipH="1">
            <a:off x="5372100" y="3892320"/>
            <a:ext cx="381000" cy="6858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0" name="Text Box 1033"/>
          <p:cNvSpPr txBox="1">
            <a:spLocks noChangeArrowheads="1"/>
          </p:cNvSpPr>
          <p:nvPr/>
        </p:nvSpPr>
        <p:spPr bwMode="auto">
          <a:xfrm>
            <a:off x="5682344" y="4051750"/>
            <a:ext cx="2249488" cy="58102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dirty="0" err="1">
                <a:solidFill>
                  <a:schemeClr val="tx1"/>
                </a:solidFill>
              </a:rPr>
              <a:t>Monochromator</a:t>
            </a:r>
            <a:r>
              <a:rPr lang="en-US" altLang="en-US" sz="1600" dirty="0">
                <a:solidFill>
                  <a:schemeClr val="tx1"/>
                </a:solidFill>
              </a:rPr>
              <a:t> (Prism Type)</a:t>
            </a:r>
          </a:p>
        </p:txBody>
      </p:sp>
      <p:sp>
        <p:nvSpPr>
          <p:cNvPr id="11" name="Line 1034"/>
          <p:cNvSpPr>
            <a:spLocks noChangeShapeType="1"/>
          </p:cNvSpPr>
          <p:nvPr/>
        </p:nvSpPr>
        <p:spPr bwMode="auto">
          <a:xfrm flipH="1">
            <a:off x="5486400" y="4645024"/>
            <a:ext cx="381000" cy="7620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 name="Text Box 1039"/>
          <p:cNvSpPr txBox="1">
            <a:spLocks noChangeArrowheads="1"/>
          </p:cNvSpPr>
          <p:nvPr/>
        </p:nvSpPr>
        <p:spPr bwMode="auto">
          <a:xfrm>
            <a:off x="5312226" y="5797549"/>
            <a:ext cx="867545" cy="36933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Exit Slit</a:t>
            </a:r>
          </a:p>
        </p:txBody>
      </p:sp>
    </p:spTree>
    <p:extLst>
      <p:ext uri="{BB962C8B-B14F-4D97-AF65-F5344CB8AC3E}">
        <p14:creationId xmlns:p14="http://schemas.microsoft.com/office/powerpoint/2010/main" val="14392013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Isaac Newton did not believe the wave theory of light</a:t>
            </a:r>
            <a:endParaRPr lang="en-US" dirty="0"/>
          </a:p>
        </p:txBody>
      </p:sp>
      <p:sp>
        <p:nvSpPr>
          <p:cNvPr id="6" name="Content Placeholder 5"/>
          <p:cNvSpPr>
            <a:spLocks noGrp="1"/>
          </p:cNvSpPr>
          <p:nvPr>
            <p:ph idx="1"/>
          </p:nvPr>
        </p:nvSpPr>
        <p:spPr/>
        <p:txBody>
          <a:bodyPr>
            <a:normAutofit/>
          </a:bodyPr>
          <a:lstStyle/>
          <a:p>
            <a:r>
              <a:rPr lang="en-US" sz="2400" dirty="0" smtClean="0"/>
              <a:t>Experiment with two prisms</a:t>
            </a:r>
          </a:p>
          <a:p>
            <a:r>
              <a:rPr lang="en-US" sz="2400" dirty="0" smtClean="0"/>
              <a:t>If light was wave than should bend around objects</a:t>
            </a:r>
          </a:p>
          <a:p>
            <a:r>
              <a:rPr lang="en-US" sz="2400" dirty="0" smtClean="0"/>
              <a:t>Color did not change when going through more glass</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570515"/>
            <a:ext cx="7290763" cy="2606448"/>
          </a:xfrm>
          <a:prstGeom prst="rect">
            <a:avLst/>
          </a:prstGeom>
        </p:spPr>
      </p:pic>
      <p:sp>
        <p:nvSpPr>
          <p:cNvPr id="2" name="TextBox 1"/>
          <p:cNvSpPr txBox="1"/>
          <p:nvPr/>
        </p:nvSpPr>
        <p:spPr>
          <a:xfrm>
            <a:off x="864283" y="6311899"/>
            <a:ext cx="6819496" cy="261610"/>
          </a:xfrm>
          <a:prstGeom prst="rect">
            <a:avLst/>
          </a:prstGeom>
          <a:noFill/>
        </p:spPr>
        <p:txBody>
          <a:bodyPr wrap="none" rtlCol="0">
            <a:spAutoFit/>
          </a:bodyPr>
          <a:lstStyle/>
          <a:p>
            <a:r>
              <a:rPr lang="en-US" sz="1100" dirty="0"/>
              <a:t>Isaac Newton's diagram of an experiment on light with two prisms. From a letter to the Royal Society, 6th June 1672</a:t>
            </a:r>
          </a:p>
        </p:txBody>
      </p:sp>
    </p:spTree>
    <p:extLst>
      <p:ext uri="{BB962C8B-B14F-4D97-AF65-F5344CB8AC3E}">
        <p14:creationId xmlns:p14="http://schemas.microsoft.com/office/powerpoint/2010/main" val="1590985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 prism.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914400" y="381000"/>
            <a:ext cx="731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Dispersion of glass:  disperses the  different wavelengths of white light</a:t>
            </a:r>
          </a:p>
        </p:txBody>
      </p:sp>
      <p:sp>
        <p:nvSpPr>
          <p:cNvPr id="71684" name="Text Box 4"/>
          <p:cNvSpPr txBox="1">
            <a:spLocks noChangeArrowheads="1"/>
          </p:cNvSpPr>
          <p:nvPr/>
        </p:nvSpPr>
        <p:spPr bwMode="auto">
          <a:xfrm>
            <a:off x="152400" y="3733800"/>
            <a:ext cx="739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Question:  what</a:t>
            </a:r>
            <a:r>
              <a:rPr lang="ja-JP" altLang="en-US"/>
              <a:t>’</a:t>
            </a:r>
            <a:r>
              <a:rPr lang="en-US" altLang="ja-JP"/>
              <a:t>s wrong with this figure?</a:t>
            </a:r>
            <a:endParaRPr lang="en-US" altLang="en-US"/>
          </a:p>
        </p:txBody>
      </p:sp>
      <p:sp>
        <p:nvSpPr>
          <p:cNvPr id="78853" name="Text Box 5"/>
          <p:cNvSpPr txBox="1">
            <a:spLocks noChangeArrowheads="1"/>
          </p:cNvSpPr>
          <p:nvPr/>
        </p:nvSpPr>
        <p:spPr bwMode="auto">
          <a:xfrm>
            <a:off x="990600" y="4495800"/>
            <a:ext cx="7239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sz="1800" b="1" u="sng"/>
              <a:t>Material        Blue </a:t>
            </a:r>
            <a:r>
              <a:rPr lang="en-US" altLang="en-US" sz="1800" u="sng"/>
              <a:t>(486nm)</a:t>
            </a:r>
            <a:r>
              <a:rPr lang="en-US" altLang="en-US" sz="1800" b="1" u="sng"/>
              <a:t>    Yellow </a:t>
            </a:r>
            <a:r>
              <a:rPr lang="en-US" altLang="en-US" sz="1800" u="sng"/>
              <a:t>(589nm)</a:t>
            </a:r>
            <a:r>
              <a:rPr lang="en-US" altLang="en-US" sz="1800" b="1" u="sng"/>
              <a:t>  Red </a:t>
            </a:r>
            <a:r>
              <a:rPr lang="en-US" altLang="en-US" sz="1800" u="sng"/>
              <a:t>(656nm)</a:t>
            </a:r>
            <a:r>
              <a:rPr lang="en-US" altLang="en-US" sz="1800"/>
              <a:t> </a:t>
            </a:r>
          </a:p>
          <a:p>
            <a:pPr>
              <a:lnSpc>
                <a:spcPct val="120000"/>
              </a:lnSpc>
            </a:pPr>
            <a:r>
              <a:rPr lang="en-US" altLang="en-US" sz="1800"/>
              <a:t>Crown Glass	1.524 		1.517 		1.515 </a:t>
            </a:r>
          </a:p>
          <a:p>
            <a:pPr>
              <a:lnSpc>
                <a:spcPct val="120000"/>
              </a:lnSpc>
            </a:pPr>
            <a:r>
              <a:rPr lang="en-US" altLang="en-US" sz="1800"/>
              <a:t>Flint Glass	1.639		1.627		1.622 </a:t>
            </a:r>
          </a:p>
          <a:p>
            <a:pPr>
              <a:lnSpc>
                <a:spcPct val="120000"/>
              </a:lnSpc>
            </a:pPr>
            <a:r>
              <a:rPr lang="en-US" altLang="en-US" sz="1800"/>
              <a:t>Water		1.337		1.333		1.331 </a:t>
            </a:r>
          </a:p>
          <a:p>
            <a:pPr>
              <a:lnSpc>
                <a:spcPct val="120000"/>
              </a:lnSpc>
            </a:pPr>
            <a:r>
              <a:rPr lang="en-US" altLang="en-US" sz="1800"/>
              <a:t>Cargille Oil	1.530		1.520		1.516 </a:t>
            </a:r>
            <a:endParaRPr lang="en-US" altLang="en-US">
              <a:latin typeface="Times" panose="02020603050405020304" pitchFamily="18" charset="0"/>
            </a:endParaRPr>
          </a:p>
        </p:txBody>
      </p:sp>
    </p:spTree>
    <p:extLst>
      <p:ext uri="{BB962C8B-B14F-4D97-AF65-F5344CB8AC3E}">
        <p14:creationId xmlns:p14="http://schemas.microsoft.com/office/powerpoint/2010/main" val="13924810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Particle versus wave theories of light in the 17</a:t>
            </a:r>
            <a:r>
              <a:rPr lang="en-US" sz="3200" baseline="30000" dirty="0" smtClean="0"/>
              <a:t>th</a:t>
            </a:r>
            <a:r>
              <a:rPr lang="en-US" sz="3200" dirty="0" smtClean="0"/>
              <a:t> Century.</a:t>
            </a:r>
            <a:endParaRPr lang="en-US" sz="3200" dirty="0"/>
          </a:p>
        </p:txBody>
      </p:sp>
      <p:sp>
        <p:nvSpPr>
          <p:cNvPr id="3" name="Text Placeholder 2"/>
          <p:cNvSpPr>
            <a:spLocks noGrp="1"/>
          </p:cNvSpPr>
          <p:nvPr>
            <p:ph type="body" idx="1"/>
          </p:nvPr>
        </p:nvSpPr>
        <p:spPr/>
        <p:txBody>
          <a:bodyPr/>
          <a:lstStyle/>
          <a:p>
            <a:r>
              <a:rPr lang="en-US" dirty="0" smtClean="0"/>
              <a:t>Corpuscular theory</a:t>
            </a:r>
            <a:endParaRPr lang="en-US" dirty="0"/>
          </a:p>
        </p:txBody>
      </p:sp>
      <p:sp>
        <p:nvSpPr>
          <p:cNvPr id="4" name="Content Placeholder 3"/>
          <p:cNvSpPr>
            <a:spLocks noGrp="1"/>
          </p:cNvSpPr>
          <p:nvPr>
            <p:ph sz="half" idx="2"/>
          </p:nvPr>
        </p:nvSpPr>
        <p:spPr/>
        <p:txBody>
          <a:bodyPr>
            <a:normAutofit/>
          </a:bodyPr>
          <a:lstStyle/>
          <a:p>
            <a:r>
              <a:rPr lang="en-US" sz="2000" dirty="0" smtClean="0"/>
              <a:t>Light made up of small discrete particles (corpuscles)</a:t>
            </a:r>
          </a:p>
          <a:p>
            <a:r>
              <a:rPr lang="en-US" sz="2000" dirty="0" smtClean="0"/>
              <a:t>Particles travel in straight line</a:t>
            </a:r>
          </a:p>
          <a:p>
            <a:r>
              <a:rPr lang="en-US" sz="2000" dirty="0" smtClean="0"/>
              <a:t>Sir Isaac Newton was biggest proponent</a:t>
            </a:r>
            <a:endParaRPr lang="en-US" sz="2000" dirty="0"/>
          </a:p>
        </p:txBody>
      </p:sp>
      <p:sp>
        <p:nvSpPr>
          <p:cNvPr id="5" name="Text Placeholder 4"/>
          <p:cNvSpPr>
            <a:spLocks noGrp="1"/>
          </p:cNvSpPr>
          <p:nvPr>
            <p:ph type="body" sz="quarter" idx="3"/>
          </p:nvPr>
        </p:nvSpPr>
        <p:spPr/>
        <p:txBody>
          <a:bodyPr/>
          <a:lstStyle/>
          <a:p>
            <a:r>
              <a:rPr lang="en-US" dirty="0" smtClean="0"/>
              <a:t>Wave theory</a:t>
            </a:r>
            <a:endParaRPr lang="en-US" dirty="0"/>
          </a:p>
        </p:txBody>
      </p:sp>
      <p:sp>
        <p:nvSpPr>
          <p:cNvPr id="6" name="Content Placeholder 5"/>
          <p:cNvSpPr>
            <a:spLocks noGrp="1"/>
          </p:cNvSpPr>
          <p:nvPr>
            <p:ph sz="quarter" idx="4"/>
          </p:nvPr>
        </p:nvSpPr>
        <p:spPr/>
        <p:txBody>
          <a:bodyPr>
            <a:normAutofit/>
          </a:bodyPr>
          <a:lstStyle/>
          <a:p>
            <a:r>
              <a:rPr lang="en-US" sz="2000" dirty="0" smtClean="0"/>
              <a:t>Different colors caused by different wavelengths</a:t>
            </a:r>
          </a:p>
          <a:p>
            <a:r>
              <a:rPr lang="en-US" sz="2000" dirty="0" smtClean="0"/>
              <a:t>Light spreads in all directions</a:t>
            </a:r>
          </a:p>
          <a:p>
            <a:r>
              <a:rPr lang="en-US" sz="2000" dirty="0" smtClean="0"/>
              <a:t>First deduced by Robert Hooke and mathematically formulated by </a:t>
            </a:r>
            <a:r>
              <a:rPr lang="en-US" sz="2000" dirty="0" err="1" smtClean="0"/>
              <a:t>Christiaan</a:t>
            </a:r>
            <a:r>
              <a:rPr lang="en-US" sz="2000" dirty="0" smtClean="0"/>
              <a:t> </a:t>
            </a:r>
            <a:r>
              <a:rPr lang="en-US" sz="2000" dirty="0" err="1" smtClean="0"/>
              <a:t>Hyugens</a:t>
            </a:r>
            <a:endParaRPr lang="en-US" sz="2000" dirty="0" smtClean="0"/>
          </a:p>
          <a:p>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04" y="4568280"/>
            <a:ext cx="1597959" cy="21935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568" y="4574111"/>
            <a:ext cx="1569697" cy="2187731"/>
          </a:xfrm>
          <a:prstGeom prst="rect">
            <a:avLst/>
          </a:prstGeom>
        </p:spPr>
      </p:pic>
      <p:sp>
        <p:nvSpPr>
          <p:cNvPr id="9" name="TextBox 8"/>
          <p:cNvSpPr txBox="1"/>
          <p:nvPr/>
        </p:nvSpPr>
        <p:spPr>
          <a:xfrm>
            <a:off x="6572845" y="6392510"/>
            <a:ext cx="1724446" cy="369332"/>
          </a:xfrm>
          <a:prstGeom prst="rect">
            <a:avLst/>
          </a:prstGeom>
          <a:noFill/>
        </p:spPr>
        <p:txBody>
          <a:bodyPr wrap="none" rtlCol="0">
            <a:spAutoFit/>
          </a:bodyPr>
          <a:lstStyle/>
          <a:p>
            <a:r>
              <a:rPr lang="en-US" dirty="0" smtClean="0">
                <a:hlinkClick r:id="rId5"/>
              </a:rPr>
              <a:t>Treatise on Light</a:t>
            </a:r>
            <a:endParaRPr lang="en-US" dirty="0"/>
          </a:p>
        </p:txBody>
      </p:sp>
    </p:spTree>
    <p:extLst>
      <p:ext uri="{BB962C8B-B14F-4D97-AF65-F5344CB8AC3E}">
        <p14:creationId xmlns:p14="http://schemas.microsoft.com/office/powerpoint/2010/main" val="14980150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 prism.jpg                                                      0001873D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3810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914400" y="381000"/>
            <a:ext cx="731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Dispersion of glass:  disperses the  different wavelengths of white light</a:t>
            </a:r>
          </a:p>
        </p:txBody>
      </p:sp>
      <p:sp>
        <p:nvSpPr>
          <p:cNvPr id="71684" name="Text Box 4"/>
          <p:cNvSpPr txBox="1">
            <a:spLocks noChangeArrowheads="1"/>
          </p:cNvSpPr>
          <p:nvPr/>
        </p:nvSpPr>
        <p:spPr bwMode="auto">
          <a:xfrm>
            <a:off x="152400" y="3733800"/>
            <a:ext cx="7391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Question:  what</a:t>
            </a:r>
            <a:r>
              <a:rPr lang="ja-JP" altLang="en-US"/>
              <a:t>’</a:t>
            </a:r>
            <a:r>
              <a:rPr lang="en-US" altLang="ja-JP"/>
              <a:t>s wrong with this figure?</a:t>
            </a:r>
            <a:endParaRPr lang="en-US" altLang="en-US"/>
          </a:p>
        </p:txBody>
      </p:sp>
      <p:sp>
        <p:nvSpPr>
          <p:cNvPr id="79877" name="Text Box 5"/>
          <p:cNvSpPr txBox="1">
            <a:spLocks noChangeArrowheads="1"/>
          </p:cNvSpPr>
          <p:nvPr/>
        </p:nvSpPr>
        <p:spPr bwMode="auto">
          <a:xfrm>
            <a:off x="990600" y="4495800"/>
            <a:ext cx="723900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sz="1800" b="1" u="sng"/>
              <a:t>Material        Blue </a:t>
            </a:r>
            <a:r>
              <a:rPr lang="en-US" altLang="en-US" sz="1800" u="sng"/>
              <a:t>(486nm)</a:t>
            </a:r>
            <a:r>
              <a:rPr lang="en-US" altLang="en-US" sz="1800" b="1" u="sng"/>
              <a:t>    Yellow </a:t>
            </a:r>
            <a:r>
              <a:rPr lang="en-US" altLang="en-US" sz="1800" u="sng"/>
              <a:t>(589nm)</a:t>
            </a:r>
            <a:r>
              <a:rPr lang="en-US" altLang="en-US" sz="1800" b="1" u="sng"/>
              <a:t>  Red </a:t>
            </a:r>
            <a:r>
              <a:rPr lang="en-US" altLang="en-US" sz="1800" u="sng"/>
              <a:t>(656nm)</a:t>
            </a:r>
            <a:r>
              <a:rPr lang="en-US" altLang="en-US" sz="1800"/>
              <a:t> </a:t>
            </a:r>
          </a:p>
          <a:p>
            <a:pPr>
              <a:lnSpc>
                <a:spcPct val="120000"/>
              </a:lnSpc>
            </a:pPr>
            <a:r>
              <a:rPr lang="en-US" altLang="en-US" sz="1800"/>
              <a:t>Crown Glass	1.524 		1.517 		1.515 </a:t>
            </a:r>
          </a:p>
          <a:p>
            <a:pPr>
              <a:lnSpc>
                <a:spcPct val="120000"/>
              </a:lnSpc>
            </a:pPr>
            <a:r>
              <a:rPr lang="en-US" altLang="en-US" sz="1800"/>
              <a:t>Flint Glass	1.639		1.627		1.622 </a:t>
            </a:r>
          </a:p>
          <a:p>
            <a:pPr>
              <a:lnSpc>
                <a:spcPct val="120000"/>
              </a:lnSpc>
            </a:pPr>
            <a:r>
              <a:rPr lang="en-US" altLang="en-US" sz="1800"/>
              <a:t>Water		1.337		1.333		1.331 </a:t>
            </a:r>
          </a:p>
          <a:p>
            <a:pPr>
              <a:lnSpc>
                <a:spcPct val="120000"/>
              </a:lnSpc>
            </a:pPr>
            <a:r>
              <a:rPr lang="en-US" altLang="en-US" sz="1800"/>
              <a:t>Cargille Oil	1.530		1.520		1.516 </a:t>
            </a:r>
            <a:endParaRPr lang="en-US" altLang="en-US">
              <a:latin typeface="Times" panose="02020603050405020304" pitchFamily="18" charset="0"/>
            </a:endParaRPr>
          </a:p>
        </p:txBody>
      </p:sp>
      <p:sp>
        <p:nvSpPr>
          <p:cNvPr id="79878" name="Oval 6"/>
          <p:cNvSpPr>
            <a:spLocks noChangeArrowheads="1"/>
          </p:cNvSpPr>
          <p:nvPr/>
        </p:nvSpPr>
        <p:spPr bwMode="auto">
          <a:xfrm>
            <a:off x="6324600" y="4267200"/>
            <a:ext cx="1066800" cy="22098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9879" name="Oval 7"/>
          <p:cNvSpPr>
            <a:spLocks noChangeArrowheads="1"/>
          </p:cNvSpPr>
          <p:nvPr/>
        </p:nvSpPr>
        <p:spPr bwMode="auto">
          <a:xfrm>
            <a:off x="2667000" y="4267200"/>
            <a:ext cx="1066800" cy="22098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79880" name="Line 8"/>
          <p:cNvSpPr>
            <a:spLocks noChangeShapeType="1"/>
          </p:cNvSpPr>
          <p:nvPr/>
        </p:nvSpPr>
        <p:spPr bwMode="auto">
          <a:xfrm flipV="1">
            <a:off x="2547938" y="1219200"/>
            <a:ext cx="1905000" cy="2209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1" name="Text Box 9"/>
          <p:cNvSpPr txBox="1">
            <a:spLocks noChangeArrowheads="1"/>
          </p:cNvSpPr>
          <p:nvPr/>
        </p:nvSpPr>
        <p:spPr bwMode="auto">
          <a:xfrm>
            <a:off x="4191000" y="15240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l-GR" altLang="en-US" sz="3200">
                <a:cs typeface="Arial" panose="020B0604020202020204" pitchFamily="34" charset="0"/>
              </a:rPr>
              <a:t>θ</a:t>
            </a:r>
          </a:p>
        </p:txBody>
      </p:sp>
      <p:sp>
        <p:nvSpPr>
          <p:cNvPr id="79882" name="Line 10"/>
          <p:cNvSpPr>
            <a:spLocks noChangeShapeType="1"/>
          </p:cNvSpPr>
          <p:nvPr/>
        </p:nvSpPr>
        <p:spPr bwMode="auto">
          <a:xfrm flipV="1">
            <a:off x="3505200" y="1524000"/>
            <a:ext cx="29718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3" name="Freeform 11"/>
          <p:cNvSpPr>
            <a:spLocks/>
          </p:cNvSpPr>
          <p:nvPr/>
        </p:nvSpPr>
        <p:spPr bwMode="auto">
          <a:xfrm>
            <a:off x="4419600" y="1371600"/>
            <a:ext cx="609600" cy="355600"/>
          </a:xfrm>
          <a:custGeom>
            <a:avLst/>
            <a:gdLst>
              <a:gd name="T0" fmla="*/ 0 w 384"/>
              <a:gd name="T1" fmla="*/ 80645000 h 224"/>
              <a:gd name="T2" fmla="*/ 604837500 w 384"/>
              <a:gd name="T3" fmla="*/ 80645000 h 224"/>
              <a:gd name="T4" fmla="*/ 967740000 w 384"/>
              <a:gd name="T5" fmla="*/ 564515000 h 224"/>
              <a:gd name="T6" fmla="*/ 0 60000 65536"/>
              <a:gd name="T7" fmla="*/ 0 60000 65536"/>
              <a:gd name="T8" fmla="*/ 0 60000 65536"/>
              <a:gd name="T9" fmla="*/ 0 w 384"/>
              <a:gd name="T10" fmla="*/ 0 h 224"/>
              <a:gd name="T11" fmla="*/ 384 w 384"/>
              <a:gd name="T12" fmla="*/ 224 h 224"/>
            </a:gdLst>
            <a:ahLst/>
            <a:cxnLst>
              <a:cxn ang="T6">
                <a:pos x="T0" y="T1"/>
              </a:cxn>
              <a:cxn ang="T7">
                <a:pos x="T2" y="T3"/>
              </a:cxn>
              <a:cxn ang="T8">
                <a:pos x="T4" y="T5"/>
              </a:cxn>
            </a:cxnLst>
            <a:rect l="T9" t="T10" r="T11" b="T12"/>
            <a:pathLst>
              <a:path w="384" h="224">
                <a:moveTo>
                  <a:pt x="0" y="32"/>
                </a:moveTo>
                <a:cubicBezTo>
                  <a:pt x="88" y="16"/>
                  <a:pt x="176" y="0"/>
                  <a:pt x="240" y="32"/>
                </a:cubicBezTo>
                <a:cubicBezTo>
                  <a:pt x="304" y="64"/>
                  <a:pt x="360" y="192"/>
                  <a:pt x="384" y="224"/>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84" name="Text Box 12"/>
          <p:cNvSpPr txBox="1">
            <a:spLocks noChangeArrowheads="1"/>
          </p:cNvSpPr>
          <p:nvPr/>
        </p:nvSpPr>
        <p:spPr bwMode="auto">
          <a:xfrm>
            <a:off x="4800600" y="3124200"/>
            <a:ext cx="303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n</a:t>
            </a:r>
            <a:r>
              <a:rPr lang="en-US" altLang="en-US" baseline="-25000"/>
              <a:t>1</a:t>
            </a:r>
            <a:r>
              <a:rPr lang="en-US" altLang="en-US"/>
              <a:t> sin </a:t>
            </a:r>
            <a:r>
              <a:rPr lang="el-GR" altLang="en-US"/>
              <a:t>θ</a:t>
            </a:r>
            <a:r>
              <a:rPr lang="en-US" altLang="en-US"/>
              <a:t> </a:t>
            </a:r>
            <a:r>
              <a:rPr lang="en-US" altLang="en-US" baseline="-25000"/>
              <a:t>1</a:t>
            </a:r>
            <a:r>
              <a:rPr lang="en-US" altLang="en-US"/>
              <a:t> =  n</a:t>
            </a:r>
            <a:r>
              <a:rPr lang="en-US" altLang="en-US" baseline="-25000"/>
              <a:t>2</a:t>
            </a:r>
            <a:r>
              <a:rPr lang="en-US" altLang="en-US"/>
              <a:t> sin </a:t>
            </a:r>
            <a:r>
              <a:rPr lang="el-GR" altLang="en-US"/>
              <a:t>θ</a:t>
            </a:r>
            <a:r>
              <a:rPr lang="en-US" altLang="en-US"/>
              <a:t> </a:t>
            </a:r>
            <a:r>
              <a:rPr lang="en-US" altLang="en-US" baseline="-25000"/>
              <a:t>2</a:t>
            </a:r>
            <a:endParaRPr lang="en-US" altLang="en-US"/>
          </a:p>
        </p:txBody>
      </p:sp>
    </p:spTree>
    <p:extLst>
      <p:ext uri="{BB962C8B-B14F-4D97-AF65-F5344CB8AC3E}">
        <p14:creationId xmlns:p14="http://schemas.microsoft.com/office/powerpoint/2010/main" val="7383552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762000" y="307975"/>
            <a:ext cx="77724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10000"/>
              </a:lnSpc>
              <a:spcBef>
                <a:spcPct val="50000"/>
              </a:spcBef>
            </a:pPr>
            <a:r>
              <a:rPr lang="en-US" altLang="en-US" sz="2000" b="1" u="sng"/>
              <a:t>Homework 1</a:t>
            </a:r>
            <a:r>
              <a:rPr lang="en-US" altLang="en-US" sz="2000"/>
              <a:t>:  The index of refraction changes with wavelength (index is larger in blue than red).  	</a:t>
            </a:r>
          </a:p>
          <a:p>
            <a:pPr>
              <a:lnSpc>
                <a:spcPct val="110000"/>
              </a:lnSpc>
              <a:spcBef>
                <a:spcPct val="50000"/>
              </a:spcBef>
            </a:pPr>
            <a:r>
              <a:rPr lang="en-US" altLang="en-US" sz="2000"/>
              <a:t>How would you need to modify this diagram of the rays of red light to make it appropriate for blue light?</a:t>
            </a:r>
            <a:endParaRPr lang="en-US" altLang="en-US" sz="1600"/>
          </a:p>
        </p:txBody>
      </p:sp>
      <p:grpSp>
        <p:nvGrpSpPr>
          <p:cNvPr id="81923" name="Group 20"/>
          <p:cNvGrpSpPr>
            <a:grpSpLocks noChangeAspect="1"/>
          </p:cNvGrpSpPr>
          <p:nvPr/>
        </p:nvGrpSpPr>
        <p:grpSpPr bwMode="auto">
          <a:xfrm>
            <a:off x="457200" y="2514601"/>
            <a:ext cx="7315200" cy="3272589"/>
            <a:chOff x="288" y="1536"/>
            <a:chExt cx="5472" cy="2448"/>
          </a:xfrm>
        </p:grpSpPr>
        <p:sp>
          <p:nvSpPr>
            <p:cNvPr id="81924" name="Line 21"/>
            <p:cNvSpPr>
              <a:spLocks noChangeShapeType="1"/>
            </p:cNvSpPr>
            <p:nvPr/>
          </p:nvSpPr>
          <p:spPr bwMode="auto">
            <a:xfrm>
              <a:off x="288" y="2736"/>
              <a:ext cx="53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25" name="Oval 22"/>
            <p:cNvSpPr>
              <a:spLocks noChangeArrowheads="1"/>
            </p:cNvSpPr>
            <p:nvPr/>
          </p:nvSpPr>
          <p:spPr bwMode="auto">
            <a:xfrm>
              <a:off x="2352" y="1536"/>
              <a:ext cx="480" cy="2448"/>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1926" name="Line 23"/>
            <p:cNvSpPr>
              <a:spLocks noChangeShapeType="1"/>
            </p:cNvSpPr>
            <p:nvPr/>
          </p:nvSpPr>
          <p:spPr bwMode="auto">
            <a:xfrm>
              <a:off x="384" y="2304"/>
              <a:ext cx="5376" cy="1056"/>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7" name="AutoShape 24"/>
            <p:cNvSpPr>
              <a:spLocks noChangeArrowheads="1"/>
            </p:cNvSpPr>
            <p:nvPr/>
          </p:nvSpPr>
          <p:spPr bwMode="auto">
            <a:xfrm>
              <a:off x="3792" y="2688"/>
              <a:ext cx="96" cy="96"/>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1928" name="AutoShape 25"/>
            <p:cNvSpPr>
              <a:spLocks noChangeArrowheads="1"/>
            </p:cNvSpPr>
            <p:nvPr/>
          </p:nvSpPr>
          <p:spPr bwMode="auto">
            <a:xfrm>
              <a:off x="1262" y="2688"/>
              <a:ext cx="96" cy="96"/>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1929" name="Line 26"/>
            <p:cNvSpPr>
              <a:spLocks noChangeShapeType="1"/>
            </p:cNvSpPr>
            <p:nvPr/>
          </p:nvSpPr>
          <p:spPr bwMode="auto">
            <a:xfrm flipV="1">
              <a:off x="384" y="2304"/>
              <a:ext cx="0" cy="43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0" name="Line 27"/>
            <p:cNvSpPr>
              <a:spLocks noChangeShapeType="1"/>
            </p:cNvSpPr>
            <p:nvPr/>
          </p:nvSpPr>
          <p:spPr bwMode="auto">
            <a:xfrm>
              <a:off x="384" y="2304"/>
              <a:ext cx="2208"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1" name="Line 28"/>
            <p:cNvSpPr>
              <a:spLocks noChangeShapeType="1"/>
            </p:cNvSpPr>
            <p:nvPr/>
          </p:nvSpPr>
          <p:spPr bwMode="auto">
            <a:xfrm>
              <a:off x="2592" y="2304"/>
              <a:ext cx="3168" cy="1104"/>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2" name="Line 29"/>
            <p:cNvSpPr>
              <a:spLocks noChangeShapeType="1"/>
            </p:cNvSpPr>
            <p:nvPr/>
          </p:nvSpPr>
          <p:spPr bwMode="auto">
            <a:xfrm>
              <a:off x="384" y="2304"/>
              <a:ext cx="2208" cy="1008"/>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3" name="Line 30"/>
            <p:cNvSpPr>
              <a:spLocks noChangeShapeType="1"/>
            </p:cNvSpPr>
            <p:nvPr/>
          </p:nvSpPr>
          <p:spPr bwMode="auto">
            <a:xfrm flipV="1">
              <a:off x="2592" y="3312"/>
              <a:ext cx="3168" cy="0"/>
            </a:xfrm>
            <a:prstGeom prst="line">
              <a:avLst/>
            </a:prstGeom>
            <a:noFill/>
            <a:ln w="34925">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4" name="Line 31"/>
            <p:cNvSpPr>
              <a:spLocks noChangeShapeType="1"/>
            </p:cNvSpPr>
            <p:nvPr/>
          </p:nvSpPr>
          <p:spPr bwMode="auto">
            <a:xfrm>
              <a:off x="5472" y="2736"/>
              <a:ext cx="0" cy="576"/>
            </a:xfrm>
            <a:prstGeom prst="line">
              <a:avLst/>
            </a:prstGeom>
            <a:noFill/>
            <a:ln w="76200">
              <a:solidFill>
                <a:srgbClr val="FF0E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5" name="Line 32"/>
            <p:cNvSpPr>
              <a:spLocks noChangeShapeType="1"/>
            </p:cNvSpPr>
            <p:nvPr/>
          </p:nvSpPr>
          <p:spPr bwMode="auto">
            <a:xfrm>
              <a:off x="1344" y="1968"/>
              <a:ext cx="124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6" name="Line 33"/>
            <p:cNvSpPr>
              <a:spLocks noChangeShapeType="1"/>
            </p:cNvSpPr>
            <p:nvPr/>
          </p:nvSpPr>
          <p:spPr bwMode="auto">
            <a:xfrm>
              <a:off x="2592" y="2544"/>
              <a:ext cx="288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7" name="Line 34"/>
            <p:cNvSpPr>
              <a:spLocks noChangeShapeType="1"/>
            </p:cNvSpPr>
            <p:nvPr/>
          </p:nvSpPr>
          <p:spPr bwMode="auto">
            <a:xfrm flipH="1">
              <a:off x="384" y="2976"/>
              <a:ext cx="2208"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38" name="Text Box 35"/>
            <p:cNvSpPr txBox="1">
              <a:spLocks noChangeArrowheads="1"/>
            </p:cNvSpPr>
            <p:nvPr/>
          </p:nvSpPr>
          <p:spPr bwMode="auto">
            <a:xfrm>
              <a:off x="1814" y="1631"/>
              <a:ext cx="21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81939" name="Text Box 36"/>
            <p:cNvSpPr txBox="1">
              <a:spLocks noChangeArrowheads="1"/>
            </p:cNvSpPr>
            <p:nvPr/>
          </p:nvSpPr>
          <p:spPr bwMode="auto">
            <a:xfrm>
              <a:off x="1200" y="2928"/>
              <a:ext cx="21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81940" name="Text Box 37"/>
            <p:cNvSpPr txBox="1">
              <a:spLocks noChangeArrowheads="1"/>
            </p:cNvSpPr>
            <p:nvPr/>
          </p:nvSpPr>
          <p:spPr bwMode="auto">
            <a:xfrm>
              <a:off x="3984" y="2208"/>
              <a:ext cx="1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grpSp>
    </p:spTree>
    <p:extLst>
      <p:ext uri="{BB962C8B-B14F-4D97-AF65-F5344CB8AC3E}">
        <p14:creationId xmlns:p14="http://schemas.microsoft.com/office/powerpoint/2010/main" val="21165220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762000" y="228600"/>
            <a:ext cx="77724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10000"/>
              </a:lnSpc>
              <a:spcBef>
                <a:spcPct val="50000"/>
              </a:spcBef>
            </a:pPr>
            <a:r>
              <a:rPr lang="en-US" altLang="en-US"/>
              <a:t>Higher index of refraction results in shorter f  </a:t>
            </a:r>
          </a:p>
          <a:p>
            <a:pPr>
              <a:lnSpc>
                <a:spcPct val="80000"/>
              </a:lnSpc>
              <a:spcBef>
                <a:spcPct val="50000"/>
              </a:spcBef>
            </a:pPr>
            <a:r>
              <a:rPr lang="en-US" altLang="en-US"/>
              <a:t>	Chromatic Aberration</a:t>
            </a:r>
          </a:p>
          <a:p>
            <a:pPr>
              <a:lnSpc>
                <a:spcPct val="80000"/>
              </a:lnSpc>
              <a:spcBef>
                <a:spcPct val="50000"/>
              </a:spcBef>
            </a:pPr>
            <a:r>
              <a:rPr lang="en-US" altLang="en-US"/>
              <a:t>		Lateral (magnification)</a:t>
            </a:r>
          </a:p>
          <a:p>
            <a:pPr>
              <a:lnSpc>
                <a:spcPct val="80000"/>
              </a:lnSpc>
              <a:spcBef>
                <a:spcPct val="50000"/>
              </a:spcBef>
            </a:pPr>
            <a:r>
              <a:rPr lang="en-US" altLang="en-US"/>
              <a:t>		Axial (focus shift)</a:t>
            </a:r>
          </a:p>
          <a:p>
            <a:pPr>
              <a:spcBef>
                <a:spcPct val="50000"/>
              </a:spcBef>
            </a:pPr>
            <a:endParaRPr lang="en-US" altLang="en-US"/>
          </a:p>
          <a:p>
            <a:pPr>
              <a:spcBef>
                <a:spcPct val="50000"/>
              </a:spcBef>
            </a:pPr>
            <a:endParaRPr lang="en-US" altLang="en-US" sz="1400"/>
          </a:p>
        </p:txBody>
      </p:sp>
      <p:sp>
        <p:nvSpPr>
          <p:cNvPr id="82967" name="Line 32"/>
          <p:cNvSpPr>
            <a:spLocks noChangeShapeType="1"/>
          </p:cNvSpPr>
          <p:nvPr/>
        </p:nvSpPr>
        <p:spPr bwMode="auto">
          <a:xfrm>
            <a:off x="762000" y="11430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5"/>
          <p:cNvGrpSpPr>
            <a:grpSpLocks noChangeAspect="1"/>
          </p:cNvGrpSpPr>
          <p:nvPr/>
        </p:nvGrpSpPr>
        <p:grpSpPr>
          <a:xfrm>
            <a:off x="457200" y="2438401"/>
            <a:ext cx="7315200" cy="3272589"/>
            <a:chOff x="457200" y="2438400"/>
            <a:chExt cx="8686800" cy="3886200"/>
          </a:xfrm>
        </p:grpSpPr>
        <p:grpSp>
          <p:nvGrpSpPr>
            <p:cNvPr id="5" name="Group 36"/>
            <p:cNvGrpSpPr>
              <a:grpSpLocks/>
            </p:cNvGrpSpPr>
            <p:nvPr/>
          </p:nvGrpSpPr>
          <p:grpSpPr bwMode="auto">
            <a:xfrm>
              <a:off x="4114800" y="2667000"/>
              <a:ext cx="4833938" cy="3646488"/>
              <a:chOff x="2592" y="1680"/>
              <a:chExt cx="3045" cy="2297"/>
            </a:xfrm>
          </p:grpSpPr>
          <p:sp>
            <p:nvSpPr>
              <p:cNvPr id="82969" name="Line 27"/>
              <p:cNvSpPr>
                <a:spLocks noChangeShapeType="1"/>
              </p:cNvSpPr>
              <p:nvPr/>
            </p:nvSpPr>
            <p:spPr bwMode="auto">
              <a:xfrm>
                <a:off x="2592" y="2208"/>
                <a:ext cx="2304"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0" name="Text Box 28"/>
              <p:cNvSpPr txBox="1">
                <a:spLocks noChangeArrowheads="1"/>
              </p:cNvSpPr>
              <p:nvPr/>
            </p:nvSpPr>
            <p:spPr bwMode="auto">
              <a:xfrm>
                <a:off x="4448" y="1680"/>
                <a:ext cx="118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dirty="0"/>
                  <a:t>Shift of focus</a:t>
                </a:r>
                <a:endParaRPr lang="en-US" altLang="en-US" dirty="0"/>
              </a:p>
            </p:txBody>
          </p:sp>
          <p:sp>
            <p:nvSpPr>
              <p:cNvPr id="82971" name="Line 29"/>
              <p:cNvSpPr>
                <a:spLocks noChangeShapeType="1"/>
              </p:cNvSpPr>
              <p:nvPr/>
            </p:nvSpPr>
            <p:spPr bwMode="auto">
              <a:xfrm flipH="1">
                <a:off x="5136" y="1920"/>
                <a:ext cx="144"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2" name="Text Box 30"/>
              <p:cNvSpPr txBox="1">
                <a:spLocks noChangeArrowheads="1"/>
              </p:cNvSpPr>
              <p:nvPr/>
            </p:nvSpPr>
            <p:spPr bwMode="auto">
              <a:xfrm>
                <a:off x="3504" y="3696"/>
                <a:ext cx="186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Change in magnification</a:t>
                </a:r>
                <a:endParaRPr lang="en-US" altLang="en-US"/>
              </a:p>
            </p:txBody>
          </p:sp>
          <p:sp>
            <p:nvSpPr>
              <p:cNvPr id="82973" name="Line 31"/>
              <p:cNvSpPr>
                <a:spLocks noChangeShapeType="1"/>
              </p:cNvSpPr>
              <p:nvPr/>
            </p:nvSpPr>
            <p:spPr bwMode="auto">
              <a:xfrm flipV="1">
                <a:off x="4656" y="3408"/>
                <a:ext cx="192"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
            <p:cNvGrpSpPr>
              <a:grpSpLocks noChangeAspect="1"/>
            </p:cNvGrpSpPr>
            <p:nvPr/>
          </p:nvGrpSpPr>
          <p:grpSpPr>
            <a:xfrm>
              <a:off x="457200" y="2438400"/>
              <a:ext cx="8686800" cy="3886200"/>
              <a:chOff x="457200" y="2438400"/>
              <a:chExt cx="8686800" cy="3886200"/>
            </a:xfrm>
          </p:grpSpPr>
          <p:sp>
            <p:nvSpPr>
              <p:cNvPr id="82947"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48"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2949" name="Line 5"/>
              <p:cNvSpPr>
                <a:spLocks noChangeShapeType="1"/>
              </p:cNvSpPr>
              <p:nvPr/>
            </p:nvSpPr>
            <p:spPr bwMode="auto">
              <a:xfrm>
                <a:off x="609600" y="3657600"/>
                <a:ext cx="8534400" cy="1676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0"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2951" name="AutoShape 7"/>
              <p:cNvSpPr>
                <a:spLocks noChangeArrowheads="1"/>
              </p:cNvSpPr>
              <p:nvPr/>
            </p:nvSpPr>
            <p:spPr bwMode="auto">
              <a:xfrm>
                <a:off x="2003425"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2952"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3" name="Line 9"/>
              <p:cNvSpPr>
                <a:spLocks noChangeShapeType="1"/>
              </p:cNvSpPr>
              <p:nvPr/>
            </p:nvSpPr>
            <p:spPr bwMode="auto">
              <a:xfrm>
                <a:off x="685800" y="3657600"/>
                <a:ext cx="3505200" cy="0"/>
              </a:xfrm>
              <a:prstGeom prst="line">
                <a:avLst/>
              </a:prstGeom>
              <a:noFill/>
              <a:ln w="60325">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4" name="Line 10"/>
              <p:cNvSpPr>
                <a:spLocks noChangeShapeType="1"/>
              </p:cNvSpPr>
              <p:nvPr/>
            </p:nvSpPr>
            <p:spPr bwMode="auto">
              <a:xfrm>
                <a:off x="4114800" y="3657600"/>
                <a:ext cx="5029200" cy="17526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5" name="Line 11"/>
              <p:cNvSpPr>
                <a:spLocks noChangeShapeType="1"/>
              </p:cNvSpPr>
              <p:nvPr/>
            </p:nvSpPr>
            <p:spPr bwMode="auto">
              <a:xfrm>
                <a:off x="609600" y="3657600"/>
                <a:ext cx="3505200" cy="1600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6" name="Line 12"/>
              <p:cNvSpPr>
                <a:spLocks noChangeShapeType="1"/>
              </p:cNvSpPr>
              <p:nvPr/>
            </p:nvSpPr>
            <p:spPr bwMode="auto">
              <a:xfrm flipV="1">
                <a:off x="4114800" y="5257800"/>
                <a:ext cx="5029200"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3"/>
              <p:cNvSpPr>
                <a:spLocks noChangeShapeType="1"/>
              </p:cNvSpPr>
              <p:nvPr/>
            </p:nvSpPr>
            <p:spPr bwMode="auto">
              <a:xfrm>
                <a:off x="8686800" y="4343400"/>
                <a:ext cx="0" cy="914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4"/>
              <p:cNvSpPr>
                <a:spLocks noChangeShapeType="1"/>
              </p:cNvSpPr>
              <p:nvPr/>
            </p:nvSpPr>
            <p:spPr bwMode="auto">
              <a:xfrm>
                <a:off x="2133600" y="3124200"/>
                <a:ext cx="1981200" cy="0"/>
              </a:xfrm>
              <a:prstGeom prst="line">
                <a:avLst/>
              </a:prstGeom>
              <a:noFill/>
              <a:ln w="444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5"/>
              <p:cNvSpPr>
                <a:spLocks noChangeShapeType="1"/>
              </p:cNvSpPr>
              <p:nvPr/>
            </p:nvSpPr>
            <p:spPr bwMode="auto">
              <a:xfrm>
                <a:off x="4114800" y="4038600"/>
                <a:ext cx="4572000" cy="0"/>
              </a:xfrm>
              <a:prstGeom prst="line">
                <a:avLst/>
              </a:prstGeom>
              <a:noFill/>
              <a:ln w="444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61" name="Text Box 17"/>
              <p:cNvSpPr txBox="1">
                <a:spLocks noChangeArrowheads="1"/>
              </p:cNvSpPr>
              <p:nvPr/>
            </p:nvSpPr>
            <p:spPr bwMode="auto">
              <a:xfrm>
                <a:off x="2879725" y="2589213"/>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82962" name="Text Box 18"/>
              <p:cNvSpPr txBox="1">
                <a:spLocks noChangeArrowheads="1"/>
              </p:cNvSpPr>
              <p:nvPr/>
            </p:nvSpPr>
            <p:spPr bwMode="auto">
              <a:xfrm>
                <a:off x="1905000" y="46482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82963" name="Text Box 19"/>
              <p:cNvSpPr txBox="1">
                <a:spLocks noChangeArrowheads="1"/>
              </p:cNvSpPr>
              <p:nvPr/>
            </p:nvSpPr>
            <p:spPr bwMode="auto">
              <a:xfrm>
                <a:off x="6324600" y="35052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grpSp>
            <p:nvGrpSpPr>
              <p:cNvPr id="2" name="Group 33"/>
              <p:cNvGrpSpPr>
                <a:grpSpLocks/>
              </p:cNvGrpSpPr>
              <p:nvPr/>
            </p:nvGrpSpPr>
            <p:grpSpPr bwMode="auto">
              <a:xfrm>
                <a:off x="2209800" y="4267200"/>
                <a:ext cx="3733800" cy="152400"/>
                <a:chOff x="1392" y="2688"/>
                <a:chExt cx="2352" cy="96"/>
              </a:xfrm>
            </p:grpSpPr>
            <p:sp>
              <p:nvSpPr>
                <p:cNvPr id="82979" name="AutoShape 20"/>
                <p:cNvSpPr>
                  <a:spLocks noChangeArrowheads="1"/>
                </p:cNvSpPr>
                <p:nvPr/>
              </p:nvSpPr>
              <p:spPr bwMode="auto">
                <a:xfrm>
                  <a:off x="1392" y="2688"/>
                  <a:ext cx="96" cy="96"/>
                </a:xfrm>
                <a:prstGeom prst="diamond">
                  <a:avLst/>
                </a:prstGeom>
                <a:solidFill>
                  <a:schemeClr val="accent2"/>
                </a:solidFill>
                <a:ln w="9525">
                  <a:solidFill>
                    <a:schemeClr val="accent2"/>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2980" name="AutoShape 21"/>
                <p:cNvSpPr>
                  <a:spLocks noChangeArrowheads="1"/>
                </p:cNvSpPr>
                <p:nvPr/>
              </p:nvSpPr>
              <p:spPr bwMode="auto">
                <a:xfrm>
                  <a:off x="3648" y="2688"/>
                  <a:ext cx="96" cy="96"/>
                </a:xfrm>
                <a:prstGeom prst="diamond">
                  <a:avLst/>
                </a:prstGeom>
                <a:solidFill>
                  <a:schemeClr val="accent2"/>
                </a:solidFill>
                <a:ln w="9525">
                  <a:solidFill>
                    <a:schemeClr val="accent2"/>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grpSp>
            <p:nvGrpSpPr>
              <p:cNvPr id="3" name="Group 35"/>
              <p:cNvGrpSpPr>
                <a:grpSpLocks/>
              </p:cNvGrpSpPr>
              <p:nvPr/>
            </p:nvGrpSpPr>
            <p:grpSpPr bwMode="auto">
              <a:xfrm>
                <a:off x="609600" y="3657600"/>
                <a:ext cx="8534400" cy="1981200"/>
                <a:chOff x="384" y="2304"/>
                <a:chExt cx="5376" cy="1248"/>
              </a:xfrm>
            </p:grpSpPr>
            <p:grpSp>
              <p:nvGrpSpPr>
                <p:cNvPr id="82974" name="Group 34"/>
                <p:cNvGrpSpPr>
                  <a:grpSpLocks/>
                </p:cNvGrpSpPr>
                <p:nvPr/>
              </p:nvGrpSpPr>
              <p:grpSpPr bwMode="auto">
                <a:xfrm>
                  <a:off x="384" y="2304"/>
                  <a:ext cx="5376" cy="1248"/>
                  <a:chOff x="384" y="2304"/>
                  <a:chExt cx="5376" cy="1248"/>
                </a:xfrm>
              </p:grpSpPr>
              <p:sp>
                <p:nvSpPr>
                  <p:cNvPr id="82976" name="Line 23"/>
                  <p:cNvSpPr>
                    <a:spLocks noChangeShapeType="1"/>
                  </p:cNvSpPr>
                  <p:nvPr/>
                </p:nvSpPr>
                <p:spPr bwMode="auto">
                  <a:xfrm>
                    <a:off x="2592" y="2304"/>
                    <a:ext cx="3168" cy="124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7" name="Line 24"/>
                  <p:cNvSpPr>
                    <a:spLocks noChangeShapeType="1"/>
                  </p:cNvSpPr>
                  <p:nvPr/>
                </p:nvSpPr>
                <p:spPr bwMode="auto">
                  <a:xfrm>
                    <a:off x="384" y="2304"/>
                    <a:ext cx="2208" cy="912"/>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78" name="Line 25"/>
                  <p:cNvSpPr>
                    <a:spLocks noChangeShapeType="1"/>
                  </p:cNvSpPr>
                  <p:nvPr/>
                </p:nvSpPr>
                <p:spPr bwMode="auto">
                  <a:xfrm>
                    <a:off x="2585" y="3202"/>
                    <a:ext cx="316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2975" name="Line 26"/>
                <p:cNvSpPr>
                  <a:spLocks noChangeShapeType="1"/>
                </p:cNvSpPr>
                <p:nvPr/>
              </p:nvSpPr>
              <p:spPr bwMode="auto">
                <a:xfrm>
                  <a:off x="4896" y="2736"/>
                  <a:ext cx="0" cy="48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2968" name="Line 37"/>
              <p:cNvSpPr>
                <a:spLocks noChangeShapeType="1"/>
              </p:cNvSpPr>
              <p:nvPr/>
            </p:nvSpPr>
            <p:spPr bwMode="auto">
              <a:xfrm>
                <a:off x="2286000" y="3352800"/>
                <a:ext cx="1828800"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2929047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a:t>
            </a:r>
            <a:endParaRPr lang="en-US" altLang="en-US" sz="2400" dirty="0"/>
          </a:p>
          <a:p>
            <a:pPr>
              <a:spcBef>
                <a:spcPct val="50000"/>
              </a:spcBef>
            </a:pPr>
            <a:r>
              <a:rPr lang="en-US" altLang="en-US" sz="2400" dirty="0" smtClean="0"/>
              <a:t>Curvature </a:t>
            </a:r>
            <a:r>
              <a:rPr lang="en-US" altLang="en-US" sz="2400" dirty="0"/>
              <a:t>of field</a:t>
            </a:r>
          </a:p>
        </p:txBody>
      </p:sp>
    </p:spTree>
    <p:extLst>
      <p:ext uri="{BB962C8B-B14F-4D97-AF65-F5344CB8AC3E}">
        <p14:creationId xmlns:p14="http://schemas.microsoft.com/office/powerpoint/2010/main" val="1502023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228600"/>
            <a:ext cx="6553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a:t>
            </a:r>
          </a:p>
          <a:p>
            <a:pPr>
              <a:spcBef>
                <a:spcPct val="50000"/>
              </a:spcBef>
            </a:pPr>
            <a:endParaRPr lang="en-US" altLang="en-US"/>
          </a:p>
          <a:p>
            <a:pPr>
              <a:spcBef>
                <a:spcPct val="50000"/>
              </a:spcBef>
            </a:pPr>
            <a:endParaRPr lang="en-US" altLang="en-US" sz="1400"/>
          </a:p>
        </p:txBody>
      </p:sp>
      <p:sp>
        <p:nvSpPr>
          <p:cNvPr id="84995" name="Line 3"/>
          <p:cNvSpPr>
            <a:spLocks noChangeShapeType="1"/>
          </p:cNvSpPr>
          <p:nvPr/>
        </p:nvSpPr>
        <p:spPr bwMode="auto">
          <a:xfrm>
            <a:off x="1371600" y="33528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Oval 4"/>
          <p:cNvSpPr>
            <a:spLocks noChangeArrowheads="1"/>
          </p:cNvSpPr>
          <p:nvPr/>
        </p:nvSpPr>
        <p:spPr bwMode="auto">
          <a:xfrm>
            <a:off x="3733800" y="6096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4997" name="Group 25"/>
          <p:cNvGrpSpPr>
            <a:grpSpLocks/>
          </p:cNvGrpSpPr>
          <p:nvPr/>
        </p:nvGrpSpPr>
        <p:grpSpPr bwMode="auto">
          <a:xfrm>
            <a:off x="2057400" y="2971800"/>
            <a:ext cx="6019800" cy="762000"/>
            <a:chOff x="1296" y="1872"/>
            <a:chExt cx="3792" cy="480"/>
          </a:xfrm>
        </p:grpSpPr>
        <p:sp>
          <p:nvSpPr>
            <p:cNvPr id="85016"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7"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8" name="Line 12"/>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9" name="Line 13"/>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9"/>
          <p:cNvGrpSpPr>
            <a:grpSpLocks/>
          </p:cNvGrpSpPr>
          <p:nvPr/>
        </p:nvGrpSpPr>
        <p:grpSpPr bwMode="auto">
          <a:xfrm>
            <a:off x="2057400" y="2438400"/>
            <a:ext cx="5943600" cy="1831975"/>
            <a:chOff x="1296" y="1535"/>
            <a:chExt cx="3744" cy="1154"/>
          </a:xfrm>
        </p:grpSpPr>
        <p:sp>
          <p:nvSpPr>
            <p:cNvPr id="85012" name="Line 5"/>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3" name="Line 8"/>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4" name="Line 11"/>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1"/>
          <p:cNvGrpSpPr>
            <a:grpSpLocks/>
          </p:cNvGrpSpPr>
          <p:nvPr/>
        </p:nvGrpSpPr>
        <p:grpSpPr bwMode="auto">
          <a:xfrm>
            <a:off x="5410200" y="3657600"/>
            <a:ext cx="1600200" cy="1628775"/>
            <a:chOff x="3408" y="2304"/>
            <a:chExt cx="1008" cy="1026"/>
          </a:xfrm>
        </p:grpSpPr>
        <p:sp>
          <p:nvSpPr>
            <p:cNvPr id="85010" name="Text Box 15"/>
            <p:cNvSpPr txBox="1">
              <a:spLocks noChangeArrowheads="1"/>
            </p:cNvSpPr>
            <p:nvPr/>
          </p:nvSpPr>
          <p:spPr bwMode="auto">
            <a:xfrm>
              <a:off x="3408" y="2736"/>
              <a:ext cx="100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Zone of Confusion</a:t>
              </a:r>
            </a:p>
          </p:txBody>
        </p:sp>
        <p:sp>
          <p:nvSpPr>
            <p:cNvPr id="85011" name="Line 16"/>
            <p:cNvSpPr>
              <a:spLocks noChangeShapeType="1"/>
            </p:cNvSpPr>
            <p:nvPr/>
          </p:nvSpPr>
          <p:spPr bwMode="auto">
            <a:xfrm flipV="1">
              <a:off x="3840" y="2304"/>
              <a:ext cx="88" cy="4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7"/>
          <p:cNvGrpSpPr>
            <a:grpSpLocks/>
          </p:cNvGrpSpPr>
          <p:nvPr/>
        </p:nvGrpSpPr>
        <p:grpSpPr bwMode="auto">
          <a:xfrm>
            <a:off x="2057400" y="1981200"/>
            <a:ext cx="5715000" cy="2898775"/>
            <a:chOff x="1296" y="1199"/>
            <a:chExt cx="3600" cy="1826"/>
          </a:xfrm>
        </p:grpSpPr>
        <p:sp>
          <p:nvSpPr>
            <p:cNvPr id="85006" name="Line 9"/>
            <p:cNvSpPr>
              <a:spLocks noChangeShapeType="1"/>
            </p:cNvSpPr>
            <p:nvPr/>
          </p:nvSpPr>
          <p:spPr bwMode="auto">
            <a:xfrm>
              <a:off x="1296" y="1199"/>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7" name="Line 10"/>
            <p:cNvSpPr>
              <a:spLocks noChangeShapeType="1"/>
            </p:cNvSpPr>
            <p:nvPr/>
          </p:nvSpPr>
          <p:spPr bwMode="auto">
            <a:xfrm>
              <a:off x="2592" y="1200"/>
              <a:ext cx="2304" cy="15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8" name="Line 18"/>
            <p:cNvSpPr>
              <a:spLocks noChangeShapeType="1"/>
            </p:cNvSpPr>
            <p:nvPr/>
          </p:nvSpPr>
          <p:spPr bwMode="auto">
            <a:xfrm>
              <a:off x="1296" y="3024"/>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21"/>
            <p:cNvSpPr>
              <a:spLocks noChangeShapeType="1"/>
            </p:cNvSpPr>
            <p:nvPr/>
          </p:nvSpPr>
          <p:spPr bwMode="auto">
            <a:xfrm flipV="1">
              <a:off x="2592" y="1392"/>
              <a:ext cx="2304" cy="16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
          <p:cNvGrpSpPr>
            <a:grpSpLocks/>
          </p:cNvGrpSpPr>
          <p:nvPr/>
        </p:nvGrpSpPr>
        <p:grpSpPr bwMode="auto">
          <a:xfrm>
            <a:off x="2057400" y="1444625"/>
            <a:ext cx="5486400" cy="3965575"/>
            <a:chOff x="1296" y="863"/>
            <a:chExt cx="3456" cy="2498"/>
          </a:xfrm>
        </p:grpSpPr>
        <p:sp>
          <p:nvSpPr>
            <p:cNvPr id="85002" name="Line 17"/>
            <p:cNvSpPr>
              <a:spLocks noChangeShapeType="1"/>
            </p:cNvSpPr>
            <p:nvPr/>
          </p:nvSpPr>
          <p:spPr bwMode="auto">
            <a:xfrm>
              <a:off x="1296" y="863"/>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3" name="Line 20"/>
            <p:cNvSpPr>
              <a:spLocks noChangeShapeType="1"/>
            </p:cNvSpPr>
            <p:nvPr/>
          </p:nvSpPr>
          <p:spPr bwMode="auto">
            <a:xfrm>
              <a:off x="1296" y="3360"/>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22"/>
            <p:cNvSpPr>
              <a:spLocks noChangeShapeType="1"/>
            </p:cNvSpPr>
            <p:nvPr/>
          </p:nvSpPr>
          <p:spPr bwMode="auto">
            <a:xfrm flipV="1">
              <a:off x="2592" y="1248"/>
              <a:ext cx="2064" cy="2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3"/>
            <p:cNvSpPr>
              <a:spLocks noChangeShapeType="1"/>
            </p:cNvSpPr>
            <p:nvPr/>
          </p:nvSpPr>
          <p:spPr bwMode="auto">
            <a:xfrm>
              <a:off x="2592" y="864"/>
              <a:ext cx="2160" cy="20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301984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90600" y="685800"/>
            <a:ext cx="6858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t>Curvature of field</a:t>
            </a:r>
            <a:r>
              <a:rPr lang="en-US" altLang="en-US" dirty="0"/>
              <a:t>:  Flat object does not project a flat image</a:t>
            </a:r>
          </a:p>
          <a:p>
            <a:pPr>
              <a:spcBef>
                <a:spcPct val="50000"/>
              </a:spcBef>
            </a:pPr>
            <a:r>
              <a:rPr lang="en-US" altLang="en-US" dirty="0"/>
              <a:t>(Problem: Cameras and Film are flat)</a:t>
            </a:r>
          </a:p>
          <a:p>
            <a:pPr>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grpSp>
        <p:nvGrpSpPr>
          <p:cNvPr id="2" name="Group 1"/>
          <p:cNvGrpSpPr>
            <a:grpSpLocks noChangeAspect="1"/>
          </p:cNvGrpSpPr>
          <p:nvPr/>
        </p:nvGrpSpPr>
        <p:grpSpPr>
          <a:xfrm>
            <a:off x="457200" y="2362200"/>
            <a:ext cx="7315200" cy="3336758"/>
            <a:chOff x="457200" y="2362200"/>
            <a:chExt cx="8686800" cy="3962400"/>
          </a:xfrm>
        </p:grpSpPr>
        <p:sp>
          <p:nvSpPr>
            <p:cNvPr id="86019"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1"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2"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3"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4"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5"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6"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8"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9"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0" name="Line 14"/>
            <p:cNvSpPr>
              <a:spLocks noChangeShapeType="1"/>
            </p:cNvSpPr>
            <p:nvPr/>
          </p:nvSpPr>
          <p:spPr bwMode="auto">
            <a:xfrm>
              <a:off x="2133600" y="2897188"/>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1"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3" name="Text Box 17"/>
            <p:cNvSpPr txBox="1">
              <a:spLocks noChangeArrowheads="1"/>
            </p:cNvSpPr>
            <p:nvPr/>
          </p:nvSpPr>
          <p:spPr bwMode="auto">
            <a:xfrm>
              <a:off x="2879725" y="23622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86034" name="Text Box 18"/>
            <p:cNvSpPr txBox="1">
              <a:spLocks noChangeArrowheads="1"/>
            </p:cNvSpPr>
            <p:nvPr/>
          </p:nvSpPr>
          <p:spPr bwMode="auto">
            <a:xfrm>
              <a:off x="1981200" y="45720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86035" name="Text Box 19"/>
            <p:cNvSpPr txBox="1">
              <a:spLocks noChangeArrowheads="1"/>
            </p:cNvSpPr>
            <p:nvPr/>
          </p:nvSpPr>
          <p:spPr bwMode="auto">
            <a:xfrm>
              <a:off x="6359525"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86036" name="Arc 20"/>
            <p:cNvSpPr>
              <a:spLocks/>
            </p:cNvSpPr>
            <p:nvPr/>
          </p:nvSpPr>
          <p:spPr bwMode="auto">
            <a:xfrm flipV="1">
              <a:off x="8343900" y="4343400"/>
              <a:ext cx="344488" cy="1285875"/>
            </a:xfrm>
            <a:custGeom>
              <a:avLst/>
              <a:gdLst>
                <a:gd name="T0" fmla="*/ 11025785 w 21600"/>
                <a:gd name="T1" fmla="*/ 0 h 21428"/>
                <a:gd name="T2" fmla="*/ 87622325 w 21600"/>
                <a:gd name="T3" fmla="*/ 2147483647 h 21428"/>
                <a:gd name="T4" fmla="*/ 0 w 21600"/>
                <a:gd name="T5" fmla="*/ 2147483647 h 21428"/>
                <a:gd name="T6" fmla="*/ 0 60000 65536"/>
                <a:gd name="T7" fmla="*/ 0 60000 65536"/>
                <a:gd name="T8" fmla="*/ 0 60000 65536"/>
                <a:gd name="T9" fmla="*/ 0 w 21600"/>
                <a:gd name="T10" fmla="*/ 0 h 21428"/>
                <a:gd name="T11" fmla="*/ 21600 w 21600"/>
                <a:gd name="T12" fmla="*/ 21428 h 21428"/>
              </a:gdLst>
              <a:ahLst/>
              <a:cxnLst>
                <a:cxn ang="T6">
                  <a:pos x="T0" y="T1"/>
                </a:cxn>
                <a:cxn ang="T7">
                  <a:pos x="T2" y="T3"/>
                </a:cxn>
                <a:cxn ang="T8">
                  <a:pos x="T4" y="T5"/>
                </a:cxn>
              </a:cxnLst>
              <a:rect l="T9" t="T10" r="T11" b="T12"/>
              <a:pathLst>
                <a:path w="21600" h="21428" fill="none" extrusionOk="0">
                  <a:moveTo>
                    <a:pt x="2718" y="-1"/>
                  </a:moveTo>
                  <a:cubicBezTo>
                    <a:pt x="13510" y="1368"/>
                    <a:pt x="21600" y="10549"/>
                    <a:pt x="21600" y="21428"/>
                  </a:cubicBezTo>
                </a:path>
                <a:path w="21600" h="21428" stroke="0" extrusionOk="0">
                  <a:moveTo>
                    <a:pt x="2718" y="-1"/>
                  </a:moveTo>
                  <a:cubicBezTo>
                    <a:pt x="13510" y="1368"/>
                    <a:pt x="21600" y="10549"/>
                    <a:pt x="21600" y="21428"/>
                  </a:cubicBezTo>
                  <a:lnTo>
                    <a:pt x="0" y="21428"/>
                  </a:lnTo>
                  <a:lnTo>
                    <a:pt x="2718" y="-1"/>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7" name="Line 21"/>
            <p:cNvSpPr>
              <a:spLocks noChangeShapeType="1"/>
            </p:cNvSpPr>
            <p:nvPr/>
          </p:nvSpPr>
          <p:spPr bwMode="auto">
            <a:xfrm flipH="1">
              <a:off x="8305800" y="5562600"/>
              <a:ext cx="152400" cy="152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8" name="Line 22"/>
            <p:cNvSpPr>
              <a:spLocks noChangeShapeType="1"/>
            </p:cNvSpPr>
            <p:nvPr/>
          </p:nvSpPr>
          <p:spPr bwMode="auto">
            <a:xfrm>
              <a:off x="609600" y="3200400"/>
              <a:ext cx="8229600" cy="2667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9" name="Line 23"/>
            <p:cNvSpPr>
              <a:spLocks noChangeShapeType="1"/>
            </p:cNvSpPr>
            <p:nvPr/>
          </p:nvSpPr>
          <p:spPr bwMode="auto">
            <a:xfrm flipV="1">
              <a:off x="609600" y="3200400"/>
              <a:ext cx="0" cy="11430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0" name="Line 24"/>
            <p:cNvSpPr>
              <a:spLocks noChangeShapeType="1"/>
            </p:cNvSpPr>
            <p:nvPr/>
          </p:nvSpPr>
          <p:spPr bwMode="auto">
            <a:xfrm>
              <a:off x="609600" y="3200400"/>
              <a:ext cx="3505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1" name="Line 25"/>
            <p:cNvSpPr>
              <a:spLocks noChangeShapeType="1"/>
            </p:cNvSpPr>
            <p:nvPr/>
          </p:nvSpPr>
          <p:spPr bwMode="auto">
            <a:xfrm>
              <a:off x="4114800" y="3200400"/>
              <a:ext cx="4876800" cy="2895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2" name="Line 26"/>
            <p:cNvSpPr>
              <a:spLocks noChangeShapeType="1"/>
            </p:cNvSpPr>
            <p:nvPr/>
          </p:nvSpPr>
          <p:spPr bwMode="auto">
            <a:xfrm>
              <a:off x="609600" y="3200400"/>
              <a:ext cx="3505200" cy="2514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3" name="Line 27"/>
            <p:cNvSpPr>
              <a:spLocks noChangeShapeType="1"/>
            </p:cNvSpPr>
            <p:nvPr/>
          </p:nvSpPr>
          <p:spPr bwMode="auto">
            <a:xfrm flipV="1">
              <a:off x="4114800" y="5715000"/>
              <a:ext cx="5029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92000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Potential Solution: Stop down lens</a:t>
            </a:r>
            <a:endParaRPr lang="en-US" altLang="en-US" sz="2400" dirty="0"/>
          </a:p>
        </p:txBody>
      </p:sp>
    </p:spTree>
    <p:extLst>
      <p:ext uri="{BB962C8B-B14F-4D97-AF65-F5344CB8AC3E}">
        <p14:creationId xmlns:p14="http://schemas.microsoft.com/office/powerpoint/2010/main" val="4036776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381000"/>
            <a:ext cx="7772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 is reduced by smaller aperture</a:t>
            </a:r>
          </a:p>
          <a:p>
            <a:pPr>
              <a:spcBef>
                <a:spcPct val="50000"/>
              </a:spcBef>
            </a:pPr>
            <a:endParaRPr lang="en-US" altLang="en-US"/>
          </a:p>
          <a:p>
            <a:pPr>
              <a:spcBef>
                <a:spcPct val="50000"/>
              </a:spcBef>
            </a:pPr>
            <a:endParaRPr lang="en-US" altLang="en-US" sz="1400"/>
          </a:p>
        </p:txBody>
      </p:sp>
      <p:sp>
        <p:nvSpPr>
          <p:cNvPr id="88067" name="Line 3"/>
          <p:cNvSpPr>
            <a:spLocks noChangeShapeType="1"/>
          </p:cNvSpPr>
          <p:nvPr/>
        </p:nvSpPr>
        <p:spPr bwMode="auto">
          <a:xfrm>
            <a:off x="1371600" y="36576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8" name="Oval 4"/>
          <p:cNvSpPr>
            <a:spLocks noChangeArrowheads="1"/>
          </p:cNvSpPr>
          <p:nvPr/>
        </p:nvSpPr>
        <p:spPr bwMode="auto">
          <a:xfrm>
            <a:off x="3733800" y="9144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8069" name="Group 5"/>
          <p:cNvGrpSpPr>
            <a:grpSpLocks/>
          </p:cNvGrpSpPr>
          <p:nvPr/>
        </p:nvGrpSpPr>
        <p:grpSpPr bwMode="auto">
          <a:xfrm>
            <a:off x="2057400" y="3276600"/>
            <a:ext cx="6019800" cy="762000"/>
            <a:chOff x="1296" y="1872"/>
            <a:chExt cx="3792" cy="480"/>
          </a:xfrm>
        </p:grpSpPr>
        <p:sp>
          <p:nvSpPr>
            <p:cNvPr id="88083"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5" name="Line 8"/>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6" name="Line 9"/>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0" name="Group 10"/>
          <p:cNvGrpSpPr>
            <a:grpSpLocks/>
          </p:cNvGrpSpPr>
          <p:nvPr/>
        </p:nvGrpSpPr>
        <p:grpSpPr bwMode="auto">
          <a:xfrm>
            <a:off x="2057400" y="2743200"/>
            <a:ext cx="5943600" cy="1831975"/>
            <a:chOff x="1296" y="1535"/>
            <a:chExt cx="3744" cy="1154"/>
          </a:xfrm>
        </p:grpSpPr>
        <p:sp>
          <p:nvSpPr>
            <p:cNvPr id="88079" name="Line 11"/>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12"/>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3"/>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8071" name="Text Box 16"/>
          <p:cNvSpPr txBox="1">
            <a:spLocks noChangeArrowheads="1"/>
          </p:cNvSpPr>
          <p:nvPr/>
        </p:nvSpPr>
        <p:spPr bwMode="auto">
          <a:xfrm>
            <a:off x="4953000" y="4648200"/>
            <a:ext cx="3352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Less confused </a:t>
            </a:r>
            <a:r>
              <a:rPr lang="ja-JP" altLang="en-US"/>
              <a:t>“</a:t>
            </a:r>
            <a:r>
              <a:rPr lang="en-US" altLang="ja-JP"/>
              <a:t>Zone of Confusion</a:t>
            </a:r>
            <a:r>
              <a:rPr lang="ja-JP" altLang="en-US"/>
              <a:t>”</a:t>
            </a:r>
            <a:endParaRPr lang="en-US" altLang="en-US"/>
          </a:p>
        </p:txBody>
      </p:sp>
      <p:sp>
        <p:nvSpPr>
          <p:cNvPr id="88072" name="Line 17"/>
          <p:cNvSpPr>
            <a:spLocks noChangeShapeType="1"/>
          </p:cNvSpPr>
          <p:nvPr/>
        </p:nvSpPr>
        <p:spPr bwMode="auto">
          <a:xfrm flipV="1">
            <a:off x="6019800" y="3886200"/>
            <a:ext cx="26035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073" name="Group 30"/>
          <p:cNvGrpSpPr>
            <a:grpSpLocks/>
          </p:cNvGrpSpPr>
          <p:nvPr/>
        </p:nvGrpSpPr>
        <p:grpSpPr bwMode="auto">
          <a:xfrm>
            <a:off x="3505200" y="990600"/>
            <a:ext cx="152400" cy="1600200"/>
            <a:chOff x="2208" y="432"/>
            <a:chExt cx="96" cy="1008"/>
          </a:xfrm>
        </p:grpSpPr>
        <p:sp>
          <p:nvSpPr>
            <p:cNvPr id="88077" name="Line 28"/>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8" name="Line 29"/>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4" name="Group 31"/>
          <p:cNvGrpSpPr>
            <a:grpSpLocks/>
          </p:cNvGrpSpPr>
          <p:nvPr/>
        </p:nvGrpSpPr>
        <p:grpSpPr bwMode="auto">
          <a:xfrm flipV="1">
            <a:off x="3505200" y="4724400"/>
            <a:ext cx="152400" cy="1600200"/>
            <a:chOff x="2208" y="432"/>
            <a:chExt cx="96" cy="1008"/>
          </a:xfrm>
        </p:grpSpPr>
        <p:sp>
          <p:nvSpPr>
            <p:cNvPr id="88075" name="Line 32"/>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6" name="Line 33"/>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150911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Potential Solution: Stop down lens</a:t>
            </a:r>
          </a:p>
          <a:p>
            <a:pPr marL="0" indent="0">
              <a:spcBef>
                <a:spcPct val="50000"/>
              </a:spcBef>
              <a:buNone/>
            </a:pPr>
            <a:endParaRPr lang="en-US" altLang="en-US" sz="2400" dirty="0"/>
          </a:p>
          <a:p>
            <a:pPr marL="0" indent="0">
              <a:spcBef>
                <a:spcPct val="50000"/>
              </a:spcBef>
              <a:buNone/>
            </a:pPr>
            <a:r>
              <a:rPr lang="en-US" altLang="en-US" sz="2400" dirty="0"/>
              <a:t>Problem:  Brightness and </a:t>
            </a:r>
            <a:r>
              <a:rPr lang="en-US" altLang="en-US" sz="2400" dirty="0" smtClean="0"/>
              <a:t>Resolution</a:t>
            </a:r>
            <a:endParaRPr lang="en-US" altLang="en-US" sz="2400" dirty="0"/>
          </a:p>
        </p:txBody>
      </p:sp>
    </p:spTree>
    <p:extLst>
      <p:ext uri="{BB962C8B-B14F-4D97-AF65-F5344CB8AC3E}">
        <p14:creationId xmlns:p14="http://schemas.microsoft.com/office/powerpoint/2010/main" val="1904727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Need to Understand Numerical Aperture (N.A.)</a:t>
            </a:r>
            <a:endParaRPr lang="en-US" sz="3200" dirty="0"/>
          </a:p>
        </p:txBody>
      </p:sp>
      <p:sp>
        <p:nvSpPr>
          <p:cNvPr id="5" name="Content Placeholder 4"/>
          <p:cNvSpPr>
            <a:spLocks noGrp="1"/>
          </p:cNvSpPr>
          <p:nvPr>
            <p:ph sz="half" idx="1"/>
          </p:nvPr>
        </p:nvSpPr>
        <p:spPr/>
        <p:txBody>
          <a:bodyPr/>
          <a:lstStyle/>
          <a:p>
            <a:r>
              <a:rPr lang="en-US" dirty="0" smtClean="0"/>
              <a:t>Dimensionless number defining range of angles over which lens accepts light.</a:t>
            </a:r>
          </a:p>
          <a:p>
            <a:r>
              <a:rPr lang="en-US" altLang="en-US" dirty="0" smtClean="0"/>
              <a:t>Refractive index (</a:t>
            </a:r>
            <a:r>
              <a:rPr lang="el-GR" altLang="en-US" dirty="0" smtClean="0"/>
              <a:t>η</a:t>
            </a:r>
            <a:r>
              <a:rPr lang="en-US" altLang="en-US" dirty="0" smtClean="0"/>
              <a:t>) times </a:t>
            </a:r>
            <a:r>
              <a:rPr lang="en-US" dirty="0" smtClean="0"/>
              <a:t>half-angle (</a:t>
            </a:r>
            <a:r>
              <a:rPr lang="en-US" dirty="0" smtClean="0">
                <a:sym typeface="Symbol" panose="05050102010706020507" pitchFamily="18" charset="2"/>
              </a:rPr>
              <a:t>)</a:t>
            </a:r>
            <a:r>
              <a:rPr lang="en-US" dirty="0" smtClean="0"/>
              <a:t> </a:t>
            </a:r>
            <a:r>
              <a:rPr lang="en-US" dirty="0"/>
              <a:t>of </a:t>
            </a:r>
            <a:r>
              <a:rPr lang="en-US" dirty="0" smtClean="0"/>
              <a:t>maximum </a:t>
            </a:r>
            <a:r>
              <a:rPr lang="en-US" dirty="0"/>
              <a:t>cone of light that can enter or exit </a:t>
            </a:r>
            <a:r>
              <a:rPr lang="en-US" dirty="0" smtClean="0"/>
              <a:t>lens</a:t>
            </a:r>
            <a:endParaRPr lang="en-US" altLang="en-US" dirty="0" smtClean="0"/>
          </a:p>
          <a:p>
            <a:r>
              <a:rPr lang="en-US" altLang="en-US" dirty="0" smtClean="0"/>
              <a:t>N.A</a:t>
            </a:r>
            <a:r>
              <a:rPr lang="en-US" altLang="en-US" dirty="0"/>
              <a:t>. =  </a:t>
            </a:r>
            <a:r>
              <a:rPr lang="en-US" altLang="en-US" sz="3200" dirty="0">
                <a:latin typeface="Symbol" panose="05050102010706020507" pitchFamily="18" charset="2"/>
              </a:rPr>
              <a:t>h</a:t>
            </a:r>
            <a:r>
              <a:rPr lang="en-US" altLang="en-US" dirty="0"/>
              <a:t> sin </a:t>
            </a:r>
            <a:r>
              <a:rPr lang="en-US" altLang="en-US" dirty="0">
                <a:latin typeface="Symbol" panose="05050102010706020507" pitchFamily="18" charset="2"/>
              </a:rPr>
              <a:t>q</a:t>
            </a:r>
            <a:endParaRPr lang="en-US" altLang="en-US" sz="3200" dirty="0">
              <a:latin typeface="Symbol" panose="05050102010706020507" pitchFamily="18" charset="2"/>
            </a:endParaRPr>
          </a:p>
          <a:p>
            <a:endParaRPr lang="en-US"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633352"/>
            <a:ext cx="3886200" cy="2735884"/>
          </a:xfrm>
        </p:spPr>
      </p:pic>
    </p:spTree>
    <p:extLst>
      <p:ext uri="{BB962C8B-B14F-4D97-AF65-F5344CB8AC3E}">
        <p14:creationId xmlns:p14="http://schemas.microsoft.com/office/powerpoint/2010/main" val="917741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wave</a:t>
            </a:r>
            <a:endParaRPr lang="en-US" dirty="0"/>
          </a:p>
        </p:txBody>
      </p:sp>
      <p:sp>
        <p:nvSpPr>
          <p:cNvPr id="3" name="Content Placeholder 2"/>
          <p:cNvSpPr>
            <a:spLocks noGrp="1"/>
          </p:cNvSpPr>
          <p:nvPr>
            <p:ph idx="1"/>
          </p:nvPr>
        </p:nvSpPr>
        <p:spPr/>
        <p:txBody>
          <a:bodyPr>
            <a:normAutofit/>
          </a:bodyPr>
          <a:lstStyle/>
          <a:p>
            <a:r>
              <a:rPr lang="en-US" sz="2000" dirty="0" smtClean="0"/>
              <a:t>Wavelength (</a:t>
            </a:r>
            <a:r>
              <a:rPr lang="el-GR" sz="2000" dirty="0" smtClean="0"/>
              <a:t>λ</a:t>
            </a:r>
            <a:r>
              <a:rPr lang="en-US" sz="2000" dirty="0" smtClean="0"/>
              <a:t>) is distance between crests or troughs</a:t>
            </a:r>
          </a:p>
          <a:p>
            <a:r>
              <a:rPr lang="en-US" sz="2000" dirty="0"/>
              <a:t>A</a:t>
            </a:r>
            <a:r>
              <a:rPr lang="en-US" sz="2000" dirty="0" smtClean="0"/>
              <a:t>mplitude is </a:t>
            </a:r>
            <a:r>
              <a:rPr lang="en-US" sz="2000" dirty="0"/>
              <a:t>half the difference in height between </a:t>
            </a:r>
            <a:r>
              <a:rPr lang="en-US" sz="2000" dirty="0" smtClean="0"/>
              <a:t>crest </a:t>
            </a:r>
            <a:r>
              <a:rPr lang="en-US" sz="2000" dirty="0"/>
              <a:t>and </a:t>
            </a:r>
            <a:r>
              <a:rPr lang="en-US" sz="2000" dirty="0" smtClean="0"/>
              <a:t>trough</a:t>
            </a:r>
            <a:r>
              <a:rPr lang="en-US" sz="2000" dirty="0"/>
              <a:t>. </a:t>
            </a:r>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00" y="2625156"/>
            <a:ext cx="6000750" cy="4170521"/>
          </a:xfrm>
          <a:prstGeom prst="rect">
            <a:avLst/>
          </a:prstGeom>
        </p:spPr>
      </p:pic>
    </p:spTree>
    <p:extLst>
      <p:ext uri="{BB962C8B-B14F-4D97-AF65-F5344CB8AC3E}">
        <p14:creationId xmlns:p14="http://schemas.microsoft.com/office/powerpoint/2010/main" val="181967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26-light cone vs NA.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90600"/>
            <a:ext cx="39195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4724400" y="408305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latin typeface="Symbol" panose="05050102010706020507" pitchFamily="18" charset="2"/>
              </a:rPr>
              <a:t>q</a:t>
            </a:r>
          </a:p>
        </p:txBody>
      </p:sp>
      <p:sp>
        <p:nvSpPr>
          <p:cNvPr id="90116" name="Line 5"/>
          <p:cNvSpPr>
            <a:spLocks noChangeShapeType="1"/>
          </p:cNvSpPr>
          <p:nvPr/>
        </p:nvSpPr>
        <p:spPr bwMode="auto">
          <a:xfrm>
            <a:off x="4527550" y="3973513"/>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7" name="Line 6"/>
          <p:cNvSpPr>
            <a:spLocks noChangeShapeType="1"/>
          </p:cNvSpPr>
          <p:nvPr/>
        </p:nvSpPr>
        <p:spPr bwMode="auto">
          <a:xfrm flipH="1">
            <a:off x="4549775" y="4343400"/>
            <a:ext cx="708025" cy="631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9" name="Text Box 8"/>
          <p:cNvSpPr txBox="1">
            <a:spLocks noChangeArrowheads="1"/>
          </p:cNvSpPr>
          <p:nvPr/>
        </p:nvSpPr>
        <p:spPr bwMode="auto">
          <a:xfrm>
            <a:off x="2547937" y="5668961"/>
            <a:ext cx="217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dirty="0"/>
              <a:t>N.A. =  </a:t>
            </a:r>
            <a:r>
              <a:rPr lang="en-US" altLang="en-US" sz="2800" b="1" dirty="0">
                <a:latin typeface="Symbol" panose="05050102010706020507" pitchFamily="18" charset="2"/>
              </a:rPr>
              <a:t>h</a:t>
            </a:r>
            <a:r>
              <a:rPr lang="en-US" altLang="en-US" dirty="0"/>
              <a:t> sin </a:t>
            </a:r>
            <a:r>
              <a:rPr lang="en-US" altLang="en-US" b="1" dirty="0">
                <a:latin typeface="Symbol" panose="05050102010706020507" pitchFamily="18" charset="2"/>
              </a:rPr>
              <a:t>q</a:t>
            </a:r>
            <a:endParaRPr lang="en-US" altLang="en-US" b="1" dirty="0"/>
          </a:p>
        </p:txBody>
      </p:sp>
      <p:sp>
        <p:nvSpPr>
          <p:cNvPr id="2" name="Title 1"/>
          <p:cNvSpPr>
            <a:spLocks noGrp="1"/>
          </p:cNvSpPr>
          <p:nvPr>
            <p:ph type="title"/>
          </p:nvPr>
        </p:nvSpPr>
        <p:spPr/>
        <p:txBody>
          <a:bodyPr anchor="t">
            <a:normAutofit/>
          </a:bodyPr>
          <a:lstStyle/>
          <a:p>
            <a:r>
              <a:rPr lang="en-US" altLang="en-US" sz="4000" dirty="0"/>
              <a:t>Larger Aperture collects more </a:t>
            </a:r>
            <a:r>
              <a:rPr lang="en-US" altLang="en-US" sz="4000" dirty="0" smtClean="0"/>
              <a:t>light</a:t>
            </a:r>
            <a:endParaRPr lang="en-US" sz="4000" dirty="0"/>
          </a:p>
        </p:txBody>
      </p:sp>
    </p:spTree>
    <p:extLst>
      <p:ext uri="{BB962C8B-B14F-4D97-AF65-F5344CB8AC3E}">
        <p14:creationId xmlns:p14="http://schemas.microsoft.com/office/powerpoint/2010/main" val="1856378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295400" y="609600"/>
            <a:ext cx="67818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t>N.A. =  </a:t>
            </a:r>
            <a:r>
              <a:rPr lang="en-US" altLang="en-US" sz="3200" b="1" dirty="0">
                <a:latin typeface="Symbol" panose="05050102010706020507" pitchFamily="18" charset="2"/>
              </a:rPr>
              <a:t>h</a:t>
            </a:r>
            <a:r>
              <a:rPr lang="en-US" altLang="en-US" sz="2800" dirty="0"/>
              <a:t> sin </a:t>
            </a:r>
            <a:r>
              <a:rPr lang="en-US" altLang="en-US" sz="2800" b="1" dirty="0">
                <a:latin typeface="Symbol" panose="05050102010706020507" pitchFamily="18" charset="2"/>
              </a:rPr>
              <a:t>q</a:t>
            </a:r>
            <a:endParaRPr lang="en-US" altLang="en-US" sz="3200" dirty="0">
              <a:latin typeface="Symbol" panose="05050102010706020507" pitchFamily="18" charset="2"/>
            </a:endParaRPr>
          </a:p>
          <a:p>
            <a:pPr>
              <a:spcBef>
                <a:spcPct val="50000"/>
              </a:spcBef>
            </a:pPr>
            <a:r>
              <a:rPr lang="en-US" altLang="en-US" sz="3200" dirty="0">
                <a:latin typeface="Symbol" panose="05050102010706020507" pitchFamily="18" charset="2"/>
              </a:rPr>
              <a:t>h</a:t>
            </a:r>
            <a:r>
              <a:rPr lang="en-US" altLang="en-US" sz="2800" dirty="0"/>
              <a:t> = </a:t>
            </a:r>
            <a:r>
              <a:rPr lang="en-US" altLang="en-US" dirty="0"/>
              <a:t>index of refraction</a:t>
            </a:r>
            <a:endParaRPr lang="en-US" altLang="en-US" sz="2800" dirty="0"/>
          </a:p>
          <a:p>
            <a:pPr>
              <a:lnSpc>
                <a:spcPct val="140000"/>
              </a:lnSpc>
            </a:pPr>
            <a:r>
              <a:rPr lang="en-US" altLang="en-US" sz="2800" dirty="0"/>
              <a:t>	</a:t>
            </a:r>
            <a:r>
              <a:rPr lang="en-US" altLang="en-US" dirty="0"/>
              <a:t>Material               Refractive Index </a:t>
            </a:r>
          </a:p>
          <a:p>
            <a:pPr>
              <a:lnSpc>
                <a:spcPct val="140000"/>
              </a:lnSpc>
            </a:pPr>
            <a:r>
              <a:rPr lang="en-US" altLang="en-US" dirty="0"/>
              <a:t>	  Air			1.0003 </a:t>
            </a:r>
          </a:p>
          <a:p>
            <a:pPr>
              <a:lnSpc>
                <a:spcPct val="140000"/>
              </a:lnSpc>
            </a:pPr>
            <a:r>
              <a:rPr lang="en-US" altLang="en-US" dirty="0"/>
              <a:t>	  Water 		1.33 </a:t>
            </a:r>
          </a:p>
          <a:p>
            <a:pPr>
              <a:lnSpc>
                <a:spcPct val="140000"/>
              </a:lnSpc>
            </a:pPr>
            <a:r>
              <a:rPr lang="en-US" altLang="en-US" dirty="0"/>
              <a:t>	  Glycerin 		1.47 </a:t>
            </a:r>
          </a:p>
          <a:p>
            <a:pPr>
              <a:lnSpc>
                <a:spcPct val="140000"/>
              </a:lnSpc>
            </a:pPr>
            <a:r>
              <a:rPr lang="en-US" altLang="en-US" dirty="0"/>
              <a:t>	  Immersion Oil 	1.515 </a:t>
            </a:r>
          </a:p>
          <a:p>
            <a:pPr>
              <a:lnSpc>
                <a:spcPct val="140000"/>
              </a:lnSpc>
            </a:pPr>
            <a:endParaRPr lang="en-US" altLang="en-US" dirty="0"/>
          </a:p>
          <a:p>
            <a:pPr>
              <a:lnSpc>
                <a:spcPct val="140000"/>
              </a:lnSpc>
            </a:pPr>
            <a:r>
              <a:rPr lang="en-US" altLang="en-US" dirty="0"/>
              <a:t>Note:  sin </a:t>
            </a:r>
            <a:r>
              <a:rPr lang="en-US" altLang="en-US" dirty="0">
                <a:latin typeface="Symbol" panose="05050102010706020507" pitchFamily="18" charset="2"/>
              </a:rPr>
              <a:t>q </a:t>
            </a:r>
            <a:r>
              <a:rPr lang="en-US" altLang="en-US" dirty="0"/>
              <a:t>≤1, therefore N.A. ≤ </a:t>
            </a:r>
            <a:r>
              <a:rPr lang="en-US" altLang="en-US" sz="2800" dirty="0">
                <a:latin typeface="Symbol" panose="05050102010706020507" pitchFamily="18" charset="2"/>
              </a:rPr>
              <a:t>h</a:t>
            </a:r>
            <a:endParaRPr lang="en-US" altLang="en-US" sz="3200" b="1" dirty="0">
              <a:latin typeface="Symbol" panose="05050102010706020507" pitchFamily="18" charset="2"/>
            </a:endParaRPr>
          </a:p>
        </p:txBody>
      </p:sp>
    </p:spTree>
    <p:extLst>
      <p:ext uri="{BB962C8B-B14F-4D97-AF65-F5344CB8AC3E}">
        <p14:creationId xmlns:p14="http://schemas.microsoft.com/office/powerpoint/2010/main" val="18068107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6-NA immersion vs not.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17200"/>
            <a:ext cx="59436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t>N.A. and immersion important for resolution and not loosing light to internal reflection.</a:t>
            </a:r>
            <a:endParaRPr lang="en-US" sz="3200" dirty="0"/>
          </a:p>
        </p:txBody>
      </p:sp>
    </p:spTree>
    <p:extLst>
      <p:ext uri="{BB962C8B-B14F-4D97-AF65-F5344CB8AC3E}">
        <p14:creationId xmlns:p14="http://schemas.microsoft.com/office/powerpoint/2010/main" val="91032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body" sz="half" idx="2"/>
          </p:nvPr>
        </p:nvSpPr>
        <p:spPr>
          <a:xfrm>
            <a:off x="4641850" y="1981200"/>
            <a:ext cx="3816350" cy="4114800"/>
          </a:xfrm>
          <a:solidFill>
            <a:srgbClr val="DADADA"/>
          </a:solidFill>
        </p:spPr>
        <p:txBody>
          <a:bodyPr lIns="92075" tIns="46038" rIns="92075" bIns="46038"/>
          <a:lstStyle/>
          <a:p>
            <a:pPr>
              <a:buFontTx/>
              <a:buNone/>
            </a:pPr>
            <a:r>
              <a:rPr lang="de-DE" altLang="en-US" smtClean="0">
                <a:ea typeface="ＭＳ Ｐゴシック" panose="020B0600070205080204" pitchFamily="34" charset="-128"/>
              </a:rPr>
              <a:t> </a:t>
            </a:r>
          </a:p>
        </p:txBody>
      </p:sp>
      <p:sp>
        <p:nvSpPr>
          <p:cNvPr id="95234" name="Rectangle 3"/>
          <p:cNvSpPr>
            <a:spLocks noChangeArrowheads="1"/>
          </p:cNvSpPr>
          <p:nvPr/>
        </p:nvSpPr>
        <p:spPr bwMode="auto">
          <a:xfrm>
            <a:off x="4499253" y="2014538"/>
            <a:ext cx="4187825" cy="426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95235" name="Rectangle 4"/>
          <p:cNvSpPr>
            <a:spLocks noGrp="1" noChangeArrowheads="1"/>
          </p:cNvSpPr>
          <p:nvPr>
            <p:ph type="title"/>
          </p:nvPr>
        </p:nvSpPr>
        <p:spPr>
          <a:xfrm>
            <a:off x="696913" y="294481"/>
            <a:ext cx="7772400" cy="1066800"/>
          </a:xfrm>
          <a:noFill/>
        </p:spPr>
        <p:txBody>
          <a:bodyPr lIns="92075" tIns="46038" rIns="92075" bIns="46038" anchor="t">
            <a:noAutofit/>
          </a:bodyPr>
          <a:lstStyle/>
          <a:p>
            <a:pPr>
              <a:lnSpc>
                <a:spcPct val="100000"/>
              </a:lnSpc>
            </a:pPr>
            <a:r>
              <a:rPr lang="de-DE" altLang="en-US" sz="2800" dirty="0" smtClean="0">
                <a:ea typeface="ＭＳ Ｐゴシック" panose="020B0600070205080204" pitchFamily="34" charset="-128"/>
              </a:rPr>
              <a:t>How immersion medium affects the true N.A.  and, consequently, resolution</a:t>
            </a:r>
          </a:p>
        </p:txBody>
      </p:sp>
      <p:sp>
        <p:nvSpPr>
          <p:cNvPr id="95236" name="Rectangle 5"/>
          <p:cNvSpPr>
            <a:spLocks noGrp="1" noChangeArrowheads="1"/>
          </p:cNvSpPr>
          <p:nvPr>
            <p:ph type="body" sz="half" idx="1"/>
          </p:nvPr>
        </p:nvSpPr>
        <p:spPr>
          <a:xfrm>
            <a:off x="457200" y="3962400"/>
            <a:ext cx="4648200" cy="2438400"/>
          </a:xfrm>
          <a:noFill/>
        </p:spPr>
        <p:txBody>
          <a:bodyPr lIns="92075" tIns="46038" rIns="92075" bIns="46038"/>
          <a:lstStyle/>
          <a:p>
            <a:pPr marL="285750" indent="-285750">
              <a:buFontTx/>
              <a:buNone/>
            </a:pPr>
            <a:r>
              <a:rPr lang="de-DE" altLang="en-US" sz="1800" dirty="0" smtClean="0">
                <a:solidFill>
                  <a:schemeClr val="accent2"/>
                </a:solidFill>
                <a:ea typeface="ＭＳ Ｐゴシック" panose="020B0600070205080204" pitchFamily="34" charset="-128"/>
              </a:rPr>
              <a:t>With immersion oil</a:t>
            </a:r>
            <a:r>
              <a:rPr lang="de-DE" altLang="en-US" sz="1800" dirty="0" smtClean="0">
                <a:ea typeface="ＭＳ Ｐゴシック" panose="020B0600070205080204" pitchFamily="34" charset="-128"/>
              </a:rPr>
              <a:t> </a:t>
            </a:r>
            <a:r>
              <a:rPr lang="de-DE" altLang="en-US" sz="1600" dirty="0" smtClean="0">
                <a:ea typeface="ＭＳ Ｐゴシック" panose="020B0600070205080204" pitchFamily="34" charset="-128"/>
              </a:rPr>
              <a:t>(3)</a:t>
            </a:r>
            <a:r>
              <a:rPr lang="de-DE" altLang="en-US" sz="1800" dirty="0" smtClean="0">
                <a:ea typeface="ＭＳ Ｐゴシック" panose="020B0600070205080204" pitchFamily="34" charset="-128"/>
              </a:rPr>
              <a:t>   </a:t>
            </a:r>
            <a:r>
              <a:rPr lang="de-DE" altLang="en-US" sz="1400" dirty="0" smtClean="0">
                <a:ea typeface="ＭＳ Ｐゴシック" panose="020B0600070205080204" pitchFamily="34" charset="-128"/>
              </a:rPr>
              <a:t>n=1.518</a:t>
            </a:r>
          </a:p>
          <a:p>
            <a:pPr marL="285750" indent="-285750"/>
            <a:r>
              <a:rPr lang="de-DE" altLang="en-US" sz="1600" dirty="0" smtClean="0">
                <a:ea typeface="ＭＳ Ｐゴシック" panose="020B0600070205080204" pitchFamily="34" charset="-128"/>
              </a:rPr>
              <a:t>No Total Reflection</a:t>
            </a:r>
          </a:p>
          <a:p>
            <a:pPr marL="285750" indent="-285750"/>
            <a:r>
              <a:rPr lang="de-DE" altLang="en-US" sz="1600" dirty="0" smtClean="0">
                <a:ea typeface="ＭＳ Ｐゴシック" panose="020B0600070205080204" pitchFamily="34" charset="-128"/>
              </a:rPr>
              <a:t>Objective aperture fully usable</a:t>
            </a:r>
          </a:p>
          <a:p>
            <a:pPr marL="285750" indent="-285750"/>
            <a:endParaRPr lang="de-DE" altLang="en-US" sz="1600" dirty="0" smtClean="0">
              <a:ea typeface="ＭＳ Ｐゴシック" panose="020B0600070205080204" pitchFamily="34" charset="-128"/>
            </a:endParaRPr>
          </a:p>
          <a:p>
            <a:pPr marL="285750" indent="-285750"/>
            <a:r>
              <a:rPr lang="de-DE" altLang="en-US" sz="1600" dirty="0" smtClean="0">
                <a:ea typeface="ＭＳ Ｐゴシック" panose="020B0600070205080204" pitchFamily="34" charset="-128"/>
              </a:rPr>
              <a:t>N.A.</a:t>
            </a:r>
            <a:r>
              <a:rPr lang="de-DE" altLang="en-US" sz="1600" baseline="-25000" dirty="0" smtClean="0">
                <a:ea typeface="ＭＳ Ｐゴシック" panose="020B0600070205080204" pitchFamily="34" charset="-128"/>
              </a:rPr>
              <a:t>max</a:t>
            </a:r>
            <a:r>
              <a:rPr lang="de-DE" altLang="en-US" sz="1600" dirty="0" smtClean="0">
                <a:ea typeface="ＭＳ Ｐゴシック" panose="020B0600070205080204" pitchFamily="34" charset="-128"/>
              </a:rPr>
              <a:t> = 1.45 </a:t>
            </a:r>
            <a:r>
              <a:rPr lang="en-US" altLang="en-US" sz="1600" dirty="0" smtClean="0">
                <a:ea typeface="ＭＳ Ｐゴシック" panose="020B0600070205080204" pitchFamily="34" charset="-128"/>
              </a:rPr>
              <a:t>&gt; </a:t>
            </a:r>
            <a:r>
              <a:rPr lang="de-DE" altLang="en-US" sz="1400" dirty="0" smtClean="0">
                <a:ea typeface="ＭＳ Ｐゴシック" panose="020B0600070205080204" pitchFamily="34" charset="-128"/>
              </a:rPr>
              <a:t>Actual angle </a:t>
            </a:r>
            <a:r>
              <a:rPr lang="de-DE" altLang="en-US" sz="1400" dirty="0" smtClean="0">
                <a:latin typeface="Symbol" panose="05050102010706020507" pitchFamily="18" charset="2"/>
                <a:ea typeface="ＭＳ Ｐゴシック" panose="020B0600070205080204" pitchFamily="34" charset="-128"/>
              </a:rPr>
              <a:t>a</a:t>
            </a:r>
            <a:r>
              <a:rPr lang="de-DE" altLang="en-US" sz="1400" baseline="-25000" dirty="0" smtClean="0">
                <a:latin typeface="Symbol" panose="05050102010706020507" pitchFamily="18" charset="2"/>
                <a:ea typeface="ＭＳ Ｐゴシック" panose="020B0600070205080204" pitchFamily="34" charset="-128"/>
              </a:rPr>
              <a:t>2</a:t>
            </a:r>
            <a:r>
              <a:rPr lang="de-DE" altLang="en-US" sz="1400" dirty="0" smtClean="0">
                <a:ea typeface="ＭＳ Ｐゴシック" panose="020B0600070205080204" pitchFamily="34" charset="-128"/>
              </a:rPr>
              <a:t> :</a:t>
            </a:r>
          </a:p>
        </p:txBody>
      </p:sp>
      <p:sp>
        <p:nvSpPr>
          <p:cNvPr id="95237" name="Freeform 7"/>
          <p:cNvSpPr>
            <a:spLocks/>
          </p:cNvSpPr>
          <p:nvPr/>
        </p:nvSpPr>
        <p:spPr bwMode="auto">
          <a:xfrm>
            <a:off x="6705600" y="4262438"/>
            <a:ext cx="795338" cy="166687"/>
          </a:xfrm>
          <a:custGeom>
            <a:avLst/>
            <a:gdLst>
              <a:gd name="T0" fmla="*/ 0 w 501"/>
              <a:gd name="T1" fmla="*/ 257055166 h 105"/>
              <a:gd name="T2" fmla="*/ 0 w 501"/>
              <a:gd name="T3" fmla="*/ 0 h 105"/>
              <a:gd name="T4" fmla="*/ 945059982 w 501"/>
              <a:gd name="T5" fmla="*/ 7559652 h 105"/>
              <a:gd name="T6" fmla="*/ 952619661 w 501"/>
              <a:gd name="T7" fmla="*/ 60483569 h 105"/>
              <a:gd name="T8" fmla="*/ 997982502 w 501"/>
              <a:gd name="T9" fmla="*/ 136088029 h 105"/>
              <a:gd name="T10" fmla="*/ 1035785664 w 501"/>
              <a:gd name="T11" fmla="*/ 189010358 h 105"/>
              <a:gd name="T12" fmla="*/ 1096269452 w 501"/>
              <a:gd name="T13" fmla="*/ 219252142 h 105"/>
              <a:gd name="T14" fmla="*/ 1164312919 w 501"/>
              <a:gd name="T15" fmla="*/ 249493927 h 105"/>
              <a:gd name="T16" fmla="*/ 1262599869 w 501"/>
              <a:gd name="T17" fmla="*/ 264614819 h 105"/>
              <a:gd name="T18" fmla="*/ 0 w 501"/>
              <a:gd name="T19" fmla="*/ 25705516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5"/>
              <a:gd name="T32" fmla="*/ 501 w 50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5">
                <a:moveTo>
                  <a:pt x="0" y="102"/>
                </a:moveTo>
                <a:lnTo>
                  <a:pt x="0" y="0"/>
                </a:lnTo>
                <a:lnTo>
                  <a:pt x="375" y="3"/>
                </a:lnTo>
                <a:lnTo>
                  <a:pt x="378" y="24"/>
                </a:lnTo>
                <a:lnTo>
                  <a:pt x="396" y="54"/>
                </a:lnTo>
                <a:lnTo>
                  <a:pt x="411" y="75"/>
                </a:lnTo>
                <a:lnTo>
                  <a:pt x="435" y="87"/>
                </a:lnTo>
                <a:lnTo>
                  <a:pt x="462" y="99"/>
                </a:lnTo>
                <a:lnTo>
                  <a:pt x="501" y="105"/>
                </a:lnTo>
                <a:lnTo>
                  <a:pt x="0" y="102"/>
                </a:lnTo>
                <a:close/>
              </a:path>
            </a:pathLst>
          </a:custGeom>
          <a:solidFill>
            <a:srgbClr val="D1F4FF"/>
          </a:solidFill>
          <a:ln w="9525">
            <a:solidFill>
              <a:srgbClr val="000000"/>
            </a:solidFill>
            <a:round/>
            <a:headEnd/>
            <a:tailEnd/>
          </a:ln>
        </p:spPr>
        <p:txBody>
          <a:bodyPr wrap="none" anchor="ctr"/>
          <a:lstStyle/>
          <a:p>
            <a:endParaRPr lang="en-US"/>
          </a:p>
        </p:txBody>
      </p:sp>
      <p:sp>
        <p:nvSpPr>
          <p:cNvPr id="95238" name="Rectangle 8"/>
          <p:cNvSpPr>
            <a:spLocks noChangeArrowheads="1"/>
          </p:cNvSpPr>
          <p:nvPr/>
        </p:nvSpPr>
        <p:spPr bwMode="auto">
          <a:xfrm>
            <a:off x="8313738" y="3949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3</a:t>
            </a:r>
          </a:p>
        </p:txBody>
      </p:sp>
      <p:sp>
        <p:nvSpPr>
          <p:cNvPr id="95239" name="Line 9"/>
          <p:cNvSpPr>
            <a:spLocks noChangeShapeType="1"/>
          </p:cNvSpPr>
          <p:nvPr/>
        </p:nvSpPr>
        <p:spPr bwMode="auto">
          <a:xfrm flipV="1">
            <a:off x="7324725" y="4152900"/>
            <a:ext cx="957263" cy="195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0" name="Freeform 11"/>
          <p:cNvSpPr>
            <a:spLocks/>
          </p:cNvSpPr>
          <p:nvPr/>
        </p:nvSpPr>
        <p:spPr bwMode="auto">
          <a:xfrm>
            <a:off x="5768975" y="2844800"/>
            <a:ext cx="936625" cy="1558925"/>
          </a:xfrm>
          <a:custGeom>
            <a:avLst/>
            <a:gdLst>
              <a:gd name="T0" fmla="*/ 1476811563 w 590"/>
              <a:gd name="T1" fmla="*/ 2147483647 h 982"/>
              <a:gd name="T2" fmla="*/ 1305440938 w 590"/>
              <a:gd name="T3" fmla="*/ 2147483647 h 982"/>
              <a:gd name="T4" fmla="*/ 0 w 590"/>
              <a:gd name="T5" fmla="*/ 438507188 h 982"/>
              <a:gd name="T6" fmla="*/ 267136563 w 590"/>
              <a:gd name="T7" fmla="*/ 292338125 h 982"/>
              <a:gd name="T8" fmla="*/ 493950625 w 590"/>
              <a:gd name="T9" fmla="*/ 191531875 h 982"/>
              <a:gd name="T10" fmla="*/ 700603438 w 590"/>
              <a:gd name="T11" fmla="*/ 120967500 h 982"/>
              <a:gd name="T12" fmla="*/ 887095000 w 590"/>
              <a:gd name="T13" fmla="*/ 65524063 h 982"/>
              <a:gd name="T14" fmla="*/ 1038304375 w 590"/>
              <a:gd name="T15" fmla="*/ 35282188 h 982"/>
              <a:gd name="T16" fmla="*/ 1204634688 w 590"/>
              <a:gd name="T17" fmla="*/ 15120938 h 982"/>
              <a:gd name="T18" fmla="*/ 1345763438 w 590"/>
              <a:gd name="T19" fmla="*/ 5040313 h 982"/>
              <a:gd name="T20" fmla="*/ 1486892188 w 590"/>
              <a:gd name="T21" fmla="*/ 0 h 982"/>
              <a:gd name="T22" fmla="*/ 1476811563 w 590"/>
              <a:gd name="T23" fmla="*/ 2147483647 h 9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982"/>
              <a:gd name="T38" fmla="*/ 590 w 590"/>
              <a:gd name="T39" fmla="*/ 982 h 9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982">
                <a:moveTo>
                  <a:pt x="586" y="982"/>
                </a:moveTo>
                <a:lnTo>
                  <a:pt x="518" y="982"/>
                </a:lnTo>
                <a:lnTo>
                  <a:pt x="0" y="174"/>
                </a:lnTo>
                <a:lnTo>
                  <a:pt x="106" y="116"/>
                </a:lnTo>
                <a:lnTo>
                  <a:pt x="196" y="76"/>
                </a:lnTo>
                <a:lnTo>
                  <a:pt x="278" y="48"/>
                </a:lnTo>
                <a:lnTo>
                  <a:pt x="352" y="26"/>
                </a:lnTo>
                <a:lnTo>
                  <a:pt x="412" y="14"/>
                </a:lnTo>
                <a:lnTo>
                  <a:pt x="478" y="6"/>
                </a:lnTo>
                <a:lnTo>
                  <a:pt x="534" y="2"/>
                </a:lnTo>
                <a:lnTo>
                  <a:pt x="590" y="0"/>
                </a:lnTo>
                <a:lnTo>
                  <a:pt x="586" y="9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1" name="Rectangle 12"/>
          <p:cNvSpPr>
            <a:spLocks noChangeArrowheads="1"/>
          </p:cNvSpPr>
          <p:nvPr/>
        </p:nvSpPr>
        <p:spPr bwMode="auto">
          <a:xfrm>
            <a:off x="6253163" y="2940050"/>
            <a:ext cx="404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1</a:t>
            </a:r>
          </a:p>
        </p:txBody>
      </p:sp>
      <p:sp>
        <p:nvSpPr>
          <p:cNvPr id="95242" name="Freeform 14"/>
          <p:cNvSpPr>
            <a:spLocks/>
          </p:cNvSpPr>
          <p:nvPr/>
        </p:nvSpPr>
        <p:spPr bwMode="auto">
          <a:xfrm>
            <a:off x="6699250" y="2854325"/>
            <a:ext cx="1476375" cy="1562100"/>
          </a:xfrm>
          <a:custGeom>
            <a:avLst/>
            <a:gdLst>
              <a:gd name="T0" fmla="*/ 0 w 930"/>
              <a:gd name="T1" fmla="*/ 2147483647 h 984"/>
              <a:gd name="T2" fmla="*/ 413305625 w 930"/>
              <a:gd name="T3" fmla="*/ 2147483647 h 984"/>
              <a:gd name="T4" fmla="*/ 2147483647 w 930"/>
              <a:gd name="T5" fmla="*/ 1381045625 h 984"/>
              <a:gd name="T6" fmla="*/ 2147483647 w 930"/>
              <a:gd name="T7" fmla="*/ 1103828438 h 984"/>
              <a:gd name="T8" fmla="*/ 1940520313 w 930"/>
              <a:gd name="T9" fmla="*/ 846772500 h 984"/>
              <a:gd name="T10" fmla="*/ 1748988438 w 930"/>
              <a:gd name="T11" fmla="*/ 655240625 h 984"/>
              <a:gd name="T12" fmla="*/ 1486892188 w 930"/>
              <a:gd name="T13" fmla="*/ 458668438 h 984"/>
              <a:gd name="T14" fmla="*/ 1229836250 w 930"/>
              <a:gd name="T15" fmla="*/ 302418750 h 984"/>
              <a:gd name="T16" fmla="*/ 912296563 w 930"/>
              <a:gd name="T17" fmla="*/ 166330313 h 984"/>
              <a:gd name="T18" fmla="*/ 640119688 w 930"/>
              <a:gd name="T19" fmla="*/ 80645000 h 984"/>
              <a:gd name="T20" fmla="*/ 372983125 w 930"/>
              <a:gd name="T21" fmla="*/ 30241875 h 984"/>
              <a:gd name="T22" fmla="*/ 161290000 w 930"/>
              <a:gd name="T23" fmla="*/ 15120938 h 984"/>
              <a:gd name="T24" fmla="*/ 10080625 w 930"/>
              <a:gd name="T25" fmla="*/ 0 h 984"/>
              <a:gd name="T26" fmla="*/ 0 w 930"/>
              <a:gd name="T27" fmla="*/ 2147483647 h 9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0"/>
              <a:gd name="T43" fmla="*/ 0 h 984"/>
              <a:gd name="T44" fmla="*/ 930 w 930"/>
              <a:gd name="T45" fmla="*/ 984 h 9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0" h="984">
                <a:moveTo>
                  <a:pt x="0" y="984"/>
                </a:moveTo>
                <a:lnTo>
                  <a:pt x="164" y="984"/>
                </a:lnTo>
                <a:lnTo>
                  <a:pt x="930" y="548"/>
                </a:lnTo>
                <a:lnTo>
                  <a:pt x="860" y="438"/>
                </a:lnTo>
                <a:lnTo>
                  <a:pt x="770" y="336"/>
                </a:lnTo>
                <a:lnTo>
                  <a:pt x="694" y="260"/>
                </a:lnTo>
                <a:lnTo>
                  <a:pt x="590" y="182"/>
                </a:lnTo>
                <a:lnTo>
                  <a:pt x="488" y="120"/>
                </a:lnTo>
                <a:lnTo>
                  <a:pt x="362" y="66"/>
                </a:lnTo>
                <a:lnTo>
                  <a:pt x="254" y="32"/>
                </a:lnTo>
                <a:lnTo>
                  <a:pt x="148" y="12"/>
                </a:lnTo>
                <a:lnTo>
                  <a:pt x="64" y="6"/>
                </a:lnTo>
                <a:lnTo>
                  <a:pt x="4" y="0"/>
                </a:lnTo>
                <a:lnTo>
                  <a:pt x="0" y="9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3" name="Rectangle 15"/>
          <p:cNvSpPr>
            <a:spLocks noChangeArrowheads="1"/>
          </p:cNvSpPr>
          <p:nvPr/>
        </p:nvSpPr>
        <p:spPr bwMode="auto">
          <a:xfrm>
            <a:off x="6950075" y="2976563"/>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2</a:t>
            </a:r>
          </a:p>
        </p:txBody>
      </p:sp>
      <p:sp>
        <p:nvSpPr>
          <p:cNvPr id="95244" name="Rectangle 17"/>
          <p:cNvSpPr>
            <a:spLocks noChangeArrowheads="1"/>
          </p:cNvSpPr>
          <p:nvPr/>
        </p:nvSpPr>
        <p:spPr bwMode="auto">
          <a:xfrm>
            <a:off x="5238750" y="4559300"/>
            <a:ext cx="2919413" cy="214313"/>
          </a:xfrm>
          <a:prstGeom prst="rect">
            <a:avLst/>
          </a:prstGeom>
          <a:solidFill>
            <a:srgbClr val="8DFFFF"/>
          </a:solidFill>
          <a:ln w="9525">
            <a:solidFill>
              <a:schemeClr val="bg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5" name="Rectangle 18"/>
          <p:cNvSpPr>
            <a:spLocks noChangeArrowheads="1"/>
          </p:cNvSpPr>
          <p:nvPr/>
        </p:nvSpPr>
        <p:spPr bwMode="auto">
          <a:xfrm>
            <a:off x="5791200" y="4402138"/>
            <a:ext cx="1779588" cy="155575"/>
          </a:xfrm>
          <a:prstGeom prst="rect">
            <a:avLst/>
          </a:prstGeom>
          <a:solidFill>
            <a:srgbClr val="8DFFFF"/>
          </a:solidFill>
          <a:ln w="9525">
            <a:solidFill>
              <a:srgbClr val="000000"/>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6" name="Rectangle 19"/>
          <p:cNvSpPr>
            <a:spLocks noChangeArrowheads="1"/>
          </p:cNvSpPr>
          <p:nvPr/>
        </p:nvSpPr>
        <p:spPr bwMode="auto">
          <a:xfrm>
            <a:off x="8307388" y="43481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2</a:t>
            </a:r>
          </a:p>
        </p:txBody>
      </p:sp>
      <p:sp>
        <p:nvSpPr>
          <p:cNvPr id="95247" name="Freeform 21"/>
          <p:cNvSpPr>
            <a:spLocks/>
          </p:cNvSpPr>
          <p:nvPr/>
        </p:nvSpPr>
        <p:spPr bwMode="auto">
          <a:xfrm>
            <a:off x="5988050" y="3427413"/>
            <a:ext cx="1422400" cy="815975"/>
          </a:xfrm>
          <a:custGeom>
            <a:avLst/>
            <a:gdLst>
              <a:gd name="T0" fmla="*/ 181451250 w 896"/>
              <a:gd name="T1" fmla="*/ 1295360313 h 514"/>
              <a:gd name="T2" fmla="*/ 2081649063 w 896"/>
              <a:gd name="T3" fmla="*/ 1295360313 h 514"/>
              <a:gd name="T4" fmla="*/ 2147483647 w 896"/>
              <a:gd name="T5" fmla="*/ 1144150938 h 514"/>
              <a:gd name="T6" fmla="*/ 2147483647 w 896"/>
              <a:gd name="T7" fmla="*/ 907256250 h 514"/>
              <a:gd name="T8" fmla="*/ 2147483647 w 896"/>
              <a:gd name="T9" fmla="*/ 730845313 h 514"/>
              <a:gd name="T10" fmla="*/ 2031245938 w 896"/>
              <a:gd name="T11" fmla="*/ 514111875 h 514"/>
              <a:gd name="T12" fmla="*/ 1910278438 w 896"/>
              <a:gd name="T13" fmla="*/ 352821875 h 514"/>
              <a:gd name="T14" fmla="*/ 1794351250 w 896"/>
              <a:gd name="T15" fmla="*/ 241935000 h 514"/>
              <a:gd name="T16" fmla="*/ 1638101563 w 896"/>
              <a:gd name="T17" fmla="*/ 141128750 h 514"/>
              <a:gd name="T18" fmla="*/ 1436489063 w 896"/>
              <a:gd name="T19" fmla="*/ 45362813 h 514"/>
              <a:gd name="T20" fmla="*/ 1234876563 w 896"/>
              <a:gd name="T21" fmla="*/ 0 h 514"/>
              <a:gd name="T22" fmla="*/ 1068546250 w 896"/>
              <a:gd name="T23" fmla="*/ 0 h 514"/>
              <a:gd name="T24" fmla="*/ 907256250 w 896"/>
              <a:gd name="T25" fmla="*/ 15120938 h 514"/>
              <a:gd name="T26" fmla="*/ 796369375 w 896"/>
              <a:gd name="T27" fmla="*/ 50403125 h 514"/>
              <a:gd name="T28" fmla="*/ 690522813 w 896"/>
              <a:gd name="T29" fmla="*/ 95765938 h 514"/>
              <a:gd name="T30" fmla="*/ 594756875 w 896"/>
              <a:gd name="T31" fmla="*/ 156249688 h 514"/>
              <a:gd name="T32" fmla="*/ 443547500 w 896"/>
              <a:gd name="T33" fmla="*/ 257055938 h 514"/>
              <a:gd name="T34" fmla="*/ 317539688 w 896"/>
              <a:gd name="T35" fmla="*/ 372983125 h 514"/>
              <a:gd name="T36" fmla="*/ 221773750 w 896"/>
              <a:gd name="T37" fmla="*/ 498990938 h 514"/>
              <a:gd name="T38" fmla="*/ 146169063 w 896"/>
              <a:gd name="T39" fmla="*/ 635079375 h 514"/>
              <a:gd name="T40" fmla="*/ 85685313 w 896"/>
              <a:gd name="T41" fmla="*/ 776208125 h 514"/>
              <a:gd name="T42" fmla="*/ 45362813 w 896"/>
              <a:gd name="T43" fmla="*/ 917336875 h 514"/>
              <a:gd name="T44" fmla="*/ 20161250 w 896"/>
              <a:gd name="T45" fmla="*/ 1028223750 h 514"/>
              <a:gd name="T46" fmla="*/ 0 w 896"/>
              <a:gd name="T47" fmla="*/ 1118949375 h 514"/>
              <a:gd name="T48" fmla="*/ 0 w 896"/>
              <a:gd name="T49" fmla="*/ 1159271875 h 514"/>
              <a:gd name="T50" fmla="*/ 181451250 w 896"/>
              <a:gd name="T51" fmla="*/ 1295360313 h 5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6"/>
              <a:gd name="T79" fmla="*/ 0 h 514"/>
              <a:gd name="T80" fmla="*/ 896 w 896"/>
              <a:gd name="T81" fmla="*/ 514 h 5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6" h="514">
                <a:moveTo>
                  <a:pt x="72" y="514"/>
                </a:moveTo>
                <a:lnTo>
                  <a:pt x="826" y="514"/>
                </a:lnTo>
                <a:lnTo>
                  <a:pt x="896" y="454"/>
                </a:lnTo>
                <a:lnTo>
                  <a:pt x="876" y="360"/>
                </a:lnTo>
                <a:lnTo>
                  <a:pt x="856" y="290"/>
                </a:lnTo>
                <a:lnTo>
                  <a:pt x="806" y="204"/>
                </a:lnTo>
                <a:lnTo>
                  <a:pt x="758" y="140"/>
                </a:lnTo>
                <a:lnTo>
                  <a:pt x="712" y="96"/>
                </a:lnTo>
                <a:lnTo>
                  <a:pt x="650" y="56"/>
                </a:lnTo>
                <a:lnTo>
                  <a:pt x="570" y="18"/>
                </a:lnTo>
                <a:lnTo>
                  <a:pt x="490" y="0"/>
                </a:lnTo>
                <a:lnTo>
                  <a:pt x="424" y="0"/>
                </a:lnTo>
                <a:lnTo>
                  <a:pt x="360" y="6"/>
                </a:lnTo>
                <a:lnTo>
                  <a:pt x="316" y="20"/>
                </a:lnTo>
                <a:lnTo>
                  <a:pt x="274" y="38"/>
                </a:lnTo>
                <a:lnTo>
                  <a:pt x="236" y="62"/>
                </a:lnTo>
                <a:lnTo>
                  <a:pt x="176" y="102"/>
                </a:lnTo>
                <a:lnTo>
                  <a:pt x="126" y="148"/>
                </a:lnTo>
                <a:lnTo>
                  <a:pt x="88" y="198"/>
                </a:lnTo>
                <a:lnTo>
                  <a:pt x="58" y="252"/>
                </a:lnTo>
                <a:lnTo>
                  <a:pt x="34" y="308"/>
                </a:lnTo>
                <a:lnTo>
                  <a:pt x="18" y="364"/>
                </a:lnTo>
                <a:lnTo>
                  <a:pt x="8" y="408"/>
                </a:lnTo>
                <a:lnTo>
                  <a:pt x="0" y="444"/>
                </a:lnTo>
                <a:lnTo>
                  <a:pt x="0" y="460"/>
                </a:lnTo>
                <a:lnTo>
                  <a:pt x="72" y="514"/>
                </a:lnTo>
                <a:close/>
              </a:path>
            </a:pathLst>
          </a:custGeom>
          <a:solidFill>
            <a:srgbClr val="8DFFFF">
              <a:alpha val="50195"/>
            </a:srgbClr>
          </a:solidFill>
          <a:ln w="9525">
            <a:solidFill>
              <a:srgbClr val="000000"/>
            </a:solidFill>
            <a:round/>
            <a:headEnd/>
            <a:tailEnd/>
          </a:ln>
        </p:spPr>
        <p:txBody>
          <a:bodyPr wrap="none" anchor="ctr"/>
          <a:lstStyle/>
          <a:p>
            <a:endParaRPr lang="en-US"/>
          </a:p>
        </p:txBody>
      </p:sp>
      <p:sp>
        <p:nvSpPr>
          <p:cNvPr id="95248" name="Rectangle 22"/>
          <p:cNvSpPr>
            <a:spLocks noChangeArrowheads="1"/>
          </p:cNvSpPr>
          <p:nvPr/>
        </p:nvSpPr>
        <p:spPr bwMode="auto">
          <a:xfrm>
            <a:off x="6777038" y="3822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1</a:t>
            </a:r>
          </a:p>
        </p:txBody>
      </p:sp>
      <p:sp>
        <p:nvSpPr>
          <p:cNvPr id="95249" name="Line 23"/>
          <p:cNvSpPr>
            <a:spLocks noChangeShapeType="1"/>
          </p:cNvSpPr>
          <p:nvPr/>
        </p:nvSpPr>
        <p:spPr bwMode="auto">
          <a:xfrm>
            <a:off x="5238750" y="4564063"/>
            <a:ext cx="2914650"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24"/>
          <p:cNvSpPr>
            <a:spLocks noChangeShapeType="1"/>
          </p:cNvSpPr>
          <p:nvPr/>
        </p:nvSpPr>
        <p:spPr bwMode="auto">
          <a:xfrm>
            <a:off x="7572375" y="4464050"/>
            <a:ext cx="714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1" name="Line 25"/>
          <p:cNvSpPr>
            <a:spLocks noChangeShapeType="1"/>
          </p:cNvSpPr>
          <p:nvPr/>
        </p:nvSpPr>
        <p:spPr bwMode="auto">
          <a:xfrm>
            <a:off x="5238750" y="4768850"/>
            <a:ext cx="2914650" cy="47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26"/>
          <p:cNvSpPr>
            <a:spLocks noChangeShapeType="1"/>
          </p:cNvSpPr>
          <p:nvPr/>
        </p:nvSpPr>
        <p:spPr bwMode="auto">
          <a:xfrm flipV="1">
            <a:off x="6696075" y="4640263"/>
            <a:ext cx="0" cy="2905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Line 28"/>
          <p:cNvSpPr>
            <a:spLocks noChangeShapeType="1"/>
          </p:cNvSpPr>
          <p:nvPr/>
        </p:nvSpPr>
        <p:spPr bwMode="auto">
          <a:xfrm rot="-1372736" flipH="1" flipV="1">
            <a:off x="6475413" y="4387850"/>
            <a:ext cx="158750" cy="2238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4" name="Line 29"/>
          <p:cNvSpPr>
            <a:spLocks noChangeShapeType="1"/>
          </p:cNvSpPr>
          <p:nvPr/>
        </p:nvSpPr>
        <p:spPr bwMode="auto">
          <a:xfrm rot="-2289093" flipH="1" flipV="1">
            <a:off x="5727700" y="4543425"/>
            <a:ext cx="758825" cy="13652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5" name="Line 30"/>
          <p:cNvSpPr>
            <a:spLocks noChangeShapeType="1"/>
          </p:cNvSpPr>
          <p:nvPr/>
        </p:nvSpPr>
        <p:spPr bwMode="auto">
          <a:xfrm rot="-471399" flipH="1" flipV="1">
            <a:off x="5867400" y="3086100"/>
            <a:ext cx="635000" cy="1371600"/>
          </a:xfrm>
          <a:prstGeom prst="line">
            <a:avLst/>
          </a:prstGeom>
          <a:noFill/>
          <a:ln w="28575">
            <a:solidFill>
              <a:srgbClr val="FF0000"/>
            </a:solidFill>
            <a:prstDash val="lgDash"/>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6" name="Oval 31"/>
          <p:cNvSpPr>
            <a:spLocks noChangeArrowheads="1"/>
          </p:cNvSpPr>
          <p:nvPr/>
        </p:nvSpPr>
        <p:spPr bwMode="auto">
          <a:xfrm>
            <a:off x="6629400" y="4486275"/>
            <a:ext cx="122238" cy="122238"/>
          </a:xfrm>
          <a:prstGeom prst="ellipse">
            <a:avLst/>
          </a:prstGeom>
          <a:solidFill>
            <a:srgbClr val="FF0000"/>
          </a:solidFill>
          <a:ln w="9525">
            <a:solidFill>
              <a:schemeClr val="hlink"/>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57" name="Line 33"/>
          <p:cNvSpPr>
            <a:spLocks noChangeShapeType="1"/>
          </p:cNvSpPr>
          <p:nvPr/>
        </p:nvSpPr>
        <p:spPr bwMode="auto">
          <a:xfrm flipH="1" flipV="1">
            <a:off x="4999038" y="4148138"/>
            <a:ext cx="1549400" cy="279400"/>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8" name="Line 34"/>
          <p:cNvSpPr>
            <a:spLocks noChangeShapeType="1"/>
          </p:cNvSpPr>
          <p:nvPr/>
        </p:nvSpPr>
        <p:spPr bwMode="auto">
          <a:xfrm flipH="1" flipV="1">
            <a:off x="6548438" y="4424363"/>
            <a:ext cx="123825" cy="1158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9" name="Line 37"/>
          <p:cNvSpPr>
            <a:spLocks noChangeShapeType="1"/>
          </p:cNvSpPr>
          <p:nvPr/>
        </p:nvSpPr>
        <p:spPr bwMode="auto">
          <a:xfrm rot="8407405" flipH="1" flipV="1">
            <a:off x="6645275" y="4291013"/>
            <a:ext cx="814388" cy="144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none" w="sm" len="sm"/>
              </a14:hiddenLine>
            </a:ext>
          </a:extLst>
        </p:spPr>
        <p:txBody>
          <a:bodyPr wrap="none" anchor="ctr"/>
          <a:lstStyle/>
          <a:p>
            <a:endParaRPr lang="en-US"/>
          </a:p>
        </p:txBody>
      </p:sp>
      <p:sp>
        <p:nvSpPr>
          <p:cNvPr id="95260" name="Line 38"/>
          <p:cNvSpPr>
            <a:spLocks noChangeShapeType="1"/>
          </p:cNvSpPr>
          <p:nvPr/>
        </p:nvSpPr>
        <p:spPr bwMode="auto">
          <a:xfrm rot="6208120" flipH="1" flipV="1">
            <a:off x="7082632" y="3550444"/>
            <a:ext cx="1096962" cy="196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sm" len="sm"/>
              </a14:hiddenLine>
            </a:ext>
          </a:extLst>
        </p:spPr>
        <p:txBody>
          <a:bodyPr wrap="none" anchor="ctr"/>
          <a:lstStyle/>
          <a:p>
            <a:endParaRPr lang="en-US"/>
          </a:p>
        </p:txBody>
      </p:sp>
      <p:sp>
        <p:nvSpPr>
          <p:cNvPr id="95261" name="Rectangle 39"/>
          <p:cNvSpPr>
            <a:spLocks noChangeArrowheads="1"/>
          </p:cNvSpPr>
          <p:nvPr/>
        </p:nvSpPr>
        <p:spPr bwMode="auto">
          <a:xfrm>
            <a:off x="6638925" y="4338638"/>
            <a:ext cx="352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2</a:t>
            </a:r>
          </a:p>
        </p:txBody>
      </p:sp>
      <p:grpSp>
        <p:nvGrpSpPr>
          <p:cNvPr id="95262" name="Group 64"/>
          <p:cNvGrpSpPr>
            <a:grpSpLocks/>
          </p:cNvGrpSpPr>
          <p:nvPr/>
        </p:nvGrpSpPr>
        <p:grpSpPr bwMode="auto">
          <a:xfrm>
            <a:off x="5721350" y="3152775"/>
            <a:ext cx="960438" cy="1392238"/>
            <a:chOff x="3604" y="1986"/>
            <a:chExt cx="605" cy="877"/>
          </a:xfrm>
        </p:grpSpPr>
        <p:sp>
          <p:nvSpPr>
            <p:cNvPr id="95280" name="Line 43"/>
            <p:cNvSpPr>
              <a:spLocks noChangeShapeType="1"/>
            </p:cNvSpPr>
            <p:nvPr/>
          </p:nvSpPr>
          <p:spPr bwMode="auto">
            <a:xfrm rot="857083" flipH="1" flipV="1">
              <a:off x="3876" y="2720"/>
              <a:ext cx="279" cy="25"/>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1" name="Line 44"/>
            <p:cNvSpPr>
              <a:spLocks noChangeShapeType="1"/>
            </p:cNvSpPr>
            <p:nvPr/>
          </p:nvSpPr>
          <p:spPr bwMode="auto">
            <a:xfrm flipH="1" flipV="1">
              <a:off x="4149" y="2775"/>
              <a:ext cx="60" cy="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82" name="Line 45"/>
            <p:cNvSpPr>
              <a:spLocks noChangeShapeType="1"/>
            </p:cNvSpPr>
            <p:nvPr/>
          </p:nvSpPr>
          <p:spPr bwMode="auto">
            <a:xfrm rot="2473051" flipH="1" flipV="1">
              <a:off x="3756" y="2614"/>
              <a:ext cx="160" cy="27"/>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3" name="Line 46"/>
            <p:cNvSpPr>
              <a:spLocks noChangeShapeType="1"/>
            </p:cNvSpPr>
            <p:nvPr/>
          </p:nvSpPr>
          <p:spPr bwMode="auto">
            <a:xfrm rot="3317779" flipH="1" flipV="1">
              <a:off x="3355" y="2235"/>
              <a:ext cx="604" cy="10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5263" name="Rectangle 47"/>
          <p:cNvSpPr>
            <a:spLocks noChangeArrowheads="1"/>
          </p:cNvSpPr>
          <p:nvPr/>
        </p:nvSpPr>
        <p:spPr bwMode="auto">
          <a:xfrm>
            <a:off x="6519863" y="4337050"/>
            <a:ext cx="352425" cy="223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1</a:t>
            </a:r>
          </a:p>
        </p:txBody>
      </p:sp>
      <p:sp>
        <p:nvSpPr>
          <p:cNvPr id="95264" name="Line 48"/>
          <p:cNvSpPr>
            <a:spLocks noChangeShapeType="1"/>
          </p:cNvSpPr>
          <p:nvPr/>
        </p:nvSpPr>
        <p:spPr bwMode="auto">
          <a:xfrm flipV="1">
            <a:off x="6696075" y="2733675"/>
            <a:ext cx="0" cy="1747838"/>
          </a:xfrm>
          <a:prstGeom prst="line">
            <a:avLst/>
          </a:prstGeom>
          <a:noFill/>
          <a:ln w="28575">
            <a:solidFill>
              <a:srgbClr val="FF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49"/>
          <p:cNvSpPr>
            <a:spLocks noChangeShapeType="1"/>
          </p:cNvSpPr>
          <p:nvPr/>
        </p:nvSpPr>
        <p:spPr bwMode="auto">
          <a:xfrm flipV="1">
            <a:off x="6705600" y="4267200"/>
            <a:ext cx="5334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6" name="Line 50"/>
          <p:cNvSpPr>
            <a:spLocks noChangeShapeType="1"/>
          </p:cNvSpPr>
          <p:nvPr/>
        </p:nvSpPr>
        <p:spPr bwMode="auto">
          <a:xfrm flipV="1">
            <a:off x="7239000" y="4038600"/>
            <a:ext cx="1524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7" name="Line 51"/>
          <p:cNvSpPr>
            <a:spLocks noChangeShapeType="1"/>
          </p:cNvSpPr>
          <p:nvPr/>
        </p:nvSpPr>
        <p:spPr bwMode="auto">
          <a:xfrm flipV="1">
            <a:off x="7391400" y="3200400"/>
            <a:ext cx="381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8" name="Line 52"/>
          <p:cNvSpPr>
            <a:spLocks noChangeShapeType="1"/>
          </p:cNvSpPr>
          <p:nvPr/>
        </p:nvSpPr>
        <p:spPr bwMode="auto">
          <a:xfrm flipV="1">
            <a:off x="6705600" y="3733800"/>
            <a:ext cx="1447800" cy="838200"/>
          </a:xfrm>
          <a:prstGeom prst="line">
            <a:avLst/>
          </a:prstGeom>
          <a:noFill/>
          <a:ln w="19050">
            <a:solidFill>
              <a:srgbClr val="FF00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9" name="Rectangle 53"/>
          <p:cNvSpPr>
            <a:spLocks noChangeArrowheads="1"/>
          </p:cNvSpPr>
          <p:nvPr/>
        </p:nvSpPr>
        <p:spPr bwMode="auto">
          <a:xfrm>
            <a:off x="457200" y="1511300"/>
            <a:ext cx="4648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90000"/>
              </a:lnSpc>
              <a:spcBef>
                <a:spcPct val="20000"/>
              </a:spcBef>
            </a:pPr>
            <a:r>
              <a:rPr lang="de-DE" altLang="en-US" sz="2000" dirty="0">
                <a:solidFill>
                  <a:schemeClr val="accent2"/>
                </a:solidFill>
                <a:latin typeface="+mn-lt"/>
              </a:rPr>
              <a:t>No immersion (dry)</a:t>
            </a:r>
          </a:p>
          <a:p>
            <a:pPr>
              <a:lnSpc>
                <a:spcPct val="90000"/>
              </a:lnSpc>
              <a:spcBef>
                <a:spcPct val="20000"/>
              </a:spcBef>
              <a:buFontTx/>
              <a:buChar char="•"/>
            </a:pPr>
            <a:r>
              <a:rPr lang="de-DE" altLang="en-US" sz="1800" dirty="0">
                <a:latin typeface="+mn-lt"/>
              </a:rPr>
              <a:t>Max. Value for </a:t>
            </a:r>
            <a:r>
              <a:rPr lang="de-DE" altLang="en-US" sz="1800" dirty="0">
                <a:sym typeface="Symbol" panose="05050102010706020507" pitchFamily="18" charset="2"/>
              </a:rPr>
              <a:t></a:t>
            </a:r>
            <a:r>
              <a:rPr lang="de-DE" altLang="en-US" sz="1800" dirty="0"/>
              <a:t> </a:t>
            </a:r>
            <a:r>
              <a:rPr lang="de-DE" altLang="en-US" sz="1800" dirty="0">
                <a:latin typeface="+mn-lt"/>
              </a:rPr>
              <a:t>= 90° (sin = 1) </a:t>
            </a:r>
          </a:p>
          <a:p>
            <a:pPr>
              <a:lnSpc>
                <a:spcPct val="90000"/>
              </a:lnSpc>
              <a:spcBef>
                <a:spcPct val="20000"/>
              </a:spcBef>
              <a:buFontTx/>
              <a:buChar char="•"/>
            </a:pPr>
            <a:r>
              <a:rPr lang="de-DE" altLang="en-US" sz="1800" dirty="0">
                <a:latin typeface="+mn-lt"/>
              </a:rPr>
              <a:t>Attainable:  sin</a:t>
            </a:r>
            <a:r>
              <a:rPr lang="de-DE" altLang="en-US" sz="1800" dirty="0">
                <a:sym typeface="Symbol" panose="05050102010706020507" pitchFamily="18" charset="2"/>
              </a:rPr>
              <a:t></a:t>
            </a:r>
            <a:r>
              <a:rPr lang="de-DE" altLang="en-US" sz="1800" dirty="0"/>
              <a:t> </a:t>
            </a:r>
            <a:r>
              <a:rPr lang="de-DE" altLang="en-US" sz="1800" dirty="0">
                <a:latin typeface="Calibri" panose="020F0502020204030204" pitchFamily="34" charset="0"/>
              </a:rPr>
              <a:t>= 0.95  (</a:t>
            </a:r>
            <a:r>
              <a:rPr lang="de-DE" altLang="en-US" sz="1800" dirty="0">
                <a:sym typeface="Symbol" panose="05050102010706020507" pitchFamily="18" charset="2"/>
              </a:rPr>
              <a:t></a:t>
            </a:r>
            <a:r>
              <a:rPr lang="de-DE" altLang="en-US" sz="1800" dirty="0">
                <a:sym typeface="Wingdings" panose="05000000000000000000" pitchFamily="2" charset="2"/>
              </a:rPr>
              <a:t> </a:t>
            </a:r>
            <a:r>
              <a:rPr lang="de-DE" altLang="en-US" sz="1800" dirty="0">
                <a:latin typeface="Calibri" panose="020F0502020204030204" pitchFamily="34" charset="0"/>
                <a:sym typeface="Wingdings" panose="05000000000000000000" pitchFamily="2" charset="2"/>
              </a:rPr>
              <a:t>= </a:t>
            </a:r>
            <a:r>
              <a:rPr lang="de-DE" altLang="en-US" sz="1800" dirty="0">
                <a:latin typeface="Calibri" panose="020F0502020204030204" pitchFamily="34" charset="0"/>
              </a:rPr>
              <a:t>72°)</a:t>
            </a:r>
          </a:p>
          <a:p>
            <a:pPr>
              <a:lnSpc>
                <a:spcPct val="90000"/>
              </a:lnSpc>
              <a:spcBef>
                <a:spcPct val="20000"/>
              </a:spcBef>
              <a:buFontTx/>
              <a:buChar char="•"/>
            </a:pPr>
            <a:endParaRPr lang="de-DE" altLang="en-US" sz="1800" dirty="0"/>
          </a:p>
          <a:p>
            <a:pPr>
              <a:lnSpc>
                <a:spcPct val="90000"/>
              </a:lnSpc>
              <a:spcBef>
                <a:spcPct val="20000"/>
              </a:spcBef>
              <a:buFontTx/>
              <a:buChar char="•"/>
            </a:pPr>
            <a:r>
              <a:rPr lang="de-DE" altLang="en-US" sz="1800" dirty="0">
                <a:latin typeface="Calibri" panose="020F0502020204030204" pitchFamily="34" charset="0"/>
              </a:rPr>
              <a:t>Actual angle </a:t>
            </a:r>
            <a:r>
              <a:rPr lang="de-DE" altLang="en-US" sz="1800" dirty="0">
                <a:latin typeface="Symbol" panose="05050102010706020507" pitchFamily="18" charset="2"/>
              </a:rPr>
              <a:t>a</a:t>
            </a:r>
            <a:r>
              <a:rPr lang="de-DE" altLang="en-US" sz="1800" baseline="-25000" dirty="0">
                <a:latin typeface="Symbol" panose="05050102010706020507" pitchFamily="18" charset="2"/>
              </a:rPr>
              <a:t>1</a:t>
            </a:r>
            <a:r>
              <a:rPr lang="de-DE" altLang="en-US" sz="1800" dirty="0">
                <a:latin typeface="Calibri" panose="020F0502020204030204" pitchFamily="34" charset="0"/>
              </a:rPr>
              <a:t>:</a:t>
            </a:r>
          </a:p>
        </p:txBody>
      </p:sp>
      <p:graphicFrame>
        <p:nvGraphicFramePr>
          <p:cNvPr id="95270" name="Object 2"/>
          <p:cNvGraphicFramePr>
            <a:graphicFrameLocks noChangeAspect="1"/>
          </p:cNvGraphicFramePr>
          <p:nvPr/>
        </p:nvGraphicFramePr>
        <p:xfrm>
          <a:off x="782638" y="5873750"/>
          <a:ext cx="3179762" cy="527050"/>
        </p:xfrm>
        <a:graphic>
          <a:graphicData uri="http://schemas.openxmlformats.org/presentationml/2006/ole">
            <mc:AlternateContent xmlns:mc="http://schemas.openxmlformats.org/markup-compatibility/2006">
              <mc:Choice xmlns:v="urn:schemas-microsoft-com:vml" Requires="v">
                <p:oleObj spid="_x0000_s3228" name="Equation" r:id="rId3" imgW="2374900" imgH="393700" progId="Equation.3">
                  <p:embed/>
                </p:oleObj>
              </mc:Choice>
              <mc:Fallback>
                <p:oleObj name="Equation" r:id="rId3" imgW="23749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638" y="5873750"/>
                        <a:ext cx="31797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1" name="Text Box 55"/>
          <p:cNvSpPr txBox="1">
            <a:spLocks noChangeArrowheads="1"/>
          </p:cNvSpPr>
          <p:nvPr/>
        </p:nvSpPr>
        <p:spPr bwMode="auto">
          <a:xfrm>
            <a:off x="5943600" y="5105400"/>
            <a:ext cx="2389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a:pPr>
            <a:r>
              <a:rPr lang="en-US" altLang="en-US" sz="1600">
                <a:latin typeface="Arial" panose="020B0604020202020204" pitchFamily="34" charset="0"/>
              </a:rPr>
              <a:t>Objective</a:t>
            </a:r>
          </a:p>
          <a:p>
            <a:pPr>
              <a:buFontTx/>
              <a:buAutoNum type="arabicParenR"/>
            </a:pPr>
            <a:r>
              <a:rPr lang="en-US" altLang="en-US" sz="1600">
                <a:latin typeface="Arial" panose="020B0604020202020204" pitchFamily="34" charset="0"/>
              </a:rPr>
              <a:t>Cover Slip, on slide</a:t>
            </a:r>
          </a:p>
        </p:txBody>
      </p:sp>
      <p:sp>
        <p:nvSpPr>
          <p:cNvPr id="95272" name="Text Box 56"/>
          <p:cNvSpPr txBox="1">
            <a:spLocks noChangeArrowheads="1"/>
          </p:cNvSpPr>
          <p:nvPr/>
        </p:nvSpPr>
        <p:spPr bwMode="auto">
          <a:xfrm>
            <a:off x="5954713" y="5605463"/>
            <a:ext cx="189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startAt="3"/>
            </a:pPr>
            <a:r>
              <a:rPr lang="en-US" altLang="en-US" sz="1600">
                <a:latin typeface="Arial" panose="020B0604020202020204" pitchFamily="34" charset="0"/>
              </a:rPr>
              <a:t>Immersion Oil</a:t>
            </a:r>
          </a:p>
        </p:txBody>
      </p:sp>
      <p:sp>
        <p:nvSpPr>
          <p:cNvPr id="95273" name="Text Box 57"/>
          <p:cNvSpPr txBox="1">
            <a:spLocks noChangeArrowheads="1"/>
          </p:cNvSpPr>
          <p:nvPr/>
        </p:nvSpPr>
        <p:spPr bwMode="auto">
          <a:xfrm>
            <a:off x="5776913" y="2592388"/>
            <a:ext cx="8016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No oil</a:t>
            </a:r>
          </a:p>
        </p:txBody>
      </p:sp>
      <p:sp>
        <p:nvSpPr>
          <p:cNvPr id="95274" name="Text Box 58"/>
          <p:cNvSpPr txBox="1">
            <a:spLocks noChangeArrowheads="1"/>
          </p:cNvSpPr>
          <p:nvPr/>
        </p:nvSpPr>
        <p:spPr bwMode="auto">
          <a:xfrm>
            <a:off x="6975475" y="2605088"/>
            <a:ext cx="4921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Oil</a:t>
            </a:r>
          </a:p>
        </p:txBody>
      </p:sp>
      <p:graphicFrame>
        <p:nvGraphicFramePr>
          <p:cNvPr id="95275" name="Object 3"/>
          <p:cNvGraphicFramePr>
            <a:graphicFrameLocks noChangeAspect="1"/>
          </p:cNvGraphicFramePr>
          <p:nvPr/>
        </p:nvGraphicFramePr>
        <p:xfrm>
          <a:off x="914400" y="3263900"/>
          <a:ext cx="3078163" cy="527050"/>
        </p:xfrm>
        <a:graphic>
          <a:graphicData uri="http://schemas.openxmlformats.org/presentationml/2006/ole">
            <mc:AlternateContent xmlns:mc="http://schemas.openxmlformats.org/markup-compatibility/2006">
              <mc:Choice xmlns:v="urn:schemas-microsoft-com:vml" Requires="v">
                <p:oleObj spid="_x0000_s3229" name="Equation" r:id="rId5" imgW="2298700" imgH="393700" progId="Equation.3">
                  <p:embed/>
                </p:oleObj>
              </mc:Choice>
              <mc:Fallback>
                <p:oleObj name="Equation" r:id="rId5" imgW="2298700" imgH="393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263900"/>
                        <a:ext cx="30781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6" name="Line 60"/>
          <p:cNvSpPr>
            <a:spLocks noChangeShapeType="1"/>
          </p:cNvSpPr>
          <p:nvPr/>
        </p:nvSpPr>
        <p:spPr bwMode="auto">
          <a:xfrm>
            <a:off x="533400" y="3886200"/>
            <a:ext cx="426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7" name="Text Box 61"/>
          <p:cNvSpPr txBox="1">
            <a:spLocks noChangeArrowheads="1"/>
          </p:cNvSpPr>
          <p:nvPr/>
        </p:nvSpPr>
        <p:spPr bwMode="auto">
          <a:xfrm>
            <a:off x="6096000" y="2120900"/>
            <a:ext cx="1228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solidFill>
                  <a:srgbClr val="FF0000"/>
                </a:solidFill>
              </a:rPr>
              <a:t>Beampath</a:t>
            </a:r>
          </a:p>
        </p:txBody>
      </p:sp>
      <p:sp>
        <p:nvSpPr>
          <p:cNvPr id="95278" name="Text Box 62"/>
          <p:cNvSpPr txBox="1">
            <a:spLocks noChangeArrowheads="1"/>
          </p:cNvSpPr>
          <p:nvPr/>
        </p:nvSpPr>
        <p:spPr bwMode="auto">
          <a:xfrm>
            <a:off x="5927725" y="118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95279" name="Text Box 63"/>
          <p:cNvSpPr txBox="1">
            <a:spLocks noChangeArrowheads="1"/>
          </p:cNvSpPr>
          <p:nvPr/>
        </p:nvSpPr>
        <p:spPr bwMode="auto">
          <a:xfrm>
            <a:off x="3398838" y="2632075"/>
            <a:ext cx="1524000" cy="5873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dirty="0">
                <a:solidFill>
                  <a:srgbClr val="333399"/>
                </a:solidFill>
              </a:rPr>
              <a:t>Snell</a:t>
            </a:r>
            <a:r>
              <a:rPr lang="ja-JP" altLang="en-US" sz="1000" dirty="0">
                <a:solidFill>
                  <a:srgbClr val="333399"/>
                </a:solidFill>
              </a:rPr>
              <a:t>’</a:t>
            </a:r>
            <a:r>
              <a:rPr lang="en-US" altLang="ja-JP" sz="1000" dirty="0">
                <a:solidFill>
                  <a:srgbClr val="333399"/>
                </a:solidFill>
              </a:rPr>
              <a:t>s Law:</a:t>
            </a:r>
          </a:p>
          <a:p>
            <a:pPr>
              <a:spcBef>
                <a:spcPct val="50000"/>
              </a:spcBef>
            </a:pPr>
            <a:r>
              <a:rPr lang="en-US" altLang="en-US" sz="1200" dirty="0"/>
              <a:t>n</a:t>
            </a:r>
            <a:r>
              <a:rPr lang="en-US" altLang="en-US" sz="1200" baseline="-25000" dirty="0"/>
              <a:t>1</a:t>
            </a:r>
            <a:r>
              <a:rPr lang="en-US" altLang="en-US" sz="1000" dirty="0"/>
              <a:t> sin </a:t>
            </a:r>
            <a:r>
              <a:rPr lang="en-US" altLang="en-US" sz="1000" dirty="0">
                <a:latin typeface="Symbol" panose="05050102010706020507" pitchFamily="18" charset="2"/>
              </a:rPr>
              <a:t>b</a:t>
            </a:r>
            <a:r>
              <a:rPr lang="en-US" altLang="en-US" sz="600" dirty="0"/>
              <a:t>1</a:t>
            </a:r>
            <a:r>
              <a:rPr lang="en-US" altLang="en-US" sz="1000" dirty="0"/>
              <a:t> = </a:t>
            </a:r>
            <a:r>
              <a:rPr lang="en-US" altLang="en-US" sz="1200" dirty="0"/>
              <a:t>n</a:t>
            </a:r>
            <a:r>
              <a:rPr lang="en-US" altLang="en-US" sz="1200" baseline="-25000" dirty="0"/>
              <a:t>2</a:t>
            </a:r>
            <a:r>
              <a:rPr lang="en-US" altLang="en-US" sz="1000" dirty="0"/>
              <a:t> sin </a:t>
            </a:r>
            <a:r>
              <a:rPr lang="en-US" altLang="en-US" sz="1000" dirty="0">
                <a:latin typeface="Symbol" panose="05050102010706020507" pitchFamily="18" charset="2"/>
              </a:rPr>
              <a:t>b</a:t>
            </a:r>
            <a:r>
              <a:rPr lang="en-US" altLang="en-US" sz="600" dirty="0"/>
              <a:t>2</a:t>
            </a:r>
          </a:p>
        </p:txBody>
      </p:sp>
    </p:spTree>
    <p:extLst>
      <p:ext uri="{BB962C8B-B14F-4D97-AF65-F5344CB8AC3E}">
        <p14:creationId xmlns:p14="http://schemas.microsoft.com/office/powerpoint/2010/main" val="29446172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riticalangle.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90689"/>
            <a:ext cx="4965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2286000" y="5805489"/>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3200"/>
              <a:t>sin </a:t>
            </a:r>
            <a:r>
              <a:rPr lang="en-US" altLang="en-US" sz="3200" b="1">
                <a:latin typeface="Symbol" panose="05050102010706020507" pitchFamily="18" charset="2"/>
              </a:rPr>
              <a:t>q</a:t>
            </a:r>
            <a:r>
              <a:rPr lang="en-US" altLang="en-US" sz="2000"/>
              <a:t> critical  </a:t>
            </a:r>
            <a:r>
              <a:rPr lang="en-US" altLang="en-US" sz="2800"/>
              <a:t>=  </a:t>
            </a:r>
            <a:r>
              <a:rPr lang="en-US" altLang="en-US" sz="4000" b="1">
                <a:latin typeface="Symbol" panose="05050102010706020507" pitchFamily="18" charset="2"/>
              </a:rPr>
              <a:t>h</a:t>
            </a:r>
            <a:r>
              <a:rPr lang="en-US" altLang="en-US" sz="2000"/>
              <a:t>1</a:t>
            </a:r>
            <a:r>
              <a:rPr lang="en-US" altLang="en-US" sz="2800"/>
              <a:t> / </a:t>
            </a:r>
            <a:r>
              <a:rPr lang="en-US" altLang="en-US" sz="4000" b="1">
                <a:latin typeface="Symbol" panose="05050102010706020507" pitchFamily="18" charset="2"/>
              </a:rPr>
              <a:t>h</a:t>
            </a:r>
            <a:r>
              <a:rPr lang="en-US" altLang="en-US" sz="2000" b="1"/>
              <a:t>2</a:t>
            </a:r>
            <a:endParaRPr lang="en-US" altLang="en-US" sz="3200" b="1">
              <a:latin typeface="Symbol" panose="05050102010706020507" pitchFamily="18" charset="2"/>
            </a:endParaRPr>
          </a:p>
        </p:txBody>
      </p:sp>
      <p:sp>
        <p:nvSpPr>
          <p:cNvPr id="4"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t>Internal reflection depends on refractive index differences</a:t>
            </a:r>
            <a:endParaRPr lang="en-US" sz="3200" dirty="0"/>
          </a:p>
        </p:txBody>
      </p:sp>
    </p:spTree>
    <p:extLst>
      <p:ext uri="{BB962C8B-B14F-4D97-AF65-F5344CB8AC3E}">
        <p14:creationId xmlns:p14="http://schemas.microsoft.com/office/powerpoint/2010/main" val="759135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838200" y="762000"/>
            <a:ext cx="71628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N.A. has a major effect on image brightness</a:t>
            </a:r>
          </a:p>
          <a:p>
            <a:endParaRPr lang="en-US" altLang="en-US"/>
          </a:p>
          <a:p>
            <a:r>
              <a:rPr lang="en-US" altLang="en-US"/>
              <a:t>Transmitted light</a:t>
            </a:r>
          </a:p>
          <a:p>
            <a:pPr>
              <a:lnSpc>
                <a:spcPct val="130000"/>
              </a:lnSpc>
            </a:pPr>
            <a:r>
              <a:rPr lang="en-US" altLang="en-US"/>
              <a:t>	Brightness = fn (NA</a:t>
            </a:r>
            <a:r>
              <a:rPr lang="en-US" altLang="en-US" baseline="30000"/>
              <a:t>2</a:t>
            </a:r>
            <a:r>
              <a:rPr lang="en-US" altLang="en-US"/>
              <a:t> / magnification</a:t>
            </a:r>
            <a:r>
              <a:rPr lang="en-US" altLang="en-US" baseline="30000"/>
              <a:t>2</a:t>
            </a:r>
            <a:r>
              <a:rPr lang="en-US" altLang="en-US"/>
              <a:t>) </a:t>
            </a:r>
          </a:p>
          <a:p>
            <a:endParaRPr lang="en-US" altLang="en-US"/>
          </a:p>
        </p:txBody>
      </p:sp>
      <p:sp>
        <p:nvSpPr>
          <p:cNvPr id="37891" name="Text Box 3"/>
          <p:cNvSpPr txBox="1">
            <a:spLocks noChangeArrowheads="1"/>
          </p:cNvSpPr>
          <p:nvPr/>
        </p:nvSpPr>
        <p:spPr bwMode="auto">
          <a:xfrm>
            <a:off x="838200" y="3686175"/>
            <a:ext cx="7162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Epifluorescence</a:t>
            </a:r>
          </a:p>
          <a:p>
            <a:pPr>
              <a:lnSpc>
                <a:spcPct val="130000"/>
              </a:lnSpc>
            </a:pPr>
            <a:r>
              <a:rPr lang="en-US" altLang="en-US"/>
              <a:t>	Brightness = fn (NA</a:t>
            </a:r>
            <a:r>
              <a:rPr lang="en-US" altLang="en-US" baseline="30000"/>
              <a:t>4</a:t>
            </a:r>
            <a:r>
              <a:rPr lang="en-US" altLang="en-US"/>
              <a:t> / magnification</a:t>
            </a:r>
            <a:r>
              <a:rPr lang="en-US" altLang="en-US" baseline="30000"/>
              <a:t>2</a:t>
            </a:r>
            <a:r>
              <a:rPr lang="en-US" altLang="en-US"/>
              <a:t>) </a:t>
            </a:r>
          </a:p>
          <a:p>
            <a:endParaRPr lang="en-US" altLang="en-US"/>
          </a:p>
        </p:txBody>
      </p:sp>
      <p:sp>
        <p:nvSpPr>
          <p:cNvPr id="37892" name="Text Box 4"/>
          <p:cNvSpPr txBox="1">
            <a:spLocks noChangeArrowheads="1"/>
          </p:cNvSpPr>
          <p:nvPr/>
        </p:nvSpPr>
        <p:spPr bwMode="auto">
          <a:xfrm>
            <a:off x="1752600" y="2895600"/>
            <a:ext cx="57721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3 times brighter than 10x 0.3NA</a:t>
            </a:r>
            <a:endParaRPr lang="en-US" altLang="en-US"/>
          </a:p>
        </p:txBody>
      </p:sp>
      <p:sp>
        <p:nvSpPr>
          <p:cNvPr id="37893" name="Text Box 5"/>
          <p:cNvSpPr txBox="1">
            <a:spLocks noChangeArrowheads="1"/>
          </p:cNvSpPr>
          <p:nvPr/>
        </p:nvSpPr>
        <p:spPr bwMode="auto">
          <a:xfrm>
            <a:off x="1752600" y="4964113"/>
            <a:ext cx="57721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10x 0.5 NA is 8 times brighter than 10x 0.3NA</a:t>
            </a:r>
            <a:endParaRPr lang="en-US" altLang="en-US"/>
          </a:p>
        </p:txBody>
      </p:sp>
    </p:spTree>
    <p:extLst>
      <p:ext uri="{BB962C8B-B14F-4D97-AF65-F5344CB8AC3E}">
        <p14:creationId xmlns:p14="http://schemas.microsoft.com/office/powerpoint/2010/main" val="23316523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838200" y="722313"/>
            <a:ext cx="71628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N.A. has a major effect on image resolution</a:t>
            </a:r>
          </a:p>
          <a:p>
            <a:endParaRPr lang="en-US" altLang="en-US"/>
          </a:p>
          <a:p>
            <a:r>
              <a:rPr lang="en-US" altLang="en-US"/>
              <a:t>Minimum resolvable distance</a:t>
            </a:r>
          </a:p>
          <a:p>
            <a:pPr>
              <a:lnSpc>
                <a:spcPct val="130000"/>
              </a:lnSpc>
            </a:pPr>
            <a:r>
              <a:rPr lang="en-US" altLang="en-US"/>
              <a:t>	d</a:t>
            </a:r>
            <a:r>
              <a:rPr lang="en-US" altLang="en-US" baseline="-25000"/>
              <a:t>min</a:t>
            </a:r>
            <a:r>
              <a:rPr lang="en-US" altLang="en-US"/>
              <a:t> = 1.22  </a:t>
            </a:r>
            <a:r>
              <a:rPr lang="en-US" altLang="en-US" sz="3200">
                <a:latin typeface="Symbol" panose="05050102010706020507" pitchFamily="18" charset="2"/>
              </a:rPr>
              <a:t>l</a:t>
            </a:r>
            <a:r>
              <a:rPr lang="en-US" altLang="en-US"/>
              <a:t> / (NA </a:t>
            </a:r>
            <a:r>
              <a:rPr lang="en-US" altLang="en-US" baseline="-25000"/>
              <a:t>objective</a:t>
            </a:r>
            <a:r>
              <a:rPr lang="en-US" altLang="en-US"/>
              <a:t> +NA </a:t>
            </a:r>
            <a:r>
              <a:rPr lang="en-US" altLang="en-US" baseline="-25000"/>
              <a:t>condenser</a:t>
            </a:r>
            <a:r>
              <a:rPr lang="en-US" altLang="en-US"/>
              <a:t>) </a:t>
            </a:r>
          </a:p>
          <a:p>
            <a:endParaRPr lang="en-US" altLang="en-US"/>
          </a:p>
        </p:txBody>
      </p:sp>
      <p:pic>
        <p:nvPicPr>
          <p:cNvPr id="98307" name="Picture 7" descr="7-airy disc.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19400"/>
            <a:ext cx="2001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8" descr="8-two pt resolution.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59088"/>
            <a:ext cx="43434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4255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a:t>Optical Aberrations:  Imperfections in optical </a:t>
            </a:r>
            <a:r>
              <a:rPr lang="en-US" altLang="en-US" sz="2800" dirty="0" smtClean="0"/>
              <a:t>systems</a:t>
            </a:r>
            <a:endParaRPr lang="en-US" sz="2800" dirty="0"/>
          </a:p>
        </p:txBody>
      </p:sp>
      <p:sp>
        <p:nvSpPr>
          <p:cNvPr id="3" name="Content Placeholder 2"/>
          <p:cNvSpPr>
            <a:spLocks noGrp="1"/>
          </p:cNvSpPr>
          <p:nvPr>
            <p:ph idx="1"/>
          </p:nvPr>
        </p:nvSpPr>
        <p:spPr>
          <a:xfrm>
            <a:off x="628650" y="1825624"/>
            <a:ext cx="7886700" cy="4890861"/>
          </a:xfrm>
        </p:spPr>
        <p:txBody>
          <a:bodyPr>
            <a:normAutofit/>
          </a:bodyPr>
          <a:lstStyle/>
          <a:p>
            <a:pPr>
              <a:spcBef>
                <a:spcPct val="50000"/>
              </a:spcBef>
            </a:pPr>
            <a:r>
              <a:rPr lang="en-US" altLang="en-US" sz="2400" dirty="0"/>
              <a:t>Chromatic (</a:t>
            </a:r>
            <a:r>
              <a:rPr lang="en-US" altLang="en-US" sz="2400" dirty="0" smtClean="0"/>
              <a:t>blue = shorter </a:t>
            </a:r>
            <a:r>
              <a:rPr lang="en-US" altLang="en-US" sz="2400" dirty="0"/>
              <a:t>focal length)</a:t>
            </a:r>
          </a:p>
          <a:p>
            <a:pPr>
              <a:spcBef>
                <a:spcPct val="50000"/>
              </a:spcBef>
            </a:pPr>
            <a:r>
              <a:rPr lang="en-US" altLang="en-US" sz="2400" dirty="0" smtClean="0"/>
              <a:t>Spherical </a:t>
            </a:r>
            <a:r>
              <a:rPr lang="en-US" altLang="en-US" sz="2400" dirty="0"/>
              <a:t>(rays near edge of lens bent more)</a:t>
            </a:r>
          </a:p>
          <a:p>
            <a:pPr>
              <a:spcBef>
                <a:spcPct val="50000"/>
              </a:spcBef>
            </a:pPr>
            <a:r>
              <a:rPr lang="en-US" altLang="en-US" sz="2400" dirty="0" smtClean="0"/>
              <a:t>Curvature </a:t>
            </a:r>
            <a:r>
              <a:rPr lang="en-US" altLang="en-US" sz="2400" dirty="0"/>
              <a:t>of </a:t>
            </a:r>
            <a:r>
              <a:rPr lang="en-US" altLang="en-US" sz="2400" dirty="0" smtClean="0"/>
              <a:t>field </a:t>
            </a:r>
            <a:r>
              <a:rPr lang="en-US" altLang="en-US" sz="2400" dirty="0"/>
              <a:t>(worse near edges</a:t>
            </a:r>
            <a:r>
              <a:rPr lang="en-US" altLang="en-US" sz="2400" dirty="0" smtClean="0"/>
              <a:t>)</a:t>
            </a:r>
          </a:p>
          <a:p>
            <a:pPr>
              <a:spcBef>
                <a:spcPct val="50000"/>
              </a:spcBef>
            </a:pPr>
            <a:endParaRPr lang="en-US" altLang="en-US" sz="2400" dirty="0"/>
          </a:p>
          <a:p>
            <a:pPr marL="0" indent="0">
              <a:spcBef>
                <a:spcPct val="50000"/>
              </a:spcBef>
              <a:buNone/>
            </a:pPr>
            <a:r>
              <a:rPr lang="en-US" altLang="en-US" sz="2400" dirty="0" smtClean="0"/>
              <a:t>BAD Potential Solution: Stop down lens</a:t>
            </a:r>
          </a:p>
          <a:p>
            <a:pPr marL="0" indent="0">
              <a:spcBef>
                <a:spcPct val="50000"/>
              </a:spcBef>
              <a:buNone/>
            </a:pPr>
            <a:r>
              <a:rPr lang="en-US" altLang="en-US" sz="2400" dirty="0" smtClean="0"/>
              <a:t>Problem</a:t>
            </a:r>
            <a:r>
              <a:rPr lang="en-US" altLang="en-US" sz="2400" dirty="0"/>
              <a:t>:  Brightness and </a:t>
            </a:r>
            <a:r>
              <a:rPr lang="en-US" altLang="en-US" sz="2400" dirty="0" smtClean="0"/>
              <a:t>Resolution</a:t>
            </a:r>
          </a:p>
          <a:p>
            <a:pPr marL="0" indent="0">
              <a:spcBef>
                <a:spcPct val="50000"/>
              </a:spcBef>
              <a:buNone/>
            </a:pPr>
            <a:endParaRPr lang="en-US" altLang="en-US" sz="2400" dirty="0"/>
          </a:p>
          <a:p>
            <a:pPr marL="0" indent="0">
              <a:spcBef>
                <a:spcPct val="50000"/>
              </a:spcBef>
              <a:buNone/>
            </a:pPr>
            <a:r>
              <a:rPr lang="en-US" altLang="en-US" sz="2400" dirty="0"/>
              <a:t>Real Solution:  Good Optical Engineering</a:t>
            </a:r>
          </a:p>
          <a:p>
            <a:pPr marL="0" indent="0">
              <a:spcBef>
                <a:spcPct val="50000"/>
              </a:spcBef>
              <a:buNone/>
            </a:pPr>
            <a:endParaRPr lang="en-US" altLang="en-US" sz="2400" dirty="0"/>
          </a:p>
        </p:txBody>
      </p:sp>
    </p:spTree>
    <p:extLst>
      <p:ext uri="{BB962C8B-B14F-4D97-AF65-F5344CB8AC3E}">
        <p14:creationId xmlns:p14="http://schemas.microsoft.com/office/powerpoint/2010/main" val="17234469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My Documents\My Pictures\Brass Objectiv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2" y="1803400"/>
            <a:ext cx="3983038" cy="436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dirty="0" smtClean="0"/>
              <a:t>The most important microscope component</a:t>
            </a:r>
            <a:endParaRPr lang="en-US" sz="3200" dirty="0"/>
          </a:p>
        </p:txBody>
      </p:sp>
      <p:sp>
        <p:nvSpPr>
          <p:cNvPr id="3" name="Content Placeholder 2"/>
          <p:cNvSpPr>
            <a:spLocks noGrp="1"/>
          </p:cNvSpPr>
          <p:nvPr>
            <p:ph sz="half" idx="1"/>
          </p:nvPr>
        </p:nvSpPr>
        <p:spPr/>
        <p:txBody>
          <a:bodyPr/>
          <a:lstStyle/>
          <a:p>
            <a:r>
              <a:rPr lang="en-US" dirty="0" smtClean="0"/>
              <a:t>The Objective</a:t>
            </a:r>
          </a:p>
          <a:p>
            <a:endParaRPr lang="en-US" dirty="0" smtClean="0"/>
          </a:p>
          <a:p>
            <a:r>
              <a:rPr lang="en-US" dirty="0" smtClean="0"/>
              <a:t>Here is where good optical engineering really pays off</a:t>
            </a:r>
            <a:endParaRPr lang="en-US" dirty="0"/>
          </a:p>
        </p:txBody>
      </p:sp>
    </p:spTree>
    <p:extLst>
      <p:ext uri="{BB962C8B-B14F-4D97-AF65-F5344CB8AC3E}">
        <p14:creationId xmlns:p14="http://schemas.microsoft.com/office/powerpoint/2010/main" val="2853052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100354" name="Oval 2"/>
          <p:cNvSpPr>
            <a:spLocks noChangeArrowheads="1"/>
          </p:cNvSpPr>
          <p:nvPr/>
        </p:nvSpPr>
        <p:spPr bwMode="auto">
          <a:xfrm>
            <a:off x="2412358" y="2884713"/>
            <a:ext cx="454571" cy="3074005"/>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56" name="Line 4"/>
          <p:cNvSpPr>
            <a:spLocks noChangeShapeType="1"/>
          </p:cNvSpPr>
          <p:nvPr/>
        </p:nvSpPr>
        <p:spPr bwMode="auto">
          <a:xfrm>
            <a:off x="547612" y="3849107"/>
            <a:ext cx="5093205" cy="132604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7" name="Line 5"/>
          <p:cNvSpPr>
            <a:spLocks noChangeShapeType="1"/>
          </p:cNvSpPr>
          <p:nvPr/>
        </p:nvSpPr>
        <p:spPr bwMode="auto">
          <a:xfrm>
            <a:off x="2639643" y="3849107"/>
            <a:ext cx="3001174" cy="1386316"/>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8" name="Line 6"/>
          <p:cNvSpPr>
            <a:spLocks noChangeShapeType="1"/>
          </p:cNvSpPr>
          <p:nvPr/>
        </p:nvSpPr>
        <p:spPr bwMode="auto">
          <a:xfrm flipV="1">
            <a:off x="2639643" y="5114874"/>
            <a:ext cx="300117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Line 7"/>
          <p:cNvSpPr>
            <a:spLocks noChangeShapeType="1"/>
          </p:cNvSpPr>
          <p:nvPr/>
        </p:nvSpPr>
        <p:spPr bwMode="auto">
          <a:xfrm>
            <a:off x="457200" y="4391578"/>
            <a:ext cx="65096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0" name="AutoShape 8"/>
          <p:cNvSpPr>
            <a:spLocks noChangeArrowheads="1"/>
          </p:cNvSpPr>
          <p:nvPr/>
        </p:nvSpPr>
        <p:spPr bwMode="auto">
          <a:xfrm>
            <a:off x="3776071" y="4331304"/>
            <a:ext cx="91667" cy="120549"/>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61" name="AutoShape 9"/>
          <p:cNvSpPr>
            <a:spLocks noChangeArrowheads="1"/>
          </p:cNvSpPr>
          <p:nvPr/>
        </p:nvSpPr>
        <p:spPr bwMode="auto">
          <a:xfrm>
            <a:off x="1386434" y="4331304"/>
            <a:ext cx="90412" cy="120549"/>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62" name="Line 10"/>
          <p:cNvSpPr>
            <a:spLocks noChangeShapeType="1"/>
          </p:cNvSpPr>
          <p:nvPr/>
        </p:nvSpPr>
        <p:spPr bwMode="auto">
          <a:xfrm flipV="1">
            <a:off x="547612" y="3849107"/>
            <a:ext cx="0" cy="54247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3" name="Line 11"/>
          <p:cNvSpPr>
            <a:spLocks noChangeShapeType="1"/>
          </p:cNvSpPr>
          <p:nvPr/>
        </p:nvSpPr>
        <p:spPr bwMode="auto">
          <a:xfrm>
            <a:off x="547612" y="3849107"/>
            <a:ext cx="209203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2"/>
          <p:cNvSpPr>
            <a:spLocks noChangeShapeType="1"/>
          </p:cNvSpPr>
          <p:nvPr/>
        </p:nvSpPr>
        <p:spPr bwMode="auto">
          <a:xfrm>
            <a:off x="547612" y="3849107"/>
            <a:ext cx="2092031" cy="12657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3"/>
          <p:cNvSpPr>
            <a:spLocks noChangeShapeType="1"/>
          </p:cNvSpPr>
          <p:nvPr/>
        </p:nvSpPr>
        <p:spPr bwMode="auto">
          <a:xfrm>
            <a:off x="5368326" y="4391578"/>
            <a:ext cx="0" cy="72329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7" name="Line 15"/>
          <p:cNvSpPr>
            <a:spLocks noChangeShapeType="1"/>
          </p:cNvSpPr>
          <p:nvPr/>
        </p:nvSpPr>
        <p:spPr bwMode="auto">
          <a:xfrm>
            <a:off x="577749" y="3849107"/>
            <a:ext cx="2049337" cy="5424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8" name="Freeform 16"/>
          <p:cNvSpPr>
            <a:spLocks/>
          </p:cNvSpPr>
          <p:nvPr/>
        </p:nvSpPr>
        <p:spPr bwMode="auto">
          <a:xfrm>
            <a:off x="3109283" y="2884713"/>
            <a:ext cx="482197" cy="3074005"/>
          </a:xfrm>
          <a:custGeom>
            <a:avLst/>
            <a:gdLst>
              <a:gd name="T0" fmla="*/ 25212589 w 1776"/>
              <a:gd name="T1" fmla="*/ 2147483647 h 2448"/>
              <a:gd name="T2" fmla="*/ 209241081 w 1776"/>
              <a:gd name="T3" fmla="*/ 2147483647 h 2448"/>
              <a:gd name="T4" fmla="*/ 155045719 w 1776"/>
              <a:gd name="T5" fmla="*/ 2147483647 h 2448"/>
              <a:gd name="T6" fmla="*/ 131953686 w 1776"/>
              <a:gd name="T7" fmla="*/ 2147483647 h 2448"/>
              <a:gd name="T8" fmla="*/ 127476765 w 1776"/>
              <a:gd name="T9" fmla="*/ 2147483647 h 2448"/>
              <a:gd name="T10" fmla="*/ 132543035 w 1776"/>
              <a:gd name="T11" fmla="*/ 2147483647 h 2448"/>
              <a:gd name="T12" fmla="*/ 154220905 w 1776"/>
              <a:gd name="T13" fmla="*/ 1428929388 h 2448"/>
              <a:gd name="T14" fmla="*/ 204764159 w 1776"/>
              <a:gd name="T15" fmla="*/ 0 h 2448"/>
              <a:gd name="T16" fmla="*/ 0 w 1776"/>
              <a:gd name="T17" fmla="*/ 0 h 2448"/>
              <a:gd name="T18" fmla="*/ 46654995 w 1776"/>
              <a:gd name="T19" fmla="*/ 1391126250 h 2448"/>
              <a:gd name="T20" fmla="*/ 66801657 w 1776"/>
              <a:gd name="T21" fmla="*/ 2147483647 h 2448"/>
              <a:gd name="T22" fmla="*/ 75048762 w 1776"/>
              <a:gd name="T23" fmla="*/ 2147483647 h 2448"/>
              <a:gd name="T24" fmla="*/ 67979668 w 1776"/>
              <a:gd name="T25" fmla="*/ 2147483647 h 2448"/>
              <a:gd name="T26" fmla="*/ 53724089 w 1776"/>
              <a:gd name="T27" fmla="*/ 2147483647 h 2448"/>
              <a:gd name="T28" fmla="*/ 13666573 w 1776"/>
              <a:gd name="T29" fmla="*/ 2147483647 h 2448"/>
              <a:gd name="T30" fmla="*/ 55962722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00369" name="Line 17"/>
          <p:cNvSpPr>
            <a:spLocks noChangeShapeType="1"/>
          </p:cNvSpPr>
          <p:nvPr/>
        </p:nvSpPr>
        <p:spPr bwMode="auto">
          <a:xfrm>
            <a:off x="6183288" y="4391578"/>
            <a:ext cx="0" cy="13260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0" name="Line 18"/>
          <p:cNvSpPr>
            <a:spLocks noChangeShapeType="1"/>
          </p:cNvSpPr>
          <p:nvPr/>
        </p:nvSpPr>
        <p:spPr bwMode="auto">
          <a:xfrm>
            <a:off x="3350382" y="4150480"/>
            <a:ext cx="3676751" cy="1989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1" name="Line 19"/>
          <p:cNvSpPr>
            <a:spLocks noChangeShapeType="1"/>
          </p:cNvSpPr>
          <p:nvPr/>
        </p:nvSpPr>
        <p:spPr bwMode="auto">
          <a:xfrm>
            <a:off x="3350382" y="4572402"/>
            <a:ext cx="3676751" cy="14465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2" name="Line 20"/>
          <p:cNvSpPr>
            <a:spLocks noChangeShapeType="1"/>
          </p:cNvSpPr>
          <p:nvPr/>
        </p:nvSpPr>
        <p:spPr bwMode="auto">
          <a:xfrm>
            <a:off x="3350382" y="5114874"/>
            <a:ext cx="3676751" cy="72329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p>
            <a:r>
              <a:rPr lang="en-US" dirty="0" smtClean="0"/>
              <a:t>Example: </a:t>
            </a:r>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a:t>Second lens creates equal and opposite chromatic aberration</a:t>
            </a:r>
          </a:p>
          <a:p>
            <a:pPr>
              <a:spcBef>
                <a:spcPct val="50000"/>
              </a:spcBef>
            </a:pPr>
            <a:r>
              <a:rPr lang="en-US" altLang="en-US" sz="2000" dirty="0" smtClean="0"/>
              <a:t>BUT </a:t>
            </a:r>
            <a:r>
              <a:rPr lang="en-US" altLang="en-US" sz="2000" dirty="0"/>
              <a:t>- at only </a:t>
            </a:r>
            <a:r>
              <a:rPr lang="en-US" altLang="en-US" sz="2000" dirty="0" smtClean="0"/>
              <a:t>one or two wavelength(s)</a:t>
            </a:r>
            <a:endParaRPr lang="en-US" altLang="en-US" sz="2000" dirty="0"/>
          </a:p>
          <a:p>
            <a:endParaRPr lang="en-US" sz="2000" dirty="0"/>
          </a:p>
        </p:txBody>
      </p:sp>
    </p:spTree>
    <p:extLst>
      <p:ext uri="{BB962C8B-B14F-4D97-AF65-F5344CB8AC3E}">
        <p14:creationId xmlns:p14="http://schemas.microsoft.com/office/powerpoint/2010/main" val="4053980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2245632"/>
          </a:xfrm>
        </p:spPr>
        <p:txBody>
          <a:bodyPr>
            <a:normAutofit fontScale="77500" lnSpcReduction="20000"/>
          </a:bodyPr>
          <a:lstStyle/>
          <a:p>
            <a:r>
              <a:rPr lang="en-US" dirty="0" smtClean="0"/>
              <a:t>Period is time </a:t>
            </a:r>
            <a:r>
              <a:rPr lang="en-US" dirty="0"/>
              <a:t>it takes two crests or two troughs to travel </a:t>
            </a:r>
            <a:r>
              <a:rPr lang="en-US" dirty="0" smtClean="0"/>
              <a:t>through the </a:t>
            </a:r>
            <a:r>
              <a:rPr lang="en-US" dirty="0"/>
              <a:t>same point in space. </a:t>
            </a:r>
            <a:endParaRPr lang="en-US" dirty="0" smtClean="0"/>
          </a:p>
          <a:p>
            <a:pPr lvl="1"/>
            <a:r>
              <a:rPr lang="en-US" dirty="0" smtClean="0"/>
              <a:t>Example: Measure the time from the peak of a water wave as it passes by a specific marker to the next peak passing by the same spot.</a:t>
            </a:r>
          </a:p>
          <a:p>
            <a:r>
              <a:rPr lang="en-US" dirty="0"/>
              <a:t>F</a:t>
            </a:r>
            <a:r>
              <a:rPr lang="en-US" dirty="0" smtClean="0"/>
              <a:t>requency (</a:t>
            </a:r>
            <a:r>
              <a:rPr lang="el-GR" dirty="0" smtClean="0"/>
              <a:t>ν</a:t>
            </a:r>
            <a:r>
              <a:rPr lang="en-US" dirty="0" smtClean="0"/>
              <a:t>) is reciprocal </a:t>
            </a:r>
            <a:r>
              <a:rPr lang="en-US" dirty="0"/>
              <a:t>of its period = 1/period [Hz or 1/sec]</a:t>
            </a:r>
          </a:p>
          <a:p>
            <a:pPr lvl="1"/>
            <a:r>
              <a:rPr lang="en-US" dirty="0" smtClean="0"/>
              <a:t>Example: If the period of a wave is three seconds, then the frequency of the wave is 1/3 per second, or 0.33 Hz.</a:t>
            </a:r>
            <a:endParaRPr lang="en-US" dirty="0"/>
          </a:p>
          <a:p>
            <a:endParaRPr lang="en-US" dirty="0"/>
          </a:p>
          <a:p>
            <a:endParaRPr lang="en-US" dirty="0" smtClean="0"/>
          </a:p>
          <a:p>
            <a:pPr lvl="1"/>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8118"/>
            <a:ext cx="6890657" cy="2153330"/>
          </a:xfrm>
          <a:prstGeom prst="rect">
            <a:avLst/>
          </a:prstGeom>
        </p:spPr>
      </p:pic>
    </p:spTree>
    <p:extLst>
      <p:ext uri="{BB962C8B-B14F-4D97-AF65-F5344CB8AC3E}">
        <p14:creationId xmlns:p14="http://schemas.microsoft.com/office/powerpoint/2010/main" val="41032034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descr="Blue tissue paper"/>
          <p:cNvSpPr>
            <a:spLocks noChangeArrowheads="1"/>
          </p:cNvSpPr>
          <p:nvPr/>
        </p:nvSpPr>
        <p:spPr bwMode="auto">
          <a:xfrm>
            <a:off x="4267200" y="2427522"/>
            <a:ext cx="595313" cy="34290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83974" name="Line 6"/>
          <p:cNvSpPr>
            <a:spLocks noChangeShapeType="1"/>
          </p:cNvSpPr>
          <p:nvPr/>
        </p:nvSpPr>
        <p:spPr bwMode="auto">
          <a:xfrm flipV="1">
            <a:off x="2624138" y="4246797"/>
            <a:ext cx="1646237" cy="132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7"/>
          <p:cNvSpPr>
            <a:spLocks noChangeShapeType="1"/>
          </p:cNvSpPr>
          <p:nvPr/>
        </p:nvSpPr>
        <p:spPr bwMode="auto">
          <a:xfrm flipV="1">
            <a:off x="4854575" y="2946635"/>
            <a:ext cx="1235075" cy="10048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8"/>
          <p:cNvSpPr>
            <a:spLocks noChangeShapeType="1"/>
          </p:cNvSpPr>
          <p:nvPr/>
        </p:nvSpPr>
        <p:spPr bwMode="auto">
          <a:xfrm flipV="1">
            <a:off x="4854575" y="3046647"/>
            <a:ext cx="1317625" cy="10668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Line 9"/>
          <p:cNvSpPr>
            <a:spLocks noChangeShapeType="1"/>
          </p:cNvSpPr>
          <p:nvPr/>
        </p:nvSpPr>
        <p:spPr bwMode="auto">
          <a:xfrm flipV="1">
            <a:off x="4865688" y="3016485"/>
            <a:ext cx="1235075" cy="1004887"/>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8" name="Line 10"/>
          <p:cNvSpPr>
            <a:spLocks noChangeShapeType="1"/>
          </p:cNvSpPr>
          <p:nvPr/>
        </p:nvSpPr>
        <p:spPr bwMode="auto">
          <a:xfrm flipV="1">
            <a:off x="4267200" y="4027722"/>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79" name="Line 11"/>
          <p:cNvSpPr>
            <a:spLocks noChangeShapeType="1"/>
          </p:cNvSpPr>
          <p:nvPr/>
        </p:nvSpPr>
        <p:spPr bwMode="auto">
          <a:xfrm flipV="1">
            <a:off x="4267200" y="3951522"/>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0" name="Line 12"/>
          <p:cNvSpPr>
            <a:spLocks noChangeShapeType="1"/>
          </p:cNvSpPr>
          <p:nvPr/>
        </p:nvSpPr>
        <p:spPr bwMode="auto">
          <a:xfrm flipV="1">
            <a:off x="4267200" y="4103922"/>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2" name="Text Box 14"/>
          <p:cNvSpPr txBox="1">
            <a:spLocks noChangeArrowheads="1"/>
          </p:cNvSpPr>
          <p:nvPr/>
        </p:nvSpPr>
        <p:spPr bwMode="auto">
          <a:xfrm>
            <a:off x="1668917" y="4724912"/>
            <a:ext cx="1510093" cy="36933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“White”  Light</a:t>
            </a:r>
          </a:p>
        </p:txBody>
      </p:sp>
      <p:sp>
        <p:nvSpPr>
          <p:cNvPr id="2" name="Title 1"/>
          <p:cNvSpPr>
            <a:spLocks noGrp="1"/>
          </p:cNvSpPr>
          <p:nvPr>
            <p:ph type="title"/>
          </p:nvPr>
        </p:nvSpPr>
        <p:spPr/>
        <p:txBody>
          <a:bodyPr>
            <a:normAutofit/>
          </a:bodyPr>
          <a:lstStyle/>
          <a:p>
            <a:pPr>
              <a:spcBef>
                <a:spcPct val="50000"/>
              </a:spcBef>
            </a:pPr>
            <a:r>
              <a:rPr lang="en-US" altLang="en-US" sz="2800" dirty="0">
                <a:cs typeface="Times New Roman" panose="02020603050405020304" pitchFamily="18" charset="0"/>
              </a:rPr>
              <a:t>Dispersion  in a plane-parallel glass plate </a:t>
            </a:r>
            <a:r>
              <a:rPr lang="en-US" altLang="en-US" sz="2800" dirty="0" smtClean="0">
                <a:cs typeface="Times New Roman" panose="02020603050405020304" pitchFamily="18" charset="0"/>
              </a:rPr>
              <a:t>(</a:t>
            </a:r>
            <a:r>
              <a:rPr lang="en-US" altLang="en-US" sz="2800" dirty="0">
                <a:cs typeface="Times New Roman" panose="02020603050405020304" pitchFamily="18" charset="0"/>
              </a:rPr>
              <a:t>e.g. slide, cover slip, window of a vessel)</a:t>
            </a:r>
            <a:br>
              <a:rPr lang="en-US" altLang="en-US" sz="2800" dirty="0">
                <a:cs typeface="Times New Roman" panose="02020603050405020304" pitchFamily="18" charset="0"/>
              </a:rPr>
            </a:br>
            <a:endParaRPr lang="en-US" sz="2800" dirty="0"/>
          </a:p>
        </p:txBody>
      </p:sp>
      <p:sp>
        <p:nvSpPr>
          <p:cNvPr id="3" name="Content Placeholder 2"/>
          <p:cNvSpPr>
            <a:spLocks noGrp="1"/>
          </p:cNvSpPr>
          <p:nvPr>
            <p:ph idx="1"/>
          </p:nvPr>
        </p:nvSpPr>
        <p:spPr/>
        <p:txBody>
          <a:bodyPr>
            <a:normAutofit/>
          </a:bodyPr>
          <a:lstStyle/>
          <a:p>
            <a:r>
              <a:rPr lang="en-US" sz="2000" dirty="0" smtClean="0"/>
              <a:t>Chromatic Aberration can be defined as “unwanted</a:t>
            </a:r>
            <a:r>
              <a:rPr lang="en-US" sz="2000" dirty="0"/>
              <a:t>” </a:t>
            </a:r>
            <a:r>
              <a:rPr lang="en-US" sz="2000" dirty="0" smtClean="0"/>
              <a:t>dispersion.</a:t>
            </a:r>
            <a:endParaRPr lang="en-US" sz="2000" dirty="0"/>
          </a:p>
          <a:p>
            <a:endParaRPr lang="en-US" sz="2000" dirty="0"/>
          </a:p>
        </p:txBody>
      </p:sp>
    </p:spTree>
    <p:extLst>
      <p:ext uri="{BB962C8B-B14F-4D97-AF65-F5344CB8AC3E}">
        <p14:creationId xmlns:p14="http://schemas.microsoft.com/office/powerpoint/2010/main" val="26695422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70930" y="2251488"/>
            <a:ext cx="2667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en-US" sz="1000" dirty="0">
                <a:solidFill>
                  <a:schemeClr val="tx1"/>
                </a:solidFill>
                <a:cs typeface="Times New Roman" panose="02020603050405020304" pitchFamily="18" charset="0"/>
              </a:rPr>
              <a:t>404.7	</a:t>
            </a:r>
            <a:r>
              <a:rPr lang="de-DE" altLang="en-US" sz="1200" b="1" dirty="0">
                <a:solidFill>
                  <a:schemeClr val="tx1"/>
                </a:solidFill>
                <a:cs typeface="Times New Roman" panose="02020603050405020304" pitchFamily="18" charset="0"/>
              </a:rPr>
              <a:t>h</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Violet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435.8	</a:t>
            </a:r>
            <a:r>
              <a:rPr lang="de-DE" altLang="en-US" sz="1200" b="1" dirty="0">
                <a:solidFill>
                  <a:schemeClr val="tx1"/>
                </a:solidFill>
                <a:cs typeface="Times New Roman" panose="02020603050405020304" pitchFamily="18" charset="0"/>
              </a:rPr>
              <a:t>g</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480.0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486.1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546.1	 </a:t>
            </a:r>
            <a:r>
              <a:rPr lang="de-DE" altLang="en-US" sz="1200" b="1" dirty="0">
                <a:solidFill>
                  <a:schemeClr val="tx1"/>
                </a:solidFill>
                <a:cs typeface="Times New Roman" panose="02020603050405020304" pitchFamily="18" charset="0"/>
              </a:rPr>
              <a:t>e</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Green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587.6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Yellow He</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589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de-DE" altLang="en-US" sz="1000" b="1" dirty="0">
                <a:solidFill>
                  <a:schemeClr val="tx1"/>
                </a:solidFill>
                <a:cs typeface="Times New Roman" panose="02020603050405020304" pitchFamily="18" charset="0"/>
              </a:rPr>
              <a:t>Sodium</a:t>
            </a:r>
          </a:p>
          <a:p>
            <a:pPr algn="l">
              <a:spcBef>
                <a:spcPct val="50000"/>
              </a:spcBef>
            </a:pPr>
            <a:r>
              <a:rPr lang="de-DE" altLang="en-US" sz="1000" dirty="0">
                <a:solidFill>
                  <a:schemeClr val="tx1"/>
                </a:solidFill>
                <a:cs typeface="Times New Roman" panose="02020603050405020304" pitchFamily="18" charset="0"/>
              </a:rPr>
              <a:t>643.8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656.3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706.5 nm	 </a:t>
            </a:r>
            <a:r>
              <a:rPr lang="de-DE" altLang="en-US" sz="1200" b="1" dirty="0">
                <a:solidFill>
                  <a:schemeClr val="tx1"/>
                </a:solidFill>
                <a:cs typeface="Times New Roman" panose="02020603050405020304" pitchFamily="18" charset="0"/>
              </a:rPr>
              <a:t>r</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He</a:t>
            </a:r>
            <a:endParaRPr lang="en-US" altLang="en-US" sz="1000" dirty="0">
              <a:solidFill>
                <a:schemeClr val="tx1"/>
              </a:solidFill>
              <a:cs typeface="Times New Roman" panose="02020603050405020304" pitchFamily="18" charset="0"/>
            </a:endParaRPr>
          </a:p>
          <a:p>
            <a:pPr algn="l">
              <a:spcBef>
                <a:spcPct val="50000"/>
              </a:spcBef>
            </a:pPr>
            <a:endParaRPr lang="en-US" altLang="en-US" sz="1000" dirty="0">
              <a:solidFill>
                <a:schemeClr val="tx1"/>
              </a:solidFill>
            </a:endParaRPr>
          </a:p>
        </p:txBody>
      </p:sp>
      <p:grpSp>
        <p:nvGrpSpPr>
          <p:cNvPr id="5" name="Group 4"/>
          <p:cNvGrpSpPr/>
          <p:nvPr/>
        </p:nvGrpSpPr>
        <p:grpSpPr>
          <a:xfrm>
            <a:off x="4247470" y="430950"/>
            <a:ext cx="3788374" cy="6067819"/>
            <a:chOff x="4247470" y="147921"/>
            <a:chExt cx="4001860" cy="6409758"/>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7470" y="147921"/>
              <a:ext cx="4001860" cy="64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Line 7"/>
            <p:cNvSpPr>
              <a:spLocks noChangeShapeType="1"/>
            </p:cNvSpPr>
            <p:nvPr/>
          </p:nvSpPr>
          <p:spPr bwMode="auto">
            <a:xfrm flipH="1" flipV="1">
              <a:off x="4423837" y="565719"/>
              <a:ext cx="11113" cy="5486400"/>
            </a:xfrm>
            <a:prstGeom prst="line">
              <a:avLst/>
            </a:prstGeom>
            <a:noFill/>
            <a:ln w="38100" cap="rnd">
              <a:solidFill>
                <a:srgbClr val="FFFF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366" name="Text Box 6"/>
            <p:cNvSpPr txBox="1">
              <a:spLocks noChangeArrowheads="1"/>
            </p:cNvSpPr>
            <p:nvPr/>
          </p:nvSpPr>
          <p:spPr bwMode="auto">
            <a:xfrm rot="16219362">
              <a:off x="4155587" y="4234472"/>
              <a:ext cx="490635" cy="184666"/>
            </a:xfrm>
            <a:prstGeom prst="rect">
              <a:avLst/>
            </a:prstGeom>
            <a:solidFill>
              <a:srgbClr val="C0C0C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solidFill>
                    <a:srgbClr val="FFFF66"/>
                  </a:solidFill>
                </a:rPr>
                <a:t>Energy </a:t>
              </a:r>
            </a:p>
          </p:txBody>
        </p:sp>
      </p:grpSp>
      <p:sp>
        <p:nvSpPr>
          <p:cNvPr id="2" name="Title 1"/>
          <p:cNvSpPr>
            <a:spLocks noGrp="1"/>
          </p:cNvSpPr>
          <p:nvPr>
            <p:ph type="title"/>
          </p:nvPr>
        </p:nvSpPr>
        <p:spPr/>
        <p:txBody>
          <a:bodyPr/>
          <a:lstStyle/>
          <a:p>
            <a:r>
              <a:rPr lang="en-US" dirty="0" smtClean="0"/>
              <a:t>Named Spectral Lines</a:t>
            </a:r>
            <a:endParaRPr lang="en-US" dirty="0"/>
          </a:p>
        </p:txBody>
      </p:sp>
      <p:sp>
        <p:nvSpPr>
          <p:cNvPr id="6" name="TextBox 5"/>
          <p:cNvSpPr txBox="1"/>
          <p:nvPr/>
        </p:nvSpPr>
        <p:spPr>
          <a:xfrm>
            <a:off x="636574" y="5531263"/>
            <a:ext cx="2949178" cy="646331"/>
          </a:xfrm>
          <a:prstGeom prst="rect">
            <a:avLst/>
          </a:prstGeom>
          <a:noFill/>
        </p:spPr>
        <p:txBody>
          <a:bodyPr wrap="square" rtlCol="0">
            <a:spAutoFit/>
          </a:bodyPr>
          <a:lstStyle/>
          <a:p>
            <a:r>
              <a:rPr lang="en-US" dirty="0"/>
              <a:t>Where did these named lines come from?</a:t>
            </a:r>
          </a:p>
        </p:txBody>
      </p:sp>
    </p:spTree>
    <p:extLst>
      <p:ext uri="{BB962C8B-B14F-4D97-AF65-F5344CB8AC3E}">
        <p14:creationId xmlns:p14="http://schemas.microsoft.com/office/powerpoint/2010/main" val="2822882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Fraunhofer</a:t>
            </a:r>
            <a:r>
              <a:rPr lang="en-US" dirty="0" smtClean="0"/>
              <a:t> lines</a:t>
            </a:r>
            <a:endParaRPr lang="en-US" dirty="0"/>
          </a:p>
        </p:txBody>
      </p:sp>
      <p:sp>
        <p:nvSpPr>
          <p:cNvPr id="6" name="Content Placeholder 5"/>
          <p:cNvSpPr>
            <a:spLocks noGrp="1"/>
          </p:cNvSpPr>
          <p:nvPr>
            <p:ph sz="half" idx="1"/>
          </p:nvPr>
        </p:nvSpPr>
        <p:spPr/>
        <p:txBody>
          <a:bodyPr>
            <a:normAutofit fontScale="92500"/>
          </a:bodyPr>
          <a:lstStyle/>
          <a:p>
            <a:r>
              <a:rPr lang="en-US" dirty="0" smtClean="0"/>
              <a:t>Dark lines in solar spectrum</a:t>
            </a:r>
          </a:p>
          <a:p>
            <a:r>
              <a:rPr lang="en-US" dirty="0" smtClean="0"/>
              <a:t>First noted by William Wollaston in 1802</a:t>
            </a:r>
          </a:p>
          <a:p>
            <a:r>
              <a:rPr lang="en-US" dirty="0" smtClean="0"/>
              <a:t>Independently discovered </a:t>
            </a:r>
            <a:r>
              <a:rPr lang="en-US" dirty="0"/>
              <a:t>by Joseph </a:t>
            </a:r>
            <a:r>
              <a:rPr lang="en-US" dirty="0" err="1" smtClean="0"/>
              <a:t>Fraunhofer</a:t>
            </a:r>
            <a:r>
              <a:rPr lang="en-US" dirty="0" smtClean="0"/>
              <a:t> in 1814</a:t>
            </a:r>
          </a:p>
          <a:p>
            <a:r>
              <a:rPr lang="en-US" dirty="0" smtClean="0"/>
              <a:t>Absorption by chemical elements (e.g. He, H, Na)</a:t>
            </a:r>
          </a:p>
          <a:p>
            <a:r>
              <a:rPr lang="en-US" dirty="0"/>
              <a:t>"Hiding in the Light"</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690689"/>
            <a:ext cx="3886200" cy="113853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046229"/>
            <a:ext cx="2013857" cy="2504735"/>
          </a:xfrm>
          <a:prstGeom prst="rect">
            <a:avLst/>
          </a:prstGeom>
        </p:spPr>
      </p:pic>
      <p:sp>
        <p:nvSpPr>
          <p:cNvPr id="4" name="TextBox 3"/>
          <p:cNvSpPr txBox="1"/>
          <p:nvPr/>
        </p:nvSpPr>
        <p:spPr>
          <a:xfrm>
            <a:off x="5065494" y="5600801"/>
            <a:ext cx="3008068" cy="369332"/>
          </a:xfrm>
          <a:prstGeom prst="rect">
            <a:avLst/>
          </a:prstGeom>
          <a:noFill/>
        </p:spPr>
        <p:txBody>
          <a:bodyPr wrap="none" rtlCol="0">
            <a:spAutoFit/>
          </a:bodyPr>
          <a:lstStyle/>
          <a:p>
            <a:r>
              <a:rPr lang="en-US" dirty="0"/>
              <a:t>Joseph </a:t>
            </a:r>
            <a:r>
              <a:rPr lang="en-US" dirty="0" err="1" smtClean="0"/>
              <a:t>Fraunhofer</a:t>
            </a:r>
            <a:r>
              <a:rPr lang="en-US" dirty="0" smtClean="0"/>
              <a:t> 1787-1826</a:t>
            </a:r>
            <a:endParaRPr lang="en-US" dirty="0"/>
          </a:p>
        </p:txBody>
      </p:sp>
    </p:spTree>
    <p:extLst>
      <p:ext uri="{BB962C8B-B14F-4D97-AF65-F5344CB8AC3E}">
        <p14:creationId xmlns:p14="http://schemas.microsoft.com/office/powerpoint/2010/main" val="2361716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do we care about </a:t>
            </a:r>
            <a:r>
              <a:rPr lang="en-US" sz="3600" dirty="0" err="1" smtClean="0"/>
              <a:t>Fraunhofer</a:t>
            </a:r>
            <a:r>
              <a:rPr lang="en-US" sz="3600" dirty="0" smtClean="0"/>
              <a:t> lines?</a:t>
            </a:r>
            <a:endParaRPr lang="en-US" sz="3600" dirty="0"/>
          </a:p>
        </p:txBody>
      </p:sp>
    </p:spTree>
    <p:extLst>
      <p:ext uri="{BB962C8B-B14F-4D97-AF65-F5344CB8AC3E}">
        <p14:creationId xmlns:p14="http://schemas.microsoft.com/office/powerpoint/2010/main" val="11605055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do we care about </a:t>
            </a:r>
            <a:r>
              <a:rPr lang="en-US" sz="3600" dirty="0" err="1" smtClean="0"/>
              <a:t>Fraunhofer</a:t>
            </a:r>
            <a:r>
              <a:rPr lang="en-US" sz="3600" dirty="0" smtClean="0"/>
              <a:t> lines?</a:t>
            </a:r>
            <a:endParaRPr lang="en-US" sz="3600" dirty="0"/>
          </a:p>
        </p:txBody>
      </p:sp>
      <p:sp>
        <p:nvSpPr>
          <p:cNvPr id="3" name="Content Placeholder 2"/>
          <p:cNvSpPr>
            <a:spLocks noGrp="1"/>
          </p:cNvSpPr>
          <p:nvPr>
            <p:ph sz="half" idx="1"/>
          </p:nvPr>
        </p:nvSpPr>
        <p:spPr/>
        <p:txBody>
          <a:bodyPr>
            <a:normAutofit fontScale="92500"/>
          </a:bodyPr>
          <a:lstStyle/>
          <a:p>
            <a:r>
              <a:rPr lang="en-US" dirty="0" err="1" smtClean="0"/>
              <a:t>Fraunhofer</a:t>
            </a:r>
            <a:r>
              <a:rPr lang="en-US" dirty="0" smtClean="0"/>
              <a:t> was </a:t>
            </a:r>
            <a:r>
              <a:rPr lang="en-US" dirty="0" smtClean="0"/>
              <a:t>a maker of fine optical glass</a:t>
            </a:r>
          </a:p>
          <a:p>
            <a:r>
              <a:rPr lang="en-US" dirty="0" smtClean="0"/>
              <a:t>Special glass he made allowed him to see what Newton did not</a:t>
            </a:r>
          </a:p>
          <a:p>
            <a:r>
              <a:rPr lang="en-US" dirty="0" smtClean="0"/>
              <a:t>Ernst </a:t>
            </a:r>
            <a:r>
              <a:rPr lang="en-US" dirty="0" smtClean="0"/>
              <a:t>Abbe, working </a:t>
            </a:r>
            <a:r>
              <a:rPr lang="en-US" dirty="0" smtClean="0"/>
              <a:t>with Otto Schott, </a:t>
            </a:r>
            <a:r>
              <a:rPr lang="en-US" dirty="0" smtClean="0"/>
              <a:t>would </a:t>
            </a:r>
            <a:r>
              <a:rPr lang="en-US" dirty="0" smtClean="0"/>
              <a:t>use these named spectral lines to characterize glass for microscope optics</a:t>
            </a:r>
          </a:p>
          <a:p>
            <a:endParaRPr lang="en-US" dirty="0"/>
          </a:p>
        </p:txBody>
      </p:sp>
      <p:pic>
        <p:nvPicPr>
          <p:cNvPr id="5" name="Picture 3" descr="abbe_dwn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01916" y="1838828"/>
            <a:ext cx="1360141" cy="1747777"/>
          </a:xfrm>
          <a:prstGeom prst="rect">
            <a:avLst/>
          </a:prstGeom>
          <a:noFill/>
          <a:ln/>
        </p:spPr>
      </p:pic>
      <p:sp>
        <p:nvSpPr>
          <p:cNvPr id="6" name="TextBox 5"/>
          <p:cNvSpPr txBox="1"/>
          <p:nvPr/>
        </p:nvSpPr>
        <p:spPr>
          <a:xfrm>
            <a:off x="5191378" y="3586605"/>
            <a:ext cx="2408673" cy="369332"/>
          </a:xfrm>
          <a:prstGeom prst="rect">
            <a:avLst/>
          </a:prstGeom>
          <a:noFill/>
        </p:spPr>
        <p:txBody>
          <a:bodyPr wrap="none" rtlCol="0">
            <a:spAutoFit/>
          </a:bodyPr>
          <a:lstStyle/>
          <a:p>
            <a:r>
              <a:rPr lang="en-US" dirty="0" smtClean="0"/>
              <a:t>Ernst Abbe (1840-1905)</a:t>
            </a:r>
            <a:endParaRPr lang="en-US" dirty="0"/>
          </a:p>
        </p:txBody>
      </p:sp>
      <p:pic>
        <p:nvPicPr>
          <p:cNvPr id="7" name="Picture 7" descr="schott_dwnld"/>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301916" y="4048271"/>
            <a:ext cx="1360141" cy="1996722"/>
          </a:xfrm>
          <a:prstGeom prst="rect">
            <a:avLst/>
          </a:prstGeom>
          <a:noFill/>
        </p:spPr>
      </p:pic>
      <p:sp>
        <p:nvSpPr>
          <p:cNvPr id="10" name="TextBox 9"/>
          <p:cNvSpPr txBox="1"/>
          <p:nvPr/>
        </p:nvSpPr>
        <p:spPr>
          <a:xfrm>
            <a:off x="5210690" y="5999020"/>
            <a:ext cx="2458558" cy="369332"/>
          </a:xfrm>
          <a:prstGeom prst="rect">
            <a:avLst/>
          </a:prstGeom>
          <a:noFill/>
        </p:spPr>
        <p:txBody>
          <a:bodyPr wrap="none" rtlCol="0">
            <a:spAutoFit/>
          </a:bodyPr>
          <a:lstStyle/>
          <a:p>
            <a:r>
              <a:rPr lang="en-US" dirty="0" smtClean="0"/>
              <a:t>Otto Schott (1851-1935</a:t>
            </a:r>
            <a:r>
              <a:rPr lang="en-US" dirty="0" smtClean="0"/>
              <a:t>)</a:t>
            </a:r>
            <a:endParaRPr lang="en-US" dirty="0"/>
          </a:p>
        </p:txBody>
      </p:sp>
    </p:spTree>
    <p:extLst>
      <p:ext uri="{BB962C8B-B14F-4D97-AF65-F5344CB8AC3E}">
        <p14:creationId xmlns:p14="http://schemas.microsoft.com/office/powerpoint/2010/main" val="515498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Abbe number (V)</a:t>
            </a:r>
            <a:endParaRPr lang="en-US" dirty="0"/>
          </a:p>
        </p:txBody>
      </p:sp>
      <p:sp>
        <p:nvSpPr>
          <p:cNvPr id="7" name="Content Placeholder 6"/>
          <p:cNvSpPr>
            <a:spLocks noGrp="1"/>
          </p:cNvSpPr>
          <p:nvPr>
            <p:ph sz="half" idx="1"/>
          </p:nvPr>
        </p:nvSpPr>
        <p:spPr/>
        <p:txBody>
          <a:bodyPr>
            <a:normAutofit/>
          </a:bodyPr>
          <a:lstStyle/>
          <a:p>
            <a:r>
              <a:rPr lang="en-US" sz="2400" dirty="0" smtClean="0"/>
              <a:t>Measure of a material’s dispersion in relation to refractive index</a:t>
            </a:r>
          </a:p>
          <a:p>
            <a:r>
              <a:rPr lang="en-US" sz="2400" dirty="0" smtClean="0"/>
              <a:t>Refractive </a:t>
            </a:r>
            <a:r>
              <a:rPr lang="en-US" sz="2400" dirty="0"/>
              <a:t>indices </a:t>
            </a:r>
            <a:r>
              <a:rPr lang="en-US" sz="2400" dirty="0" smtClean="0"/>
              <a:t>at wavelengths </a:t>
            </a:r>
            <a:r>
              <a:rPr lang="en-US" sz="2400" dirty="0"/>
              <a:t>of </a:t>
            </a:r>
            <a:r>
              <a:rPr lang="en-US" sz="2400" dirty="0" err="1" smtClean="0"/>
              <a:t>Fraunhofer</a:t>
            </a:r>
            <a:r>
              <a:rPr lang="en-US" sz="2400" dirty="0" smtClean="0"/>
              <a:t> </a:t>
            </a:r>
            <a:r>
              <a:rPr lang="en-US" sz="2400" dirty="0"/>
              <a:t>D-, F- and C- spectral lines (589.3 nm, 486.1 nm and 656.3 nm respectively</a:t>
            </a:r>
            <a:r>
              <a:rPr lang="en-US" sz="2400" dirty="0" smtClean="0"/>
              <a:t>)</a:t>
            </a:r>
          </a:p>
          <a:p>
            <a:r>
              <a:rPr lang="en-US" sz="2400" dirty="0" smtClean="0"/>
              <a:t>Instead of Na line can use He (</a:t>
            </a:r>
            <a:r>
              <a:rPr lang="en-US" sz="2400" dirty="0" err="1" smtClean="0"/>
              <a:t>V</a:t>
            </a:r>
            <a:r>
              <a:rPr lang="en-US" sz="2400" baseline="-25000" dirty="0" err="1" smtClean="0"/>
              <a:t>d</a:t>
            </a:r>
            <a:r>
              <a:rPr lang="en-US" sz="2400" dirty="0" smtClean="0"/>
              <a:t>) or Hg (</a:t>
            </a:r>
            <a:r>
              <a:rPr lang="en-US" sz="2400" dirty="0" err="1" smtClean="0"/>
              <a:t>V</a:t>
            </a:r>
            <a:r>
              <a:rPr lang="en-US" sz="2400" baseline="-25000" dirty="0" err="1" smtClean="0"/>
              <a:t>e</a:t>
            </a:r>
            <a:r>
              <a:rPr lang="en-US" sz="2400" dirty="0" smtClean="0"/>
              <a:t>) lines</a:t>
            </a:r>
          </a:p>
        </p:txBody>
      </p:sp>
      <p:sp>
        <p:nvSpPr>
          <p:cNvPr id="10" name="Content Placeholder 9"/>
          <p:cNvSpPr>
            <a:spLocks noGrp="1"/>
          </p:cNvSpPr>
          <p:nvPr>
            <p:ph sz="half" idx="2"/>
          </p:nvPr>
        </p:nvSpPr>
        <p:spPr/>
        <p:txBody>
          <a:bodyPr>
            <a:normAutofit/>
          </a:bodyPr>
          <a:lstStyle/>
          <a:p>
            <a:r>
              <a:rPr lang="en-US" sz="2400" dirty="0"/>
              <a:t>High values of V indicating low dispersion (low chromatic aberration)</a:t>
            </a:r>
          </a:p>
          <a:p>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4833258" y="3743103"/>
                <a:ext cx="2792879" cy="110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− 1</m:t>
                          </m:r>
                        </m:num>
                        <m:den>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𝐹</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m:t>
                          </m:r>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η</m:t>
                              </m:r>
                            </m:e>
                            <m:sub>
                              <m:r>
                                <a:rPr lang="en-US" sz="3200" i="1">
                                  <a:solidFill>
                                    <a:prstClr val="black"/>
                                  </a:solidFill>
                                  <a:latin typeface="Cambria Math" panose="02040503050406030204" pitchFamily="18" charset="0"/>
                                  <a:ea typeface="Cambria Math" panose="02040503050406030204" pitchFamily="18" charset="0"/>
                                </a:rPr>
                                <m:t>𝐶</m:t>
                              </m:r>
                            </m:sub>
                          </m:sSub>
                        </m:den>
                      </m:f>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833258" y="3743103"/>
                <a:ext cx="2792879" cy="110126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6561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Abbe number (V)</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13654"/>
            <a:ext cx="6569445" cy="5128661"/>
          </a:xfrm>
          <a:prstGeom prst="rect">
            <a:avLst/>
          </a:prstGeom>
        </p:spPr>
      </p:pic>
    </p:spTree>
    <p:extLst>
      <p:ext uri="{BB962C8B-B14F-4D97-AF65-F5344CB8AC3E}">
        <p14:creationId xmlns:p14="http://schemas.microsoft.com/office/powerpoint/2010/main" val="4238500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names and corrections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246175"/>
              </p:ext>
            </p:extLst>
          </p:nvPr>
        </p:nvGraphicFramePr>
        <p:xfrm>
          <a:off x="628650" y="1825625"/>
          <a:ext cx="7886700" cy="2377440"/>
        </p:xfrm>
        <a:graphic>
          <a:graphicData uri="http://schemas.openxmlformats.org/drawingml/2006/table">
            <a:tbl>
              <a:tblPr firstRow="1" bandRow="1">
                <a:tableStyleId>{5C22544A-7EE6-4342-B048-85BDC9FD1C3A}</a:tableStyleId>
              </a:tblPr>
              <a:tblGrid>
                <a:gridCol w="1971675"/>
                <a:gridCol w="1971675"/>
                <a:gridCol w="1971675"/>
                <a:gridCol w="1971675"/>
              </a:tblGrid>
              <a:tr h="370840">
                <a:tc>
                  <a:txBody>
                    <a:bodyPr/>
                    <a:lstStyle/>
                    <a:p>
                      <a:r>
                        <a:rPr lang="en-US" sz="2000" dirty="0" smtClean="0"/>
                        <a:t>Corrections:</a:t>
                      </a:r>
                      <a:endParaRPr lang="en-US" sz="2000" dirty="0"/>
                    </a:p>
                  </a:txBody>
                  <a:tcPr/>
                </a:tc>
                <a:tc>
                  <a:txBody>
                    <a:bodyPr/>
                    <a:lstStyle/>
                    <a:p>
                      <a:r>
                        <a:rPr lang="en-US" sz="2000" dirty="0" smtClean="0"/>
                        <a:t>Chromatic</a:t>
                      </a:r>
                      <a:endParaRPr lang="en-US" sz="2000" dirty="0"/>
                    </a:p>
                  </a:txBody>
                  <a:tcPr/>
                </a:tc>
                <a:tc>
                  <a:txBody>
                    <a:bodyPr/>
                    <a:lstStyle/>
                    <a:p>
                      <a:r>
                        <a:rPr lang="en-US" sz="2000" dirty="0" smtClean="0"/>
                        <a:t>Spherical</a:t>
                      </a:r>
                      <a:endParaRPr lang="en-US" sz="2000" dirty="0"/>
                    </a:p>
                  </a:txBody>
                  <a:tcPr/>
                </a:tc>
                <a:tc>
                  <a:txBody>
                    <a:bodyPr/>
                    <a:lstStyle/>
                    <a:p>
                      <a:r>
                        <a:rPr lang="en-US" sz="2000" dirty="0" smtClean="0"/>
                        <a:t>Other</a:t>
                      </a:r>
                      <a:endParaRPr lang="en-US" sz="2000" dirty="0"/>
                    </a:p>
                  </a:txBody>
                  <a:tcPr/>
                </a:tc>
              </a:tr>
              <a:tr h="370840">
                <a:tc>
                  <a:txBody>
                    <a:bodyPr/>
                    <a:lstStyle/>
                    <a:p>
                      <a:r>
                        <a:rPr lang="en-US" sz="2000" dirty="0" err="1" smtClean="0"/>
                        <a:t>Achromat</a:t>
                      </a:r>
                      <a:endParaRPr lang="en-US" sz="2000" dirty="0"/>
                    </a:p>
                  </a:txBody>
                  <a:tcPr/>
                </a:tc>
                <a:tc>
                  <a:txBody>
                    <a:bodyPr/>
                    <a:lstStyle/>
                    <a:p>
                      <a:r>
                        <a:rPr lang="en-US" sz="2000" dirty="0" smtClean="0"/>
                        <a:t>2</a:t>
                      </a:r>
                      <a:r>
                        <a:rPr lang="el-GR" sz="2000" dirty="0" smtClean="0"/>
                        <a:t>λ</a:t>
                      </a:r>
                      <a:endParaRPr lang="en-US" sz="2000" dirty="0"/>
                    </a:p>
                  </a:txBody>
                  <a:tcPr/>
                </a:tc>
                <a:tc>
                  <a:txBody>
                    <a:bodyPr/>
                    <a:lstStyle/>
                    <a:p>
                      <a:r>
                        <a:rPr lang="en-US" sz="2000" dirty="0" smtClean="0"/>
                        <a:t>-</a:t>
                      </a:r>
                      <a:endParaRPr lang="en-US" sz="2000" dirty="0"/>
                    </a:p>
                  </a:txBody>
                  <a:tcPr/>
                </a:tc>
                <a:tc>
                  <a:txBody>
                    <a:bodyPr/>
                    <a:lstStyle/>
                    <a:p>
                      <a:endParaRPr lang="en-US" sz="2000"/>
                    </a:p>
                  </a:txBody>
                  <a:tcPr/>
                </a:tc>
              </a:tr>
              <a:tr h="370840">
                <a:tc>
                  <a:txBody>
                    <a:bodyPr/>
                    <a:lstStyle/>
                    <a:p>
                      <a:r>
                        <a:rPr lang="en-US" sz="2000" dirty="0" err="1" smtClean="0"/>
                        <a:t>Apochromat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3</a:t>
                      </a:r>
                      <a:r>
                        <a:rPr lang="el-GR" sz="2000" dirty="0" smtClean="0"/>
                        <a:t>λ</a:t>
                      </a:r>
                      <a:endParaRPr lang="en-US" sz="2000" dirty="0" smtClean="0"/>
                    </a:p>
                  </a:txBody>
                  <a:tcPr/>
                </a:tc>
                <a:tc>
                  <a:txBody>
                    <a:bodyPr/>
                    <a:lstStyle/>
                    <a:p>
                      <a:r>
                        <a:rPr lang="en-US" sz="2000" dirty="0" smtClean="0"/>
                        <a:t>2</a:t>
                      </a:r>
                      <a:r>
                        <a:rPr lang="el-GR" sz="2000" dirty="0" smtClean="0"/>
                        <a:t>λ</a:t>
                      </a:r>
                      <a:endParaRPr lang="en-US" sz="2000" dirty="0"/>
                    </a:p>
                  </a:txBody>
                  <a:tcPr/>
                </a:tc>
                <a:tc>
                  <a:txBody>
                    <a:bodyPr/>
                    <a:lstStyle/>
                    <a:p>
                      <a:endParaRPr lang="en-US" sz="2000"/>
                    </a:p>
                  </a:txBody>
                  <a:tcPr/>
                </a:tc>
              </a:tr>
              <a:tr h="370840">
                <a:tc>
                  <a:txBody>
                    <a:bodyPr/>
                    <a:lstStyle/>
                    <a:p>
                      <a:r>
                        <a:rPr lang="en-US" sz="2000" dirty="0" err="1" smtClean="0"/>
                        <a:t>PlanApochromat</a:t>
                      </a:r>
                      <a:endParaRPr lang="en-US" sz="2000" dirty="0"/>
                    </a:p>
                  </a:txBody>
                  <a:tcPr/>
                </a:tc>
                <a:tc>
                  <a:txBody>
                    <a:bodyPr/>
                    <a:lstStyle/>
                    <a:p>
                      <a:r>
                        <a:rPr lang="en-US" sz="2000" dirty="0" smtClean="0"/>
                        <a:t>4-7</a:t>
                      </a:r>
                      <a:r>
                        <a:rPr lang="el-GR" sz="2000" dirty="0" smtClean="0"/>
                        <a:t>λ</a:t>
                      </a:r>
                      <a:endParaRPr lang="en-US" sz="2000" dirty="0"/>
                    </a:p>
                  </a:txBody>
                  <a:tcPr/>
                </a:tc>
                <a:tc>
                  <a:txBody>
                    <a:bodyPr/>
                    <a:lstStyle/>
                    <a:p>
                      <a:r>
                        <a:rPr lang="en-US" sz="2000" dirty="0" smtClean="0"/>
                        <a:t>3</a:t>
                      </a:r>
                      <a:r>
                        <a:rPr lang="el-GR" sz="2000" dirty="0" smtClean="0"/>
                        <a:t>λ</a:t>
                      </a:r>
                      <a:endParaRPr lang="en-US" sz="2000" dirty="0"/>
                    </a:p>
                  </a:txBody>
                  <a:tcPr/>
                </a:tc>
                <a:tc>
                  <a:txBody>
                    <a:bodyPr/>
                    <a:lstStyle/>
                    <a:p>
                      <a:r>
                        <a:rPr lang="en-US" sz="2000" dirty="0" smtClean="0"/>
                        <a:t>Flat field</a:t>
                      </a:r>
                      <a:endParaRPr lang="en-US" sz="2000" dirty="0"/>
                    </a:p>
                  </a:txBody>
                  <a:tcPr/>
                </a:tc>
              </a:tr>
              <a:tr h="370840">
                <a:tc>
                  <a:txBody>
                    <a:bodyPr/>
                    <a:lstStyle/>
                    <a:p>
                      <a:r>
                        <a:rPr lang="en-US" sz="2000" dirty="0" smtClean="0"/>
                        <a:t>Fluor or </a:t>
                      </a:r>
                      <a:r>
                        <a:rPr lang="en-US" sz="2000" dirty="0" err="1" smtClean="0"/>
                        <a:t>Fluar</a:t>
                      </a:r>
                      <a:endParaRPr lang="en-US" sz="2000" dirty="0"/>
                    </a:p>
                  </a:txBody>
                  <a:tcPr/>
                </a:tc>
                <a:tc>
                  <a:txBody>
                    <a:bodyPr/>
                    <a:lstStyle/>
                    <a:p>
                      <a:r>
                        <a:rPr lang="en-US" sz="2000" dirty="0" smtClean="0"/>
                        <a:t>few</a:t>
                      </a:r>
                      <a:r>
                        <a:rPr lang="el-GR" sz="2000" dirty="0" smtClean="0"/>
                        <a:t>λ</a:t>
                      </a:r>
                      <a:endParaRPr lang="en-US" sz="2000" dirty="0"/>
                    </a:p>
                  </a:txBody>
                  <a:tcPr/>
                </a:tc>
                <a:tc>
                  <a:txBody>
                    <a:bodyPr/>
                    <a:lstStyle/>
                    <a:p>
                      <a:r>
                        <a:rPr lang="en-US" sz="2000" dirty="0" smtClean="0"/>
                        <a:t>few</a:t>
                      </a:r>
                      <a:r>
                        <a:rPr lang="el-GR" sz="2000" dirty="0" smtClean="0"/>
                        <a:t>λ</a:t>
                      </a:r>
                      <a:endParaRPr lang="en-US" sz="2000" dirty="0"/>
                    </a:p>
                  </a:txBody>
                  <a:tcPr/>
                </a:tc>
                <a:tc>
                  <a:txBody>
                    <a:bodyPr/>
                    <a:lstStyle/>
                    <a:p>
                      <a:r>
                        <a:rPr lang="en-US" sz="2000" dirty="0" smtClean="0"/>
                        <a:t>Max light</a:t>
                      </a:r>
                      <a:endParaRPr lang="en-US" sz="2000" dirty="0"/>
                    </a:p>
                  </a:txBody>
                  <a:tcPr/>
                </a:tc>
              </a:tr>
              <a:tr h="370840">
                <a:tc>
                  <a:txBody>
                    <a:bodyPr/>
                    <a:lstStyle/>
                    <a:p>
                      <a:r>
                        <a:rPr lang="en-US" sz="2000" dirty="0" smtClean="0"/>
                        <a:t>Neo </a:t>
                      </a:r>
                      <a:r>
                        <a:rPr lang="en-US" sz="2000" dirty="0" err="1" smtClean="0"/>
                        <a:t>Fluar</a:t>
                      </a:r>
                      <a:endParaRPr lang="en-US" sz="2000" dirty="0"/>
                    </a:p>
                  </a:txBody>
                  <a:tcPr/>
                </a:tc>
                <a:tc>
                  <a:txBody>
                    <a:bodyPr/>
                    <a:lstStyle/>
                    <a:p>
                      <a:r>
                        <a:rPr lang="en-US" sz="2000" dirty="0" smtClean="0"/>
                        <a:t>2-3</a:t>
                      </a:r>
                      <a:r>
                        <a:rPr lang="el-GR" sz="2000" dirty="0" smtClean="0"/>
                        <a:t>λ</a:t>
                      </a:r>
                      <a:endParaRPr lang="en-US" sz="2000" dirty="0"/>
                    </a:p>
                  </a:txBody>
                  <a:tcPr/>
                </a:tc>
                <a:tc>
                  <a:txBody>
                    <a:bodyPr/>
                    <a:lstStyle/>
                    <a:p>
                      <a:r>
                        <a:rPr lang="en-US" sz="2000" dirty="0" smtClean="0"/>
                        <a:t>2-3</a:t>
                      </a:r>
                      <a:r>
                        <a:rPr lang="el-GR" sz="2000" dirty="0" smtClean="0"/>
                        <a:t>λ</a:t>
                      </a:r>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4172299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76196" y="1219200"/>
            <a:ext cx="8651875" cy="5078313"/>
          </a:xfrm>
          <a:prstGeom prst="rect">
            <a:avLst/>
          </a:prstGeom>
          <a:noFill/>
          <a:ln w="9525">
            <a:noFill/>
            <a:miter lim="800000"/>
            <a:headEnd/>
            <a:tailEnd/>
          </a:ln>
          <a:effectLst/>
        </p:spPr>
        <p:txBody>
          <a:bodyPr>
            <a:spAutoFit/>
          </a:bodyPr>
          <a:lstStyle>
            <a:lvl1pPr marL="374650" indent="-3746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1pPr>
            <a:lvl2pPr marL="742950" indent="-2857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2pPr>
            <a:lvl3pPr marL="11430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3pPr>
            <a:lvl4pPr marL="16002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4pPr>
            <a:lvl5pPr marL="20574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9pPr>
          </a:lstStyle>
          <a:p>
            <a:pPr algn="ctr"/>
            <a:endParaRPr lang="de-DE" altLang="en-US" sz="1800" b="1" u="sng" dirty="0">
              <a:latin typeface="Arial" panose="020B0604020202020204" pitchFamily="34" charset="0"/>
            </a:endParaRPr>
          </a:p>
          <a:p>
            <a:pPr algn="ctr"/>
            <a:r>
              <a:rPr lang="de-DE" altLang="en-US" sz="1800" b="1" u="sng" dirty="0">
                <a:latin typeface="Arial" panose="020B0604020202020204" pitchFamily="34" charset="0"/>
              </a:rPr>
              <a:t>Corrected Wavelength (nm):</a:t>
            </a:r>
          </a:p>
          <a:p>
            <a:pPr algn="ctr"/>
            <a:endParaRPr lang="de-DE" altLang="en-US" sz="1800" b="1" u="sng" dirty="0">
              <a:latin typeface="Arial" panose="020B0604020202020204" pitchFamily="34" charset="0"/>
            </a:endParaRPr>
          </a:p>
          <a:p>
            <a:r>
              <a:rPr lang="de-DE" altLang="en-US" sz="1800" b="1" dirty="0">
                <a:solidFill>
                  <a:srgbClr val="0000FF"/>
                </a:solidFill>
                <a:latin typeface="Arial" panose="020B0604020202020204" pitchFamily="34" charset="0"/>
              </a:rPr>
              <a:t>			</a:t>
            </a:r>
            <a:r>
              <a:rPr lang="de-DE" altLang="en-US" sz="1800" b="1" u="sng" dirty="0">
                <a:solidFill>
                  <a:srgbClr val="0000FF"/>
                </a:solidFill>
                <a:latin typeface="Arial" panose="020B0604020202020204" pitchFamily="34" charset="0"/>
              </a:rPr>
              <a:t>UV</a:t>
            </a:r>
            <a:r>
              <a:rPr lang="de-DE" altLang="en-US" sz="1800" b="1" u="sng" dirty="0">
                <a:latin typeface="Arial" panose="020B0604020202020204" pitchFamily="34" charset="0"/>
              </a:rPr>
              <a:t>			</a:t>
            </a:r>
            <a:r>
              <a:rPr lang="de-DE" altLang="en-US" sz="1800" b="1" u="sng" dirty="0">
                <a:solidFill>
                  <a:srgbClr val="00CC66"/>
                </a:solidFill>
                <a:latin typeface="Arial" panose="020B0604020202020204" pitchFamily="34" charset="0"/>
              </a:rPr>
              <a:t>VIS</a:t>
            </a:r>
            <a:r>
              <a:rPr lang="de-DE" altLang="en-US" sz="1800" b="1" u="sng" dirty="0">
                <a:latin typeface="Arial" panose="020B0604020202020204" pitchFamily="34" charset="0"/>
              </a:rPr>
              <a:t>			</a:t>
            </a:r>
            <a:r>
              <a:rPr lang="de-DE" altLang="en-US" sz="1800" b="1" u="sng" dirty="0">
                <a:solidFill>
                  <a:srgbClr val="CC0000"/>
                </a:solidFill>
                <a:latin typeface="Arial" panose="020B0604020202020204" pitchFamily="34" charset="0"/>
              </a:rPr>
              <a:t>IR</a:t>
            </a:r>
          </a:p>
          <a:p>
            <a:endParaRPr lang="de-DE" altLang="en-US" sz="1800" b="1" dirty="0">
              <a:latin typeface="Arial" panose="020B0604020202020204" pitchFamily="34" charset="0"/>
            </a:endParaRPr>
          </a:p>
          <a:p>
            <a:r>
              <a:rPr lang="de-DE" altLang="en-US" sz="1800" b="1" dirty="0">
                <a:latin typeface="Arial" panose="020B0604020202020204" pitchFamily="34" charset="0"/>
              </a:rPr>
              <a:t>					</a:t>
            </a:r>
          </a:p>
          <a:p>
            <a:r>
              <a:rPr lang="de-DE" altLang="en-US" sz="1800" b="1" dirty="0">
                <a:latin typeface="Arial" panose="020B0604020202020204" pitchFamily="34" charset="0"/>
              </a:rPr>
              <a:t>Plan Neofluar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solidFill>
                  <a:srgbClr val="CC00FF"/>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644	 -	 -</a:t>
            </a:r>
            <a:endParaRPr lang="de-DE" altLang="en-US" sz="1800" b="1" dirty="0">
              <a:latin typeface="Arial" panose="020B0604020202020204" pitchFamily="34" charset="0"/>
            </a:endParaRPr>
          </a:p>
          <a:p>
            <a:endParaRPr lang="de-DE" altLang="en-US" sz="1800" b="1" dirty="0">
              <a:latin typeface="Arial" panose="020B0604020202020204" pitchFamily="34" charset="0"/>
            </a:endParaRPr>
          </a:p>
          <a:p>
            <a:r>
              <a:rPr lang="de-DE" altLang="en-US" sz="1800" b="1" dirty="0">
                <a:latin typeface="Arial" panose="020B0604020202020204" pitchFamily="34" charset="0"/>
              </a:rPr>
              <a:t>Plan Apochromat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solidFill>
                  <a:srgbClr val="0099CC"/>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644	 -	 -</a:t>
            </a:r>
            <a:endParaRPr lang="de-DE" altLang="en-US" sz="1800" b="1" dirty="0">
              <a:latin typeface="Arial" panose="020B0604020202020204" pitchFamily="34" charset="0"/>
            </a:endParaRPr>
          </a:p>
          <a:p>
            <a:endParaRPr lang="de-DE" altLang="en-US" sz="1800" b="1" dirty="0">
              <a:latin typeface="Arial" panose="020B0604020202020204" pitchFamily="34" charset="0"/>
            </a:endParaRPr>
          </a:p>
          <a:p>
            <a:r>
              <a:rPr lang="de-DE" altLang="en-US" sz="1800" b="1" dirty="0">
                <a:latin typeface="Arial" panose="020B0604020202020204" pitchFamily="34" charset="0"/>
              </a:rPr>
              <a:t>C-Apochromat	</a:t>
            </a:r>
            <a:r>
              <a:rPr lang="de-DE" altLang="en-US" sz="1800" b="1" dirty="0">
                <a:solidFill>
                  <a:schemeClr val="accent2"/>
                </a:solidFill>
                <a:latin typeface="Arial" panose="020B0604020202020204" pitchFamily="34" charset="0"/>
              </a:rPr>
              <a:t>365	</a:t>
            </a:r>
            <a:r>
              <a:rPr lang="de-DE" altLang="en-US" sz="1800" b="1" dirty="0">
                <a:solidFill>
                  <a:srgbClr val="0000FF"/>
                </a:solidFill>
                <a:latin typeface="Arial" panose="020B0604020202020204" pitchFamily="34" charset="0"/>
              </a:rPr>
              <a:t>405 	 </a:t>
            </a:r>
            <a:r>
              <a:rPr lang="de-DE" altLang="en-US" sz="1800" b="1" dirty="0">
                <a:solidFill>
                  <a:srgbClr val="9933FF"/>
                </a:solidFill>
                <a:latin typeface="Arial" panose="020B0604020202020204" pitchFamily="34" charset="0"/>
              </a:rPr>
              <a:t>435</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608</a:t>
            </a:r>
            <a:r>
              <a:rPr lang="de-DE" altLang="en-US" sz="1800" b="1" dirty="0">
                <a:solidFill>
                  <a:srgbClr val="FF9900"/>
                </a:solidFill>
                <a:latin typeface="Arial" panose="020B0604020202020204" pitchFamily="34" charset="0"/>
              </a:rPr>
              <a:t>	</a:t>
            </a:r>
            <a:r>
              <a:rPr lang="de-DE" altLang="en-US" sz="1800" b="1" dirty="0">
                <a:solidFill>
                  <a:srgbClr val="FF0000"/>
                </a:solidFill>
                <a:latin typeface="Arial" panose="020B0604020202020204" pitchFamily="34" charset="0"/>
              </a:rPr>
              <a:t>644</a:t>
            </a:r>
            <a:r>
              <a:rPr lang="de-DE" altLang="en-US" sz="1800" b="1" dirty="0">
                <a:latin typeface="Arial" panose="020B0604020202020204" pitchFamily="34" charset="0"/>
              </a:rPr>
              <a:t>	 </a:t>
            </a:r>
            <a:r>
              <a:rPr lang="de-DE" altLang="en-US" sz="1800" b="1" dirty="0">
                <a:solidFill>
                  <a:srgbClr val="CC0000"/>
                </a:solidFill>
                <a:latin typeface="Arial" panose="020B0604020202020204" pitchFamily="34" charset="0"/>
              </a:rPr>
              <a:t>-	 -</a:t>
            </a:r>
          </a:p>
          <a:p>
            <a:endParaRPr lang="de-DE" altLang="en-US" sz="1800" b="1" dirty="0">
              <a:latin typeface="Arial" panose="020B0604020202020204" pitchFamily="34" charset="0"/>
            </a:endParaRPr>
          </a:p>
          <a:p>
            <a:r>
              <a:rPr lang="de-DE" altLang="en-US" sz="1800" b="1" dirty="0">
                <a:latin typeface="Arial" panose="020B0604020202020204" pitchFamily="34" charset="0"/>
              </a:rPr>
              <a:t>IR C-Apochromat	 </a:t>
            </a:r>
            <a:r>
              <a:rPr lang="de-DE" altLang="en-US" sz="1800" b="1" dirty="0">
                <a:solidFill>
                  <a:schemeClr val="accent2"/>
                </a:solidFill>
                <a:latin typeface="Arial" panose="020B0604020202020204" pitchFamily="34" charset="0"/>
              </a:rPr>
              <a:t>-	 -</a:t>
            </a:r>
            <a:r>
              <a:rPr lang="de-DE" altLang="en-US" sz="1800" b="1" dirty="0">
                <a:latin typeface="Arial" panose="020B0604020202020204" pitchFamily="34" charset="0"/>
              </a:rPr>
              <a:t>	 </a:t>
            </a:r>
            <a:r>
              <a:rPr lang="de-DE" altLang="en-US" sz="1800" b="1" dirty="0">
                <a:solidFill>
                  <a:srgbClr val="9933FF"/>
                </a:solidFill>
                <a:latin typeface="Arial" panose="020B0604020202020204" pitchFamily="34" charset="0"/>
              </a:rPr>
              <a:t>435</a:t>
            </a:r>
            <a:r>
              <a:rPr lang="de-DE" altLang="en-US" sz="1800" b="1" dirty="0">
                <a:latin typeface="Arial" panose="020B0604020202020204" pitchFamily="34" charset="0"/>
              </a:rPr>
              <a:t> 	</a:t>
            </a:r>
            <a:r>
              <a:rPr lang="de-DE" altLang="en-US" sz="1800" b="1" dirty="0">
                <a:solidFill>
                  <a:srgbClr val="3399FF"/>
                </a:solidFill>
                <a:latin typeface="Arial" panose="020B0604020202020204" pitchFamily="34" charset="0"/>
              </a:rPr>
              <a:t>480</a:t>
            </a:r>
            <a:r>
              <a:rPr lang="de-DE" altLang="en-US" sz="1800" b="1" dirty="0">
                <a:latin typeface="Arial" panose="020B0604020202020204" pitchFamily="34" charset="0"/>
              </a:rPr>
              <a:t> 	</a:t>
            </a:r>
            <a:r>
              <a:rPr lang="de-DE" altLang="en-US" sz="1800" b="1" dirty="0">
                <a:solidFill>
                  <a:srgbClr val="00FF00"/>
                </a:solidFill>
                <a:latin typeface="Arial" panose="020B0604020202020204" pitchFamily="34" charset="0"/>
              </a:rPr>
              <a:t>546</a:t>
            </a:r>
            <a:r>
              <a:rPr lang="de-DE" altLang="en-US" sz="1800" b="1" dirty="0">
                <a:latin typeface="Arial" panose="020B0604020202020204" pitchFamily="34" charset="0"/>
              </a:rPr>
              <a:t>	</a:t>
            </a:r>
            <a:r>
              <a:rPr lang="de-DE" altLang="en-US" sz="1800" b="1" dirty="0">
                <a:solidFill>
                  <a:srgbClr val="FF0000"/>
                </a:solidFill>
                <a:latin typeface="Arial" panose="020B0604020202020204" pitchFamily="34" charset="0"/>
              </a:rPr>
              <a:t>608	644	</a:t>
            </a:r>
            <a:r>
              <a:rPr lang="de-DE" altLang="en-US" sz="1800" b="1" dirty="0">
                <a:solidFill>
                  <a:srgbClr val="CC0000"/>
                </a:solidFill>
                <a:latin typeface="Arial" panose="020B0604020202020204" pitchFamily="34" charset="0"/>
              </a:rPr>
              <a:t>800 								1064</a:t>
            </a:r>
          </a:p>
          <a:p>
            <a:endParaRPr lang="de-DE" altLang="en-US" sz="1800" b="1" dirty="0">
              <a:latin typeface="Arial" panose="020B0604020202020204" pitchFamily="34" charset="0"/>
            </a:endParaRPr>
          </a:p>
        </p:txBody>
      </p:sp>
      <p:sp>
        <p:nvSpPr>
          <p:cNvPr id="4" name="Title 3"/>
          <p:cNvSpPr>
            <a:spLocks noGrp="1"/>
          </p:cNvSpPr>
          <p:nvPr>
            <p:ph type="title"/>
          </p:nvPr>
        </p:nvSpPr>
        <p:spPr/>
        <p:txBody>
          <a:bodyPr>
            <a:normAutofit fontScale="90000"/>
          </a:bodyPr>
          <a:lstStyle/>
          <a:p>
            <a:r>
              <a:rPr lang="de-DE" altLang="en-US" dirty="0"/>
              <a:t>Definitions: Color Correction (axial)</a:t>
            </a:r>
            <a:br>
              <a:rPr lang="de-DE" altLang="en-US" dirty="0"/>
            </a:br>
            <a:endParaRPr lang="en-US" dirty="0"/>
          </a:p>
        </p:txBody>
      </p:sp>
    </p:spTree>
    <p:extLst>
      <p:ext uri="{BB962C8B-B14F-4D97-AF65-F5344CB8AC3E}">
        <p14:creationId xmlns:p14="http://schemas.microsoft.com/office/powerpoint/2010/main" val="24060969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grpSp>
        <p:nvGrpSpPr>
          <p:cNvPr id="5" name="Group 4"/>
          <p:cNvGrpSpPr/>
          <p:nvPr/>
        </p:nvGrpSpPr>
        <p:grpSpPr>
          <a:xfrm>
            <a:off x="457200" y="2884713"/>
            <a:ext cx="6569933" cy="3254829"/>
            <a:chOff x="457200" y="2884713"/>
            <a:chExt cx="6569933" cy="3254829"/>
          </a:xfrm>
        </p:grpSpPr>
        <p:sp>
          <p:nvSpPr>
            <p:cNvPr id="100354" name="Oval 2"/>
            <p:cNvSpPr>
              <a:spLocks noChangeArrowheads="1"/>
            </p:cNvSpPr>
            <p:nvPr/>
          </p:nvSpPr>
          <p:spPr bwMode="auto">
            <a:xfrm>
              <a:off x="2412358" y="2884713"/>
              <a:ext cx="454571" cy="3074005"/>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56" name="Line 4"/>
            <p:cNvSpPr>
              <a:spLocks noChangeShapeType="1"/>
            </p:cNvSpPr>
            <p:nvPr/>
          </p:nvSpPr>
          <p:spPr bwMode="auto">
            <a:xfrm>
              <a:off x="547612" y="3849107"/>
              <a:ext cx="5093205" cy="1326041"/>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7" name="Line 5"/>
            <p:cNvSpPr>
              <a:spLocks noChangeShapeType="1"/>
            </p:cNvSpPr>
            <p:nvPr/>
          </p:nvSpPr>
          <p:spPr bwMode="auto">
            <a:xfrm>
              <a:off x="2639643" y="3849107"/>
              <a:ext cx="3001174" cy="1386316"/>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8" name="Line 6"/>
            <p:cNvSpPr>
              <a:spLocks noChangeShapeType="1"/>
            </p:cNvSpPr>
            <p:nvPr/>
          </p:nvSpPr>
          <p:spPr bwMode="auto">
            <a:xfrm flipV="1">
              <a:off x="2639643" y="5114874"/>
              <a:ext cx="3001174"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59" name="Line 7"/>
            <p:cNvSpPr>
              <a:spLocks noChangeShapeType="1"/>
            </p:cNvSpPr>
            <p:nvPr/>
          </p:nvSpPr>
          <p:spPr bwMode="auto">
            <a:xfrm>
              <a:off x="457200" y="4391578"/>
              <a:ext cx="650965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0" name="AutoShape 8"/>
            <p:cNvSpPr>
              <a:spLocks noChangeArrowheads="1"/>
            </p:cNvSpPr>
            <p:nvPr/>
          </p:nvSpPr>
          <p:spPr bwMode="auto">
            <a:xfrm>
              <a:off x="3776071" y="4331304"/>
              <a:ext cx="91667" cy="120549"/>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61" name="AutoShape 9"/>
            <p:cNvSpPr>
              <a:spLocks noChangeArrowheads="1"/>
            </p:cNvSpPr>
            <p:nvPr/>
          </p:nvSpPr>
          <p:spPr bwMode="auto">
            <a:xfrm>
              <a:off x="1386434" y="4331304"/>
              <a:ext cx="90412" cy="120549"/>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0362" name="Line 10"/>
            <p:cNvSpPr>
              <a:spLocks noChangeShapeType="1"/>
            </p:cNvSpPr>
            <p:nvPr/>
          </p:nvSpPr>
          <p:spPr bwMode="auto">
            <a:xfrm flipV="1">
              <a:off x="547612" y="3849107"/>
              <a:ext cx="0" cy="54247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3" name="Line 11"/>
            <p:cNvSpPr>
              <a:spLocks noChangeShapeType="1"/>
            </p:cNvSpPr>
            <p:nvPr/>
          </p:nvSpPr>
          <p:spPr bwMode="auto">
            <a:xfrm>
              <a:off x="547612" y="3849107"/>
              <a:ext cx="209203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4" name="Line 12"/>
            <p:cNvSpPr>
              <a:spLocks noChangeShapeType="1"/>
            </p:cNvSpPr>
            <p:nvPr/>
          </p:nvSpPr>
          <p:spPr bwMode="auto">
            <a:xfrm>
              <a:off x="547612" y="3849107"/>
              <a:ext cx="2092031" cy="126576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5" name="Line 13"/>
            <p:cNvSpPr>
              <a:spLocks noChangeShapeType="1"/>
            </p:cNvSpPr>
            <p:nvPr/>
          </p:nvSpPr>
          <p:spPr bwMode="auto">
            <a:xfrm>
              <a:off x="5368326" y="4391578"/>
              <a:ext cx="0" cy="72329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67" name="Line 15"/>
            <p:cNvSpPr>
              <a:spLocks noChangeShapeType="1"/>
            </p:cNvSpPr>
            <p:nvPr/>
          </p:nvSpPr>
          <p:spPr bwMode="auto">
            <a:xfrm>
              <a:off x="577749" y="3849107"/>
              <a:ext cx="2049337" cy="54247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8" name="Freeform 16"/>
            <p:cNvSpPr>
              <a:spLocks/>
            </p:cNvSpPr>
            <p:nvPr/>
          </p:nvSpPr>
          <p:spPr bwMode="auto">
            <a:xfrm>
              <a:off x="3109283" y="2884713"/>
              <a:ext cx="482197" cy="3074005"/>
            </a:xfrm>
            <a:custGeom>
              <a:avLst/>
              <a:gdLst>
                <a:gd name="T0" fmla="*/ 25212589 w 1776"/>
                <a:gd name="T1" fmla="*/ 2147483647 h 2448"/>
                <a:gd name="T2" fmla="*/ 209241081 w 1776"/>
                <a:gd name="T3" fmla="*/ 2147483647 h 2448"/>
                <a:gd name="T4" fmla="*/ 155045719 w 1776"/>
                <a:gd name="T5" fmla="*/ 2147483647 h 2448"/>
                <a:gd name="T6" fmla="*/ 131953686 w 1776"/>
                <a:gd name="T7" fmla="*/ 2147483647 h 2448"/>
                <a:gd name="T8" fmla="*/ 127476765 w 1776"/>
                <a:gd name="T9" fmla="*/ 2147483647 h 2448"/>
                <a:gd name="T10" fmla="*/ 132543035 w 1776"/>
                <a:gd name="T11" fmla="*/ 2147483647 h 2448"/>
                <a:gd name="T12" fmla="*/ 154220905 w 1776"/>
                <a:gd name="T13" fmla="*/ 1428929388 h 2448"/>
                <a:gd name="T14" fmla="*/ 204764159 w 1776"/>
                <a:gd name="T15" fmla="*/ 0 h 2448"/>
                <a:gd name="T16" fmla="*/ 0 w 1776"/>
                <a:gd name="T17" fmla="*/ 0 h 2448"/>
                <a:gd name="T18" fmla="*/ 46654995 w 1776"/>
                <a:gd name="T19" fmla="*/ 1391126250 h 2448"/>
                <a:gd name="T20" fmla="*/ 66801657 w 1776"/>
                <a:gd name="T21" fmla="*/ 2147483647 h 2448"/>
                <a:gd name="T22" fmla="*/ 75048762 w 1776"/>
                <a:gd name="T23" fmla="*/ 2147483647 h 2448"/>
                <a:gd name="T24" fmla="*/ 67979668 w 1776"/>
                <a:gd name="T25" fmla="*/ 2147483647 h 2448"/>
                <a:gd name="T26" fmla="*/ 53724089 w 1776"/>
                <a:gd name="T27" fmla="*/ 2147483647 h 2448"/>
                <a:gd name="T28" fmla="*/ 13666573 w 1776"/>
                <a:gd name="T29" fmla="*/ 2147483647 h 2448"/>
                <a:gd name="T30" fmla="*/ 55962722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chemeClr val="accent1">
                <a:alpha val="50195"/>
              </a:schemeClr>
            </a:solidFill>
            <a:ln w="9525">
              <a:solidFill>
                <a:schemeClr val="tx1"/>
              </a:solidFill>
              <a:round/>
              <a:headEnd/>
              <a:tailEnd/>
            </a:ln>
          </p:spPr>
          <p:txBody>
            <a:bodyPr wrap="none" anchor="ctr"/>
            <a:lstStyle/>
            <a:p>
              <a:endParaRPr lang="en-US"/>
            </a:p>
          </p:txBody>
        </p:sp>
        <p:sp>
          <p:nvSpPr>
            <p:cNvPr id="100369" name="Line 17"/>
            <p:cNvSpPr>
              <a:spLocks noChangeShapeType="1"/>
            </p:cNvSpPr>
            <p:nvPr/>
          </p:nvSpPr>
          <p:spPr bwMode="auto">
            <a:xfrm>
              <a:off x="6183288" y="4391578"/>
              <a:ext cx="0" cy="1326041"/>
            </a:xfrm>
            <a:prstGeom prst="line">
              <a:avLst/>
            </a:prstGeom>
            <a:noFill/>
            <a:ln w="76200">
              <a:solidFill>
                <a:schemeClr val="accent5"/>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0" name="Line 18"/>
            <p:cNvSpPr>
              <a:spLocks noChangeShapeType="1"/>
            </p:cNvSpPr>
            <p:nvPr/>
          </p:nvSpPr>
          <p:spPr bwMode="auto">
            <a:xfrm>
              <a:off x="3350382" y="4150480"/>
              <a:ext cx="3676751" cy="19890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1" name="Line 19"/>
            <p:cNvSpPr>
              <a:spLocks noChangeShapeType="1"/>
            </p:cNvSpPr>
            <p:nvPr/>
          </p:nvSpPr>
          <p:spPr bwMode="auto">
            <a:xfrm>
              <a:off x="3350382" y="4572402"/>
              <a:ext cx="3676751" cy="144659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372" name="Line 20"/>
            <p:cNvSpPr>
              <a:spLocks noChangeShapeType="1"/>
            </p:cNvSpPr>
            <p:nvPr/>
          </p:nvSpPr>
          <p:spPr bwMode="auto">
            <a:xfrm>
              <a:off x="3350382" y="5114874"/>
              <a:ext cx="3676751" cy="72329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Title 1"/>
          <p:cNvSpPr>
            <a:spLocks noGrp="1"/>
          </p:cNvSpPr>
          <p:nvPr>
            <p:ph type="title"/>
          </p:nvPr>
        </p:nvSpPr>
        <p:spPr/>
        <p:txBody>
          <a:bodyPr/>
          <a:lstStyle/>
          <a:p>
            <a:r>
              <a:rPr lang="en-US" dirty="0" smtClean="0"/>
              <a:t>Example: </a:t>
            </a:r>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smtClean="0"/>
              <a:t>Convex lens of crown glass: low </a:t>
            </a:r>
            <a:r>
              <a:rPr lang="el-GR" altLang="en-US" sz="2000" dirty="0" smtClean="0"/>
              <a:t>η</a:t>
            </a:r>
            <a:r>
              <a:rPr lang="en-US" altLang="en-US" sz="2000" dirty="0" smtClean="0"/>
              <a:t> and high Abbe number</a:t>
            </a:r>
          </a:p>
          <a:p>
            <a:pPr>
              <a:spcBef>
                <a:spcPct val="50000"/>
              </a:spcBef>
            </a:pPr>
            <a:r>
              <a:rPr lang="en-US" altLang="en-US" sz="2000" dirty="0" smtClean="0"/>
              <a:t>Concave lens of flint glass: high </a:t>
            </a:r>
            <a:r>
              <a:rPr lang="el-GR" altLang="en-US" sz="2000" dirty="0" smtClean="0"/>
              <a:t>η</a:t>
            </a:r>
            <a:r>
              <a:rPr lang="en-US" altLang="en-US" sz="2000" dirty="0" smtClean="0"/>
              <a:t> and low Abbe number</a:t>
            </a:r>
            <a:endParaRPr lang="en-US" altLang="en-US" sz="2000" dirty="0"/>
          </a:p>
          <a:p>
            <a:endParaRPr lang="en-US" sz="2000" dirty="0"/>
          </a:p>
        </p:txBody>
      </p:sp>
    </p:spTree>
    <p:extLst>
      <p:ext uri="{BB962C8B-B14F-4D97-AF65-F5344CB8AC3E}">
        <p14:creationId xmlns:p14="http://schemas.microsoft.com/office/powerpoint/2010/main" val="713993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1766661"/>
          </a:xfrm>
        </p:spPr>
        <p:txBody>
          <a:bodyPr>
            <a:normAutofit/>
          </a:bodyPr>
          <a:lstStyle/>
          <a:p>
            <a:r>
              <a:rPr lang="en-US" sz="2000" dirty="0" smtClean="0"/>
              <a:t>Velocity </a:t>
            </a:r>
            <a:r>
              <a:rPr lang="en-US" sz="2000" dirty="0"/>
              <a:t>(or speed) at which a wave travels can be calculated from the wavelength and </a:t>
            </a:r>
            <a:r>
              <a:rPr lang="en-US" sz="2000" dirty="0" smtClean="0"/>
              <a:t>frequency. </a:t>
            </a:r>
            <a:endParaRPr lang="en-US" sz="2000" dirty="0"/>
          </a:p>
          <a:p>
            <a:r>
              <a:rPr lang="en-US" altLang="en-US" sz="2000" dirty="0" smtClean="0">
                <a:cs typeface="Times New Roman" panose="02020603050405020304" pitchFamily="18" charset="0"/>
              </a:rPr>
              <a:t>Velocity </a:t>
            </a:r>
            <a:r>
              <a:rPr lang="en-US" altLang="en-US" sz="2000" dirty="0">
                <a:cs typeface="Times New Roman" panose="02020603050405020304" pitchFamily="18" charset="0"/>
              </a:rPr>
              <a:t>in </a:t>
            </a:r>
            <a:r>
              <a:rPr lang="en-US" altLang="en-US" sz="2000" dirty="0" smtClean="0">
                <a:cs typeface="Times New Roman" panose="02020603050405020304" pitchFamily="18" charset="0"/>
              </a:rPr>
              <a:t>Vacuum (c) = </a:t>
            </a:r>
            <a:r>
              <a:rPr lang="en-US" altLang="en-US" sz="2000" dirty="0">
                <a:cs typeface="Times New Roman" panose="02020603050405020304" pitchFamily="18" charset="0"/>
              </a:rPr>
              <a:t>2.99792458 • 10</a:t>
            </a:r>
            <a:r>
              <a:rPr lang="en-US" altLang="en-US" sz="2000" baseline="30000" dirty="0">
                <a:cs typeface="Times New Roman" panose="02020603050405020304" pitchFamily="18" charset="0"/>
              </a:rPr>
              <a:t>8 </a:t>
            </a:r>
            <a:r>
              <a:rPr lang="en-US" altLang="en-US" sz="2000" dirty="0">
                <a:cs typeface="Times New Roman" panose="02020603050405020304" pitchFamily="18" charset="0"/>
              </a:rPr>
              <a:t>m/sec</a:t>
            </a:r>
          </a:p>
          <a:p>
            <a:r>
              <a:rPr lang="en-US" sz="2000" dirty="0" smtClean="0"/>
              <a:t>Frequency </a:t>
            </a:r>
            <a:r>
              <a:rPr lang="en-US" sz="2000" dirty="0"/>
              <a:t>remains constant while light travels through different media. </a:t>
            </a:r>
            <a:r>
              <a:rPr lang="en-US" sz="2000" dirty="0" smtClean="0"/>
              <a:t>Wavelength and speed change.</a:t>
            </a:r>
            <a:endParaRPr lang="en-US" sz="2000" dirty="0"/>
          </a:p>
          <a:p>
            <a:endParaRPr lang="en-US" sz="2000" dirty="0"/>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sp>
        <p:nvSpPr>
          <p:cNvPr id="5" name="TextBox 4"/>
          <p:cNvSpPr txBox="1"/>
          <p:nvPr/>
        </p:nvSpPr>
        <p:spPr>
          <a:xfrm>
            <a:off x="881739" y="3727222"/>
            <a:ext cx="1309974" cy="584775"/>
          </a:xfrm>
          <a:prstGeom prst="rect">
            <a:avLst/>
          </a:prstGeom>
          <a:noFill/>
        </p:spPr>
        <p:txBody>
          <a:bodyPr wrap="none" rtlCol="0">
            <a:spAutoFit/>
          </a:bodyPr>
          <a:lstStyle/>
          <a:p>
            <a:r>
              <a:rPr lang="en-US" sz="3200" dirty="0" smtClean="0">
                <a:latin typeface="+mn-lt"/>
              </a:rPr>
              <a:t>c = </a:t>
            </a:r>
            <a:r>
              <a:rPr lang="el-GR" sz="3200" dirty="0" smtClean="0">
                <a:latin typeface="+mn-lt"/>
              </a:rPr>
              <a:t>ν</a:t>
            </a:r>
            <a:r>
              <a:rPr lang="en-US" sz="3200" dirty="0" smtClean="0">
                <a:latin typeface="+mn-lt"/>
              </a:rPr>
              <a:t> </a:t>
            </a:r>
            <a:r>
              <a:rPr lang="el-GR" sz="3200" dirty="0" smtClean="0">
                <a:latin typeface="+mn-lt"/>
              </a:rPr>
              <a:t>λ</a:t>
            </a:r>
            <a:r>
              <a:rPr lang="en-US" sz="3200" dirty="0" smtClean="0">
                <a:latin typeface="+mn-lt"/>
              </a:rPr>
              <a:t> </a:t>
            </a:r>
            <a:endParaRPr lang="en-US" sz="3200" dirty="0">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36" y="3727222"/>
            <a:ext cx="3807481" cy="3010973"/>
          </a:xfrm>
          <a:prstGeom prst="rect">
            <a:avLst/>
          </a:prstGeom>
        </p:spPr>
      </p:pic>
    </p:spTree>
    <p:extLst>
      <p:ext uri="{BB962C8B-B14F-4D97-AF65-F5344CB8AC3E}">
        <p14:creationId xmlns:p14="http://schemas.microsoft.com/office/powerpoint/2010/main" val="15341776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lstStyle/>
          <a:p>
            <a:r>
              <a:rPr lang="en-US" dirty="0" smtClean="0"/>
              <a:t>Example: </a:t>
            </a:r>
            <a:r>
              <a:rPr lang="en-US" dirty="0" err="1" smtClean="0"/>
              <a:t>Achromat</a:t>
            </a:r>
            <a:r>
              <a:rPr lang="en-US" dirty="0" smtClean="0"/>
              <a:t> doublet</a:t>
            </a:r>
            <a:endParaRPr lang="en-US" dirty="0"/>
          </a:p>
        </p:txBody>
      </p:sp>
      <p:sp>
        <p:nvSpPr>
          <p:cNvPr id="3" name="Content Placeholder 2"/>
          <p:cNvSpPr>
            <a:spLocks noGrp="1"/>
          </p:cNvSpPr>
          <p:nvPr>
            <p:ph idx="1"/>
          </p:nvPr>
        </p:nvSpPr>
        <p:spPr/>
        <p:txBody>
          <a:bodyPr>
            <a:normAutofit/>
          </a:bodyPr>
          <a:lstStyle/>
          <a:p>
            <a:pPr>
              <a:spcBef>
                <a:spcPct val="50000"/>
              </a:spcBef>
            </a:pPr>
            <a:r>
              <a:rPr lang="en-US" altLang="en-US" sz="2000" dirty="0" smtClean="0"/>
              <a:t>Convex lens of crown glass: low </a:t>
            </a:r>
            <a:r>
              <a:rPr lang="el-GR" altLang="en-US" sz="2000" dirty="0" smtClean="0"/>
              <a:t>η</a:t>
            </a:r>
            <a:r>
              <a:rPr lang="en-US" altLang="en-US" sz="2000" dirty="0" smtClean="0"/>
              <a:t> and high Abbe number</a:t>
            </a:r>
          </a:p>
          <a:p>
            <a:pPr>
              <a:spcBef>
                <a:spcPct val="50000"/>
              </a:spcBef>
            </a:pPr>
            <a:r>
              <a:rPr lang="en-US" altLang="en-US" sz="2000" dirty="0" smtClean="0"/>
              <a:t>Concave lens of flint glass: high </a:t>
            </a:r>
            <a:r>
              <a:rPr lang="el-GR" altLang="en-US" sz="2000" dirty="0" smtClean="0"/>
              <a:t>η</a:t>
            </a:r>
            <a:r>
              <a:rPr lang="en-US" altLang="en-US" sz="2000" dirty="0" smtClean="0"/>
              <a:t> and low Abbe number</a:t>
            </a:r>
            <a:endParaRPr lang="en-US" altLang="en-US" sz="2000" dirty="0"/>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15925758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3" name="Rectangle 3"/>
          <p:cNvSpPr>
            <a:spLocks noChangeArrowheads="1"/>
          </p:cNvSpPr>
          <p:nvPr/>
        </p:nvSpPr>
        <p:spPr bwMode="auto">
          <a:xfrm>
            <a:off x="3425785" y="5230419"/>
            <a:ext cx="2315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en-US" altLang="en-US" sz="2400" b="1">
                <a:solidFill>
                  <a:srgbClr val="000000"/>
                </a:solidFill>
                <a:latin typeface="Comic Sans MS" panose="030F0702030302020204" pitchFamily="66" charset="0"/>
              </a:rPr>
              <a:t>The Objective</a:t>
            </a:r>
          </a:p>
        </p:txBody>
      </p:sp>
      <p:grpSp>
        <p:nvGrpSpPr>
          <p:cNvPr id="855055" name="Group 15"/>
          <p:cNvGrpSpPr>
            <a:grpSpLocks/>
          </p:cNvGrpSpPr>
          <p:nvPr/>
        </p:nvGrpSpPr>
        <p:grpSpPr bwMode="auto">
          <a:xfrm>
            <a:off x="2244328" y="1703786"/>
            <a:ext cx="4691063" cy="4269582"/>
            <a:chOff x="1285" y="711"/>
            <a:chExt cx="3940" cy="3586"/>
          </a:xfrm>
        </p:grpSpPr>
        <p:grpSp>
          <p:nvGrpSpPr>
            <p:cNvPr id="855054" name="Group 14"/>
            <p:cNvGrpSpPr>
              <a:grpSpLocks/>
            </p:cNvGrpSpPr>
            <p:nvPr/>
          </p:nvGrpSpPr>
          <p:grpSpPr bwMode="auto">
            <a:xfrm>
              <a:off x="1285" y="711"/>
              <a:ext cx="3940" cy="3586"/>
              <a:chOff x="1285" y="711"/>
              <a:chExt cx="3940" cy="3586"/>
            </a:xfrm>
          </p:grpSpPr>
          <p:pic>
            <p:nvPicPr>
              <p:cNvPr id="855048" name="Picture 8" descr="objectivesfig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 y="711"/>
                <a:ext cx="3940" cy="2881"/>
              </a:xfrm>
              <a:prstGeom prst="rect">
                <a:avLst/>
              </a:prstGeom>
              <a:noFill/>
              <a:extLst>
                <a:ext uri="{909E8E84-426E-40DD-AFC4-6F175D3DCCD1}">
                  <a14:hiddenFill xmlns:a14="http://schemas.microsoft.com/office/drawing/2010/main">
                    <a:solidFill>
                      <a:srgbClr val="FFFFFF"/>
                    </a:solidFill>
                  </a14:hiddenFill>
                </a:ext>
              </a:extLst>
            </p:spPr>
          </p:pic>
          <p:sp>
            <p:nvSpPr>
              <p:cNvPr id="855049" name="Text Box 9"/>
              <p:cNvSpPr txBox="1">
                <a:spLocks noChangeArrowheads="1"/>
              </p:cNvSpPr>
              <p:nvPr/>
            </p:nvSpPr>
            <p:spPr bwMode="auto">
              <a:xfrm>
                <a:off x="1727" y="4103"/>
                <a:ext cx="30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latin typeface="Arial" panose="020B0604020202020204" pitchFamily="34" charset="0"/>
                  </a:rPr>
                  <a:t>http://www.microscopyu.com/articles/optics/objectiveintro.html</a:t>
                </a:r>
              </a:p>
            </p:txBody>
          </p:sp>
        </p:grpSp>
        <p:sp>
          <p:nvSpPr>
            <p:cNvPr id="855052" name="Rectangle 12"/>
            <p:cNvSpPr>
              <a:spLocks noChangeArrowheads="1"/>
            </p:cNvSpPr>
            <p:nvPr/>
          </p:nvSpPr>
          <p:spPr bwMode="auto">
            <a:xfrm>
              <a:off x="2099" y="3365"/>
              <a:ext cx="853" cy="2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grpSp>
      <p:sp>
        <p:nvSpPr>
          <p:cNvPr id="1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Internal structure of objectives</a:t>
            </a:r>
            <a:endParaRPr lang="en-US" dirty="0"/>
          </a:p>
        </p:txBody>
      </p:sp>
    </p:spTree>
    <p:extLst>
      <p:ext uri="{BB962C8B-B14F-4D97-AF65-F5344CB8AC3E}">
        <p14:creationId xmlns:p14="http://schemas.microsoft.com/office/powerpoint/2010/main" val="3348049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50" name="Group 10"/>
          <p:cNvGrpSpPr>
            <a:grpSpLocks/>
          </p:cNvGrpSpPr>
          <p:nvPr/>
        </p:nvGrpSpPr>
        <p:grpSpPr bwMode="auto">
          <a:xfrm>
            <a:off x="1869282" y="1627588"/>
            <a:ext cx="5531644" cy="4356497"/>
            <a:chOff x="970" y="647"/>
            <a:chExt cx="4646" cy="3659"/>
          </a:xfrm>
        </p:grpSpPr>
        <p:pic>
          <p:nvPicPr>
            <p:cNvPr id="855045" name="Picture 5" descr="zeissobj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 y="647"/>
              <a:ext cx="4646" cy="3097"/>
            </a:xfrm>
            <a:prstGeom prst="rect">
              <a:avLst/>
            </a:prstGeom>
            <a:noFill/>
            <a:extLst>
              <a:ext uri="{909E8E84-426E-40DD-AFC4-6F175D3DCCD1}">
                <a14:hiddenFill xmlns:a14="http://schemas.microsoft.com/office/drawing/2010/main">
                  <a:solidFill>
                    <a:srgbClr val="FFFFFF"/>
                  </a:solidFill>
                </a14:hiddenFill>
              </a:ext>
            </a:extLst>
          </p:spPr>
        </p:pic>
        <p:sp>
          <p:nvSpPr>
            <p:cNvPr id="855046" name="Text Box 6"/>
            <p:cNvSpPr txBox="1">
              <a:spLocks noChangeArrowheads="1"/>
            </p:cNvSpPr>
            <p:nvPr/>
          </p:nvSpPr>
          <p:spPr bwMode="auto">
            <a:xfrm>
              <a:off x="2375" y="4112"/>
              <a:ext cx="180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a:solidFill>
                    <a:srgbClr val="000000"/>
                  </a:solidFill>
                  <a:latin typeface="Arial" panose="020B0604020202020204" pitchFamily="34" charset="0"/>
                </a:rPr>
                <a:t>http://zeiss-campus.magnet.fsu.edu</a:t>
              </a:r>
            </a:p>
          </p:txBody>
        </p:sp>
      </p:grpSp>
      <p:sp>
        <p:nvSpPr>
          <p:cNvPr id="7"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Deciphering an objective</a:t>
            </a:r>
            <a:endParaRPr lang="en-US" dirty="0"/>
          </a:p>
        </p:txBody>
      </p:sp>
    </p:spTree>
    <p:extLst>
      <p:ext uri="{BB962C8B-B14F-4D97-AF65-F5344CB8AC3E}">
        <p14:creationId xmlns:p14="http://schemas.microsoft.com/office/powerpoint/2010/main" val="1822676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Line 2"/>
          <p:cNvSpPr>
            <a:spLocks noChangeShapeType="1"/>
          </p:cNvSpPr>
          <p:nvPr/>
        </p:nvSpPr>
        <p:spPr bwMode="auto">
          <a:xfrm>
            <a:off x="2819400" y="2895600"/>
            <a:ext cx="3276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02" name="Line 3"/>
          <p:cNvSpPr>
            <a:spLocks noChangeShapeType="1"/>
          </p:cNvSpPr>
          <p:nvPr/>
        </p:nvSpPr>
        <p:spPr bwMode="auto">
          <a:xfrm flipV="1">
            <a:off x="1419225" y="2085975"/>
            <a:ext cx="541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3" name="Line 4"/>
          <p:cNvSpPr>
            <a:spLocks noChangeShapeType="1"/>
          </p:cNvSpPr>
          <p:nvPr/>
        </p:nvSpPr>
        <p:spPr bwMode="auto">
          <a:xfrm>
            <a:off x="76200" y="2895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4" name="Line 5"/>
          <p:cNvSpPr>
            <a:spLocks noChangeShapeType="1"/>
          </p:cNvSpPr>
          <p:nvPr/>
        </p:nvSpPr>
        <p:spPr bwMode="auto">
          <a:xfrm flipH="1">
            <a:off x="76200" y="2133600"/>
            <a:ext cx="670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5" name="Rectangle 6"/>
          <p:cNvSpPr>
            <a:spLocks noGrp="1" noChangeArrowheads="1"/>
          </p:cNvSpPr>
          <p:nvPr>
            <p:ph type="title"/>
          </p:nvPr>
        </p:nvSpPr>
        <p:spPr>
          <a:xfrm>
            <a:off x="685800" y="304800"/>
            <a:ext cx="7772400" cy="1143000"/>
          </a:xfrm>
        </p:spPr>
        <p:txBody>
          <a:bodyPr/>
          <a:lstStyle/>
          <a:p>
            <a:r>
              <a:rPr lang="en-US" altLang="en-US" sz="3600" dirty="0" smtClean="0">
                <a:ea typeface="ＭＳ Ｐゴシック" panose="020B0600070205080204" pitchFamily="34" charset="-128"/>
                <a:sym typeface="Symbol" panose="05050102010706020507" pitchFamily="18" charset="2"/>
              </a:rPr>
              <a:t>The Finitely Corrected </a:t>
            </a:r>
            <a:r>
              <a:rPr lang="en-US" altLang="en-US" sz="3600" dirty="0" smtClean="0">
                <a:ea typeface="ＭＳ Ｐゴシック" panose="020B0600070205080204" pitchFamily="34" charset="-128"/>
              </a:rPr>
              <a:t>Compound Microscope </a:t>
            </a:r>
            <a:endParaRPr lang="en-US" altLang="en-US" sz="3600" dirty="0" smtClean="0">
              <a:ea typeface="ＭＳ Ｐゴシック" panose="020B0600070205080204" pitchFamily="34" charset="-128"/>
              <a:sym typeface="Symbol" panose="05050102010706020507" pitchFamily="18" charset="2"/>
            </a:endParaRPr>
          </a:p>
        </p:txBody>
      </p:sp>
      <p:sp>
        <p:nvSpPr>
          <p:cNvPr id="102406" name="Line 7"/>
          <p:cNvSpPr>
            <a:spLocks noChangeShapeType="1"/>
          </p:cNvSpPr>
          <p:nvPr/>
        </p:nvSpPr>
        <p:spPr bwMode="auto">
          <a:xfrm>
            <a:off x="0" y="2743200"/>
            <a:ext cx="86106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07" name="Oval 8"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08" name="Line 9"/>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09" name="Oval 10"/>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10" name="Line 11"/>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11" name="Line 12"/>
          <p:cNvSpPr>
            <a:spLocks noChangeShapeType="1"/>
          </p:cNvSpPr>
          <p:nvPr/>
        </p:nvSpPr>
        <p:spPr bwMode="auto">
          <a:xfrm>
            <a:off x="7620000" y="28194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2" name="Oval 13" descr="Blue tissue paper"/>
          <p:cNvSpPr>
            <a:spLocks noChangeArrowheads="1"/>
          </p:cNvSpPr>
          <p:nvPr/>
        </p:nvSpPr>
        <p:spPr bwMode="auto">
          <a:xfrm>
            <a:off x="1295400" y="2514600"/>
            <a:ext cx="152400" cy="4572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aphicFrame>
        <p:nvGraphicFramePr>
          <p:cNvPr id="102413" name="Object 2"/>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4254" name="Equation" r:id="rId4" imgW="2603500" imgH="254000" progId="Equation.3">
                  <p:embed/>
                </p:oleObj>
              </mc:Choice>
              <mc:Fallback>
                <p:oleObj name="Equation" r:id="rId4" imgW="2603500" imgH="2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14" name="Text Box 15"/>
          <p:cNvSpPr txBox="1">
            <a:spLocks noChangeArrowheads="1"/>
          </p:cNvSpPr>
          <p:nvPr/>
        </p:nvSpPr>
        <p:spPr bwMode="auto">
          <a:xfrm>
            <a:off x="838200" y="29718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Objective</a:t>
            </a:r>
          </a:p>
        </p:txBody>
      </p:sp>
      <p:sp>
        <p:nvSpPr>
          <p:cNvPr id="102415" name="Text Box 16"/>
          <p:cNvSpPr txBox="1">
            <a:spLocks noChangeArrowheads="1"/>
          </p:cNvSpPr>
          <p:nvPr/>
        </p:nvSpPr>
        <p:spPr bwMode="auto">
          <a:xfrm>
            <a:off x="6324600" y="17526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Eyepiece</a:t>
            </a:r>
          </a:p>
        </p:txBody>
      </p:sp>
      <p:graphicFrame>
        <p:nvGraphicFramePr>
          <p:cNvPr id="102416" name="Object 3"/>
          <p:cNvGraphicFramePr>
            <a:graphicFrameLocks noChangeAspect="1"/>
          </p:cNvGraphicFramePr>
          <p:nvPr/>
        </p:nvGraphicFramePr>
        <p:xfrm>
          <a:off x="3273425" y="4406900"/>
          <a:ext cx="3889375" cy="774700"/>
        </p:xfrm>
        <a:graphic>
          <a:graphicData uri="http://schemas.openxmlformats.org/presentationml/2006/ole">
            <mc:AlternateContent xmlns:mc="http://schemas.openxmlformats.org/markup-compatibility/2006">
              <mc:Choice xmlns:v="urn:schemas-microsoft-com:vml" Requires="v">
                <p:oleObj spid="_x0000_s4255" name="Equation" r:id="rId6" imgW="1219200" imgH="457200" progId="Equation.3">
                  <p:embed/>
                </p:oleObj>
              </mc:Choice>
              <mc:Fallback>
                <p:oleObj name="Equation" r:id="rId6" imgW="12192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406900"/>
                        <a:ext cx="3889375" cy="77470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17" name="Line 18"/>
          <p:cNvSpPr>
            <a:spLocks noChangeShapeType="1"/>
          </p:cNvSpPr>
          <p:nvPr/>
        </p:nvSpPr>
        <p:spPr bwMode="auto">
          <a:xfrm flipH="1">
            <a:off x="61722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8" name="Line 19"/>
          <p:cNvSpPr>
            <a:spLocks noChangeShapeType="1"/>
          </p:cNvSpPr>
          <p:nvPr/>
        </p:nvSpPr>
        <p:spPr bwMode="auto">
          <a:xfrm>
            <a:off x="43434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9" name="Arc 20"/>
          <p:cNvSpPr>
            <a:spLocks/>
          </p:cNvSpPr>
          <p:nvPr/>
        </p:nvSpPr>
        <p:spPr bwMode="auto">
          <a:xfrm rot="4842303">
            <a:off x="7892257" y="2631281"/>
            <a:ext cx="546100" cy="614363"/>
          </a:xfrm>
          <a:custGeom>
            <a:avLst/>
            <a:gdLst>
              <a:gd name="T0" fmla="*/ 84502264 w 19753"/>
              <a:gd name="T1" fmla="*/ 0 h 21227"/>
              <a:gd name="T2" fmla="*/ 417398028 w 19753"/>
              <a:gd name="T3" fmla="*/ 302738070 h 21227"/>
              <a:gd name="T4" fmla="*/ 0 w 19753"/>
              <a:gd name="T5" fmla="*/ 514633336 h 21227"/>
              <a:gd name="T6" fmla="*/ 0 60000 65536"/>
              <a:gd name="T7" fmla="*/ 0 60000 65536"/>
              <a:gd name="T8" fmla="*/ 0 60000 65536"/>
              <a:gd name="T9" fmla="*/ 0 w 19753"/>
              <a:gd name="T10" fmla="*/ 0 h 21227"/>
              <a:gd name="T11" fmla="*/ 19753 w 19753"/>
              <a:gd name="T12" fmla="*/ 21227 h 21227"/>
            </a:gdLst>
            <a:ahLst/>
            <a:cxnLst>
              <a:cxn ang="T6">
                <a:pos x="T0" y="T1"/>
              </a:cxn>
              <a:cxn ang="T7">
                <a:pos x="T2" y="T3"/>
              </a:cxn>
              <a:cxn ang="T8">
                <a:pos x="T4" y="T5"/>
              </a:cxn>
            </a:cxnLst>
            <a:rect l="T9" t="T10" r="T11" b="T12"/>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lnTo>
                  <a:pt x="3998"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20" name="Line 21"/>
          <p:cNvSpPr>
            <a:spLocks noChangeShapeType="1"/>
          </p:cNvSpPr>
          <p:nvPr/>
        </p:nvSpPr>
        <p:spPr bwMode="auto">
          <a:xfrm>
            <a:off x="6934200" y="21336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1" name="Line 22"/>
          <p:cNvSpPr>
            <a:spLocks noChangeShapeType="1"/>
          </p:cNvSpPr>
          <p:nvPr/>
        </p:nvSpPr>
        <p:spPr bwMode="auto">
          <a:xfrm>
            <a:off x="6950075" y="2219325"/>
            <a:ext cx="669925" cy="600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2" name="Oval 23"/>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23" name="Line 24"/>
          <p:cNvSpPr>
            <a:spLocks noChangeShapeType="1"/>
          </p:cNvSpPr>
          <p:nvPr/>
        </p:nvSpPr>
        <p:spPr bwMode="auto">
          <a:xfrm>
            <a:off x="2819400" y="2286000"/>
            <a:ext cx="0" cy="7620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4" name="Text Box 25"/>
          <p:cNvSpPr txBox="1">
            <a:spLocks noChangeArrowheads="1"/>
          </p:cNvSpPr>
          <p:nvPr/>
        </p:nvSpPr>
        <p:spPr bwMode="auto">
          <a:xfrm>
            <a:off x="2209800" y="2895600"/>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a:t>Objective Mount (Flange)</a:t>
            </a:r>
          </a:p>
        </p:txBody>
      </p:sp>
      <p:sp>
        <p:nvSpPr>
          <p:cNvPr id="102425" name="Text Box 26"/>
          <p:cNvSpPr txBox="1">
            <a:spLocks noChangeArrowheads="1"/>
          </p:cNvSpPr>
          <p:nvPr/>
        </p:nvSpPr>
        <p:spPr bwMode="auto">
          <a:xfrm>
            <a:off x="3657600" y="2752725"/>
            <a:ext cx="18288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a:t>150 mm             </a:t>
            </a:r>
            <a:r>
              <a:rPr lang="en-US" altLang="en-US" sz="1200"/>
              <a:t>(tube length = 160mm)</a:t>
            </a:r>
          </a:p>
        </p:txBody>
      </p:sp>
      <p:sp>
        <p:nvSpPr>
          <p:cNvPr id="102426" name="Line 27"/>
          <p:cNvSpPr>
            <a:spLocks noChangeShapeType="1"/>
          </p:cNvSpPr>
          <p:nvPr/>
        </p:nvSpPr>
        <p:spPr bwMode="auto">
          <a:xfrm>
            <a:off x="1371600" y="1828800"/>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7" name="Line 28"/>
          <p:cNvSpPr>
            <a:spLocks noChangeShapeType="1"/>
          </p:cNvSpPr>
          <p:nvPr/>
        </p:nvSpPr>
        <p:spPr bwMode="auto">
          <a:xfrm flipH="1">
            <a:off x="85725" y="1828800"/>
            <a:ext cx="0" cy="9144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8" name="Line 29"/>
          <p:cNvSpPr>
            <a:spLocks noChangeShapeType="1"/>
          </p:cNvSpPr>
          <p:nvPr/>
        </p:nvSpPr>
        <p:spPr bwMode="auto">
          <a:xfrm>
            <a:off x="6086475" y="1781175"/>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9" name="Line 30"/>
          <p:cNvSpPr>
            <a:spLocks noChangeShapeType="1"/>
          </p:cNvSpPr>
          <p:nvPr/>
        </p:nvSpPr>
        <p:spPr bwMode="auto">
          <a:xfrm>
            <a:off x="85725" y="1981200"/>
            <a:ext cx="12858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0" name="Line 31"/>
          <p:cNvSpPr>
            <a:spLocks noChangeShapeType="1"/>
          </p:cNvSpPr>
          <p:nvPr/>
        </p:nvSpPr>
        <p:spPr bwMode="auto">
          <a:xfrm>
            <a:off x="1371600" y="1981200"/>
            <a:ext cx="472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1" name="Text Box 32"/>
          <p:cNvSpPr txBox="1">
            <a:spLocks noChangeArrowheads="1"/>
          </p:cNvSpPr>
          <p:nvPr/>
        </p:nvSpPr>
        <p:spPr bwMode="auto">
          <a:xfrm>
            <a:off x="3400425" y="1795463"/>
            <a:ext cx="4572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2" name="Text Box 33"/>
          <p:cNvSpPr txBox="1">
            <a:spLocks noChangeArrowheads="1"/>
          </p:cNvSpPr>
          <p:nvPr/>
        </p:nvSpPr>
        <p:spPr bwMode="auto">
          <a:xfrm>
            <a:off x="3429000" y="1790700"/>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3" name="Text Box 34"/>
          <p:cNvSpPr txBox="1">
            <a:spLocks noChangeArrowheads="1"/>
          </p:cNvSpPr>
          <p:nvPr/>
        </p:nvSpPr>
        <p:spPr bwMode="auto">
          <a:xfrm>
            <a:off x="457200" y="1800225"/>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A</a:t>
            </a:r>
          </a:p>
        </p:txBody>
      </p:sp>
      <p:sp>
        <p:nvSpPr>
          <p:cNvPr id="102434" name="Text Box 35"/>
          <p:cNvSpPr txBox="1">
            <a:spLocks noChangeArrowheads="1"/>
          </p:cNvSpPr>
          <p:nvPr/>
        </p:nvSpPr>
        <p:spPr bwMode="auto">
          <a:xfrm>
            <a:off x="114300" y="3514725"/>
            <a:ext cx="84963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dirty="0">
                <a:solidFill>
                  <a:schemeClr val="accent2"/>
                </a:solidFill>
              </a:rPr>
              <a:t>In most finitely corrected systems, the eyepiece has to correct for the LCA of the objectives, since the intermediate image is not fully corrected.</a:t>
            </a:r>
          </a:p>
        </p:txBody>
      </p:sp>
      <p:sp>
        <p:nvSpPr>
          <p:cNvPr id="102435" name="Text Box 36"/>
          <p:cNvSpPr txBox="1">
            <a:spLocks noChangeArrowheads="1"/>
          </p:cNvSpPr>
          <p:nvPr/>
        </p:nvSpPr>
        <p:spPr bwMode="auto">
          <a:xfrm>
            <a:off x="3251199" y="3962400"/>
            <a:ext cx="393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dirty="0"/>
              <a:t>LCA = lateral chromatic aberration</a:t>
            </a:r>
          </a:p>
        </p:txBody>
      </p:sp>
    </p:spTree>
    <p:extLst>
      <p:ext uri="{BB962C8B-B14F-4D97-AF65-F5344CB8AC3E}">
        <p14:creationId xmlns:p14="http://schemas.microsoft.com/office/powerpoint/2010/main" val="25192724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1066800" y="457200"/>
            <a:ext cx="6553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80000"/>
              </a:lnSpc>
              <a:spcBef>
                <a:spcPct val="50000"/>
              </a:spcBef>
            </a:pPr>
            <a:r>
              <a:rPr lang="en-US" altLang="en-US" sz="2800"/>
              <a:t>Homework 2</a:t>
            </a:r>
            <a:r>
              <a:rPr lang="en-US" altLang="en-US"/>
              <a:t>:  Why are most modern microscopes </a:t>
            </a:r>
            <a:r>
              <a:rPr lang="ja-JP" altLang="en-US"/>
              <a:t>“</a:t>
            </a:r>
            <a:r>
              <a:rPr lang="en-US" altLang="ja-JP"/>
              <a:t>infinity corrected</a:t>
            </a:r>
            <a:r>
              <a:rPr lang="ja-JP" altLang="en-US"/>
              <a:t>”</a:t>
            </a:r>
            <a:endParaRPr lang="en-US" altLang="ja-JP"/>
          </a:p>
          <a:p>
            <a:pPr>
              <a:lnSpc>
                <a:spcPct val="80000"/>
              </a:lnSpc>
              <a:spcBef>
                <a:spcPct val="50000"/>
              </a:spcBef>
            </a:pPr>
            <a:r>
              <a:rPr lang="en-US" altLang="en-US"/>
              <a:t>Hint - think of the influence of a piece of glass</a:t>
            </a:r>
          </a:p>
          <a:p>
            <a:pPr>
              <a:spcBef>
                <a:spcPct val="50000"/>
              </a:spcBef>
            </a:pPr>
            <a:endParaRPr lang="en-US" altLang="en-US" sz="1400"/>
          </a:p>
        </p:txBody>
      </p:sp>
      <p:sp>
        <p:nvSpPr>
          <p:cNvPr id="103426" name="Oval 3"/>
          <p:cNvSpPr>
            <a:spLocks noChangeArrowheads="1"/>
          </p:cNvSpPr>
          <p:nvPr/>
        </p:nvSpPr>
        <p:spPr bwMode="auto">
          <a:xfrm>
            <a:off x="6596063" y="215537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103427" name="Oval 4"/>
          <p:cNvSpPr>
            <a:spLocks noChangeArrowheads="1"/>
          </p:cNvSpPr>
          <p:nvPr/>
        </p:nvSpPr>
        <p:spPr bwMode="auto">
          <a:xfrm>
            <a:off x="4724400" y="261257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103428" name="Line 5"/>
          <p:cNvSpPr>
            <a:spLocks noChangeShapeType="1"/>
          </p:cNvSpPr>
          <p:nvPr/>
        </p:nvSpPr>
        <p:spPr bwMode="auto">
          <a:xfrm>
            <a:off x="304800" y="417467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29" name="Oval 6"/>
          <p:cNvSpPr>
            <a:spLocks noChangeArrowheads="1"/>
          </p:cNvSpPr>
          <p:nvPr/>
        </p:nvSpPr>
        <p:spPr bwMode="auto">
          <a:xfrm>
            <a:off x="1725613" y="295070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p>
        </p:txBody>
      </p:sp>
      <p:sp>
        <p:nvSpPr>
          <p:cNvPr id="103430" name="Line 7"/>
          <p:cNvSpPr>
            <a:spLocks noChangeShapeType="1"/>
          </p:cNvSpPr>
          <p:nvPr/>
        </p:nvSpPr>
        <p:spPr bwMode="auto">
          <a:xfrm>
            <a:off x="981075" y="386987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1" name="AutoShape 8"/>
          <p:cNvSpPr>
            <a:spLocks noChangeArrowheads="1"/>
          </p:cNvSpPr>
          <p:nvPr/>
        </p:nvSpPr>
        <p:spPr bwMode="auto">
          <a:xfrm>
            <a:off x="2673350" y="411434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3432" name="AutoShape 9"/>
          <p:cNvSpPr>
            <a:spLocks noChangeArrowheads="1"/>
          </p:cNvSpPr>
          <p:nvPr/>
        </p:nvSpPr>
        <p:spPr bwMode="auto">
          <a:xfrm>
            <a:off x="1195388" y="410323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3433" name="Line 10"/>
          <p:cNvSpPr>
            <a:spLocks noChangeShapeType="1"/>
          </p:cNvSpPr>
          <p:nvPr/>
        </p:nvSpPr>
        <p:spPr bwMode="auto">
          <a:xfrm flipH="1" flipV="1">
            <a:off x="914400" y="380795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11"/>
          <p:cNvSpPr>
            <a:spLocks noChangeShapeType="1"/>
          </p:cNvSpPr>
          <p:nvPr/>
        </p:nvSpPr>
        <p:spPr bwMode="auto">
          <a:xfrm>
            <a:off x="914400" y="380795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5" name="Line 12"/>
          <p:cNvSpPr>
            <a:spLocks noChangeShapeType="1"/>
          </p:cNvSpPr>
          <p:nvPr/>
        </p:nvSpPr>
        <p:spPr bwMode="auto">
          <a:xfrm>
            <a:off x="914400" y="380795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6" name="Line 13"/>
          <p:cNvSpPr>
            <a:spLocks noChangeShapeType="1"/>
          </p:cNvSpPr>
          <p:nvPr/>
        </p:nvSpPr>
        <p:spPr bwMode="auto">
          <a:xfrm flipV="1">
            <a:off x="1995488" y="4822370"/>
            <a:ext cx="31099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7" name="Line 14"/>
          <p:cNvSpPr>
            <a:spLocks noChangeShapeType="1"/>
          </p:cNvSpPr>
          <p:nvPr/>
        </p:nvSpPr>
        <p:spPr bwMode="auto">
          <a:xfrm>
            <a:off x="4364038" y="417467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8" name="Text Box 15"/>
          <p:cNvSpPr txBox="1">
            <a:spLocks noChangeArrowheads="1"/>
          </p:cNvSpPr>
          <p:nvPr/>
        </p:nvSpPr>
        <p:spPr bwMode="auto">
          <a:xfrm>
            <a:off x="3890963" y="380795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Image</a:t>
            </a:r>
          </a:p>
        </p:txBody>
      </p:sp>
      <p:sp>
        <p:nvSpPr>
          <p:cNvPr id="103439" name="Line 16"/>
          <p:cNvSpPr>
            <a:spLocks noChangeShapeType="1"/>
          </p:cNvSpPr>
          <p:nvPr/>
        </p:nvSpPr>
        <p:spPr bwMode="auto">
          <a:xfrm>
            <a:off x="1893888" y="379843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40" name="Line 17"/>
          <p:cNvSpPr>
            <a:spLocks noChangeShapeType="1"/>
          </p:cNvSpPr>
          <p:nvPr/>
        </p:nvSpPr>
        <p:spPr bwMode="auto">
          <a:xfrm>
            <a:off x="2133600" y="4212770"/>
            <a:ext cx="0" cy="2438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41" name="Line 18"/>
          <p:cNvSpPr>
            <a:spLocks noChangeShapeType="1"/>
          </p:cNvSpPr>
          <p:nvPr/>
        </p:nvSpPr>
        <p:spPr bwMode="auto">
          <a:xfrm flipV="1">
            <a:off x="4343400" y="2460170"/>
            <a:ext cx="2706688" cy="2362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42" name="Line 19"/>
          <p:cNvSpPr>
            <a:spLocks noChangeShapeType="1"/>
          </p:cNvSpPr>
          <p:nvPr/>
        </p:nvSpPr>
        <p:spPr bwMode="auto">
          <a:xfrm flipV="1">
            <a:off x="5105400" y="3603170"/>
            <a:ext cx="205740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43" name="Line 20"/>
          <p:cNvSpPr>
            <a:spLocks noChangeShapeType="1"/>
          </p:cNvSpPr>
          <p:nvPr/>
        </p:nvSpPr>
        <p:spPr bwMode="auto">
          <a:xfrm flipH="1">
            <a:off x="2133600" y="4822370"/>
            <a:ext cx="2209800" cy="182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4" name="Line 21"/>
          <p:cNvSpPr>
            <a:spLocks noChangeShapeType="1"/>
          </p:cNvSpPr>
          <p:nvPr/>
        </p:nvSpPr>
        <p:spPr bwMode="auto">
          <a:xfrm flipH="1">
            <a:off x="2133600" y="3831770"/>
            <a:ext cx="4648200" cy="2819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45" name="Text Box 22"/>
          <p:cNvSpPr txBox="1">
            <a:spLocks noChangeArrowheads="1"/>
          </p:cNvSpPr>
          <p:nvPr/>
        </p:nvSpPr>
        <p:spPr bwMode="auto">
          <a:xfrm>
            <a:off x="762000" y="566057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Eyepiece</a:t>
            </a:r>
          </a:p>
          <a:p>
            <a:pPr algn="ctr"/>
            <a:r>
              <a:rPr lang="en-US" altLang="en-US" sz="2000"/>
              <a:t>image</a:t>
            </a:r>
            <a:endParaRPr lang="en-US" altLang="en-US"/>
          </a:p>
        </p:txBody>
      </p:sp>
      <p:sp>
        <p:nvSpPr>
          <p:cNvPr id="103446" name="Text Box 23"/>
          <p:cNvSpPr txBox="1">
            <a:spLocks noChangeArrowheads="1"/>
          </p:cNvSpPr>
          <p:nvPr/>
        </p:nvSpPr>
        <p:spPr bwMode="auto">
          <a:xfrm>
            <a:off x="4495800" y="573677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Eyepiece</a:t>
            </a:r>
            <a:endParaRPr lang="en-US" altLang="en-US"/>
          </a:p>
        </p:txBody>
      </p:sp>
      <p:sp>
        <p:nvSpPr>
          <p:cNvPr id="103447" name="Text Box 24"/>
          <p:cNvSpPr txBox="1">
            <a:spLocks noChangeArrowheads="1"/>
          </p:cNvSpPr>
          <p:nvPr/>
        </p:nvSpPr>
        <p:spPr bwMode="auto">
          <a:xfrm>
            <a:off x="6400800" y="588917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Lens of eye</a:t>
            </a:r>
            <a:endParaRPr lang="en-US" altLang="en-US"/>
          </a:p>
        </p:txBody>
      </p:sp>
      <p:sp>
        <p:nvSpPr>
          <p:cNvPr id="103448" name="Rectangle 25"/>
          <p:cNvSpPr>
            <a:spLocks noChangeArrowheads="1"/>
          </p:cNvSpPr>
          <p:nvPr/>
        </p:nvSpPr>
        <p:spPr bwMode="auto">
          <a:xfrm rot="1283231">
            <a:off x="2819400" y="2612570"/>
            <a:ext cx="762000" cy="3276600"/>
          </a:xfrm>
          <a:prstGeom prst="rect">
            <a:avLst/>
          </a:prstGeom>
          <a:solidFill>
            <a:schemeClr val="accent1">
              <a:alpha val="50195"/>
            </a:scheme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7348997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0" name="Line 52"/>
          <p:cNvSpPr>
            <a:spLocks noChangeShapeType="1"/>
          </p:cNvSpPr>
          <p:nvPr/>
        </p:nvSpPr>
        <p:spPr bwMode="auto">
          <a:xfrm>
            <a:off x="6858000" y="2801938"/>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9" name="Line 51"/>
          <p:cNvSpPr>
            <a:spLocks noChangeShapeType="1"/>
          </p:cNvSpPr>
          <p:nvPr/>
        </p:nvSpPr>
        <p:spPr bwMode="auto">
          <a:xfrm>
            <a:off x="6858000" y="2676525"/>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8" name="Line 50"/>
          <p:cNvSpPr>
            <a:spLocks noChangeShapeType="1"/>
          </p:cNvSpPr>
          <p:nvPr/>
        </p:nvSpPr>
        <p:spPr bwMode="auto">
          <a:xfrm flipH="1">
            <a:off x="3584575" y="2667000"/>
            <a:ext cx="3425825" cy="236538"/>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7" name="Line 49"/>
          <p:cNvSpPr>
            <a:spLocks noChangeShapeType="1"/>
          </p:cNvSpPr>
          <p:nvPr/>
        </p:nvSpPr>
        <p:spPr bwMode="auto">
          <a:xfrm>
            <a:off x="3581400" y="2574925"/>
            <a:ext cx="3429000" cy="244475"/>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5" name="Line 47"/>
          <p:cNvSpPr>
            <a:spLocks noChangeShapeType="1"/>
          </p:cNvSpPr>
          <p:nvPr/>
        </p:nvSpPr>
        <p:spPr bwMode="auto">
          <a:xfrm>
            <a:off x="685800" y="2895600"/>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3" name="Line 45"/>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4" name="Line 46"/>
          <p:cNvSpPr>
            <a:spLocks noChangeShapeType="1"/>
          </p:cNvSpPr>
          <p:nvPr/>
        </p:nvSpPr>
        <p:spPr bwMode="auto">
          <a:xfrm>
            <a:off x="685800" y="2574925"/>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2" name="Line 44"/>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9"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14"/>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8" name="Line 20"/>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Line 19"/>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18"/>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0" name="Oval 2" descr="Blue tissue paper"/>
          <p:cNvSpPr>
            <a:spLocks noChangeArrowheads="1"/>
          </p:cNvSpPr>
          <p:nvPr/>
        </p:nvSpPr>
        <p:spPr bwMode="auto">
          <a:xfrm>
            <a:off x="34290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2" name="Line 4"/>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3" name="Oval 5"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Line 6"/>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Oval 7"/>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Line 9"/>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16"/>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8378" name="Object 10"/>
          <p:cNvGraphicFramePr>
            <a:graphicFrameLocks noChangeAspect="1"/>
          </p:cNvGraphicFramePr>
          <p:nvPr/>
        </p:nvGraphicFramePr>
        <p:xfrm>
          <a:off x="73025" y="3657600"/>
          <a:ext cx="7699375" cy="679450"/>
        </p:xfrm>
        <a:graphic>
          <a:graphicData uri="http://schemas.openxmlformats.org/presentationml/2006/ole">
            <mc:AlternateContent xmlns:mc="http://schemas.openxmlformats.org/markup-compatibility/2006">
              <mc:Choice xmlns:v="urn:schemas-microsoft-com:vml" Requires="v">
                <p:oleObj spid="_x0000_s11350" name="Equation" r:id="rId4" imgW="2971800" imgH="469800" progId="Equation.3">
                  <p:embed/>
                </p:oleObj>
              </mc:Choice>
              <mc:Fallback>
                <p:oleObj name="Equation" r:id="rId4" imgW="2971800" imgH="46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3657600"/>
                        <a:ext cx="7699375" cy="6794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9" name="Object 21"/>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11351" name="Equation" r:id="rId6" imgW="2603160" imgH="253800" progId="Equation.3">
                  <p:embed/>
                </p:oleObj>
              </mc:Choice>
              <mc:Fallback>
                <p:oleObj name="Equation" r:id="rId6" imgW="26031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5" name="Oval 17" descr="Blue tissue paper"/>
          <p:cNvSpPr>
            <a:spLocks noChangeArrowheads="1"/>
          </p:cNvSpPr>
          <p:nvPr/>
        </p:nvSpPr>
        <p:spPr bwMode="auto">
          <a:xfrm>
            <a:off x="609600" y="2514600"/>
            <a:ext cx="152400" cy="4572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Text Box 25"/>
          <p:cNvSpPr txBox="1">
            <a:spLocks noChangeArrowheads="1"/>
          </p:cNvSpPr>
          <p:nvPr/>
        </p:nvSpPr>
        <p:spPr bwMode="auto">
          <a:xfrm>
            <a:off x="3619500" y="2286000"/>
            <a:ext cx="182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Tube lens         </a:t>
            </a:r>
          </a:p>
          <a:p>
            <a:pPr algn="l">
              <a:spcBef>
                <a:spcPct val="50000"/>
              </a:spcBef>
            </a:pPr>
            <a:endParaRPr lang="en-US" altLang="en-US" sz="1400">
              <a:solidFill>
                <a:schemeClr val="tx1"/>
              </a:solidFill>
            </a:endParaRPr>
          </a:p>
          <a:p>
            <a:pPr algn="l">
              <a:spcBef>
                <a:spcPct val="50000"/>
              </a:spcBef>
            </a:pPr>
            <a:r>
              <a:rPr lang="en-US" altLang="en-US" sz="1400">
                <a:solidFill>
                  <a:schemeClr val="tx1"/>
                </a:solidFill>
              </a:rPr>
              <a:t>(Zeiss: f=164.5mm)</a:t>
            </a:r>
          </a:p>
        </p:txBody>
      </p:sp>
      <p:sp>
        <p:nvSpPr>
          <p:cNvPr id="58394" name="Text Box 26"/>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58395" name="Text Box 27"/>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58396" name="Object 28"/>
          <p:cNvGraphicFramePr>
            <a:graphicFrameLocks noChangeAspect="1"/>
          </p:cNvGraphicFramePr>
          <p:nvPr/>
        </p:nvGraphicFramePr>
        <p:xfrm>
          <a:off x="2794000" y="4779963"/>
          <a:ext cx="4699000" cy="796925"/>
        </p:xfrm>
        <a:graphic>
          <a:graphicData uri="http://schemas.openxmlformats.org/presentationml/2006/ole">
            <mc:AlternateContent xmlns:mc="http://schemas.openxmlformats.org/markup-compatibility/2006">
              <mc:Choice xmlns:v="urn:schemas-microsoft-com:vml" Requires="v">
                <p:oleObj spid="_x0000_s11352" name="Equation" r:id="rId8" imgW="1473120" imgH="469800" progId="Equation.3">
                  <p:embed/>
                </p:oleObj>
              </mc:Choice>
              <mc:Fallback>
                <p:oleObj name="Equation" r:id="rId8" imgW="1473120" imgH="469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000" y="4779963"/>
                        <a:ext cx="4699000" cy="7969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03" name="Line 35"/>
          <p:cNvSpPr>
            <a:spLocks noChangeShapeType="1"/>
          </p:cNvSpPr>
          <p:nvPr/>
        </p:nvSpPr>
        <p:spPr bwMode="auto">
          <a:xfrm>
            <a:off x="1295400" y="4267200"/>
            <a:ext cx="28194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4" name="Line 36"/>
          <p:cNvSpPr>
            <a:spLocks noChangeShapeType="1"/>
          </p:cNvSpPr>
          <p:nvPr/>
        </p:nvSpPr>
        <p:spPr bwMode="auto">
          <a:xfrm>
            <a:off x="4191000" y="3886200"/>
            <a:ext cx="2286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6" name="Line 38"/>
          <p:cNvSpPr>
            <a:spLocks noChangeShapeType="1"/>
          </p:cNvSpPr>
          <p:nvPr/>
        </p:nvSpPr>
        <p:spPr bwMode="auto">
          <a:xfrm flipH="1">
            <a:off x="63246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7" name="Line 39"/>
          <p:cNvSpPr>
            <a:spLocks noChangeShapeType="1"/>
          </p:cNvSpPr>
          <p:nvPr/>
        </p:nvSpPr>
        <p:spPr bwMode="auto">
          <a:xfrm>
            <a:off x="43434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8" name="Arc 4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Line 13"/>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15"/>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1" name="Line 5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22" name="Line 5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6" name="Oval 8"/>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41"/>
          <p:cNvSpPr>
            <a:spLocks noChangeShapeType="1"/>
          </p:cNvSpPr>
          <p:nvPr/>
        </p:nvSpPr>
        <p:spPr bwMode="auto">
          <a:xfrm flipV="1">
            <a:off x="714375" y="3819525"/>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0" name="Line 42"/>
          <p:cNvSpPr>
            <a:spLocks noChangeShapeType="1"/>
          </p:cNvSpPr>
          <p:nvPr/>
        </p:nvSpPr>
        <p:spPr bwMode="auto">
          <a:xfrm>
            <a:off x="32766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Rectangle 6"/>
          <p:cNvSpPr txBox="1">
            <a:spLocks noChangeArrowheads="1"/>
          </p:cNvSpPr>
          <p:nvPr/>
        </p:nvSpPr>
        <p:spPr>
          <a:xfrm>
            <a:off x="685800" y="3048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The Compound Microscope </a:t>
            </a:r>
            <a:r>
              <a:rPr lang="en-US" altLang="en-US" sz="3600" dirty="0" smtClean="0">
                <a:ea typeface="ＭＳ Ｐゴシック" panose="020B0600070205080204" pitchFamily="34" charset="-128"/>
                <a:sym typeface="Symbol" panose="05050102010706020507" pitchFamily="18" charset="2"/>
              </a:rPr>
              <a:t>(infinity corrected</a:t>
            </a:r>
            <a:r>
              <a:rPr lang="en-US" altLang="en-US" sz="3600" dirty="0">
                <a:ea typeface="ＭＳ Ｐゴシック" panose="020B0600070205080204" pitchFamily="34" charset="-128"/>
                <a:sym typeface="Symbol" panose="05050102010706020507" pitchFamily="18" charset="2"/>
              </a:rPr>
              <a:t>)</a:t>
            </a:r>
            <a:endParaRPr lang="en-US" altLang="en-US" sz="3600" dirty="0" smtClean="0">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245456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0" name="Text Box 50"/>
          <p:cNvSpPr txBox="1">
            <a:spLocks noChangeArrowheads="1"/>
          </p:cNvSpPr>
          <p:nvPr/>
        </p:nvSpPr>
        <p:spPr bwMode="auto">
          <a:xfrm>
            <a:off x="3800475" y="2330450"/>
            <a:ext cx="1609725"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n-US" altLang="en-US" sz="1400">
                <a:solidFill>
                  <a:schemeClr val="tx1"/>
                </a:solidFill>
              </a:rPr>
              <a:t>Objective </a:t>
            </a:r>
            <a:r>
              <a:rPr lang="en-US" altLang="en-US" sz="1200">
                <a:solidFill>
                  <a:schemeClr val="tx1"/>
                </a:solidFill>
              </a:rPr>
              <a:t>(previously:Tube Lens)</a:t>
            </a:r>
            <a:r>
              <a:rPr lang="en-US" altLang="en-US" sz="1400">
                <a:solidFill>
                  <a:schemeClr val="tx1"/>
                </a:solidFill>
              </a:rPr>
              <a:t>         </a:t>
            </a:r>
          </a:p>
        </p:txBody>
      </p:sp>
      <p:sp>
        <p:nvSpPr>
          <p:cNvPr id="122882" name="AutoShape 2"/>
          <p:cNvSpPr>
            <a:spLocks noChangeArrowheads="1"/>
          </p:cNvSpPr>
          <p:nvPr/>
        </p:nvSpPr>
        <p:spPr bwMode="auto">
          <a:xfrm flipH="1" flipV="1">
            <a:off x="6153150"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3" name="Line 3"/>
          <p:cNvSpPr>
            <a:spLocks noChangeShapeType="1"/>
          </p:cNvSpPr>
          <p:nvPr/>
        </p:nvSpPr>
        <p:spPr bwMode="auto">
          <a:xfrm>
            <a:off x="6858000" y="2801938"/>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4" name="Line 4"/>
          <p:cNvSpPr>
            <a:spLocks noChangeShapeType="1"/>
          </p:cNvSpPr>
          <p:nvPr/>
        </p:nvSpPr>
        <p:spPr bwMode="auto">
          <a:xfrm>
            <a:off x="6858000" y="2676525"/>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5" name="Line 5"/>
          <p:cNvSpPr>
            <a:spLocks noChangeShapeType="1"/>
          </p:cNvSpPr>
          <p:nvPr/>
        </p:nvSpPr>
        <p:spPr bwMode="auto">
          <a:xfrm flipH="1">
            <a:off x="3584575" y="2667000"/>
            <a:ext cx="3425825" cy="236538"/>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6" name="Line 6"/>
          <p:cNvSpPr>
            <a:spLocks noChangeShapeType="1"/>
          </p:cNvSpPr>
          <p:nvPr/>
        </p:nvSpPr>
        <p:spPr bwMode="auto">
          <a:xfrm>
            <a:off x="3581400" y="2574925"/>
            <a:ext cx="3429000" cy="244475"/>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7" name="Line 7"/>
          <p:cNvSpPr>
            <a:spLocks noChangeShapeType="1"/>
          </p:cNvSpPr>
          <p:nvPr/>
        </p:nvSpPr>
        <p:spPr bwMode="auto">
          <a:xfrm>
            <a:off x="685800" y="2895600"/>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8" name="Line 8"/>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9" name="Line 9"/>
          <p:cNvSpPr>
            <a:spLocks noChangeShapeType="1"/>
          </p:cNvSpPr>
          <p:nvPr/>
        </p:nvSpPr>
        <p:spPr bwMode="auto">
          <a:xfrm>
            <a:off x="685800" y="2574925"/>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0" name="Line 10"/>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1"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6" name="Oval 16" descr="Blue tissue paper"/>
          <p:cNvSpPr>
            <a:spLocks noChangeArrowheads="1"/>
          </p:cNvSpPr>
          <p:nvPr/>
        </p:nvSpPr>
        <p:spPr bwMode="auto">
          <a:xfrm>
            <a:off x="34290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8" name="Line 18"/>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9" name="Oval 19"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0" name="Line 20"/>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1" name="Oval 21"/>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2" name="Line 22"/>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3" name="Line 23"/>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2904" name="Object 24"/>
          <p:cNvGraphicFramePr>
            <a:graphicFrameLocks noChangeAspect="1"/>
          </p:cNvGraphicFramePr>
          <p:nvPr/>
        </p:nvGraphicFramePr>
        <p:xfrm>
          <a:off x="2509838" y="3675063"/>
          <a:ext cx="5033962" cy="642937"/>
        </p:xfrm>
        <a:graphic>
          <a:graphicData uri="http://schemas.openxmlformats.org/presentationml/2006/ole">
            <mc:AlternateContent xmlns:mc="http://schemas.openxmlformats.org/markup-compatibility/2006">
              <mc:Choice xmlns:v="urn:schemas-microsoft-com:vml" Requires="v">
                <p:oleObj spid="_x0000_s12346" name="Equation" r:id="rId4" imgW="1942920" imgH="444240" progId="Equation.3">
                  <p:embed/>
                </p:oleObj>
              </mc:Choice>
              <mc:Fallback>
                <p:oleObj name="Equation" r:id="rId4" imgW="19429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3675063"/>
                        <a:ext cx="5033962" cy="642937"/>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5" name="Oval 25" descr="Blue tissue paper"/>
          <p:cNvSpPr>
            <a:spLocks noChangeArrowheads="1"/>
          </p:cNvSpPr>
          <p:nvPr/>
        </p:nvSpPr>
        <p:spPr bwMode="auto">
          <a:xfrm>
            <a:off x="609600" y="2514600"/>
            <a:ext cx="152400" cy="4572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7" name="Text Box 27"/>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122908" name="Text Box 28"/>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122909" name="Object 29"/>
          <p:cNvGraphicFramePr>
            <a:graphicFrameLocks noChangeAspect="1"/>
          </p:cNvGraphicFramePr>
          <p:nvPr/>
        </p:nvGraphicFramePr>
        <p:xfrm>
          <a:off x="4046538" y="4419600"/>
          <a:ext cx="2430462" cy="754063"/>
        </p:xfrm>
        <a:graphic>
          <a:graphicData uri="http://schemas.openxmlformats.org/presentationml/2006/ole">
            <mc:AlternateContent xmlns:mc="http://schemas.openxmlformats.org/markup-compatibility/2006">
              <mc:Choice xmlns:v="urn:schemas-microsoft-com:vml" Requires="v">
                <p:oleObj spid="_x0000_s12347" name="Equation" r:id="rId6" imgW="761760" imgH="444240" progId="Equation.3">
                  <p:embed/>
                </p:oleObj>
              </mc:Choice>
              <mc:Fallback>
                <p:oleObj name="Equation" r:id="rId6" imgW="7617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538" y="4419600"/>
                        <a:ext cx="2430462" cy="75406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0" name="Arc 3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1" name="Line 31"/>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2" name="Line 32"/>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3" name="Line 3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4" name="Line 3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5" name="Oval 35"/>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6" name="Line 36"/>
          <p:cNvSpPr>
            <a:spLocks noChangeShapeType="1"/>
          </p:cNvSpPr>
          <p:nvPr/>
        </p:nvSpPr>
        <p:spPr bwMode="auto">
          <a:xfrm flipV="1">
            <a:off x="6019800" y="3810000"/>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7" name="Line 37"/>
          <p:cNvSpPr>
            <a:spLocks noChangeShapeType="1"/>
          </p:cNvSpPr>
          <p:nvPr/>
        </p:nvSpPr>
        <p:spPr bwMode="auto">
          <a:xfrm>
            <a:off x="34290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8" name="Oval 38" descr="Blue tissue paper"/>
          <p:cNvSpPr>
            <a:spLocks noChangeArrowheads="1"/>
          </p:cNvSpPr>
          <p:nvPr/>
        </p:nvSpPr>
        <p:spPr bwMode="auto">
          <a:xfrm>
            <a:off x="3429000" y="5105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9" name="Line 39"/>
          <p:cNvSpPr>
            <a:spLocks noChangeShapeType="1"/>
          </p:cNvSpPr>
          <p:nvPr/>
        </p:nvSpPr>
        <p:spPr bwMode="auto">
          <a:xfrm>
            <a:off x="266700" y="5791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0" name="Line 40"/>
          <p:cNvSpPr>
            <a:spLocks noChangeShapeType="1"/>
          </p:cNvSpPr>
          <p:nvPr/>
        </p:nvSpPr>
        <p:spPr bwMode="auto">
          <a:xfrm>
            <a:off x="685800" y="6172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1" name="Line 41"/>
          <p:cNvSpPr>
            <a:spLocks noChangeShapeType="1"/>
          </p:cNvSpPr>
          <p:nvPr/>
        </p:nvSpPr>
        <p:spPr bwMode="auto">
          <a:xfrm>
            <a:off x="685800" y="5410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2" name="Line 42"/>
          <p:cNvSpPr>
            <a:spLocks noChangeShapeType="1"/>
          </p:cNvSpPr>
          <p:nvPr/>
        </p:nvSpPr>
        <p:spPr bwMode="auto">
          <a:xfrm>
            <a:off x="3581400" y="54102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3" name="Line 43"/>
          <p:cNvSpPr>
            <a:spLocks noChangeShapeType="1"/>
          </p:cNvSpPr>
          <p:nvPr/>
        </p:nvSpPr>
        <p:spPr bwMode="auto">
          <a:xfrm flipH="1">
            <a:off x="3581400" y="58674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4" name="Rectangle 44"/>
          <p:cNvSpPr>
            <a:spLocks noChangeArrowheads="1"/>
          </p:cNvSpPr>
          <p:nvPr/>
        </p:nvSpPr>
        <p:spPr bwMode="auto">
          <a:xfrm>
            <a:off x="6467475" y="5514975"/>
            <a:ext cx="85725" cy="552450"/>
          </a:xfrm>
          <a:prstGeom prst="rect">
            <a:avLst/>
          </a:prstGeom>
          <a:solidFill>
            <a:srgbClr val="C3E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5" name="Line 45"/>
          <p:cNvSpPr>
            <a:spLocks noChangeShapeType="1"/>
          </p:cNvSpPr>
          <p:nvPr/>
        </p:nvSpPr>
        <p:spPr bwMode="auto">
          <a:xfrm>
            <a:off x="6553200" y="57150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6" name="Line 46"/>
          <p:cNvSpPr>
            <a:spLocks noChangeShapeType="1"/>
          </p:cNvSpPr>
          <p:nvPr/>
        </p:nvSpPr>
        <p:spPr bwMode="auto">
          <a:xfrm>
            <a:off x="6553200" y="58674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7" name="AutoShape 47"/>
          <p:cNvSpPr>
            <a:spLocks noChangeArrowheads="1"/>
          </p:cNvSpPr>
          <p:nvPr/>
        </p:nvSpPr>
        <p:spPr bwMode="auto">
          <a:xfrm flipV="1">
            <a:off x="6257925"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8" name="Text Box 48"/>
          <p:cNvSpPr txBox="1">
            <a:spLocks noChangeArrowheads="1"/>
          </p:cNvSpPr>
          <p:nvPr/>
        </p:nvSpPr>
        <p:spPr bwMode="auto">
          <a:xfrm>
            <a:off x="2057400" y="53340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29" name="Text Box 49"/>
          <p:cNvSpPr txBox="1">
            <a:spLocks noChangeArrowheads="1"/>
          </p:cNvSpPr>
          <p:nvPr/>
        </p:nvSpPr>
        <p:spPr bwMode="auto">
          <a:xfrm>
            <a:off x="6934200" y="5559425"/>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1" name="Rectangle 51"/>
          <p:cNvSpPr>
            <a:spLocks noChangeArrowheads="1"/>
          </p:cNvSpPr>
          <p:nvPr/>
        </p:nvSpPr>
        <p:spPr bwMode="auto">
          <a:xfrm>
            <a:off x="0" y="2362200"/>
            <a:ext cx="1219200" cy="10668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2" name="Text Box 52"/>
          <p:cNvSpPr txBox="1">
            <a:spLocks noChangeArrowheads="1"/>
          </p:cNvSpPr>
          <p:nvPr/>
        </p:nvSpPr>
        <p:spPr bwMode="auto">
          <a:xfrm>
            <a:off x="6019800" y="5257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sp>
        <p:nvSpPr>
          <p:cNvPr id="122933" name="Text Box 53"/>
          <p:cNvSpPr txBox="1">
            <a:spLocks noChangeArrowheads="1"/>
          </p:cNvSpPr>
          <p:nvPr/>
        </p:nvSpPr>
        <p:spPr bwMode="auto">
          <a:xfrm>
            <a:off x="3886200" y="6248400"/>
            <a:ext cx="251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smtClean="0">
                <a:solidFill>
                  <a:schemeClr val="tx1"/>
                </a:solidFill>
              </a:rPr>
              <a:t>“</a:t>
            </a:r>
            <a:r>
              <a:rPr lang="en-US" sz="1400" b="1" dirty="0" smtClean="0"/>
              <a:t>Galilean</a:t>
            </a:r>
            <a:r>
              <a:rPr lang="en-US" altLang="en-US" sz="1400" b="1" dirty="0" smtClean="0">
                <a:solidFill>
                  <a:schemeClr val="tx1"/>
                </a:solidFill>
              </a:rPr>
              <a:t>” </a:t>
            </a:r>
            <a:r>
              <a:rPr lang="en-US" altLang="en-US" sz="1400" b="1" dirty="0">
                <a:solidFill>
                  <a:schemeClr val="tx1"/>
                </a:solidFill>
              </a:rPr>
              <a:t>Type  Telescope</a:t>
            </a:r>
          </a:p>
        </p:txBody>
      </p:sp>
      <p:sp>
        <p:nvSpPr>
          <p:cNvPr id="122934" name="Text Box 54"/>
          <p:cNvSpPr txBox="1">
            <a:spLocks noChangeArrowheads="1"/>
          </p:cNvSpPr>
          <p:nvPr/>
        </p:nvSpPr>
        <p:spPr bwMode="auto">
          <a:xfrm>
            <a:off x="838200" y="25146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35" name="Text Box 55"/>
          <p:cNvSpPr txBox="1">
            <a:spLocks noChangeArrowheads="1"/>
          </p:cNvSpPr>
          <p:nvPr/>
        </p:nvSpPr>
        <p:spPr bwMode="auto">
          <a:xfrm>
            <a:off x="7062788" y="2406650"/>
            <a:ext cx="32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6" name="Text Box 56"/>
          <p:cNvSpPr txBox="1">
            <a:spLocks noChangeArrowheads="1"/>
          </p:cNvSpPr>
          <p:nvPr/>
        </p:nvSpPr>
        <p:spPr bwMode="auto">
          <a:xfrm>
            <a:off x="457200" y="2149475"/>
            <a:ext cx="990600" cy="4572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rPr>
              <a:t>No “objective”</a:t>
            </a:r>
          </a:p>
        </p:txBody>
      </p:sp>
      <p:sp>
        <p:nvSpPr>
          <p:cNvPr id="57" name="Rectangle 6"/>
          <p:cNvSpPr txBox="1">
            <a:spLocks noChangeArrowheads="1"/>
          </p:cNvSpPr>
          <p:nvPr/>
        </p:nvSpPr>
        <p:spPr>
          <a:xfrm>
            <a:off x="685800" y="3048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From a Microscope to a Telescope</a:t>
            </a:r>
            <a:endParaRPr lang="en-US" altLang="en-US" sz="3600" dirty="0" smtClean="0">
              <a:ea typeface="ＭＳ Ｐゴシック" panose="020B0600070205080204" pitchFamily="34" charset="-128"/>
              <a:sym typeface="Symbol" panose="05050102010706020507" pitchFamily="18" charset="2"/>
            </a:endParaRPr>
          </a:p>
        </p:txBody>
      </p:sp>
    </p:spTree>
    <p:extLst>
      <p:ext uri="{BB962C8B-B14F-4D97-AF65-F5344CB8AC3E}">
        <p14:creationId xmlns:p14="http://schemas.microsoft.com/office/powerpoint/2010/main" val="190193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second most important microscope component</a:t>
            </a:r>
            <a:endParaRPr lang="en-US" sz="3200" dirty="0"/>
          </a:p>
        </p:txBody>
      </p:sp>
      <p:sp>
        <p:nvSpPr>
          <p:cNvPr id="3" name="Content Placeholder 2"/>
          <p:cNvSpPr>
            <a:spLocks noGrp="1"/>
          </p:cNvSpPr>
          <p:nvPr>
            <p:ph sz="half" idx="1"/>
          </p:nvPr>
        </p:nvSpPr>
        <p:spPr/>
        <p:txBody>
          <a:bodyPr/>
          <a:lstStyle/>
          <a:p>
            <a:r>
              <a:rPr lang="en-US" dirty="0" smtClean="0"/>
              <a:t>The Condenser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9" y="2389187"/>
            <a:ext cx="5612775" cy="41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0069" t="14252" r="3851" b="32962"/>
          <a:stretch>
            <a:fillRect/>
          </a:stretch>
        </p:blipFill>
        <p:spPr bwMode="auto">
          <a:xfrm>
            <a:off x="4199172" y="1981200"/>
            <a:ext cx="2441114" cy="20092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41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obj and cond light cone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0" y="1371600"/>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1364170" y="733596"/>
            <a:ext cx="5912196"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smtClean="0"/>
              <a:t>d</a:t>
            </a:r>
            <a:r>
              <a:rPr lang="en-US" altLang="en-US" baseline="-25000" dirty="0" err="1" smtClean="0"/>
              <a:t>min</a:t>
            </a:r>
            <a:r>
              <a:rPr lang="en-US" altLang="en-US" dirty="0" smtClean="0"/>
              <a:t> </a:t>
            </a:r>
            <a:r>
              <a:rPr lang="en-US" altLang="en-US" dirty="0"/>
              <a:t>=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sp>
        <p:nvSpPr>
          <p:cNvPr id="104452" name="Rectangle 4"/>
          <p:cNvSpPr>
            <a:spLocks noChangeArrowheads="1"/>
          </p:cNvSpPr>
          <p:nvPr/>
        </p:nvSpPr>
        <p:spPr bwMode="auto">
          <a:xfrm>
            <a:off x="1364170" y="5747655"/>
            <a:ext cx="63028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2000" dirty="0">
                <a:latin typeface="Calibri" panose="020F0502020204030204" pitchFamily="34" charset="0"/>
              </a:rPr>
              <a:t>Kohler Illumination:  Condenser and objective focused at the same plane</a:t>
            </a:r>
          </a:p>
          <a:p>
            <a:endParaRPr lang="en-US" altLang="en-US" sz="2000" dirty="0">
              <a:latin typeface="Calibri" panose="020F0502020204030204" pitchFamily="34" charset="0"/>
            </a:endParaRPr>
          </a:p>
        </p:txBody>
      </p:sp>
      <p:sp>
        <p:nvSpPr>
          <p:cNvPr id="2" name="Title 1"/>
          <p:cNvSpPr>
            <a:spLocks noGrp="1"/>
          </p:cNvSpPr>
          <p:nvPr>
            <p:ph type="title"/>
          </p:nvPr>
        </p:nvSpPr>
        <p:spPr>
          <a:xfrm>
            <a:off x="759279" y="304575"/>
            <a:ext cx="7121979" cy="990827"/>
          </a:xfrm>
        </p:spPr>
        <p:txBody>
          <a:bodyPr anchor="t">
            <a:normAutofit/>
          </a:bodyPr>
          <a:lstStyle/>
          <a:p>
            <a:r>
              <a:rPr lang="en-US" altLang="en-US" sz="4000" dirty="0"/>
              <a:t>Condenser maximizes </a:t>
            </a:r>
            <a:r>
              <a:rPr lang="en-US" altLang="en-US" sz="4000" dirty="0" smtClean="0"/>
              <a:t>resolution</a:t>
            </a:r>
            <a:endParaRPr lang="en-US" sz="4000" dirty="0"/>
          </a:p>
        </p:txBody>
      </p:sp>
    </p:spTree>
    <p:extLst>
      <p:ext uri="{BB962C8B-B14F-4D97-AF65-F5344CB8AC3E}">
        <p14:creationId xmlns:p14="http://schemas.microsoft.com/office/powerpoint/2010/main" val="36496929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algn="l"/>
            <a:r>
              <a:rPr lang="en-US" altLang="en-US" sz="4000" b="1" i="1" dirty="0">
                <a:solidFill>
                  <a:schemeClr val="tx1"/>
                </a:solidFill>
                <a:latin typeface="Calibri Light" panose="020F0302020204030204" pitchFamily="34" charset="0"/>
                <a:cs typeface="Times New Roman" panose="02020603050405020304" pitchFamily="18" charset="0"/>
              </a:rPr>
              <a:t>“</a:t>
            </a:r>
            <a:r>
              <a:rPr lang="en-US" altLang="en-US" sz="4000" b="1" i="1" dirty="0" smtClean="0">
                <a:solidFill>
                  <a:schemeClr val="tx1"/>
                </a:solidFill>
                <a:latin typeface="Calibri Light" panose="020F0302020204030204" pitchFamily="34" charset="0"/>
                <a:cs typeface="Times New Roman" panose="02020603050405020304" pitchFamily="18" charset="0"/>
              </a:rPr>
              <a:t>Kohler</a:t>
            </a:r>
            <a:r>
              <a:rPr lang="en-US" altLang="en-US" sz="4000" b="1" i="1" dirty="0">
                <a:solidFill>
                  <a:schemeClr val="tx1"/>
                </a:solidFill>
                <a:latin typeface="Calibri Light" panose="020F0302020204030204" pitchFamily="34" charset="0"/>
                <a:cs typeface="Times New Roman" panose="02020603050405020304" pitchFamily="18" charset="0"/>
              </a:rPr>
              <a:t>”</a:t>
            </a:r>
            <a:r>
              <a:rPr lang="en-US" altLang="en-US" sz="4000" dirty="0">
                <a:solidFill>
                  <a:schemeClr val="tx1"/>
                </a:solidFill>
                <a:latin typeface="Calibri Light" panose="020F0302020204030204" pitchFamily="34" charset="0"/>
                <a:cs typeface="Times New Roman" panose="02020603050405020304" pitchFamily="18" charset="0"/>
              </a:rPr>
              <a:t> Illumination</a:t>
            </a:r>
            <a:endParaRPr lang="en-US" altLang="en-US" sz="4000" dirty="0">
              <a:latin typeface="Calibri Light" panose="020F0302020204030204" pitchFamily="34" charset="0"/>
              <a:cs typeface="Times New Roman" panose="02020603050405020304" pitchFamily="18" charset="0"/>
            </a:endParaRPr>
          </a:p>
        </p:txBody>
      </p:sp>
      <p:sp>
        <p:nvSpPr>
          <p:cNvPr id="2" name="Content Placeholder 1"/>
          <p:cNvSpPr>
            <a:spLocks noGrp="1"/>
          </p:cNvSpPr>
          <p:nvPr>
            <p:ph sz="half" idx="1"/>
          </p:nvPr>
        </p:nvSpPr>
        <p:spPr/>
        <p:txBody>
          <a:bodyPr>
            <a:normAutofit fontScale="85000" lnSpcReduction="20000"/>
          </a:bodyPr>
          <a:lstStyle/>
          <a:p>
            <a:pPr>
              <a:spcBef>
                <a:spcPct val="50000"/>
              </a:spcBef>
              <a:buFontTx/>
              <a:buChar char="•"/>
            </a:pPr>
            <a:r>
              <a:rPr lang="en-US" altLang="en-US" dirty="0">
                <a:latin typeface="Calibri" panose="020F0502020204030204" pitchFamily="34" charset="0"/>
                <a:cs typeface="Times New Roman" panose="02020603050405020304" pitchFamily="18" charset="0"/>
              </a:rPr>
              <a:t>Provides for most homogenous Illumination</a:t>
            </a:r>
          </a:p>
          <a:p>
            <a:pPr>
              <a:spcBef>
                <a:spcPct val="50000"/>
              </a:spcBef>
              <a:buFontTx/>
              <a:buChar char="•"/>
            </a:pPr>
            <a:r>
              <a:rPr lang="en-US" altLang="en-US" dirty="0">
                <a:latin typeface="Calibri" panose="020F0502020204030204" pitchFamily="34" charset="0"/>
                <a:cs typeface="Times New Roman" panose="02020603050405020304" pitchFamily="18" charset="0"/>
              </a:rPr>
              <a:t>Highest obtainable Resolution</a:t>
            </a:r>
          </a:p>
          <a:p>
            <a:pPr>
              <a:spcBef>
                <a:spcPct val="50000"/>
              </a:spcBef>
              <a:buFontTx/>
              <a:buChar char="•"/>
            </a:pPr>
            <a:r>
              <a:rPr lang="en-US" altLang="en-US" dirty="0">
                <a:latin typeface="Calibri" panose="020F0502020204030204" pitchFamily="34" charset="0"/>
                <a:cs typeface="Times New Roman" panose="02020603050405020304" pitchFamily="18" charset="0"/>
              </a:rPr>
              <a:t>Defines desired depth of field</a:t>
            </a:r>
          </a:p>
          <a:p>
            <a:pPr>
              <a:spcBef>
                <a:spcPct val="50000"/>
              </a:spcBef>
              <a:buFontTx/>
              <a:buChar char="•"/>
            </a:pPr>
            <a:r>
              <a:rPr lang="en-US" altLang="en-US" dirty="0">
                <a:latin typeface="Calibri" panose="020F0502020204030204" pitchFamily="34" charset="0"/>
                <a:cs typeface="Times New Roman" panose="02020603050405020304" pitchFamily="18" charset="0"/>
              </a:rPr>
              <a:t>Minimizes </a:t>
            </a:r>
            <a:r>
              <a:rPr lang="en-US" altLang="en-US" dirty="0">
                <a:latin typeface="Calibri" panose="020F0502020204030204" pitchFamily="34" charset="0"/>
                <a:cs typeface="Times New Roman" panose="02020603050405020304" pitchFamily="18" charset="0"/>
              </a:rPr>
              <a:t>s</a:t>
            </a:r>
            <a:r>
              <a:rPr lang="en-US" altLang="en-US" dirty="0" smtClean="0">
                <a:latin typeface="Calibri" panose="020F0502020204030204" pitchFamily="34" charset="0"/>
                <a:cs typeface="Times New Roman" panose="02020603050405020304" pitchFamily="18" charset="0"/>
              </a:rPr>
              <a:t>tray light </a:t>
            </a:r>
            <a:r>
              <a:rPr lang="en-US" altLang="en-US" dirty="0">
                <a:latin typeface="Calibri" panose="020F0502020204030204" pitchFamily="34" charset="0"/>
                <a:cs typeface="Times New Roman" panose="02020603050405020304" pitchFamily="18" charset="0"/>
              </a:rPr>
              <a:t>and unnecessary </a:t>
            </a:r>
            <a:r>
              <a:rPr lang="de-DE" altLang="en-US" dirty="0">
                <a:latin typeface="Calibri" panose="020F0502020204030204" pitchFamily="34" charset="0"/>
                <a:cs typeface="Times New Roman" panose="02020603050405020304" pitchFamily="18" charset="0"/>
              </a:rPr>
              <a:t>I</a:t>
            </a:r>
            <a:r>
              <a:rPr lang="en-US" altLang="en-US" dirty="0">
                <a:latin typeface="Calibri" panose="020F0502020204030204" pitchFamily="34" charset="0"/>
                <a:cs typeface="Times New Roman" panose="02020603050405020304" pitchFamily="18" charset="0"/>
              </a:rPr>
              <a:t>radiation</a:t>
            </a:r>
          </a:p>
          <a:p>
            <a:pPr>
              <a:spcBef>
                <a:spcPct val="50000"/>
              </a:spcBef>
              <a:buFontTx/>
              <a:buChar char="•"/>
            </a:pPr>
            <a:r>
              <a:rPr lang="en-US" altLang="en-US" dirty="0">
                <a:latin typeface="Calibri" panose="020F0502020204030204" pitchFamily="34" charset="0"/>
                <a:cs typeface="Times New Roman" panose="02020603050405020304" pitchFamily="18" charset="0"/>
              </a:rPr>
              <a:t>Helps in focusing difficult-to-find structures</a:t>
            </a:r>
          </a:p>
          <a:p>
            <a:pPr>
              <a:spcBef>
                <a:spcPct val="50000"/>
              </a:spcBef>
              <a:buFontTx/>
              <a:buChar char="•"/>
            </a:pPr>
            <a:r>
              <a:rPr lang="en-US" altLang="en-US" dirty="0">
                <a:latin typeface="Calibri" panose="020F0502020204030204" pitchFamily="34" charset="0"/>
                <a:cs typeface="Times New Roman" panose="02020603050405020304" pitchFamily="18" charset="0"/>
              </a:rPr>
              <a:t>Establishes proper position for condenser elements, for all contrasting techniques</a:t>
            </a:r>
            <a:endParaRPr lang="en-US" altLang="en-US" dirty="0">
              <a:latin typeface="Calibri" panose="020F0502020204030204" pitchFamily="34" charset="0"/>
            </a:endParaRPr>
          </a:p>
          <a:p>
            <a:endParaRPr lang="en-US" dirty="0"/>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514" y="1855561"/>
            <a:ext cx="2623791" cy="3112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4"/>
          <p:cNvSpPr txBox="1">
            <a:spLocks noChangeArrowheads="1"/>
          </p:cNvSpPr>
          <p:nvPr/>
        </p:nvSpPr>
        <p:spPr bwMode="auto">
          <a:xfrm>
            <a:off x="5094514" y="4968195"/>
            <a:ext cx="276530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800" dirty="0"/>
              <a:t>Prof. August K</a:t>
            </a:r>
            <a:r>
              <a:rPr lang="de-DE" altLang="en-US" sz="1800" dirty="0"/>
              <a:t>ö</a:t>
            </a:r>
            <a:r>
              <a:rPr lang="en-US" altLang="en-US" sz="1800" dirty="0" err="1"/>
              <a:t>hler</a:t>
            </a:r>
            <a:r>
              <a:rPr lang="en-US" altLang="en-US" sz="1800" dirty="0"/>
              <a:t>: </a:t>
            </a:r>
            <a:endParaRPr lang="de-DE" altLang="en-US" sz="1800" dirty="0"/>
          </a:p>
          <a:p>
            <a:pPr>
              <a:spcBef>
                <a:spcPct val="50000"/>
              </a:spcBef>
            </a:pPr>
            <a:r>
              <a:rPr lang="en-US" altLang="en-US" sz="1800" dirty="0"/>
              <a:t>1866-1948</a:t>
            </a:r>
          </a:p>
        </p:txBody>
      </p:sp>
      <p:graphicFrame>
        <p:nvGraphicFramePr>
          <p:cNvPr id="21512" name="Object 8"/>
          <p:cNvGraphicFramePr>
            <a:graphicFrameLocks/>
          </p:cNvGraphicFramePr>
          <p:nvPr/>
        </p:nvGraphicFramePr>
        <p:xfrm>
          <a:off x="8229600" y="381000"/>
          <a:ext cx="457200" cy="457200"/>
        </p:xfrm>
        <a:graphic>
          <a:graphicData uri="http://schemas.openxmlformats.org/presentationml/2006/ole">
            <mc:AlternateContent xmlns:mc="http://schemas.openxmlformats.org/markup-compatibility/2006">
              <mc:Choice xmlns:v="urn:schemas-microsoft-com:vml" Requires="v">
                <p:oleObj spid="_x0000_s8233" name="Picture" r:id="rId5" imgW="722160" imgH="722160" progId="Word.Picture.8">
                  <p:embed/>
                </p:oleObj>
              </mc:Choice>
              <mc:Fallback>
                <p:oleObj name="Picture" r:id="rId5" imgW="722160" imgH="722160" progId="Word.Picture.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38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09065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wave</a:t>
            </a:r>
            <a:endParaRPr lang="en-US" dirty="0"/>
          </a:p>
        </p:txBody>
      </p:sp>
      <p:sp>
        <p:nvSpPr>
          <p:cNvPr id="3" name="Content Placeholder 2"/>
          <p:cNvSpPr>
            <a:spLocks noGrp="1"/>
          </p:cNvSpPr>
          <p:nvPr>
            <p:ph idx="1"/>
          </p:nvPr>
        </p:nvSpPr>
        <p:spPr>
          <a:xfrm>
            <a:off x="628650" y="1825625"/>
            <a:ext cx="7886700" cy="2332718"/>
          </a:xfrm>
        </p:spPr>
        <p:txBody>
          <a:bodyPr>
            <a:normAutofit/>
          </a:bodyPr>
          <a:lstStyle/>
          <a:p>
            <a:r>
              <a:rPr lang="en-US" altLang="en-US" sz="2000" dirty="0">
                <a:cs typeface="Arial" panose="020B0604020202020204" pitchFamily="34" charset="0"/>
              </a:rPr>
              <a:t>Phase shift is any change that occurs in the phase of one quantity, or in the phase difference between two or more quantities</a:t>
            </a:r>
            <a:endParaRPr lang="en-US" altLang="en-US" sz="2000" dirty="0" smtClean="0">
              <a:cs typeface="Arial" panose="020B0604020202020204" pitchFamily="34" charset="0"/>
            </a:endParaRPr>
          </a:p>
          <a:p>
            <a:r>
              <a:rPr lang="en-US" altLang="en-US" sz="2000" dirty="0" smtClean="0">
                <a:cs typeface="Arial" panose="020B0604020202020204" pitchFamily="34" charset="0"/>
              </a:rPr>
              <a:t>Small </a:t>
            </a:r>
            <a:r>
              <a:rPr lang="en-US" altLang="en-US" sz="2000" dirty="0">
                <a:cs typeface="Arial" panose="020B0604020202020204" pitchFamily="34" charset="0"/>
              </a:rPr>
              <a:t>phase differences between 2 </a:t>
            </a:r>
            <a:r>
              <a:rPr lang="en-US" altLang="en-US" sz="2000" dirty="0" smtClean="0">
                <a:cs typeface="Arial" panose="020B0604020202020204" pitchFamily="34" charset="0"/>
              </a:rPr>
              <a:t>waves cannot </a:t>
            </a:r>
            <a:r>
              <a:rPr lang="en-US" altLang="en-US" sz="2000" dirty="0">
                <a:cs typeface="Arial" panose="020B0604020202020204" pitchFamily="34" charset="0"/>
              </a:rPr>
              <a:t>be detected by the human eye</a:t>
            </a:r>
          </a:p>
          <a:p>
            <a:endParaRPr lang="en-US" sz="2000" dirty="0"/>
          </a:p>
          <a:p>
            <a:endParaRPr lang="en-US" sz="2000" dirty="0"/>
          </a:p>
          <a:p>
            <a:endParaRPr lang="en-US" sz="2000" dirty="0" smtClean="0"/>
          </a:p>
          <a:p>
            <a:pPr lvl="1"/>
            <a:endParaRPr lang="en-US" sz="2000" dirty="0" smtClean="0"/>
          </a:p>
          <a:p>
            <a:endParaRPr lang="en-US" sz="2000" dirty="0" smtClean="0"/>
          </a:p>
          <a:p>
            <a:endParaRPr lang="en-US" sz="2000" dirty="0" smtClean="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9" y="3171606"/>
            <a:ext cx="5025800" cy="3568012"/>
          </a:xfrm>
          <a:prstGeom prst="rect">
            <a:avLst/>
          </a:prstGeom>
        </p:spPr>
      </p:pic>
    </p:spTree>
    <p:extLst>
      <p:ext uri="{BB962C8B-B14F-4D97-AF65-F5344CB8AC3E}">
        <p14:creationId xmlns:p14="http://schemas.microsoft.com/office/powerpoint/2010/main" val="2060607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10-trans-illum light path.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228600"/>
            <a:ext cx="53292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p:cNvSpPr txBox="1">
            <a:spLocks noChangeArrowheads="1"/>
          </p:cNvSpPr>
          <p:nvPr/>
        </p:nvSpPr>
        <p:spPr bwMode="auto">
          <a:xfrm>
            <a:off x="1905000" y="5116513"/>
            <a:ext cx="18859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Field aperture</a:t>
            </a:r>
          </a:p>
        </p:txBody>
      </p:sp>
      <p:sp>
        <p:nvSpPr>
          <p:cNvPr id="105476" name="Text Box 4"/>
          <p:cNvSpPr txBox="1">
            <a:spLocks noChangeArrowheads="1"/>
          </p:cNvSpPr>
          <p:nvPr/>
        </p:nvSpPr>
        <p:spPr bwMode="auto">
          <a:xfrm>
            <a:off x="1890713" y="4038600"/>
            <a:ext cx="25288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Condenser aperture</a:t>
            </a:r>
          </a:p>
        </p:txBody>
      </p:sp>
    </p:spTree>
    <p:extLst>
      <p:ext uri="{BB962C8B-B14F-4D97-AF65-F5344CB8AC3E}">
        <p14:creationId xmlns:p14="http://schemas.microsoft.com/office/powerpoint/2010/main" val="35643721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8"/>
          <p:cNvGrpSpPr>
            <a:grpSpLocks/>
          </p:cNvGrpSpPr>
          <p:nvPr/>
        </p:nvGrpSpPr>
        <p:grpSpPr bwMode="auto">
          <a:xfrm>
            <a:off x="1252538" y="212725"/>
            <a:ext cx="5529262" cy="4819650"/>
            <a:chOff x="661" y="300"/>
            <a:chExt cx="2699" cy="2352"/>
          </a:xfrm>
        </p:grpSpPr>
        <p:pic>
          <p:nvPicPr>
            <p:cNvPr id="106500" name="Picture 2" descr="10-trans-illum light path.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 y="300"/>
              <a:ext cx="2150"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Text Box 3"/>
            <p:cNvSpPr txBox="1">
              <a:spLocks noChangeArrowheads="1"/>
            </p:cNvSpPr>
            <p:nvPr/>
          </p:nvSpPr>
          <p:spPr bwMode="auto">
            <a:xfrm>
              <a:off x="661" y="2047"/>
              <a:ext cx="92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Field aperture</a:t>
              </a:r>
            </a:p>
          </p:txBody>
        </p:sp>
        <p:sp>
          <p:nvSpPr>
            <p:cNvPr id="106502" name="Text Box 4"/>
            <p:cNvSpPr txBox="1">
              <a:spLocks noChangeArrowheads="1"/>
            </p:cNvSpPr>
            <p:nvPr/>
          </p:nvSpPr>
          <p:spPr bwMode="auto">
            <a:xfrm>
              <a:off x="705" y="1657"/>
              <a:ext cx="1235"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sz="2000"/>
                <a:t>Condenser aperture</a:t>
              </a:r>
            </a:p>
          </p:txBody>
        </p:sp>
      </p:grpSp>
      <p:sp>
        <p:nvSpPr>
          <p:cNvPr id="106499" name="Text Box 7"/>
          <p:cNvSpPr txBox="1">
            <a:spLocks noChangeArrowheads="1"/>
          </p:cNvSpPr>
          <p:nvPr/>
        </p:nvSpPr>
        <p:spPr bwMode="auto">
          <a:xfrm>
            <a:off x="688975" y="5168900"/>
            <a:ext cx="79216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Condenser Aperture controls N.A. of condenser</a:t>
            </a:r>
          </a:p>
          <a:p>
            <a:pPr>
              <a:spcBef>
                <a:spcPct val="50000"/>
              </a:spcBef>
            </a:pPr>
            <a:r>
              <a:rPr lang="en-US" altLang="en-US"/>
              <a:t>Field Aperture controls region of specimen illuminated</a:t>
            </a:r>
          </a:p>
        </p:txBody>
      </p:sp>
    </p:spTree>
    <p:extLst>
      <p:ext uri="{BB962C8B-B14F-4D97-AF65-F5344CB8AC3E}">
        <p14:creationId xmlns:p14="http://schemas.microsoft.com/office/powerpoint/2010/main" val="11776218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12-centered condensor kohle.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60550"/>
            <a:ext cx="68580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4"/>
          <p:cNvSpPr txBox="1">
            <a:spLocks noChangeArrowheads="1"/>
          </p:cNvSpPr>
          <p:nvPr/>
        </p:nvSpPr>
        <p:spPr bwMode="auto">
          <a:xfrm>
            <a:off x="1447800" y="381000"/>
            <a:ext cx="63246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Kohler Step 1: Close field aperture</a:t>
            </a:r>
          </a:p>
          <a:p>
            <a:r>
              <a:rPr lang="en-US" altLang="en-US"/>
              <a:t>Move condenser up-down to focus image of the field aperture</a:t>
            </a:r>
          </a:p>
        </p:txBody>
      </p:sp>
    </p:spTree>
    <p:extLst>
      <p:ext uri="{BB962C8B-B14F-4D97-AF65-F5344CB8AC3E}">
        <p14:creationId xmlns:p14="http://schemas.microsoft.com/office/powerpoint/2010/main" val="14175825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15-shading from bad kohle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1389063"/>
            <a:ext cx="6477000"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
          <p:cNvSpPr>
            <a:spLocks noChangeArrowheads="1"/>
          </p:cNvSpPr>
          <p:nvPr/>
        </p:nvSpPr>
        <p:spPr bwMode="auto">
          <a:xfrm>
            <a:off x="1068388" y="469900"/>
            <a:ext cx="67040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Kohler Step 2: Center image of field aperture</a:t>
            </a:r>
          </a:p>
          <a:p>
            <a:r>
              <a:rPr lang="en-US" altLang="en-US"/>
              <a:t>Move condenser adjustment </a:t>
            </a:r>
          </a:p>
        </p:txBody>
      </p:sp>
      <p:sp>
        <p:nvSpPr>
          <p:cNvPr id="108548" name="Text Box 4"/>
          <p:cNvSpPr txBox="1">
            <a:spLocks noChangeArrowheads="1"/>
          </p:cNvSpPr>
          <p:nvPr/>
        </p:nvSpPr>
        <p:spPr bwMode="auto">
          <a:xfrm>
            <a:off x="7796213" y="4500563"/>
            <a:ext cx="12573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2000"/>
              <a:t>centered</a:t>
            </a:r>
            <a:endParaRPr lang="en-US" altLang="en-US"/>
          </a:p>
        </p:txBody>
      </p:sp>
    </p:spTree>
    <p:extLst>
      <p:ext uri="{BB962C8B-B14F-4D97-AF65-F5344CB8AC3E}">
        <p14:creationId xmlns:p14="http://schemas.microsoft.com/office/powerpoint/2010/main" val="2749908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16-res loss from bad kohler.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60960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4"/>
          <p:cNvSpPr>
            <a:spLocks noChangeArrowheads="1"/>
          </p:cNvSpPr>
          <p:nvPr/>
        </p:nvSpPr>
        <p:spPr bwMode="auto">
          <a:xfrm>
            <a:off x="1865313" y="365125"/>
            <a:ext cx="59070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r>
              <a:rPr lang="en-US" altLang="en-US"/>
              <a:t>Kohler Illumination gives best resolution</a:t>
            </a:r>
          </a:p>
        </p:txBody>
      </p:sp>
      <p:sp>
        <p:nvSpPr>
          <p:cNvPr id="109572" name="Rectangle 5"/>
          <p:cNvSpPr>
            <a:spLocks noChangeArrowheads="1"/>
          </p:cNvSpPr>
          <p:nvPr/>
        </p:nvSpPr>
        <p:spPr bwMode="auto">
          <a:xfrm>
            <a:off x="2262187" y="5272088"/>
            <a:ext cx="51133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dirty="0"/>
              <a:t>Set Condenser aperture so </a:t>
            </a:r>
          </a:p>
          <a:p>
            <a:r>
              <a:rPr lang="en-US" altLang="en-US" dirty="0"/>
              <a:t>	</a:t>
            </a:r>
            <a:r>
              <a:rPr lang="en-US" altLang="en-US" dirty="0" err="1"/>
              <a:t>NA</a:t>
            </a:r>
            <a:r>
              <a:rPr lang="en-US" altLang="en-US" baseline="-25000" dirty="0" err="1"/>
              <a:t>condenser</a:t>
            </a:r>
            <a:r>
              <a:rPr lang="en-US" altLang="en-US" dirty="0"/>
              <a:t> = 0.9 x </a:t>
            </a:r>
            <a:r>
              <a:rPr lang="en-US" altLang="en-US" dirty="0" err="1"/>
              <a:t>NA</a:t>
            </a:r>
            <a:r>
              <a:rPr lang="en-US" altLang="en-US" baseline="-25000" dirty="0" err="1"/>
              <a:t>objective</a:t>
            </a:r>
            <a:r>
              <a:rPr lang="en-US" altLang="en-US" dirty="0"/>
              <a:t> </a:t>
            </a:r>
          </a:p>
          <a:p>
            <a:r>
              <a:rPr lang="en-US" altLang="en-US" dirty="0"/>
              <a:t>Open field aperture to fill view</a:t>
            </a:r>
          </a:p>
        </p:txBody>
      </p:sp>
    </p:spTree>
    <p:extLst>
      <p:ext uri="{BB962C8B-B14F-4D97-AF65-F5344CB8AC3E}">
        <p14:creationId xmlns:p14="http://schemas.microsoft.com/office/powerpoint/2010/main" val="1430498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r>
              <a:rPr lang="en-US" altLang="en-US" sz="3400" dirty="0" smtClean="0">
                <a:latin typeface="Arial" panose="020B0604020202020204" pitchFamily="34" charset="0"/>
                <a:ea typeface="ＭＳ Ｐゴシック" panose="020B0600070205080204" pitchFamily="34" charset="-128"/>
                <a:cs typeface="Arial" panose="020B0604020202020204" pitchFamily="34" charset="0"/>
              </a:rPr>
              <a:t>Condenser N.A. and Resolution</a:t>
            </a:r>
          </a:p>
        </p:txBody>
      </p:sp>
      <p:sp>
        <p:nvSpPr>
          <p:cNvPr id="4" name="Content Placeholder 3"/>
          <p:cNvSpPr>
            <a:spLocks noGrp="1"/>
          </p:cNvSpPr>
          <p:nvPr>
            <p:ph sz="half" idx="1"/>
          </p:nvPr>
        </p:nvSpPr>
        <p:spPr/>
        <p:txBody>
          <a:bodyPr/>
          <a:lstStyle/>
          <a:p>
            <a:r>
              <a:rPr lang="en-US" altLang="en-US" dirty="0">
                <a:ea typeface="ＭＳ Ｐゴシック" panose="020B0600070205080204" pitchFamily="34" charset="-128"/>
              </a:rPr>
              <a:t>If NA is too small, there is no light at larger angles.  Resolution suffers.</a:t>
            </a:r>
          </a:p>
          <a:p>
            <a:r>
              <a:rPr lang="en-US" altLang="en-US" dirty="0">
                <a:ea typeface="ＭＳ Ｐゴシック" panose="020B0600070205080204" pitchFamily="34" charset="-128"/>
              </a:rPr>
              <a:t>If NA is too large, scattering of out-of-field light washes out features.  Bad contrast</a:t>
            </a:r>
          </a:p>
          <a:p>
            <a:endParaRPr lang="en-US" dirty="0"/>
          </a:p>
        </p:txBody>
      </p:sp>
      <p:pic>
        <p:nvPicPr>
          <p:cNvPr id="1105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86" y="1825625"/>
            <a:ext cx="36449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43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Collapse of Newton's corpuscular theory and the rise of the wave theory</a:t>
            </a:r>
            <a:endParaRPr lang="en-US" sz="3600" dirty="0"/>
          </a:p>
        </p:txBody>
      </p:sp>
      <p:sp>
        <p:nvSpPr>
          <p:cNvPr id="3" name="Content Placeholder 2"/>
          <p:cNvSpPr>
            <a:spLocks noGrp="1"/>
          </p:cNvSpPr>
          <p:nvPr>
            <p:ph sz="half" idx="1"/>
          </p:nvPr>
        </p:nvSpPr>
        <p:spPr/>
        <p:txBody>
          <a:bodyPr>
            <a:normAutofit lnSpcReduction="10000"/>
          </a:bodyPr>
          <a:lstStyle/>
          <a:p>
            <a:r>
              <a:rPr lang="en-US" dirty="0" smtClean="0"/>
              <a:t>By the 1800’s the wave theory was required to explain such phenomenon as diffraction, interference and refraction.</a:t>
            </a:r>
          </a:p>
          <a:p>
            <a:r>
              <a:rPr lang="en-US" dirty="0" smtClean="0"/>
              <a:t>Airy disk is an intensity distribution of a diffraction limited spot helpful for defining resolution.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00712" y="1957502"/>
            <a:ext cx="1743075" cy="3390900"/>
          </a:xfrm>
        </p:spPr>
      </p:pic>
    </p:spTree>
    <p:extLst>
      <p:ext uri="{BB962C8B-B14F-4D97-AF65-F5344CB8AC3E}">
        <p14:creationId xmlns:p14="http://schemas.microsoft.com/office/powerpoint/2010/main" val="10027485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
          <p:cNvGrpSpPr>
            <a:grpSpLocks/>
          </p:cNvGrpSpPr>
          <p:nvPr/>
        </p:nvGrpSpPr>
        <p:grpSpPr bwMode="auto">
          <a:xfrm>
            <a:off x="703263" y="1948542"/>
            <a:ext cx="7526337" cy="4191000"/>
            <a:chOff x="768" y="1008"/>
            <a:chExt cx="4720" cy="2832"/>
          </a:xfrm>
        </p:grpSpPr>
        <p:graphicFrame>
          <p:nvGraphicFramePr>
            <p:cNvPr id="21509" name="Object 4"/>
            <p:cNvGraphicFramePr>
              <a:graphicFrameLocks noChangeAspect="1"/>
            </p:cNvGraphicFramePr>
            <p:nvPr/>
          </p:nvGraphicFramePr>
          <p:xfrm>
            <a:off x="3216" y="1008"/>
            <a:ext cx="2272" cy="2832"/>
          </p:xfrm>
          <a:graphic>
            <a:graphicData uri="http://schemas.openxmlformats.org/presentationml/2006/ole">
              <mc:AlternateContent xmlns:mc="http://schemas.openxmlformats.org/markup-compatibility/2006">
                <mc:Choice xmlns:v="urn:schemas-microsoft-com:vml" Requires="v">
                  <p:oleObj spid="_x0000_s9282" name="Image" r:id="rId4" imgW="9009531" imgH="11233322" progId="Photoshop.Image.5">
                    <p:embed/>
                  </p:oleObj>
                </mc:Choice>
                <mc:Fallback>
                  <p:oleObj name="Image" r:id="rId4" imgW="9009531" imgH="11233322" progId="Photoshop.Image.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1008"/>
                          <a:ext cx="2272" cy="283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5"/>
            <p:cNvGraphicFramePr>
              <a:graphicFrameLocks noChangeAspect="1"/>
            </p:cNvGraphicFramePr>
            <p:nvPr/>
          </p:nvGraphicFramePr>
          <p:xfrm>
            <a:off x="768" y="1392"/>
            <a:ext cx="2157" cy="2088"/>
          </p:xfrm>
          <a:graphic>
            <a:graphicData uri="http://schemas.openxmlformats.org/presentationml/2006/ole">
              <mc:AlternateContent xmlns:mc="http://schemas.openxmlformats.org/markup-compatibility/2006">
                <mc:Choice xmlns:v="urn:schemas-microsoft-com:vml" Requires="v">
                  <p:oleObj spid="_x0000_s9283" name="Image" r:id="rId6" imgW="7510060" imgH="7268620" progId="Photoshop.Image.5">
                    <p:embed/>
                  </p:oleObj>
                </mc:Choice>
                <mc:Fallback>
                  <p:oleObj name="Image" r:id="rId6" imgW="7510060" imgH="7268620"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392"/>
                          <a:ext cx="2157" cy="20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Line 6"/>
            <p:cNvSpPr>
              <a:spLocks noChangeShapeType="1"/>
            </p:cNvSpPr>
            <p:nvPr/>
          </p:nvSpPr>
          <p:spPr bwMode="auto">
            <a:xfrm flipV="1">
              <a:off x="1824" y="2352"/>
              <a:ext cx="3024" cy="96"/>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2" name="Line 7"/>
            <p:cNvSpPr>
              <a:spLocks noChangeShapeType="1"/>
            </p:cNvSpPr>
            <p:nvPr/>
          </p:nvSpPr>
          <p:spPr bwMode="auto">
            <a:xfrm flipV="1">
              <a:off x="1824" y="1776"/>
              <a:ext cx="1680" cy="24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3" name="Line 8"/>
            <p:cNvSpPr>
              <a:spLocks noChangeShapeType="1"/>
            </p:cNvSpPr>
            <p:nvPr/>
          </p:nvSpPr>
          <p:spPr bwMode="auto">
            <a:xfrm flipV="1">
              <a:off x="1776" y="1296"/>
              <a:ext cx="1680" cy="48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grpSp>
      <p:sp>
        <p:nvSpPr>
          <p:cNvPr id="34826" name="Text Box 10"/>
          <p:cNvSpPr txBox="1">
            <a:spLocks noChangeArrowheads="1"/>
          </p:cNvSpPr>
          <p:nvPr/>
        </p:nvSpPr>
        <p:spPr bwMode="auto">
          <a:xfrm>
            <a:off x="457200" y="6248127"/>
            <a:ext cx="8081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smtClean="0">
                <a:latin typeface="+mn-lt"/>
              </a:rPr>
              <a:t>Named </a:t>
            </a:r>
            <a:r>
              <a:rPr lang="en-US" altLang="en-US" sz="2000" dirty="0">
                <a:latin typeface="+mn-lt"/>
              </a:rPr>
              <a:t>after Sir George </a:t>
            </a:r>
            <a:r>
              <a:rPr lang="en-US" altLang="en-US" sz="2000" dirty="0" err="1">
                <a:latin typeface="+mn-lt"/>
              </a:rPr>
              <a:t>Biddell</a:t>
            </a:r>
            <a:r>
              <a:rPr lang="en-US" altLang="en-US" sz="2000" dirty="0">
                <a:latin typeface="+mn-lt"/>
              </a:rPr>
              <a:t> </a:t>
            </a:r>
            <a:r>
              <a:rPr lang="en-US" altLang="en-US" sz="2000" dirty="0" smtClean="0">
                <a:latin typeface="+mn-lt"/>
              </a:rPr>
              <a:t>Airy </a:t>
            </a:r>
            <a:r>
              <a:rPr lang="en-US" altLang="en-US" sz="2000" dirty="0">
                <a:latin typeface="+mn-lt"/>
              </a:rPr>
              <a:t>English mathematician and </a:t>
            </a:r>
            <a:r>
              <a:rPr lang="en-US" altLang="en-US" sz="2000" dirty="0" smtClean="0">
                <a:latin typeface="+mn-lt"/>
              </a:rPr>
              <a:t>astronomer</a:t>
            </a:r>
            <a:endParaRPr lang="en-US" altLang="en-US" sz="2000" dirty="0">
              <a:latin typeface="+mn-lt"/>
            </a:endParaRPr>
          </a:p>
        </p:txBody>
      </p:sp>
      <p:sp>
        <p:nvSpPr>
          <p:cNvPr id="2" name="Title 1"/>
          <p:cNvSpPr>
            <a:spLocks noGrp="1"/>
          </p:cNvSpPr>
          <p:nvPr>
            <p:ph type="title"/>
          </p:nvPr>
        </p:nvSpPr>
        <p:spPr/>
        <p:txBody>
          <a:bodyPr>
            <a:normAutofit fontScale="90000"/>
          </a:bodyPr>
          <a:lstStyle/>
          <a:p>
            <a:r>
              <a:rPr lang="en-US" dirty="0"/>
              <a:t>Intensity Distribution of a diffraction-limited spot</a:t>
            </a:r>
            <a:br>
              <a:rPr lang="en-US" dirty="0"/>
            </a:br>
            <a:endParaRPr lang="en-US" dirty="0"/>
          </a:p>
        </p:txBody>
      </p:sp>
      <p:sp>
        <p:nvSpPr>
          <p:cNvPr id="3" name="Content Placeholder 2"/>
          <p:cNvSpPr>
            <a:spLocks noGrp="1"/>
          </p:cNvSpPr>
          <p:nvPr>
            <p:ph idx="1"/>
          </p:nvPr>
        </p:nvSpPr>
        <p:spPr/>
        <p:txBody>
          <a:bodyPr/>
          <a:lstStyle/>
          <a:p>
            <a:r>
              <a:rPr lang="en-US" dirty="0" smtClean="0"/>
              <a:t>Airy Disk</a:t>
            </a:r>
            <a:endParaRPr lang="en-US" dirty="0"/>
          </a:p>
        </p:txBody>
      </p:sp>
    </p:spTree>
    <p:extLst>
      <p:ext uri="{BB962C8B-B14F-4D97-AF65-F5344CB8AC3E}">
        <p14:creationId xmlns:p14="http://schemas.microsoft.com/office/powerpoint/2010/main" val="1310193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p:cNvSpPr txBox="1">
            <a:spLocks noChangeArrowheads="1"/>
          </p:cNvSpPr>
          <p:nvPr/>
        </p:nvSpPr>
        <p:spPr bwMode="auto">
          <a:xfrm>
            <a:off x="914400" y="2008923"/>
            <a:ext cx="7162800"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130000"/>
              </a:lnSpc>
            </a:pPr>
            <a:r>
              <a:rPr lang="en-US" altLang="en-US" dirty="0" err="1" smtClean="0"/>
              <a:t>d</a:t>
            </a:r>
            <a:r>
              <a:rPr lang="en-US" altLang="en-US" baseline="-25000" dirty="0" err="1" smtClean="0"/>
              <a:t>min</a:t>
            </a:r>
            <a:r>
              <a:rPr lang="en-US" altLang="en-US" dirty="0" smtClean="0"/>
              <a:t> </a:t>
            </a:r>
            <a:r>
              <a:rPr lang="en-US" altLang="en-US" dirty="0"/>
              <a:t>= 1.22  </a:t>
            </a:r>
            <a:r>
              <a:rPr lang="en-US" altLang="en-US" sz="3200" dirty="0">
                <a:latin typeface="Symbol" panose="05050102010706020507" pitchFamily="18" charset="2"/>
              </a:rPr>
              <a:t>l</a:t>
            </a:r>
            <a:r>
              <a:rPr lang="en-US" altLang="en-US" dirty="0"/>
              <a:t> / (NA </a:t>
            </a:r>
            <a:r>
              <a:rPr lang="en-US" altLang="en-US" baseline="-25000" dirty="0"/>
              <a:t>objective</a:t>
            </a:r>
            <a:r>
              <a:rPr lang="en-US" altLang="en-US" dirty="0"/>
              <a:t> +NA </a:t>
            </a:r>
            <a:r>
              <a:rPr lang="en-US" altLang="en-US" baseline="-25000" dirty="0"/>
              <a:t>condenser</a:t>
            </a:r>
            <a:r>
              <a:rPr lang="en-US" altLang="en-US" dirty="0"/>
              <a:t>) </a:t>
            </a:r>
          </a:p>
          <a:p>
            <a:endParaRPr lang="en-US" altLang="en-US" dirty="0"/>
          </a:p>
        </p:txBody>
      </p:sp>
      <p:pic>
        <p:nvPicPr>
          <p:cNvPr id="111618" name="Picture 7" descr="7-airy disc.jpg                                                00018BECMacintosh HD                   ABA781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819400"/>
            <a:ext cx="2001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8" descr="8-two pt resolution.jpg                                        00018BEC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59088"/>
            <a:ext cx="43434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chor="t"/>
          <a:lstStyle/>
          <a:p>
            <a:r>
              <a:rPr lang="en-US" dirty="0" smtClean="0"/>
              <a:t>Airy disks and resolution</a:t>
            </a:r>
            <a:endParaRPr lang="en-US" dirty="0"/>
          </a:p>
        </p:txBody>
      </p:sp>
      <p:sp>
        <p:nvSpPr>
          <p:cNvPr id="3" name="Content Placeholder 2"/>
          <p:cNvSpPr>
            <a:spLocks noGrp="1"/>
          </p:cNvSpPr>
          <p:nvPr>
            <p:ph idx="1"/>
          </p:nvPr>
        </p:nvSpPr>
        <p:spPr>
          <a:xfrm>
            <a:off x="628650" y="1281340"/>
            <a:ext cx="7886700" cy="4351338"/>
          </a:xfrm>
        </p:spPr>
        <p:txBody>
          <a:bodyPr/>
          <a:lstStyle/>
          <a:p>
            <a:r>
              <a:rPr lang="en-US" altLang="en-US" dirty="0"/>
              <a:t>Minimum resolvable distance requires that the two airy disk</a:t>
            </a:r>
            <a:r>
              <a:rPr lang="en-US" altLang="ja-JP" dirty="0"/>
              <a:t>s don</a:t>
            </a:r>
            <a:r>
              <a:rPr lang="ja-JP" altLang="en-US" dirty="0"/>
              <a:t>’</a:t>
            </a:r>
            <a:r>
              <a:rPr lang="en-US" altLang="ja-JP" dirty="0"/>
              <a:t>t overlap</a:t>
            </a:r>
          </a:p>
          <a:p>
            <a:endParaRPr lang="en-US" dirty="0"/>
          </a:p>
        </p:txBody>
      </p:sp>
    </p:spTree>
    <p:extLst>
      <p:ext uri="{BB962C8B-B14F-4D97-AF65-F5344CB8AC3E}">
        <p14:creationId xmlns:p14="http://schemas.microsoft.com/office/powerpoint/2010/main" val="11606517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trick with ray optics</a:t>
            </a:r>
            <a:endParaRPr lang="en-US" dirty="0"/>
          </a:p>
        </p:txBody>
      </p:sp>
      <p:sp>
        <p:nvSpPr>
          <p:cNvPr id="7" name="Content Placeholder 6"/>
          <p:cNvSpPr>
            <a:spLocks noGrp="1"/>
          </p:cNvSpPr>
          <p:nvPr>
            <p:ph sz="half" idx="1"/>
          </p:nvPr>
        </p:nvSpPr>
        <p:spPr/>
        <p:txBody>
          <a:bodyPr/>
          <a:lstStyle/>
          <a:p>
            <a:r>
              <a:rPr lang="en-US" dirty="0" smtClean="0"/>
              <a:t>Making objects invisible</a:t>
            </a:r>
          </a:p>
          <a:p>
            <a:r>
              <a:rPr lang="en-US" dirty="0" smtClean="0"/>
              <a:t>Ray tracing still important for optical research</a:t>
            </a:r>
          </a:p>
          <a:p>
            <a:r>
              <a:rPr lang="en-US" dirty="0" smtClean="0"/>
              <a:t>Paper by Choi and Howell from University of Rochester published 2014</a:t>
            </a:r>
          </a:p>
          <a:p>
            <a:r>
              <a:rPr lang="en-US" dirty="0"/>
              <a:t>http://arxiv.org/abs/1409.4705v2</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62662"/>
            <a:ext cx="3886200" cy="213863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4079966"/>
            <a:ext cx="3886200" cy="2331720"/>
          </a:xfrm>
          <a:prstGeom prst="rect">
            <a:avLst/>
          </a:prstGeom>
        </p:spPr>
      </p:pic>
    </p:spTree>
    <p:extLst>
      <p:ext uri="{BB962C8B-B14F-4D97-AF65-F5344CB8AC3E}">
        <p14:creationId xmlns:p14="http://schemas.microsoft.com/office/powerpoint/2010/main" val="9434238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white light?</a:t>
            </a:r>
            <a:endParaRPr lang="en-US" dirty="0"/>
          </a:p>
        </p:txBody>
      </p:sp>
      <p:sp>
        <p:nvSpPr>
          <p:cNvPr id="6" name="Content Placeholder 5"/>
          <p:cNvSpPr>
            <a:spLocks noGrp="1"/>
          </p:cNvSpPr>
          <p:nvPr>
            <p:ph idx="1"/>
          </p:nvPr>
        </p:nvSpPr>
        <p:spPr/>
        <p:txBody>
          <a:bodyPr/>
          <a:lstStyle/>
          <a:p>
            <a:r>
              <a:rPr lang="en-US" dirty="0"/>
              <a:t>A combination of all wavelengths originating from the </a:t>
            </a:r>
            <a:r>
              <a:rPr lang="en-US" dirty="0" smtClean="0"/>
              <a:t>source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6" y="2930675"/>
            <a:ext cx="6422571" cy="3568095"/>
          </a:xfrm>
          <a:prstGeom prst="rect">
            <a:avLst/>
          </a:prstGeom>
        </p:spPr>
      </p:pic>
    </p:spTree>
    <p:extLst>
      <p:ext uri="{BB962C8B-B14F-4D97-AF65-F5344CB8AC3E}">
        <p14:creationId xmlns:p14="http://schemas.microsoft.com/office/powerpoint/2010/main" val="18099712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 cloak </a:t>
            </a:r>
            <a:r>
              <a:rPr lang="en-US" dirty="0" smtClean="0"/>
              <a:t>at small angles </a:t>
            </a:r>
            <a:r>
              <a:rPr lang="en-US" dirty="0" smtClean="0"/>
              <a:t>using simple optics</a:t>
            </a:r>
            <a:endParaRPr lang="en-US" dirty="0"/>
          </a:p>
        </p:txBody>
      </p:sp>
      <p:sp>
        <p:nvSpPr>
          <p:cNvPr id="3" name="Content Placeholder 2"/>
          <p:cNvSpPr>
            <a:spLocks noGrp="1"/>
          </p:cNvSpPr>
          <p:nvPr>
            <p:ph idx="1"/>
          </p:nvPr>
        </p:nvSpPr>
        <p:spPr/>
        <p:txBody>
          <a:bodyPr/>
          <a:lstStyle/>
          <a:p>
            <a:r>
              <a:rPr lang="en-US" dirty="0" smtClean="0"/>
              <a:t>Paraxial rays are those at small angles</a:t>
            </a:r>
          </a:p>
          <a:p>
            <a:r>
              <a:rPr lang="en-US" dirty="0" smtClean="0"/>
              <a:t>Uses 4 off the shelf lenses: two with a focal length of f</a:t>
            </a:r>
            <a:r>
              <a:rPr lang="en-US" baseline="-25000" dirty="0" smtClean="0"/>
              <a:t>1</a:t>
            </a:r>
            <a:r>
              <a:rPr lang="en-US" dirty="0" smtClean="0"/>
              <a:t> and two with focal lengths of f</a:t>
            </a:r>
            <a:r>
              <a:rPr lang="en-US" baseline="-25000" dirty="0" smtClean="0"/>
              <a:t>2</a:t>
            </a:r>
            <a:endParaRPr lang="en-US" baseline="-25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Tree>
    <p:extLst>
      <p:ext uri="{BB962C8B-B14F-4D97-AF65-F5344CB8AC3E}">
        <p14:creationId xmlns:p14="http://schemas.microsoft.com/office/powerpoint/2010/main" val="5540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Lens with f</a:t>
            </a:r>
            <a:r>
              <a:rPr lang="en-US" baseline="-25000" dirty="0" smtClean="0"/>
              <a:t>1</a:t>
            </a:r>
            <a:r>
              <a:rPr lang="en-US" dirty="0" smtClean="0"/>
              <a:t> separated from lens with f</a:t>
            </a:r>
            <a:r>
              <a:rPr lang="en-US" baseline="-25000" dirty="0" smtClean="0"/>
              <a:t>2</a:t>
            </a:r>
            <a:r>
              <a:rPr lang="en-US" dirty="0" smtClean="0"/>
              <a:t> by sum of their focal lengths = t</a:t>
            </a:r>
            <a:r>
              <a:rPr lang="en-US" baseline="-25000" dirty="0" smtClean="0"/>
              <a:t>1</a:t>
            </a:r>
            <a:r>
              <a:rPr lang="en-US" dirty="0" smtClean="0"/>
              <a:t>. </a:t>
            </a:r>
          </a:p>
          <a:p>
            <a:r>
              <a:rPr lang="en-US" dirty="0" smtClean="0"/>
              <a:t>Separate </a:t>
            </a:r>
            <a:r>
              <a:rPr lang="en-US" dirty="0"/>
              <a:t>the two sets by </a:t>
            </a:r>
            <a:r>
              <a:rPr lang="en-US" i="1" dirty="0"/>
              <a:t>t</a:t>
            </a:r>
            <a:r>
              <a:rPr lang="en-US" baseline="-25000" dirty="0"/>
              <a:t>2</a:t>
            </a:r>
            <a:r>
              <a:rPr lang="en-US" dirty="0"/>
              <a:t>=2</a:t>
            </a:r>
            <a:r>
              <a:rPr lang="en-US" i="1" dirty="0"/>
              <a:t> f</a:t>
            </a:r>
            <a:r>
              <a:rPr lang="en-US" baseline="-25000" dirty="0"/>
              <a:t>2</a:t>
            </a:r>
            <a:r>
              <a:rPr lang="en-US" dirty="0"/>
              <a:t> (</a:t>
            </a:r>
            <a:r>
              <a:rPr lang="en-US" i="1" dirty="0"/>
              <a:t>f</a:t>
            </a:r>
            <a:r>
              <a:rPr lang="en-US" baseline="-25000" dirty="0"/>
              <a:t>1</a:t>
            </a:r>
            <a:r>
              <a:rPr lang="en-US" dirty="0"/>
              <a:t>+</a:t>
            </a:r>
            <a:r>
              <a:rPr lang="en-US" i="1" dirty="0"/>
              <a:t> f</a:t>
            </a:r>
            <a:r>
              <a:rPr lang="en-US" baseline="-25000" dirty="0"/>
              <a:t>2</a:t>
            </a:r>
            <a:r>
              <a:rPr lang="en-US" dirty="0"/>
              <a:t>) / (</a:t>
            </a:r>
            <a:r>
              <a:rPr lang="en-US" i="1" dirty="0"/>
              <a:t>f</a:t>
            </a:r>
            <a:r>
              <a:rPr lang="en-US" baseline="-25000" dirty="0"/>
              <a:t>1</a:t>
            </a:r>
            <a:r>
              <a:rPr lang="en-US" dirty="0"/>
              <a:t>—</a:t>
            </a:r>
            <a:r>
              <a:rPr lang="en-US" i="1" dirty="0"/>
              <a:t> f</a:t>
            </a:r>
            <a:r>
              <a:rPr lang="en-US" baseline="-25000" dirty="0"/>
              <a:t>2</a:t>
            </a:r>
            <a:r>
              <a:rPr lang="en-US" dirty="0"/>
              <a:t>) apart, so that the two </a:t>
            </a:r>
            <a:r>
              <a:rPr lang="en-US" i="1" dirty="0"/>
              <a:t>f</a:t>
            </a:r>
            <a:r>
              <a:rPr lang="en-US" baseline="-25000" dirty="0"/>
              <a:t>2</a:t>
            </a:r>
            <a:r>
              <a:rPr lang="en-US" dirty="0"/>
              <a:t> lenses are</a:t>
            </a:r>
            <a:r>
              <a:rPr lang="en-US" i="1" dirty="0"/>
              <a:t> t</a:t>
            </a:r>
            <a:r>
              <a:rPr lang="en-US" baseline="-25000" dirty="0"/>
              <a:t>2 </a:t>
            </a:r>
            <a:r>
              <a:rPr lang="en-US" dirty="0"/>
              <a:t>apart.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lstStyle/>
          <a:p>
            <a:r>
              <a:rPr lang="en-US" dirty="0" smtClean="0"/>
              <a:t>Perfect cloak </a:t>
            </a:r>
            <a:r>
              <a:rPr lang="en-US" dirty="0" smtClean="0"/>
              <a:t>at small angles </a:t>
            </a:r>
            <a:r>
              <a:rPr lang="en-US" dirty="0" smtClean="0"/>
              <a:t>using simple optics</a:t>
            </a:r>
            <a:endParaRPr lang="en-US" dirty="0"/>
          </a:p>
        </p:txBody>
      </p:sp>
    </p:spTree>
    <p:extLst>
      <p:ext uri="{BB962C8B-B14F-4D97-AF65-F5344CB8AC3E}">
        <p14:creationId xmlns:p14="http://schemas.microsoft.com/office/powerpoint/2010/main" val="9034496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4637</TotalTime>
  <Words>5166</Words>
  <Application>Microsoft Office PowerPoint</Application>
  <PresentationFormat>On-screen Show (4:3)</PresentationFormat>
  <Paragraphs>557</Paragraphs>
  <Slides>91</Slides>
  <Notes>37</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3</vt:i4>
      </vt:variant>
      <vt:variant>
        <vt:lpstr>Slide Titles</vt:lpstr>
      </vt:variant>
      <vt:variant>
        <vt:i4>91</vt:i4>
      </vt:variant>
    </vt:vector>
  </HeadingPairs>
  <TitlesOfParts>
    <vt:vector size="107" baseType="lpstr">
      <vt:lpstr>ＭＳ Ｐゴシック</vt:lpstr>
      <vt:lpstr>ＭＳ Ｐゴシック</vt:lpstr>
      <vt:lpstr>Arial</vt:lpstr>
      <vt:lpstr>Calibri</vt:lpstr>
      <vt:lpstr>Calibri Light</vt:lpstr>
      <vt:lpstr>Cambria Math</vt:lpstr>
      <vt:lpstr>Comic Sans MS</vt:lpstr>
      <vt:lpstr>Symbol</vt:lpstr>
      <vt:lpstr>Times</vt:lpstr>
      <vt:lpstr>Times New Roman</vt:lpstr>
      <vt:lpstr>Wingdings</vt:lpstr>
      <vt:lpstr>Office Theme</vt:lpstr>
      <vt:lpstr>1_Office Theme</vt:lpstr>
      <vt:lpstr>Equation</vt:lpstr>
      <vt:lpstr>Picture</vt:lpstr>
      <vt:lpstr>Image</vt:lpstr>
      <vt:lpstr>Biology 177: Principles of Modern Microscopy</vt:lpstr>
      <vt:lpstr>Lecture 3: Microscope Optics</vt:lpstr>
      <vt:lpstr>Basic properties of light</vt:lpstr>
      <vt:lpstr>Particle versus wave theories of light in the 17th Century.</vt:lpstr>
      <vt:lpstr>Characteristics of a wave</vt:lpstr>
      <vt:lpstr>Characteristics of a wave</vt:lpstr>
      <vt:lpstr>Characteristics of a wave</vt:lpstr>
      <vt:lpstr>Characteristics of a wave</vt:lpstr>
      <vt:lpstr>What is white light?</vt:lpstr>
      <vt:lpstr>Refraction as explained through Fermat’s principle of least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thin lens law to our object, a gold 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Dispersion: Separation of white light into spectral colors as a result of different amounts of refraction by different wavelengths of light. </vt:lpstr>
      <vt:lpstr>Monochromator: Optical instrument for generating single colors</vt:lpstr>
      <vt:lpstr>Why Isaac Newton did not believe the wave theory of light</vt:lpstr>
      <vt:lpstr>PowerPoint Presentation</vt:lpstr>
      <vt:lpstr>PowerPoint Presentation</vt:lpstr>
      <vt:lpstr>PowerPoint Presentation</vt:lpstr>
      <vt:lpstr>PowerPoint Presentation</vt:lpstr>
      <vt:lpstr>Optical Aberrations:  Imperfections in optical systems</vt:lpstr>
      <vt:lpstr>PowerPoint Presentation</vt:lpstr>
      <vt:lpstr>PowerPoint Presentation</vt:lpstr>
      <vt:lpstr>Optical Aberrations:  Imperfections in optical systems</vt:lpstr>
      <vt:lpstr>PowerPoint Presentation</vt:lpstr>
      <vt:lpstr>Optical Aberrations:  Imperfections in optical systems</vt:lpstr>
      <vt:lpstr>Need to Understand Numerical Aperture (N.A.)</vt:lpstr>
      <vt:lpstr>Larger Aperture collects more light</vt:lpstr>
      <vt:lpstr>PowerPoint Presentation</vt:lpstr>
      <vt:lpstr>PowerPoint Presentation</vt:lpstr>
      <vt:lpstr>How immersion medium affects the true N.A.  and, consequently, resolution</vt:lpstr>
      <vt:lpstr>PowerPoint Presentation</vt:lpstr>
      <vt:lpstr>PowerPoint Presentation</vt:lpstr>
      <vt:lpstr>PowerPoint Presentation</vt:lpstr>
      <vt:lpstr>Optical Aberrations:  Imperfections in optical systems</vt:lpstr>
      <vt:lpstr>The most important microscope component</vt:lpstr>
      <vt:lpstr>Example: Achromat doublet</vt:lpstr>
      <vt:lpstr>Dispersion  in a plane-parallel glass plate (e.g. slide, cover slip, window of a vessel) </vt:lpstr>
      <vt:lpstr>Named Spectral Lines</vt:lpstr>
      <vt:lpstr>Fraunhofer lines</vt:lpstr>
      <vt:lpstr>Why do we care about Fraunhofer lines?</vt:lpstr>
      <vt:lpstr>Why do we care about Fraunhofer lines?</vt:lpstr>
      <vt:lpstr>Abbe number (V)</vt:lpstr>
      <vt:lpstr>Abbe number (V)</vt:lpstr>
      <vt:lpstr>Objective names and corrections</vt:lpstr>
      <vt:lpstr>Definitions: Color Correction (axial) </vt:lpstr>
      <vt:lpstr>Example: Achromat doublet</vt:lpstr>
      <vt:lpstr>Example: Achromat doublet</vt:lpstr>
      <vt:lpstr>PowerPoint Presentation</vt:lpstr>
      <vt:lpstr>PowerPoint Presentation</vt:lpstr>
      <vt:lpstr>The Finitely Corrected Compound Microscope </vt:lpstr>
      <vt:lpstr>PowerPoint Presentation</vt:lpstr>
      <vt:lpstr>PowerPoint Presentation</vt:lpstr>
      <vt:lpstr>PowerPoint Presentation</vt:lpstr>
      <vt:lpstr>The second most important microscope component</vt:lpstr>
      <vt:lpstr>Condenser maximizes resolution</vt:lpstr>
      <vt:lpstr>“Kohler” Illumination</vt:lpstr>
      <vt:lpstr>PowerPoint Presentation</vt:lpstr>
      <vt:lpstr>PowerPoint Presentation</vt:lpstr>
      <vt:lpstr>PowerPoint Presentation</vt:lpstr>
      <vt:lpstr>PowerPoint Presentation</vt:lpstr>
      <vt:lpstr>PowerPoint Presentation</vt:lpstr>
      <vt:lpstr>Condenser N.A. and Resolution</vt:lpstr>
      <vt:lpstr>Collapse of Newton's corpuscular theory and the rise of the wave theory</vt:lpstr>
      <vt:lpstr>Intensity Distribution of a diffraction-limited spot </vt:lpstr>
      <vt:lpstr>Airy disks and resolution</vt:lpstr>
      <vt:lpstr>Another trick with ray optics</vt:lpstr>
      <vt:lpstr>Perfect cloak at small angles using simple optics</vt:lpstr>
      <vt:lpstr>Perfect cloak at small angles using simple optics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151</cp:revision>
  <cp:lastPrinted>2015-01-13T04:42:36Z</cp:lastPrinted>
  <dcterms:created xsi:type="dcterms:W3CDTF">2015-01-06T22:55:41Z</dcterms:created>
  <dcterms:modified xsi:type="dcterms:W3CDTF">2015-01-13T20:24:53Z</dcterms:modified>
</cp:coreProperties>
</file>