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6" r:id="rId1"/>
    <p:sldMasterId id="2147483708" r:id="rId2"/>
  </p:sldMasterIdLst>
  <p:notesMasterIdLst>
    <p:notesMasterId r:id="rId61"/>
  </p:notesMasterIdLst>
  <p:sldIdLst>
    <p:sldId id="370" r:id="rId3"/>
    <p:sldId id="379" r:id="rId4"/>
    <p:sldId id="362" r:id="rId5"/>
    <p:sldId id="375" r:id="rId6"/>
    <p:sldId id="376" r:id="rId7"/>
    <p:sldId id="377" r:id="rId8"/>
    <p:sldId id="378" r:id="rId9"/>
    <p:sldId id="381" r:id="rId10"/>
    <p:sldId id="309" r:id="rId11"/>
    <p:sldId id="372" r:id="rId12"/>
    <p:sldId id="289" r:id="rId13"/>
    <p:sldId id="288" r:id="rId14"/>
    <p:sldId id="373" r:id="rId15"/>
    <p:sldId id="374" r:id="rId16"/>
    <p:sldId id="316" r:id="rId17"/>
    <p:sldId id="317" r:id="rId18"/>
    <p:sldId id="319" r:id="rId19"/>
    <p:sldId id="320" r:id="rId20"/>
    <p:sldId id="322" r:id="rId21"/>
    <p:sldId id="323" r:id="rId22"/>
    <p:sldId id="324" r:id="rId23"/>
    <p:sldId id="326" r:id="rId24"/>
    <p:sldId id="327" r:id="rId25"/>
    <p:sldId id="328" r:id="rId26"/>
    <p:sldId id="329" r:id="rId27"/>
    <p:sldId id="330" r:id="rId28"/>
    <p:sldId id="331" r:id="rId29"/>
    <p:sldId id="332" r:id="rId30"/>
    <p:sldId id="333" r:id="rId31"/>
    <p:sldId id="334" r:id="rId32"/>
    <p:sldId id="336" r:id="rId33"/>
    <p:sldId id="338" r:id="rId34"/>
    <p:sldId id="339" r:id="rId35"/>
    <p:sldId id="337" r:id="rId36"/>
    <p:sldId id="382" r:id="rId37"/>
    <p:sldId id="335" r:id="rId38"/>
    <p:sldId id="383" r:id="rId39"/>
    <p:sldId id="303" r:id="rId40"/>
    <p:sldId id="341" r:id="rId41"/>
    <p:sldId id="384" r:id="rId42"/>
    <p:sldId id="385" r:id="rId43"/>
    <p:sldId id="386" r:id="rId44"/>
    <p:sldId id="387" r:id="rId45"/>
    <p:sldId id="388" r:id="rId46"/>
    <p:sldId id="389" r:id="rId47"/>
    <p:sldId id="390" r:id="rId48"/>
    <p:sldId id="348" r:id="rId49"/>
    <p:sldId id="349" r:id="rId50"/>
    <p:sldId id="351" r:id="rId51"/>
    <p:sldId id="350" r:id="rId52"/>
    <p:sldId id="391" r:id="rId53"/>
    <p:sldId id="392" r:id="rId54"/>
    <p:sldId id="393" r:id="rId55"/>
    <p:sldId id="394" r:id="rId56"/>
    <p:sldId id="345" r:id="rId57"/>
    <p:sldId id="395" r:id="rId58"/>
    <p:sldId id="398" r:id="rId59"/>
    <p:sldId id="399" r:id="rId6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8E8E8"/>
    <a:srgbClr val="0D18E1"/>
    <a:srgbClr val="FF0E0A"/>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686" autoAdjust="0"/>
  </p:normalViewPr>
  <p:slideViewPr>
    <p:cSldViewPr>
      <p:cViewPr varScale="1">
        <p:scale>
          <a:sx n="67" d="100"/>
          <a:sy n="67" d="100"/>
        </p:scale>
        <p:origin x="183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97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07" charset="0"/>
                <a:ea typeface="+mn-ea"/>
                <a:cs typeface="+mn-cs"/>
              </a:defRPr>
            </a:lvl1pPr>
          </a:lstStyle>
          <a:p>
            <a:pPr>
              <a:defRPr/>
            </a:pPr>
            <a:endParaRPr lang="en-US"/>
          </a:p>
        </p:txBody>
      </p:sp>
      <p:sp>
        <p:nvSpPr>
          <p:cNvPr id="481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07"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81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07" charset="0"/>
                <a:ea typeface="+mn-ea"/>
                <a:cs typeface="+mn-cs"/>
              </a:defRPr>
            </a:lvl1pPr>
          </a:lstStyle>
          <a:p>
            <a:pPr>
              <a:defRPr/>
            </a:pPr>
            <a:endParaRPr lang="en-US"/>
          </a:p>
        </p:txBody>
      </p:sp>
      <p:sp>
        <p:nvSpPr>
          <p:cNvPr id="481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anose="02020603050405020304" pitchFamily="18" charset="0"/>
              </a:defRPr>
            </a:lvl1pPr>
          </a:lstStyle>
          <a:p>
            <a:fld id="{6DF9C9E7-09D7-4D3A-92F3-A1B33769759D}" type="slidenum">
              <a:rPr lang="en-US" altLang="en-US"/>
              <a:pPr/>
              <a:t>‹#›</a:t>
            </a:fld>
            <a:endParaRPr lang="en-US" altLang="en-US"/>
          </a:p>
        </p:txBody>
      </p:sp>
    </p:spTree>
    <p:extLst>
      <p:ext uri="{BB962C8B-B14F-4D97-AF65-F5344CB8AC3E}">
        <p14:creationId xmlns:p14="http://schemas.microsoft.com/office/powerpoint/2010/main" val="5795382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7" charset="0"/>
        <a:ea typeface="MS PGothic" panose="020B0600070205080204" pitchFamily="34"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Times" pitchFamily="-107"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07"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107"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107"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Magnification ?  </a:t>
            </a:r>
          </a:p>
          <a:p>
            <a:endParaRPr lang="en-US" dirty="0" smtClean="0"/>
          </a:p>
          <a:p>
            <a:r>
              <a:rPr lang="en-US" dirty="0" smtClean="0"/>
              <a:t>Right side up or upside down?</a:t>
            </a:r>
          </a:p>
          <a:p>
            <a:endParaRPr lang="en-US" dirty="0" smtClean="0"/>
          </a:p>
          <a:p>
            <a:r>
              <a:rPr lang="en-US" dirty="0" smtClean="0"/>
              <a:t>Why is metal creating pupil?</a:t>
            </a:r>
          </a:p>
          <a:p>
            <a:endParaRPr lang="en-US" dirty="0"/>
          </a:p>
        </p:txBody>
      </p:sp>
      <p:sp>
        <p:nvSpPr>
          <p:cNvPr id="4" name="Slide Number Placeholder 3"/>
          <p:cNvSpPr>
            <a:spLocks noGrp="1"/>
          </p:cNvSpPr>
          <p:nvPr>
            <p:ph type="sldNum" sz="quarter" idx="10"/>
          </p:nvPr>
        </p:nvSpPr>
        <p:spPr/>
        <p:txBody>
          <a:bodyPr/>
          <a:lstStyle/>
          <a:p>
            <a:fld id="{6DF9C9E7-09D7-4D3A-92F3-A1B33769759D}" type="slidenum">
              <a:rPr lang="en-US" altLang="en-US" smtClean="0"/>
              <a:pPr/>
              <a:t>3</a:t>
            </a:fld>
            <a:endParaRPr lang="en-US" altLang="en-US"/>
          </a:p>
        </p:txBody>
      </p:sp>
    </p:spTree>
    <p:extLst>
      <p:ext uri="{BB962C8B-B14F-4D97-AF65-F5344CB8AC3E}">
        <p14:creationId xmlns:p14="http://schemas.microsoft.com/office/powerpoint/2010/main" val="286094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Leewenhoek</a:t>
            </a:r>
            <a:r>
              <a:rPr lang="en-US" dirty="0" smtClean="0"/>
              <a:t> microscope was simplicity in itself. It had a single lens mounted on a metal plate with screws to move the specimen across the field of view and to focus its image. The lens was the key and permitted magnification of 70 to 270.  (web site seems incorrect on magnification range) </a:t>
            </a:r>
          </a:p>
          <a:p>
            <a:r>
              <a:rPr lang="en-US" dirty="0" smtClean="0"/>
              <a:t>http://www.asu.edu/courses/phs208/patternsbb/PiN/rdg/elmicr/optical.shtml</a:t>
            </a:r>
          </a:p>
          <a:p>
            <a:endParaRPr lang="en-US" dirty="0"/>
          </a:p>
        </p:txBody>
      </p:sp>
      <p:sp>
        <p:nvSpPr>
          <p:cNvPr id="4" name="Slide Number Placeholder 3"/>
          <p:cNvSpPr>
            <a:spLocks noGrp="1"/>
          </p:cNvSpPr>
          <p:nvPr>
            <p:ph type="sldNum" sz="quarter" idx="10"/>
          </p:nvPr>
        </p:nvSpPr>
        <p:spPr/>
        <p:txBody>
          <a:bodyPr/>
          <a:lstStyle/>
          <a:p>
            <a:fld id="{6DF9C9E7-09D7-4D3A-92F3-A1B33769759D}" type="slidenum">
              <a:rPr lang="en-US" altLang="en-US" smtClean="0"/>
              <a:pPr/>
              <a:t>46</a:t>
            </a:fld>
            <a:endParaRPr lang="en-US" altLang="en-US"/>
          </a:p>
        </p:txBody>
      </p:sp>
    </p:spTree>
    <p:extLst>
      <p:ext uri="{BB962C8B-B14F-4D97-AF65-F5344CB8AC3E}">
        <p14:creationId xmlns:p14="http://schemas.microsoft.com/office/powerpoint/2010/main" val="509229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notice about the values?</a:t>
            </a:r>
            <a:endParaRPr lang="en-US" dirty="0"/>
          </a:p>
        </p:txBody>
      </p:sp>
      <p:sp>
        <p:nvSpPr>
          <p:cNvPr id="4" name="Slide Number Placeholder 3"/>
          <p:cNvSpPr>
            <a:spLocks noGrp="1"/>
          </p:cNvSpPr>
          <p:nvPr>
            <p:ph type="sldNum" sz="quarter" idx="10"/>
          </p:nvPr>
        </p:nvSpPr>
        <p:spPr/>
        <p:txBody>
          <a:bodyPr/>
          <a:lstStyle/>
          <a:p>
            <a:fld id="{6DF9C9E7-09D7-4D3A-92F3-A1B33769759D}" type="slidenum">
              <a:rPr lang="en-US" altLang="en-US" smtClean="0"/>
              <a:pPr/>
              <a:t>56</a:t>
            </a:fld>
            <a:endParaRPr lang="en-US" altLang="en-US"/>
          </a:p>
        </p:txBody>
      </p:sp>
    </p:spTree>
    <p:extLst>
      <p:ext uri="{BB962C8B-B14F-4D97-AF65-F5344CB8AC3E}">
        <p14:creationId xmlns:p14="http://schemas.microsoft.com/office/powerpoint/2010/main" val="218237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http://www.nature.com/nature/journal/v480/n7375/full/480042a.html</a:t>
            </a:r>
          </a:p>
          <a:p>
            <a:endParaRPr lang="en-US" dirty="0" smtClean="0"/>
          </a:p>
          <a:p>
            <a:r>
              <a:rPr lang="en-US" dirty="0" smtClean="0"/>
              <a:t>Straw image from http://www.extremetech.com/extreme/168060-the-first-quantum-metamaterial-raises-more-questions-than-it-answers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DF9C9E7-09D7-4D3A-92F3-A1B33769759D}" type="slidenum">
              <a:rPr lang="en-US" altLang="en-US" smtClean="0"/>
              <a:pPr/>
              <a:t>57</a:t>
            </a:fld>
            <a:endParaRPr lang="en-US" altLang="en-US"/>
          </a:p>
        </p:txBody>
      </p:sp>
    </p:spTree>
    <p:extLst>
      <p:ext uri="{BB962C8B-B14F-4D97-AF65-F5344CB8AC3E}">
        <p14:creationId xmlns:p14="http://schemas.microsoft.com/office/powerpoint/2010/main" val="1436067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Darker</a:t>
            </a:r>
            <a:r>
              <a:rPr lang="en-US" baseline="0" dirty="0" smtClean="0"/>
              <a:t> blue, higher refractive index. Like a gravitational lens</a:t>
            </a:r>
            <a:endParaRPr lang="en-US" dirty="0" smtClean="0"/>
          </a:p>
          <a:p>
            <a:endParaRPr lang="en-US" dirty="0" smtClean="0"/>
          </a:p>
          <a:p>
            <a:r>
              <a:rPr lang="en-US" dirty="0" smtClean="0"/>
              <a:t>A </a:t>
            </a:r>
            <a:r>
              <a:rPr lang="en-US" dirty="0" smtClean="0"/>
              <a:t>practical </a:t>
            </a:r>
            <a:r>
              <a:rPr lang="en-US" dirty="0" err="1" smtClean="0"/>
              <a:t>superlens</a:t>
            </a:r>
            <a:r>
              <a:rPr lang="en-US" dirty="0" smtClean="0"/>
              <a:t>, super lens or perfect lens, is a lens which uses metamaterials to go beyond the diffraction limit. The diffraction limit is an inherent limitation in conventional optical devices or lenses.[1] In </a:t>
            </a:r>
            <a:r>
              <a:rPr lang="en-US" dirty="0" err="1" smtClean="0"/>
              <a:t>nano</a:t>
            </a:r>
            <a:r>
              <a:rPr lang="en-US" dirty="0" smtClean="0"/>
              <a:t>-optics, a </a:t>
            </a:r>
            <a:r>
              <a:rPr lang="en-US" dirty="0" err="1" smtClean="0"/>
              <a:t>plasmonic</a:t>
            </a:r>
            <a:r>
              <a:rPr lang="en-US" dirty="0" smtClean="0"/>
              <a:t> lens generally refers to a lens for surface </a:t>
            </a:r>
            <a:r>
              <a:rPr lang="en-US" dirty="0" err="1" smtClean="0"/>
              <a:t>plasmon</a:t>
            </a:r>
            <a:r>
              <a:rPr lang="en-US" dirty="0" smtClean="0"/>
              <a:t> </a:t>
            </a:r>
            <a:r>
              <a:rPr lang="en-US" dirty="0" err="1" smtClean="0"/>
              <a:t>polaritons</a:t>
            </a:r>
            <a:r>
              <a:rPr lang="en-US" dirty="0" smtClean="0"/>
              <a:t> (SPPs), i.e. a device that redirects SPPs to converge towards a single focal point. Since SPPs can have very small wavelength, they can converge into a very small and very intense spot, much smaller than the free-space wavelength and the diffraction limit.[1][2] Surface </a:t>
            </a:r>
            <a:r>
              <a:rPr lang="en-US" dirty="0" err="1" smtClean="0"/>
              <a:t>plasmon</a:t>
            </a:r>
            <a:r>
              <a:rPr lang="en-US" dirty="0" smtClean="0"/>
              <a:t> </a:t>
            </a:r>
            <a:r>
              <a:rPr lang="en-US" dirty="0" err="1" smtClean="0"/>
              <a:t>polaritons</a:t>
            </a:r>
            <a:r>
              <a:rPr lang="en-US" dirty="0" smtClean="0"/>
              <a:t> (SPPs), are infrared or visible-frequency electromagnetic waves, which travel along a metal-dielectric or metal-air interface. The term "surface </a:t>
            </a:r>
            <a:r>
              <a:rPr lang="en-US" dirty="0" err="1" smtClean="0"/>
              <a:t>plasmon</a:t>
            </a:r>
            <a:r>
              <a:rPr lang="en-US" dirty="0" smtClean="0"/>
              <a:t> </a:t>
            </a:r>
            <a:r>
              <a:rPr lang="en-US" dirty="0" err="1" smtClean="0"/>
              <a:t>polariton</a:t>
            </a:r>
            <a:r>
              <a:rPr lang="en-US" dirty="0" smtClean="0"/>
              <a:t>" explains that the wave involves both charge motion in the metal ("surface </a:t>
            </a:r>
            <a:r>
              <a:rPr lang="en-US" dirty="0" err="1" smtClean="0"/>
              <a:t>plasmon</a:t>
            </a:r>
            <a:r>
              <a:rPr lang="en-US" dirty="0" smtClean="0"/>
              <a:t>") and electromagnetic waves in the air or dielectric ("</a:t>
            </a:r>
            <a:r>
              <a:rPr lang="en-US" dirty="0" err="1" smtClean="0"/>
              <a:t>polariton</a:t>
            </a:r>
            <a:r>
              <a:rPr lang="en-US" dirty="0" smtClean="0"/>
              <a:t>").[1]</a:t>
            </a:r>
          </a:p>
          <a:p>
            <a:r>
              <a:rPr lang="en-US" dirty="0" smtClean="0"/>
              <a:t>They are a type of surface wave, guided along the interface in much the same way that light can be guided by an optical fiber. SPPs are shorter in wavelength than the incident light (photons).[2]</a:t>
            </a:r>
          </a:p>
          <a:p>
            <a:endParaRPr lang="en-US" dirty="0" smtClean="0"/>
          </a:p>
          <a:p>
            <a:r>
              <a:rPr lang="en-US" dirty="0" smtClean="0"/>
              <a:t>Metamaterials are artificial materials engineered to have properties that have not yet been found in nature.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DF9C9E7-09D7-4D3A-92F3-A1B33769759D}" type="slidenum">
              <a:rPr lang="en-US" altLang="en-US" smtClean="0"/>
              <a:pPr/>
              <a:t>58</a:t>
            </a:fld>
            <a:endParaRPr lang="en-US" altLang="en-US"/>
          </a:p>
        </p:txBody>
      </p:sp>
    </p:spTree>
    <p:extLst>
      <p:ext uri="{BB962C8B-B14F-4D97-AF65-F5344CB8AC3E}">
        <p14:creationId xmlns:p14="http://schemas.microsoft.com/office/powerpoint/2010/main" val="2664061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BBC: Albert Einstein has been voted the greatest physicist of all time in an end of the millennium poll, pushing Sir Isaac Newton into second place. Maxwell</a:t>
            </a:r>
            <a:r>
              <a:rPr lang="en-US" baseline="0" dirty="0" smtClean="0"/>
              <a:t> 3</a:t>
            </a:r>
            <a:r>
              <a:rPr lang="en-US" baseline="30000" dirty="0" smtClean="0"/>
              <a:t>rd</a:t>
            </a:r>
            <a:r>
              <a:rPr lang="en-US" baseline="0" dirty="0" smtClean="0"/>
              <a:t>. </a:t>
            </a:r>
            <a:r>
              <a:rPr lang="en-US" dirty="0" smtClean="0"/>
              <a:t>The survey was conducted among 100 of today's leading physicists. </a:t>
            </a:r>
            <a:endParaRPr lang="en-US" dirty="0"/>
          </a:p>
        </p:txBody>
      </p:sp>
      <p:sp>
        <p:nvSpPr>
          <p:cNvPr id="4" name="Slide Number Placeholder 3"/>
          <p:cNvSpPr>
            <a:spLocks noGrp="1"/>
          </p:cNvSpPr>
          <p:nvPr>
            <p:ph type="sldNum" sz="quarter" idx="10"/>
          </p:nvPr>
        </p:nvSpPr>
        <p:spPr/>
        <p:txBody>
          <a:bodyPr/>
          <a:lstStyle/>
          <a:p>
            <a:fld id="{6DF9C9E7-09D7-4D3A-92F3-A1B33769759D}" type="slidenum">
              <a:rPr lang="en-US" altLang="en-US" smtClean="0"/>
              <a:pPr/>
              <a:t>4</a:t>
            </a:fld>
            <a:endParaRPr lang="en-US" altLang="en-US"/>
          </a:p>
        </p:txBody>
      </p:sp>
    </p:spTree>
    <p:extLst>
      <p:ext uri="{BB962C8B-B14F-4D97-AF65-F5344CB8AC3E}">
        <p14:creationId xmlns:p14="http://schemas.microsoft.com/office/powerpoint/2010/main" val="1293745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F9C9E7-09D7-4D3A-92F3-A1B33769759D}" type="slidenum">
              <a:rPr lang="en-US" altLang="en-US" smtClean="0"/>
              <a:pPr/>
              <a:t>5</a:t>
            </a:fld>
            <a:endParaRPr lang="en-US" altLang="en-US"/>
          </a:p>
        </p:txBody>
      </p:sp>
    </p:spTree>
    <p:extLst>
      <p:ext uri="{BB962C8B-B14F-4D97-AF65-F5344CB8AC3E}">
        <p14:creationId xmlns:p14="http://schemas.microsoft.com/office/powerpoint/2010/main" val="887152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F9C9E7-09D7-4D3A-92F3-A1B33769759D}" type="slidenum">
              <a:rPr lang="en-US" altLang="en-US" smtClean="0"/>
              <a:pPr/>
              <a:t>6</a:t>
            </a:fld>
            <a:endParaRPr lang="en-US" altLang="en-US"/>
          </a:p>
        </p:txBody>
      </p:sp>
    </p:spTree>
    <p:extLst>
      <p:ext uri="{BB962C8B-B14F-4D97-AF65-F5344CB8AC3E}">
        <p14:creationId xmlns:p14="http://schemas.microsoft.com/office/powerpoint/2010/main" val="4072710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Looked at orbit of Io around Jupiter.</a:t>
            </a:r>
            <a:r>
              <a:rPr lang="en-US" baseline="0" dirty="0" smtClean="0"/>
              <a:t> Io just discovered by Galileo in 1610. Io orbits at a good plane from earth so that it is eclipsed by Jupiter. </a:t>
            </a:r>
            <a:endParaRPr lang="en-US" dirty="0"/>
          </a:p>
        </p:txBody>
      </p:sp>
      <p:sp>
        <p:nvSpPr>
          <p:cNvPr id="4" name="Slide Number Placeholder 3"/>
          <p:cNvSpPr>
            <a:spLocks noGrp="1"/>
          </p:cNvSpPr>
          <p:nvPr>
            <p:ph type="sldNum" sz="quarter" idx="10"/>
          </p:nvPr>
        </p:nvSpPr>
        <p:spPr/>
        <p:txBody>
          <a:bodyPr/>
          <a:lstStyle/>
          <a:p>
            <a:fld id="{6DF9C9E7-09D7-4D3A-92F3-A1B33769759D}" type="slidenum">
              <a:rPr lang="en-US" altLang="en-US" smtClean="0"/>
              <a:pPr/>
              <a:t>7</a:t>
            </a:fld>
            <a:endParaRPr lang="en-US" altLang="en-US"/>
          </a:p>
        </p:txBody>
      </p:sp>
    </p:spTree>
    <p:extLst>
      <p:ext uri="{BB962C8B-B14F-4D97-AF65-F5344CB8AC3E}">
        <p14:creationId xmlns:p14="http://schemas.microsoft.com/office/powerpoint/2010/main" val="4131131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Discussed</a:t>
            </a:r>
            <a:r>
              <a:rPr lang="en-US" baseline="0" dirty="0" smtClean="0"/>
              <a:t> why we use visible light and its being </a:t>
            </a:r>
            <a:r>
              <a:rPr lang="en-US" baseline="0" smtClean="0"/>
              <a:t>perfect for analysis </a:t>
            </a:r>
            <a:r>
              <a:rPr lang="en-US" baseline="0" dirty="0" smtClean="0"/>
              <a:t>via </a:t>
            </a:r>
            <a:r>
              <a:rPr lang="en-US" baseline="0" smtClean="0"/>
              <a:t>geometrical </a:t>
            </a:r>
            <a:r>
              <a:rPr lang="en-US" baseline="0" smtClean="0"/>
              <a:t>optics.</a:t>
            </a:r>
            <a:endParaRPr lang="en-US" dirty="0"/>
          </a:p>
        </p:txBody>
      </p:sp>
      <p:sp>
        <p:nvSpPr>
          <p:cNvPr id="4" name="Slide Number Placeholder 3"/>
          <p:cNvSpPr>
            <a:spLocks noGrp="1"/>
          </p:cNvSpPr>
          <p:nvPr>
            <p:ph type="sldNum" sz="quarter" idx="10"/>
          </p:nvPr>
        </p:nvSpPr>
        <p:spPr/>
        <p:txBody>
          <a:bodyPr/>
          <a:lstStyle/>
          <a:p>
            <a:fld id="{5C1915EA-2C58-4E3C-9B71-E32E967BD0E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891425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Frequency</a:t>
            </a:r>
            <a:r>
              <a:rPr lang="en-US" baseline="0" dirty="0" smtClean="0"/>
              <a:t> does not change with medium.</a:t>
            </a:r>
            <a:endParaRPr lang="en-US" dirty="0"/>
          </a:p>
        </p:txBody>
      </p:sp>
      <p:sp>
        <p:nvSpPr>
          <p:cNvPr id="4" name="Slide Number Placeholder 3"/>
          <p:cNvSpPr>
            <a:spLocks noGrp="1"/>
          </p:cNvSpPr>
          <p:nvPr>
            <p:ph type="sldNum" sz="quarter" idx="10"/>
          </p:nvPr>
        </p:nvSpPr>
        <p:spPr/>
        <p:txBody>
          <a:bodyPr/>
          <a:lstStyle/>
          <a:p>
            <a:fld id="{6DF9C9E7-09D7-4D3A-92F3-A1B33769759D}" type="slidenum">
              <a:rPr lang="en-US" altLang="en-US" smtClean="0"/>
              <a:pPr/>
              <a:t>9</a:t>
            </a:fld>
            <a:endParaRPr lang="en-US" altLang="en-US"/>
          </a:p>
        </p:txBody>
      </p:sp>
    </p:spTree>
    <p:extLst>
      <p:ext uri="{BB962C8B-B14F-4D97-AF65-F5344CB8AC3E}">
        <p14:creationId xmlns:p14="http://schemas.microsoft.com/office/powerpoint/2010/main" val="95427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chapter we shall discuss some elementary applications of the ideas of the previous chapter to a number of practical devices, using the approximation called </a:t>
            </a:r>
            <a:r>
              <a:rPr lang="en-US" i="1" dirty="0" smtClean="0"/>
              <a:t>geometrical optics</a:t>
            </a:r>
            <a:r>
              <a:rPr lang="en-US" dirty="0" smtClean="0"/>
              <a:t>. This is a most useful approximation in the practical design of many optical systems and instruments. Geometrical optics is either very simple or else it is very complicated. By that we mean that we can either study it only superficially, so that we can design instruments roughly, using rules that are so simple that we hardly need deal with them here at all, since they are practically of high school level, or else, if we want to know about the small errors in lenses and similar details, the subject gets so complicated that it is too advanced to discuss here! </a:t>
            </a:r>
          </a:p>
          <a:p>
            <a:endParaRPr lang="en-US" dirty="0" smtClean="0"/>
          </a:p>
          <a:p>
            <a:r>
              <a:rPr lang="en-US" dirty="0" smtClean="0"/>
              <a:t>http://feynmanlectures.caltech.edu/I_27.html#Ch27-S1</a:t>
            </a:r>
            <a:endParaRPr lang="en-US" dirty="0"/>
          </a:p>
        </p:txBody>
      </p:sp>
      <p:sp>
        <p:nvSpPr>
          <p:cNvPr id="4" name="Slide Number Placeholder 3"/>
          <p:cNvSpPr>
            <a:spLocks noGrp="1"/>
          </p:cNvSpPr>
          <p:nvPr>
            <p:ph type="sldNum" sz="quarter" idx="10"/>
          </p:nvPr>
        </p:nvSpPr>
        <p:spPr/>
        <p:txBody>
          <a:bodyPr/>
          <a:lstStyle/>
          <a:p>
            <a:fld id="{6DF9C9E7-09D7-4D3A-92F3-A1B33769759D}" type="slidenum">
              <a:rPr lang="en-US" altLang="en-US" smtClean="0"/>
              <a:pPr/>
              <a:t>16</a:t>
            </a:fld>
            <a:endParaRPr lang="en-US" altLang="en-US"/>
          </a:p>
        </p:txBody>
      </p:sp>
    </p:spTree>
    <p:extLst>
      <p:ext uri="{BB962C8B-B14F-4D97-AF65-F5344CB8AC3E}">
        <p14:creationId xmlns:p14="http://schemas.microsoft.com/office/powerpoint/2010/main" val="90027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60000"/>
              </a:lnSpc>
            </a:pPr>
            <a:r>
              <a:rPr lang="en-US" altLang="en-US" dirty="0" smtClean="0"/>
              <a:t>Why can</a:t>
            </a:r>
            <a:r>
              <a:rPr lang="ja-JP" altLang="en-US" dirty="0" smtClean="0"/>
              <a:t>’</a:t>
            </a:r>
            <a:r>
              <a:rPr lang="en-US" altLang="ja-JP" dirty="0" smtClean="0"/>
              <a:t>t this work for mag&gt;100? Lens gets more spherical</a:t>
            </a:r>
            <a:r>
              <a:rPr lang="en-US" altLang="ja-JP" baseline="0" dirty="0" smtClean="0"/>
              <a:t> and closer to focal point.</a:t>
            </a:r>
            <a:endParaRPr lang="en-US" altLang="en-US" dirty="0"/>
          </a:p>
        </p:txBody>
      </p:sp>
      <p:sp>
        <p:nvSpPr>
          <p:cNvPr id="4" name="Slide Number Placeholder 3"/>
          <p:cNvSpPr>
            <a:spLocks noGrp="1"/>
          </p:cNvSpPr>
          <p:nvPr>
            <p:ph type="sldNum" sz="quarter" idx="10"/>
          </p:nvPr>
        </p:nvSpPr>
        <p:spPr/>
        <p:txBody>
          <a:bodyPr/>
          <a:lstStyle/>
          <a:p>
            <a:fld id="{6DF9C9E7-09D7-4D3A-92F3-A1B33769759D}" type="slidenum">
              <a:rPr lang="en-US" altLang="en-US" smtClean="0"/>
              <a:pPr/>
              <a:t>45</a:t>
            </a:fld>
            <a:endParaRPr lang="en-US" altLang="en-US"/>
          </a:p>
        </p:txBody>
      </p:sp>
    </p:spTree>
    <p:extLst>
      <p:ext uri="{BB962C8B-B14F-4D97-AF65-F5344CB8AC3E}">
        <p14:creationId xmlns:p14="http://schemas.microsoft.com/office/powerpoint/2010/main" val="1725279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75F2D74-D049-40BA-9A56-53674387DACC}" type="slidenum">
              <a:rPr lang="en-US" altLang="en-US" smtClean="0"/>
              <a:pPr/>
              <a:t>‹#›</a:t>
            </a:fld>
            <a:endParaRPr lang="en-US" altLang="en-US"/>
          </a:p>
        </p:txBody>
      </p:sp>
    </p:spTree>
    <p:extLst>
      <p:ext uri="{BB962C8B-B14F-4D97-AF65-F5344CB8AC3E}">
        <p14:creationId xmlns:p14="http://schemas.microsoft.com/office/powerpoint/2010/main" val="2500072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1590DCA-3C08-479D-B863-7301BA5943EE}" type="slidenum">
              <a:rPr lang="en-US" altLang="en-US" smtClean="0"/>
              <a:pPr/>
              <a:t>‹#›</a:t>
            </a:fld>
            <a:endParaRPr lang="en-US" altLang="en-US"/>
          </a:p>
        </p:txBody>
      </p:sp>
    </p:spTree>
    <p:extLst>
      <p:ext uri="{BB962C8B-B14F-4D97-AF65-F5344CB8AC3E}">
        <p14:creationId xmlns:p14="http://schemas.microsoft.com/office/powerpoint/2010/main" val="3167146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8B1871E-3CAE-4EB2-8149-4D368FC126CD}" type="slidenum">
              <a:rPr lang="en-US" altLang="en-US" smtClean="0"/>
              <a:pPr/>
              <a:t>‹#›</a:t>
            </a:fld>
            <a:endParaRPr lang="en-US" altLang="en-US"/>
          </a:p>
        </p:txBody>
      </p:sp>
    </p:spTree>
    <p:extLst>
      <p:ext uri="{BB962C8B-B14F-4D97-AF65-F5344CB8AC3E}">
        <p14:creationId xmlns:p14="http://schemas.microsoft.com/office/powerpoint/2010/main" val="251521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4D0B552-CE7E-4E14-A702-5FAD62EF42A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4843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7C3D78A-AB78-4283-9DFA-A956FAC119F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9043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7A9919B1-179A-4F95-B2AF-D805637B3F0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1109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65BDE40-8EE4-4893-AB18-5A6036DFD1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48905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9CCA4400-89AD-4F14-850E-70916A34E0B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4750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07650B55-29B6-42AD-B60C-3206936811A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40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8682D1D-09D3-46DD-A5C2-68A8DAC4DD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2101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D005B3C7-4318-4E18-A0ED-59FB32553D8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076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A446493-A420-420E-BB6B-E5D88A57F187}" type="slidenum">
              <a:rPr lang="en-US" altLang="en-US" smtClean="0"/>
              <a:pPr/>
              <a:t>‹#›</a:t>
            </a:fld>
            <a:endParaRPr lang="en-US" altLang="en-US"/>
          </a:p>
        </p:txBody>
      </p:sp>
    </p:spTree>
    <p:extLst>
      <p:ext uri="{BB962C8B-B14F-4D97-AF65-F5344CB8AC3E}">
        <p14:creationId xmlns:p14="http://schemas.microsoft.com/office/powerpoint/2010/main" val="2317128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E71A45B1-BDDD-42D5-85FF-C8AB2783F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5199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F6BBD4E-CE9B-4EBF-97A8-ABBA2CE6D6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1531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1B00320-9832-4461-81F1-247C14068D5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5137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6B1932B-4B76-4524-B827-5DFAA6C99A54}"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7220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solidFill>
                <a:prstClr val="black">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solidFill>
                <a:prstClr val="black">
                  <a:tint val="75000"/>
                </a:prstClr>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01D46EE-C828-4C62-B2E3-AAF80E30B656}"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835162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15F85D9-27B6-469C-BFDB-7ED3DD58A445}" type="slidenum">
              <a:rPr lang="en-US" altLang="en-US" smtClean="0"/>
              <a:pPr/>
              <a:t>‹#›</a:t>
            </a:fld>
            <a:endParaRPr lang="en-US" altLang="en-US"/>
          </a:p>
        </p:txBody>
      </p:sp>
    </p:spTree>
    <p:extLst>
      <p:ext uri="{BB962C8B-B14F-4D97-AF65-F5344CB8AC3E}">
        <p14:creationId xmlns:p14="http://schemas.microsoft.com/office/powerpoint/2010/main" val="2145212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115C9545-B76B-456C-8B00-9F21D21594A3}" type="slidenum">
              <a:rPr lang="en-US" altLang="en-US" smtClean="0"/>
              <a:pPr/>
              <a:t>‹#›</a:t>
            </a:fld>
            <a:endParaRPr lang="en-US" altLang="en-US"/>
          </a:p>
        </p:txBody>
      </p:sp>
    </p:spTree>
    <p:extLst>
      <p:ext uri="{BB962C8B-B14F-4D97-AF65-F5344CB8AC3E}">
        <p14:creationId xmlns:p14="http://schemas.microsoft.com/office/powerpoint/2010/main" val="4151094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C30CA8DB-BB38-4480-AD24-B05460CD52A9}" type="slidenum">
              <a:rPr lang="en-US" altLang="en-US" smtClean="0"/>
              <a:pPr/>
              <a:t>‹#›</a:t>
            </a:fld>
            <a:endParaRPr lang="en-US" altLang="en-US"/>
          </a:p>
        </p:txBody>
      </p:sp>
    </p:spTree>
    <p:extLst>
      <p:ext uri="{BB962C8B-B14F-4D97-AF65-F5344CB8AC3E}">
        <p14:creationId xmlns:p14="http://schemas.microsoft.com/office/powerpoint/2010/main" val="3198358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C079650-0B78-4A47-A00A-4333150E2957}" type="slidenum">
              <a:rPr lang="en-US" altLang="en-US" smtClean="0"/>
              <a:pPr/>
              <a:t>‹#›</a:t>
            </a:fld>
            <a:endParaRPr lang="en-US" altLang="en-US"/>
          </a:p>
        </p:txBody>
      </p:sp>
    </p:spTree>
    <p:extLst>
      <p:ext uri="{BB962C8B-B14F-4D97-AF65-F5344CB8AC3E}">
        <p14:creationId xmlns:p14="http://schemas.microsoft.com/office/powerpoint/2010/main" val="52723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F2D7830B-B030-41E0-9E23-318D86A3F179}" type="slidenum">
              <a:rPr lang="en-US" altLang="en-US" smtClean="0"/>
              <a:pPr/>
              <a:t>‹#›</a:t>
            </a:fld>
            <a:endParaRPr lang="en-US" altLang="en-US"/>
          </a:p>
        </p:txBody>
      </p:sp>
    </p:spTree>
    <p:extLst>
      <p:ext uri="{BB962C8B-B14F-4D97-AF65-F5344CB8AC3E}">
        <p14:creationId xmlns:p14="http://schemas.microsoft.com/office/powerpoint/2010/main" val="4256564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112101D-A1AE-4EA4-99B1-B26264AE0D97}" type="slidenum">
              <a:rPr lang="en-US" altLang="en-US" smtClean="0"/>
              <a:pPr/>
              <a:t>‹#›</a:t>
            </a:fld>
            <a:endParaRPr lang="en-US" altLang="en-US"/>
          </a:p>
        </p:txBody>
      </p:sp>
    </p:spTree>
    <p:extLst>
      <p:ext uri="{BB962C8B-B14F-4D97-AF65-F5344CB8AC3E}">
        <p14:creationId xmlns:p14="http://schemas.microsoft.com/office/powerpoint/2010/main" val="3557599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31DA7DD-475E-4D0E-8E83-D7B3CA2995C7}" type="slidenum">
              <a:rPr lang="en-US" altLang="en-US" smtClean="0"/>
              <a:pPr/>
              <a:t>‹#›</a:t>
            </a:fld>
            <a:endParaRPr lang="en-US" altLang="en-US"/>
          </a:p>
        </p:txBody>
      </p:sp>
    </p:spTree>
    <p:extLst>
      <p:ext uri="{BB962C8B-B14F-4D97-AF65-F5344CB8AC3E}">
        <p14:creationId xmlns:p14="http://schemas.microsoft.com/office/powerpoint/2010/main" val="3725473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a:defRPr/>
            </a:pP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a:defRPr/>
            </a:pP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72EF0-7AC4-4587-97D0-44299F1D9154}" type="slidenum">
              <a:rPr lang="en-US" altLang="en-US" smtClean="0"/>
              <a:pPr/>
              <a:t>‹#›</a:t>
            </a:fld>
            <a:endParaRPr lang="en-US" altLang="en-US" dirty="0"/>
          </a:p>
        </p:txBody>
      </p:sp>
    </p:spTree>
    <p:extLst>
      <p:ext uri="{BB962C8B-B14F-4D97-AF65-F5344CB8AC3E}">
        <p14:creationId xmlns:p14="http://schemas.microsoft.com/office/powerpoint/2010/main" val="28537146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solidFill>
                <a:srgbClr val="000000"/>
              </a:solidFill>
              <a:latin typeface="Calibri" panose="020F0502020204030204"/>
              <a:ea typeface="+mn-ea"/>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solidFill>
                <a:srgbClr val="000000"/>
              </a:solidFill>
              <a:latin typeface="Calibri" panose="020F0502020204030204"/>
              <a:ea typeface="+mn-ea"/>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93F44-7D7C-4199-8C9C-6119FD5AC94A}" type="slidenum">
              <a:rPr lang="en-US" altLang="en-US" smtClean="0">
                <a:solidFill>
                  <a:srgbClr val="000000"/>
                </a:solidFill>
                <a:latin typeface="Calibri" panose="020F0502020204030204"/>
                <a:ea typeface="+mn-ea"/>
              </a:rPr>
              <a:pPr/>
              <a:t>‹#›</a:t>
            </a:fld>
            <a:endParaRPr lang="en-US" altLang="en-US">
              <a:solidFill>
                <a:srgbClr val="000000"/>
              </a:solidFill>
              <a:latin typeface="Calibri" panose="020F0502020204030204"/>
              <a:ea typeface="+mn-ea"/>
            </a:endParaRPr>
          </a:p>
        </p:txBody>
      </p:sp>
    </p:spTree>
    <p:extLst>
      <p:ext uri="{BB962C8B-B14F-4D97-AF65-F5344CB8AC3E}">
        <p14:creationId xmlns:p14="http://schemas.microsoft.com/office/powerpoint/2010/main" val="14223664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2.bin"/><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4.wmf"/><Relationship Id="rId4" Type="http://schemas.openxmlformats.org/officeDocument/2006/relationships/oleObject" Target="../embeddings/oleObject3.bin"/></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6.jpg"/><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2.jpg"/><Relationship Id="rId4" Type="http://schemas.openxmlformats.org/officeDocument/2006/relationships/image" Target="../media/image21.jpg"/></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Biology 177: Principles of Modern Microscopy</a:t>
            </a:r>
          </a:p>
        </p:txBody>
      </p:sp>
      <p:sp>
        <p:nvSpPr>
          <p:cNvPr id="5" name="Subtitle 4"/>
          <p:cNvSpPr>
            <a:spLocks noGrp="1"/>
          </p:cNvSpPr>
          <p:nvPr>
            <p:ph type="subTitle" idx="1"/>
          </p:nvPr>
        </p:nvSpPr>
        <p:spPr/>
        <p:txBody>
          <a:bodyPr/>
          <a:lstStyle/>
          <a:p>
            <a:r>
              <a:rPr lang="en-US" dirty="0" smtClean="0"/>
              <a:t>Lecture 02: </a:t>
            </a:r>
          </a:p>
          <a:p>
            <a:r>
              <a:rPr lang="en-US" dirty="0" smtClean="0"/>
              <a:t>Geometrical Optics</a:t>
            </a:r>
            <a:endParaRPr lang="en-US" dirty="0"/>
          </a:p>
        </p:txBody>
      </p:sp>
    </p:spTree>
    <p:extLst>
      <p:ext uri="{BB962C8B-B14F-4D97-AF65-F5344CB8AC3E}">
        <p14:creationId xmlns:p14="http://schemas.microsoft.com/office/powerpoint/2010/main" val="2286611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181100" y="2392363"/>
            <a:ext cx="4991100" cy="389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lgn="l">
              <a:spcBef>
                <a:spcPct val="50000"/>
              </a:spcBef>
            </a:pPr>
            <a:r>
              <a:rPr lang="en-US" altLang="en-US" sz="2000" dirty="0">
                <a:solidFill>
                  <a:schemeClr val="tx1"/>
                </a:solidFill>
              </a:rPr>
              <a:t>   Medium                 Refractive Index</a:t>
            </a:r>
            <a:r>
              <a:rPr lang="en-US" altLang="en-US" sz="2000" u="sng" dirty="0">
                <a:solidFill>
                  <a:schemeClr val="tx1"/>
                </a:solidFill>
              </a:rPr>
              <a:t>   </a:t>
            </a:r>
          </a:p>
          <a:p>
            <a:pPr algn="l">
              <a:lnSpc>
                <a:spcPct val="140000"/>
              </a:lnSpc>
            </a:pPr>
            <a:endParaRPr lang="en-US" altLang="en-US" sz="2000" dirty="0">
              <a:solidFill>
                <a:schemeClr val="tx1"/>
              </a:solidFill>
            </a:endParaRPr>
          </a:p>
          <a:p>
            <a:pPr algn="l">
              <a:lnSpc>
                <a:spcPct val="140000"/>
              </a:lnSpc>
            </a:pPr>
            <a:endParaRPr lang="en-US" altLang="en-US" sz="2000" dirty="0">
              <a:solidFill>
                <a:schemeClr val="tx1"/>
              </a:solidFill>
            </a:endParaRPr>
          </a:p>
          <a:p>
            <a:pPr algn="l">
              <a:lnSpc>
                <a:spcPct val="140000"/>
              </a:lnSpc>
            </a:pPr>
            <a:r>
              <a:rPr lang="en-US" altLang="en-US" sz="2000" dirty="0">
                <a:solidFill>
                  <a:schemeClr val="tx1"/>
                </a:solidFill>
              </a:rPr>
              <a:t>   Air			1.0003 </a:t>
            </a:r>
          </a:p>
          <a:p>
            <a:pPr algn="l">
              <a:lnSpc>
                <a:spcPct val="140000"/>
              </a:lnSpc>
            </a:pPr>
            <a:r>
              <a:rPr lang="en-US" altLang="en-US" sz="2000" dirty="0">
                <a:solidFill>
                  <a:schemeClr val="tx1"/>
                </a:solidFill>
              </a:rPr>
              <a:t>   Water 		1.33</a:t>
            </a:r>
          </a:p>
          <a:p>
            <a:pPr algn="l">
              <a:lnSpc>
                <a:spcPct val="140000"/>
              </a:lnSpc>
            </a:pPr>
            <a:r>
              <a:rPr lang="en-US" altLang="en-US" sz="2000" dirty="0">
                <a:solidFill>
                  <a:schemeClr val="tx1"/>
                </a:solidFill>
              </a:rPr>
              <a:t>   Glycerin 		1.47 </a:t>
            </a:r>
          </a:p>
          <a:p>
            <a:pPr algn="l">
              <a:lnSpc>
                <a:spcPct val="140000"/>
              </a:lnSpc>
            </a:pPr>
            <a:r>
              <a:rPr lang="en-US" altLang="en-US" sz="2000" dirty="0">
                <a:solidFill>
                  <a:schemeClr val="tx1"/>
                </a:solidFill>
              </a:rPr>
              <a:t>   Immersion Oil 	1.518 </a:t>
            </a:r>
          </a:p>
          <a:p>
            <a:pPr algn="l">
              <a:lnSpc>
                <a:spcPct val="140000"/>
              </a:lnSpc>
            </a:pPr>
            <a:r>
              <a:rPr lang="en-US" altLang="en-US" sz="2000" dirty="0">
                <a:solidFill>
                  <a:schemeClr val="tx1"/>
                </a:solidFill>
              </a:rPr>
              <a:t>   Glass 		1.56 – 1.46</a:t>
            </a:r>
          </a:p>
          <a:p>
            <a:pPr algn="l">
              <a:lnSpc>
                <a:spcPct val="140000"/>
              </a:lnSpc>
            </a:pPr>
            <a:r>
              <a:rPr lang="en-US" altLang="en-US" sz="2000" dirty="0">
                <a:solidFill>
                  <a:schemeClr val="tx1"/>
                </a:solidFill>
              </a:rPr>
              <a:t>   Diamond  		2.42</a:t>
            </a:r>
            <a:r>
              <a:rPr lang="en-US" altLang="en-US" dirty="0">
                <a:solidFill>
                  <a:schemeClr val="tx1"/>
                </a:solidFill>
              </a:rPr>
              <a:t> </a:t>
            </a:r>
          </a:p>
        </p:txBody>
      </p:sp>
      <p:graphicFrame>
        <p:nvGraphicFramePr>
          <p:cNvPr id="26627" name="Object 3"/>
          <p:cNvGraphicFramePr>
            <a:graphicFrameLocks noChangeAspect="1"/>
          </p:cNvGraphicFramePr>
          <p:nvPr>
            <p:extLst>
              <p:ext uri="{D42A27DB-BD31-4B8C-83A1-F6EECF244321}">
                <p14:modId xmlns:p14="http://schemas.microsoft.com/office/powerpoint/2010/main" val="4157427100"/>
              </p:ext>
            </p:extLst>
          </p:nvPr>
        </p:nvGraphicFramePr>
        <p:xfrm>
          <a:off x="2503488" y="1219200"/>
          <a:ext cx="4148137" cy="862013"/>
        </p:xfrm>
        <a:graphic>
          <a:graphicData uri="http://schemas.openxmlformats.org/presentationml/2006/ole">
            <mc:AlternateContent xmlns:mc="http://schemas.openxmlformats.org/markup-compatibility/2006">
              <mc:Choice xmlns:v="urn:schemas-microsoft-com:vml" Requires="v">
                <p:oleObj spid="_x0000_s1090" name="Equation" r:id="rId3" imgW="2260440" imgH="469800" progId="Equation.3">
                  <p:embed/>
                </p:oleObj>
              </mc:Choice>
              <mc:Fallback>
                <p:oleObj name="Equation" r:id="rId3" imgW="2260440" imgH="469800" progId="Equation.3">
                  <p:embed/>
                  <p:pic>
                    <p:nvPicPr>
                      <p:cNvPr id="0" name=""/>
                      <p:cNvPicPr>
                        <a:picLocks noChangeAspect="1" noChangeArrowheads="1"/>
                      </p:cNvPicPr>
                      <p:nvPr/>
                    </p:nvPicPr>
                    <p:blipFill>
                      <a:blip r:embed="rId4"/>
                      <a:srcRect/>
                      <a:stretch>
                        <a:fillRect/>
                      </a:stretch>
                    </p:blipFill>
                    <p:spPr bwMode="auto">
                      <a:xfrm>
                        <a:off x="2503488" y="1219200"/>
                        <a:ext cx="4148137" cy="862013"/>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29" name="Text Box 5"/>
          <p:cNvSpPr txBox="1">
            <a:spLocks noChangeArrowheads="1"/>
          </p:cNvSpPr>
          <p:nvPr/>
        </p:nvSpPr>
        <p:spPr bwMode="auto">
          <a:xfrm>
            <a:off x="2971800" y="457200"/>
            <a:ext cx="3165475" cy="52322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dirty="0">
                <a:solidFill>
                  <a:schemeClr val="tx1"/>
                </a:solidFill>
                <a:effectLst>
                  <a:outerShdw blurRad="38100" dist="38100" dir="2700000" algn="tl">
                    <a:srgbClr val="C0C0C0"/>
                  </a:outerShdw>
                </a:effectLst>
              </a:rPr>
              <a:t>Refractive index</a:t>
            </a:r>
            <a:r>
              <a:rPr lang="en-US" altLang="en-US" dirty="0">
                <a:solidFill>
                  <a:schemeClr val="tx1"/>
                </a:solidFill>
              </a:rPr>
              <a:t>  </a:t>
            </a:r>
            <a:r>
              <a:rPr lang="el-GR" altLang="en-US" sz="2800" b="1" i="1" dirty="0" smtClean="0">
                <a:solidFill>
                  <a:schemeClr val="tx1"/>
                </a:solidFill>
                <a:latin typeface="Calibri" panose="020F0502020204030204" pitchFamily="34" charset="0"/>
              </a:rPr>
              <a:t>η</a:t>
            </a:r>
            <a:endParaRPr lang="en-US" altLang="en-US" sz="2800" b="1" i="1" dirty="0">
              <a:solidFill>
                <a:schemeClr val="tx1"/>
              </a:solidFill>
              <a:latin typeface="Calibri" panose="020F0502020204030204" pitchFamily="34" charset="0"/>
            </a:endParaRPr>
          </a:p>
        </p:txBody>
      </p:sp>
      <p:sp>
        <p:nvSpPr>
          <p:cNvPr id="26630" name="Text Box 6"/>
          <p:cNvSpPr txBox="1">
            <a:spLocks noChangeArrowheads="1"/>
          </p:cNvSpPr>
          <p:nvPr/>
        </p:nvSpPr>
        <p:spPr bwMode="auto">
          <a:xfrm>
            <a:off x="5867400" y="2392363"/>
            <a:ext cx="2819400" cy="379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lgn="l">
              <a:spcBef>
                <a:spcPct val="50000"/>
              </a:spcBef>
            </a:pPr>
            <a:r>
              <a:rPr lang="en-US" altLang="en-US" sz="2000" dirty="0">
                <a:solidFill>
                  <a:schemeClr val="tx1"/>
                </a:solidFill>
              </a:rPr>
              <a:t>Velocity in medium</a:t>
            </a:r>
          </a:p>
          <a:p>
            <a:pPr algn="l">
              <a:spcBef>
                <a:spcPct val="50000"/>
              </a:spcBef>
            </a:pPr>
            <a:r>
              <a:rPr lang="en-US" altLang="en-US" sz="1800" dirty="0">
                <a:solidFill>
                  <a:schemeClr val="tx1"/>
                </a:solidFill>
              </a:rPr>
              <a:t>  </a:t>
            </a:r>
            <a:endParaRPr lang="en-US" altLang="en-US" sz="2000" dirty="0">
              <a:solidFill>
                <a:schemeClr val="tx1"/>
              </a:solidFill>
            </a:endParaRPr>
          </a:p>
          <a:p>
            <a:pPr algn="l">
              <a:lnSpc>
                <a:spcPct val="140000"/>
              </a:lnSpc>
            </a:pPr>
            <a:endParaRPr lang="en-US" altLang="en-US" sz="2000" dirty="0">
              <a:solidFill>
                <a:schemeClr val="tx1"/>
              </a:solidFill>
            </a:endParaRPr>
          </a:p>
          <a:p>
            <a:pPr algn="l">
              <a:lnSpc>
                <a:spcPct val="140000"/>
              </a:lnSpc>
            </a:pPr>
            <a:r>
              <a:rPr lang="en-US" altLang="en-US" sz="2000" dirty="0">
                <a:solidFill>
                  <a:schemeClr val="tx1"/>
                </a:solidFill>
              </a:rPr>
              <a:t>  299203 </a:t>
            </a:r>
          </a:p>
          <a:p>
            <a:pPr algn="l">
              <a:lnSpc>
                <a:spcPct val="140000"/>
              </a:lnSpc>
            </a:pPr>
            <a:r>
              <a:rPr lang="en-US" altLang="en-US" sz="2000" dirty="0">
                <a:solidFill>
                  <a:schemeClr val="tx1"/>
                </a:solidFill>
              </a:rPr>
              <a:t>  225032 </a:t>
            </a:r>
          </a:p>
          <a:p>
            <a:pPr algn="l">
              <a:lnSpc>
                <a:spcPct val="140000"/>
              </a:lnSpc>
            </a:pPr>
            <a:r>
              <a:rPr lang="en-US" altLang="en-US" sz="2000" dirty="0">
                <a:solidFill>
                  <a:schemeClr val="tx1"/>
                </a:solidFill>
              </a:rPr>
              <a:t>  203600</a:t>
            </a:r>
          </a:p>
          <a:p>
            <a:pPr algn="l">
              <a:lnSpc>
                <a:spcPct val="140000"/>
              </a:lnSpc>
            </a:pPr>
            <a:r>
              <a:rPr lang="en-US" altLang="en-US" sz="2000" dirty="0">
                <a:solidFill>
                  <a:schemeClr val="tx1"/>
                </a:solidFill>
              </a:rPr>
              <a:t>  197162</a:t>
            </a:r>
          </a:p>
          <a:p>
            <a:pPr algn="l">
              <a:lnSpc>
                <a:spcPct val="140000"/>
              </a:lnSpc>
            </a:pPr>
            <a:r>
              <a:rPr lang="en-US" altLang="en-US" sz="2000" dirty="0">
                <a:solidFill>
                  <a:schemeClr val="tx1"/>
                </a:solidFill>
              </a:rPr>
              <a:t>  191854 - 204995</a:t>
            </a:r>
          </a:p>
          <a:p>
            <a:pPr algn="l">
              <a:lnSpc>
                <a:spcPct val="140000"/>
              </a:lnSpc>
            </a:pPr>
            <a:r>
              <a:rPr lang="en-US" altLang="en-US" sz="2000" dirty="0">
                <a:solidFill>
                  <a:schemeClr val="tx1"/>
                </a:solidFill>
              </a:rPr>
              <a:t>  123675</a:t>
            </a:r>
          </a:p>
        </p:txBody>
      </p:sp>
      <p:sp>
        <p:nvSpPr>
          <p:cNvPr id="26631" name="Line 7"/>
          <p:cNvSpPr>
            <a:spLocks noChangeShapeType="1"/>
          </p:cNvSpPr>
          <p:nvPr/>
        </p:nvSpPr>
        <p:spPr bwMode="auto">
          <a:xfrm>
            <a:off x="1447800" y="3429000"/>
            <a:ext cx="6781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6632" name="Line 8"/>
          <p:cNvSpPr>
            <a:spLocks noChangeShapeType="1"/>
          </p:cNvSpPr>
          <p:nvPr/>
        </p:nvSpPr>
        <p:spPr bwMode="auto">
          <a:xfrm>
            <a:off x="3581400" y="2381250"/>
            <a:ext cx="0" cy="3886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6633" name="Line 9"/>
          <p:cNvSpPr>
            <a:spLocks noChangeShapeType="1"/>
          </p:cNvSpPr>
          <p:nvPr/>
        </p:nvSpPr>
        <p:spPr bwMode="auto">
          <a:xfrm>
            <a:off x="5867400" y="2362200"/>
            <a:ext cx="0" cy="3886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aphicFrame>
        <p:nvGraphicFramePr>
          <p:cNvPr id="26634" name="Object 10"/>
          <p:cNvGraphicFramePr>
            <a:graphicFrameLocks noChangeAspect="1"/>
          </p:cNvGraphicFramePr>
          <p:nvPr>
            <p:extLst>
              <p:ext uri="{D42A27DB-BD31-4B8C-83A1-F6EECF244321}">
                <p14:modId xmlns:p14="http://schemas.microsoft.com/office/powerpoint/2010/main" val="3411299387"/>
              </p:ext>
            </p:extLst>
          </p:nvPr>
        </p:nvGraphicFramePr>
        <p:xfrm>
          <a:off x="6097588" y="2846388"/>
          <a:ext cx="1971675" cy="506412"/>
        </p:xfrm>
        <a:graphic>
          <a:graphicData uri="http://schemas.openxmlformats.org/presentationml/2006/ole">
            <mc:AlternateContent xmlns:mc="http://schemas.openxmlformats.org/markup-compatibility/2006">
              <mc:Choice xmlns:v="urn:schemas-microsoft-com:vml" Requires="v">
                <p:oleObj spid="_x0000_s1091" name="Equation" r:id="rId5" imgW="1726920" imgH="444240" progId="Equation.3">
                  <p:embed/>
                </p:oleObj>
              </mc:Choice>
              <mc:Fallback>
                <p:oleObj name="Equation" r:id="rId5" imgW="1726920" imgH="444240" progId="Equation.3">
                  <p:embed/>
                  <p:pic>
                    <p:nvPicPr>
                      <p:cNvPr id="0" name=""/>
                      <p:cNvPicPr>
                        <a:picLocks noChangeAspect="1" noChangeArrowheads="1"/>
                      </p:cNvPicPr>
                      <p:nvPr/>
                    </p:nvPicPr>
                    <p:blipFill>
                      <a:blip r:embed="rId6"/>
                      <a:srcRect/>
                      <a:stretch>
                        <a:fillRect/>
                      </a:stretch>
                    </p:blipFill>
                    <p:spPr bwMode="auto">
                      <a:xfrm>
                        <a:off x="6097588" y="2846388"/>
                        <a:ext cx="1971675" cy="506412"/>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42438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2"/>
          <p:cNvSpPr txBox="1">
            <a:spLocks noChangeArrowheads="1"/>
          </p:cNvSpPr>
          <p:nvPr/>
        </p:nvSpPr>
        <p:spPr bwMode="auto">
          <a:xfrm>
            <a:off x="990600" y="1828800"/>
            <a:ext cx="723900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nSpc>
                <a:spcPct val="130000"/>
              </a:lnSpc>
            </a:pPr>
            <a:r>
              <a:rPr lang="en-US" altLang="en-US" sz="1800" b="1" u="sng"/>
              <a:t>Material        Blue </a:t>
            </a:r>
            <a:r>
              <a:rPr lang="en-US" altLang="en-US" sz="1800" u="sng"/>
              <a:t>(486nm)</a:t>
            </a:r>
            <a:r>
              <a:rPr lang="en-US" altLang="en-US" sz="1800" b="1" u="sng"/>
              <a:t>    Yellow </a:t>
            </a:r>
            <a:r>
              <a:rPr lang="en-US" altLang="en-US" sz="1800" u="sng"/>
              <a:t>(589nm)</a:t>
            </a:r>
            <a:r>
              <a:rPr lang="en-US" altLang="en-US" sz="1800" b="1" u="sng"/>
              <a:t>  Red </a:t>
            </a:r>
            <a:r>
              <a:rPr lang="en-US" altLang="en-US" sz="1800" u="sng"/>
              <a:t>(656nm)</a:t>
            </a:r>
            <a:r>
              <a:rPr lang="en-US" altLang="en-US" sz="1800"/>
              <a:t> </a:t>
            </a:r>
          </a:p>
          <a:p>
            <a:pPr>
              <a:lnSpc>
                <a:spcPct val="120000"/>
              </a:lnSpc>
            </a:pPr>
            <a:r>
              <a:rPr lang="en-US" altLang="en-US" sz="1800"/>
              <a:t>Crown Glass	1.524 		1.517 		1.515 </a:t>
            </a:r>
          </a:p>
          <a:p>
            <a:pPr>
              <a:lnSpc>
                <a:spcPct val="120000"/>
              </a:lnSpc>
            </a:pPr>
            <a:r>
              <a:rPr lang="en-US" altLang="en-US" sz="1800"/>
              <a:t>Flint Glass	1.639		1.627		1.622 </a:t>
            </a:r>
          </a:p>
          <a:p>
            <a:pPr>
              <a:lnSpc>
                <a:spcPct val="120000"/>
              </a:lnSpc>
            </a:pPr>
            <a:r>
              <a:rPr lang="en-US" altLang="en-US" sz="1800"/>
              <a:t>Water		1.337		1.333		1.331 </a:t>
            </a:r>
          </a:p>
          <a:p>
            <a:pPr>
              <a:lnSpc>
                <a:spcPct val="120000"/>
              </a:lnSpc>
            </a:pPr>
            <a:r>
              <a:rPr lang="en-US" altLang="en-US" sz="1800"/>
              <a:t>Cargille Oil	1.530		1.520		1.516 </a:t>
            </a:r>
            <a:endParaRPr lang="en-US" altLang="en-US">
              <a:latin typeface="Times" panose="02020603050405020304" pitchFamily="18" charset="0"/>
            </a:endParaRPr>
          </a:p>
        </p:txBody>
      </p:sp>
      <p:sp>
        <p:nvSpPr>
          <p:cNvPr id="26626" name="Text Box 3"/>
          <p:cNvSpPr txBox="1">
            <a:spLocks noChangeArrowheads="1"/>
          </p:cNvSpPr>
          <p:nvPr/>
        </p:nvSpPr>
        <p:spPr bwMode="auto">
          <a:xfrm>
            <a:off x="990600" y="762000"/>
            <a:ext cx="739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en-US" sz="2000"/>
              <a:t>COMPLICATION: </a:t>
            </a:r>
            <a:r>
              <a:rPr lang="en-US" altLang="en-US" sz="2800">
                <a:latin typeface="Symbol" panose="05050102010706020507" pitchFamily="18" charset="2"/>
              </a:rPr>
              <a:t>h</a:t>
            </a:r>
            <a:r>
              <a:rPr lang="en-US" altLang="en-US" sz="2000"/>
              <a:t> Depends on the wavelength</a:t>
            </a:r>
            <a:endParaRPr lang="en-US" altLang="en-US"/>
          </a:p>
        </p:txBody>
      </p:sp>
      <p:sp>
        <p:nvSpPr>
          <p:cNvPr id="26627" name="Text Box 4"/>
          <p:cNvSpPr txBox="1">
            <a:spLocks noChangeArrowheads="1"/>
          </p:cNvSpPr>
          <p:nvPr/>
        </p:nvSpPr>
        <p:spPr bwMode="auto">
          <a:xfrm>
            <a:off x="990600" y="4495800"/>
            <a:ext cx="731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en-US" sz="1800" dirty="0"/>
              <a:t>(more on this </a:t>
            </a:r>
            <a:r>
              <a:rPr lang="en-US" altLang="en-US" sz="1800" dirty="0" smtClean="0"/>
              <a:t>next lecture)</a:t>
            </a:r>
            <a:endParaRPr lang="en-US"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4"/>
          <p:cNvSpPr txBox="1">
            <a:spLocks noChangeArrowheads="1"/>
          </p:cNvSpPr>
          <p:nvPr/>
        </p:nvSpPr>
        <p:spPr bwMode="auto">
          <a:xfrm>
            <a:off x="1295400" y="685800"/>
            <a:ext cx="6553200" cy="280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en-US" sz="2800" dirty="0" smtClean="0"/>
              <a:t>Refraction</a:t>
            </a:r>
            <a:r>
              <a:rPr lang="en-US" altLang="en-US" dirty="0" smtClean="0"/>
              <a:t> </a:t>
            </a:r>
            <a:r>
              <a:rPr lang="en-US" altLang="en-US" dirty="0"/>
              <a:t>- </a:t>
            </a:r>
            <a:r>
              <a:rPr lang="en-US" altLang="en-US" dirty="0" smtClean="0"/>
              <a:t>the </a:t>
            </a:r>
            <a:r>
              <a:rPr lang="en-US" altLang="en-US" dirty="0"/>
              <a:t>bending of light as it passes from one material to another.</a:t>
            </a:r>
          </a:p>
          <a:p>
            <a:pPr>
              <a:spcBef>
                <a:spcPct val="50000"/>
              </a:spcBef>
            </a:pPr>
            <a:r>
              <a:rPr lang="en-US" altLang="en-US" dirty="0"/>
              <a:t>Snell</a:t>
            </a:r>
            <a:r>
              <a:rPr lang="ja-JP" altLang="en-US" dirty="0"/>
              <a:t>’</a:t>
            </a:r>
            <a:r>
              <a:rPr lang="en-US" altLang="ja-JP" dirty="0"/>
              <a:t>s </a:t>
            </a:r>
            <a:r>
              <a:rPr lang="en-US" altLang="ja-JP" dirty="0" smtClean="0"/>
              <a:t>Law: </a:t>
            </a:r>
            <a:r>
              <a:rPr lang="en-US" altLang="en-US" sz="3200" dirty="0" smtClean="0">
                <a:latin typeface="Symbol" panose="05050102010706020507" pitchFamily="18" charset="2"/>
              </a:rPr>
              <a:t>h</a:t>
            </a:r>
            <a:r>
              <a:rPr lang="en-US" altLang="en-US" sz="1400" dirty="0" smtClean="0"/>
              <a:t>1</a:t>
            </a:r>
            <a:r>
              <a:rPr lang="en-US" altLang="en-US" dirty="0" smtClean="0"/>
              <a:t> </a:t>
            </a:r>
            <a:r>
              <a:rPr lang="en-US" altLang="en-US" dirty="0"/>
              <a:t>sin </a:t>
            </a:r>
            <a:r>
              <a:rPr lang="en-US" altLang="en-US" dirty="0">
                <a:latin typeface="Symbol" panose="05050102010706020507" pitchFamily="18" charset="2"/>
              </a:rPr>
              <a:t>q</a:t>
            </a:r>
            <a:r>
              <a:rPr lang="en-US" altLang="en-US" sz="1400" dirty="0"/>
              <a:t>1</a:t>
            </a:r>
            <a:r>
              <a:rPr lang="en-US" altLang="en-US" dirty="0"/>
              <a:t> =  </a:t>
            </a:r>
            <a:r>
              <a:rPr lang="en-US" altLang="en-US" sz="3200" dirty="0">
                <a:latin typeface="Symbol" panose="05050102010706020507" pitchFamily="18" charset="2"/>
              </a:rPr>
              <a:t>h</a:t>
            </a:r>
            <a:r>
              <a:rPr lang="en-US" altLang="en-US" sz="1400" dirty="0"/>
              <a:t>2</a:t>
            </a:r>
            <a:r>
              <a:rPr lang="en-US" altLang="en-US" dirty="0"/>
              <a:t> sin </a:t>
            </a:r>
            <a:r>
              <a:rPr lang="en-US" altLang="en-US" dirty="0">
                <a:latin typeface="Symbol" panose="05050102010706020507" pitchFamily="18" charset="2"/>
              </a:rPr>
              <a:t>q</a:t>
            </a:r>
            <a:r>
              <a:rPr lang="en-US" altLang="en-US" sz="1400" dirty="0"/>
              <a:t>2</a:t>
            </a:r>
            <a:endParaRPr lang="en-US" altLang="en-US" dirty="0"/>
          </a:p>
          <a:p>
            <a:pPr>
              <a:lnSpc>
                <a:spcPct val="30000"/>
              </a:lnSpc>
              <a:spcBef>
                <a:spcPct val="50000"/>
              </a:spcBef>
            </a:pPr>
            <a:endParaRPr lang="en-US" altLang="en-US" dirty="0"/>
          </a:p>
          <a:p>
            <a:pPr>
              <a:spcBef>
                <a:spcPct val="50000"/>
              </a:spcBef>
            </a:pPr>
            <a:endParaRPr lang="en-US" altLang="en-US" dirty="0"/>
          </a:p>
          <a:p>
            <a:pPr>
              <a:spcBef>
                <a:spcPct val="50000"/>
              </a:spcBef>
            </a:pPr>
            <a:endParaRPr lang="en-US" altLang="en-US" sz="1400" dirty="0"/>
          </a:p>
        </p:txBody>
      </p:sp>
      <p:sp>
        <p:nvSpPr>
          <p:cNvPr id="27650" name="Rectangle 6"/>
          <p:cNvSpPr>
            <a:spLocks noChangeArrowheads="1"/>
          </p:cNvSpPr>
          <p:nvPr/>
        </p:nvSpPr>
        <p:spPr bwMode="auto">
          <a:xfrm>
            <a:off x="3581400" y="3200400"/>
            <a:ext cx="4495800" cy="2971800"/>
          </a:xfrm>
          <a:prstGeom prst="rect">
            <a:avLst/>
          </a:prstGeom>
          <a:solidFill>
            <a:srgbClr val="00FFFF">
              <a:alpha val="50195"/>
            </a:srgb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endParaRPr lang="en-US" altLang="en-US" sz="1400"/>
          </a:p>
        </p:txBody>
      </p:sp>
      <p:sp>
        <p:nvSpPr>
          <p:cNvPr id="27652" name="Rectangle 9"/>
          <p:cNvSpPr>
            <a:spLocks noChangeArrowheads="1"/>
          </p:cNvSpPr>
          <p:nvPr/>
        </p:nvSpPr>
        <p:spPr bwMode="auto">
          <a:xfrm>
            <a:off x="1628775" y="5534025"/>
            <a:ext cx="50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sz="3200">
                <a:latin typeface="Symbol" panose="05050102010706020507" pitchFamily="18" charset="2"/>
              </a:rPr>
              <a:t>h</a:t>
            </a:r>
            <a:r>
              <a:rPr lang="en-US" altLang="en-US" sz="1400"/>
              <a:t>1</a:t>
            </a:r>
          </a:p>
        </p:txBody>
      </p:sp>
      <p:sp>
        <p:nvSpPr>
          <p:cNvPr id="27653" name="Rectangle 10"/>
          <p:cNvSpPr>
            <a:spLocks noChangeArrowheads="1"/>
          </p:cNvSpPr>
          <p:nvPr/>
        </p:nvSpPr>
        <p:spPr bwMode="auto">
          <a:xfrm>
            <a:off x="2667000" y="4114800"/>
            <a:ext cx="42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a:latin typeface="Symbol" panose="05050102010706020507" pitchFamily="18" charset="2"/>
              </a:rPr>
              <a:t>q</a:t>
            </a:r>
            <a:r>
              <a:rPr lang="en-US" altLang="en-US" sz="1400"/>
              <a:t>1</a:t>
            </a:r>
          </a:p>
        </p:txBody>
      </p:sp>
      <p:sp>
        <p:nvSpPr>
          <p:cNvPr id="27654" name="Rectangle 11"/>
          <p:cNvSpPr>
            <a:spLocks noChangeArrowheads="1"/>
          </p:cNvSpPr>
          <p:nvPr/>
        </p:nvSpPr>
        <p:spPr bwMode="auto">
          <a:xfrm>
            <a:off x="5029200" y="4495800"/>
            <a:ext cx="450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dirty="0">
                <a:latin typeface="Symbol" panose="05050102010706020507" pitchFamily="18" charset="2"/>
              </a:rPr>
              <a:t>q</a:t>
            </a:r>
            <a:r>
              <a:rPr lang="en-US" altLang="en-US" sz="1400" dirty="0"/>
              <a:t>2</a:t>
            </a:r>
          </a:p>
        </p:txBody>
      </p:sp>
      <p:sp>
        <p:nvSpPr>
          <p:cNvPr id="27655" name="Rectangle 12"/>
          <p:cNvSpPr>
            <a:spLocks noChangeArrowheads="1"/>
          </p:cNvSpPr>
          <p:nvPr/>
        </p:nvSpPr>
        <p:spPr bwMode="auto">
          <a:xfrm>
            <a:off x="3908425" y="5534025"/>
            <a:ext cx="536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sz="3200">
                <a:latin typeface="Symbol" panose="05050102010706020507" pitchFamily="18" charset="2"/>
              </a:rPr>
              <a:t>h</a:t>
            </a:r>
            <a:r>
              <a:rPr lang="en-US" altLang="en-US" sz="1400"/>
              <a:t>2</a:t>
            </a:r>
          </a:p>
        </p:txBody>
      </p:sp>
      <p:sp>
        <p:nvSpPr>
          <p:cNvPr id="27656" name="Text Box 13"/>
          <p:cNvSpPr txBox="1">
            <a:spLocks noChangeArrowheads="1"/>
          </p:cNvSpPr>
          <p:nvPr/>
        </p:nvSpPr>
        <p:spPr bwMode="auto">
          <a:xfrm>
            <a:off x="6705600" y="4578350"/>
            <a:ext cx="19050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sz="1600" dirty="0"/>
              <a:t>Optical axis</a:t>
            </a:r>
            <a:endParaRPr lang="en-US" altLang="en-US" dirty="0"/>
          </a:p>
        </p:txBody>
      </p:sp>
      <p:sp>
        <p:nvSpPr>
          <p:cNvPr id="27657" name="Line 14"/>
          <p:cNvSpPr>
            <a:spLocks noChangeShapeType="1"/>
          </p:cNvSpPr>
          <p:nvPr/>
        </p:nvSpPr>
        <p:spPr bwMode="auto">
          <a:xfrm>
            <a:off x="1828800" y="3276600"/>
            <a:ext cx="1752600" cy="1295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59" name="Arc 17"/>
          <p:cNvSpPr>
            <a:spLocks/>
          </p:cNvSpPr>
          <p:nvPr/>
        </p:nvSpPr>
        <p:spPr bwMode="auto">
          <a:xfrm flipH="1">
            <a:off x="2514600" y="3962400"/>
            <a:ext cx="228600" cy="609600"/>
          </a:xfrm>
          <a:custGeom>
            <a:avLst/>
            <a:gdLst>
              <a:gd name="T0" fmla="*/ 0 w 21600"/>
              <a:gd name="T1" fmla="*/ 0 h 21600"/>
              <a:gd name="T2" fmla="*/ 270984006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9525">
            <a:solidFill>
              <a:schemeClr val="tx1"/>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60" name="Arc 18"/>
          <p:cNvSpPr>
            <a:spLocks/>
          </p:cNvSpPr>
          <p:nvPr/>
        </p:nvSpPr>
        <p:spPr bwMode="auto">
          <a:xfrm>
            <a:off x="5410200" y="4573588"/>
            <a:ext cx="152400" cy="379412"/>
          </a:xfrm>
          <a:custGeom>
            <a:avLst/>
            <a:gdLst>
              <a:gd name="T0" fmla="*/ 45153982 w 21600"/>
              <a:gd name="T1" fmla="*/ 0 h 31330"/>
              <a:gd name="T2" fmla="*/ 21775293 w 21600"/>
              <a:gd name="T3" fmla="*/ 673849687 h 31330"/>
              <a:gd name="T4" fmla="*/ 0 w 21600"/>
              <a:gd name="T5" fmla="*/ 249472836 h 31330"/>
              <a:gd name="T6" fmla="*/ 0 60000 65536"/>
              <a:gd name="T7" fmla="*/ 0 60000 65536"/>
              <a:gd name="T8" fmla="*/ 0 60000 65536"/>
              <a:gd name="T9" fmla="*/ 0 w 21600"/>
              <a:gd name="T10" fmla="*/ 0 h 31330"/>
              <a:gd name="T11" fmla="*/ 21600 w 21600"/>
              <a:gd name="T12" fmla="*/ 31330 h 31330"/>
            </a:gdLst>
            <a:ahLst/>
            <a:cxnLst>
              <a:cxn ang="T6">
                <a:pos x="T0" y="T1"/>
              </a:cxn>
              <a:cxn ang="T7">
                <a:pos x="T2" y="T3"/>
              </a:cxn>
              <a:cxn ang="T8">
                <a:pos x="T4" y="T5"/>
              </a:cxn>
            </a:cxnLst>
            <a:rect l="T9" t="T10" r="T11" b="T12"/>
            <a:pathLst>
              <a:path w="21600" h="31330" fill="none" extrusionOk="0">
                <a:moveTo>
                  <a:pt x="18221" y="-1"/>
                </a:moveTo>
                <a:cubicBezTo>
                  <a:pt x="20427" y="3466"/>
                  <a:pt x="21600" y="7489"/>
                  <a:pt x="21600" y="11599"/>
                </a:cubicBezTo>
                <a:cubicBezTo>
                  <a:pt x="21600" y="20129"/>
                  <a:pt x="16579" y="27860"/>
                  <a:pt x="8787" y="31330"/>
                </a:cubicBezTo>
              </a:path>
              <a:path w="21600" h="31330" stroke="0" extrusionOk="0">
                <a:moveTo>
                  <a:pt x="18221" y="-1"/>
                </a:moveTo>
                <a:cubicBezTo>
                  <a:pt x="20427" y="3466"/>
                  <a:pt x="21600" y="7489"/>
                  <a:pt x="21600" y="11599"/>
                </a:cubicBezTo>
                <a:cubicBezTo>
                  <a:pt x="21600" y="20129"/>
                  <a:pt x="16579" y="27860"/>
                  <a:pt x="8787" y="31330"/>
                </a:cubicBezTo>
                <a:lnTo>
                  <a:pt x="0" y="11599"/>
                </a:lnTo>
                <a:lnTo>
                  <a:pt x="18221" y="-1"/>
                </a:lnTo>
                <a:close/>
              </a:path>
            </a:pathLst>
          </a:custGeom>
          <a:noFill/>
          <a:ln w="9525">
            <a:solidFill>
              <a:schemeClr val="tx1"/>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Line 4"/>
          <p:cNvSpPr>
            <a:spLocks noChangeShapeType="1"/>
          </p:cNvSpPr>
          <p:nvPr/>
        </p:nvSpPr>
        <p:spPr bwMode="auto">
          <a:xfrm>
            <a:off x="609600" y="4572000"/>
            <a:ext cx="7696200"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Text Box 9"/>
          <p:cNvSpPr txBox="1">
            <a:spLocks noChangeArrowheads="1"/>
          </p:cNvSpPr>
          <p:nvPr/>
        </p:nvSpPr>
        <p:spPr bwMode="auto">
          <a:xfrm>
            <a:off x="533400" y="4267200"/>
            <a:ext cx="22098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600" b="1" dirty="0">
                <a:solidFill>
                  <a:schemeClr val="tx1"/>
                </a:solidFill>
              </a:rPr>
              <a:t>Normal </a:t>
            </a:r>
            <a:r>
              <a:rPr lang="en-US" altLang="en-US" sz="1600" dirty="0">
                <a:solidFill>
                  <a:schemeClr val="tx1"/>
                </a:solidFill>
              </a:rPr>
              <a:t>(perpendicular to interface of different materials)</a:t>
            </a:r>
            <a:endParaRPr lang="en-US" altLang="en-US" dirty="0">
              <a:solidFill>
                <a:schemeClr val="tx1"/>
              </a:solidFill>
            </a:endParaRPr>
          </a:p>
        </p:txBody>
      </p:sp>
      <p:sp>
        <p:nvSpPr>
          <p:cNvPr id="18" name="Line 11"/>
          <p:cNvSpPr>
            <a:spLocks noChangeShapeType="1"/>
          </p:cNvSpPr>
          <p:nvPr/>
        </p:nvSpPr>
        <p:spPr bwMode="auto">
          <a:xfrm>
            <a:off x="3581400" y="4572000"/>
            <a:ext cx="4495800" cy="990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3505200" y="2438400"/>
            <a:ext cx="2438400" cy="2971800"/>
          </a:xfrm>
          <a:prstGeom prst="rect">
            <a:avLst/>
          </a:prstGeom>
          <a:solidFill>
            <a:srgbClr val="00FF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400">
              <a:solidFill>
                <a:schemeClr val="tx1"/>
              </a:solidFill>
            </a:endParaRPr>
          </a:p>
        </p:txBody>
      </p:sp>
      <p:sp>
        <p:nvSpPr>
          <p:cNvPr id="27652" name="Line 4"/>
          <p:cNvSpPr>
            <a:spLocks noChangeShapeType="1"/>
          </p:cNvSpPr>
          <p:nvPr/>
        </p:nvSpPr>
        <p:spPr bwMode="auto">
          <a:xfrm>
            <a:off x="1371600" y="3810000"/>
            <a:ext cx="6553200"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3" name="Rectangle 5"/>
          <p:cNvSpPr>
            <a:spLocks noChangeArrowheads="1"/>
          </p:cNvSpPr>
          <p:nvPr/>
        </p:nvSpPr>
        <p:spPr bwMode="auto">
          <a:xfrm>
            <a:off x="1552575" y="4833938"/>
            <a:ext cx="4778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a:solidFill>
                  <a:schemeClr val="tx1"/>
                </a:solidFill>
              </a:rPr>
              <a:t>n</a:t>
            </a:r>
            <a:r>
              <a:rPr lang="en-US" altLang="en-US" sz="2800" baseline="-25000">
                <a:solidFill>
                  <a:schemeClr val="tx1"/>
                </a:solidFill>
              </a:rPr>
              <a:t>1</a:t>
            </a:r>
          </a:p>
        </p:txBody>
      </p:sp>
      <p:sp>
        <p:nvSpPr>
          <p:cNvPr id="27654" name="Rectangle 6"/>
          <p:cNvSpPr>
            <a:spLocks noChangeArrowheads="1"/>
          </p:cNvSpPr>
          <p:nvPr/>
        </p:nvSpPr>
        <p:spPr bwMode="auto">
          <a:xfrm>
            <a:off x="2590800" y="3352800"/>
            <a:ext cx="43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smtClean="0">
                <a:solidFill>
                  <a:schemeClr val="tx1"/>
                </a:solidFill>
                <a:latin typeface="Symbol" panose="05050102010706020507" pitchFamily="18" charset="2"/>
                <a:sym typeface="Symbol" panose="05050102010706020507" pitchFamily="18" charset="2"/>
              </a:rPr>
              <a:t></a:t>
            </a:r>
            <a:r>
              <a:rPr lang="en-US" altLang="en-US" sz="1400" dirty="0" smtClean="0">
                <a:solidFill>
                  <a:schemeClr val="tx1"/>
                </a:solidFill>
              </a:rPr>
              <a:t>1</a:t>
            </a:r>
            <a:endParaRPr lang="en-US" altLang="en-US" sz="1400" dirty="0">
              <a:solidFill>
                <a:schemeClr val="tx1"/>
              </a:solidFill>
            </a:endParaRPr>
          </a:p>
        </p:txBody>
      </p:sp>
      <p:sp>
        <p:nvSpPr>
          <p:cNvPr id="27655" name="Rectangle 7"/>
          <p:cNvSpPr>
            <a:spLocks noChangeArrowheads="1"/>
          </p:cNvSpPr>
          <p:nvPr/>
        </p:nvSpPr>
        <p:spPr bwMode="auto">
          <a:xfrm>
            <a:off x="5027613" y="3733800"/>
            <a:ext cx="458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smtClean="0">
                <a:solidFill>
                  <a:schemeClr val="tx1"/>
                </a:solidFill>
                <a:latin typeface="Symbol" panose="05050102010706020507" pitchFamily="18" charset="2"/>
                <a:sym typeface="Symbol" panose="05050102010706020507" pitchFamily="18" charset="2"/>
              </a:rPr>
              <a:t></a:t>
            </a:r>
            <a:r>
              <a:rPr lang="en-US" altLang="en-US" sz="1400" dirty="0" smtClean="0">
                <a:solidFill>
                  <a:schemeClr val="tx1"/>
                </a:solidFill>
              </a:rPr>
              <a:t>2</a:t>
            </a:r>
            <a:endParaRPr lang="en-US" altLang="en-US" sz="1400" dirty="0">
              <a:solidFill>
                <a:schemeClr val="tx1"/>
              </a:solidFill>
            </a:endParaRPr>
          </a:p>
        </p:txBody>
      </p:sp>
      <p:sp>
        <p:nvSpPr>
          <p:cNvPr id="27656" name="Rectangle 8"/>
          <p:cNvSpPr>
            <a:spLocks noChangeArrowheads="1"/>
          </p:cNvSpPr>
          <p:nvPr/>
        </p:nvSpPr>
        <p:spPr bwMode="auto">
          <a:xfrm>
            <a:off x="3832225" y="4833938"/>
            <a:ext cx="5175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a:solidFill>
                  <a:schemeClr val="tx1"/>
                </a:solidFill>
              </a:rPr>
              <a:t>n</a:t>
            </a:r>
            <a:r>
              <a:rPr lang="en-US" altLang="en-US" sz="2800" baseline="-25000">
                <a:solidFill>
                  <a:schemeClr val="tx1"/>
                </a:solidFill>
              </a:rPr>
              <a:t>2</a:t>
            </a:r>
          </a:p>
        </p:txBody>
      </p:sp>
      <p:sp>
        <p:nvSpPr>
          <p:cNvPr id="27657" name="Line 9"/>
          <p:cNvSpPr>
            <a:spLocks noChangeShapeType="1"/>
          </p:cNvSpPr>
          <p:nvPr/>
        </p:nvSpPr>
        <p:spPr bwMode="auto">
          <a:xfrm>
            <a:off x="1752600" y="2514600"/>
            <a:ext cx="1752600" cy="1295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8" name="Line 10"/>
          <p:cNvSpPr>
            <a:spLocks noChangeShapeType="1"/>
          </p:cNvSpPr>
          <p:nvPr/>
        </p:nvSpPr>
        <p:spPr bwMode="auto">
          <a:xfrm>
            <a:off x="3505200" y="3810000"/>
            <a:ext cx="24384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9" name="Arc 11"/>
          <p:cNvSpPr>
            <a:spLocks/>
          </p:cNvSpPr>
          <p:nvPr/>
        </p:nvSpPr>
        <p:spPr bwMode="auto">
          <a:xfrm flipH="1">
            <a:off x="2438400" y="3200400"/>
            <a:ext cx="228600" cy="609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0" name="Arc 12"/>
          <p:cNvSpPr>
            <a:spLocks/>
          </p:cNvSpPr>
          <p:nvPr/>
        </p:nvSpPr>
        <p:spPr bwMode="auto">
          <a:xfrm>
            <a:off x="5334000" y="3811588"/>
            <a:ext cx="152400" cy="379412"/>
          </a:xfrm>
          <a:custGeom>
            <a:avLst/>
            <a:gdLst>
              <a:gd name="G0" fmla="+- 0 0 0"/>
              <a:gd name="G1" fmla="+- 11599 0 0"/>
              <a:gd name="G2" fmla="+- 21600 0 0"/>
              <a:gd name="T0" fmla="*/ 18221 w 21600"/>
              <a:gd name="T1" fmla="*/ 0 h 31330"/>
              <a:gd name="T2" fmla="*/ 8787 w 21600"/>
              <a:gd name="T3" fmla="*/ 31330 h 31330"/>
              <a:gd name="T4" fmla="*/ 0 w 21600"/>
              <a:gd name="T5" fmla="*/ 11599 h 31330"/>
            </a:gdLst>
            <a:ahLst/>
            <a:cxnLst>
              <a:cxn ang="0">
                <a:pos x="T0" y="T1"/>
              </a:cxn>
              <a:cxn ang="0">
                <a:pos x="T2" y="T3"/>
              </a:cxn>
              <a:cxn ang="0">
                <a:pos x="T4" y="T5"/>
              </a:cxn>
            </a:cxnLst>
            <a:rect l="0" t="0" r="r" b="b"/>
            <a:pathLst>
              <a:path w="21600" h="31330" fill="none" extrusionOk="0">
                <a:moveTo>
                  <a:pt x="18221" y="-1"/>
                </a:moveTo>
                <a:cubicBezTo>
                  <a:pt x="20427" y="3466"/>
                  <a:pt x="21600" y="7489"/>
                  <a:pt x="21600" y="11599"/>
                </a:cubicBezTo>
                <a:cubicBezTo>
                  <a:pt x="21600" y="20129"/>
                  <a:pt x="16579" y="27860"/>
                  <a:pt x="8787" y="31330"/>
                </a:cubicBezTo>
              </a:path>
              <a:path w="21600" h="31330" stroke="0" extrusionOk="0">
                <a:moveTo>
                  <a:pt x="18221" y="-1"/>
                </a:moveTo>
                <a:cubicBezTo>
                  <a:pt x="20427" y="3466"/>
                  <a:pt x="21600" y="7489"/>
                  <a:pt x="21600" y="11599"/>
                </a:cubicBezTo>
                <a:cubicBezTo>
                  <a:pt x="21600" y="20129"/>
                  <a:pt x="16579" y="27860"/>
                  <a:pt x="8787" y="31330"/>
                </a:cubicBezTo>
                <a:lnTo>
                  <a:pt x="0" y="11599"/>
                </a:lnTo>
                <a:close/>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1" name="Rectangle 13"/>
          <p:cNvSpPr>
            <a:spLocks noChangeArrowheads="1"/>
          </p:cNvSpPr>
          <p:nvPr/>
        </p:nvSpPr>
        <p:spPr bwMode="auto">
          <a:xfrm>
            <a:off x="6248400" y="4862513"/>
            <a:ext cx="4778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a:solidFill>
                  <a:schemeClr val="tx1"/>
                </a:solidFill>
              </a:rPr>
              <a:t>n</a:t>
            </a:r>
            <a:r>
              <a:rPr lang="en-US" altLang="en-US" sz="2800" baseline="-25000">
                <a:solidFill>
                  <a:schemeClr val="tx1"/>
                </a:solidFill>
              </a:rPr>
              <a:t>1</a:t>
            </a:r>
          </a:p>
        </p:txBody>
      </p:sp>
      <p:sp>
        <p:nvSpPr>
          <p:cNvPr id="27662" name="Line 14"/>
          <p:cNvSpPr>
            <a:spLocks noChangeShapeType="1"/>
          </p:cNvSpPr>
          <p:nvPr/>
        </p:nvSpPr>
        <p:spPr bwMode="auto">
          <a:xfrm flipV="1">
            <a:off x="5943600" y="3962400"/>
            <a:ext cx="1905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3" name="Line 15"/>
          <p:cNvSpPr>
            <a:spLocks noChangeShapeType="1"/>
          </p:cNvSpPr>
          <p:nvPr/>
        </p:nvSpPr>
        <p:spPr bwMode="auto">
          <a:xfrm flipV="1">
            <a:off x="5943600" y="4343400"/>
            <a:ext cx="1905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4" name="Line 16"/>
          <p:cNvSpPr>
            <a:spLocks noChangeShapeType="1"/>
          </p:cNvSpPr>
          <p:nvPr/>
        </p:nvSpPr>
        <p:spPr bwMode="auto">
          <a:xfrm>
            <a:off x="5943600" y="4343400"/>
            <a:ext cx="19050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5" name="Line 17"/>
          <p:cNvSpPr>
            <a:spLocks noChangeShapeType="1"/>
          </p:cNvSpPr>
          <p:nvPr/>
        </p:nvSpPr>
        <p:spPr bwMode="auto">
          <a:xfrm>
            <a:off x="5943600" y="4343400"/>
            <a:ext cx="18288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6" name="Line 18"/>
          <p:cNvSpPr>
            <a:spLocks noChangeShapeType="1"/>
          </p:cNvSpPr>
          <p:nvPr/>
        </p:nvSpPr>
        <p:spPr bwMode="auto">
          <a:xfrm>
            <a:off x="5943600" y="4343400"/>
            <a:ext cx="17526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7" name="Text Box 19"/>
          <p:cNvSpPr txBox="1">
            <a:spLocks noChangeArrowheads="1"/>
          </p:cNvSpPr>
          <p:nvPr/>
        </p:nvSpPr>
        <p:spPr bwMode="auto">
          <a:xfrm>
            <a:off x="7924800" y="4343400"/>
            <a:ext cx="5048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solidFill>
                  <a:schemeClr val="tx1"/>
                </a:solidFill>
              </a:rPr>
              <a:t>??</a:t>
            </a:r>
          </a:p>
        </p:txBody>
      </p:sp>
      <p:sp>
        <p:nvSpPr>
          <p:cNvPr id="27668" name="Line 20"/>
          <p:cNvSpPr>
            <a:spLocks noChangeShapeType="1"/>
          </p:cNvSpPr>
          <p:nvPr/>
        </p:nvSpPr>
        <p:spPr bwMode="auto">
          <a:xfrm>
            <a:off x="5943600" y="4343400"/>
            <a:ext cx="1752600" cy="1295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4"/>
          <p:cNvSpPr txBox="1">
            <a:spLocks noChangeArrowheads="1"/>
          </p:cNvSpPr>
          <p:nvPr/>
        </p:nvSpPr>
        <p:spPr bwMode="auto">
          <a:xfrm>
            <a:off x="1295400" y="685800"/>
            <a:ext cx="6858000" cy="241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dirty="0"/>
              <a:t>Light beam through a plane-parallel glass plate</a:t>
            </a:r>
          </a:p>
          <a:p>
            <a:pPr>
              <a:spcBef>
                <a:spcPct val="50000"/>
              </a:spcBef>
            </a:pPr>
            <a:r>
              <a:rPr lang="en-US" altLang="en-US" dirty="0" smtClean="0"/>
              <a:t>Snell</a:t>
            </a:r>
            <a:r>
              <a:rPr lang="ja-JP" altLang="en-US" dirty="0"/>
              <a:t>’</a:t>
            </a:r>
            <a:r>
              <a:rPr lang="en-US" altLang="ja-JP" dirty="0"/>
              <a:t>s </a:t>
            </a:r>
            <a:r>
              <a:rPr lang="en-US" altLang="ja-JP" dirty="0" smtClean="0"/>
              <a:t>Law: </a:t>
            </a:r>
            <a:r>
              <a:rPr lang="en-US" altLang="en-US" dirty="0" smtClean="0">
                <a:latin typeface="Symbol" panose="05050102010706020507" pitchFamily="18" charset="2"/>
              </a:rPr>
              <a:t>h</a:t>
            </a:r>
            <a:r>
              <a:rPr lang="en-US" altLang="en-US" dirty="0" smtClean="0"/>
              <a:t>1 </a:t>
            </a:r>
            <a:r>
              <a:rPr lang="en-US" altLang="en-US" dirty="0"/>
              <a:t>sin </a:t>
            </a:r>
            <a:r>
              <a:rPr lang="en-US" altLang="en-US" dirty="0">
                <a:latin typeface="Symbol" panose="05050102010706020507" pitchFamily="18" charset="2"/>
              </a:rPr>
              <a:t>q</a:t>
            </a:r>
            <a:r>
              <a:rPr lang="en-US" altLang="en-US" dirty="0"/>
              <a:t>1 =  </a:t>
            </a:r>
            <a:r>
              <a:rPr lang="en-US" altLang="en-US" dirty="0">
                <a:latin typeface="Symbol" panose="05050102010706020507" pitchFamily="18" charset="2"/>
              </a:rPr>
              <a:t>h</a:t>
            </a:r>
            <a:r>
              <a:rPr lang="en-US" altLang="en-US" dirty="0"/>
              <a:t>2 sin </a:t>
            </a:r>
            <a:r>
              <a:rPr lang="en-US" altLang="en-US" dirty="0">
                <a:latin typeface="Symbol" panose="05050102010706020507" pitchFamily="18" charset="2"/>
              </a:rPr>
              <a:t>q</a:t>
            </a:r>
            <a:r>
              <a:rPr lang="en-US" altLang="en-US" dirty="0"/>
              <a:t>2</a:t>
            </a:r>
          </a:p>
          <a:p>
            <a:pPr>
              <a:lnSpc>
                <a:spcPct val="30000"/>
              </a:lnSpc>
              <a:spcBef>
                <a:spcPct val="50000"/>
              </a:spcBef>
            </a:pPr>
            <a:endParaRPr lang="en-US" altLang="en-US" dirty="0"/>
          </a:p>
          <a:p>
            <a:pPr>
              <a:spcBef>
                <a:spcPct val="50000"/>
              </a:spcBef>
            </a:pPr>
            <a:endParaRPr lang="en-US" altLang="en-US" dirty="0"/>
          </a:p>
          <a:p>
            <a:pPr>
              <a:spcBef>
                <a:spcPct val="50000"/>
              </a:spcBef>
            </a:pPr>
            <a:endParaRPr lang="en-US" altLang="en-US" dirty="0"/>
          </a:p>
        </p:txBody>
      </p:sp>
    </p:spTree>
    <p:extLst>
      <p:ext uri="{BB962C8B-B14F-4D97-AF65-F5344CB8AC3E}">
        <p14:creationId xmlns:p14="http://schemas.microsoft.com/office/powerpoint/2010/main" val="4096288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505200" y="2438400"/>
            <a:ext cx="2438400" cy="2971800"/>
          </a:xfrm>
          <a:prstGeom prst="rect">
            <a:avLst/>
          </a:prstGeom>
          <a:solidFill>
            <a:srgbClr val="00FF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400">
              <a:solidFill>
                <a:schemeClr val="tx1"/>
              </a:solidFill>
            </a:endParaRPr>
          </a:p>
        </p:txBody>
      </p:sp>
      <p:sp>
        <p:nvSpPr>
          <p:cNvPr id="86019" name="Line 3"/>
          <p:cNvSpPr>
            <a:spLocks noChangeShapeType="1"/>
          </p:cNvSpPr>
          <p:nvPr/>
        </p:nvSpPr>
        <p:spPr bwMode="auto">
          <a:xfrm>
            <a:off x="1371600" y="3810000"/>
            <a:ext cx="6553200"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0" name="Rectangle 4"/>
          <p:cNvSpPr>
            <a:spLocks noChangeArrowheads="1"/>
          </p:cNvSpPr>
          <p:nvPr/>
        </p:nvSpPr>
        <p:spPr bwMode="auto">
          <a:xfrm>
            <a:off x="1552575" y="4833938"/>
            <a:ext cx="4778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a:solidFill>
                  <a:schemeClr val="tx1"/>
                </a:solidFill>
              </a:rPr>
              <a:t>n</a:t>
            </a:r>
            <a:r>
              <a:rPr lang="en-US" altLang="en-US" sz="2800" baseline="-25000">
                <a:solidFill>
                  <a:schemeClr val="tx1"/>
                </a:solidFill>
              </a:rPr>
              <a:t>1</a:t>
            </a:r>
          </a:p>
        </p:txBody>
      </p:sp>
      <p:sp>
        <p:nvSpPr>
          <p:cNvPr id="86021" name="Rectangle 5"/>
          <p:cNvSpPr>
            <a:spLocks noChangeArrowheads="1"/>
          </p:cNvSpPr>
          <p:nvPr/>
        </p:nvSpPr>
        <p:spPr bwMode="auto">
          <a:xfrm>
            <a:off x="2590800" y="3352800"/>
            <a:ext cx="43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smtClean="0">
                <a:solidFill>
                  <a:schemeClr val="tx1"/>
                </a:solidFill>
                <a:latin typeface="Symbol" panose="05050102010706020507" pitchFamily="18" charset="2"/>
                <a:sym typeface="Symbol" panose="05050102010706020507" pitchFamily="18" charset="2"/>
              </a:rPr>
              <a:t></a:t>
            </a:r>
            <a:r>
              <a:rPr lang="en-US" altLang="en-US" sz="1400" dirty="0" smtClean="0">
                <a:solidFill>
                  <a:schemeClr val="tx1"/>
                </a:solidFill>
              </a:rPr>
              <a:t>1</a:t>
            </a:r>
            <a:endParaRPr lang="en-US" altLang="en-US" sz="1400" dirty="0">
              <a:solidFill>
                <a:schemeClr val="tx1"/>
              </a:solidFill>
            </a:endParaRPr>
          </a:p>
        </p:txBody>
      </p:sp>
      <p:sp>
        <p:nvSpPr>
          <p:cNvPr id="86022" name="Rectangle 6"/>
          <p:cNvSpPr>
            <a:spLocks noChangeArrowheads="1"/>
          </p:cNvSpPr>
          <p:nvPr/>
        </p:nvSpPr>
        <p:spPr bwMode="auto">
          <a:xfrm>
            <a:off x="5027613" y="3733800"/>
            <a:ext cx="458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smtClean="0">
                <a:solidFill>
                  <a:schemeClr val="tx1"/>
                </a:solidFill>
                <a:latin typeface="Symbol" panose="05050102010706020507" pitchFamily="18" charset="2"/>
                <a:sym typeface="Symbol" panose="05050102010706020507" pitchFamily="18" charset="2"/>
              </a:rPr>
              <a:t></a:t>
            </a:r>
            <a:r>
              <a:rPr lang="en-US" altLang="en-US" sz="1400" dirty="0" smtClean="0">
                <a:solidFill>
                  <a:schemeClr val="tx1"/>
                </a:solidFill>
              </a:rPr>
              <a:t>2</a:t>
            </a:r>
            <a:endParaRPr lang="en-US" altLang="en-US" sz="1400" dirty="0">
              <a:solidFill>
                <a:schemeClr val="tx1"/>
              </a:solidFill>
            </a:endParaRPr>
          </a:p>
        </p:txBody>
      </p:sp>
      <p:sp>
        <p:nvSpPr>
          <p:cNvPr id="86023" name="Rectangle 7"/>
          <p:cNvSpPr>
            <a:spLocks noChangeArrowheads="1"/>
          </p:cNvSpPr>
          <p:nvPr/>
        </p:nvSpPr>
        <p:spPr bwMode="auto">
          <a:xfrm>
            <a:off x="3832225" y="4833938"/>
            <a:ext cx="5175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a:solidFill>
                  <a:schemeClr val="tx1"/>
                </a:solidFill>
              </a:rPr>
              <a:t>n</a:t>
            </a:r>
            <a:r>
              <a:rPr lang="en-US" altLang="en-US" sz="2800" baseline="-25000">
                <a:solidFill>
                  <a:schemeClr val="tx1"/>
                </a:solidFill>
              </a:rPr>
              <a:t>2</a:t>
            </a:r>
          </a:p>
        </p:txBody>
      </p:sp>
      <p:sp>
        <p:nvSpPr>
          <p:cNvPr id="86024" name="Line 8"/>
          <p:cNvSpPr>
            <a:spLocks noChangeShapeType="1"/>
          </p:cNvSpPr>
          <p:nvPr/>
        </p:nvSpPr>
        <p:spPr bwMode="auto">
          <a:xfrm>
            <a:off x="1752600" y="2514600"/>
            <a:ext cx="1752600" cy="1295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5" name="Line 9"/>
          <p:cNvSpPr>
            <a:spLocks noChangeShapeType="1"/>
          </p:cNvSpPr>
          <p:nvPr/>
        </p:nvSpPr>
        <p:spPr bwMode="auto">
          <a:xfrm>
            <a:off x="3505200" y="3810000"/>
            <a:ext cx="24384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6" name="Arc 10"/>
          <p:cNvSpPr>
            <a:spLocks/>
          </p:cNvSpPr>
          <p:nvPr/>
        </p:nvSpPr>
        <p:spPr bwMode="auto">
          <a:xfrm flipH="1">
            <a:off x="2438400" y="3200400"/>
            <a:ext cx="228600" cy="609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7" name="Arc 11"/>
          <p:cNvSpPr>
            <a:spLocks/>
          </p:cNvSpPr>
          <p:nvPr/>
        </p:nvSpPr>
        <p:spPr bwMode="auto">
          <a:xfrm>
            <a:off x="5334000" y="3811588"/>
            <a:ext cx="152400" cy="379412"/>
          </a:xfrm>
          <a:custGeom>
            <a:avLst/>
            <a:gdLst>
              <a:gd name="G0" fmla="+- 0 0 0"/>
              <a:gd name="G1" fmla="+- 11599 0 0"/>
              <a:gd name="G2" fmla="+- 21600 0 0"/>
              <a:gd name="T0" fmla="*/ 18221 w 21600"/>
              <a:gd name="T1" fmla="*/ 0 h 31330"/>
              <a:gd name="T2" fmla="*/ 8787 w 21600"/>
              <a:gd name="T3" fmla="*/ 31330 h 31330"/>
              <a:gd name="T4" fmla="*/ 0 w 21600"/>
              <a:gd name="T5" fmla="*/ 11599 h 31330"/>
            </a:gdLst>
            <a:ahLst/>
            <a:cxnLst>
              <a:cxn ang="0">
                <a:pos x="T0" y="T1"/>
              </a:cxn>
              <a:cxn ang="0">
                <a:pos x="T2" y="T3"/>
              </a:cxn>
              <a:cxn ang="0">
                <a:pos x="T4" y="T5"/>
              </a:cxn>
            </a:cxnLst>
            <a:rect l="0" t="0" r="r" b="b"/>
            <a:pathLst>
              <a:path w="21600" h="31330" fill="none" extrusionOk="0">
                <a:moveTo>
                  <a:pt x="18221" y="-1"/>
                </a:moveTo>
                <a:cubicBezTo>
                  <a:pt x="20427" y="3466"/>
                  <a:pt x="21600" y="7489"/>
                  <a:pt x="21600" y="11599"/>
                </a:cubicBezTo>
                <a:cubicBezTo>
                  <a:pt x="21600" y="20129"/>
                  <a:pt x="16579" y="27860"/>
                  <a:pt x="8787" y="31330"/>
                </a:cubicBezTo>
              </a:path>
              <a:path w="21600" h="31330" stroke="0" extrusionOk="0">
                <a:moveTo>
                  <a:pt x="18221" y="-1"/>
                </a:moveTo>
                <a:cubicBezTo>
                  <a:pt x="20427" y="3466"/>
                  <a:pt x="21600" y="7489"/>
                  <a:pt x="21600" y="11599"/>
                </a:cubicBezTo>
                <a:cubicBezTo>
                  <a:pt x="21600" y="20129"/>
                  <a:pt x="16579" y="27860"/>
                  <a:pt x="8787" y="31330"/>
                </a:cubicBezTo>
                <a:lnTo>
                  <a:pt x="0" y="11599"/>
                </a:lnTo>
                <a:close/>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8" name="Rectangle 12"/>
          <p:cNvSpPr>
            <a:spLocks noChangeArrowheads="1"/>
          </p:cNvSpPr>
          <p:nvPr/>
        </p:nvSpPr>
        <p:spPr bwMode="auto">
          <a:xfrm>
            <a:off x="6248400" y="4862513"/>
            <a:ext cx="4778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a:solidFill>
                  <a:schemeClr val="tx1"/>
                </a:solidFill>
              </a:rPr>
              <a:t>n</a:t>
            </a:r>
            <a:r>
              <a:rPr lang="en-US" altLang="en-US" sz="2800" baseline="-25000">
                <a:solidFill>
                  <a:schemeClr val="tx1"/>
                </a:solidFill>
              </a:rPr>
              <a:t>1</a:t>
            </a:r>
          </a:p>
        </p:txBody>
      </p:sp>
      <p:sp>
        <p:nvSpPr>
          <p:cNvPr id="86035" name="Line 19"/>
          <p:cNvSpPr>
            <a:spLocks noChangeShapeType="1"/>
          </p:cNvSpPr>
          <p:nvPr/>
        </p:nvSpPr>
        <p:spPr bwMode="auto">
          <a:xfrm>
            <a:off x="5943600" y="4343400"/>
            <a:ext cx="1752600" cy="1295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7" name="Rectangle 21"/>
          <p:cNvSpPr>
            <a:spLocks noChangeArrowheads="1"/>
          </p:cNvSpPr>
          <p:nvPr/>
        </p:nvSpPr>
        <p:spPr bwMode="auto">
          <a:xfrm>
            <a:off x="6503988" y="4305300"/>
            <a:ext cx="430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smtClean="0">
                <a:solidFill>
                  <a:schemeClr val="tx1"/>
                </a:solidFill>
                <a:latin typeface="Symbol" panose="05050102010706020507" pitchFamily="18" charset="2"/>
                <a:sym typeface="Symbol" panose="05050102010706020507" pitchFamily="18" charset="2"/>
              </a:rPr>
              <a:t></a:t>
            </a:r>
            <a:r>
              <a:rPr lang="en-US" altLang="en-US" sz="1400" dirty="0" smtClean="0">
                <a:solidFill>
                  <a:schemeClr val="tx1"/>
                </a:solidFill>
              </a:rPr>
              <a:t>1</a:t>
            </a:r>
            <a:endParaRPr lang="en-US" altLang="en-US" sz="1400" dirty="0">
              <a:solidFill>
                <a:schemeClr val="tx1"/>
              </a:solidFill>
            </a:endParaRPr>
          </a:p>
        </p:txBody>
      </p:sp>
      <p:sp>
        <p:nvSpPr>
          <p:cNvPr id="86039" name="Arc 23"/>
          <p:cNvSpPr>
            <a:spLocks/>
          </p:cNvSpPr>
          <p:nvPr/>
        </p:nvSpPr>
        <p:spPr bwMode="auto">
          <a:xfrm flipV="1">
            <a:off x="6781800" y="4343400"/>
            <a:ext cx="228600" cy="609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40" name="Line 24"/>
          <p:cNvSpPr>
            <a:spLocks noChangeShapeType="1"/>
          </p:cNvSpPr>
          <p:nvPr/>
        </p:nvSpPr>
        <p:spPr bwMode="auto">
          <a:xfrm>
            <a:off x="5638800" y="4343400"/>
            <a:ext cx="2286000"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Text Box 4"/>
          <p:cNvSpPr txBox="1">
            <a:spLocks noChangeArrowheads="1"/>
          </p:cNvSpPr>
          <p:nvPr/>
        </p:nvSpPr>
        <p:spPr bwMode="auto">
          <a:xfrm>
            <a:off x="1295400" y="685800"/>
            <a:ext cx="6858000" cy="241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dirty="0"/>
              <a:t>Light beam through a plane-parallel glass plate</a:t>
            </a:r>
          </a:p>
          <a:p>
            <a:pPr>
              <a:spcBef>
                <a:spcPct val="50000"/>
              </a:spcBef>
            </a:pPr>
            <a:r>
              <a:rPr lang="en-US" altLang="en-US" dirty="0" smtClean="0"/>
              <a:t>Snell</a:t>
            </a:r>
            <a:r>
              <a:rPr lang="ja-JP" altLang="en-US" dirty="0"/>
              <a:t>’</a:t>
            </a:r>
            <a:r>
              <a:rPr lang="en-US" altLang="ja-JP" dirty="0"/>
              <a:t>s </a:t>
            </a:r>
            <a:r>
              <a:rPr lang="en-US" altLang="ja-JP" dirty="0" smtClean="0"/>
              <a:t>Law: </a:t>
            </a:r>
            <a:r>
              <a:rPr lang="en-US" altLang="en-US" dirty="0" smtClean="0">
                <a:latin typeface="Symbol" panose="05050102010706020507" pitchFamily="18" charset="2"/>
              </a:rPr>
              <a:t>h</a:t>
            </a:r>
            <a:r>
              <a:rPr lang="en-US" altLang="en-US" dirty="0" smtClean="0"/>
              <a:t>1 </a:t>
            </a:r>
            <a:r>
              <a:rPr lang="en-US" altLang="en-US" dirty="0"/>
              <a:t>sin </a:t>
            </a:r>
            <a:r>
              <a:rPr lang="en-US" altLang="en-US" dirty="0">
                <a:latin typeface="Symbol" panose="05050102010706020507" pitchFamily="18" charset="2"/>
              </a:rPr>
              <a:t>q</a:t>
            </a:r>
            <a:r>
              <a:rPr lang="en-US" altLang="en-US" dirty="0"/>
              <a:t>1 =  </a:t>
            </a:r>
            <a:r>
              <a:rPr lang="en-US" altLang="en-US" dirty="0">
                <a:latin typeface="Symbol" panose="05050102010706020507" pitchFamily="18" charset="2"/>
              </a:rPr>
              <a:t>h</a:t>
            </a:r>
            <a:r>
              <a:rPr lang="en-US" altLang="en-US" dirty="0"/>
              <a:t>2 sin </a:t>
            </a:r>
            <a:r>
              <a:rPr lang="en-US" altLang="en-US" dirty="0">
                <a:latin typeface="Symbol" panose="05050102010706020507" pitchFamily="18" charset="2"/>
              </a:rPr>
              <a:t>q</a:t>
            </a:r>
            <a:r>
              <a:rPr lang="en-US" altLang="en-US" dirty="0"/>
              <a:t>2</a:t>
            </a:r>
          </a:p>
          <a:p>
            <a:pPr>
              <a:lnSpc>
                <a:spcPct val="30000"/>
              </a:lnSpc>
              <a:spcBef>
                <a:spcPct val="50000"/>
              </a:spcBef>
            </a:pPr>
            <a:endParaRPr lang="en-US" altLang="en-US" dirty="0"/>
          </a:p>
          <a:p>
            <a:pPr>
              <a:spcBef>
                <a:spcPct val="50000"/>
              </a:spcBef>
            </a:pPr>
            <a:endParaRPr lang="en-US" altLang="en-US" dirty="0"/>
          </a:p>
          <a:p>
            <a:pPr>
              <a:spcBef>
                <a:spcPct val="50000"/>
              </a:spcBef>
            </a:pPr>
            <a:endParaRPr lang="en-US" altLang="en-US" dirty="0"/>
          </a:p>
        </p:txBody>
      </p:sp>
    </p:spTree>
    <p:extLst>
      <p:ext uri="{BB962C8B-B14F-4D97-AF65-F5344CB8AC3E}">
        <p14:creationId xmlns:p14="http://schemas.microsoft.com/office/powerpoint/2010/main" val="3099935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2"/>
          <p:cNvSpPr txBox="1">
            <a:spLocks noChangeArrowheads="1"/>
          </p:cNvSpPr>
          <p:nvPr/>
        </p:nvSpPr>
        <p:spPr bwMode="auto">
          <a:xfrm>
            <a:off x="1295400" y="685800"/>
            <a:ext cx="655320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en-US"/>
              <a:t>Could apply Snell</a:t>
            </a:r>
            <a:r>
              <a:rPr lang="ja-JP" altLang="en-US"/>
              <a:t>’</a:t>
            </a:r>
            <a:r>
              <a:rPr lang="en-US" altLang="ja-JP"/>
              <a:t>s Law to something as complex as a lens</a:t>
            </a:r>
            <a:r>
              <a:rPr lang="en-US" altLang="ja-JP" sz="3200">
                <a:latin typeface="Symbol" panose="05050102010706020507" pitchFamily="18" charset="2"/>
              </a:rPr>
              <a:t>	</a:t>
            </a:r>
          </a:p>
          <a:p>
            <a:pPr>
              <a:spcBef>
                <a:spcPct val="50000"/>
              </a:spcBef>
            </a:pPr>
            <a:r>
              <a:rPr lang="en-US" altLang="en-US" sz="3200">
                <a:latin typeface="Symbol" panose="05050102010706020507" pitchFamily="18" charset="2"/>
              </a:rPr>
              <a:t>h</a:t>
            </a:r>
            <a:r>
              <a:rPr lang="en-US" altLang="en-US" sz="1400"/>
              <a:t>1</a:t>
            </a:r>
            <a:r>
              <a:rPr lang="en-US" altLang="en-US"/>
              <a:t> sin </a:t>
            </a:r>
            <a:r>
              <a:rPr lang="en-US" altLang="en-US">
                <a:latin typeface="Symbol" panose="05050102010706020507" pitchFamily="18" charset="2"/>
              </a:rPr>
              <a:t>q</a:t>
            </a:r>
            <a:r>
              <a:rPr lang="en-US" altLang="en-US" sz="1400"/>
              <a:t>1 </a:t>
            </a:r>
            <a:r>
              <a:rPr lang="en-US" altLang="en-US"/>
              <a:t> =  </a:t>
            </a:r>
            <a:r>
              <a:rPr lang="en-US" altLang="en-US" sz="3200">
                <a:latin typeface="Symbol" panose="05050102010706020507" pitchFamily="18" charset="2"/>
              </a:rPr>
              <a:t>h</a:t>
            </a:r>
            <a:r>
              <a:rPr lang="en-US" altLang="en-US" sz="1400"/>
              <a:t>2</a:t>
            </a:r>
            <a:r>
              <a:rPr lang="en-US" altLang="en-US"/>
              <a:t> sin </a:t>
            </a:r>
            <a:r>
              <a:rPr lang="en-US" altLang="en-US">
                <a:latin typeface="Symbol" panose="05050102010706020507" pitchFamily="18" charset="2"/>
              </a:rPr>
              <a:t>q</a:t>
            </a:r>
            <a:r>
              <a:rPr lang="en-US" altLang="en-US" sz="1400"/>
              <a:t>2   </a:t>
            </a:r>
            <a:r>
              <a:rPr lang="en-US" altLang="en-US"/>
              <a:t>=  </a:t>
            </a:r>
            <a:r>
              <a:rPr lang="en-US" altLang="en-US" sz="3200">
                <a:latin typeface="Symbol" panose="05050102010706020507" pitchFamily="18" charset="2"/>
              </a:rPr>
              <a:t>h</a:t>
            </a:r>
            <a:r>
              <a:rPr lang="en-US" altLang="en-US" sz="1400"/>
              <a:t>3</a:t>
            </a:r>
            <a:r>
              <a:rPr lang="en-US" altLang="en-US"/>
              <a:t> sin </a:t>
            </a:r>
            <a:r>
              <a:rPr lang="en-US" altLang="en-US">
                <a:latin typeface="Symbol" panose="05050102010706020507" pitchFamily="18" charset="2"/>
              </a:rPr>
              <a:t>q</a:t>
            </a:r>
            <a:r>
              <a:rPr lang="en-US" altLang="en-US" sz="1400"/>
              <a:t>3  </a:t>
            </a:r>
            <a:r>
              <a:rPr lang="en-US" altLang="en-US"/>
              <a:t>= ….</a:t>
            </a:r>
          </a:p>
          <a:p>
            <a:pPr>
              <a:spcBef>
                <a:spcPct val="50000"/>
              </a:spcBef>
            </a:pPr>
            <a:endParaRPr lang="en-US" altLang="en-US"/>
          </a:p>
          <a:p>
            <a:pPr>
              <a:spcBef>
                <a:spcPct val="50000"/>
              </a:spcBef>
            </a:pPr>
            <a:endParaRPr lang="en-US" altLang="en-US" sz="1400"/>
          </a:p>
        </p:txBody>
      </p:sp>
      <p:sp>
        <p:nvSpPr>
          <p:cNvPr id="29698" name="Line 4"/>
          <p:cNvSpPr>
            <a:spLocks noChangeShapeType="1"/>
          </p:cNvSpPr>
          <p:nvPr/>
        </p:nvSpPr>
        <p:spPr bwMode="auto">
          <a:xfrm>
            <a:off x="1371600" y="4343400"/>
            <a:ext cx="655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699" name="Rectangle 5"/>
          <p:cNvSpPr>
            <a:spLocks noChangeArrowheads="1"/>
          </p:cNvSpPr>
          <p:nvPr/>
        </p:nvSpPr>
        <p:spPr bwMode="auto">
          <a:xfrm>
            <a:off x="1295400" y="5791200"/>
            <a:ext cx="50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sz="3200">
                <a:latin typeface="Symbol" panose="05050102010706020507" pitchFamily="18" charset="2"/>
              </a:rPr>
              <a:t>h</a:t>
            </a:r>
            <a:r>
              <a:rPr lang="en-US" altLang="en-US" sz="1400"/>
              <a:t>1</a:t>
            </a:r>
          </a:p>
        </p:txBody>
      </p:sp>
      <p:sp>
        <p:nvSpPr>
          <p:cNvPr id="29700" name="Rectangle 8"/>
          <p:cNvSpPr>
            <a:spLocks noChangeArrowheads="1"/>
          </p:cNvSpPr>
          <p:nvPr/>
        </p:nvSpPr>
        <p:spPr bwMode="auto">
          <a:xfrm>
            <a:off x="4267200" y="5867400"/>
            <a:ext cx="536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sz="3200">
                <a:latin typeface="Symbol" panose="05050102010706020507" pitchFamily="18" charset="2"/>
              </a:rPr>
              <a:t>h</a:t>
            </a:r>
            <a:r>
              <a:rPr lang="en-US" altLang="en-US" sz="1400"/>
              <a:t>2</a:t>
            </a:r>
          </a:p>
        </p:txBody>
      </p:sp>
      <p:sp>
        <p:nvSpPr>
          <p:cNvPr id="29701" name="Line 9"/>
          <p:cNvSpPr>
            <a:spLocks noChangeShapeType="1"/>
          </p:cNvSpPr>
          <p:nvPr/>
        </p:nvSpPr>
        <p:spPr bwMode="auto">
          <a:xfrm>
            <a:off x="4495800" y="3810000"/>
            <a:ext cx="21336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2" name="Line 10"/>
          <p:cNvSpPr>
            <a:spLocks noChangeShapeType="1"/>
          </p:cNvSpPr>
          <p:nvPr/>
        </p:nvSpPr>
        <p:spPr bwMode="auto">
          <a:xfrm>
            <a:off x="4495800" y="3429000"/>
            <a:ext cx="2133600" cy="685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3" name="Oval 20"/>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29704" name="Line 21"/>
          <p:cNvSpPr>
            <a:spLocks noChangeShapeType="1"/>
          </p:cNvSpPr>
          <p:nvPr/>
        </p:nvSpPr>
        <p:spPr bwMode="auto">
          <a:xfrm>
            <a:off x="3733800" y="3810000"/>
            <a:ext cx="76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5" name="Line 23"/>
          <p:cNvSpPr>
            <a:spLocks noChangeShapeType="1"/>
          </p:cNvSpPr>
          <p:nvPr/>
        </p:nvSpPr>
        <p:spPr bwMode="auto">
          <a:xfrm flipV="1">
            <a:off x="3810000" y="3429000"/>
            <a:ext cx="685800" cy="76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6" name="Line 24"/>
          <p:cNvSpPr>
            <a:spLocks noChangeShapeType="1"/>
          </p:cNvSpPr>
          <p:nvPr/>
        </p:nvSpPr>
        <p:spPr bwMode="auto">
          <a:xfrm flipV="1">
            <a:off x="2590800" y="3810000"/>
            <a:ext cx="114300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7" name="Line 25"/>
          <p:cNvSpPr>
            <a:spLocks noChangeShapeType="1"/>
          </p:cNvSpPr>
          <p:nvPr/>
        </p:nvSpPr>
        <p:spPr bwMode="auto">
          <a:xfrm flipV="1">
            <a:off x="2590800" y="3505200"/>
            <a:ext cx="12192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2"/>
          <p:cNvSpPr txBox="1">
            <a:spLocks noChangeArrowheads="1"/>
          </p:cNvSpPr>
          <p:nvPr/>
        </p:nvSpPr>
        <p:spPr bwMode="auto">
          <a:xfrm>
            <a:off x="1295400" y="685800"/>
            <a:ext cx="65532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en-US"/>
              <a:t>Easier way:  Thin lens laws</a:t>
            </a:r>
          </a:p>
          <a:p>
            <a:pPr>
              <a:spcBef>
                <a:spcPct val="50000"/>
              </a:spcBef>
            </a:pPr>
            <a:r>
              <a:rPr lang="en-US" altLang="en-US"/>
              <a:t>1.  Ray through center of lens is straight</a:t>
            </a:r>
          </a:p>
          <a:p>
            <a:pPr>
              <a:lnSpc>
                <a:spcPct val="30000"/>
              </a:lnSpc>
              <a:spcBef>
                <a:spcPct val="50000"/>
              </a:spcBef>
            </a:pPr>
            <a:endParaRPr lang="en-US" altLang="en-US"/>
          </a:p>
          <a:p>
            <a:pPr>
              <a:spcBef>
                <a:spcPct val="50000"/>
              </a:spcBef>
            </a:pPr>
            <a:endParaRPr lang="en-US" altLang="en-US"/>
          </a:p>
          <a:p>
            <a:pPr>
              <a:spcBef>
                <a:spcPct val="50000"/>
              </a:spcBef>
            </a:pPr>
            <a:endParaRPr lang="en-US" altLang="en-US" sz="1400"/>
          </a:p>
        </p:txBody>
      </p:sp>
      <p:sp>
        <p:nvSpPr>
          <p:cNvPr id="31746" name="Line 3"/>
          <p:cNvSpPr>
            <a:spLocks noChangeShapeType="1"/>
          </p:cNvSpPr>
          <p:nvPr/>
        </p:nvSpPr>
        <p:spPr bwMode="auto">
          <a:xfrm>
            <a:off x="1371600" y="4343400"/>
            <a:ext cx="655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47" name="Rectangle 4"/>
          <p:cNvSpPr>
            <a:spLocks noChangeArrowheads="1"/>
          </p:cNvSpPr>
          <p:nvPr/>
        </p:nvSpPr>
        <p:spPr bwMode="auto">
          <a:xfrm>
            <a:off x="1295400" y="5791200"/>
            <a:ext cx="50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sz="3200">
                <a:latin typeface="Symbol" panose="05050102010706020507" pitchFamily="18" charset="2"/>
              </a:rPr>
              <a:t>h</a:t>
            </a:r>
            <a:r>
              <a:rPr lang="en-US" altLang="en-US" sz="1400"/>
              <a:t>1</a:t>
            </a:r>
          </a:p>
        </p:txBody>
      </p:sp>
      <p:sp>
        <p:nvSpPr>
          <p:cNvPr id="31748" name="Rectangle 5"/>
          <p:cNvSpPr>
            <a:spLocks noChangeArrowheads="1"/>
          </p:cNvSpPr>
          <p:nvPr/>
        </p:nvSpPr>
        <p:spPr bwMode="auto">
          <a:xfrm>
            <a:off x="4267200" y="5867400"/>
            <a:ext cx="536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sz="3200">
                <a:latin typeface="Symbol" panose="05050102010706020507" pitchFamily="18" charset="2"/>
              </a:rPr>
              <a:t>h</a:t>
            </a:r>
            <a:r>
              <a:rPr lang="en-US" altLang="en-US" sz="1400"/>
              <a:t>2</a:t>
            </a:r>
          </a:p>
        </p:txBody>
      </p:sp>
      <p:sp>
        <p:nvSpPr>
          <p:cNvPr id="31749" name="Line 6"/>
          <p:cNvSpPr>
            <a:spLocks noChangeShapeType="1"/>
          </p:cNvSpPr>
          <p:nvPr/>
        </p:nvSpPr>
        <p:spPr bwMode="auto">
          <a:xfrm>
            <a:off x="2057400" y="2895600"/>
            <a:ext cx="4648200" cy="3200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50" name="Oval 8"/>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2"/>
          <p:cNvSpPr txBox="1">
            <a:spLocks noChangeArrowheads="1"/>
          </p:cNvSpPr>
          <p:nvPr/>
        </p:nvSpPr>
        <p:spPr bwMode="auto">
          <a:xfrm>
            <a:off x="1295400" y="685800"/>
            <a:ext cx="65532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en-US"/>
              <a:t>Easier way:  Thin lens laws</a:t>
            </a:r>
          </a:p>
          <a:p>
            <a:pPr>
              <a:spcBef>
                <a:spcPct val="50000"/>
              </a:spcBef>
            </a:pPr>
            <a:r>
              <a:rPr lang="en-US" altLang="en-US"/>
              <a:t>1.  Ray through center of lens is straight</a:t>
            </a:r>
          </a:p>
          <a:p>
            <a:pPr>
              <a:lnSpc>
                <a:spcPct val="30000"/>
              </a:lnSpc>
              <a:spcBef>
                <a:spcPct val="50000"/>
              </a:spcBef>
            </a:pPr>
            <a:r>
              <a:rPr lang="en-US" altLang="en-US"/>
              <a:t>	</a:t>
            </a:r>
            <a:r>
              <a:rPr lang="en-US" altLang="en-US" sz="2000"/>
              <a:t>(white lie - small error if glass is thin)</a:t>
            </a:r>
            <a:endParaRPr lang="en-US" altLang="en-US"/>
          </a:p>
          <a:p>
            <a:pPr>
              <a:spcBef>
                <a:spcPct val="50000"/>
              </a:spcBef>
            </a:pPr>
            <a:endParaRPr lang="en-US" altLang="en-US"/>
          </a:p>
          <a:p>
            <a:pPr>
              <a:spcBef>
                <a:spcPct val="50000"/>
              </a:spcBef>
            </a:pPr>
            <a:endParaRPr lang="en-US" altLang="en-US" sz="1400"/>
          </a:p>
        </p:txBody>
      </p:sp>
      <p:sp>
        <p:nvSpPr>
          <p:cNvPr id="32770" name="Line 3"/>
          <p:cNvSpPr>
            <a:spLocks noChangeShapeType="1"/>
          </p:cNvSpPr>
          <p:nvPr/>
        </p:nvSpPr>
        <p:spPr bwMode="auto">
          <a:xfrm>
            <a:off x="1371600" y="4343400"/>
            <a:ext cx="655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71" name="Rectangle 4"/>
          <p:cNvSpPr>
            <a:spLocks noChangeArrowheads="1"/>
          </p:cNvSpPr>
          <p:nvPr/>
        </p:nvSpPr>
        <p:spPr bwMode="auto">
          <a:xfrm>
            <a:off x="1295400" y="5791200"/>
            <a:ext cx="50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sz="3200">
                <a:latin typeface="Symbol" panose="05050102010706020507" pitchFamily="18" charset="2"/>
              </a:rPr>
              <a:t>h</a:t>
            </a:r>
            <a:r>
              <a:rPr lang="en-US" altLang="en-US" sz="1400"/>
              <a:t>1</a:t>
            </a:r>
          </a:p>
        </p:txBody>
      </p:sp>
      <p:sp>
        <p:nvSpPr>
          <p:cNvPr id="32772" name="Rectangle 5"/>
          <p:cNvSpPr>
            <a:spLocks noChangeArrowheads="1"/>
          </p:cNvSpPr>
          <p:nvPr/>
        </p:nvSpPr>
        <p:spPr bwMode="auto">
          <a:xfrm>
            <a:off x="4267200" y="5867400"/>
            <a:ext cx="536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sz="3200">
                <a:latin typeface="Symbol" panose="05050102010706020507" pitchFamily="18" charset="2"/>
              </a:rPr>
              <a:t>h</a:t>
            </a:r>
            <a:r>
              <a:rPr lang="en-US" altLang="en-US" sz="1400"/>
              <a:t>2</a:t>
            </a:r>
          </a:p>
        </p:txBody>
      </p:sp>
      <p:sp>
        <p:nvSpPr>
          <p:cNvPr id="32773" name="Line 6"/>
          <p:cNvSpPr>
            <a:spLocks noChangeShapeType="1"/>
          </p:cNvSpPr>
          <p:nvPr/>
        </p:nvSpPr>
        <p:spPr bwMode="auto">
          <a:xfrm>
            <a:off x="2057400" y="2895600"/>
            <a:ext cx="4648200" cy="3200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74" name="Oval 7"/>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32775" name="Line 9"/>
          <p:cNvSpPr>
            <a:spLocks noChangeShapeType="1"/>
          </p:cNvSpPr>
          <p:nvPr/>
        </p:nvSpPr>
        <p:spPr bwMode="auto">
          <a:xfrm>
            <a:off x="3733800" y="4038600"/>
            <a:ext cx="7620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76" name="Line 10"/>
          <p:cNvSpPr>
            <a:spLocks noChangeShapeType="1"/>
          </p:cNvSpPr>
          <p:nvPr/>
        </p:nvSpPr>
        <p:spPr bwMode="auto">
          <a:xfrm>
            <a:off x="4495800" y="4343400"/>
            <a:ext cx="213360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2"/>
          <p:cNvSpPr txBox="1">
            <a:spLocks noChangeArrowheads="1"/>
          </p:cNvSpPr>
          <p:nvPr/>
        </p:nvSpPr>
        <p:spPr bwMode="auto">
          <a:xfrm>
            <a:off x="1295400" y="685800"/>
            <a:ext cx="6553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en-US"/>
              <a:t>Thin lens law 2</a:t>
            </a:r>
          </a:p>
          <a:p>
            <a:pPr>
              <a:spcBef>
                <a:spcPct val="50000"/>
              </a:spcBef>
            </a:pPr>
            <a:r>
              <a:rPr lang="en-US" altLang="en-US"/>
              <a:t>2.  Light rays that enter the lens parallel to the optical axis leave through </a:t>
            </a:r>
            <a:r>
              <a:rPr lang="en-US" altLang="en-US" u="sng"/>
              <a:t>Focal Point</a:t>
            </a:r>
            <a:endParaRPr lang="en-US" altLang="en-US"/>
          </a:p>
          <a:p>
            <a:pPr>
              <a:spcBef>
                <a:spcPct val="50000"/>
              </a:spcBef>
            </a:pPr>
            <a:endParaRPr lang="en-US" altLang="en-US"/>
          </a:p>
          <a:p>
            <a:pPr>
              <a:spcBef>
                <a:spcPct val="50000"/>
              </a:spcBef>
            </a:pPr>
            <a:endParaRPr lang="en-US" altLang="en-US" sz="1400"/>
          </a:p>
        </p:txBody>
      </p:sp>
      <p:sp>
        <p:nvSpPr>
          <p:cNvPr id="33794" name="Line 3"/>
          <p:cNvSpPr>
            <a:spLocks noChangeShapeType="1"/>
          </p:cNvSpPr>
          <p:nvPr/>
        </p:nvSpPr>
        <p:spPr bwMode="auto">
          <a:xfrm>
            <a:off x="1371600" y="4343400"/>
            <a:ext cx="655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795" name="Oval 7"/>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33796" name="Line 10"/>
          <p:cNvSpPr>
            <a:spLocks noChangeShapeType="1"/>
          </p:cNvSpPr>
          <p:nvPr/>
        </p:nvSpPr>
        <p:spPr bwMode="auto">
          <a:xfrm>
            <a:off x="2057400" y="33528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797" name="Line 11"/>
          <p:cNvSpPr>
            <a:spLocks noChangeShapeType="1"/>
          </p:cNvSpPr>
          <p:nvPr/>
        </p:nvSpPr>
        <p:spPr bwMode="auto">
          <a:xfrm>
            <a:off x="2057400" y="47244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798" name="Line 12"/>
          <p:cNvSpPr>
            <a:spLocks noChangeShapeType="1"/>
          </p:cNvSpPr>
          <p:nvPr/>
        </p:nvSpPr>
        <p:spPr bwMode="auto">
          <a:xfrm>
            <a:off x="2057400" y="39624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799" name="Line 13"/>
          <p:cNvSpPr>
            <a:spLocks noChangeShapeType="1"/>
          </p:cNvSpPr>
          <p:nvPr/>
        </p:nvSpPr>
        <p:spPr bwMode="auto">
          <a:xfrm>
            <a:off x="2057400" y="54102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0" name="Line 14"/>
          <p:cNvSpPr>
            <a:spLocks noChangeShapeType="1"/>
          </p:cNvSpPr>
          <p:nvPr/>
        </p:nvSpPr>
        <p:spPr bwMode="auto">
          <a:xfrm>
            <a:off x="2057400" y="27432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1" name="Line 15"/>
          <p:cNvSpPr>
            <a:spLocks noChangeShapeType="1"/>
          </p:cNvSpPr>
          <p:nvPr/>
        </p:nvSpPr>
        <p:spPr bwMode="auto">
          <a:xfrm>
            <a:off x="4114800" y="2743200"/>
            <a:ext cx="3733800" cy="2514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2" name="Line 16"/>
          <p:cNvSpPr>
            <a:spLocks noChangeShapeType="1"/>
          </p:cNvSpPr>
          <p:nvPr/>
        </p:nvSpPr>
        <p:spPr bwMode="auto">
          <a:xfrm>
            <a:off x="4114800" y="3352800"/>
            <a:ext cx="3810000" cy="1600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3" name="Line 18"/>
          <p:cNvSpPr>
            <a:spLocks noChangeShapeType="1"/>
          </p:cNvSpPr>
          <p:nvPr/>
        </p:nvSpPr>
        <p:spPr bwMode="auto">
          <a:xfrm>
            <a:off x="4114800" y="3962400"/>
            <a:ext cx="388620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4" name="Line 19"/>
          <p:cNvSpPr>
            <a:spLocks noChangeShapeType="1"/>
          </p:cNvSpPr>
          <p:nvPr/>
        </p:nvSpPr>
        <p:spPr bwMode="auto">
          <a:xfrm flipV="1">
            <a:off x="4114800" y="4114800"/>
            <a:ext cx="388620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5" name="Line 20"/>
          <p:cNvSpPr>
            <a:spLocks noChangeShapeType="1"/>
          </p:cNvSpPr>
          <p:nvPr/>
        </p:nvSpPr>
        <p:spPr bwMode="auto">
          <a:xfrm flipV="1">
            <a:off x="4114800" y="3657600"/>
            <a:ext cx="3886200" cy="1752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6" name="Text Box 25"/>
          <p:cNvSpPr txBox="1">
            <a:spLocks noChangeArrowheads="1"/>
          </p:cNvSpPr>
          <p:nvPr/>
        </p:nvSpPr>
        <p:spPr bwMode="auto">
          <a:xfrm>
            <a:off x="6019800" y="5105400"/>
            <a:ext cx="9271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a:t>Focal</a:t>
            </a:r>
          </a:p>
          <a:p>
            <a:r>
              <a:rPr lang="en-US" altLang="en-US"/>
              <a:t>Point</a:t>
            </a:r>
          </a:p>
        </p:txBody>
      </p:sp>
      <p:sp>
        <p:nvSpPr>
          <p:cNvPr id="33807" name="Line 26"/>
          <p:cNvSpPr>
            <a:spLocks noChangeShapeType="1"/>
          </p:cNvSpPr>
          <p:nvPr/>
        </p:nvSpPr>
        <p:spPr bwMode="auto">
          <a:xfrm flipV="1">
            <a:off x="6324600" y="4419600"/>
            <a:ext cx="152400" cy="762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2"/>
          <p:cNvSpPr txBox="1">
            <a:spLocks noChangeArrowheads="1"/>
          </p:cNvSpPr>
          <p:nvPr/>
        </p:nvSpPr>
        <p:spPr bwMode="auto">
          <a:xfrm>
            <a:off x="1295400" y="685800"/>
            <a:ext cx="6553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en-US"/>
              <a:t>Thin lens law 3</a:t>
            </a:r>
          </a:p>
          <a:p>
            <a:pPr>
              <a:spcBef>
                <a:spcPct val="50000"/>
              </a:spcBef>
            </a:pPr>
            <a:r>
              <a:rPr lang="en-US" altLang="en-US"/>
              <a:t>3.  Light rays that enter the lens from the focal point exit parallel to the optical axis. </a:t>
            </a:r>
          </a:p>
          <a:p>
            <a:pPr>
              <a:spcBef>
                <a:spcPct val="50000"/>
              </a:spcBef>
            </a:pPr>
            <a:endParaRPr lang="en-US" altLang="en-US"/>
          </a:p>
          <a:p>
            <a:pPr>
              <a:spcBef>
                <a:spcPct val="50000"/>
              </a:spcBef>
            </a:pPr>
            <a:endParaRPr lang="en-US" altLang="en-US" sz="1400"/>
          </a:p>
        </p:txBody>
      </p:sp>
      <p:sp>
        <p:nvSpPr>
          <p:cNvPr id="34818" name="Line 3"/>
          <p:cNvSpPr>
            <a:spLocks noChangeShapeType="1"/>
          </p:cNvSpPr>
          <p:nvPr/>
        </p:nvSpPr>
        <p:spPr bwMode="auto">
          <a:xfrm>
            <a:off x="1371600" y="4343400"/>
            <a:ext cx="655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19" name="Oval 4"/>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34820" name="Line 5"/>
          <p:cNvSpPr>
            <a:spLocks noChangeShapeType="1"/>
          </p:cNvSpPr>
          <p:nvPr/>
        </p:nvSpPr>
        <p:spPr bwMode="auto">
          <a:xfrm>
            <a:off x="4114800" y="33528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21" name="Line 6"/>
          <p:cNvSpPr>
            <a:spLocks noChangeShapeType="1"/>
          </p:cNvSpPr>
          <p:nvPr/>
        </p:nvSpPr>
        <p:spPr bwMode="auto">
          <a:xfrm>
            <a:off x="4114800" y="47244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22" name="Line 7"/>
          <p:cNvSpPr>
            <a:spLocks noChangeShapeType="1"/>
          </p:cNvSpPr>
          <p:nvPr/>
        </p:nvSpPr>
        <p:spPr bwMode="auto">
          <a:xfrm>
            <a:off x="4114800" y="39624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23" name="Line 8"/>
          <p:cNvSpPr>
            <a:spLocks noChangeShapeType="1"/>
          </p:cNvSpPr>
          <p:nvPr/>
        </p:nvSpPr>
        <p:spPr bwMode="auto">
          <a:xfrm>
            <a:off x="4114800" y="54102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24" name="Line 9"/>
          <p:cNvSpPr>
            <a:spLocks noChangeShapeType="1"/>
          </p:cNvSpPr>
          <p:nvPr/>
        </p:nvSpPr>
        <p:spPr bwMode="auto">
          <a:xfrm>
            <a:off x="4114800" y="27432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25" name="Line 10"/>
          <p:cNvSpPr>
            <a:spLocks noChangeShapeType="1"/>
          </p:cNvSpPr>
          <p:nvPr/>
        </p:nvSpPr>
        <p:spPr bwMode="auto">
          <a:xfrm flipV="1">
            <a:off x="1752600" y="3352800"/>
            <a:ext cx="2362200"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26" name="Text Box 11"/>
          <p:cNvSpPr txBox="1">
            <a:spLocks noChangeArrowheads="1"/>
          </p:cNvSpPr>
          <p:nvPr/>
        </p:nvSpPr>
        <p:spPr bwMode="auto">
          <a:xfrm>
            <a:off x="1219200" y="5105400"/>
            <a:ext cx="982663"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a:t>Focal</a:t>
            </a:r>
          </a:p>
          <a:p>
            <a:r>
              <a:rPr lang="en-US" altLang="en-US"/>
              <a:t>Point </a:t>
            </a:r>
          </a:p>
        </p:txBody>
      </p:sp>
      <p:sp>
        <p:nvSpPr>
          <p:cNvPr id="34827" name="Line 12"/>
          <p:cNvSpPr>
            <a:spLocks noChangeShapeType="1"/>
          </p:cNvSpPr>
          <p:nvPr/>
        </p:nvSpPr>
        <p:spPr bwMode="auto">
          <a:xfrm flipV="1">
            <a:off x="1676400" y="4419600"/>
            <a:ext cx="152400" cy="762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28" name="Line 13"/>
          <p:cNvSpPr>
            <a:spLocks noChangeShapeType="1"/>
          </p:cNvSpPr>
          <p:nvPr/>
        </p:nvSpPr>
        <p:spPr bwMode="auto">
          <a:xfrm flipV="1">
            <a:off x="1752600" y="3962400"/>
            <a:ext cx="236220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29" name="Line 14"/>
          <p:cNvSpPr>
            <a:spLocks noChangeShapeType="1"/>
          </p:cNvSpPr>
          <p:nvPr/>
        </p:nvSpPr>
        <p:spPr bwMode="auto">
          <a:xfrm>
            <a:off x="1752600" y="4343400"/>
            <a:ext cx="236220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0" name="Line 15"/>
          <p:cNvSpPr>
            <a:spLocks noChangeShapeType="1"/>
          </p:cNvSpPr>
          <p:nvPr/>
        </p:nvSpPr>
        <p:spPr bwMode="auto">
          <a:xfrm>
            <a:off x="1752600" y="4343400"/>
            <a:ext cx="2362200" cy="1066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1" name="Line 16"/>
          <p:cNvSpPr>
            <a:spLocks noChangeShapeType="1"/>
          </p:cNvSpPr>
          <p:nvPr/>
        </p:nvSpPr>
        <p:spPr bwMode="auto">
          <a:xfrm flipV="1">
            <a:off x="1752600" y="2743200"/>
            <a:ext cx="2362200" cy="1600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2" name="Line 19"/>
          <p:cNvSpPr>
            <a:spLocks noChangeShapeType="1"/>
          </p:cNvSpPr>
          <p:nvPr/>
        </p:nvSpPr>
        <p:spPr bwMode="auto">
          <a:xfrm flipV="1">
            <a:off x="1752600" y="2514600"/>
            <a:ext cx="0" cy="16764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3" name="Line 20"/>
          <p:cNvSpPr>
            <a:spLocks noChangeShapeType="1"/>
          </p:cNvSpPr>
          <p:nvPr/>
        </p:nvSpPr>
        <p:spPr bwMode="auto">
          <a:xfrm flipV="1">
            <a:off x="4114800" y="2362200"/>
            <a:ext cx="0" cy="39624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22"/>
          <p:cNvGrpSpPr>
            <a:grpSpLocks/>
          </p:cNvGrpSpPr>
          <p:nvPr/>
        </p:nvGrpSpPr>
        <p:grpSpPr bwMode="auto">
          <a:xfrm>
            <a:off x="1752600" y="2362200"/>
            <a:ext cx="2362200" cy="517525"/>
            <a:chOff x="1104" y="1488"/>
            <a:chExt cx="1488" cy="326"/>
          </a:xfrm>
        </p:grpSpPr>
        <p:sp>
          <p:nvSpPr>
            <p:cNvPr id="34835" name="Line 18"/>
            <p:cNvSpPr>
              <a:spLocks noChangeShapeType="1"/>
            </p:cNvSpPr>
            <p:nvPr/>
          </p:nvSpPr>
          <p:spPr bwMode="auto">
            <a:xfrm flipH="1">
              <a:off x="1104" y="1488"/>
              <a:ext cx="1488"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6" name="Text Box 21"/>
            <p:cNvSpPr txBox="1">
              <a:spLocks noChangeArrowheads="1"/>
            </p:cNvSpPr>
            <p:nvPr/>
          </p:nvSpPr>
          <p:spPr bwMode="auto">
            <a:xfrm>
              <a:off x="1728" y="1488"/>
              <a:ext cx="21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a:t>f</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2: Geometrical Optics</a:t>
            </a:r>
            <a:endParaRPr lang="en-US" dirty="0"/>
          </a:p>
        </p:txBody>
      </p:sp>
      <p:sp>
        <p:nvSpPr>
          <p:cNvPr id="3" name="Content Placeholder 2"/>
          <p:cNvSpPr>
            <a:spLocks noGrp="1"/>
          </p:cNvSpPr>
          <p:nvPr>
            <p:ph idx="1"/>
          </p:nvPr>
        </p:nvSpPr>
        <p:spPr/>
        <p:txBody>
          <a:bodyPr/>
          <a:lstStyle/>
          <a:p>
            <a:r>
              <a:rPr lang="en-US" dirty="0" smtClean="0"/>
              <a:t>Speed of </a:t>
            </a:r>
            <a:r>
              <a:rPr lang="en-US" dirty="0" smtClean="0"/>
              <a:t>light and refractive index</a:t>
            </a:r>
            <a:endParaRPr lang="en-US" dirty="0" smtClean="0"/>
          </a:p>
          <a:p>
            <a:r>
              <a:rPr lang="en-US" dirty="0" smtClean="0"/>
              <a:t>Thin lens law</a:t>
            </a:r>
          </a:p>
          <a:p>
            <a:r>
              <a:rPr lang="en-US" dirty="0" smtClean="0"/>
              <a:t>Simple optical </a:t>
            </a:r>
            <a:r>
              <a:rPr lang="en-US" dirty="0" smtClean="0"/>
              <a:t>system</a:t>
            </a:r>
          </a:p>
          <a:p>
            <a:r>
              <a:rPr lang="en-US" dirty="0" smtClean="0"/>
              <a:t>Compound microscope I</a:t>
            </a:r>
          </a:p>
          <a:p>
            <a:r>
              <a:rPr lang="en-US" dirty="0" smtClean="0"/>
              <a:t>Refractive indices and super lenses</a:t>
            </a:r>
            <a:endParaRPr lang="en-US" dirty="0"/>
          </a:p>
        </p:txBody>
      </p:sp>
    </p:spTree>
    <p:extLst>
      <p:ext uri="{BB962C8B-B14F-4D97-AF65-F5344CB8AC3E}">
        <p14:creationId xmlns:p14="http://schemas.microsoft.com/office/powerpoint/2010/main" val="1735833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2"/>
          <p:cNvSpPr txBox="1">
            <a:spLocks noChangeArrowheads="1"/>
          </p:cNvSpPr>
          <p:nvPr/>
        </p:nvSpPr>
        <p:spPr bwMode="auto">
          <a:xfrm>
            <a:off x="1295400" y="685800"/>
            <a:ext cx="6553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en-US"/>
              <a:t>Using the lens laws to predict the behavior of imaging systems</a:t>
            </a:r>
          </a:p>
          <a:p>
            <a:pPr>
              <a:spcBef>
                <a:spcPct val="50000"/>
              </a:spcBef>
            </a:pPr>
            <a:r>
              <a:rPr lang="en-US" altLang="en-US"/>
              <a:t>(principle ray technique) </a:t>
            </a:r>
          </a:p>
          <a:p>
            <a:pPr>
              <a:spcBef>
                <a:spcPct val="50000"/>
              </a:spcBef>
            </a:pPr>
            <a:endParaRPr lang="en-US" altLang="en-US"/>
          </a:p>
          <a:p>
            <a:pPr>
              <a:spcBef>
                <a:spcPct val="50000"/>
              </a:spcBef>
            </a:pPr>
            <a:endParaRPr lang="en-US" altLang="en-US" sz="1400"/>
          </a:p>
        </p:txBody>
      </p:sp>
      <p:sp>
        <p:nvSpPr>
          <p:cNvPr id="35842" name="Line 3"/>
          <p:cNvSpPr>
            <a:spLocks noChangeShapeType="1"/>
          </p:cNvSpPr>
          <p:nvPr/>
        </p:nvSpPr>
        <p:spPr bwMode="auto">
          <a:xfrm>
            <a:off x="457200" y="43434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43" name="Oval 4"/>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35844" name="Line 17"/>
          <p:cNvSpPr>
            <a:spLocks noChangeShapeType="1"/>
          </p:cNvSpPr>
          <p:nvPr/>
        </p:nvSpPr>
        <p:spPr bwMode="auto">
          <a:xfrm flipH="1">
            <a:off x="4114800" y="4343400"/>
            <a:ext cx="20574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45" name="Text Box 18"/>
          <p:cNvSpPr txBox="1">
            <a:spLocks noChangeArrowheads="1"/>
          </p:cNvSpPr>
          <p:nvPr/>
        </p:nvSpPr>
        <p:spPr bwMode="auto">
          <a:xfrm>
            <a:off x="5029200" y="4343400"/>
            <a:ext cx="3397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a:t>f</a:t>
            </a:r>
          </a:p>
        </p:txBody>
      </p:sp>
      <p:sp>
        <p:nvSpPr>
          <p:cNvPr id="35846" name="AutoShape 19"/>
          <p:cNvSpPr>
            <a:spLocks noChangeArrowheads="1"/>
          </p:cNvSpPr>
          <p:nvPr/>
        </p:nvSpPr>
        <p:spPr bwMode="auto">
          <a:xfrm>
            <a:off x="6019800" y="4267200"/>
            <a:ext cx="1524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35847" name="Line 22"/>
          <p:cNvSpPr>
            <a:spLocks noChangeShapeType="1"/>
          </p:cNvSpPr>
          <p:nvPr/>
        </p:nvSpPr>
        <p:spPr bwMode="auto">
          <a:xfrm flipH="1">
            <a:off x="2057400" y="4343400"/>
            <a:ext cx="20574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48" name="Text Box 23"/>
          <p:cNvSpPr txBox="1">
            <a:spLocks noChangeArrowheads="1"/>
          </p:cNvSpPr>
          <p:nvPr/>
        </p:nvSpPr>
        <p:spPr bwMode="auto">
          <a:xfrm>
            <a:off x="2895600" y="4343400"/>
            <a:ext cx="3397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a:t>f</a:t>
            </a:r>
          </a:p>
        </p:txBody>
      </p:sp>
      <p:sp>
        <p:nvSpPr>
          <p:cNvPr id="35849" name="AutoShape 24"/>
          <p:cNvSpPr>
            <a:spLocks noChangeArrowheads="1"/>
          </p:cNvSpPr>
          <p:nvPr/>
        </p:nvSpPr>
        <p:spPr bwMode="auto">
          <a:xfrm>
            <a:off x="1981200" y="4267200"/>
            <a:ext cx="1524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35850" name="Line 25"/>
          <p:cNvSpPr>
            <a:spLocks noChangeShapeType="1"/>
          </p:cNvSpPr>
          <p:nvPr/>
        </p:nvSpPr>
        <p:spPr bwMode="auto">
          <a:xfrm flipV="1">
            <a:off x="609600" y="3657600"/>
            <a:ext cx="0" cy="685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1" name="Text Box 26"/>
          <p:cNvSpPr txBox="1">
            <a:spLocks noChangeArrowheads="1"/>
          </p:cNvSpPr>
          <p:nvPr/>
        </p:nvSpPr>
        <p:spPr bwMode="auto">
          <a:xfrm>
            <a:off x="838200" y="4800600"/>
            <a:ext cx="1371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en-US"/>
              <a:t>Object</a:t>
            </a:r>
          </a:p>
        </p:txBody>
      </p:sp>
      <p:sp>
        <p:nvSpPr>
          <p:cNvPr id="35852" name="Line 27"/>
          <p:cNvSpPr>
            <a:spLocks noChangeShapeType="1"/>
          </p:cNvSpPr>
          <p:nvPr/>
        </p:nvSpPr>
        <p:spPr bwMode="auto">
          <a:xfrm flipH="1" flipV="1">
            <a:off x="685800" y="4419600"/>
            <a:ext cx="304800" cy="457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3" name="Text Box 28"/>
          <p:cNvSpPr txBox="1">
            <a:spLocks noChangeArrowheads="1"/>
          </p:cNvSpPr>
          <p:nvPr/>
        </p:nvSpPr>
        <p:spPr bwMode="auto">
          <a:xfrm>
            <a:off x="6308725" y="3275013"/>
            <a:ext cx="21463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a:t>Mark Focal Pt</a:t>
            </a:r>
          </a:p>
        </p:txBody>
      </p:sp>
      <p:sp>
        <p:nvSpPr>
          <p:cNvPr id="35854" name="Line 29"/>
          <p:cNvSpPr>
            <a:spLocks noChangeShapeType="1"/>
          </p:cNvSpPr>
          <p:nvPr/>
        </p:nvSpPr>
        <p:spPr bwMode="auto">
          <a:xfrm flipH="1">
            <a:off x="6172200" y="3733800"/>
            <a:ext cx="228600" cy="457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2"/>
          <p:cNvSpPr txBox="1">
            <a:spLocks noChangeArrowheads="1"/>
          </p:cNvSpPr>
          <p:nvPr/>
        </p:nvSpPr>
        <p:spPr bwMode="auto">
          <a:xfrm>
            <a:off x="1295400" y="685800"/>
            <a:ext cx="65532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en-US"/>
              <a:t>Draw in central ray </a:t>
            </a:r>
          </a:p>
          <a:p>
            <a:pPr>
              <a:spcBef>
                <a:spcPct val="50000"/>
              </a:spcBef>
            </a:pPr>
            <a:endParaRPr lang="en-US" altLang="en-US"/>
          </a:p>
          <a:p>
            <a:pPr>
              <a:spcBef>
                <a:spcPct val="50000"/>
              </a:spcBef>
            </a:pPr>
            <a:endParaRPr lang="en-US" altLang="en-US" sz="1400"/>
          </a:p>
        </p:txBody>
      </p:sp>
      <p:sp>
        <p:nvSpPr>
          <p:cNvPr id="36866" name="Line 3"/>
          <p:cNvSpPr>
            <a:spLocks noChangeShapeType="1"/>
          </p:cNvSpPr>
          <p:nvPr/>
        </p:nvSpPr>
        <p:spPr bwMode="auto">
          <a:xfrm>
            <a:off x="457200" y="43434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67" name="Oval 4"/>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36868" name="Line 12"/>
          <p:cNvSpPr>
            <a:spLocks noChangeShapeType="1"/>
          </p:cNvSpPr>
          <p:nvPr/>
        </p:nvSpPr>
        <p:spPr bwMode="auto">
          <a:xfrm>
            <a:off x="609600" y="3657600"/>
            <a:ext cx="8077200" cy="1600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69" name="AutoShape 17"/>
          <p:cNvSpPr>
            <a:spLocks noChangeArrowheads="1"/>
          </p:cNvSpPr>
          <p:nvPr/>
        </p:nvSpPr>
        <p:spPr bwMode="auto">
          <a:xfrm>
            <a:off x="6019800" y="4267200"/>
            <a:ext cx="1524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36870" name="AutoShape 20"/>
          <p:cNvSpPr>
            <a:spLocks noChangeArrowheads="1"/>
          </p:cNvSpPr>
          <p:nvPr/>
        </p:nvSpPr>
        <p:spPr bwMode="auto">
          <a:xfrm>
            <a:off x="1981200" y="4267200"/>
            <a:ext cx="1524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36871" name="Line 21"/>
          <p:cNvSpPr>
            <a:spLocks noChangeShapeType="1"/>
          </p:cNvSpPr>
          <p:nvPr/>
        </p:nvSpPr>
        <p:spPr bwMode="auto">
          <a:xfrm flipV="1">
            <a:off x="609600" y="3657600"/>
            <a:ext cx="0" cy="685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2" name="Text Box 22"/>
          <p:cNvSpPr txBox="1">
            <a:spLocks noChangeArrowheads="1"/>
          </p:cNvSpPr>
          <p:nvPr/>
        </p:nvSpPr>
        <p:spPr bwMode="auto">
          <a:xfrm>
            <a:off x="838200" y="4800600"/>
            <a:ext cx="1371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en-US"/>
              <a:t>Object</a:t>
            </a:r>
          </a:p>
        </p:txBody>
      </p:sp>
      <p:sp>
        <p:nvSpPr>
          <p:cNvPr id="36873" name="Line 23"/>
          <p:cNvSpPr>
            <a:spLocks noChangeShapeType="1"/>
          </p:cNvSpPr>
          <p:nvPr/>
        </p:nvSpPr>
        <p:spPr bwMode="auto">
          <a:xfrm flipH="1" flipV="1">
            <a:off x="685800" y="4419600"/>
            <a:ext cx="304800" cy="457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2"/>
          <p:cNvSpPr txBox="1">
            <a:spLocks noChangeArrowheads="1"/>
          </p:cNvSpPr>
          <p:nvPr/>
        </p:nvSpPr>
        <p:spPr bwMode="auto">
          <a:xfrm>
            <a:off x="1295400" y="685800"/>
            <a:ext cx="65532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en-US" dirty="0"/>
              <a:t>Draw in central ray</a:t>
            </a:r>
          </a:p>
          <a:p>
            <a:pPr>
              <a:spcBef>
                <a:spcPct val="50000"/>
              </a:spcBef>
            </a:pPr>
            <a:r>
              <a:rPr lang="en-US" altLang="en-US" dirty="0"/>
              <a:t>In parallel; out via focal point </a:t>
            </a:r>
          </a:p>
          <a:p>
            <a:pPr>
              <a:spcBef>
                <a:spcPct val="50000"/>
              </a:spcBef>
            </a:pPr>
            <a:endParaRPr lang="en-US" altLang="en-US" dirty="0"/>
          </a:p>
          <a:p>
            <a:pPr>
              <a:spcBef>
                <a:spcPct val="50000"/>
              </a:spcBef>
            </a:pPr>
            <a:endParaRPr lang="en-US" altLang="en-US" sz="1400" dirty="0"/>
          </a:p>
        </p:txBody>
      </p:sp>
      <p:sp>
        <p:nvSpPr>
          <p:cNvPr id="37890" name="Line 3"/>
          <p:cNvSpPr>
            <a:spLocks noChangeShapeType="1"/>
          </p:cNvSpPr>
          <p:nvPr/>
        </p:nvSpPr>
        <p:spPr bwMode="auto">
          <a:xfrm>
            <a:off x="457200" y="43434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1" name="Oval 4"/>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37892" name="Line 5"/>
          <p:cNvSpPr>
            <a:spLocks noChangeShapeType="1"/>
          </p:cNvSpPr>
          <p:nvPr/>
        </p:nvSpPr>
        <p:spPr bwMode="auto">
          <a:xfrm>
            <a:off x="609600" y="3657600"/>
            <a:ext cx="8534400" cy="1676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893" name="AutoShape 6"/>
          <p:cNvSpPr>
            <a:spLocks noChangeArrowheads="1"/>
          </p:cNvSpPr>
          <p:nvPr/>
        </p:nvSpPr>
        <p:spPr bwMode="auto">
          <a:xfrm>
            <a:off x="6019800" y="4267200"/>
            <a:ext cx="1524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37894" name="AutoShape 7"/>
          <p:cNvSpPr>
            <a:spLocks noChangeArrowheads="1"/>
          </p:cNvSpPr>
          <p:nvPr/>
        </p:nvSpPr>
        <p:spPr bwMode="auto">
          <a:xfrm>
            <a:off x="1981200" y="4267200"/>
            <a:ext cx="1524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37895" name="Line 8"/>
          <p:cNvSpPr>
            <a:spLocks noChangeShapeType="1"/>
          </p:cNvSpPr>
          <p:nvPr/>
        </p:nvSpPr>
        <p:spPr bwMode="auto">
          <a:xfrm flipV="1">
            <a:off x="609600" y="3657600"/>
            <a:ext cx="0" cy="685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896" name="Line 12"/>
          <p:cNvSpPr>
            <a:spLocks noChangeShapeType="1"/>
          </p:cNvSpPr>
          <p:nvPr/>
        </p:nvSpPr>
        <p:spPr bwMode="auto">
          <a:xfrm>
            <a:off x="609600" y="3657600"/>
            <a:ext cx="3505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897" name="Line 14"/>
          <p:cNvSpPr>
            <a:spLocks noChangeShapeType="1"/>
          </p:cNvSpPr>
          <p:nvPr/>
        </p:nvSpPr>
        <p:spPr bwMode="auto">
          <a:xfrm>
            <a:off x="4114800" y="3657600"/>
            <a:ext cx="5029200" cy="1752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p:cNvSpPr txBox="1">
            <a:spLocks noChangeArrowheads="1"/>
          </p:cNvSpPr>
          <p:nvPr/>
        </p:nvSpPr>
        <p:spPr bwMode="auto">
          <a:xfrm>
            <a:off x="1295400" y="685800"/>
            <a:ext cx="6553200"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en-US"/>
              <a:t>Draw in central ray</a:t>
            </a:r>
          </a:p>
          <a:p>
            <a:pPr>
              <a:spcBef>
                <a:spcPct val="50000"/>
              </a:spcBef>
            </a:pPr>
            <a:r>
              <a:rPr lang="en-US" altLang="en-US"/>
              <a:t>In parallel; out via focal point</a:t>
            </a:r>
          </a:p>
          <a:p>
            <a:pPr>
              <a:spcBef>
                <a:spcPct val="50000"/>
              </a:spcBef>
            </a:pPr>
            <a:r>
              <a:rPr lang="en-US" altLang="en-US"/>
              <a:t>From focal point; out parallel </a:t>
            </a:r>
          </a:p>
          <a:p>
            <a:pPr>
              <a:spcBef>
                <a:spcPct val="50000"/>
              </a:spcBef>
            </a:pPr>
            <a:endParaRPr lang="en-US" altLang="en-US"/>
          </a:p>
          <a:p>
            <a:pPr>
              <a:spcBef>
                <a:spcPct val="50000"/>
              </a:spcBef>
            </a:pPr>
            <a:endParaRPr lang="en-US" altLang="en-US" sz="1400"/>
          </a:p>
        </p:txBody>
      </p:sp>
      <p:sp>
        <p:nvSpPr>
          <p:cNvPr id="38914" name="Line 3"/>
          <p:cNvSpPr>
            <a:spLocks noChangeShapeType="1"/>
          </p:cNvSpPr>
          <p:nvPr/>
        </p:nvSpPr>
        <p:spPr bwMode="auto">
          <a:xfrm>
            <a:off x="457200" y="43434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15" name="Oval 4"/>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38916" name="Line 5"/>
          <p:cNvSpPr>
            <a:spLocks noChangeShapeType="1"/>
          </p:cNvSpPr>
          <p:nvPr/>
        </p:nvSpPr>
        <p:spPr bwMode="auto">
          <a:xfrm>
            <a:off x="609600" y="3657600"/>
            <a:ext cx="8534400" cy="1676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17" name="AutoShape 6"/>
          <p:cNvSpPr>
            <a:spLocks noChangeArrowheads="1"/>
          </p:cNvSpPr>
          <p:nvPr/>
        </p:nvSpPr>
        <p:spPr bwMode="auto">
          <a:xfrm>
            <a:off x="6019800" y="4267200"/>
            <a:ext cx="1524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38918" name="AutoShape 7"/>
          <p:cNvSpPr>
            <a:spLocks noChangeArrowheads="1"/>
          </p:cNvSpPr>
          <p:nvPr/>
        </p:nvSpPr>
        <p:spPr bwMode="auto">
          <a:xfrm>
            <a:off x="1981200" y="4267200"/>
            <a:ext cx="1524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38919" name="Line 8"/>
          <p:cNvSpPr>
            <a:spLocks noChangeShapeType="1"/>
          </p:cNvSpPr>
          <p:nvPr/>
        </p:nvSpPr>
        <p:spPr bwMode="auto">
          <a:xfrm flipV="1">
            <a:off x="609600" y="3657600"/>
            <a:ext cx="0" cy="685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20" name="Line 9"/>
          <p:cNvSpPr>
            <a:spLocks noChangeShapeType="1"/>
          </p:cNvSpPr>
          <p:nvPr/>
        </p:nvSpPr>
        <p:spPr bwMode="auto">
          <a:xfrm>
            <a:off x="609600" y="3657600"/>
            <a:ext cx="35052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21" name="Line 10"/>
          <p:cNvSpPr>
            <a:spLocks noChangeShapeType="1"/>
          </p:cNvSpPr>
          <p:nvPr/>
        </p:nvSpPr>
        <p:spPr bwMode="auto">
          <a:xfrm>
            <a:off x="4114800" y="3657600"/>
            <a:ext cx="5029200" cy="1752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22" name="Line 11"/>
          <p:cNvSpPr>
            <a:spLocks noChangeShapeType="1"/>
          </p:cNvSpPr>
          <p:nvPr/>
        </p:nvSpPr>
        <p:spPr bwMode="auto">
          <a:xfrm>
            <a:off x="609600" y="3657600"/>
            <a:ext cx="3505200" cy="1600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23" name="Line 12"/>
          <p:cNvSpPr>
            <a:spLocks noChangeShapeType="1"/>
          </p:cNvSpPr>
          <p:nvPr/>
        </p:nvSpPr>
        <p:spPr bwMode="auto">
          <a:xfrm flipV="1">
            <a:off x="4114800" y="5257800"/>
            <a:ext cx="5029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2"/>
          <p:cNvSpPr txBox="1">
            <a:spLocks noChangeArrowheads="1"/>
          </p:cNvSpPr>
          <p:nvPr/>
        </p:nvSpPr>
        <p:spPr bwMode="auto">
          <a:xfrm>
            <a:off x="1295400" y="685800"/>
            <a:ext cx="6553200"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en-US"/>
              <a:t>Draw in central ray</a:t>
            </a:r>
          </a:p>
          <a:p>
            <a:pPr>
              <a:spcBef>
                <a:spcPct val="50000"/>
              </a:spcBef>
            </a:pPr>
            <a:r>
              <a:rPr lang="en-US" altLang="en-US"/>
              <a:t>In parallel; out via focal point</a:t>
            </a:r>
          </a:p>
          <a:p>
            <a:pPr>
              <a:spcBef>
                <a:spcPct val="50000"/>
              </a:spcBef>
            </a:pPr>
            <a:r>
              <a:rPr lang="en-US" altLang="en-US"/>
              <a:t>From focal point; out parallel </a:t>
            </a:r>
          </a:p>
          <a:p>
            <a:pPr>
              <a:spcBef>
                <a:spcPct val="50000"/>
              </a:spcBef>
            </a:pPr>
            <a:endParaRPr lang="en-US" altLang="en-US"/>
          </a:p>
          <a:p>
            <a:pPr>
              <a:spcBef>
                <a:spcPct val="50000"/>
              </a:spcBef>
            </a:pPr>
            <a:endParaRPr lang="en-US" altLang="en-US" sz="1400"/>
          </a:p>
        </p:txBody>
      </p:sp>
      <p:sp>
        <p:nvSpPr>
          <p:cNvPr id="39938" name="Line 3"/>
          <p:cNvSpPr>
            <a:spLocks noChangeShapeType="1"/>
          </p:cNvSpPr>
          <p:nvPr/>
        </p:nvSpPr>
        <p:spPr bwMode="auto">
          <a:xfrm>
            <a:off x="457200" y="43434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39" name="Oval 4"/>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39940" name="Line 5"/>
          <p:cNvSpPr>
            <a:spLocks noChangeShapeType="1"/>
          </p:cNvSpPr>
          <p:nvPr/>
        </p:nvSpPr>
        <p:spPr bwMode="auto">
          <a:xfrm>
            <a:off x="609600" y="3657600"/>
            <a:ext cx="8534400" cy="1676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41" name="AutoShape 6"/>
          <p:cNvSpPr>
            <a:spLocks noChangeArrowheads="1"/>
          </p:cNvSpPr>
          <p:nvPr/>
        </p:nvSpPr>
        <p:spPr bwMode="auto">
          <a:xfrm>
            <a:off x="6019800" y="4267200"/>
            <a:ext cx="1524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39942" name="AutoShape 7"/>
          <p:cNvSpPr>
            <a:spLocks noChangeArrowheads="1"/>
          </p:cNvSpPr>
          <p:nvPr/>
        </p:nvSpPr>
        <p:spPr bwMode="auto">
          <a:xfrm>
            <a:off x="1981200" y="4267200"/>
            <a:ext cx="1524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39943" name="Line 8"/>
          <p:cNvSpPr>
            <a:spLocks noChangeShapeType="1"/>
          </p:cNvSpPr>
          <p:nvPr/>
        </p:nvSpPr>
        <p:spPr bwMode="auto">
          <a:xfrm flipV="1">
            <a:off x="609600" y="3657600"/>
            <a:ext cx="0" cy="685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44" name="Line 9"/>
          <p:cNvSpPr>
            <a:spLocks noChangeShapeType="1"/>
          </p:cNvSpPr>
          <p:nvPr/>
        </p:nvSpPr>
        <p:spPr bwMode="auto">
          <a:xfrm>
            <a:off x="609600" y="3657600"/>
            <a:ext cx="35052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45" name="Line 10"/>
          <p:cNvSpPr>
            <a:spLocks noChangeShapeType="1"/>
          </p:cNvSpPr>
          <p:nvPr/>
        </p:nvSpPr>
        <p:spPr bwMode="auto">
          <a:xfrm>
            <a:off x="4114800" y="3657600"/>
            <a:ext cx="5029200" cy="1752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46" name="Line 11"/>
          <p:cNvSpPr>
            <a:spLocks noChangeShapeType="1"/>
          </p:cNvSpPr>
          <p:nvPr/>
        </p:nvSpPr>
        <p:spPr bwMode="auto">
          <a:xfrm>
            <a:off x="609600" y="3657600"/>
            <a:ext cx="3505200" cy="1600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47" name="Line 12"/>
          <p:cNvSpPr>
            <a:spLocks noChangeShapeType="1"/>
          </p:cNvSpPr>
          <p:nvPr/>
        </p:nvSpPr>
        <p:spPr bwMode="auto">
          <a:xfrm flipV="1">
            <a:off x="4114800" y="5257800"/>
            <a:ext cx="50292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48" name="Line 13"/>
          <p:cNvSpPr>
            <a:spLocks noChangeShapeType="1"/>
          </p:cNvSpPr>
          <p:nvPr/>
        </p:nvSpPr>
        <p:spPr bwMode="auto">
          <a:xfrm>
            <a:off x="8686800" y="4343400"/>
            <a:ext cx="0" cy="914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49" name="Text Box 14"/>
          <p:cNvSpPr txBox="1">
            <a:spLocks noChangeArrowheads="1"/>
          </p:cNvSpPr>
          <p:nvPr/>
        </p:nvSpPr>
        <p:spPr bwMode="auto">
          <a:xfrm>
            <a:off x="6172200" y="5410200"/>
            <a:ext cx="22098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en-US"/>
              <a:t>Intersection defines image</a:t>
            </a:r>
          </a:p>
        </p:txBody>
      </p:sp>
      <p:sp>
        <p:nvSpPr>
          <p:cNvPr id="39950" name="Line 15"/>
          <p:cNvSpPr>
            <a:spLocks noChangeShapeType="1"/>
          </p:cNvSpPr>
          <p:nvPr/>
        </p:nvSpPr>
        <p:spPr bwMode="auto">
          <a:xfrm flipV="1">
            <a:off x="8305800" y="5334000"/>
            <a:ext cx="3048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51" name="Text Box 16"/>
          <p:cNvSpPr txBox="1">
            <a:spLocks noChangeArrowheads="1"/>
          </p:cNvSpPr>
          <p:nvPr/>
        </p:nvSpPr>
        <p:spPr bwMode="auto">
          <a:xfrm>
            <a:off x="7908925" y="3579813"/>
            <a:ext cx="10715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a:t>Image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2"/>
          <p:cNvSpPr txBox="1">
            <a:spLocks noChangeArrowheads="1"/>
          </p:cNvSpPr>
          <p:nvPr/>
        </p:nvSpPr>
        <p:spPr bwMode="auto">
          <a:xfrm>
            <a:off x="1295400" y="685800"/>
            <a:ext cx="65532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en-US"/>
              <a:t>Thin Lens Equation </a:t>
            </a:r>
          </a:p>
          <a:p>
            <a:pPr>
              <a:spcBef>
                <a:spcPct val="50000"/>
              </a:spcBef>
            </a:pPr>
            <a:r>
              <a:rPr lang="en-US" altLang="en-US"/>
              <a:t>	1/f  =  1/o  +  1/i</a:t>
            </a:r>
          </a:p>
          <a:p>
            <a:pPr>
              <a:spcBef>
                <a:spcPct val="50000"/>
              </a:spcBef>
            </a:pPr>
            <a:endParaRPr lang="en-US" altLang="en-US"/>
          </a:p>
          <a:p>
            <a:pPr>
              <a:spcBef>
                <a:spcPct val="50000"/>
              </a:spcBef>
            </a:pPr>
            <a:endParaRPr lang="en-US" altLang="en-US" sz="1400"/>
          </a:p>
        </p:txBody>
      </p:sp>
      <p:sp>
        <p:nvSpPr>
          <p:cNvPr id="40962" name="Line 3"/>
          <p:cNvSpPr>
            <a:spLocks noChangeShapeType="1"/>
          </p:cNvSpPr>
          <p:nvPr/>
        </p:nvSpPr>
        <p:spPr bwMode="auto">
          <a:xfrm>
            <a:off x="457200" y="43434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63" name="Oval 4"/>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0964" name="Line 5"/>
          <p:cNvSpPr>
            <a:spLocks noChangeShapeType="1"/>
          </p:cNvSpPr>
          <p:nvPr/>
        </p:nvSpPr>
        <p:spPr bwMode="auto">
          <a:xfrm>
            <a:off x="609600" y="3657600"/>
            <a:ext cx="8534400" cy="1676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65" name="AutoShape 6"/>
          <p:cNvSpPr>
            <a:spLocks noChangeArrowheads="1"/>
          </p:cNvSpPr>
          <p:nvPr/>
        </p:nvSpPr>
        <p:spPr bwMode="auto">
          <a:xfrm>
            <a:off x="6019800" y="4267200"/>
            <a:ext cx="1524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0966" name="AutoShape 7"/>
          <p:cNvSpPr>
            <a:spLocks noChangeArrowheads="1"/>
          </p:cNvSpPr>
          <p:nvPr/>
        </p:nvSpPr>
        <p:spPr bwMode="auto">
          <a:xfrm>
            <a:off x="1981200" y="4267200"/>
            <a:ext cx="1524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0967" name="Line 8"/>
          <p:cNvSpPr>
            <a:spLocks noChangeShapeType="1"/>
          </p:cNvSpPr>
          <p:nvPr/>
        </p:nvSpPr>
        <p:spPr bwMode="auto">
          <a:xfrm flipV="1">
            <a:off x="609600" y="3657600"/>
            <a:ext cx="0" cy="685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68" name="Line 9"/>
          <p:cNvSpPr>
            <a:spLocks noChangeShapeType="1"/>
          </p:cNvSpPr>
          <p:nvPr/>
        </p:nvSpPr>
        <p:spPr bwMode="auto">
          <a:xfrm>
            <a:off x="609600" y="3657600"/>
            <a:ext cx="35052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69" name="Line 10"/>
          <p:cNvSpPr>
            <a:spLocks noChangeShapeType="1"/>
          </p:cNvSpPr>
          <p:nvPr/>
        </p:nvSpPr>
        <p:spPr bwMode="auto">
          <a:xfrm>
            <a:off x="4114800" y="3657600"/>
            <a:ext cx="5029200" cy="1752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0" name="Line 11"/>
          <p:cNvSpPr>
            <a:spLocks noChangeShapeType="1"/>
          </p:cNvSpPr>
          <p:nvPr/>
        </p:nvSpPr>
        <p:spPr bwMode="auto">
          <a:xfrm>
            <a:off x="609600" y="3657600"/>
            <a:ext cx="3505200" cy="1600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1" name="Line 12"/>
          <p:cNvSpPr>
            <a:spLocks noChangeShapeType="1"/>
          </p:cNvSpPr>
          <p:nvPr/>
        </p:nvSpPr>
        <p:spPr bwMode="auto">
          <a:xfrm flipV="1">
            <a:off x="4114800" y="5257800"/>
            <a:ext cx="50292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2" name="Line 13"/>
          <p:cNvSpPr>
            <a:spLocks noChangeShapeType="1"/>
          </p:cNvSpPr>
          <p:nvPr/>
        </p:nvSpPr>
        <p:spPr bwMode="auto">
          <a:xfrm>
            <a:off x="8686800" y="4343400"/>
            <a:ext cx="0" cy="914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3" name="Line 18"/>
          <p:cNvSpPr>
            <a:spLocks noChangeShapeType="1"/>
          </p:cNvSpPr>
          <p:nvPr/>
        </p:nvSpPr>
        <p:spPr bwMode="auto">
          <a:xfrm>
            <a:off x="2133600" y="3124200"/>
            <a:ext cx="19812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4" name="Line 21"/>
          <p:cNvSpPr>
            <a:spLocks noChangeShapeType="1"/>
          </p:cNvSpPr>
          <p:nvPr/>
        </p:nvSpPr>
        <p:spPr bwMode="auto">
          <a:xfrm>
            <a:off x="4114800" y="4038600"/>
            <a:ext cx="45720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5" name="Line 22"/>
          <p:cNvSpPr>
            <a:spLocks noChangeShapeType="1"/>
          </p:cNvSpPr>
          <p:nvPr/>
        </p:nvSpPr>
        <p:spPr bwMode="auto">
          <a:xfrm flipH="1">
            <a:off x="609600" y="4724400"/>
            <a:ext cx="35052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6" name="Text Box 24"/>
          <p:cNvSpPr txBox="1">
            <a:spLocks noChangeArrowheads="1"/>
          </p:cNvSpPr>
          <p:nvPr/>
        </p:nvSpPr>
        <p:spPr bwMode="auto">
          <a:xfrm>
            <a:off x="2879725" y="2589213"/>
            <a:ext cx="3397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a:t>f</a:t>
            </a:r>
          </a:p>
        </p:txBody>
      </p:sp>
      <p:sp>
        <p:nvSpPr>
          <p:cNvPr id="40977" name="Text Box 25"/>
          <p:cNvSpPr txBox="1">
            <a:spLocks noChangeArrowheads="1"/>
          </p:cNvSpPr>
          <p:nvPr/>
        </p:nvSpPr>
        <p:spPr bwMode="auto">
          <a:xfrm>
            <a:off x="1865313" y="4648200"/>
            <a:ext cx="3444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a:t>o</a:t>
            </a:r>
          </a:p>
        </p:txBody>
      </p:sp>
      <p:sp>
        <p:nvSpPr>
          <p:cNvPr id="40978" name="Text Box 26"/>
          <p:cNvSpPr txBox="1">
            <a:spLocks noChangeArrowheads="1"/>
          </p:cNvSpPr>
          <p:nvPr/>
        </p:nvSpPr>
        <p:spPr bwMode="auto">
          <a:xfrm>
            <a:off x="6400800" y="3581400"/>
            <a:ext cx="2698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a:t>i</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
          <p:cNvSpPr txBox="1">
            <a:spLocks noChangeArrowheads="1"/>
          </p:cNvSpPr>
          <p:nvPr/>
        </p:nvSpPr>
        <p:spPr bwMode="auto">
          <a:xfrm>
            <a:off x="1295400" y="685800"/>
            <a:ext cx="6553200"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en-US"/>
              <a:t>Thin Lens Equation</a:t>
            </a:r>
          </a:p>
          <a:p>
            <a:pPr>
              <a:spcBef>
                <a:spcPct val="50000"/>
              </a:spcBef>
            </a:pPr>
            <a:r>
              <a:rPr lang="en-US" altLang="en-US"/>
              <a:t>	1/f  =  1/o  +  1/i</a:t>
            </a:r>
          </a:p>
          <a:p>
            <a:pPr>
              <a:spcBef>
                <a:spcPct val="50000"/>
              </a:spcBef>
            </a:pPr>
            <a:r>
              <a:rPr lang="en-US" altLang="en-US"/>
              <a:t>Magnification =  i/o</a:t>
            </a:r>
          </a:p>
          <a:p>
            <a:pPr>
              <a:spcBef>
                <a:spcPct val="50000"/>
              </a:spcBef>
            </a:pPr>
            <a:endParaRPr lang="en-US" altLang="en-US"/>
          </a:p>
          <a:p>
            <a:pPr>
              <a:spcBef>
                <a:spcPct val="50000"/>
              </a:spcBef>
            </a:pPr>
            <a:endParaRPr lang="en-US" altLang="en-US" sz="1400"/>
          </a:p>
        </p:txBody>
      </p:sp>
      <p:sp>
        <p:nvSpPr>
          <p:cNvPr id="41986" name="Line 3"/>
          <p:cNvSpPr>
            <a:spLocks noChangeShapeType="1"/>
          </p:cNvSpPr>
          <p:nvPr/>
        </p:nvSpPr>
        <p:spPr bwMode="auto">
          <a:xfrm>
            <a:off x="457200" y="43434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87" name="Oval 4"/>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1988" name="Line 5"/>
          <p:cNvSpPr>
            <a:spLocks noChangeShapeType="1"/>
          </p:cNvSpPr>
          <p:nvPr/>
        </p:nvSpPr>
        <p:spPr bwMode="auto">
          <a:xfrm>
            <a:off x="609600" y="3657600"/>
            <a:ext cx="8534400" cy="1676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89" name="AutoShape 6"/>
          <p:cNvSpPr>
            <a:spLocks noChangeArrowheads="1"/>
          </p:cNvSpPr>
          <p:nvPr/>
        </p:nvSpPr>
        <p:spPr bwMode="auto">
          <a:xfrm>
            <a:off x="6019800" y="4267200"/>
            <a:ext cx="1524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1990" name="AutoShape 7"/>
          <p:cNvSpPr>
            <a:spLocks noChangeArrowheads="1"/>
          </p:cNvSpPr>
          <p:nvPr/>
        </p:nvSpPr>
        <p:spPr bwMode="auto">
          <a:xfrm>
            <a:off x="2014538" y="4267200"/>
            <a:ext cx="1524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1991" name="Line 8"/>
          <p:cNvSpPr>
            <a:spLocks noChangeShapeType="1"/>
          </p:cNvSpPr>
          <p:nvPr/>
        </p:nvSpPr>
        <p:spPr bwMode="auto">
          <a:xfrm flipV="1">
            <a:off x="609600" y="3657600"/>
            <a:ext cx="0" cy="685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2" name="Line 9"/>
          <p:cNvSpPr>
            <a:spLocks noChangeShapeType="1"/>
          </p:cNvSpPr>
          <p:nvPr/>
        </p:nvSpPr>
        <p:spPr bwMode="auto">
          <a:xfrm>
            <a:off x="609600" y="3657600"/>
            <a:ext cx="35052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3" name="Line 10"/>
          <p:cNvSpPr>
            <a:spLocks noChangeShapeType="1"/>
          </p:cNvSpPr>
          <p:nvPr/>
        </p:nvSpPr>
        <p:spPr bwMode="auto">
          <a:xfrm>
            <a:off x="4114800" y="3657600"/>
            <a:ext cx="5029200" cy="1752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4" name="Line 11"/>
          <p:cNvSpPr>
            <a:spLocks noChangeShapeType="1"/>
          </p:cNvSpPr>
          <p:nvPr/>
        </p:nvSpPr>
        <p:spPr bwMode="auto">
          <a:xfrm>
            <a:off x="609600" y="3657600"/>
            <a:ext cx="3505200" cy="1600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5" name="Line 12"/>
          <p:cNvSpPr>
            <a:spLocks noChangeShapeType="1"/>
          </p:cNvSpPr>
          <p:nvPr/>
        </p:nvSpPr>
        <p:spPr bwMode="auto">
          <a:xfrm flipV="1">
            <a:off x="4114800" y="5257800"/>
            <a:ext cx="50292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6" name="Line 13"/>
          <p:cNvSpPr>
            <a:spLocks noChangeShapeType="1"/>
          </p:cNvSpPr>
          <p:nvPr/>
        </p:nvSpPr>
        <p:spPr bwMode="auto">
          <a:xfrm>
            <a:off x="8686800" y="4343400"/>
            <a:ext cx="0" cy="914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7" name="Line 14"/>
          <p:cNvSpPr>
            <a:spLocks noChangeShapeType="1"/>
          </p:cNvSpPr>
          <p:nvPr/>
        </p:nvSpPr>
        <p:spPr bwMode="auto">
          <a:xfrm>
            <a:off x="2133600" y="3124200"/>
            <a:ext cx="19812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8" name="Line 15"/>
          <p:cNvSpPr>
            <a:spLocks noChangeShapeType="1"/>
          </p:cNvSpPr>
          <p:nvPr/>
        </p:nvSpPr>
        <p:spPr bwMode="auto">
          <a:xfrm>
            <a:off x="4114800" y="4038600"/>
            <a:ext cx="45720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9" name="Line 16"/>
          <p:cNvSpPr>
            <a:spLocks noChangeShapeType="1"/>
          </p:cNvSpPr>
          <p:nvPr/>
        </p:nvSpPr>
        <p:spPr bwMode="auto">
          <a:xfrm flipH="1">
            <a:off x="609600" y="4724400"/>
            <a:ext cx="35052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00" name="Text Box 17"/>
          <p:cNvSpPr txBox="1">
            <a:spLocks noChangeArrowheads="1"/>
          </p:cNvSpPr>
          <p:nvPr/>
        </p:nvSpPr>
        <p:spPr bwMode="auto">
          <a:xfrm>
            <a:off x="2879725" y="2589213"/>
            <a:ext cx="3397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a:t>f</a:t>
            </a:r>
          </a:p>
        </p:txBody>
      </p:sp>
      <p:sp>
        <p:nvSpPr>
          <p:cNvPr id="42001" name="Text Box 18"/>
          <p:cNvSpPr txBox="1">
            <a:spLocks noChangeArrowheads="1"/>
          </p:cNvSpPr>
          <p:nvPr/>
        </p:nvSpPr>
        <p:spPr bwMode="auto">
          <a:xfrm>
            <a:off x="1905000" y="4648200"/>
            <a:ext cx="3444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a:t>o</a:t>
            </a:r>
          </a:p>
        </p:txBody>
      </p:sp>
      <p:sp>
        <p:nvSpPr>
          <p:cNvPr id="42002" name="Text Box 19"/>
          <p:cNvSpPr txBox="1">
            <a:spLocks noChangeArrowheads="1"/>
          </p:cNvSpPr>
          <p:nvPr/>
        </p:nvSpPr>
        <p:spPr bwMode="auto">
          <a:xfrm>
            <a:off x="6324600" y="3521075"/>
            <a:ext cx="2698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a:t>i</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2"/>
          <p:cNvSpPr txBox="1">
            <a:spLocks noChangeArrowheads="1"/>
          </p:cNvSpPr>
          <p:nvPr/>
        </p:nvSpPr>
        <p:spPr bwMode="auto">
          <a:xfrm>
            <a:off x="3048000" y="381000"/>
            <a:ext cx="5334000"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nSpc>
                <a:spcPct val="70000"/>
              </a:lnSpc>
              <a:spcBef>
                <a:spcPct val="50000"/>
              </a:spcBef>
            </a:pPr>
            <a:r>
              <a:rPr lang="en-US" altLang="en-US"/>
              <a:t>Convex Lenses (convergent lenses)</a:t>
            </a:r>
          </a:p>
          <a:p>
            <a:pPr>
              <a:lnSpc>
                <a:spcPct val="70000"/>
              </a:lnSpc>
              <a:spcBef>
                <a:spcPct val="50000"/>
              </a:spcBef>
            </a:pPr>
            <a:r>
              <a:rPr lang="en-US" altLang="en-US"/>
              <a:t>	Positive focal lengths</a:t>
            </a:r>
          </a:p>
          <a:p>
            <a:pPr>
              <a:lnSpc>
                <a:spcPct val="70000"/>
              </a:lnSpc>
              <a:spcBef>
                <a:spcPct val="50000"/>
              </a:spcBef>
            </a:pPr>
            <a:r>
              <a:rPr lang="en-US" altLang="en-US"/>
              <a:t>	Real images</a:t>
            </a:r>
          </a:p>
          <a:p>
            <a:pPr>
              <a:lnSpc>
                <a:spcPct val="50000"/>
              </a:lnSpc>
              <a:spcBef>
                <a:spcPct val="50000"/>
              </a:spcBef>
            </a:pPr>
            <a:r>
              <a:rPr lang="en-US" altLang="en-US"/>
              <a:t>		</a:t>
            </a:r>
            <a:r>
              <a:rPr lang="en-US" altLang="en-US" sz="2000"/>
              <a:t>Upside-down</a:t>
            </a:r>
          </a:p>
          <a:p>
            <a:pPr>
              <a:lnSpc>
                <a:spcPct val="50000"/>
              </a:lnSpc>
              <a:spcBef>
                <a:spcPct val="50000"/>
              </a:spcBef>
            </a:pPr>
            <a:r>
              <a:rPr lang="en-US" altLang="en-US" sz="2000"/>
              <a:t>		Can project</a:t>
            </a:r>
            <a:endParaRPr lang="en-US" altLang="en-US"/>
          </a:p>
          <a:p>
            <a:pPr>
              <a:spcBef>
                <a:spcPct val="50000"/>
              </a:spcBef>
            </a:pPr>
            <a:endParaRPr lang="en-US" altLang="en-US"/>
          </a:p>
          <a:p>
            <a:pPr>
              <a:spcBef>
                <a:spcPct val="50000"/>
              </a:spcBef>
            </a:pPr>
            <a:endParaRPr lang="en-US" altLang="en-US" sz="1400"/>
          </a:p>
        </p:txBody>
      </p:sp>
      <p:sp>
        <p:nvSpPr>
          <p:cNvPr id="43010" name="Line 3"/>
          <p:cNvSpPr>
            <a:spLocks noChangeShapeType="1"/>
          </p:cNvSpPr>
          <p:nvPr/>
        </p:nvSpPr>
        <p:spPr bwMode="auto">
          <a:xfrm>
            <a:off x="457200" y="43434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11" name="Oval 4"/>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3012" name="Line 5"/>
          <p:cNvSpPr>
            <a:spLocks noChangeShapeType="1"/>
          </p:cNvSpPr>
          <p:nvPr/>
        </p:nvSpPr>
        <p:spPr bwMode="auto">
          <a:xfrm>
            <a:off x="609600" y="3657600"/>
            <a:ext cx="8534400" cy="1676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13" name="AutoShape 6"/>
          <p:cNvSpPr>
            <a:spLocks noChangeArrowheads="1"/>
          </p:cNvSpPr>
          <p:nvPr/>
        </p:nvSpPr>
        <p:spPr bwMode="auto">
          <a:xfrm>
            <a:off x="6019800" y="4267200"/>
            <a:ext cx="1524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3014" name="AutoShape 7"/>
          <p:cNvSpPr>
            <a:spLocks noChangeArrowheads="1"/>
          </p:cNvSpPr>
          <p:nvPr/>
        </p:nvSpPr>
        <p:spPr bwMode="auto">
          <a:xfrm>
            <a:off x="2003425" y="4267200"/>
            <a:ext cx="1524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3015" name="Line 8"/>
          <p:cNvSpPr>
            <a:spLocks noChangeShapeType="1"/>
          </p:cNvSpPr>
          <p:nvPr/>
        </p:nvSpPr>
        <p:spPr bwMode="auto">
          <a:xfrm flipV="1">
            <a:off x="609600" y="3657600"/>
            <a:ext cx="0" cy="685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16" name="Line 9"/>
          <p:cNvSpPr>
            <a:spLocks noChangeShapeType="1"/>
          </p:cNvSpPr>
          <p:nvPr/>
        </p:nvSpPr>
        <p:spPr bwMode="auto">
          <a:xfrm>
            <a:off x="609600" y="3657600"/>
            <a:ext cx="35052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17" name="Line 10"/>
          <p:cNvSpPr>
            <a:spLocks noChangeShapeType="1"/>
          </p:cNvSpPr>
          <p:nvPr/>
        </p:nvSpPr>
        <p:spPr bwMode="auto">
          <a:xfrm>
            <a:off x="4114800" y="3657600"/>
            <a:ext cx="5029200" cy="1752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18" name="Line 11"/>
          <p:cNvSpPr>
            <a:spLocks noChangeShapeType="1"/>
          </p:cNvSpPr>
          <p:nvPr/>
        </p:nvSpPr>
        <p:spPr bwMode="auto">
          <a:xfrm>
            <a:off x="609600" y="3657600"/>
            <a:ext cx="3505200" cy="1600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19" name="Line 12"/>
          <p:cNvSpPr>
            <a:spLocks noChangeShapeType="1"/>
          </p:cNvSpPr>
          <p:nvPr/>
        </p:nvSpPr>
        <p:spPr bwMode="auto">
          <a:xfrm flipV="1">
            <a:off x="4114800" y="5257800"/>
            <a:ext cx="50292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20" name="Line 13"/>
          <p:cNvSpPr>
            <a:spLocks noChangeShapeType="1"/>
          </p:cNvSpPr>
          <p:nvPr/>
        </p:nvSpPr>
        <p:spPr bwMode="auto">
          <a:xfrm>
            <a:off x="8686800" y="4343400"/>
            <a:ext cx="0" cy="914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21" name="Line 14"/>
          <p:cNvSpPr>
            <a:spLocks noChangeShapeType="1"/>
          </p:cNvSpPr>
          <p:nvPr/>
        </p:nvSpPr>
        <p:spPr bwMode="auto">
          <a:xfrm>
            <a:off x="2133600" y="3124200"/>
            <a:ext cx="19812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22" name="Line 15"/>
          <p:cNvSpPr>
            <a:spLocks noChangeShapeType="1"/>
          </p:cNvSpPr>
          <p:nvPr/>
        </p:nvSpPr>
        <p:spPr bwMode="auto">
          <a:xfrm>
            <a:off x="4114800" y="4038600"/>
            <a:ext cx="45720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23" name="Line 16"/>
          <p:cNvSpPr>
            <a:spLocks noChangeShapeType="1"/>
          </p:cNvSpPr>
          <p:nvPr/>
        </p:nvSpPr>
        <p:spPr bwMode="auto">
          <a:xfrm flipH="1">
            <a:off x="609600" y="4724400"/>
            <a:ext cx="35052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24" name="Text Box 17"/>
          <p:cNvSpPr txBox="1">
            <a:spLocks noChangeArrowheads="1"/>
          </p:cNvSpPr>
          <p:nvPr/>
        </p:nvSpPr>
        <p:spPr bwMode="auto">
          <a:xfrm>
            <a:off x="2879725" y="2589213"/>
            <a:ext cx="3397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a:t>f</a:t>
            </a:r>
          </a:p>
        </p:txBody>
      </p:sp>
      <p:sp>
        <p:nvSpPr>
          <p:cNvPr id="43025" name="Text Box 18"/>
          <p:cNvSpPr txBox="1">
            <a:spLocks noChangeArrowheads="1"/>
          </p:cNvSpPr>
          <p:nvPr/>
        </p:nvSpPr>
        <p:spPr bwMode="auto">
          <a:xfrm>
            <a:off x="1905000" y="4648200"/>
            <a:ext cx="3444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a:t>o</a:t>
            </a:r>
          </a:p>
        </p:txBody>
      </p:sp>
      <p:sp>
        <p:nvSpPr>
          <p:cNvPr id="43026" name="Text Box 19"/>
          <p:cNvSpPr txBox="1">
            <a:spLocks noChangeArrowheads="1"/>
          </p:cNvSpPr>
          <p:nvPr/>
        </p:nvSpPr>
        <p:spPr bwMode="auto">
          <a:xfrm>
            <a:off x="6324600" y="3505200"/>
            <a:ext cx="2698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a:t>i</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Freeform 23"/>
          <p:cNvSpPr>
            <a:spLocks/>
          </p:cNvSpPr>
          <p:nvPr/>
        </p:nvSpPr>
        <p:spPr bwMode="auto">
          <a:xfrm>
            <a:off x="3810000" y="2362200"/>
            <a:ext cx="609600" cy="3886200"/>
          </a:xfrm>
          <a:custGeom>
            <a:avLst/>
            <a:gdLst>
              <a:gd name="T0" fmla="*/ 2147483647 w 1776"/>
              <a:gd name="T1" fmla="*/ 2147483647 h 2448"/>
              <a:gd name="T2" fmla="*/ 2147483647 w 1776"/>
              <a:gd name="T3" fmla="*/ 2147483647 h 2448"/>
              <a:gd name="T4" fmla="*/ 2147483647 w 1776"/>
              <a:gd name="T5" fmla="*/ 2147483647 h 2448"/>
              <a:gd name="T6" fmla="*/ 2147483647 w 1776"/>
              <a:gd name="T7" fmla="*/ 2147483647 h 2448"/>
              <a:gd name="T8" fmla="*/ 2147483647 w 1776"/>
              <a:gd name="T9" fmla="*/ 2147483647 h 2448"/>
              <a:gd name="T10" fmla="*/ 2147483647 w 1776"/>
              <a:gd name="T11" fmla="*/ 2147483647 h 2448"/>
              <a:gd name="T12" fmla="*/ 2147483647 w 1776"/>
              <a:gd name="T13" fmla="*/ 2147483647 h 2448"/>
              <a:gd name="T14" fmla="*/ 2147483647 w 1776"/>
              <a:gd name="T15" fmla="*/ 0 h 2448"/>
              <a:gd name="T16" fmla="*/ 0 w 1776"/>
              <a:gd name="T17" fmla="*/ 0 h 2448"/>
              <a:gd name="T18" fmla="*/ 2147483647 w 1776"/>
              <a:gd name="T19" fmla="*/ 2147483647 h 2448"/>
              <a:gd name="T20" fmla="*/ 2147483647 w 1776"/>
              <a:gd name="T21" fmla="*/ 2147483647 h 2448"/>
              <a:gd name="T22" fmla="*/ 2147483647 w 1776"/>
              <a:gd name="T23" fmla="*/ 2147483647 h 2448"/>
              <a:gd name="T24" fmla="*/ 2147483647 w 1776"/>
              <a:gd name="T25" fmla="*/ 2147483647 h 2448"/>
              <a:gd name="T26" fmla="*/ 2147483647 w 1776"/>
              <a:gd name="T27" fmla="*/ 2147483647 h 2448"/>
              <a:gd name="T28" fmla="*/ 2147483647 w 1776"/>
              <a:gd name="T29" fmla="*/ 2147483647 h 2448"/>
              <a:gd name="T30" fmla="*/ 2147483647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44034" name="Text Box 2"/>
          <p:cNvSpPr txBox="1">
            <a:spLocks noChangeArrowheads="1"/>
          </p:cNvSpPr>
          <p:nvPr/>
        </p:nvSpPr>
        <p:spPr bwMode="auto">
          <a:xfrm>
            <a:off x="1295400" y="381000"/>
            <a:ext cx="6553200" cy="288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en-US" b="1" u="sng"/>
              <a:t>Thin lens law (Concave Lenses)</a:t>
            </a:r>
          </a:p>
          <a:p>
            <a:pPr>
              <a:lnSpc>
                <a:spcPct val="90000"/>
              </a:lnSpc>
              <a:spcBef>
                <a:spcPct val="50000"/>
              </a:spcBef>
            </a:pPr>
            <a:r>
              <a:rPr lang="en-US" altLang="en-US"/>
              <a:t>Light rays that enter the lens parallel to the optical axis exit as if they came from the focal point on the opposite side. </a:t>
            </a:r>
          </a:p>
          <a:p>
            <a:pPr>
              <a:spcBef>
                <a:spcPct val="50000"/>
              </a:spcBef>
            </a:pPr>
            <a:endParaRPr lang="en-US" altLang="en-US"/>
          </a:p>
          <a:p>
            <a:pPr>
              <a:spcBef>
                <a:spcPct val="50000"/>
              </a:spcBef>
            </a:pPr>
            <a:endParaRPr lang="en-US" altLang="en-US" sz="1400"/>
          </a:p>
        </p:txBody>
      </p:sp>
      <p:sp>
        <p:nvSpPr>
          <p:cNvPr id="44035" name="Line 3"/>
          <p:cNvSpPr>
            <a:spLocks noChangeShapeType="1"/>
          </p:cNvSpPr>
          <p:nvPr/>
        </p:nvSpPr>
        <p:spPr bwMode="auto">
          <a:xfrm>
            <a:off x="1371600" y="4343400"/>
            <a:ext cx="655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36" name="Line 5"/>
          <p:cNvSpPr>
            <a:spLocks noChangeShapeType="1"/>
          </p:cNvSpPr>
          <p:nvPr/>
        </p:nvSpPr>
        <p:spPr bwMode="auto">
          <a:xfrm>
            <a:off x="2057400" y="33528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37" name="Line 6"/>
          <p:cNvSpPr>
            <a:spLocks noChangeShapeType="1"/>
          </p:cNvSpPr>
          <p:nvPr/>
        </p:nvSpPr>
        <p:spPr bwMode="auto">
          <a:xfrm>
            <a:off x="2057400" y="47244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38" name="Line 7"/>
          <p:cNvSpPr>
            <a:spLocks noChangeShapeType="1"/>
          </p:cNvSpPr>
          <p:nvPr/>
        </p:nvSpPr>
        <p:spPr bwMode="auto">
          <a:xfrm>
            <a:off x="2057400" y="39624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39" name="Line 8"/>
          <p:cNvSpPr>
            <a:spLocks noChangeShapeType="1"/>
          </p:cNvSpPr>
          <p:nvPr/>
        </p:nvSpPr>
        <p:spPr bwMode="auto">
          <a:xfrm>
            <a:off x="2057400" y="54102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40" name="Line 9"/>
          <p:cNvSpPr>
            <a:spLocks noChangeShapeType="1"/>
          </p:cNvSpPr>
          <p:nvPr/>
        </p:nvSpPr>
        <p:spPr bwMode="auto">
          <a:xfrm>
            <a:off x="2057400" y="27432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41" name="Line 10"/>
          <p:cNvSpPr>
            <a:spLocks noChangeShapeType="1"/>
          </p:cNvSpPr>
          <p:nvPr/>
        </p:nvSpPr>
        <p:spPr bwMode="auto">
          <a:xfrm flipV="1">
            <a:off x="1752600" y="3352800"/>
            <a:ext cx="2362200" cy="9906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2" name="Line 13"/>
          <p:cNvSpPr>
            <a:spLocks noChangeShapeType="1"/>
          </p:cNvSpPr>
          <p:nvPr/>
        </p:nvSpPr>
        <p:spPr bwMode="auto">
          <a:xfrm flipV="1">
            <a:off x="1752600" y="3962400"/>
            <a:ext cx="2362200" cy="3810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3" name="Line 14"/>
          <p:cNvSpPr>
            <a:spLocks noChangeShapeType="1"/>
          </p:cNvSpPr>
          <p:nvPr/>
        </p:nvSpPr>
        <p:spPr bwMode="auto">
          <a:xfrm>
            <a:off x="1752600" y="4343400"/>
            <a:ext cx="2362200" cy="3810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4" name="Line 15"/>
          <p:cNvSpPr>
            <a:spLocks noChangeShapeType="1"/>
          </p:cNvSpPr>
          <p:nvPr/>
        </p:nvSpPr>
        <p:spPr bwMode="auto">
          <a:xfrm>
            <a:off x="1752600" y="4343400"/>
            <a:ext cx="2362200" cy="10668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5" name="Line 16"/>
          <p:cNvSpPr>
            <a:spLocks noChangeShapeType="1"/>
          </p:cNvSpPr>
          <p:nvPr/>
        </p:nvSpPr>
        <p:spPr bwMode="auto">
          <a:xfrm flipV="1">
            <a:off x="1752600" y="2743200"/>
            <a:ext cx="2362200" cy="16002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6" name="Line 19"/>
          <p:cNvSpPr>
            <a:spLocks noChangeShapeType="1"/>
          </p:cNvSpPr>
          <p:nvPr/>
        </p:nvSpPr>
        <p:spPr bwMode="auto">
          <a:xfrm flipV="1">
            <a:off x="4114800" y="2362200"/>
            <a:ext cx="0" cy="39624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7" name="Line 24"/>
          <p:cNvSpPr>
            <a:spLocks noChangeShapeType="1"/>
          </p:cNvSpPr>
          <p:nvPr/>
        </p:nvSpPr>
        <p:spPr bwMode="auto">
          <a:xfrm flipV="1">
            <a:off x="4114800" y="2362200"/>
            <a:ext cx="2362200"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48" name="Line 25"/>
          <p:cNvSpPr>
            <a:spLocks noChangeShapeType="1"/>
          </p:cNvSpPr>
          <p:nvPr/>
        </p:nvSpPr>
        <p:spPr bwMode="auto">
          <a:xfrm flipV="1">
            <a:off x="4114800" y="3581400"/>
            <a:ext cx="236220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49" name="Line 26"/>
          <p:cNvSpPr>
            <a:spLocks noChangeShapeType="1"/>
          </p:cNvSpPr>
          <p:nvPr/>
        </p:nvSpPr>
        <p:spPr bwMode="auto">
          <a:xfrm>
            <a:off x="4114800" y="4724400"/>
            <a:ext cx="236220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50" name="Line 27"/>
          <p:cNvSpPr>
            <a:spLocks noChangeShapeType="1"/>
          </p:cNvSpPr>
          <p:nvPr/>
        </p:nvSpPr>
        <p:spPr bwMode="auto">
          <a:xfrm>
            <a:off x="4114800" y="5410200"/>
            <a:ext cx="2362200" cy="1066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51" name="Line 28"/>
          <p:cNvSpPr>
            <a:spLocks noChangeShapeType="1"/>
          </p:cNvSpPr>
          <p:nvPr/>
        </p:nvSpPr>
        <p:spPr bwMode="auto">
          <a:xfrm flipV="1">
            <a:off x="4114800" y="2362200"/>
            <a:ext cx="53340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Freeform 2"/>
          <p:cNvSpPr>
            <a:spLocks/>
          </p:cNvSpPr>
          <p:nvPr/>
        </p:nvSpPr>
        <p:spPr bwMode="auto">
          <a:xfrm>
            <a:off x="3810000" y="2362200"/>
            <a:ext cx="609600" cy="3886200"/>
          </a:xfrm>
          <a:custGeom>
            <a:avLst/>
            <a:gdLst>
              <a:gd name="T0" fmla="*/ 2147483647 w 1776"/>
              <a:gd name="T1" fmla="*/ 2147483647 h 2448"/>
              <a:gd name="T2" fmla="*/ 2147483647 w 1776"/>
              <a:gd name="T3" fmla="*/ 2147483647 h 2448"/>
              <a:gd name="T4" fmla="*/ 2147483647 w 1776"/>
              <a:gd name="T5" fmla="*/ 2147483647 h 2448"/>
              <a:gd name="T6" fmla="*/ 2147483647 w 1776"/>
              <a:gd name="T7" fmla="*/ 2147483647 h 2448"/>
              <a:gd name="T8" fmla="*/ 2147483647 w 1776"/>
              <a:gd name="T9" fmla="*/ 2147483647 h 2448"/>
              <a:gd name="T10" fmla="*/ 2147483647 w 1776"/>
              <a:gd name="T11" fmla="*/ 2147483647 h 2448"/>
              <a:gd name="T12" fmla="*/ 2147483647 w 1776"/>
              <a:gd name="T13" fmla="*/ 2147483647 h 2448"/>
              <a:gd name="T14" fmla="*/ 2147483647 w 1776"/>
              <a:gd name="T15" fmla="*/ 0 h 2448"/>
              <a:gd name="T16" fmla="*/ 0 w 1776"/>
              <a:gd name="T17" fmla="*/ 0 h 2448"/>
              <a:gd name="T18" fmla="*/ 2147483647 w 1776"/>
              <a:gd name="T19" fmla="*/ 2147483647 h 2448"/>
              <a:gd name="T20" fmla="*/ 2147483647 w 1776"/>
              <a:gd name="T21" fmla="*/ 2147483647 h 2448"/>
              <a:gd name="T22" fmla="*/ 2147483647 w 1776"/>
              <a:gd name="T23" fmla="*/ 2147483647 h 2448"/>
              <a:gd name="T24" fmla="*/ 2147483647 w 1776"/>
              <a:gd name="T25" fmla="*/ 2147483647 h 2448"/>
              <a:gd name="T26" fmla="*/ 2147483647 w 1776"/>
              <a:gd name="T27" fmla="*/ 2147483647 h 2448"/>
              <a:gd name="T28" fmla="*/ 2147483647 w 1776"/>
              <a:gd name="T29" fmla="*/ 2147483647 h 2448"/>
              <a:gd name="T30" fmla="*/ 2147483647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45058" name="Text Box 3"/>
          <p:cNvSpPr txBox="1">
            <a:spLocks noChangeArrowheads="1"/>
          </p:cNvSpPr>
          <p:nvPr/>
        </p:nvSpPr>
        <p:spPr bwMode="auto">
          <a:xfrm>
            <a:off x="1295400" y="381000"/>
            <a:ext cx="6553200"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en-US" b="1" u="sng"/>
              <a:t>Concave Lenses</a:t>
            </a:r>
          </a:p>
          <a:p>
            <a:pPr>
              <a:spcBef>
                <a:spcPct val="50000"/>
              </a:spcBef>
            </a:pPr>
            <a:r>
              <a:rPr lang="en-US" altLang="en-US"/>
              <a:t>	Focal length is defined as negative</a:t>
            </a:r>
          </a:p>
          <a:p>
            <a:pPr>
              <a:spcBef>
                <a:spcPct val="50000"/>
              </a:spcBef>
            </a:pPr>
            <a:r>
              <a:rPr lang="en-US" altLang="en-US"/>
              <a:t>	Images are virtual</a:t>
            </a:r>
          </a:p>
          <a:p>
            <a:pPr>
              <a:spcBef>
                <a:spcPct val="50000"/>
              </a:spcBef>
            </a:pPr>
            <a:endParaRPr lang="en-US" altLang="en-US"/>
          </a:p>
          <a:p>
            <a:pPr>
              <a:spcBef>
                <a:spcPct val="50000"/>
              </a:spcBef>
            </a:pPr>
            <a:endParaRPr lang="en-US" altLang="en-US" sz="1400"/>
          </a:p>
        </p:txBody>
      </p:sp>
      <p:sp>
        <p:nvSpPr>
          <p:cNvPr id="45059" name="Line 4"/>
          <p:cNvSpPr>
            <a:spLocks noChangeShapeType="1"/>
          </p:cNvSpPr>
          <p:nvPr/>
        </p:nvSpPr>
        <p:spPr bwMode="auto">
          <a:xfrm>
            <a:off x="1371600" y="4343400"/>
            <a:ext cx="655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60" name="Line 5"/>
          <p:cNvSpPr>
            <a:spLocks noChangeShapeType="1"/>
          </p:cNvSpPr>
          <p:nvPr/>
        </p:nvSpPr>
        <p:spPr bwMode="auto">
          <a:xfrm>
            <a:off x="2057400" y="33528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61" name="Line 6"/>
          <p:cNvSpPr>
            <a:spLocks noChangeShapeType="1"/>
          </p:cNvSpPr>
          <p:nvPr/>
        </p:nvSpPr>
        <p:spPr bwMode="auto">
          <a:xfrm>
            <a:off x="2057400" y="47244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62" name="Line 7"/>
          <p:cNvSpPr>
            <a:spLocks noChangeShapeType="1"/>
          </p:cNvSpPr>
          <p:nvPr/>
        </p:nvSpPr>
        <p:spPr bwMode="auto">
          <a:xfrm>
            <a:off x="2057400" y="39624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63" name="Line 8"/>
          <p:cNvSpPr>
            <a:spLocks noChangeShapeType="1"/>
          </p:cNvSpPr>
          <p:nvPr/>
        </p:nvSpPr>
        <p:spPr bwMode="auto">
          <a:xfrm>
            <a:off x="2057400" y="54102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64" name="Line 9"/>
          <p:cNvSpPr>
            <a:spLocks noChangeShapeType="1"/>
          </p:cNvSpPr>
          <p:nvPr/>
        </p:nvSpPr>
        <p:spPr bwMode="auto">
          <a:xfrm>
            <a:off x="2057400" y="27432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65" name="Line 10"/>
          <p:cNvSpPr>
            <a:spLocks noChangeShapeType="1"/>
          </p:cNvSpPr>
          <p:nvPr/>
        </p:nvSpPr>
        <p:spPr bwMode="auto">
          <a:xfrm flipV="1">
            <a:off x="1752600" y="3352800"/>
            <a:ext cx="2362200" cy="9906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66" name="Line 11"/>
          <p:cNvSpPr>
            <a:spLocks noChangeShapeType="1"/>
          </p:cNvSpPr>
          <p:nvPr/>
        </p:nvSpPr>
        <p:spPr bwMode="auto">
          <a:xfrm flipV="1">
            <a:off x="1752600" y="3962400"/>
            <a:ext cx="2362200" cy="3810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67" name="Line 12"/>
          <p:cNvSpPr>
            <a:spLocks noChangeShapeType="1"/>
          </p:cNvSpPr>
          <p:nvPr/>
        </p:nvSpPr>
        <p:spPr bwMode="auto">
          <a:xfrm>
            <a:off x="1752600" y="4343400"/>
            <a:ext cx="2362200" cy="3810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68" name="Line 13"/>
          <p:cNvSpPr>
            <a:spLocks noChangeShapeType="1"/>
          </p:cNvSpPr>
          <p:nvPr/>
        </p:nvSpPr>
        <p:spPr bwMode="auto">
          <a:xfrm>
            <a:off x="1752600" y="4343400"/>
            <a:ext cx="2362200" cy="10668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69" name="Line 14"/>
          <p:cNvSpPr>
            <a:spLocks noChangeShapeType="1"/>
          </p:cNvSpPr>
          <p:nvPr/>
        </p:nvSpPr>
        <p:spPr bwMode="auto">
          <a:xfrm flipV="1">
            <a:off x="1752600" y="2743200"/>
            <a:ext cx="2362200" cy="16002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70" name="Line 15"/>
          <p:cNvSpPr>
            <a:spLocks noChangeShapeType="1"/>
          </p:cNvSpPr>
          <p:nvPr/>
        </p:nvSpPr>
        <p:spPr bwMode="auto">
          <a:xfrm flipV="1">
            <a:off x="4114800" y="2362200"/>
            <a:ext cx="0" cy="39624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71" name="Line 16"/>
          <p:cNvSpPr>
            <a:spLocks noChangeShapeType="1"/>
          </p:cNvSpPr>
          <p:nvPr/>
        </p:nvSpPr>
        <p:spPr bwMode="auto">
          <a:xfrm flipV="1">
            <a:off x="4114800" y="2362200"/>
            <a:ext cx="2362200"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72" name="Line 17"/>
          <p:cNvSpPr>
            <a:spLocks noChangeShapeType="1"/>
          </p:cNvSpPr>
          <p:nvPr/>
        </p:nvSpPr>
        <p:spPr bwMode="auto">
          <a:xfrm flipV="1">
            <a:off x="4114800" y="3581400"/>
            <a:ext cx="236220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73" name="Line 18"/>
          <p:cNvSpPr>
            <a:spLocks noChangeShapeType="1"/>
          </p:cNvSpPr>
          <p:nvPr/>
        </p:nvSpPr>
        <p:spPr bwMode="auto">
          <a:xfrm>
            <a:off x="4114800" y="4724400"/>
            <a:ext cx="236220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74" name="Line 19"/>
          <p:cNvSpPr>
            <a:spLocks noChangeShapeType="1"/>
          </p:cNvSpPr>
          <p:nvPr/>
        </p:nvSpPr>
        <p:spPr bwMode="auto">
          <a:xfrm>
            <a:off x="4114800" y="5410200"/>
            <a:ext cx="2362200" cy="1066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75" name="Line 20"/>
          <p:cNvSpPr>
            <a:spLocks noChangeShapeType="1"/>
          </p:cNvSpPr>
          <p:nvPr/>
        </p:nvSpPr>
        <p:spPr bwMode="auto">
          <a:xfrm flipV="1">
            <a:off x="4114800" y="2362200"/>
            <a:ext cx="53340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lidingrod.jpg                                                 0001847B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84727"/>
            <a:ext cx="1815342" cy="354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Simple microscope</a:t>
            </a:r>
            <a:endParaRPr lang="en-US" dirty="0"/>
          </a:p>
        </p:txBody>
      </p:sp>
      <p:sp>
        <p:nvSpPr>
          <p:cNvPr id="3" name="Content Placeholder 2"/>
          <p:cNvSpPr>
            <a:spLocks noGrp="1"/>
          </p:cNvSpPr>
          <p:nvPr>
            <p:ph sz="half" idx="1"/>
          </p:nvPr>
        </p:nvSpPr>
        <p:spPr/>
        <p:txBody>
          <a:bodyPr>
            <a:normAutofit fontScale="77500" lnSpcReduction="20000"/>
          </a:bodyPr>
          <a:lstStyle/>
          <a:p>
            <a:pPr>
              <a:lnSpc>
                <a:spcPct val="160000"/>
              </a:lnSpc>
            </a:pPr>
            <a:r>
              <a:rPr lang="en-US" altLang="en-US" dirty="0"/>
              <a:t>How does it magnify?</a:t>
            </a:r>
          </a:p>
          <a:p>
            <a:pPr>
              <a:lnSpc>
                <a:spcPct val="160000"/>
              </a:lnSpc>
            </a:pPr>
            <a:r>
              <a:rPr lang="en-US" altLang="en-US" dirty="0"/>
              <a:t>By how much does it magnify?</a:t>
            </a:r>
          </a:p>
          <a:p>
            <a:pPr>
              <a:lnSpc>
                <a:spcPct val="160000"/>
              </a:lnSpc>
            </a:pPr>
            <a:r>
              <a:rPr lang="en-US" altLang="en-US" dirty="0"/>
              <a:t>Will the image be upright?</a:t>
            </a:r>
          </a:p>
          <a:p>
            <a:pPr>
              <a:lnSpc>
                <a:spcPct val="160000"/>
              </a:lnSpc>
            </a:pPr>
            <a:r>
              <a:rPr lang="en-US" altLang="en-US" dirty="0" smtClean="0"/>
              <a:t>Why can</a:t>
            </a:r>
            <a:r>
              <a:rPr lang="ja-JP" altLang="en-US" dirty="0" smtClean="0"/>
              <a:t>’</a:t>
            </a:r>
            <a:r>
              <a:rPr lang="en-US" altLang="ja-JP" dirty="0" smtClean="0"/>
              <a:t>t this work for mag&gt;100?</a:t>
            </a:r>
            <a:endParaRPr lang="en-US" altLang="en-US" dirty="0" smtClean="0"/>
          </a:p>
          <a:p>
            <a:pPr>
              <a:lnSpc>
                <a:spcPct val="160000"/>
              </a:lnSpc>
            </a:pPr>
            <a:r>
              <a:rPr lang="en-US" altLang="en-US" dirty="0" smtClean="0"/>
              <a:t>Why </a:t>
            </a:r>
            <a:r>
              <a:rPr lang="en-US" altLang="en-US" dirty="0"/>
              <a:t>does the image have color halos?</a:t>
            </a:r>
          </a:p>
          <a:p>
            <a:endParaRPr lang="en-US" dirty="0"/>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1050" y="4610037"/>
            <a:ext cx="3790950" cy="18047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Oval 4"/>
          <p:cNvSpPr>
            <a:spLocks noChangeArrowheads="1"/>
          </p:cNvSpPr>
          <p:nvPr/>
        </p:nvSpPr>
        <p:spPr bwMode="auto">
          <a:xfrm>
            <a:off x="2928938" y="2438400"/>
            <a:ext cx="574675"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6082" name="Text Box 2"/>
          <p:cNvSpPr txBox="1">
            <a:spLocks noChangeArrowheads="1"/>
          </p:cNvSpPr>
          <p:nvPr/>
        </p:nvSpPr>
        <p:spPr bwMode="auto">
          <a:xfrm>
            <a:off x="1295400" y="685800"/>
            <a:ext cx="6553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endParaRPr lang="en-US" altLang="en-US"/>
          </a:p>
          <a:p>
            <a:pPr>
              <a:spcBef>
                <a:spcPct val="50000"/>
              </a:spcBef>
            </a:pPr>
            <a:endParaRPr lang="en-US" altLang="en-US" sz="1400"/>
          </a:p>
        </p:txBody>
      </p:sp>
      <p:sp>
        <p:nvSpPr>
          <p:cNvPr id="46083" name="Line 5"/>
          <p:cNvSpPr>
            <a:spLocks noChangeShapeType="1"/>
          </p:cNvSpPr>
          <p:nvPr/>
        </p:nvSpPr>
        <p:spPr bwMode="auto">
          <a:xfrm>
            <a:off x="571500" y="3657600"/>
            <a:ext cx="6438900" cy="167640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4" name="Line 10"/>
          <p:cNvSpPr>
            <a:spLocks noChangeShapeType="1"/>
          </p:cNvSpPr>
          <p:nvPr/>
        </p:nvSpPr>
        <p:spPr bwMode="auto">
          <a:xfrm>
            <a:off x="3216275" y="3657600"/>
            <a:ext cx="3794125" cy="175260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5" name="Line 12"/>
          <p:cNvSpPr>
            <a:spLocks noChangeShapeType="1"/>
          </p:cNvSpPr>
          <p:nvPr/>
        </p:nvSpPr>
        <p:spPr bwMode="auto">
          <a:xfrm flipV="1">
            <a:off x="3216275" y="5257800"/>
            <a:ext cx="3794125" cy="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6" name="Line 3"/>
          <p:cNvSpPr>
            <a:spLocks noChangeShapeType="1"/>
          </p:cNvSpPr>
          <p:nvPr/>
        </p:nvSpPr>
        <p:spPr bwMode="auto">
          <a:xfrm>
            <a:off x="457200" y="4343400"/>
            <a:ext cx="822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7" name="AutoShape 6"/>
          <p:cNvSpPr>
            <a:spLocks noChangeArrowheads="1"/>
          </p:cNvSpPr>
          <p:nvPr/>
        </p:nvSpPr>
        <p:spPr bwMode="auto">
          <a:xfrm>
            <a:off x="4652963" y="4267200"/>
            <a:ext cx="115887"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6088" name="AutoShape 7"/>
          <p:cNvSpPr>
            <a:spLocks noChangeArrowheads="1"/>
          </p:cNvSpPr>
          <p:nvPr/>
        </p:nvSpPr>
        <p:spPr bwMode="auto">
          <a:xfrm>
            <a:off x="1631950" y="4267200"/>
            <a:ext cx="1143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6089" name="Line 8"/>
          <p:cNvSpPr>
            <a:spLocks noChangeShapeType="1"/>
          </p:cNvSpPr>
          <p:nvPr/>
        </p:nvSpPr>
        <p:spPr bwMode="auto">
          <a:xfrm flipV="1">
            <a:off x="571500" y="3657600"/>
            <a:ext cx="0" cy="685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0" name="Line 9"/>
          <p:cNvSpPr>
            <a:spLocks noChangeShapeType="1"/>
          </p:cNvSpPr>
          <p:nvPr/>
        </p:nvSpPr>
        <p:spPr bwMode="auto">
          <a:xfrm>
            <a:off x="571500" y="3657600"/>
            <a:ext cx="26447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1" name="Line 11"/>
          <p:cNvSpPr>
            <a:spLocks noChangeShapeType="1"/>
          </p:cNvSpPr>
          <p:nvPr/>
        </p:nvSpPr>
        <p:spPr bwMode="auto">
          <a:xfrm>
            <a:off x="571500" y="3657600"/>
            <a:ext cx="2644775" cy="1600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2" name="Line 13"/>
          <p:cNvSpPr>
            <a:spLocks noChangeShapeType="1"/>
          </p:cNvSpPr>
          <p:nvPr/>
        </p:nvSpPr>
        <p:spPr bwMode="auto">
          <a:xfrm>
            <a:off x="6665913" y="4343400"/>
            <a:ext cx="0" cy="91440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3" name="Text Box 19"/>
          <p:cNvSpPr txBox="1">
            <a:spLocks noChangeArrowheads="1"/>
          </p:cNvSpPr>
          <p:nvPr/>
        </p:nvSpPr>
        <p:spPr bwMode="auto">
          <a:xfrm>
            <a:off x="1652588" y="4722813"/>
            <a:ext cx="2698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a:t>i</a:t>
            </a:r>
          </a:p>
        </p:txBody>
      </p:sp>
      <p:sp>
        <p:nvSpPr>
          <p:cNvPr id="46094" name="Line 23"/>
          <p:cNvSpPr>
            <a:spLocks noChangeShapeType="1"/>
          </p:cNvSpPr>
          <p:nvPr/>
        </p:nvSpPr>
        <p:spPr bwMode="auto">
          <a:xfrm>
            <a:off x="609600" y="3657600"/>
            <a:ext cx="25908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5" name="Freeform 24"/>
          <p:cNvSpPr>
            <a:spLocks/>
          </p:cNvSpPr>
          <p:nvPr/>
        </p:nvSpPr>
        <p:spPr bwMode="auto">
          <a:xfrm>
            <a:off x="3810000" y="2438400"/>
            <a:ext cx="609600" cy="3886200"/>
          </a:xfrm>
          <a:custGeom>
            <a:avLst/>
            <a:gdLst>
              <a:gd name="T0" fmla="*/ 2147483647 w 1776"/>
              <a:gd name="T1" fmla="*/ 2147483647 h 2448"/>
              <a:gd name="T2" fmla="*/ 2147483647 w 1776"/>
              <a:gd name="T3" fmla="*/ 2147483647 h 2448"/>
              <a:gd name="T4" fmla="*/ 2147483647 w 1776"/>
              <a:gd name="T5" fmla="*/ 2147483647 h 2448"/>
              <a:gd name="T6" fmla="*/ 2147483647 w 1776"/>
              <a:gd name="T7" fmla="*/ 2147483647 h 2448"/>
              <a:gd name="T8" fmla="*/ 2147483647 w 1776"/>
              <a:gd name="T9" fmla="*/ 2147483647 h 2448"/>
              <a:gd name="T10" fmla="*/ 2147483647 w 1776"/>
              <a:gd name="T11" fmla="*/ 2147483647 h 2448"/>
              <a:gd name="T12" fmla="*/ 2147483647 w 1776"/>
              <a:gd name="T13" fmla="*/ 2147483647 h 2448"/>
              <a:gd name="T14" fmla="*/ 2147483647 w 1776"/>
              <a:gd name="T15" fmla="*/ 0 h 2448"/>
              <a:gd name="T16" fmla="*/ 0 w 1776"/>
              <a:gd name="T17" fmla="*/ 0 h 2448"/>
              <a:gd name="T18" fmla="*/ 2147483647 w 1776"/>
              <a:gd name="T19" fmla="*/ 2147483647 h 2448"/>
              <a:gd name="T20" fmla="*/ 2147483647 w 1776"/>
              <a:gd name="T21" fmla="*/ 2147483647 h 2448"/>
              <a:gd name="T22" fmla="*/ 2147483647 w 1776"/>
              <a:gd name="T23" fmla="*/ 2147483647 h 2448"/>
              <a:gd name="T24" fmla="*/ 2147483647 w 1776"/>
              <a:gd name="T25" fmla="*/ 2147483647 h 2448"/>
              <a:gd name="T26" fmla="*/ 2147483647 w 1776"/>
              <a:gd name="T27" fmla="*/ 2147483647 h 2448"/>
              <a:gd name="T28" fmla="*/ 2147483647 w 1776"/>
              <a:gd name="T29" fmla="*/ 2147483647 h 2448"/>
              <a:gd name="T30" fmla="*/ 2147483647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46096" name="Line 25"/>
          <p:cNvSpPr>
            <a:spLocks noChangeShapeType="1"/>
          </p:cNvSpPr>
          <p:nvPr/>
        </p:nvSpPr>
        <p:spPr bwMode="auto">
          <a:xfrm>
            <a:off x="7696200" y="4343400"/>
            <a:ext cx="0" cy="1676400"/>
          </a:xfrm>
          <a:prstGeom prst="line">
            <a:avLst/>
          </a:prstGeom>
          <a:noFill/>
          <a:ln w="762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7" name="Line 26"/>
          <p:cNvSpPr>
            <a:spLocks noChangeShapeType="1"/>
          </p:cNvSpPr>
          <p:nvPr/>
        </p:nvSpPr>
        <p:spPr bwMode="auto">
          <a:xfrm>
            <a:off x="4114800" y="4038600"/>
            <a:ext cx="4648200" cy="2514600"/>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8" name="Line 27"/>
          <p:cNvSpPr>
            <a:spLocks noChangeShapeType="1"/>
          </p:cNvSpPr>
          <p:nvPr/>
        </p:nvSpPr>
        <p:spPr bwMode="auto">
          <a:xfrm>
            <a:off x="4114800" y="4572000"/>
            <a:ext cx="4648200" cy="1828800"/>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9" name="Line 28"/>
          <p:cNvSpPr>
            <a:spLocks noChangeShapeType="1"/>
          </p:cNvSpPr>
          <p:nvPr/>
        </p:nvSpPr>
        <p:spPr bwMode="auto">
          <a:xfrm>
            <a:off x="4114800" y="5257800"/>
            <a:ext cx="4648200" cy="914400"/>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0" name="Text Box 30"/>
          <p:cNvSpPr txBox="1">
            <a:spLocks noChangeArrowheads="1"/>
          </p:cNvSpPr>
          <p:nvPr/>
        </p:nvSpPr>
        <p:spPr bwMode="auto">
          <a:xfrm>
            <a:off x="1143000" y="685800"/>
            <a:ext cx="6477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en-US"/>
              <a:t>Principle ray approach works for complex lens assemblies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Oval 2"/>
          <p:cNvSpPr>
            <a:spLocks noChangeArrowheads="1"/>
          </p:cNvSpPr>
          <p:nvPr/>
        </p:nvSpPr>
        <p:spPr bwMode="auto">
          <a:xfrm>
            <a:off x="2928938" y="2438400"/>
            <a:ext cx="574675"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7106" name="Text Box 3"/>
          <p:cNvSpPr txBox="1">
            <a:spLocks noChangeArrowheads="1"/>
          </p:cNvSpPr>
          <p:nvPr/>
        </p:nvSpPr>
        <p:spPr bwMode="auto">
          <a:xfrm>
            <a:off x="1295400" y="685800"/>
            <a:ext cx="6553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endParaRPr lang="en-US" altLang="en-US"/>
          </a:p>
          <a:p>
            <a:pPr>
              <a:spcBef>
                <a:spcPct val="50000"/>
              </a:spcBef>
            </a:pPr>
            <a:endParaRPr lang="en-US" altLang="en-US" sz="1400"/>
          </a:p>
        </p:txBody>
      </p:sp>
      <p:sp>
        <p:nvSpPr>
          <p:cNvPr id="47107" name="Line 4"/>
          <p:cNvSpPr>
            <a:spLocks noChangeShapeType="1"/>
          </p:cNvSpPr>
          <p:nvPr/>
        </p:nvSpPr>
        <p:spPr bwMode="auto">
          <a:xfrm>
            <a:off x="571500" y="3657600"/>
            <a:ext cx="6438900" cy="167640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08" name="Line 5"/>
          <p:cNvSpPr>
            <a:spLocks noChangeShapeType="1"/>
          </p:cNvSpPr>
          <p:nvPr/>
        </p:nvSpPr>
        <p:spPr bwMode="auto">
          <a:xfrm>
            <a:off x="3216275" y="3657600"/>
            <a:ext cx="3794125" cy="175260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09" name="Line 6"/>
          <p:cNvSpPr>
            <a:spLocks noChangeShapeType="1"/>
          </p:cNvSpPr>
          <p:nvPr/>
        </p:nvSpPr>
        <p:spPr bwMode="auto">
          <a:xfrm flipV="1">
            <a:off x="3216275" y="5257800"/>
            <a:ext cx="3794125" cy="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10" name="Line 7"/>
          <p:cNvSpPr>
            <a:spLocks noChangeShapeType="1"/>
          </p:cNvSpPr>
          <p:nvPr/>
        </p:nvSpPr>
        <p:spPr bwMode="auto">
          <a:xfrm>
            <a:off x="457200" y="4343400"/>
            <a:ext cx="822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11" name="AutoShape 8"/>
          <p:cNvSpPr>
            <a:spLocks noChangeArrowheads="1"/>
          </p:cNvSpPr>
          <p:nvPr/>
        </p:nvSpPr>
        <p:spPr bwMode="auto">
          <a:xfrm>
            <a:off x="4652963" y="4267200"/>
            <a:ext cx="115887"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7112" name="AutoShape 9"/>
          <p:cNvSpPr>
            <a:spLocks noChangeArrowheads="1"/>
          </p:cNvSpPr>
          <p:nvPr/>
        </p:nvSpPr>
        <p:spPr bwMode="auto">
          <a:xfrm>
            <a:off x="1631950" y="4267200"/>
            <a:ext cx="1143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7113" name="Line 10"/>
          <p:cNvSpPr>
            <a:spLocks noChangeShapeType="1"/>
          </p:cNvSpPr>
          <p:nvPr/>
        </p:nvSpPr>
        <p:spPr bwMode="auto">
          <a:xfrm flipV="1">
            <a:off x="571500" y="3657600"/>
            <a:ext cx="0" cy="685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14" name="Line 11"/>
          <p:cNvSpPr>
            <a:spLocks noChangeShapeType="1"/>
          </p:cNvSpPr>
          <p:nvPr/>
        </p:nvSpPr>
        <p:spPr bwMode="auto">
          <a:xfrm>
            <a:off x="571500" y="3657600"/>
            <a:ext cx="26447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15" name="Line 12"/>
          <p:cNvSpPr>
            <a:spLocks noChangeShapeType="1"/>
          </p:cNvSpPr>
          <p:nvPr/>
        </p:nvSpPr>
        <p:spPr bwMode="auto">
          <a:xfrm>
            <a:off x="571500" y="3657600"/>
            <a:ext cx="2644775" cy="1600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16" name="Line 13"/>
          <p:cNvSpPr>
            <a:spLocks noChangeShapeType="1"/>
          </p:cNvSpPr>
          <p:nvPr/>
        </p:nvSpPr>
        <p:spPr bwMode="auto">
          <a:xfrm>
            <a:off x="6665913" y="4343400"/>
            <a:ext cx="0" cy="91440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17" name="Line 15"/>
          <p:cNvSpPr>
            <a:spLocks noChangeShapeType="1"/>
          </p:cNvSpPr>
          <p:nvPr/>
        </p:nvSpPr>
        <p:spPr bwMode="auto">
          <a:xfrm>
            <a:off x="609600" y="3657600"/>
            <a:ext cx="25908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18" name="Freeform 16"/>
          <p:cNvSpPr>
            <a:spLocks/>
          </p:cNvSpPr>
          <p:nvPr/>
        </p:nvSpPr>
        <p:spPr bwMode="auto">
          <a:xfrm>
            <a:off x="3810000" y="2438400"/>
            <a:ext cx="609600" cy="3886200"/>
          </a:xfrm>
          <a:custGeom>
            <a:avLst/>
            <a:gdLst>
              <a:gd name="T0" fmla="*/ 2147483647 w 1776"/>
              <a:gd name="T1" fmla="*/ 2147483647 h 2448"/>
              <a:gd name="T2" fmla="*/ 2147483647 w 1776"/>
              <a:gd name="T3" fmla="*/ 2147483647 h 2448"/>
              <a:gd name="T4" fmla="*/ 2147483647 w 1776"/>
              <a:gd name="T5" fmla="*/ 2147483647 h 2448"/>
              <a:gd name="T6" fmla="*/ 2147483647 w 1776"/>
              <a:gd name="T7" fmla="*/ 2147483647 h 2448"/>
              <a:gd name="T8" fmla="*/ 2147483647 w 1776"/>
              <a:gd name="T9" fmla="*/ 2147483647 h 2448"/>
              <a:gd name="T10" fmla="*/ 2147483647 w 1776"/>
              <a:gd name="T11" fmla="*/ 2147483647 h 2448"/>
              <a:gd name="T12" fmla="*/ 2147483647 w 1776"/>
              <a:gd name="T13" fmla="*/ 2147483647 h 2448"/>
              <a:gd name="T14" fmla="*/ 2147483647 w 1776"/>
              <a:gd name="T15" fmla="*/ 0 h 2448"/>
              <a:gd name="T16" fmla="*/ 0 w 1776"/>
              <a:gd name="T17" fmla="*/ 0 h 2448"/>
              <a:gd name="T18" fmla="*/ 2147483647 w 1776"/>
              <a:gd name="T19" fmla="*/ 2147483647 h 2448"/>
              <a:gd name="T20" fmla="*/ 2147483647 w 1776"/>
              <a:gd name="T21" fmla="*/ 2147483647 h 2448"/>
              <a:gd name="T22" fmla="*/ 2147483647 w 1776"/>
              <a:gd name="T23" fmla="*/ 2147483647 h 2448"/>
              <a:gd name="T24" fmla="*/ 2147483647 w 1776"/>
              <a:gd name="T25" fmla="*/ 2147483647 h 2448"/>
              <a:gd name="T26" fmla="*/ 2147483647 w 1776"/>
              <a:gd name="T27" fmla="*/ 2147483647 h 2448"/>
              <a:gd name="T28" fmla="*/ 2147483647 w 1776"/>
              <a:gd name="T29" fmla="*/ 2147483647 h 2448"/>
              <a:gd name="T30" fmla="*/ 2147483647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47119" name="Line 17"/>
          <p:cNvSpPr>
            <a:spLocks noChangeShapeType="1"/>
          </p:cNvSpPr>
          <p:nvPr/>
        </p:nvSpPr>
        <p:spPr bwMode="auto">
          <a:xfrm>
            <a:off x="7696200" y="4343400"/>
            <a:ext cx="0" cy="1676400"/>
          </a:xfrm>
          <a:prstGeom prst="line">
            <a:avLst/>
          </a:prstGeom>
          <a:noFill/>
          <a:ln w="762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20" name="Line 18"/>
          <p:cNvSpPr>
            <a:spLocks noChangeShapeType="1"/>
          </p:cNvSpPr>
          <p:nvPr/>
        </p:nvSpPr>
        <p:spPr bwMode="auto">
          <a:xfrm>
            <a:off x="4114800" y="4038600"/>
            <a:ext cx="4648200" cy="2514600"/>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21" name="Line 19"/>
          <p:cNvSpPr>
            <a:spLocks noChangeShapeType="1"/>
          </p:cNvSpPr>
          <p:nvPr/>
        </p:nvSpPr>
        <p:spPr bwMode="auto">
          <a:xfrm>
            <a:off x="4114800" y="4572000"/>
            <a:ext cx="4648200" cy="1828800"/>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22" name="Line 20"/>
          <p:cNvSpPr>
            <a:spLocks noChangeShapeType="1"/>
          </p:cNvSpPr>
          <p:nvPr/>
        </p:nvSpPr>
        <p:spPr bwMode="auto">
          <a:xfrm>
            <a:off x="4114800" y="5257800"/>
            <a:ext cx="4648200" cy="914400"/>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23" name="Text Box 21"/>
          <p:cNvSpPr txBox="1">
            <a:spLocks noChangeArrowheads="1"/>
          </p:cNvSpPr>
          <p:nvPr/>
        </p:nvSpPr>
        <p:spPr bwMode="auto">
          <a:xfrm>
            <a:off x="1143000" y="419100"/>
            <a:ext cx="64770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en-US"/>
              <a:t>Focal lengths add as reciprocals:</a:t>
            </a:r>
          </a:p>
          <a:p>
            <a:pPr>
              <a:spcBef>
                <a:spcPct val="50000"/>
              </a:spcBef>
            </a:pPr>
            <a:r>
              <a:rPr lang="en-US" altLang="en-US"/>
              <a:t>1/f</a:t>
            </a:r>
            <a:r>
              <a:rPr lang="en-US" altLang="en-US" sz="1800"/>
              <a:t>(total)</a:t>
            </a:r>
            <a:r>
              <a:rPr lang="en-US" altLang="en-US"/>
              <a:t> = 1/f</a:t>
            </a:r>
            <a:r>
              <a:rPr lang="en-US" altLang="en-US" sz="1800"/>
              <a:t>1</a:t>
            </a:r>
            <a:r>
              <a:rPr lang="en-US" altLang="en-US"/>
              <a:t> + 1/f</a:t>
            </a:r>
            <a:r>
              <a:rPr lang="en-US" altLang="en-US" sz="1800"/>
              <a:t>2</a:t>
            </a:r>
            <a:r>
              <a:rPr lang="en-US" altLang="en-US"/>
              <a:t> +  ...   + 1/f</a:t>
            </a:r>
            <a:r>
              <a:rPr lang="en-US" altLang="en-US" sz="1800"/>
              <a:t>n 		Remember: for concave lens f is negative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Oval 2"/>
          <p:cNvSpPr>
            <a:spLocks noChangeArrowheads="1"/>
          </p:cNvSpPr>
          <p:nvPr/>
        </p:nvSpPr>
        <p:spPr bwMode="auto">
          <a:xfrm>
            <a:off x="2928938" y="2438400"/>
            <a:ext cx="574675"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8130" name="Text Box 3"/>
          <p:cNvSpPr txBox="1">
            <a:spLocks noChangeArrowheads="1"/>
          </p:cNvSpPr>
          <p:nvPr/>
        </p:nvSpPr>
        <p:spPr bwMode="auto">
          <a:xfrm>
            <a:off x="1295400" y="685800"/>
            <a:ext cx="6553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endParaRPr lang="en-US" altLang="en-US"/>
          </a:p>
          <a:p>
            <a:pPr>
              <a:spcBef>
                <a:spcPct val="50000"/>
              </a:spcBef>
            </a:pPr>
            <a:endParaRPr lang="en-US" altLang="en-US" sz="1400"/>
          </a:p>
        </p:txBody>
      </p:sp>
      <p:sp>
        <p:nvSpPr>
          <p:cNvPr id="48131" name="Line 4"/>
          <p:cNvSpPr>
            <a:spLocks noChangeShapeType="1"/>
          </p:cNvSpPr>
          <p:nvPr/>
        </p:nvSpPr>
        <p:spPr bwMode="auto">
          <a:xfrm>
            <a:off x="571500" y="3657600"/>
            <a:ext cx="6438900" cy="167640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32" name="Line 5"/>
          <p:cNvSpPr>
            <a:spLocks noChangeShapeType="1"/>
          </p:cNvSpPr>
          <p:nvPr/>
        </p:nvSpPr>
        <p:spPr bwMode="auto">
          <a:xfrm>
            <a:off x="3216275" y="3657600"/>
            <a:ext cx="3794125" cy="175260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33" name="Line 6"/>
          <p:cNvSpPr>
            <a:spLocks noChangeShapeType="1"/>
          </p:cNvSpPr>
          <p:nvPr/>
        </p:nvSpPr>
        <p:spPr bwMode="auto">
          <a:xfrm flipV="1">
            <a:off x="3216275" y="5257800"/>
            <a:ext cx="3794125" cy="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34" name="Line 7"/>
          <p:cNvSpPr>
            <a:spLocks noChangeShapeType="1"/>
          </p:cNvSpPr>
          <p:nvPr/>
        </p:nvSpPr>
        <p:spPr bwMode="auto">
          <a:xfrm>
            <a:off x="457200" y="4343400"/>
            <a:ext cx="822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35" name="AutoShape 8"/>
          <p:cNvSpPr>
            <a:spLocks noChangeArrowheads="1"/>
          </p:cNvSpPr>
          <p:nvPr/>
        </p:nvSpPr>
        <p:spPr bwMode="auto">
          <a:xfrm>
            <a:off x="4652963" y="4267200"/>
            <a:ext cx="115887"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8136" name="AutoShape 9"/>
          <p:cNvSpPr>
            <a:spLocks noChangeArrowheads="1"/>
          </p:cNvSpPr>
          <p:nvPr/>
        </p:nvSpPr>
        <p:spPr bwMode="auto">
          <a:xfrm>
            <a:off x="1631950" y="4267200"/>
            <a:ext cx="1143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8137" name="Line 10"/>
          <p:cNvSpPr>
            <a:spLocks noChangeShapeType="1"/>
          </p:cNvSpPr>
          <p:nvPr/>
        </p:nvSpPr>
        <p:spPr bwMode="auto">
          <a:xfrm flipV="1">
            <a:off x="571500" y="3657600"/>
            <a:ext cx="0" cy="685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38" name="Line 11"/>
          <p:cNvSpPr>
            <a:spLocks noChangeShapeType="1"/>
          </p:cNvSpPr>
          <p:nvPr/>
        </p:nvSpPr>
        <p:spPr bwMode="auto">
          <a:xfrm>
            <a:off x="571500" y="3657600"/>
            <a:ext cx="26447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39" name="Line 12"/>
          <p:cNvSpPr>
            <a:spLocks noChangeShapeType="1"/>
          </p:cNvSpPr>
          <p:nvPr/>
        </p:nvSpPr>
        <p:spPr bwMode="auto">
          <a:xfrm>
            <a:off x="571500" y="3657600"/>
            <a:ext cx="2644775" cy="1600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40" name="Line 13"/>
          <p:cNvSpPr>
            <a:spLocks noChangeShapeType="1"/>
          </p:cNvSpPr>
          <p:nvPr/>
        </p:nvSpPr>
        <p:spPr bwMode="auto">
          <a:xfrm>
            <a:off x="6665913" y="4343400"/>
            <a:ext cx="0" cy="91440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41" name="Line 15"/>
          <p:cNvSpPr>
            <a:spLocks noChangeShapeType="1"/>
          </p:cNvSpPr>
          <p:nvPr/>
        </p:nvSpPr>
        <p:spPr bwMode="auto">
          <a:xfrm>
            <a:off x="609600" y="3657600"/>
            <a:ext cx="2590800" cy="68580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42" name="Freeform 16"/>
          <p:cNvSpPr>
            <a:spLocks/>
          </p:cNvSpPr>
          <p:nvPr/>
        </p:nvSpPr>
        <p:spPr bwMode="auto">
          <a:xfrm>
            <a:off x="3810000" y="2438400"/>
            <a:ext cx="609600" cy="3886200"/>
          </a:xfrm>
          <a:custGeom>
            <a:avLst/>
            <a:gdLst>
              <a:gd name="T0" fmla="*/ 2147483647 w 1776"/>
              <a:gd name="T1" fmla="*/ 2147483647 h 2448"/>
              <a:gd name="T2" fmla="*/ 2147483647 w 1776"/>
              <a:gd name="T3" fmla="*/ 2147483647 h 2448"/>
              <a:gd name="T4" fmla="*/ 2147483647 w 1776"/>
              <a:gd name="T5" fmla="*/ 2147483647 h 2448"/>
              <a:gd name="T6" fmla="*/ 2147483647 w 1776"/>
              <a:gd name="T7" fmla="*/ 2147483647 h 2448"/>
              <a:gd name="T8" fmla="*/ 2147483647 w 1776"/>
              <a:gd name="T9" fmla="*/ 2147483647 h 2448"/>
              <a:gd name="T10" fmla="*/ 2147483647 w 1776"/>
              <a:gd name="T11" fmla="*/ 2147483647 h 2448"/>
              <a:gd name="T12" fmla="*/ 2147483647 w 1776"/>
              <a:gd name="T13" fmla="*/ 2147483647 h 2448"/>
              <a:gd name="T14" fmla="*/ 2147483647 w 1776"/>
              <a:gd name="T15" fmla="*/ 0 h 2448"/>
              <a:gd name="T16" fmla="*/ 0 w 1776"/>
              <a:gd name="T17" fmla="*/ 0 h 2448"/>
              <a:gd name="T18" fmla="*/ 2147483647 w 1776"/>
              <a:gd name="T19" fmla="*/ 2147483647 h 2448"/>
              <a:gd name="T20" fmla="*/ 2147483647 w 1776"/>
              <a:gd name="T21" fmla="*/ 2147483647 h 2448"/>
              <a:gd name="T22" fmla="*/ 2147483647 w 1776"/>
              <a:gd name="T23" fmla="*/ 2147483647 h 2448"/>
              <a:gd name="T24" fmla="*/ 2147483647 w 1776"/>
              <a:gd name="T25" fmla="*/ 2147483647 h 2448"/>
              <a:gd name="T26" fmla="*/ 2147483647 w 1776"/>
              <a:gd name="T27" fmla="*/ 2147483647 h 2448"/>
              <a:gd name="T28" fmla="*/ 2147483647 w 1776"/>
              <a:gd name="T29" fmla="*/ 2147483647 h 2448"/>
              <a:gd name="T30" fmla="*/ 2147483647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48143" name="Line 17"/>
          <p:cNvSpPr>
            <a:spLocks noChangeShapeType="1"/>
          </p:cNvSpPr>
          <p:nvPr/>
        </p:nvSpPr>
        <p:spPr bwMode="auto">
          <a:xfrm>
            <a:off x="7696200" y="4343400"/>
            <a:ext cx="0" cy="1676400"/>
          </a:xfrm>
          <a:prstGeom prst="line">
            <a:avLst/>
          </a:prstGeom>
          <a:noFill/>
          <a:ln w="762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44" name="Line 18"/>
          <p:cNvSpPr>
            <a:spLocks noChangeShapeType="1"/>
          </p:cNvSpPr>
          <p:nvPr/>
        </p:nvSpPr>
        <p:spPr bwMode="auto">
          <a:xfrm>
            <a:off x="4114800" y="4038600"/>
            <a:ext cx="4648200" cy="2514600"/>
          </a:xfrm>
          <a:prstGeom prst="line">
            <a:avLst/>
          </a:prstGeom>
          <a:noFill/>
          <a:ln w="38100" cmpd="dbl">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45" name="Line 19"/>
          <p:cNvSpPr>
            <a:spLocks noChangeShapeType="1"/>
          </p:cNvSpPr>
          <p:nvPr/>
        </p:nvSpPr>
        <p:spPr bwMode="auto">
          <a:xfrm>
            <a:off x="4114800" y="4572000"/>
            <a:ext cx="4648200" cy="1828800"/>
          </a:xfrm>
          <a:prstGeom prst="line">
            <a:avLst/>
          </a:prstGeom>
          <a:noFill/>
          <a:ln w="38100" cmpd="dbl">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46" name="Line 20"/>
          <p:cNvSpPr>
            <a:spLocks noChangeShapeType="1"/>
          </p:cNvSpPr>
          <p:nvPr/>
        </p:nvSpPr>
        <p:spPr bwMode="auto">
          <a:xfrm>
            <a:off x="4114800" y="5257800"/>
            <a:ext cx="4648200" cy="914400"/>
          </a:xfrm>
          <a:prstGeom prst="line">
            <a:avLst/>
          </a:prstGeom>
          <a:noFill/>
          <a:ln w="38100" cmpd="dbl">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47" name="Text Box 21"/>
          <p:cNvSpPr txBox="1">
            <a:spLocks noChangeArrowheads="1"/>
          </p:cNvSpPr>
          <p:nvPr/>
        </p:nvSpPr>
        <p:spPr bwMode="auto">
          <a:xfrm>
            <a:off x="1143000" y="649288"/>
            <a:ext cx="64770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en-US" sz="2800"/>
              <a:t>Problem</a:t>
            </a:r>
            <a:r>
              <a:rPr lang="en-US" altLang="en-US"/>
              <a:t>:  Two thin lenses together don</a:t>
            </a:r>
            <a:r>
              <a:rPr lang="ja-JP" altLang="en-US"/>
              <a:t>’</a:t>
            </a:r>
            <a:r>
              <a:rPr lang="en-US" altLang="ja-JP"/>
              <a:t>t 		make a thin lens</a:t>
            </a:r>
            <a:endParaRPr lang="en-US" altLang="en-US" sz="1800"/>
          </a:p>
        </p:txBody>
      </p:sp>
      <p:sp>
        <p:nvSpPr>
          <p:cNvPr id="48148" name="Line 22"/>
          <p:cNvSpPr>
            <a:spLocks noChangeShapeType="1"/>
          </p:cNvSpPr>
          <p:nvPr/>
        </p:nvSpPr>
        <p:spPr bwMode="auto">
          <a:xfrm>
            <a:off x="609600" y="3657600"/>
            <a:ext cx="8305800" cy="1828800"/>
          </a:xfrm>
          <a:prstGeom prst="line">
            <a:avLst/>
          </a:prstGeom>
          <a:noFill/>
          <a:ln w="76200">
            <a:solidFill>
              <a:srgbClr val="FF0E0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49" name="Text Box 23"/>
          <p:cNvSpPr txBox="1">
            <a:spLocks noChangeArrowheads="1"/>
          </p:cNvSpPr>
          <p:nvPr/>
        </p:nvSpPr>
        <p:spPr bwMode="auto">
          <a:xfrm>
            <a:off x="5791200" y="2743200"/>
            <a:ext cx="296068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a:t>Notice that the central ray misses the image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Oval 2"/>
          <p:cNvSpPr>
            <a:spLocks noChangeArrowheads="1"/>
          </p:cNvSpPr>
          <p:nvPr/>
        </p:nvSpPr>
        <p:spPr bwMode="auto">
          <a:xfrm>
            <a:off x="2928938" y="2438400"/>
            <a:ext cx="574675"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9154" name="Text Box 3"/>
          <p:cNvSpPr txBox="1">
            <a:spLocks noChangeArrowheads="1"/>
          </p:cNvSpPr>
          <p:nvPr/>
        </p:nvSpPr>
        <p:spPr bwMode="auto">
          <a:xfrm>
            <a:off x="1295400" y="685800"/>
            <a:ext cx="6553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endParaRPr lang="en-US" altLang="en-US"/>
          </a:p>
          <a:p>
            <a:pPr>
              <a:spcBef>
                <a:spcPct val="50000"/>
              </a:spcBef>
            </a:pPr>
            <a:endParaRPr lang="en-US" altLang="en-US" sz="1400"/>
          </a:p>
        </p:txBody>
      </p:sp>
      <p:sp>
        <p:nvSpPr>
          <p:cNvPr id="49155" name="Line 4"/>
          <p:cNvSpPr>
            <a:spLocks noChangeShapeType="1"/>
          </p:cNvSpPr>
          <p:nvPr/>
        </p:nvSpPr>
        <p:spPr bwMode="auto">
          <a:xfrm>
            <a:off x="571500" y="3657600"/>
            <a:ext cx="6438900" cy="167640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56" name="Line 5"/>
          <p:cNvSpPr>
            <a:spLocks noChangeShapeType="1"/>
          </p:cNvSpPr>
          <p:nvPr/>
        </p:nvSpPr>
        <p:spPr bwMode="auto">
          <a:xfrm>
            <a:off x="3216275" y="3657600"/>
            <a:ext cx="3794125" cy="175260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57" name="Line 6"/>
          <p:cNvSpPr>
            <a:spLocks noChangeShapeType="1"/>
          </p:cNvSpPr>
          <p:nvPr/>
        </p:nvSpPr>
        <p:spPr bwMode="auto">
          <a:xfrm flipV="1">
            <a:off x="3216275" y="5257800"/>
            <a:ext cx="3794125" cy="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58" name="Line 7"/>
          <p:cNvSpPr>
            <a:spLocks noChangeShapeType="1"/>
          </p:cNvSpPr>
          <p:nvPr/>
        </p:nvSpPr>
        <p:spPr bwMode="auto">
          <a:xfrm>
            <a:off x="457200" y="4343400"/>
            <a:ext cx="822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59" name="AutoShape 8"/>
          <p:cNvSpPr>
            <a:spLocks noChangeArrowheads="1"/>
          </p:cNvSpPr>
          <p:nvPr/>
        </p:nvSpPr>
        <p:spPr bwMode="auto">
          <a:xfrm>
            <a:off x="4652963" y="4267200"/>
            <a:ext cx="115887"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9160" name="AutoShape 9"/>
          <p:cNvSpPr>
            <a:spLocks noChangeArrowheads="1"/>
          </p:cNvSpPr>
          <p:nvPr/>
        </p:nvSpPr>
        <p:spPr bwMode="auto">
          <a:xfrm>
            <a:off x="1631950" y="4267200"/>
            <a:ext cx="1143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9161" name="Line 10"/>
          <p:cNvSpPr>
            <a:spLocks noChangeShapeType="1"/>
          </p:cNvSpPr>
          <p:nvPr/>
        </p:nvSpPr>
        <p:spPr bwMode="auto">
          <a:xfrm flipV="1">
            <a:off x="571500" y="3657600"/>
            <a:ext cx="0" cy="685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62" name="Line 11"/>
          <p:cNvSpPr>
            <a:spLocks noChangeShapeType="1"/>
          </p:cNvSpPr>
          <p:nvPr/>
        </p:nvSpPr>
        <p:spPr bwMode="auto">
          <a:xfrm>
            <a:off x="571500" y="3657600"/>
            <a:ext cx="26447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63" name="Line 12"/>
          <p:cNvSpPr>
            <a:spLocks noChangeShapeType="1"/>
          </p:cNvSpPr>
          <p:nvPr/>
        </p:nvSpPr>
        <p:spPr bwMode="auto">
          <a:xfrm>
            <a:off x="571500" y="3657600"/>
            <a:ext cx="2644775" cy="1600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64" name="Line 13"/>
          <p:cNvSpPr>
            <a:spLocks noChangeShapeType="1"/>
          </p:cNvSpPr>
          <p:nvPr/>
        </p:nvSpPr>
        <p:spPr bwMode="auto">
          <a:xfrm>
            <a:off x="6665913" y="4343400"/>
            <a:ext cx="0" cy="91440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65" name="Line 15"/>
          <p:cNvSpPr>
            <a:spLocks noChangeShapeType="1"/>
          </p:cNvSpPr>
          <p:nvPr/>
        </p:nvSpPr>
        <p:spPr bwMode="auto">
          <a:xfrm>
            <a:off x="609600" y="3657600"/>
            <a:ext cx="2590800" cy="68580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6" name="Freeform 16"/>
          <p:cNvSpPr>
            <a:spLocks/>
          </p:cNvSpPr>
          <p:nvPr/>
        </p:nvSpPr>
        <p:spPr bwMode="auto">
          <a:xfrm>
            <a:off x="3810000" y="2438400"/>
            <a:ext cx="609600" cy="3886200"/>
          </a:xfrm>
          <a:custGeom>
            <a:avLst/>
            <a:gdLst>
              <a:gd name="T0" fmla="*/ 2147483647 w 1776"/>
              <a:gd name="T1" fmla="*/ 2147483647 h 2448"/>
              <a:gd name="T2" fmla="*/ 2147483647 w 1776"/>
              <a:gd name="T3" fmla="*/ 2147483647 h 2448"/>
              <a:gd name="T4" fmla="*/ 2147483647 w 1776"/>
              <a:gd name="T5" fmla="*/ 2147483647 h 2448"/>
              <a:gd name="T6" fmla="*/ 2147483647 w 1776"/>
              <a:gd name="T7" fmla="*/ 2147483647 h 2448"/>
              <a:gd name="T8" fmla="*/ 2147483647 w 1776"/>
              <a:gd name="T9" fmla="*/ 2147483647 h 2448"/>
              <a:gd name="T10" fmla="*/ 2147483647 w 1776"/>
              <a:gd name="T11" fmla="*/ 2147483647 h 2448"/>
              <a:gd name="T12" fmla="*/ 2147483647 w 1776"/>
              <a:gd name="T13" fmla="*/ 2147483647 h 2448"/>
              <a:gd name="T14" fmla="*/ 2147483647 w 1776"/>
              <a:gd name="T15" fmla="*/ 0 h 2448"/>
              <a:gd name="T16" fmla="*/ 0 w 1776"/>
              <a:gd name="T17" fmla="*/ 0 h 2448"/>
              <a:gd name="T18" fmla="*/ 2147483647 w 1776"/>
              <a:gd name="T19" fmla="*/ 2147483647 h 2448"/>
              <a:gd name="T20" fmla="*/ 2147483647 w 1776"/>
              <a:gd name="T21" fmla="*/ 2147483647 h 2448"/>
              <a:gd name="T22" fmla="*/ 2147483647 w 1776"/>
              <a:gd name="T23" fmla="*/ 2147483647 h 2448"/>
              <a:gd name="T24" fmla="*/ 2147483647 w 1776"/>
              <a:gd name="T25" fmla="*/ 2147483647 h 2448"/>
              <a:gd name="T26" fmla="*/ 2147483647 w 1776"/>
              <a:gd name="T27" fmla="*/ 2147483647 h 2448"/>
              <a:gd name="T28" fmla="*/ 2147483647 w 1776"/>
              <a:gd name="T29" fmla="*/ 2147483647 h 2448"/>
              <a:gd name="T30" fmla="*/ 2147483647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49167" name="Line 17"/>
          <p:cNvSpPr>
            <a:spLocks noChangeShapeType="1"/>
          </p:cNvSpPr>
          <p:nvPr/>
        </p:nvSpPr>
        <p:spPr bwMode="auto">
          <a:xfrm>
            <a:off x="7696200" y="4343400"/>
            <a:ext cx="0" cy="1676400"/>
          </a:xfrm>
          <a:prstGeom prst="line">
            <a:avLst/>
          </a:prstGeom>
          <a:noFill/>
          <a:ln w="762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68" name="Line 18"/>
          <p:cNvSpPr>
            <a:spLocks noChangeShapeType="1"/>
          </p:cNvSpPr>
          <p:nvPr/>
        </p:nvSpPr>
        <p:spPr bwMode="auto">
          <a:xfrm>
            <a:off x="4114800" y="4038600"/>
            <a:ext cx="4648200" cy="2514600"/>
          </a:xfrm>
          <a:prstGeom prst="line">
            <a:avLst/>
          </a:prstGeom>
          <a:noFill/>
          <a:ln w="38100" cmpd="dbl">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69" name="Line 19"/>
          <p:cNvSpPr>
            <a:spLocks noChangeShapeType="1"/>
          </p:cNvSpPr>
          <p:nvPr/>
        </p:nvSpPr>
        <p:spPr bwMode="auto">
          <a:xfrm>
            <a:off x="4114800" y="4572000"/>
            <a:ext cx="4648200" cy="1828800"/>
          </a:xfrm>
          <a:prstGeom prst="line">
            <a:avLst/>
          </a:prstGeom>
          <a:noFill/>
          <a:ln w="38100" cmpd="dbl">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70" name="Line 20"/>
          <p:cNvSpPr>
            <a:spLocks noChangeShapeType="1"/>
          </p:cNvSpPr>
          <p:nvPr/>
        </p:nvSpPr>
        <p:spPr bwMode="auto">
          <a:xfrm>
            <a:off x="4114800" y="5257800"/>
            <a:ext cx="4648200" cy="914400"/>
          </a:xfrm>
          <a:prstGeom prst="line">
            <a:avLst/>
          </a:prstGeom>
          <a:noFill/>
          <a:ln w="38100" cmpd="dbl">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71" name="Text Box 21"/>
          <p:cNvSpPr txBox="1">
            <a:spLocks noChangeArrowheads="1"/>
          </p:cNvSpPr>
          <p:nvPr/>
        </p:nvSpPr>
        <p:spPr bwMode="auto">
          <a:xfrm>
            <a:off x="1143000" y="650875"/>
            <a:ext cx="64770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en-US" sz="2800"/>
              <a:t>Solution</a:t>
            </a:r>
            <a:r>
              <a:rPr lang="en-US" altLang="en-US"/>
              <a:t>:  Use principle rays to define image from first lens.  Then use the first image as the object for the second lens</a:t>
            </a:r>
            <a:endParaRPr lang="en-US" altLang="en-US" sz="1800"/>
          </a:p>
        </p:txBody>
      </p:sp>
      <p:sp>
        <p:nvSpPr>
          <p:cNvPr id="49172" name="Line 22"/>
          <p:cNvSpPr>
            <a:spLocks noChangeShapeType="1"/>
          </p:cNvSpPr>
          <p:nvPr/>
        </p:nvSpPr>
        <p:spPr bwMode="auto">
          <a:xfrm>
            <a:off x="609600" y="3657600"/>
            <a:ext cx="8305800" cy="1828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73" name="Text Box 23"/>
          <p:cNvSpPr txBox="1">
            <a:spLocks noChangeArrowheads="1"/>
          </p:cNvSpPr>
          <p:nvPr/>
        </p:nvSpPr>
        <p:spPr bwMode="auto">
          <a:xfrm>
            <a:off x="5791200" y="2743200"/>
            <a:ext cx="296068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a:t>Notice that the central ray misses the image</a:t>
            </a:r>
          </a:p>
        </p:txBody>
      </p:sp>
      <p:cxnSp>
        <p:nvCxnSpPr>
          <p:cNvPr id="49174" name="AutoShape 25"/>
          <p:cNvCxnSpPr>
            <a:cxnSpLocks noChangeShapeType="1"/>
            <a:stCxn id="49173" idx="2"/>
          </p:cNvCxnSpPr>
          <p:nvPr/>
        </p:nvCxnSpPr>
        <p:spPr bwMode="auto">
          <a:xfrm rot="16200000" flipH="1">
            <a:off x="6892926" y="4491037"/>
            <a:ext cx="996950" cy="238125"/>
          </a:xfrm>
          <a:prstGeom prst="curvedConnector3">
            <a:avLst>
              <a:gd name="adj1" fmla="val 46333"/>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Oval 2"/>
          <p:cNvSpPr>
            <a:spLocks noChangeArrowheads="1"/>
          </p:cNvSpPr>
          <p:nvPr/>
        </p:nvSpPr>
        <p:spPr bwMode="auto">
          <a:xfrm>
            <a:off x="2928938" y="2438400"/>
            <a:ext cx="574675"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50178" name="Text Box 3"/>
          <p:cNvSpPr txBox="1">
            <a:spLocks noChangeArrowheads="1"/>
          </p:cNvSpPr>
          <p:nvPr/>
        </p:nvSpPr>
        <p:spPr bwMode="auto">
          <a:xfrm>
            <a:off x="1295400" y="685800"/>
            <a:ext cx="6553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endParaRPr lang="en-US" altLang="en-US"/>
          </a:p>
          <a:p>
            <a:pPr>
              <a:spcBef>
                <a:spcPct val="50000"/>
              </a:spcBef>
            </a:pPr>
            <a:endParaRPr lang="en-US" altLang="en-US" sz="1400"/>
          </a:p>
        </p:txBody>
      </p:sp>
      <p:sp>
        <p:nvSpPr>
          <p:cNvPr id="50179" name="Line 4"/>
          <p:cNvSpPr>
            <a:spLocks noChangeShapeType="1"/>
          </p:cNvSpPr>
          <p:nvPr/>
        </p:nvSpPr>
        <p:spPr bwMode="auto">
          <a:xfrm>
            <a:off x="571500" y="3657600"/>
            <a:ext cx="6438900" cy="167640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80" name="Line 5"/>
          <p:cNvSpPr>
            <a:spLocks noChangeShapeType="1"/>
          </p:cNvSpPr>
          <p:nvPr/>
        </p:nvSpPr>
        <p:spPr bwMode="auto">
          <a:xfrm>
            <a:off x="3216275" y="3657600"/>
            <a:ext cx="3794125" cy="175260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81" name="Line 6"/>
          <p:cNvSpPr>
            <a:spLocks noChangeShapeType="1"/>
          </p:cNvSpPr>
          <p:nvPr/>
        </p:nvSpPr>
        <p:spPr bwMode="auto">
          <a:xfrm flipV="1">
            <a:off x="3216275" y="5257800"/>
            <a:ext cx="3794125" cy="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82" name="Line 7"/>
          <p:cNvSpPr>
            <a:spLocks noChangeShapeType="1"/>
          </p:cNvSpPr>
          <p:nvPr/>
        </p:nvSpPr>
        <p:spPr bwMode="auto">
          <a:xfrm>
            <a:off x="457200" y="4343400"/>
            <a:ext cx="822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83" name="AutoShape 8"/>
          <p:cNvSpPr>
            <a:spLocks noChangeArrowheads="1"/>
          </p:cNvSpPr>
          <p:nvPr/>
        </p:nvSpPr>
        <p:spPr bwMode="auto">
          <a:xfrm>
            <a:off x="4652963" y="4267200"/>
            <a:ext cx="115887"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50184" name="AutoShape 9"/>
          <p:cNvSpPr>
            <a:spLocks noChangeArrowheads="1"/>
          </p:cNvSpPr>
          <p:nvPr/>
        </p:nvSpPr>
        <p:spPr bwMode="auto">
          <a:xfrm>
            <a:off x="1631950" y="4267200"/>
            <a:ext cx="1143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50185" name="Line 10"/>
          <p:cNvSpPr>
            <a:spLocks noChangeShapeType="1"/>
          </p:cNvSpPr>
          <p:nvPr/>
        </p:nvSpPr>
        <p:spPr bwMode="auto">
          <a:xfrm flipV="1">
            <a:off x="571500" y="3657600"/>
            <a:ext cx="0" cy="685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86" name="Line 11"/>
          <p:cNvSpPr>
            <a:spLocks noChangeShapeType="1"/>
          </p:cNvSpPr>
          <p:nvPr/>
        </p:nvSpPr>
        <p:spPr bwMode="auto">
          <a:xfrm>
            <a:off x="571500" y="3657600"/>
            <a:ext cx="26447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87" name="Line 12"/>
          <p:cNvSpPr>
            <a:spLocks noChangeShapeType="1"/>
          </p:cNvSpPr>
          <p:nvPr/>
        </p:nvSpPr>
        <p:spPr bwMode="auto">
          <a:xfrm>
            <a:off x="571500" y="3657600"/>
            <a:ext cx="2644775" cy="1600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88" name="Line 13"/>
          <p:cNvSpPr>
            <a:spLocks noChangeShapeType="1"/>
          </p:cNvSpPr>
          <p:nvPr/>
        </p:nvSpPr>
        <p:spPr bwMode="auto">
          <a:xfrm>
            <a:off x="6665913" y="4343400"/>
            <a:ext cx="0" cy="91440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89" name="Line 15"/>
          <p:cNvSpPr>
            <a:spLocks noChangeShapeType="1"/>
          </p:cNvSpPr>
          <p:nvPr/>
        </p:nvSpPr>
        <p:spPr bwMode="auto">
          <a:xfrm>
            <a:off x="609600" y="3657600"/>
            <a:ext cx="25908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0" name="Freeform 16"/>
          <p:cNvSpPr>
            <a:spLocks/>
          </p:cNvSpPr>
          <p:nvPr/>
        </p:nvSpPr>
        <p:spPr bwMode="auto">
          <a:xfrm>
            <a:off x="3810000" y="2438400"/>
            <a:ext cx="609600" cy="3886200"/>
          </a:xfrm>
          <a:custGeom>
            <a:avLst/>
            <a:gdLst>
              <a:gd name="T0" fmla="*/ 2147483647 w 1776"/>
              <a:gd name="T1" fmla="*/ 2147483647 h 2448"/>
              <a:gd name="T2" fmla="*/ 2147483647 w 1776"/>
              <a:gd name="T3" fmla="*/ 2147483647 h 2448"/>
              <a:gd name="T4" fmla="*/ 2147483647 w 1776"/>
              <a:gd name="T5" fmla="*/ 2147483647 h 2448"/>
              <a:gd name="T6" fmla="*/ 2147483647 w 1776"/>
              <a:gd name="T7" fmla="*/ 2147483647 h 2448"/>
              <a:gd name="T8" fmla="*/ 2147483647 w 1776"/>
              <a:gd name="T9" fmla="*/ 2147483647 h 2448"/>
              <a:gd name="T10" fmla="*/ 2147483647 w 1776"/>
              <a:gd name="T11" fmla="*/ 2147483647 h 2448"/>
              <a:gd name="T12" fmla="*/ 2147483647 w 1776"/>
              <a:gd name="T13" fmla="*/ 2147483647 h 2448"/>
              <a:gd name="T14" fmla="*/ 2147483647 w 1776"/>
              <a:gd name="T15" fmla="*/ 0 h 2448"/>
              <a:gd name="T16" fmla="*/ 0 w 1776"/>
              <a:gd name="T17" fmla="*/ 0 h 2448"/>
              <a:gd name="T18" fmla="*/ 2147483647 w 1776"/>
              <a:gd name="T19" fmla="*/ 2147483647 h 2448"/>
              <a:gd name="T20" fmla="*/ 2147483647 w 1776"/>
              <a:gd name="T21" fmla="*/ 2147483647 h 2448"/>
              <a:gd name="T22" fmla="*/ 2147483647 w 1776"/>
              <a:gd name="T23" fmla="*/ 2147483647 h 2448"/>
              <a:gd name="T24" fmla="*/ 2147483647 w 1776"/>
              <a:gd name="T25" fmla="*/ 2147483647 h 2448"/>
              <a:gd name="T26" fmla="*/ 2147483647 w 1776"/>
              <a:gd name="T27" fmla="*/ 2147483647 h 2448"/>
              <a:gd name="T28" fmla="*/ 2147483647 w 1776"/>
              <a:gd name="T29" fmla="*/ 2147483647 h 2448"/>
              <a:gd name="T30" fmla="*/ 2147483647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50191" name="Line 17"/>
          <p:cNvSpPr>
            <a:spLocks noChangeShapeType="1"/>
          </p:cNvSpPr>
          <p:nvPr/>
        </p:nvSpPr>
        <p:spPr bwMode="auto">
          <a:xfrm>
            <a:off x="7696200" y="4343400"/>
            <a:ext cx="0" cy="1676400"/>
          </a:xfrm>
          <a:prstGeom prst="line">
            <a:avLst/>
          </a:prstGeom>
          <a:noFill/>
          <a:ln w="762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92" name="Line 18"/>
          <p:cNvSpPr>
            <a:spLocks noChangeShapeType="1"/>
          </p:cNvSpPr>
          <p:nvPr/>
        </p:nvSpPr>
        <p:spPr bwMode="auto">
          <a:xfrm>
            <a:off x="4114800" y="4038600"/>
            <a:ext cx="4648200" cy="2514600"/>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93" name="Line 19"/>
          <p:cNvSpPr>
            <a:spLocks noChangeShapeType="1"/>
          </p:cNvSpPr>
          <p:nvPr/>
        </p:nvSpPr>
        <p:spPr bwMode="auto">
          <a:xfrm>
            <a:off x="4114800" y="4572000"/>
            <a:ext cx="4648200" cy="1828800"/>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94" name="Line 20"/>
          <p:cNvSpPr>
            <a:spLocks noChangeShapeType="1"/>
          </p:cNvSpPr>
          <p:nvPr/>
        </p:nvSpPr>
        <p:spPr bwMode="auto">
          <a:xfrm>
            <a:off x="4114800" y="5257800"/>
            <a:ext cx="4648200" cy="914400"/>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95" name="Text Box 21"/>
          <p:cNvSpPr txBox="1">
            <a:spLocks noChangeArrowheads="1"/>
          </p:cNvSpPr>
          <p:nvPr/>
        </p:nvSpPr>
        <p:spPr bwMode="auto">
          <a:xfrm>
            <a:off x="1143000" y="304800"/>
            <a:ext cx="64770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en-US"/>
              <a:t>To avoid reciprocals:  Define Diopter (D)</a:t>
            </a:r>
          </a:p>
          <a:p>
            <a:pPr>
              <a:lnSpc>
                <a:spcPct val="50000"/>
              </a:lnSpc>
              <a:spcBef>
                <a:spcPct val="50000"/>
              </a:spcBef>
            </a:pPr>
            <a:r>
              <a:rPr lang="en-US" altLang="en-US"/>
              <a:t>	D = 1/focal length (in meters)</a:t>
            </a:r>
          </a:p>
          <a:p>
            <a:pPr>
              <a:spcBef>
                <a:spcPct val="50000"/>
              </a:spcBef>
            </a:pPr>
            <a:r>
              <a:rPr lang="en-US" altLang="en-US"/>
              <a:t>	D</a:t>
            </a:r>
            <a:r>
              <a:rPr lang="en-US" altLang="en-US" sz="1800"/>
              <a:t>(total)</a:t>
            </a:r>
            <a:r>
              <a:rPr lang="en-US" altLang="en-US"/>
              <a:t> = D</a:t>
            </a:r>
            <a:r>
              <a:rPr lang="en-US" altLang="en-US" sz="1800"/>
              <a:t>1</a:t>
            </a:r>
            <a:r>
              <a:rPr lang="en-US" altLang="en-US"/>
              <a:t> + D</a:t>
            </a:r>
            <a:r>
              <a:rPr lang="en-US" altLang="en-US" sz="1800"/>
              <a:t>2</a:t>
            </a:r>
            <a:r>
              <a:rPr lang="en-US" altLang="en-US"/>
              <a:t> +  ...   + D</a:t>
            </a:r>
            <a:r>
              <a:rPr lang="en-US" altLang="en-US" sz="1800"/>
              <a:t>n 			Remember: for concave lens D is negative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295400" y="685800"/>
            <a:ext cx="7162800"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u="sng">
                <a:solidFill>
                  <a:schemeClr val="tx1"/>
                </a:solidFill>
              </a:rPr>
              <a:t>Other placements of object</a:t>
            </a:r>
          </a:p>
          <a:p>
            <a:pPr algn="l">
              <a:spcBef>
                <a:spcPct val="50000"/>
              </a:spcBef>
            </a:pPr>
            <a:r>
              <a:rPr lang="en-US" altLang="en-US">
                <a:solidFill>
                  <a:schemeClr val="tx1"/>
                </a:solidFill>
              </a:rPr>
              <a:t>Object inside front focal point; out diverging </a:t>
            </a:r>
          </a:p>
          <a:p>
            <a:pPr algn="l">
              <a:spcBef>
                <a:spcPct val="50000"/>
              </a:spcBef>
            </a:pPr>
            <a:r>
              <a:rPr lang="en-US" altLang="en-US">
                <a:solidFill>
                  <a:schemeClr val="tx1"/>
                </a:solidFill>
              </a:rPr>
              <a:t>Location of “virtual” image in object space</a:t>
            </a:r>
          </a:p>
          <a:p>
            <a:pPr algn="l">
              <a:spcBef>
                <a:spcPct val="50000"/>
              </a:spcBef>
            </a:pPr>
            <a:endParaRPr lang="en-US" altLang="en-US" sz="1400">
              <a:solidFill>
                <a:schemeClr val="tx1"/>
              </a:solidFill>
            </a:endParaRPr>
          </a:p>
        </p:txBody>
      </p:sp>
      <p:sp>
        <p:nvSpPr>
          <p:cNvPr id="49155" name="Line 3"/>
          <p:cNvSpPr>
            <a:spLocks noChangeShapeType="1"/>
          </p:cNvSpPr>
          <p:nvPr/>
        </p:nvSpPr>
        <p:spPr bwMode="auto">
          <a:xfrm>
            <a:off x="0" y="4343400"/>
            <a:ext cx="8915400"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56" name="Oval 4"/>
          <p:cNvSpPr>
            <a:spLocks noChangeArrowheads="1"/>
          </p:cNvSpPr>
          <p:nvPr/>
        </p:nvSpPr>
        <p:spPr bwMode="auto">
          <a:xfrm>
            <a:off x="3733800" y="2438400"/>
            <a:ext cx="762000" cy="3886200"/>
          </a:xfrm>
          <a:prstGeom prst="ellipse">
            <a:avLst/>
          </a:prstGeom>
          <a:solidFill>
            <a:schemeClr val="accent1">
              <a:alpha val="50000"/>
            </a:schemeClr>
          </a:solidFill>
          <a:ln w="9525">
            <a:solidFill>
              <a:schemeClr val="tx1"/>
            </a:solidFill>
            <a:round/>
            <a:headEnd/>
            <a:tailEnd/>
          </a:ln>
          <a:effectLst/>
        </p:spPr>
        <p:txBody>
          <a:bodyPr wrap="none" anchor="ctr"/>
          <a:lstStyle/>
          <a:p>
            <a:endParaRPr lang="en-US"/>
          </a:p>
        </p:txBody>
      </p:sp>
      <p:sp>
        <p:nvSpPr>
          <p:cNvPr id="49157" name="Line 5"/>
          <p:cNvSpPr>
            <a:spLocks noChangeShapeType="1"/>
          </p:cNvSpPr>
          <p:nvPr/>
        </p:nvSpPr>
        <p:spPr bwMode="auto">
          <a:xfrm>
            <a:off x="2743200" y="3657600"/>
            <a:ext cx="5943600" cy="30480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58" name="AutoShape 6"/>
          <p:cNvSpPr>
            <a:spLocks noChangeArrowheads="1"/>
          </p:cNvSpPr>
          <p:nvPr/>
        </p:nvSpPr>
        <p:spPr bwMode="auto">
          <a:xfrm>
            <a:off x="6115050" y="4267200"/>
            <a:ext cx="152400" cy="152400"/>
          </a:xfrm>
          <a:prstGeom prst="diamon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59" name="AutoShape 7"/>
          <p:cNvSpPr>
            <a:spLocks noChangeArrowheads="1"/>
          </p:cNvSpPr>
          <p:nvPr/>
        </p:nvSpPr>
        <p:spPr bwMode="auto">
          <a:xfrm>
            <a:off x="1981200" y="4267200"/>
            <a:ext cx="152400" cy="152400"/>
          </a:xfrm>
          <a:prstGeom prst="diamon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0" name="Line 8"/>
          <p:cNvSpPr>
            <a:spLocks noChangeShapeType="1"/>
          </p:cNvSpPr>
          <p:nvPr/>
        </p:nvSpPr>
        <p:spPr bwMode="auto">
          <a:xfrm flipV="1">
            <a:off x="2743200" y="3657600"/>
            <a:ext cx="0" cy="685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1" name="Line 9"/>
          <p:cNvSpPr>
            <a:spLocks noChangeShapeType="1"/>
          </p:cNvSpPr>
          <p:nvPr/>
        </p:nvSpPr>
        <p:spPr bwMode="auto">
          <a:xfrm flipV="1">
            <a:off x="2738438" y="3662363"/>
            <a:ext cx="1371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2" name="Line 10"/>
          <p:cNvSpPr>
            <a:spLocks noChangeShapeType="1"/>
          </p:cNvSpPr>
          <p:nvPr/>
        </p:nvSpPr>
        <p:spPr bwMode="auto">
          <a:xfrm>
            <a:off x="4114800" y="3657600"/>
            <a:ext cx="4876800" cy="1600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3" name="Text Box 11"/>
          <p:cNvSpPr txBox="1">
            <a:spLocks noChangeArrowheads="1"/>
          </p:cNvSpPr>
          <p:nvPr/>
        </p:nvSpPr>
        <p:spPr bwMode="auto">
          <a:xfrm>
            <a:off x="7146925" y="4765675"/>
            <a:ext cx="701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en-US" altLang="en-US">
              <a:solidFill>
                <a:schemeClr val="tx1"/>
              </a:solidFill>
              <a:latin typeface="Times New Roman" panose="02020603050405020304" pitchFamily="18" charset="0"/>
            </a:endParaRPr>
          </a:p>
        </p:txBody>
      </p:sp>
      <p:sp>
        <p:nvSpPr>
          <p:cNvPr id="49164" name="Line 12"/>
          <p:cNvSpPr>
            <a:spLocks noChangeShapeType="1"/>
          </p:cNvSpPr>
          <p:nvPr/>
        </p:nvSpPr>
        <p:spPr bwMode="auto">
          <a:xfrm flipH="1" flipV="1">
            <a:off x="242888" y="2366963"/>
            <a:ext cx="3886200" cy="129540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49165" name="Line 13"/>
          <p:cNvSpPr>
            <a:spLocks noChangeShapeType="1"/>
          </p:cNvSpPr>
          <p:nvPr/>
        </p:nvSpPr>
        <p:spPr bwMode="auto">
          <a:xfrm flipH="1" flipV="1">
            <a:off x="242888" y="2371725"/>
            <a:ext cx="2514600" cy="129540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49166" name="Line 14"/>
          <p:cNvSpPr>
            <a:spLocks noChangeShapeType="1"/>
          </p:cNvSpPr>
          <p:nvPr/>
        </p:nvSpPr>
        <p:spPr bwMode="auto">
          <a:xfrm>
            <a:off x="242888" y="2352675"/>
            <a:ext cx="0" cy="1981200"/>
          </a:xfrm>
          <a:prstGeom prst="line">
            <a:avLst/>
          </a:prstGeom>
          <a:noFill/>
          <a:ln w="381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Tree>
    <p:extLst>
      <p:ext uri="{BB962C8B-B14F-4D97-AF65-F5344CB8AC3E}">
        <p14:creationId xmlns:p14="http://schemas.microsoft.com/office/powerpoint/2010/main" val="104297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2"/>
          <p:cNvSpPr txBox="1">
            <a:spLocks noChangeArrowheads="1"/>
          </p:cNvSpPr>
          <p:nvPr/>
        </p:nvSpPr>
        <p:spPr bwMode="auto">
          <a:xfrm>
            <a:off x="990600" y="685800"/>
            <a:ext cx="6858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en-US" dirty="0"/>
              <a:t>Move specimen to f;  creates image at infinity</a:t>
            </a:r>
          </a:p>
          <a:p>
            <a:pPr>
              <a:spcBef>
                <a:spcPct val="50000"/>
              </a:spcBef>
            </a:pPr>
            <a:r>
              <a:rPr lang="en-US" altLang="en-US" dirty="0"/>
              <a:t>Magnification =  250mm/f</a:t>
            </a:r>
          </a:p>
          <a:p>
            <a:pPr>
              <a:spcBef>
                <a:spcPct val="50000"/>
              </a:spcBef>
            </a:pPr>
            <a:endParaRPr lang="en-US" altLang="en-US" dirty="0"/>
          </a:p>
          <a:p>
            <a:pPr>
              <a:spcBef>
                <a:spcPct val="50000"/>
              </a:spcBef>
            </a:pPr>
            <a:endParaRPr lang="en-US" altLang="en-US" sz="1400" dirty="0"/>
          </a:p>
        </p:txBody>
      </p:sp>
      <p:sp>
        <p:nvSpPr>
          <p:cNvPr id="54274" name="Line 3"/>
          <p:cNvSpPr>
            <a:spLocks noChangeShapeType="1"/>
          </p:cNvSpPr>
          <p:nvPr/>
        </p:nvSpPr>
        <p:spPr bwMode="auto">
          <a:xfrm>
            <a:off x="457200" y="43434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75" name="Oval 4"/>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54276" name="Line 5"/>
          <p:cNvSpPr>
            <a:spLocks noChangeShapeType="1"/>
          </p:cNvSpPr>
          <p:nvPr/>
        </p:nvSpPr>
        <p:spPr bwMode="auto">
          <a:xfrm>
            <a:off x="609600" y="3657600"/>
            <a:ext cx="8534400" cy="1676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277" name="AutoShape 6"/>
          <p:cNvSpPr>
            <a:spLocks noChangeArrowheads="1"/>
          </p:cNvSpPr>
          <p:nvPr/>
        </p:nvSpPr>
        <p:spPr bwMode="auto">
          <a:xfrm>
            <a:off x="6019800" y="4267200"/>
            <a:ext cx="1524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54278" name="AutoShape 7"/>
          <p:cNvSpPr>
            <a:spLocks noChangeArrowheads="1"/>
          </p:cNvSpPr>
          <p:nvPr/>
        </p:nvSpPr>
        <p:spPr bwMode="auto">
          <a:xfrm>
            <a:off x="2014538" y="4267200"/>
            <a:ext cx="1524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54279" name="Line 8"/>
          <p:cNvSpPr>
            <a:spLocks noChangeShapeType="1"/>
          </p:cNvSpPr>
          <p:nvPr/>
        </p:nvSpPr>
        <p:spPr bwMode="auto">
          <a:xfrm flipV="1">
            <a:off x="609600" y="3657600"/>
            <a:ext cx="0" cy="685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280" name="Line 9"/>
          <p:cNvSpPr>
            <a:spLocks noChangeShapeType="1"/>
          </p:cNvSpPr>
          <p:nvPr/>
        </p:nvSpPr>
        <p:spPr bwMode="auto">
          <a:xfrm>
            <a:off x="609600" y="3657600"/>
            <a:ext cx="35052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281" name="Line 10"/>
          <p:cNvSpPr>
            <a:spLocks noChangeShapeType="1"/>
          </p:cNvSpPr>
          <p:nvPr/>
        </p:nvSpPr>
        <p:spPr bwMode="auto">
          <a:xfrm>
            <a:off x="4114800" y="3657600"/>
            <a:ext cx="5029200" cy="1752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282" name="Line 11"/>
          <p:cNvSpPr>
            <a:spLocks noChangeShapeType="1"/>
          </p:cNvSpPr>
          <p:nvPr/>
        </p:nvSpPr>
        <p:spPr bwMode="auto">
          <a:xfrm>
            <a:off x="609600" y="3657600"/>
            <a:ext cx="3505200" cy="1600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283" name="Line 12"/>
          <p:cNvSpPr>
            <a:spLocks noChangeShapeType="1"/>
          </p:cNvSpPr>
          <p:nvPr/>
        </p:nvSpPr>
        <p:spPr bwMode="auto">
          <a:xfrm flipV="1">
            <a:off x="4114800" y="5257800"/>
            <a:ext cx="50292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284" name="Line 13"/>
          <p:cNvSpPr>
            <a:spLocks noChangeShapeType="1"/>
          </p:cNvSpPr>
          <p:nvPr/>
        </p:nvSpPr>
        <p:spPr bwMode="auto">
          <a:xfrm>
            <a:off x="8686800" y="4343400"/>
            <a:ext cx="0" cy="914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285" name="Line 14"/>
          <p:cNvSpPr>
            <a:spLocks noChangeShapeType="1"/>
          </p:cNvSpPr>
          <p:nvPr/>
        </p:nvSpPr>
        <p:spPr bwMode="auto">
          <a:xfrm>
            <a:off x="2133600" y="3124200"/>
            <a:ext cx="19812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286" name="Line 15"/>
          <p:cNvSpPr>
            <a:spLocks noChangeShapeType="1"/>
          </p:cNvSpPr>
          <p:nvPr/>
        </p:nvSpPr>
        <p:spPr bwMode="auto">
          <a:xfrm>
            <a:off x="4114800" y="4038600"/>
            <a:ext cx="45720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287" name="Line 16"/>
          <p:cNvSpPr>
            <a:spLocks noChangeShapeType="1"/>
          </p:cNvSpPr>
          <p:nvPr/>
        </p:nvSpPr>
        <p:spPr bwMode="auto">
          <a:xfrm flipH="1">
            <a:off x="609600" y="4724400"/>
            <a:ext cx="35052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288" name="Text Box 17"/>
          <p:cNvSpPr txBox="1">
            <a:spLocks noChangeArrowheads="1"/>
          </p:cNvSpPr>
          <p:nvPr/>
        </p:nvSpPr>
        <p:spPr bwMode="auto">
          <a:xfrm>
            <a:off x="2879725" y="2589213"/>
            <a:ext cx="3397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a:t>f</a:t>
            </a:r>
          </a:p>
        </p:txBody>
      </p:sp>
      <p:sp>
        <p:nvSpPr>
          <p:cNvPr id="54289" name="Text Box 18"/>
          <p:cNvSpPr txBox="1">
            <a:spLocks noChangeArrowheads="1"/>
          </p:cNvSpPr>
          <p:nvPr/>
        </p:nvSpPr>
        <p:spPr bwMode="auto">
          <a:xfrm>
            <a:off x="1981200" y="4572000"/>
            <a:ext cx="3444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a:t>o</a:t>
            </a:r>
          </a:p>
        </p:txBody>
      </p:sp>
      <p:sp>
        <p:nvSpPr>
          <p:cNvPr id="54290" name="Text Box 19"/>
          <p:cNvSpPr txBox="1">
            <a:spLocks noChangeArrowheads="1"/>
          </p:cNvSpPr>
          <p:nvPr/>
        </p:nvSpPr>
        <p:spPr bwMode="auto">
          <a:xfrm>
            <a:off x="6359525" y="3581400"/>
            <a:ext cx="2698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a:t>i</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2247900" y="2210306"/>
            <a:ext cx="65532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ltLang="en-US" dirty="0">
              <a:solidFill>
                <a:schemeClr val="tx1"/>
              </a:solidFill>
            </a:endParaRPr>
          </a:p>
          <a:p>
            <a:pPr algn="l">
              <a:spcBef>
                <a:spcPct val="50000"/>
              </a:spcBef>
            </a:pPr>
            <a:endParaRPr lang="en-US" altLang="en-US" sz="1400" dirty="0">
              <a:solidFill>
                <a:schemeClr val="tx1"/>
              </a:solidFill>
            </a:endParaRPr>
          </a:p>
        </p:txBody>
      </p:sp>
      <p:sp>
        <p:nvSpPr>
          <p:cNvPr id="50179" name="Line 3"/>
          <p:cNvSpPr>
            <a:spLocks noChangeShapeType="1"/>
          </p:cNvSpPr>
          <p:nvPr/>
        </p:nvSpPr>
        <p:spPr bwMode="auto">
          <a:xfrm>
            <a:off x="457200" y="4343400"/>
            <a:ext cx="845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0" name="Oval 4"/>
          <p:cNvSpPr>
            <a:spLocks noChangeArrowheads="1"/>
          </p:cNvSpPr>
          <p:nvPr/>
        </p:nvSpPr>
        <p:spPr bwMode="auto">
          <a:xfrm>
            <a:off x="3733800" y="2438400"/>
            <a:ext cx="762000" cy="3886200"/>
          </a:xfrm>
          <a:prstGeom prst="ellipse">
            <a:avLst/>
          </a:prstGeom>
          <a:solidFill>
            <a:schemeClr val="accent1">
              <a:alpha val="50000"/>
            </a:schemeClr>
          </a:solidFill>
          <a:ln w="9525">
            <a:solidFill>
              <a:schemeClr val="tx1"/>
            </a:solidFill>
            <a:round/>
            <a:headEnd/>
            <a:tailEnd/>
          </a:ln>
          <a:effectLst/>
        </p:spPr>
        <p:txBody>
          <a:bodyPr wrap="none" anchor="ctr"/>
          <a:lstStyle/>
          <a:p>
            <a:endParaRPr lang="en-US"/>
          </a:p>
        </p:txBody>
      </p:sp>
      <p:sp>
        <p:nvSpPr>
          <p:cNvPr id="50181" name="Line 5"/>
          <p:cNvSpPr>
            <a:spLocks noChangeShapeType="1"/>
          </p:cNvSpPr>
          <p:nvPr/>
        </p:nvSpPr>
        <p:spPr bwMode="auto">
          <a:xfrm>
            <a:off x="2057400" y="3657600"/>
            <a:ext cx="6934200" cy="25146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2" name="AutoShape 6"/>
          <p:cNvSpPr>
            <a:spLocks noChangeArrowheads="1"/>
          </p:cNvSpPr>
          <p:nvPr/>
        </p:nvSpPr>
        <p:spPr bwMode="auto">
          <a:xfrm>
            <a:off x="6019800" y="4267200"/>
            <a:ext cx="152400" cy="152400"/>
          </a:xfrm>
          <a:prstGeom prst="diamon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3" name="AutoShape 7"/>
          <p:cNvSpPr>
            <a:spLocks noChangeArrowheads="1"/>
          </p:cNvSpPr>
          <p:nvPr/>
        </p:nvSpPr>
        <p:spPr bwMode="auto">
          <a:xfrm>
            <a:off x="1981200" y="4267200"/>
            <a:ext cx="152400" cy="152400"/>
          </a:xfrm>
          <a:prstGeom prst="diamon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4" name="Line 8"/>
          <p:cNvSpPr>
            <a:spLocks noChangeShapeType="1"/>
          </p:cNvSpPr>
          <p:nvPr/>
        </p:nvSpPr>
        <p:spPr bwMode="auto">
          <a:xfrm flipV="1">
            <a:off x="2057400" y="3657600"/>
            <a:ext cx="0" cy="685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5" name="Line 9"/>
          <p:cNvSpPr>
            <a:spLocks noChangeShapeType="1"/>
          </p:cNvSpPr>
          <p:nvPr/>
        </p:nvSpPr>
        <p:spPr bwMode="auto">
          <a:xfrm>
            <a:off x="2057400" y="3657600"/>
            <a:ext cx="20574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6" name="Line 10"/>
          <p:cNvSpPr>
            <a:spLocks noChangeShapeType="1"/>
          </p:cNvSpPr>
          <p:nvPr/>
        </p:nvSpPr>
        <p:spPr bwMode="auto">
          <a:xfrm>
            <a:off x="4114800" y="3657600"/>
            <a:ext cx="5029200" cy="17526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7" name="Text Box 11"/>
          <p:cNvSpPr txBox="1">
            <a:spLocks noChangeArrowheads="1"/>
          </p:cNvSpPr>
          <p:nvPr/>
        </p:nvSpPr>
        <p:spPr bwMode="auto">
          <a:xfrm>
            <a:off x="7146925" y="4845050"/>
            <a:ext cx="701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3600">
                <a:solidFill>
                  <a:schemeClr val="tx1"/>
                </a:solidFill>
                <a:latin typeface="Symbol" panose="05050102010706020507" pitchFamily="18" charset="2"/>
                <a:sym typeface="Symbol" panose="05050102010706020507" pitchFamily="18" charset="2"/>
              </a:rPr>
              <a:t></a:t>
            </a:r>
            <a:endParaRPr lang="en-US" altLang="en-US" sz="3600">
              <a:solidFill>
                <a:schemeClr val="tx1"/>
              </a:solidFill>
              <a:latin typeface="Symbol" panose="05050102010706020507" pitchFamily="18" charset="2"/>
            </a:endParaRPr>
          </a:p>
        </p:txBody>
      </p:sp>
      <p:sp>
        <p:nvSpPr>
          <p:cNvPr id="50188" name="Text Box 12"/>
          <p:cNvSpPr txBox="1">
            <a:spLocks noChangeArrowheads="1"/>
          </p:cNvSpPr>
          <p:nvPr/>
        </p:nvSpPr>
        <p:spPr bwMode="auto">
          <a:xfrm>
            <a:off x="7146925" y="4765675"/>
            <a:ext cx="701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en-US" altLang="en-US">
              <a:solidFill>
                <a:schemeClr val="tx1"/>
              </a:solidFill>
              <a:latin typeface="Times New Roman" panose="02020603050405020304" pitchFamily="18" charset="0"/>
            </a:endParaRPr>
          </a:p>
        </p:txBody>
      </p:sp>
      <p:sp>
        <p:nvSpPr>
          <p:cNvPr id="15" name="Text Box 2"/>
          <p:cNvSpPr txBox="1">
            <a:spLocks noChangeArrowheads="1"/>
          </p:cNvSpPr>
          <p:nvPr/>
        </p:nvSpPr>
        <p:spPr bwMode="auto">
          <a:xfrm>
            <a:off x="990600" y="685800"/>
            <a:ext cx="6858000"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en-US" dirty="0" smtClean="0"/>
              <a:t>Object at front focal point; out parallel (∞)</a:t>
            </a:r>
          </a:p>
          <a:p>
            <a:pPr>
              <a:spcBef>
                <a:spcPct val="50000"/>
              </a:spcBef>
            </a:pPr>
            <a:r>
              <a:rPr lang="en-US" altLang="en-US" dirty="0" smtClean="0"/>
              <a:t>Magnification </a:t>
            </a:r>
            <a:r>
              <a:rPr lang="en-US" altLang="en-US" dirty="0"/>
              <a:t>=  250mm/f</a:t>
            </a:r>
          </a:p>
          <a:p>
            <a:pPr>
              <a:spcBef>
                <a:spcPct val="50000"/>
              </a:spcBef>
            </a:pPr>
            <a:endParaRPr lang="en-US" altLang="en-US" dirty="0"/>
          </a:p>
          <a:p>
            <a:pPr>
              <a:spcBef>
                <a:spcPct val="50000"/>
              </a:spcBef>
            </a:pPr>
            <a:endParaRPr lang="en-US" altLang="en-US" sz="1400" dirty="0"/>
          </a:p>
        </p:txBody>
      </p:sp>
    </p:spTree>
    <p:extLst>
      <p:ext uri="{BB962C8B-B14F-4D97-AF65-F5344CB8AC3E}">
        <p14:creationId xmlns:p14="http://schemas.microsoft.com/office/powerpoint/2010/main" val="279093736"/>
      </p:ext>
    </p:extLst>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10;eye350.jpg                                                     0001873D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209800"/>
            <a:ext cx="44450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Text Box 3"/>
          <p:cNvSpPr txBox="1">
            <a:spLocks noChangeArrowheads="1"/>
          </p:cNvSpPr>
          <p:nvPr/>
        </p:nvSpPr>
        <p:spPr bwMode="auto">
          <a:xfrm>
            <a:off x="1066800" y="685800"/>
            <a:ext cx="746760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en-US"/>
              <a:t>How does all this relate to a microscope?</a:t>
            </a:r>
          </a:p>
          <a:p>
            <a:pPr>
              <a:spcBef>
                <a:spcPct val="50000"/>
              </a:spcBef>
            </a:pPr>
            <a:r>
              <a:rPr lang="en-US" altLang="en-US"/>
              <a:t>Optics to generate a larger image on the retina</a:t>
            </a:r>
          </a:p>
          <a:p>
            <a:pPr>
              <a:spcBef>
                <a:spcPct val="50000"/>
              </a:spcBef>
            </a:pPr>
            <a:endParaRPr lang="en-US" altLang="en-US"/>
          </a:p>
        </p:txBody>
      </p:sp>
      <p:sp>
        <p:nvSpPr>
          <p:cNvPr id="51203" name="Text Box 5"/>
          <p:cNvSpPr txBox="1">
            <a:spLocks noChangeArrowheads="1"/>
          </p:cNvSpPr>
          <p:nvPr/>
        </p:nvSpPr>
        <p:spPr bwMode="auto">
          <a:xfrm>
            <a:off x="1219200" y="5029200"/>
            <a:ext cx="616426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en-US"/>
              <a:t>Comfortable near point about 250mm</a:t>
            </a:r>
          </a:p>
          <a:p>
            <a:pPr>
              <a:spcBef>
                <a:spcPct val="50000"/>
              </a:spcBef>
            </a:pPr>
            <a:r>
              <a:rPr lang="en-US" altLang="en-US"/>
              <a:t>Define size at 250mm as magnification = 1</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10;eye350.jpg                                                     0001873D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209800"/>
            <a:ext cx="44450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Text Box 3"/>
          <p:cNvSpPr txBox="1">
            <a:spLocks noChangeArrowheads="1"/>
          </p:cNvSpPr>
          <p:nvPr/>
        </p:nvSpPr>
        <p:spPr bwMode="auto">
          <a:xfrm>
            <a:off x="838200" y="381000"/>
            <a:ext cx="807720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en-US"/>
              <a:t>Could get a larger retinal image if object were closer</a:t>
            </a:r>
          </a:p>
          <a:p>
            <a:pPr>
              <a:spcBef>
                <a:spcPct val="50000"/>
              </a:spcBef>
            </a:pPr>
            <a:r>
              <a:rPr lang="en-US" altLang="en-US"/>
              <a:t>	Limited accommodation (especially with age)</a:t>
            </a:r>
          </a:p>
          <a:p>
            <a:pPr>
              <a:spcBef>
                <a:spcPct val="50000"/>
              </a:spcBef>
            </a:pPr>
            <a:r>
              <a:rPr lang="en-US" altLang="en-US"/>
              <a:t>	Limited range</a:t>
            </a:r>
          </a:p>
          <a:p>
            <a:pPr>
              <a:spcBef>
                <a:spcPct val="50000"/>
              </a:spcBef>
            </a:pPr>
            <a:endParaRPr lang="en-US" altLang="en-US"/>
          </a:p>
          <a:p>
            <a:pPr>
              <a:spcBef>
                <a:spcPct val="50000"/>
              </a:spcBef>
            </a:pPr>
            <a:endParaRPr lang="en-US" altLang="en-US"/>
          </a:p>
        </p:txBody>
      </p:sp>
      <p:sp>
        <p:nvSpPr>
          <p:cNvPr id="52227" name="Text Box 4"/>
          <p:cNvSpPr txBox="1">
            <a:spLocks noChangeArrowheads="1"/>
          </p:cNvSpPr>
          <p:nvPr/>
        </p:nvSpPr>
        <p:spPr bwMode="auto">
          <a:xfrm>
            <a:off x="1219200" y="5029200"/>
            <a:ext cx="652462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en-US"/>
              <a:t>Solution:  Add a </a:t>
            </a:r>
            <a:r>
              <a:rPr lang="ja-JP" altLang="en-US"/>
              <a:t>“</a:t>
            </a:r>
            <a:r>
              <a:rPr lang="en-US" altLang="ja-JP"/>
              <a:t>loupe</a:t>
            </a:r>
            <a:r>
              <a:rPr lang="ja-JP" altLang="en-US"/>
              <a:t>”</a:t>
            </a:r>
            <a:r>
              <a:rPr lang="en-US" altLang="ja-JP"/>
              <a:t> in front of eye</a:t>
            </a:r>
          </a:p>
          <a:p>
            <a:pPr>
              <a:spcBef>
                <a:spcPct val="50000"/>
              </a:spcBef>
            </a:pPr>
            <a:r>
              <a:rPr lang="en-US" altLang="en-US"/>
              <a:t>Allow eye to focus at infinity for  o ≤ 250mm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speed of light</a:t>
            </a:r>
            <a:endParaRPr lang="en-US" dirty="0"/>
          </a:p>
        </p:txBody>
      </p:sp>
      <p:sp>
        <p:nvSpPr>
          <p:cNvPr id="3" name="Content Placeholder 2"/>
          <p:cNvSpPr>
            <a:spLocks noGrp="1"/>
          </p:cNvSpPr>
          <p:nvPr>
            <p:ph idx="1"/>
          </p:nvPr>
        </p:nvSpPr>
        <p:spPr/>
        <p:txBody>
          <a:bodyPr>
            <a:normAutofit/>
          </a:bodyPr>
          <a:lstStyle/>
          <a:p>
            <a:r>
              <a:rPr lang="en-US" sz="2000" dirty="0"/>
              <a:t>299,792,458 </a:t>
            </a:r>
            <a:r>
              <a:rPr lang="en-US" sz="2000" dirty="0" err="1"/>
              <a:t>metres</a:t>
            </a:r>
            <a:r>
              <a:rPr lang="en-US" sz="2000" dirty="0"/>
              <a:t> per </a:t>
            </a:r>
            <a:r>
              <a:rPr lang="en-US" sz="2000" dirty="0" smtClean="0"/>
              <a:t>second in a vacuum</a:t>
            </a:r>
          </a:p>
          <a:p>
            <a:r>
              <a:rPr lang="en-US" sz="2000" dirty="0" smtClean="0"/>
              <a:t>The meter is now defined by the speed of light (1983)</a:t>
            </a:r>
          </a:p>
          <a:p>
            <a:r>
              <a:rPr lang="en-US" sz="2000" dirty="0" smtClean="0"/>
              <a:t>First measured </a:t>
            </a:r>
            <a:r>
              <a:rPr lang="en-US" sz="2000" dirty="0"/>
              <a:t>by </a:t>
            </a:r>
            <a:r>
              <a:rPr lang="en-US" sz="2000" dirty="0" smtClean="0"/>
              <a:t>the Danish Astronomer Ole </a:t>
            </a:r>
            <a:r>
              <a:rPr lang="en-US" sz="2000" dirty="0" err="1"/>
              <a:t>Rømer</a:t>
            </a:r>
            <a:r>
              <a:rPr lang="en-US" sz="2000" dirty="0"/>
              <a:t> </a:t>
            </a:r>
            <a:r>
              <a:rPr lang="en-US" sz="2000" dirty="0" smtClean="0"/>
              <a:t>in 1676</a:t>
            </a:r>
          </a:p>
          <a:p>
            <a:r>
              <a:rPr lang="en-US" sz="2000" dirty="0"/>
              <a:t>James Clerk Maxwell proposed </a:t>
            </a:r>
            <a:r>
              <a:rPr lang="en-US" sz="2000" dirty="0" smtClean="0"/>
              <a:t>all electromagnetic waves move at the speed of light (1865)</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3779594"/>
            <a:ext cx="1956253" cy="239736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0221" y="3556205"/>
            <a:ext cx="2365357" cy="2844145"/>
          </a:xfrm>
          <a:prstGeom prst="rect">
            <a:avLst/>
          </a:prstGeom>
        </p:spPr>
      </p:pic>
      <p:sp>
        <p:nvSpPr>
          <p:cNvPr id="7" name="TextBox 6"/>
          <p:cNvSpPr txBox="1"/>
          <p:nvPr/>
        </p:nvSpPr>
        <p:spPr>
          <a:xfrm>
            <a:off x="1931578" y="6176963"/>
            <a:ext cx="1293496" cy="400110"/>
          </a:xfrm>
          <a:prstGeom prst="rect">
            <a:avLst/>
          </a:prstGeom>
          <a:noFill/>
        </p:spPr>
        <p:txBody>
          <a:bodyPr wrap="none" rtlCol="0">
            <a:spAutoFit/>
          </a:bodyPr>
          <a:lstStyle/>
          <a:p>
            <a:r>
              <a:rPr lang="en-US" sz="2000">
                <a:solidFill>
                  <a:prstClr val="black"/>
                </a:solidFill>
                <a:latin typeface="Calibri" panose="020F0502020204030204"/>
                <a:ea typeface="+mn-ea"/>
              </a:rPr>
              <a:t>Ole Rømer</a:t>
            </a:r>
            <a:endParaRPr lang="en-US" dirty="0"/>
          </a:p>
        </p:txBody>
      </p:sp>
      <p:sp>
        <p:nvSpPr>
          <p:cNvPr id="8" name="TextBox 7"/>
          <p:cNvSpPr txBox="1"/>
          <p:nvPr/>
        </p:nvSpPr>
        <p:spPr>
          <a:xfrm>
            <a:off x="4588444" y="6190888"/>
            <a:ext cx="2348913" cy="400110"/>
          </a:xfrm>
          <a:prstGeom prst="rect">
            <a:avLst/>
          </a:prstGeom>
          <a:noFill/>
        </p:spPr>
        <p:txBody>
          <a:bodyPr wrap="none" rtlCol="0">
            <a:spAutoFit/>
          </a:bodyPr>
          <a:lstStyle/>
          <a:p>
            <a:r>
              <a:rPr lang="en-US" sz="2000" dirty="0">
                <a:solidFill>
                  <a:prstClr val="black"/>
                </a:solidFill>
                <a:latin typeface="Calibri" panose="020F0502020204030204"/>
                <a:ea typeface="+mn-ea"/>
              </a:rPr>
              <a:t>James Clerk Maxwell</a:t>
            </a:r>
            <a:endParaRPr lang="en-US" dirty="0">
              <a:latin typeface="+mn-lt"/>
            </a:endParaRPr>
          </a:p>
        </p:txBody>
      </p:sp>
    </p:spTree>
    <p:extLst>
      <p:ext uri="{BB962C8B-B14F-4D97-AF65-F5344CB8AC3E}">
        <p14:creationId xmlns:p14="http://schemas.microsoft.com/office/powerpoint/2010/main" val="10823716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convexcave.jpg                                                 0001873D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100" y="842963"/>
            <a:ext cx="2971800"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 Box 3"/>
          <p:cNvSpPr txBox="1">
            <a:spLocks noChangeArrowheads="1"/>
          </p:cNvSpPr>
          <p:nvPr/>
        </p:nvSpPr>
        <p:spPr bwMode="auto">
          <a:xfrm>
            <a:off x="6461125" y="1220788"/>
            <a:ext cx="25241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Real image</a:t>
            </a:r>
          </a:p>
          <a:p>
            <a:pPr lvl="1">
              <a:buFontTx/>
              <a:buChar char="•"/>
            </a:pPr>
            <a:r>
              <a:rPr lang="en-US" altLang="en-US"/>
              <a:t>Can project</a:t>
            </a:r>
          </a:p>
          <a:p>
            <a:pPr lvl="1">
              <a:buFontTx/>
              <a:buChar char="•"/>
            </a:pPr>
            <a:r>
              <a:rPr lang="en-US" altLang="en-US"/>
              <a:t>Upside down</a:t>
            </a:r>
          </a:p>
        </p:txBody>
      </p:sp>
      <p:sp>
        <p:nvSpPr>
          <p:cNvPr id="67588" name="Text Box 4"/>
          <p:cNvSpPr txBox="1">
            <a:spLocks noChangeArrowheads="1"/>
          </p:cNvSpPr>
          <p:nvPr/>
        </p:nvSpPr>
        <p:spPr bwMode="auto">
          <a:xfrm>
            <a:off x="6467475" y="3733800"/>
            <a:ext cx="26066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Virtual image</a:t>
            </a:r>
          </a:p>
          <a:p>
            <a:pPr lvl="1">
              <a:buFontTx/>
              <a:buChar char="•"/>
            </a:pPr>
            <a:r>
              <a:rPr lang="en-US" altLang="en-US"/>
              <a:t>Can</a:t>
            </a:r>
            <a:r>
              <a:rPr lang="ja-JP" altLang="en-US"/>
              <a:t>’</a:t>
            </a:r>
            <a:r>
              <a:rPr lang="en-US" altLang="ja-JP"/>
              <a:t>t project</a:t>
            </a:r>
          </a:p>
          <a:p>
            <a:pPr lvl="1">
              <a:buFontTx/>
              <a:buChar char="•"/>
            </a:pPr>
            <a:r>
              <a:rPr lang="en-US" altLang="en-US"/>
              <a:t>Rightside up</a:t>
            </a:r>
          </a:p>
        </p:txBody>
      </p:sp>
    </p:spTree>
    <p:extLst>
      <p:ext uri="{BB962C8B-B14F-4D97-AF65-F5344CB8AC3E}">
        <p14:creationId xmlns:p14="http://schemas.microsoft.com/office/powerpoint/2010/main" val="33782845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nearfarsight.jpg                                               0001873D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500" y="1892300"/>
            <a:ext cx="31750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 Box 3"/>
          <p:cNvSpPr txBox="1">
            <a:spLocks noChangeArrowheads="1"/>
          </p:cNvSpPr>
          <p:nvPr/>
        </p:nvSpPr>
        <p:spPr bwMode="auto">
          <a:xfrm>
            <a:off x="1008063" y="504825"/>
            <a:ext cx="5621337"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Can look at both real and virtual image</a:t>
            </a:r>
          </a:p>
          <a:p>
            <a:r>
              <a:rPr lang="en-US" altLang="en-US"/>
              <a:t>(basis of corrective eyeglasses)</a:t>
            </a:r>
          </a:p>
        </p:txBody>
      </p:sp>
      <p:sp>
        <p:nvSpPr>
          <p:cNvPr id="68612" name="Text Box 4"/>
          <p:cNvSpPr txBox="1">
            <a:spLocks noChangeArrowheads="1"/>
          </p:cNvSpPr>
          <p:nvPr/>
        </p:nvSpPr>
        <p:spPr bwMode="auto">
          <a:xfrm>
            <a:off x="990600" y="5229225"/>
            <a:ext cx="69564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Reminder that our eyes are the last component </a:t>
            </a:r>
          </a:p>
          <a:p>
            <a:r>
              <a:rPr lang="en-US" altLang="en-US"/>
              <a:t>of an optical microscope design</a:t>
            </a:r>
          </a:p>
        </p:txBody>
      </p:sp>
    </p:spTree>
    <p:extLst>
      <p:ext uri="{BB962C8B-B14F-4D97-AF65-F5344CB8AC3E}">
        <p14:creationId xmlns:p14="http://schemas.microsoft.com/office/powerpoint/2010/main" val="40345575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algn="l"/>
            <a:r>
              <a:rPr lang="en-US" altLang="en-US" sz="2300" smtClean="0">
                <a:ea typeface="ＭＳ Ｐゴシック" panose="020B0600070205080204" pitchFamily="34" charset="-128"/>
              </a:rPr>
              <a:t>Image in the eye are different sizes (different magnifications) depending on their distance from the eye. </a:t>
            </a:r>
            <a:br>
              <a:rPr lang="en-US" altLang="en-US" sz="2300" smtClean="0">
                <a:ea typeface="ＭＳ Ｐゴシック" panose="020B0600070205080204" pitchFamily="34" charset="-128"/>
              </a:rPr>
            </a:br>
            <a:r>
              <a:rPr lang="en-US" altLang="en-US" sz="2300" smtClean="0">
                <a:ea typeface="ＭＳ Ｐゴシック" panose="020B0600070205080204" pitchFamily="34" charset="-128"/>
              </a:rPr>
              <a:t>Accommodation of the lens changes f to make it possible.</a:t>
            </a:r>
          </a:p>
        </p:txBody>
      </p:sp>
      <p:sp>
        <p:nvSpPr>
          <p:cNvPr id="69634" name="Line 3"/>
          <p:cNvSpPr>
            <a:spLocks noChangeShapeType="1"/>
          </p:cNvSpPr>
          <p:nvPr/>
        </p:nvSpPr>
        <p:spPr bwMode="auto">
          <a:xfrm>
            <a:off x="1752600" y="3276600"/>
            <a:ext cx="4495800"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69635" name="Line 4"/>
          <p:cNvSpPr>
            <a:spLocks noChangeShapeType="1"/>
          </p:cNvSpPr>
          <p:nvPr/>
        </p:nvSpPr>
        <p:spPr bwMode="auto">
          <a:xfrm flipH="1" flipV="1">
            <a:off x="1971675" y="2890838"/>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1557" name="Line 5"/>
          <p:cNvSpPr>
            <a:spLocks noChangeShapeType="1"/>
          </p:cNvSpPr>
          <p:nvPr/>
        </p:nvSpPr>
        <p:spPr bwMode="auto">
          <a:xfrm>
            <a:off x="1981200" y="2895600"/>
            <a:ext cx="2895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37" name="Oval 6"/>
          <p:cNvSpPr>
            <a:spLocks noChangeArrowheads="1"/>
          </p:cNvSpPr>
          <p:nvPr/>
        </p:nvSpPr>
        <p:spPr bwMode="auto">
          <a:xfrm>
            <a:off x="4648200" y="2743200"/>
            <a:ext cx="1066800" cy="1066800"/>
          </a:xfrm>
          <a:prstGeom prst="ellipse">
            <a:avLst/>
          </a:prstGeom>
          <a:solidFill>
            <a:srgbClr val="FF6699"/>
          </a:solidFill>
          <a:ln w="31750">
            <a:solidFill>
              <a:srgbClr val="800000"/>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51559" name="Oval 7"/>
          <p:cNvSpPr>
            <a:spLocks noChangeArrowheads="1"/>
          </p:cNvSpPr>
          <p:nvPr/>
        </p:nvSpPr>
        <p:spPr bwMode="auto">
          <a:xfrm>
            <a:off x="4719638" y="2895600"/>
            <a:ext cx="304800" cy="762000"/>
          </a:xfrm>
          <a:prstGeom prst="ellipse">
            <a:avLst/>
          </a:prstGeom>
          <a:solidFill>
            <a:schemeClr val="hlink"/>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51560" name="Line 8"/>
          <p:cNvSpPr>
            <a:spLocks noChangeShapeType="1"/>
          </p:cNvSpPr>
          <p:nvPr/>
        </p:nvSpPr>
        <p:spPr bwMode="auto">
          <a:xfrm>
            <a:off x="4876800" y="2895600"/>
            <a:ext cx="8382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61" name="Line 9"/>
          <p:cNvSpPr>
            <a:spLocks noChangeShapeType="1"/>
          </p:cNvSpPr>
          <p:nvPr/>
        </p:nvSpPr>
        <p:spPr bwMode="auto">
          <a:xfrm>
            <a:off x="1981200" y="2895600"/>
            <a:ext cx="3733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62" name="Line 10"/>
          <p:cNvSpPr>
            <a:spLocks noChangeShapeType="1"/>
          </p:cNvSpPr>
          <p:nvPr/>
        </p:nvSpPr>
        <p:spPr bwMode="auto">
          <a:xfrm flipH="1">
            <a:off x="5715000" y="32766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1563" name="Line 11"/>
          <p:cNvSpPr>
            <a:spLocks noChangeShapeType="1"/>
          </p:cNvSpPr>
          <p:nvPr/>
        </p:nvSpPr>
        <p:spPr bwMode="auto">
          <a:xfrm flipV="1">
            <a:off x="3351213" y="2886075"/>
            <a:ext cx="0" cy="3810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1564" name="Line 12"/>
          <p:cNvSpPr>
            <a:spLocks noChangeShapeType="1"/>
          </p:cNvSpPr>
          <p:nvPr/>
        </p:nvSpPr>
        <p:spPr bwMode="auto">
          <a:xfrm>
            <a:off x="3352800" y="2895600"/>
            <a:ext cx="22860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65" name="Text Box 13"/>
          <p:cNvSpPr txBox="1">
            <a:spLocks noChangeArrowheads="1"/>
          </p:cNvSpPr>
          <p:nvPr/>
        </p:nvSpPr>
        <p:spPr bwMode="auto">
          <a:xfrm>
            <a:off x="6553200" y="2986088"/>
            <a:ext cx="14478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800">
                <a:solidFill>
                  <a:schemeClr val="accent2"/>
                </a:solidFill>
              </a:rPr>
              <a:t>M</a:t>
            </a:r>
            <a:r>
              <a:rPr lang="en-US" altLang="en-US" sz="1800" baseline="-25000">
                <a:solidFill>
                  <a:schemeClr val="accent2"/>
                </a:solidFill>
              </a:rPr>
              <a:t>B</a:t>
            </a:r>
            <a:r>
              <a:rPr lang="en-US" altLang="en-US" sz="1800">
                <a:solidFill>
                  <a:schemeClr val="accent2"/>
                </a:solidFill>
              </a:rPr>
              <a:t> ~ 2x M</a:t>
            </a:r>
            <a:r>
              <a:rPr lang="en-US" altLang="en-US" sz="1800" baseline="-25000">
                <a:solidFill>
                  <a:schemeClr val="accent2"/>
                </a:solidFill>
              </a:rPr>
              <a:t>A </a:t>
            </a:r>
            <a:endParaRPr lang="en-US" altLang="en-US" sz="1800">
              <a:solidFill>
                <a:schemeClr val="accent2"/>
              </a:solidFill>
            </a:endParaRPr>
          </a:p>
        </p:txBody>
      </p:sp>
      <p:sp>
        <p:nvSpPr>
          <p:cNvPr id="69645" name="Text Box 14"/>
          <p:cNvSpPr txBox="1">
            <a:spLocks noChangeArrowheads="1"/>
          </p:cNvSpPr>
          <p:nvPr/>
        </p:nvSpPr>
        <p:spPr bwMode="auto">
          <a:xfrm>
            <a:off x="1785938" y="3429000"/>
            <a:ext cx="3810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800"/>
              <a:t>A </a:t>
            </a:r>
          </a:p>
        </p:txBody>
      </p:sp>
      <p:sp>
        <p:nvSpPr>
          <p:cNvPr id="151567" name="Text Box 15"/>
          <p:cNvSpPr txBox="1">
            <a:spLocks noChangeArrowheads="1"/>
          </p:cNvSpPr>
          <p:nvPr/>
        </p:nvSpPr>
        <p:spPr bwMode="auto">
          <a:xfrm>
            <a:off x="3200400" y="3443288"/>
            <a:ext cx="3810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800">
                <a:solidFill>
                  <a:schemeClr val="accent2"/>
                </a:solidFill>
              </a:rPr>
              <a:t>B </a:t>
            </a:r>
          </a:p>
        </p:txBody>
      </p:sp>
      <p:sp>
        <p:nvSpPr>
          <p:cNvPr id="151568" name="Arc 16"/>
          <p:cNvSpPr>
            <a:spLocks/>
          </p:cNvSpPr>
          <p:nvPr/>
        </p:nvSpPr>
        <p:spPr bwMode="auto">
          <a:xfrm rot="21389538" flipV="1">
            <a:off x="5562600" y="3278188"/>
            <a:ext cx="228600" cy="285750"/>
          </a:xfrm>
          <a:custGeom>
            <a:avLst/>
            <a:gdLst>
              <a:gd name="T0" fmla="*/ 16703601 w 21600"/>
              <a:gd name="T1" fmla="*/ 0 h 20268"/>
              <a:gd name="T2" fmla="*/ 25185211 w 21600"/>
              <a:gd name="T3" fmla="*/ 56798508 h 20268"/>
              <a:gd name="T4" fmla="*/ 0 w 21600"/>
              <a:gd name="T5" fmla="*/ 45877693 h 20268"/>
              <a:gd name="T6" fmla="*/ 0 60000 65536"/>
              <a:gd name="T7" fmla="*/ 0 60000 65536"/>
              <a:gd name="T8" fmla="*/ 0 60000 65536"/>
              <a:gd name="T9" fmla="*/ 0 w 21600"/>
              <a:gd name="T10" fmla="*/ 0 h 20268"/>
              <a:gd name="T11" fmla="*/ 21600 w 21600"/>
              <a:gd name="T12" fmla="*/ 20268 h 20268"/>
            </a:gdLst>
            <a:ahLst/>
            <a:cxnLst>
              <a:cxn ang="T6">
                <a:pos x="T0" y="T1"/>
              </a:cxn>
              <a:cxn ang="T7">
                <a:pos x="T2" y="T3"/>
              </a:cxn>
              <a:cxn ang="T8">
                <a:pos x="T4" y="T5"/>
              </a:cxn>
            </a:cxnLst>
            <a:rect l="T9" t="T10" r="T11" b="T12"/>
            <a:pathLst>
              <a:path w="21600" h="20268" fill="none" extrusionOk="0">
                <a:moveTo>
                  <a:pt x="14090" y="0"/>
                </a:moveTo>
                <a:cubicBezTo>
                  <a:pt x="18858" y="4103"/>
                  <a:pt x="21600" y="10080"/>
                  <a:pt x="21600" y="16371"/>
                </a:cubicBezTo>
                <a:cubicBezTo>
                  <a:pt x="21600" y="17678"/>
                  <a:pt x="21481" y="18982"/>
                  <a:pt x="21245" y="20267"/>
                </a:cubicBezTo>
              </a:path>
              <a:path w="21600" h="20268" stroke="0" extrusionOk="0">
                <a:moveTo>
                  <a:pt x="14090" y="0"/>
                </a:moveTo>
                <a:cubicBezTo>
                  <a:pt x="18858" y="4103"/>
                  <a:pt x="21600" y="10080"/>
                  <a:pt x="21600" y="16371"/>
                </a:cubicBezTo>
                <a:cubicBezTo>
                  <a:pt x="21600" y="17678"/>
                  <a:pt x="21481" y="18982"/>
                  <a:pt x="21245" y="20267"/>
                </a:cubicBezTo>
                <a:lnTo>
                  <a:pt x="0" y="16371"/>
                </a:lnTo>
                <a:lnTo>
                  <a:pt x="14090" y="0"/>
                </a:lnTo>
                <a:close/>
              </a:path>
            </a:pathLst>
          </a:custGeom>
          <a:noFill/>
          <a:ln w="28575">
            <a:solidFill>
              <a:schemeClr val="accent2"/>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48" name="Oval 17"/>
          <p:cNvSpPr>
            <a:spLocks noChangeArrowheads="1"/>
          </p:cNvSpPr>
          <p:nvPr/>
        </p:nvSpPr>
        <p:spPr bwMode="auto">
          <a:xfrm>
            <a:off x="4795838" y="2895600"/>
            <a:ext cx="152400" cy="762000"/>
          </a:xfrm>
          <a:prstGeom prst="ellipse">
            <a:avLst/>
          </a:prstGeom>
          <a:solidFill>
            <a:schemeClr val="hlink"/>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51570" name="Line 18"/>
          <p:cNvSpPr>
            <a:spLocks noChangeShapeType="1"/>
          </p:cNvSpPr>
          <p:nvPr/>
        </p:nvSpPr>
        <p:spPr bwMode="auto">
          <a:xfrm>
            <a:off x="4892675" y="2903538"/>
            <a:ext cx="7620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5601933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1561"/>
                                        </p:tgtEl>
                                        <p:attrNameLst>
                                          <p:attrName>style.visibility</p:attrName>
                                        </p:attrNameLst>
                                      </p:cBhvr>
                                      <p:to>
                                        <p:strVal val="visible"/>
                                      </p:to>
                                    </p:set>
                                    <p:animEffect transition="in" filter="wipe(left)">
                                      <p:cBhvr>
                                        <p:cTn id="7" dur="500"/>
                                        <p:tgtEl>
                                          <p:spTgt spid="1515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1557"/>
                                        </p:tgtEl>
                                        <p:attrNameLst>
                                          <p:attrName>style.visibility</p:attrName>
                                        </p:attrNameLst>
                                      </p:cBhvr>
                                      <p:to>
                                        <p:strVal val="visible"/>
                                      </p:to>
                                    </p:set>
                                    <p:animEffect transition="in" filter="wipe(left)">
                                      <p:cBhvr>
                                        <p:cTn id="12" dur="500"/>
                                        <p:tgtEl>
                                          <p:spTgt spid="1515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1560"/>
                                        </p:tgtEl>
                                        <p:attrNameLst>
                                          <p:attrName>style.visibility</p:attrName>
                                        </p:attrNameLst>
                                      </p:cBhvr>
                                      <p:to>
                                        <p:strVal val="visible"/>
                                      </p:to>
                                    </p:set>
                                    <p:animEffect transition="in" filter="wipe(left)">
                                      <p:cBhvr>
                                        <p:cTn id="17" dur="500"/>
                                        <p:tgtEl>
                                          <p:spTgt spid="1515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1562"/>
                                        </p:tgtEl>
                                        <p:attrNameLst>
                                          <p:attrName>style.visibility</p:attrName>
                                        </p:attrNameLst>
                                      </p:cBhvr>
                                      <p:to>
                                        <p:strVal val="visible"/>
                                      </p:to>
                                    </p:set>
                                    <p:animEffect transition="in" filter="dissolve">
                                      <p:cBhvr>
                                        <p:cTn id="22" dur="500"/>
                                        <p:tgtEl>
                                          <p:spTgt spid="15156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1567"/>
                                        </p:tgtEl>
                                        <p:attrNameLst>
                                          <p:attrName>style.visibility</p:attrName>
                                        </p:attrNameLst>
                                      </p:cBhvr>
                                      <p:to>
                                        <p:strVal val="visible"/>
                                      </p:to>
                                    </p:set>
                                    <p:animEffect transition="in" filter="dissolve">
                                      <p:cBhvr>
                                        <p:cTn id="27" dur="500"/>
                                        <p:tgtEl>
                                          <p:spTgt spid="151567"/>
                                        </p:tgtEl>
                                      </p:cBhvr>
                                    </p:animEffect>
                                  </p:childTnLst>
                                </p:cTn>
                              </p:par>
                            </p:childTnLst>
                          </p:cTn>
                        </p:par>
                        <p:par>
                          <p:cTn id="28" fill="hold" nodeType="afterGroup">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151563"/>
                                        </p:tgtEl>
                                        <p:attrNameLst>
                                          <p:attrName>style.visibility</p:attrName>
                                        </p:attrNameLst>
                                      </p:cBhvr>
                                      <p:to>
                                        <p:strVal val="visible"/>
                                      </p:to>
                                    </p:set>
                                    <p:animEffect transition="in" filter="dissolve">
                                      <p:cBhvr>
                                        <p:cTn id="31" dur="500"/>
                                        <p:tgtEl>
                                          <p:spTgt spid="15156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1564"/>
                                        </p:tgtEl>
                                        <p:attrNameLst>
                                          <p:attrName>style.visibility</p:attrName>
                                        </p:attrNameLst>
                                      </p:cBhvr>
                                      <p:to>
                                        <p:strVal val="visible"/>
                                      </p:to>
                                    </p:set>
                                    <p:animEffect transition="in" filter="wipe(left)">
                                      <p:cBhvr>
                                        <p:cTn id="36" dur="500"/>
                                        <p:tgtEl>
                                          <p:spTgt spid="15156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151559"/>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1570"/>
                                        </p:tgtEl>
                                        <p:attrNameLst>
                                          <p:attrName>style.visibility</p:attrName>
                                        </p:attrNameLst>
                                      </p:cBhvr>
                                      <p:to>
                                        <p:strVal val="visible"/>
                                      </p:to>
                                    </p:set>
                                    <p:animEffect transition="in" filter="wipe(left)">
                                      <p:cBhvr>
                                        <p:cTn id="45" dur="500"/>
                                        <p:tgtEl>
                                          <p:spTgt spid="15157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51568"/>
                                        </p:tgtEl>
                                        <p:attrNameLst>
                                          <p:attrName>style.visibility</p:attrName>
                                        </p:attrNameLst>
                                      </p:cBhvr>
                                      <p:to>
                                        <p:strVal val="visible"/>
                                      </p:to>
                                    </p:set>
                                    <p:animEffect transition="in" filter="dissolve">
                                      <p:cBhvr>
                                        <p:cTn id="50" dur="500"/>
                                        <p:tgtEl>
                                          <p:spTgt spid="15156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51565"/>
                                        </p:tgtEl>
                                        <p:attrNameLst>
                                          <p:attrName>style.visibility</p:attrName>
                                        </p:attrNameLst>
                                      </p:cBhvr>
                                      <p:to>
                                        <p:strVal val="visible"/>
                                      </p:to>
                                    </p:set>
                                    <p:animEffect transition="in" filter="wipe(left)">
                                      <p:cBhvr>
                                        <p:cTn id="55" dur="500"/>
                                        <p:tgtEl>
                                          <p:spTgt spid="151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7" grpId="0" animBg="1"/>
      <p:bldP spid="151559" grpId="0" animBg="1"/>
      <p:bldP spid="151560" grpId="0" animBg="1"/>
      <p:bldP spid="151561" grpId="0" animBg="1"/>
      <p:bldP spid="151562" grpId="0" animBg="1"/>
      <p:bldP spid="151563" grpId="0" animBg="1"/>
      <p:bldP spid="151564" grpId="0" animBg="1"/>
      <p:bldP spid="151565" grpId="0" autoUpdateAnimBg="0"/>
      <p:bldP spid="151567" grpId="0" autoUpdateAnimBg="0"/>
      <p:bldP spid="151568" grpId="0" animBg="1"/>
      <p:bldP spid="15157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r>
              <a:rPr lang="en-US" altLang="en-US" sz="2800" smtClean="0">
                <a:ea typeface="ＭＳ Ｐゴシック" panose="020B0600070205080204" pitchFamily="34" charset="-128"/>
              </a:rPr>
              <a:t>Conventional Viewing Distance</a:t>
            </a:r>
          </a:p>
        </p:txBody>
      </p:sp>
      <p:sp>
        <p:nvSpPr>
          <p:cNvPr id="70658" name="Line 3"/>
          <p:cNvSpPr>
            <a:spLocks noChangeShapeType="1"/>
          </p:cNvSpPr>
          <p:nvPr/>
        </p:nvSpPr>
        <p:spPr bwMode="auto">
          <a:xfrm>
            <a:off x="1752600" y="3276600"/>
            <a:ext cx="5867400"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70659" name="Line 4"/>
          <p:cNvSpPr>
            <a:spLocks noChangeShapeType="1"/>
          </p:cNvSpPr>
          <p:nvPr/>
        </p:nvSpPr>
        <p:spPr bwMode="auto">
          <a:xfrm flipV="1">
            <a:off x="1981200" y="2890838"/>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660" name="Line 5"/>
          <p:cNvSpPr>
            <a:spLocks noChangeShapeType="1"/>
          </p:cNvSpPr>
          <p:nvPr/>
        </p:nvSpPr>
        <p:spPr bwMode="auto">
          <a:xfrm>
            <a:off x="1985963" y="2898775"/>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1" name="Oval 6"/>
          <p:cNvSpPr>
            <a:spLocks noChangeArrowheads="1"/>
          </p:cNvSpPr>
          <p:nvPr/>
        </p:nvSpPr>
        <p:spPr bwMode="auto">
          <a:xfrm>
            <a:off x="4648200" y="2743200"/>
            <a:ext cx="1066800" cy="1066800"/>
          </a:xfrm>
          <a:prstGeom prst="ellipse">
            <a:avLst/>
          </a:prstGeom>
          <a:solidFill>
            <a:srgbClr val="FF6699"/>
          </a:solidFill>
          <a:ln w="2857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0662" name="Oval 7"/>
          <p:cNvSpPr>
            <a:spLocks noChangeArrowheads="1"/>
          </p:cNvSpPr>
          <p:nvPr/>
        </p:nvSpPr>
        <p:spPr bwMode="auto">
          <a:xfrm>
            <a:off x="4724400" y="2895600"/>
            <a:ext cx="304800" cy="762000"/>
          </a:xfrm>
          <a:prstGeom prst="ellipse">
            <a:avLst/>
          </a:prstGeom>
          <a:solidFill>
            <a:schemeClr val="hlink"/>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0663" name="Line 8"/>
          <p:cNvSpPr>
            <a:spLocks noChangeShapeType="1"/>
          </p:cNvSpPr>
          <p:nvPr/>
        </p:nvSpPr>
        <p:spPr bwMode="auto">
          <a:xfrm>
            <a:off x="4876800" y="2895600"/>
            <a:ext cx="8382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4" name="Line 9"/>
          <p:cNvSpPr>
            <a:spLocks noChangeShapeType="1"/>
          </p:cNvSpPr>
          <p:nvPr/>
        </p:nvSpPr>
        <p:spPr bwMode="auto">
          <a:xfrm>
            <a:off x="1981200" y="2895600"/>
            <a:ext cx="3733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5" name="Line 10"/>
          <p:cNvSpPr>
            <a:spLocks noChangeShapeType="1"/>
          </p:cNvSpPr>
          <p:nvPr/>
        </p:nvSpPr>
        <p:spPr bwMode="auto">
          <a:xfrm flipH="1">
            <a:off x="5715000" y="32766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666" name="Line 11"/>
          <p:cNvSpPr>
            <a:spLocks noChangeShapeType="1"/>
          </p:cNvSpPr>
          <p:nvPr/>
        </p:nvSpPr>
        <p:spPr bwMode="auto">
          <a:xfrm>
            <a:off x="1981200" y="3581400"/>
            <a:ext cx="0" cy="1066800"/>
          </a:xfrm>
          <a:prstGeom prst="line">
            <a:avLst/>
          </a:prstGeom>
          <a:noFill/>
          <a:ln w="31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0667" name="Line 12"/>
          <p:cNvSpPr>
            <a:spLocks noChangeShapeType="1"/>
          </p:cNvSpPr>
          <p:nvPr/>
        </p:nvSpPr>
        <p:spPr bwMode="auto">
          <a:xfrm>
            <a:off x="4800600" y="4038600"/>
            <a:ext cx="0" cy="533400"/>
          </a:xfrm>
          <a:prstGeom prst="line">
            <a:avLst/>
          </a:prstGeom>
          <a:noFill/>
          <a:ln w="31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0668" name="Line 13"/>
          <p:cNvSpPr>
            <a:spLocks noChangeShapeType="1"/>
          </p:cNvSpPr>
          <p:nvPr/>
        </p:nvSpPr>
        <p:spPr bwMode="auto">
          <a:xfrm>
            <a:off x="1981200" y="4343400"/>
            <a:ext cx="2819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669" name="Text Box 14"/>
          <p:cNvSpPr txBox="1">
            <a:spLocks noChangeArrowheads="1"/>
          </p:cNvSpPr>
          <p:nvPr/>
        </p:nvSpPr>
        <p:spPr bwMode="auto">
          <a:xfrm>
            <a:off x="2819400" y="4148138"/>
            <a:ext cx="1143000" cy="411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800" i="1"/>
              <a:t>250 mm</a:t>
            </a:r>
          </a:p>
        </p:txBody>
      </p:sp>
      <p:sp>
        <p:nvSpPr>
          <p:cNvPr id="70670" name="Text Box 15"/>
          <p:cNvSpPr txBox="1">
            <a:spLocks noChangeArrowheads="1"/>
          </p:cNvSpPr>
          <p:nvPr/>
        </p:nvSpPr>
        <p:spPr bwMode="auto">
          <a:xfrm>
            <a:off x="5867400" y="3276600"/>
            <a:ext cx="4572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800"/>
              <a:t>1x</a:t>
            </a:r>
          </a:p>
        </p:txBody>
      </p:sp>
      <p:sp>
        <p:nvSpPr>
          <p:cNvPr id="70671" name="Text Box 16"/>
          <p:cNvSpPr txBox="1">
            <a:spLocks noChangeArrowheads="1"/>
          </p:cNvSpPr>
          <p:nvPr/>
        </p:nvSpPr>
        <p:spPr bwMode="auto">
          <a:xfrm>
            <a:off x="3048000" y="3200400"/>
            <a:ext cx="3444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a:t>?</a:t>
            </a:r>
          </a:p>
        </p:txBody>
      </p:sp>
    </p:spTree>
    <p:extLst>
      <p:ext uri="{BB962C8B-B14F-4D97-AF65-F5344CB8AC3E}">
        <p14:creationId xmlns:p14="http://schemas.microsoft.com/office/powerpoint/2010/main" val="170460493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r>
              <a:rPr lang="ja-JP" altLang="en-US" sz="3600" smtClean="0">
                <a:ea typeface="ＭＳ Ｐゴシック" panose="020B0600070205080204" pitchFamily="34" charset="-128"/>
              </a:rPr>
              <a:t>“</a:t>
            </a:r>
            <a:r>
              <a:rPr lang="en-US" altLang="ja-JP" sz="3600" smtClean="0">
                <a:ea typeface="ＭＳ Ｐゴシック" panose="020B0600070205080204" pitchFamily="34" charset="-128"/>
              </a:rPr>
              <a:t>Magnification</a:t>
            </a:r>
            <a:r>
              <a:rPr lang="ja-JP" altLang="en-US" sz="3600" smtClean="0">
                <a:ea typeface="ＭＳ Ｐゴシック" panose="020B0600070205080204" pitchFamily="34" charset="-128"/>
              </a:rPr>
              <a:t>”</a:t>
            </a:r>
            <a:r>
              <a:rPr lang="en-US" altLang="ja-JP" sz="3600" smtClean="0">
                <a:ea typeface="ＭＳ Ｐゴシック" panose="020B0600070205080204" pitchFamily="34" charset="-128"/>
              </a:rPr>
              <a:t> 1x</a:t>
            </a:r>
            <a:endParaRPr lang="en-US" altLang="en-US" sz="2400" smtClean="0">
              <a:ea typeface="ＭＳ Ｐゴシック" panose="020B0600070205080204" pitchFamily="34" charset="-128"/>
            </a:endParaRPr>
          </a:p>
        </p:txBody>
      </p:sp>
      <p:sp>
        <p:nvSpPr>
          <p:cNvPr id="71682" name="Line 3"/>
          <p:cNvSpPr>
            <a:spLocks noChangeShapeType="1"/>
          </p:cNvSpPr>
          <p:nvPr/>
        </p:nvSpPr>
        <p:spPr bwMode="auto">
          <a:xfrm>
            <a:off x="1752600" y="3276600"/>
            <a:ext cx="4267200"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71683" name="Line 4"/>
          <p:cNvSpPr>
            <a:spLocks noChangeShapeType="1"/>
          </p:cNvSpPr>
          <p:nvPr/>
        </p:nvSpPr>
        <p:spPr bwMode="auto">
          <a:xfrm flipV="1">
            <a:off x="1981200" y="28956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84" name="Line 5"/>
          <p:cNvSpPr>
            <a:spLocks noChangeShapeType="1"/>
          </p:cNvSpPr>
          <p:nvPr/>
        </p:nvSpPr>
        <p:spPr bwMode="auto">
          <a:xfrm>
            <a:off x="1981200" y="290830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85" name="Oval 6"/>
          <p:cNvSpPr>
            <a:spLocks noChangeArrowheads="1"/>
          </p:cNvSpPr>
          <p:nvPr/>
        </p:nvSpPr>
        <p:spPr bwMode="auto">
          <a:xfrm>
            <a:off x="4648200" y="2743200"/>
            <a:ext cx="1066800" cy="1066800"/>
          </a:xfrm>
          <a:prstGeom prst="ellipse">
            <a:avLst/>
          </a:prstGeom>
          <a:solidFill>
            <a:srgbClr val="FF6699"/>
          </a:solidFill>
          <a:ln w="2857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1686" name="Oval 7"/>
          <p:cNvSpPr>
            <a:spLocks noChangeArrowheads="1"/>
          </p:cNvSpPr>
          <p:nvPr/>
        </p:nvSpPr>
        <p:spPr bwMode="auto">
          <a:xfrm>
            <a:off x="4724400" y="2895600"/>
            <a:ext cx="304800" cy="762000"/>
          </a:xfrm>
          <a:prstGeom prst="ellipse">
            <a:avLst/>
          </a:prstGeom>
          <a:solidFill>
            <a:schemeClr val="hlink"/>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1687" name="Line 8"/>
          <p:cNvSpPr>
            <a:spLocks noChangeShapeType="1"/>
          </p:cNvSpPr>
          <p:nvPr/>
        </p:nvSpPr>
        <p:spPr bwMode="auto">
          <a:xfrm>
            <a:off x="1905000" y="5410200"/>
            <a:ext cx="5867400"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71688" name="Oval 9"/>
          <p:cNvSpPr>
            <a:spLocks noChangeArrowheads="1"/>
          </p:cNvSpPr>
          <p:nvPr/>
        </p:nvSpPr>
        <p:spPr bwMode="auto">
          <a:xfrm>
            <a:off x="4648200" y="4724400"/>
            <a:ext cx="304800" cy="1371600"/>
          </a:xfrm>
          <a:prstGeom prst="ellipse">
            <a:avLst/>
          </a:prstGeom>
          <a:solidFill>
            <a:srgbClr val="CCFFFF"/>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1689" name="Line 10"/>
          <p:cNvSpPr>
            <a:spLocks noChangeShapeType="1"/>
          </p:cNvSpPr>
          <p:nvPr/>
        </p:nvSpPr>
        <p:spPr bwMode="auto">
          <a:xfrm flipV="1">
            <a:off x="1981200" y="50292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90" name="Line 11"/>
          <p:cNvSpPr>
            <a:spLocks noChangeShapeType="1"/>
          </p:cNvSpPr>
          <p:nvPr/>
        </p:nvSpPr>
        <p:spPr bwMode="auto">
          <a:xfrm>
            <a:off x="1981200" y="5029200"/>
            <a:ext cx="4343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1" name="Line 12"/>
          <p:cNvSpPr>
            <a:spLocks noChangeShapeType="1"/>
          </p:cNvSpPr>
          <p:nvPr/>
        </p:nvSpPr>
        <p:spPr bwMode="auto">
          <a:xfrm>
            <a:off x="1981200" y="502920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2" name="Line 13"/>
          <p:cNvSpPr>
            <a:spLocks noChangeShapeType="1"/>
          </p:cNvSpPr>
          <p:nvPr/>
        </p:nvSpPr>
        <p:spPr bwMode="auto">
          <a:xfrm>
            <a:off x="4800600" y="5029200"/>
            <a:ext cx="15240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3" name="Oval 14"/>
          <p:cNvSpPr>
            <a:spLocks noChangeArrowheads="1"/>
          </p:cNvSpPr>
          <p:nvPr/>
        </p:nvSpPr>
        <p:spPr bwMode="auto">
          <a:xfrm>
            <a:off x="6248400" y="4876800"/>
            <a:ext cx="1066800" cy="1066800"/>
          </a:xfrm>
          <a:prstGeom prst="ellipse">
            <a:avLst/>
          </a:prstGeom>
          <a:solidFill>
            <a:srgbClr val="FF6699"/>
          </a:solidFill>
          <a:ln w="2857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1694" name="Oval 15"/>
          <p:cNvSpPr>
            <a:spLocks noChangeArrowheads="1"/>
          </p:cNvSpPr>
          <p:nvPr/>
        </p:nvSpPr>
        <p:spPr bwMode="auto">
          <a:xfrm>
            <a:off x="6324600" y="5029200"/>
            <a:ext cx="228600" cy="762000"/>
          </a:xfrm>
          <a:prstGeom prst="ellipse">
            <a:avLst/>
          </a:prstGeom>
          <a:solidFill>
            <a:schemeClr val="hlink"/>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1695" name="Line 16"/>
          <p:cNvSpPr>
            <a:spLocks noChangeShapeType="1"/>
          </p:cNvSpPr>
          <p:nvPr/>
        </p:nvSpPr>
        <p:spPr bwMode="auto">
          <a:xfrm>
            <a:off x="4876800" y="2895600"/>
            <a:ext cx="8382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6" name="Line 17"/>
          <p:cNvSpPr>
            <a:spLocks noChangeShapeType="1"/>
          </p:cNvSpPr>
          <p:nvPr/>
        </p:nvSpPr>
        <p:spPr bwMode="auto">
          <a:xfrm>
            <a:off x="1981200" y="2895600"/>
            <a:ext cx="3733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7" name="Line 18"/>
          <p:cNvSpPr>
            <a:spLocks noChangeShapeType="1"/>
          </p:cNvSpPr>
          <p:nvPr/>
        </p:nvSpPr>
        <p:spPr bwMode="auto">
          <a:xfrm flipH="1">
            <a:off x="5715000" y="32766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98" name="Line 19"/>
          <p:cNvSpPr>
            <a:spLocks noChangeShapeType="1"/>
          </p:cNvSpPr>
          <p:nvPr/>
        </p:nvSpPr>
        <p:spPr bwMode="auto">
          <a:xfrm flipH="1">
            <a:off x="7315200" y="54102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99" name="Line 20"/>
          <p:cNvSpPr>
            <a:spLocks noChangeShapeType="1"/>
          </p:cNvSpPr>
          <p:nvPr/>
        </p:nvSpPr>
        <p:spPr bwMode="auto">
          <a:xfrm>
            <a:off x="6324600" y="5257800"/>
            <a:ext cx="990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00" name="Line 21"/>
          <p:cNvSpPr>
            <a:spLocks noChangeShapeType="1"/>
          </p:cNvSpPr>
          <p:nvPr/>
        </p:nvSpPr>
        <p:spPr bwMode="auto">
          <a:xfrm flipV="1">
            <a:off x="6324600" y="5562600"/>
            <a:ext cx="990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01" name="Line 22"/>
          <p:cNvSpPr>
            <a:spLocks noChangeShapeType="1"/>
          </p:cNvSpPr>
          <p:nvPr/>
        </p:nvSpPr>
        <p:spPr bwMode="auto">
          <a:xfrm>
            <a:off x="1981200" y="3581400"/>
            <a:ext cx="0" cy="1219200"/>
          </a:xfrm>
          <a:prstGeom prst="line">
            <a:avLst/>
          </a:prstGeom>
          <a:noFill/>
          <a:ln w="31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1702" name="Line 23"/>
          <p:cNvSpPr>
            <a:spLocks noChangeShapeType="1"/>
          </p:cNvSpPr>
          <p:nvPr/>
        </p:nvSpPr>
        <p:spPr bwMode="auto">
          <a:xfrm>
            <a:off x="4800600" y="4038600"/>
            <a:ext cx="0" cy="533400"/>
          </a:xfrm>
          <a:prstGeom prst="line">
            <a:avLst/>
          </a:prstGeom>
          <a:noFill/>
          <a:ln w="31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1703" name="Line 24"/>
          <p:cNvSpPr>
            <a:spLocks noChangeShapeType="1"/>
          </p:cNvSpPr>
          <p:nvPr/>
        </p:nvSpPr>
        <p:spPr bwMode="auto">
          <a:xfrm>
            <a:off x="1981200" y="4343400"/>
            <a:ext cx="2819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04" name="Text Box 25"/>
          <p:cNvSpPr txBox="1">
            <a:spLocks noChangeArrowheads="1"/>
          </p:cNvSpPr>
          <p:nvPr/>
        </p:nvSpPr>
        <p:spPr bwMode="auto">
          <a:xfrm>
            <a:off x="2743200" y="4114800"/>
            <a:ext cx="1447800" cy="411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800" i="1"/>
              <a:t>f = 250 mm</a:t>
            </a:r>
          </a:p>
        </p:txBody>
      </p:sp>
      <p:sp>
        <p:nvSpPr>
          <p:cNvPr id="71705" name="Text Box 26"/>
          <p:cNvSpPr txBox="1">
            <a:spLocks noChangeArrowheads="1"/>
          </p:cNvSpPr>
          <p:nvPr/>
        </p:nvSpPr>
        <p:spPr bwMode="auto">
          <a:xfrm>
            <a:off x="5867400" y="3276600"/>
            <a:ext cx="4572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800"/>
              <a:t>1x</a:t>
            </a:r>
          </a:p>
        </p:txBody>
      </p:sp>
      <p:sp>
        <p:nvSpPr>
          <p:cNvPr id="71706" name="Text Box 27"/>
          <p:cNvSpPr txBox="1">
            <a:spLocks noChangeArrowheads="1"/>
          </p:cNvSpPr>
          <p:nvPr/>
        </p:nvSpPr>
        <p:spPr bwMode="auto">
          <a:xfrm>
            <a:off x="7391400" y="5486400"/>
            <a:ext cx="4572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800"/>
              <a:t>1x</a:t>
            </a:r>
          </a:p>
        </p:txBody>
      </p:sp>
    </p:spTree>
    <p:extLst>
      <p:ext uri="{BB962C8B-B14F-4D97-AF65-F5344CB8AC3E}">
        <p14:creationId xmlns:p14="http://schemas.microsoft.com/office/powerpoint/2010/main" val="87282563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5" name="Line 2"/>
          <p:cNvSpPr>
            <a:spLocks noChangeShapeType="1"/>
          </p:cNvSpPr>
          <p:nvPr/>
        </p:nvSpPr>
        <p:spPr bwMode="auto">
          <a:xfrm>
            <a:off x="4914900" y="5076825"/>
            <a:ext cx="647700" cy="333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72706" name="Rectangle 3"/>
          <p:cNvSpPr>
            <a:spLocks noGrp="1" noChangeArrowheads="1"/>
          </p:cNvSpPr>
          <p:nvPr>
            <p:ph type="title"/>
          </p:nvPr>
        </p:nvSpPr>
        <p:spPr>
          <a:xfrm>
            <a:off x="609600" y="228600"/>
            <a:ext cx="7772400" cy="685800"/>
          </a:xfrm>
        </p:spPr>
        <p:txBody>
          <a:bodyPr/>
          <a:lstStyle/>
          <a:p>
            <a:r>
              <a:rPr lang="en-US" altLang="en-US" sz="3600" smtClean="0">
                <a:ea typeface="ＭＳ Ｐゴシック" panose="020B0600070205080204" pitchFamily="34" charset="-128"/>
              </a:rPr>
              <a:t>Magnification via Single Lens</a:t>
            </a:r>
            <a:endParaRPr lang="en-US" altLang="en-US" sz="2400" smtClean="0">
              <a:ea typeface="ＭＳ Ｐゴシック" panose="020B0600070205080204" pitchFamily="34" charset="-128"/>
            </a:endParaRPr>
          </a:p>
        </p:txBody>
      </p:sp>
      <p:sp>
        <p:nvSpPr>
          <p:cNvPr id="72707" name="Line 4"/>
          <p:cNvSpPr>
            <a:spLocks noChangeShapeType="1"/>
          </p:cNvSpPr>
          <p:nvPr/>
        </p:nvSpPr>
        <p:spPr bwMode="auto">
          <a:xfrm>
            <a:off x="3962400" y="5029200"/>
            <a:ext cx="1447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72708" name="Line 5"/>
          <p:cNvSpPr>
            <a:spLocks noChangeShapeType="1"/>
          </p:cNvSpPr>
          <p:nvPr/>
        </p:nvSpPr>
        <p:spPr bwMode="auto">
          <a:xfrm>
            <a:off x="3657600" y="5410200"/>
            <a:ext cx="2819400"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72709" name="Line 6"/>
          <p:cNvSpPr>
            <a:spLocks noChangeShapeType="1"/>
          </p:cNvSpPr>
          <p:nvPr/>
        </p:nvSpPr>
        <p:spPr bwMode="auto">
          <a:xfrm>
            <a:off x="1905000" y="2514600"/>
            <a:ext cx="5867400"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72710" name="Oval 7"/>
          <p:cNvSpPr>
            <a:spLocks noChangeArrowheads="1"/>
          </p:cNvSpPr>
          <p:nvPr/>
        </p:nvSpPr>
        <p:spPr bwMode="auto">
          <a:xfrm>
            <a:off x="4648200" y="1828800"/>
            <a:ext cx="304800" cy="1371600"/>
          </a:xfrm>
          <a:prstGeom prst="ellipse">
            <a:avLst/>
          </a:prstGeom>
          <a:solidFill>
            <a:srgbClr val="CCFFFF"/>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2711" name="Line 8"/>
          <p:cNvSpPr>
            <a:spLocks noChangeShapeType="1"/>
          </p:cNvSpPr>
          <p:nvPr/>
        </p:nvSpPr>
        <p:spPr bwMode="auto">
          <a:xfrm flipV="1">
            <a:off x="1981200" y="21336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12" name="Line 9"/>
          <p:cNvSpPr>
            <a:spLocks noChangeShapeType="1"/>
          </p:cNvSpPr>
          <p:nvPr/>
        </p:nvSpPr>
        <p:spPr bwMode="auto">
          <a:xfrm>
            <a:off x="1981200" y="213360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13" name="Line 10"/>
          <p:cNvSpPr>
            <a:spLocks noChangeShapeType="1"/>
          </p:cNvSpPr>
          <p:nvPr/>
        </p:nvSpPr>
        <p:spPr bwMode="auto">
          <a:xfrm>
            <a:off x="4800600" y="2133600"/>
            <a:ext cx="15240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14" name="Oval 11"/>
          <p:cNvSpPr>
            <a:spLocks noChangeArrowheads="1"/>
          </p:cNvSpPr>
          <p:nvPr/>
        </p:nvSpPr>
        <p:spPr bwMode="auto">
          <a:xfrm>
            <a:off x="6248400" y="1981200"/>
            <a:ext cx="1066800" cy="1066800"/>
          </a:xfrm>
          <a:prstGeom prst="ellipse">
            <a:avLst/>
          </a:prstGeom>
          <a:solidFill>
            <a:srgbClr val="FF6699"/>
          </a:solidFill>
          <a:ln w="2857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2715" name="Oval 12"/>
          <p:cNvSpPr>
            <a:spLocks noChangeArrowheads="1"/>
          </p:cNvSpPr>
          <p:nvPr/>
        </p:nvSpPr>
        <p:spPr bwMode="auto">
          <a:xfrm>
            <a:off x="6324600" y="2133600"/>
            <a:ext cx="228600" cy="762000"/>
          </a:xfrm>
          <a:prstGeom prst="ellipse">
            <a:avLst/>
          </a:prstGeom>
          <a:solidFill>
            <a:schemeClr val="hlink"/>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2716" name="Line 13"/>
          <p:cNvSpPr>
            <a:spLocks noChangeShapeType="1"/>
          </p:cNvSpPr>
          <p:nvPr/>
        </p:nvSpPr>
        <p:spPr bwMode="auto">
          <a:xfrm flipH="1">
            <a:off x="7315200" y="25146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17" name="Line 14"/>
          <p:cNvSpPr>
            <a:spLocks noChangeShapeType="1"/>
          </p:cNvSpPr>
          <p:nvPr/>
        </p:nvSpPr>
        <p:spPr bwMode="auto">
          <a:xfrm>
            <a:off x="6324600" y="2362200"/>
            <a:ext cx="990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18" name="Line 15"/>
          <p:cNvSpPr>
            <a:spLocks noChangeShapeType="1"/>
          </p:cNvSpPr>
          <p:nvPr/>
        </p:nvSpPr>
        <p:spPr bwMode="auto">
          <a:xfrm flipV="1">
            <a:off x="6324600" y="2667000"/>
            <a:ext cx="990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19" name="Line 16"/>
          <p:cNvSpPr>
            <a:spLocks noChangeShapeType="1"/>
          </p:cNvSpPr>
          <p:nvPr/>
        </p:nvSpPr>
        <p:spPr bwMode="auto">
          <a:xfrm>
            <a:off x="1981200" y="2514600"/>
            <a:ext cx="0" cy="1219200"/>
          </a:xfrm>
          <a:prstGeom prst="line">
            <a:avLst/>
          </a:prstGeom>
          <a:noFill/>
          <a:ln w="31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2720" name="Line 17"/>
          <p:cNvSpPr>
            <a:spLocks noChangeShapeType="1"/>
          </p:cNvSpPr>
          <p:nvPr/>
        </p:nvSpPr>
        <p:spPr bwMode="auto">
          <a:xfrm>
            <a:off x="4800600" y="3200400"/>
            <a:ext cx="0" cy="533400"/>
          </a:xfrm>
          <a:prstGeom prst="line">
            <a:avLst/>
          </a:prstGeom>
          <a:noFill/>
          <a:ln w="31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2721" name="Line 18"/>
          <p:cNvSpPr>
            <a:spLocks noChangeShapeType="1"/>
          </p:cNvSpPr>
          <p:nvPr/>
        </p:nvSpPr>
        <p:spPr bwMode="auto">
          <a:xfrm>
            <a:off x="1981200" y="3448050"/>
            <a:ext cx="2819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22" name="Text Box 19"/>
          <p:cNvSpPr txBox="1">
            <a:spLocks noChangeArrowheads="1"/>
          </p:cNvSpPr>
          <p:nvPr/>
        </p:nvSpPr>
        <p:spPr bwMode="auto">
          <a:xfrm>
            <a:off x="2700338" y="3276600"/>
            <a:ext cx="1447800" cy="411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800" i="1"/>
              <a:t>f = 250 mm</a:t>
            </a:r>
          </a:p>
        </p:txBody>
      </p:sp>
      <p:sp>
        <p:nvSpPr>
          <p:cNvPr id="72723" name="Text Box 20"/>
          <p:cNvSpPr txBox="1">
            <a:spLocks noChangeArrowheads="1"/>
          </p:cNvSpPr>
          <p:nvPr/>
        </p:nvSpPr>
        <p:spPr bwMode="auto">
          <a:xfrm>
            <a:off x="7391400" y="2514600"/>
            <a:ext cx="4572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800"/>
              <a:t>1x</a:t>
            </a:r>
          </a:p>
        </p:txBody>
      </p:sp>
      <p:sp>
        <p:nvSpPr>
          <p:cNvPr id="72724" name="Oval 21"/>
          <p:cNvSpPr>
            <a:spLocks noChangeArrowheads="1"/>
          </p:cNvSpPr>
          <p:nvPr/>
        </p:nvSpPr>
        <p:spPr bwMode="auto">
          <a:xfrm>
            <a:off x="4610100" y="4991100"/>
            <a:ext cx="381000" cy="838200"/>
          </a:xfrm>
          <a:prstGeom prst="ellipse">
            <a:avLst/>
          </a:prstGeom>
          <a:solidFill>
            <a:srgbClr val="CCFFFF"/>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2725" name="Line 22"/>
          <p:cNvSpPr>
            <a:spLocks noChangeShapeType="1"/>
          </p:cNvSpPr>
          <p:nvPr/>
        </p:nvSpPr>
        <p:spPr bwMode="auto">
          <a:xfrm flipV="1">
            <a:off x="3962400" y="50292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26" name="Line 23"/>
          <p:cNvSpPr>
            <a:spLocks noChangeShapeType="1"/>
          </p:cNvSpPr>
          <p:nvPr/>
        </p:nvSpPr>
        <p:spPr bwMode="auto">
          <a:xfrm>
            <a:off x="1981200" y="2133600"/>
            <a:ext cx="4343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27" name="Oval 24"/>
          <p:cNvSpPr>
            <a:spLocks noChangeArrowheads="1"/>
          </p:cNvSpPr>
          <p:nvPr/>
        </p:nvSpPr>
        <p:spPr bwMode="auto">
          <a:xfrm>
            <a:off x="5257800" y="4876800"/>
            <a:ext cx="1066800" cy="1066800"/>
          </a:xfrm>
          <a:prstGeom prst="ellipse">
            <a:avLst/>
          </a:prstGeom>
          <a:solidFill>
            <a:srgbClr val="FF6699"/>
          </a:solidFill>
          <a:ln w="2857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2728" name="Line 25"/>
          <p:cNvSpPr>
            <a:spLocks noChangeShapeType="1"/>
          </p:cNvSpPr>
          <p:nvPr/>
        </p:nvSpPr>
        <p:spPr bwMode="auto">
          <a:xfrm>
            <a:off x="4800600" y="5857875"/>
            <a:ext cx="0" cy="533400"/>
          </a:xfrm>
          <a:prstGeom prst="line">
            <a:avLst/>
          </a:prstGeom>
          <a:noFill/>
          <a:ln w="31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2729" name="Line 26"/>
          <p:cNvSpPr>
            <a:spLocks noChangeShapeType="1"/>
          </p:cNvSpPr>
          <p:nvPr/>
        </p:nvSpPr>
        <p:spPr bwMode="auto">
          <a:xfrm>
            <a:off x="3962400" y="5410200"/>
            <a:ext cx="0" cy="990600"/>
          </a:xfrm>
          <a:prstGeom prst="line">
            <a:avLst/>
          </a:prstGeom>
          <a:noFill/>
          <a:ln w="31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2730" name="Line 27"/>
          <p:cNvSpPr>
            <a:spLocks noChangeShapeType="1"/>
          </p:cNvSpPr>
          <p:nvPr/>
        </p:nvSpPr>
        <p:spPr bwMode="auto">
          <a:xfrm>
            <a:off x="3429000" y="62484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31" name="Line 28"/>
          <p:cNvSpPr>
            <a:spLocks noChangeShapeType="1"/>
          </p:cNvSpPr>
          <p:nvPr/>
        </p:nvSpPr>
        <p:spPr bwMode="auto">
          <a:xfrm>
            <a:off x="4800600" y="6248400"/>
            <a:ext cx="533400"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2732" name="Text Box 29"/>
          <p:cNvSpPr txBox="1">
            <a:spLocks noChangeArrowheads="1"/>
          </p:cNvSpPr>
          <p:nvPr/>
        </p:nvSpPr>
        <p:spPr bwMode="auto">
          <a:xfrm>
            <a:off x="2305050" y="6073775"/>
            <a:ext cx="3124200" cy="37465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600"/>
              <a:t>Example:           </a:t>
            </a:r>
            <a:r>
              <a:rPr lang="en-US" altLang="en-US" sz="1600" i="1"/>
              <a:t> f=50mm</a:t>
            </a:r>
          </a:p>
        </p:txBody>
      </p:sp>
      <p:sp>
        <p:nvSpPr>
          <p:cNvPr id="72733" name="Arc 30"/>
          <p:cNvSpPr>
            <a:spLocks/>
          </p:cNvSpPr>
          <p:nvPr/>
        </p:nvSpPr>
        <p:spPr bwMode="auto">
          <a:xfrm rot="208621" flipV="1">
            <a:off x="6096000" y="5380038"/>
            <a:ext cx="228600" cy="496887"/>
          </a:xfrm>
          <a:custGeom>
            <a:avLst/>
            <a:gdLst>
              <a:gd name="T0" fmla="*/ 0 w 21600"/>
              <a:gd name="T1" fmla="*/ 0 h 23484"/>
              <a:gd name="T2" fmla="*/ 25507569 w 21600"/>
              <a:gd name="T3" fmla="*/ 222448126 h 23484"/>
              <a:gd name="T4" fmla="*/ 0 w 21600"/>
              <a:gd name="T5" fmla="*/ 204602130 h 23484"/>
              <a:gd name="T6" fmla="*/ 0 60000 65536"/>
              <a:gd name="T7" fmla="*/ 0 60000 65536"/>
              <a:gd name="T8" fmla="*/ 0 60000 65536"/>
              <a:gd name="T9" fmla="*/ 0 w 21600"/>
              <a:gd name="T10" fmla="*/ 0 h 23484"/>
              <a:gd name="T11" fmla="*/ 21600 w 21600"/>
              <a:gd name="T12" fmla="*/ 23484 h 23484"/>
            </a:gdLst>
            <a:ahLst/>
            <a:cxnLst>
              <a:cxn ang="T6">
                <a:pos x="T0" y="T1"/>
              </a:cxn>
              <a:cxn ang="T7">
                <a:pos x="T2" y="T3"/>
              </a:cxn>
              <a:cxn ang="T8">
                <a:pos x="T4" y="T5"/>
              </a:cxn>
            </a:cxnLst>
            <a:rect l="T9" t="T10" r="T11" b="T12"/>
            <a:pathLst>
              <a:path w="21600" h="23484" fill="none" extrusionOk="0">
                <a:moveTo>
                  <a:pt x="0" y="-1"/>
                </a:moveTo>
                <a:cubicBezTo>
                  <a:pt x="11929" y="0"/>
                  <a:pt x="21600" y="9670"/>
                  <a:pt x="21600" y="21600"/>
                </a:cubicBezTo>
                <a:cubicBezTo>
                  <a:pt x="21600" y="22228"/>
                  <a:pt x="21572" y="22857"/>
                  <a:pt x="21517" y="23483"/>
                </a:cubicBezTo>
              </a:path>
              <a:path w="21600" h="23484" stroke="0" extrusionOk="0">
                <a:moveTo>
                  <a:pt x="0" y="-1"/>
                </a:moveTo>
                <a:cubicBezTo>
                  <a:pt x="11929" y="0"/>
                  <a:pt x="21600" y="9670"/>
                  <a:pt x="21600" y="21600"/>
                </a:cubicBezTo>
                <a:cubicBezTo>
                  <a:pt x="21600" y="22228"/>
                  <a:pt x="21572" y="22857"/>
                  <a:pt x="21517" y="23483"/>
                </a:cubicBezTo>
                <a:lnTo>
                  <a:pt x="0" y="21600"/>
                </a:lnTo>
                <a:lnTo>
                  <a:pt x="0" y="-1"/>
                </a:lnTo>
                <a:close/>
              </a:path>
            </a:pathLst>
          </a:custGeom>
          <a:noFill/>
          <a:ln w="381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734" name="Text Box 31"/>
          <p:cNvSpPr txBox="1">
            <a:spLocks noChangeArrowheads="1"/>
          </p:cNvSpPr>
          <p:nvPr/>
        </p:nvSpPr>
        <p:spPr bwMode="auto">
          <a:xfrm flipH="1">
            <a:off x="6400800" y="5486400"/>
            <a:ext cx="8382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800"/>
              <a:t>5x</a:t>
            </a:r>
          </a:p>
        </p:txBody>
      </p:sp>
      <p:sp>
        <p:nvSpPr>
          <p:cNvPr id="72735" name="Rectangle 32"/>
          <p:cNvSpPr>
            <a:spLocks noChangeArrowheads="1"/>
          </p:cNvSpPr>
          <p:nvPr/>
        </p:nvSpPr>
        <p:spPr bwMode="auto">
          <a:xfrm>
            <a:off x="1447800" y="4267200"/>
            <a:ext cx="434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a:solidFill>
                  <a:schemeClr val="tx2"/>
                </a:solidFill>
              </a:rPr>
              <a:t>Magnifying Glass (Loupe)</a:t>
            </a:r>
          </a:p>
        </p:txBody>
      </p:sp>
      <p:graphicFrame>
        <p:nvGraphicFramePr>
          <p:cNvPr id="72736" name="Object 2"/>
          <p:cNvGraphicFramePr>
            <a:graphicFrameLocks noChangeAspect="1"/>
          </p:cNvGraphicFramePr>
          <p:nvPr>
            <p:extLst>
              <p:ext uri="{D42A27DB-BD31-4B8C-83A1-F6EECF244321}">
                <p14:modId xmlns:p14="http://schemas.microsoft.com/office/powerpoint/2010/main" val="3016392165"/>
              </p:ext>
            </p:extLst>
          </p:nvPr>
        </p:nvGraphicFramePr>
        <p:xfrm>
          <a:off x="6648449" y="4184651"/>
          <a:ext cx="1981200" cy="768350"/>
        </p:xfrm>
        <a:graphic>
          <a:graphicData uri="http://schemas.openxmlformats.org/presentationml/2006/ole">
            <mc:AlternateContent xmlns:mc="http://schemas.openxmlformats.org/markup-compatibility/2006">
              <mc:Choice xmlns:v="urn:schemas-microsoft-com:vml" Requires="v">
                <p:oleObj spid="_x0000_s2065" name="Equation" r:id="rId4" imgW="838080" imgH="431640" progId="Equation.3">
                  <p:embed/>
                </p:oleObj>
              </mc:Choice>
              <mc:Fallback>
                <p:oleObj name="Equation" r:id="rId4" imgW="838080" imgH="431640" progId="Equation.3">
                  <p:embed/>
                  <p:pic>
                    <p:nvPicPr>
                      <p:cNvPr id="0" name=""/>
                      <p:cNvPicPr>
                        <a:picLocks noChangeAspect="1" noChangeArrowheads="1"/>
                      </p:cNvPicPr>
                      <p:nvPr/>
                    </p:nvPicPr>
                    <p:blipFill>
                      <a:blip r:embed="rId5"/>
                      <a:srcRect/>
                      <a:stretch>
                        <a:fillRect/>
                      </a:stretch>
                    </p:blipFill>
                    <p:spPr bwMode="auto">
                      <a:xfrm>
                        <a:off x="6648449" y="4184651"/>
                        <a:ext cx="1981200" cy="768350"/>
                      </a:xfrm>
                      <a:prstGeom prst="rect">
                        <a:avLst/>
                      </a:prstGeom>
                      <a:solidFill>
                        <a:srgbClr val="FFFF99"/>
                      </a:solidFill>
                      <a:ln w="25400">
                        <a:solidFill>
                          <a:srgbClr val="000000"/>
                        </a:solidFill>
                        <a:miter lim="800000"/>
                        <a:headEnd/>
                        <a:tailEnd/>
                      </a:ln>
                      <a:effectLst/>
                      <a:extLst/>
                    </p:spPr>
                  </p:pic>
                </p:oleObj>
              </mc:Fallback>
            </mc:AlternateContent>
          </a:graphicData>
        </a:graphic>
      </p:graphicFrame>
      <p:sp>
        <p:nvSpPr>
          <p:cNvPr id="72737" name="Line 34"/>
          <p:cNvSpPr>
            <a:spLocks noChangeShapeType="1"/>
          </p:cNvSpPr>
          <p:nvPr/>
        </p:nvSpPr>
        <p:spPr bwMode="auto">
          <a:xfrm>
            <a:off x="5438775" y="5715000"/>
            <a:ext cx="657225"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72738" name="Oval 35"/>
          <p:cNvSpPr>
            <a:spLocks noChangeArrowheads="1"/>
          </p:cNvSpPr>
          <p:nvPr/>
        </p:nvSpPr>
        <p:spPr bwMode="auto">
          <a:xfrm>
            <a:off x="5334000" y="5029200"/>
            <a:ext cx="228600" cy="762000"/>
          </a:xfrm>
          <a:prstGeom prst="ellipse">
            <a:avLst/>
          </a:prstGeom>
          <a:solidFill>
            <a:schemeClr val="hlink"/>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2739" name="Line 36"/>
          <p:cNvSpPr>
            <a:spLocks noChangeShapeType="1"/>
          </p:cNvSpPr>
          <p:nvPr/>
        </p:nvSpPr>
        <p:spPr bwMode="auto">
          <a:xfrm>
            <a:off x="3962400" y="5029200"/>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72740" name="Line 37"/>
          <p:cNvSpPr>
            <a:spLocks noChangeShapeType="1"/>
          </p:cNvSpPr>
          <p:nvPr/>
        </p:nvSpPr>
        <p:spPr bwMode="auto">
          <a:xfrm>
            <a:off x="5562600" y="54102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Tree>
    <p:extLst>
      <p:ext uri="{BB962C8B-B14F-4D97-AF65-F5344CB8AC3E}">
        <p14:creationId xmlns:p14="http://schemas.microsoft.com/office/powerpoint/2010/main" val="71673152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leeuwenhoek.jpg                                                0001847B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08" y="2828500"/>
            <a:ext cx="4805728" cy="257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280px-Antoni_van_Leeuwenhoe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572000"/>
            <a:ext cx="1752600" cy="2010249"/>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1"/>
          <p:cNvSpPr txBox="1">
            <a:spLocks noChangeArrowheads="1"/>
          </p:cNvSpPr>
          <p:nvPr/>
        </p:nvSpPr>
        <p:spPr bwMode="auto">
          <a:xfrm>
            <a:off x="7620000" y="4572000"/>
            <a:ext cx="113269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200" dirty="0" err="1">
                <a:latin typeface="+mn-lt"/>
              </a:rPr>
              <a:t>Antonie</a:t>
            </a:r>
            <a:r>
              <a:rPr lang="en-US" altLang="en-US" sz="1200" dirty="0">
                <a:latin typeface="+mn-lt"/>
              </a:rPr>
              <a:t> van Leeuwenhoek</a:t>
            </a:r>
          </a:p>
          <a:p>
            <a:pPr algn="ctr"/>
            <a:r>
              <a:rPr lang="en-US" altLang="en-US" sz="1200" dirty="0">
                <a:latin typeface="+mn-lt"/>
              </a:rPr>
              <a:t>1632-1723</a:t>
            </a:r>
          </a:p>
          <a:p>
            <a:pPr algn="ctr"/>
            <a:endParaRPr lang="en-US" altLang="en-US" sz="1200" dirty="0">
              <a:latin typeface="+mn-lt"/>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5000" y="1690689"/>
            <a:ext cx="3168410" cy="2630028"/>
          </a:xfrm>
          <a:prstGeom prst="rect">
            <a:avLst/>
          </a:prstGeom>
        </p:spPr>
      </p:pic>
      <p:sp>
        <p:nvSpPr>
          <p:cNvPr id="7" name="TextBox 6"/>
          <p:cNvSpPr txBox="1"/>
          <p:nvPr/>
        </p:nvSpPr>
        <p:spPr>
          <a:xfrm>
            <a:off x="6113685" y="1690689"/>
            <a:ext cx="628698" cy="369332"/>
          </a:xfrm>
          <a:prstGeom prst="rect">
            <a:avLst/>
          </a:prstGeom>
          <a:noFill/>
        </p:spPr>
        <p:txBody>
          <a:bodyPr wrap="none" rtlCol="0">
            <a:spAutoFit/>
          </a:bodyPr>
          <a:lstStyle/>
          <a:p>
            <a:r>
              <a:rPr lang="en-US" dirty="0" smtClean="0">
                <a:solidFill>
                  <a:schemeClr val="bg1"/>
                </a:solidFill>
                <a:latin typeface="Monotype Corsiva" panose="03010101010201010101" pitchFamily="66" charset="0"/>
              </a:rPr>
              <a:t>Delft</a:t>
            </a:r>
            <a:endParaRPr lang="en-US" dirty="0">
              <a:solidFill>
                <a:schemeClr val="bg1"/>
              </a:solidFill>
              <a:latin typeface="Monotype Corsiva" panose="03010101010201010101" pitchFamily="66" charset="0"/>
            </a:endParaRPr>
          </a:p>
        </p:txBody>
      </p:sp>
      <p:sp>
        <p:nvSpPr>
          <p:cNvPr id="2" name="Title 1"/>
          <p:cNvSpPr>
            <a:spLocks noGrp="1"/>
          </p:cNvSpPr>
          <p:nvPr>
            <p:ph type="title"/>
          </p:nvPr>
        </p:nvSpPr>
        <p:spPr/>
        <p:txBody>
          <a:bodyPr>
            <a:normAutofit/>
          </a:bodyPr>
          <a:lstStyle/>
          <a:p>
            <a:r>
              <a:rPr lang="en-US" sz="3200" dirty="0" smtClean="0"/>
              <a:t>Magnification??</a:t>
            </a:r>
            <a:endParaRPr lang="en-US" sz="3200" dirty="0"/>
          </a:p>
        </p:txBody>
      </p:sp>
    </p:spTree>
    <p:extLst>
      <p:ext uri="{BB962C8B-B14F-4D97-AF65-F5344CB8AC3E}">
        <p14:creationId xmlns:p14="http://schemas.microsoft.com/office/powerpoint/2010/main" val="277167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2"/>
          <p:cNvSpPr txBox="1">
            <a:spLocks noChangeArrowheads="1"/>
          </p:cNvSpPr>
          <p:nvPr/>
        </p:nvSpPr>
        <p:spPr bwMode="auto">
          <a:xfrm>
            <a:off x="1143000" y="228600"/>
            <a:ext cx="65532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nSpc>
                <a:spcPct val="80000"/>
              </a:lnSpc>
              <a:spcBef>
                <a:spcPct val="50000"/>
              </a:spcBef>
            </a:pPr>
            <a:r>
              <a:rPr lang="en-US" altLang="en-US"/>
              <a:t>How to get magnification &gt; 100??</a:t>
            </a:r>
          </a:p>
          <a:p>
            <a:pPr>
              <a:lnSpc>
                <a:spcPct val="80000"/>
              </a:lnSpc>
              <a:spcBef>
                <a:spcPct val="50000"/>
              </a:spcBef>
            </a:pPr>
            <a:r>
              <a:rPr lang="en-US" altLang="en-US"/>
              <a:t>Compound microscope</a:t>
            </a:r>
          </a:p>
          <a:p>
            <a:pPr lvl="1">
              <a:lnSpc>
                <a:spcPct val="80000"/>
              </a:lnSpc>
              <a:spcBef>
                <a:spcPct val="50000"/>
              </a:spcBef>
            </a:pPr>
            <a:r>
              <a:rPr lang="en-US" altLang="en-US" sz="2000"/>
              <a:t>Objective lens (next to the object)</a:t>
            </a:r>
          </a:p>
          <a:p>
            <a:pPr>
              <a:lnSpc>
                <a:spcPct val="80000"/>
              </a:lnSpc>
              <a:spcBef>
                <a:spcPct val="50000"/>
              </a:spcBef>
            </a:pPr>
            <a:endParaRPr lang="en-US" altLang="en-US" sz="1400"/>
          </a:p>
        </p:txBody>
      </p:sp>
      <p:sp>
        <p:nvSpPr>
          <p:cNvPr id="57346" name="Line 5"/>
          <p:cNvSpPr>
            <a:spLocks noChangeShapeType="1"/>
          </p:cNvSpPr>
          <p:nvPr/>
        </p:nvSpPr>
        <p:spPr bwMode="auto">
          <a:xfrm>
            <a:off x="304800" y="4229100"/>
            <a:ext cx="64277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47" name="Oval 6"/>
          <p:cNvSpPr>
            <a:spLocks noChangeArrowheads="1"/>
          </p:cNvSpPr>
          <p:nvPr/>
        </p:nvSpPr>
        <p:spPr bwMode="auto">
          <a:xfrm>
            <a:off x="1725613" y="3005138"/>
            <a:ext cx="446087" cy="2449512"/>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endParaRPr lang="en-US" altLang="en-US"/>
          </a:p>
        </p:txBody>
      </p:sp>
      <p:sp>
        <p:nvSpPr>
          <p:cNvPr id="57348" name="Line 7"/>
          <p:cNvSpPr>
            <a:spLocks noChangeShapeType="1"/>
          </p:cNvSpPr>
          <p:nvPr/>
        </p:nvSpPr>
        <p:spPr bwMode="auto">
          <a:xfrm>
            <a:off x="981075" y="3924300"/>
            <a:ext cx="3382963" cy="9794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349" name="AutoShape 8"/>
          <p:cNvSpPr>
            <a:spLocks noChangeArrowheads="1"/>
          </p:cNvSpPr>
          <p:nvPr/>
        </p:nvSpPr>
        <p:spPr bwMode="auto">
          <a:xfrm>
            <a:off x="2673350" y="4168775"/>
            <a:ext cx="88900" cy="9525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57350" name="AutoShape 9"/>
          <p:cNvSpPr>
            <a:spLocks noChangeArrowheads="1"/>
          </p:cNvSpPr>
          <p:nvPr/>
        </p:nvSpPr>
        <p:spPr bwMode="auto">
          <a:xfrm>
            <a:off x="1195388" y="4157663"/>
            <a:ext cx="88900" cy="96837"/>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57351" name="Line 10"/>
          <p:cNvSpPr>
            <a:spLocks noChangeShapeType="1"/>
          </p:cNvSpPr>
          <p:nvPr/>
        </p:nvSpPr>
        <p:spPr bwMode="auto">
          <a:xfrm flipH="1" flipV="1">
            <a:off x="914400" y="3862388"/>
            <a:ext cx="0" cy="3667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352" name="Line 11"/>
          <p:cNvSpPr>
            <a:spLocks noChangeShapeType="1"/>
          </p:cNvSpPr>
          <p:nvPr/>
        </p:nvSpPr>
        <p:spPr bwMode="auto">
          <a:xfrm>
            <a:off x="914400" y="3862388"/>
            <a:ext cx="10144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353" name="Line 12"/>
          <p:cNvSpPr>
            <a:spLocks noChangeShapeType="1"/>
          </p:cNvSpPr>
          <p:nvPr/>
        </p:nvSpPr>
        <p:spPr bwMode="auto">
          <a:xfrm>
            <a:off x="914400" y="3862388"/>
            <a:ext cx="1081088" cy="1041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354" name="Line 13"/>
          <p:cNvSpPr>
            <a:spLocks noChangeShapeType="1"/>
          </p:cNvSpPr>
          <p:nvPr/>
        </p:nvSpPr>
        <p:spPr bwMode="auto">
          <a:xfrm flipV="1">
            <a:off x="1995488" y="4876800"/>
            <a:ext cx="2424112" cy="63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355" name="Line 14"/>
          <p:cNvSpPr>
            <a:spLocks noChangeShapeType="1"/>
          </p:cNvSpPr>
          <p:nvPr/>
        </p:nvSpPr>
        <p:spPr bwMode="auto">
          <a:xfrm>
            <a:off x="4364038" y="4229100"/>
            <a:ext cx="0" cy="674688"/>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356" name="Text Box 15"/>
          <p:cNvSpPr txBox="1">
            <a:spLocks noChangeArrowheads="1"/>
          </p:cNvSpPr>
          <p:nvPr/>
        </p:nvSpPr>
        <p:spPr bwMode="auto">
          <a:xfrm>
            <a:off x="3890963" y="3862388"/>
            <a:ext cx="8509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sz="1800"/>
              <a:t>Image</a:t>
            </a:r>
            <a:endParaRPr lang="en-US" altLang="en-US"/>
          </a:p>
        </p:txBody>
      </p:sp>
      <p:sp>
        <p:nvSpPr>
          <p:cNvPr id="57357" name="Text Box 16"/>
          <p:cNvSpPr txBox="1">
            <a:spLocks noChangeArrowheads="1"/>
          </p:cNvSpPr>
          <p:nvPr/>
        </p:nvSpPr>
        <p:spPr bwMode="auto">
          <a:xfrm>
            <a:off x="1143000" y="2514600"/>
            <a:ext cx="179387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Dot"/>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1800"/>
              <a:t>Objective Lens</a:t>
            </a:r>
            <a:endParaRPr lang="en-US" altLang="en-US"/>
          </a:p>
        </p:txBody>
      </p:sp>
      <p:sp>
        <p:nvSpPr>
          <p:cNvPr id="57358" name="Line 17"/>
          <p:cNvSpPr>
            <a:spLocks noChangeShapeType="1"/>
          </p:cNvSpPr>
          <p:nvPr/>
        </p:nvSpPr>
        <p:spPr bwMode="auto">
          <a:xfrm>
            <a:off x="1893888" y="3852863"/>
            <a:ext cx="2470150" cy="1050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359" name="Text Box 28"/>
          <p:cNvSpPr txBox="1">
            <a:spLocks noChangeArrowheads="1"/>
          </p:cNvSpPr>
          <p:nvPr/>
        </p:nvSpPr>
        <p:spPr bwMode="auto">
          <a:xfrm>
            <a:off x="5100638" y="2590800"/>
            <a:ext cx="404336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a:t>Real image</a:t>
            </a:r>
          </a:p>
          <a:p>
            <a:r>
              <a:rPr lang="en-US" altLang="en-US"/>
              <a:t>Magnification = I/O</a:t>
            </a:r>
          </a:p>
          <a:p>
            <a:r>
              <a:rPr lang="en-US" altLang="en-US"/>
              <a:t>I=160mm (old microscopes)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8370" name="Picture 2" descr="39-eye and ocular.jpg                                          00018BEC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274888"/>
            <a:ext cx="5181600"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 Box 9"/>
          <p:cNvSpPr txBox="1">
            <a:spLocks noChangeArrowheads="1"/>
          </p:cNvSpPr>
          <p:nvPr/>
        </p:nvSpPr>
        <p:spPr bwMode="auto">
          <a:xfrm>
            <a:off x="1143000" y="228600"/>
            <a:ext cx="6553200"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nSpc>
                <a:spcPct val="80000"/>
              </a:lnSpc>
              <a:spcBef>
                <a:spcPct val="50000"/>
              </a:spcBef>
            </a:pPr>
            <a:r>
              <a:rPr lang="en-US" altLang="en-US"/>
              <a:t>How to get magnification &gt; 100??</a:t>
            </a:r>
          </a:p>
          <a:p>
            <a:pPr>
              <a:lnSpc>
                <a:spcPct val="80000"/>
              </a:lnSpc>
              <a:spcBef>
                <a:spcPct val="50000"/>
              </a:spcBef>
            </a:pPr>
            <a:r>
              <a:rPr lang="en-US" altLang="en-US"/>
              <a:t>Compound microscope</a:t>
            </a:r>
          </a:p>
          <a:p>
            <a:pPr>
              <a:lnSpc>
                <a:spcPct val="80000"/>
              </a:lnSpc>
              <a:spcBef>
                <a:spcPct val="50000"/>
              </a:spcBef>
            </a:pPr>
            <a:r>
              <a:rPr lang="en-US" altLang="en-US"/>
              <a:t>	</a:t>
            </a:r>
            <a:r>
              <a:rPr lang="en-US" altLang="en-US" sz="2000"/>
              <a:t>Objective lens (next to the object)</a:t>
            </a:r>
          </a:p>
          <a:p>
            <a:pPr>
              <a:lnSpc>
                <a:spcPct val="80000"/>
              </a:lnSpc>
              <a:spcBef>
                <a:spcPct val="50000"/>
              </a:spcBef>
            </a:pPr>
            <a:r>
              <a:rPr lang="en-US" altLang="en-US" sz="2000"/>
              <a:t>	Eyepiece   (f = 25mm; 10x)</a:t>
            </a:r>
            <a:r>
              <a:rPr lang="en-US" altLang="en-US"/>
              <a:t>   </a:t>
            </a:r>
          </a:p>
          <a:p>
            <a:pPr>
              <a:spcBef>
                <a:spcPct val="50000"/>
              </a:spcBef>
            </a:pPr>
            <a:endParaRPr lang="en-US" altLang="en-US"/>
          </a:p>
          <a:p>
            <a:pPr>
              <a:spcBef>
                <a:spcPct val="50000"/>
              </a:spcBef>
            </a:pPr>
            <a:endParaRPr lang="en-US" altLang="en-US" sz="1400"/>
          </a:p>
        </p:txBody>
      </p:sp>
      <p:sp>
        <p:nvSpPr>
          <p:cNvPr id="58372" name="Text Box 10"/>
          <p:cNvSpPr txBox="1">
            <a:spLocks noChangeArrowheads="1"/>
          </p:cNvSpPr>
          <p:nvPr/>
        </p:nvSpPr>
        <p:spPr bwMode="auto">
          <a:xfrm>
            <a:off x="4090988" y="4786313"/>
            <a:ext cx="26574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a:t>Reticle position</a:t>
            </a:r>
          </a:p>
          <a:p>
            <a:pPr algn="ctr"/>
            <a:r>
              <a:rPr lang="en-US" altLang="en-US"/>
              <a:t>(in focus for eye)</a:t>
            </a:r>
          </a:p>
        </p:txBody>
      </p:sp>
      <p:grpSp>
        <p:nvGrpSpPr>
          <p:cNvPr id="2" name="Group 12"/>
          <p:cNvGrpSpPr>
            <a:grpSpLocks/>
          </p:cNvGrpSpPr>
          <p:nvPr/>
        </p:nvGrpSpPr>
        <p:grpSpPr bwMode="auto">
          <a:xfrm>
            <a:off x="381000" y="1462088"/>
            <a:ext cx="6858000" cy="4922837"/>
            <a:chOff x="240" y="921"/>
            <a:chExt cx="4320" cy="3101"/>
          </a:xfrm>
        </p:grpSpPr>
        <p:grpSp>
          <p:nvGrpSpPr>
            <p:cNvPr id="58374" name="Group 8"/>
            <p:cNvGrpSpPr>
              <a:grpSpLocks/>
            </p:cNvGrpSpPr>
            <p:nvPr/>
          </p:nvGrpSpPr>
          <p:grpSpPr bwMode="auto">
            <a:xfrm>
              <a:off x="240" y="921"/>
              <a:ext cx="4320" cy="2727"/>
              <a:chOff x="240" y="921"/>
              <a:chExt cx="4320" cy="2727"/>
            </a:xfrm>
          </p:grpSpPr>
          <p:sp>
            <p:nvSpPr>
              <p:cNvPr id="58376" name="Line 4"/>
              <p:cNvSpPr>
                <a:spLocks noChangeShapeType="1"/>
              </p:cNvSpPr>
              <p:nvPr/>
            </p:nvSpPr>
            <p:spPr bwMode="auto">
              <a:xfrm flipH="1" flipV="1">
                <a:off x="288" y="921"/>
                <a:ext cx="4272" cy="13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377" name="Line 5"/>
              <p:cNvSpPr>
                <a:spLocks noChangeShapeType="1"/>
              </p:cNvSpPr>
              <p:nvPr/>
            </p:nvSpPr>
            <p:spPr bwMode="auto">
              <a:xfrm flipH="1" flipV="1">
                <a:off x="288" y="1056"/>
                <a:ext cx="4272" cy="13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378" name="Line 6"/>
              <p:cNvSpPr>
                <a:spLocks noChangeShapeType="1"/>
              </p:cNvSpPr>
              <p:nvPr/>
            </p:nvSpPr>
            <p:spPr bwMode="auto">
              <a:xfrm flipH="1">
                <a:off x="240" y="2496"/>
                <a:ext cx="4320" cy="115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379" name="Line 7"/>
              <p:cNvSpPr>
                <a:spLocks noChangeShapeType="1"/>
              </p:cNvSpPr>
              <p:nvPr/>
            </p:nvSpPr>
            <p:spPr bwMode="auto">
              <a:xfrm flipH="1">
                <a:off x="240" y="2361"/>
                <a:ext cx="4320" cy="115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8375" name="Text Box 11"/>
            <p:cNvSpPr txBox="1">
              <a:spLocks noChangeArrowheads="1"/>
            </p:cNvSpPr>
            <p:nvPr/>
          </p:nvSpPr>
          <p:spPr bwMode="auto">
            <a:xfrm>
              <a:off x="288" y="3696"/>
              <a:ext cx="206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a:t>Note rays are parallel</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2"/>
          <p:cNvSpPr txBox="1">
            <a:spLocks noChangeArrowheads="1"/>
          </p:cNvSpPr>
          <p:nvPr/>
        </p:nvSpPr>
        <p:spPr bwMode="auto">
          <a:xfrm>
            <a:off x="1143000" y="228600"/>
            <a:ext cx="6553200"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nSpc>
                <a:spcPct val="80000"/>
              </a:lnSpc>
              <a:spcBef>
                <a:spcPct val="50000"/>
              </a:spcBef>
            </a:pPr>
            <a:r>
              <a:rPr lang="en-US" altLang="en-US"/>
              <a:t>How to get magnification &gt; 100??</a:t>
            </a:r>
          </a:p>
          <a:p>
            <a:pPr>
              <a:lnSpc>
                <a:spcPct val="80000"/>
              </a:lnSpc>
              <a:spcBef>
                <a:spcPct val="50000"/>
              </a:spcBef>
            </a:pPr>
            <a:r>
              <a:rPr lang="en-US" altLang="en-US"/>
              <a:t>Compound microscope</a:t>
            </a:r>
          </a:p>
          <a:p>
            <a:pPr>
              <a:lnSpc>
                <a:spcPct val="80000"/>
              </a:lnSpc>
              <a:spcBef>
                <a:spcPct val="50000"/>
              </a:spcBef>
            </a:pPr>
            <a:r>
              <a:rPr lang="en-US" altLang="en-US"/>
              <a:t>	</a:t>
            </a:r>
            <a:r>
              <a:rPr lang="en-US" altLang="en-US" sz="2000"/>
              <a:t>Objective lens (next to the object)</a:t>
            </a:r>
          </a:p>
          <a:p>
            <a:pPr>
              <a:lnSpc>
                <a:spcPct val="80000"/>
              </a:lnSpc>
              <a:spcBef>
                <a:spcPct val="50000"/>
              </a:spcBef>
            </a:pPr>
            <a:r>
              <a:rPr lang="en-US" altLang="en-US" sz="2000"/>
              <a:t>	Eyepiece   (f = 25mm; 10x)</a:t>
            </a:r>
            <a:r>
              <a:rPr lang="en-US" altLang="en-US"/>
              <a:t>   </a:t>
            </a:r>
          </a:p>
          <a:p>
            <a:pPr>
              <a:spcBef>
                <a:spcPct val="50000"/>
              </a:spcBef>
            </a:pPr>
            <a:endParaRPr lang="en-US" altLang="en-US"/>
          </a:p>
          <a:p>
            <a:pPr>
              <a:spcBef>
                <a:spcPct val="50000"/>
              </a:spcBef>
            </a:pPr>
            <a:endParaRPr lang="en-US" altLang="en-US" sz="1400"/>
          </a:p>
        </p:txBody>
      </p:sp>
      <p:sp>
        <p:nvSpPr>
          <p:cNvPr id="59394" name="Oval 3"/>
          <p:cNvSpPr>
            <a:spLocks noChangeArrowheads="1"/>
          </p:cNvSpPr>
          <p:nvPr/>
        </p:nvSpPr>
        <p:spPr bwMode="auto">
          <a:xfrm>
            <a:off x="6596063" y="2209800"/>
            <a:ext cx="947737" cy="37338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endParaRPr lang="en-US" altLang="en-US"/>
          </a:p>
        </p:txBody>
      </p:sp>
      <p:sp>
        <p:nvSpPr>
          <p:cNvPr id="59395" name="Oval 4"/>
          <p:cNvSpPr>
            <a:spLocks noChangeArrowheads="1"/>
          </p:cNvSpPr>
          <p:nvPr/>
        </p:nvSpPr>
        <p:spPr bwMode="auto">
          <a:xfrm>
            <a:off x="4724400" y="2667000"/>
            <a:ext cx="676275" cy="30607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endParaRPr lang="en-US" altLang="en-US"/>
          </a:p>
        </p:txBody>
      </p:sp>
      <p:sp>
        <p:nvSpPr>
          <p:cNvPr id="59396" name="Line 5"/>
          <p:cNvSpPr>
            <a:spLocks noChangeShapeType="1"/>
          </p:cNvSpPr>
          <p:nvPr/>
        </p:nvSpPr>
        <p:spPr bwMode="auto">
          <a:xfrm>
            <a:off x="304800" y="4229100"/>
            <a:ext cx="64277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397" name="Oval 6"/>
          <p:cNvSpPr>
            <a:spLocks noChangeArrowheads="1"/>
          </p:cNvSpPr>
          <p:nvPr/>
        </p:nvSpPr>
        <p:spPr bwMode="auto">
          <a:xfrm>
            <a:off x="1725613" y="3005138"/>
            <a:ext cx="446087" cy="2449512"/>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endParaRPr lang="en-US" altLang="en-US"/>
          </a:p>
        </p:txBody>
      </p:sp>
      <p:sp>
        <p:nvSpPr>
          <p:cNvPr id="59398" name="Line 7"/>
          <p:cNvSpPr>
            <a:spLocks noChangeShapeType="1"/>
          </p:cNvSpPr>
          <p:nvPr/>
        </p:nvSpPr>
        <p:spPr bwMode="auto">
          <a:xfrm>
            <a:off x="981075" y="3924300"/>
            <a:ext cx="3382963" cy="9794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399" name="AutoShape 8"/>
          <p:cNvSpPr>
            <a:spLocks noChangeArrowheads="1"/>
          </p:cNvSpPr>
          <p:nvPr/>
        </p:nvSpPr>
        <p:spPr bwMode="auto">
          <a:xfrm>
            <a:off x="2673350" y="4168775"/>
            <a:ext cx="88900" cy="9525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59400" name="AutoShape 9"/>
          <p:cNvSpPr>
            <a:spLocks noChangeArrowheads="1"/>
          </p:cNvSpPr>
          <p:nvPr/>
        </p:nvSpPr>
        <p:spPr bwMode="auto">
          <a:xfrm>
            <a:off x="1195388" y="4157663"/>
            <a:ext cx="88900" cy="96837"/>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59401" name="Line 10"/>
          <p:cNvSpPr>
            <a:spLocks noChangeShapeType="1"/>
          </p:cNvSpPr>
          <p:nvPr/>
        </p:nvSpPr>
        <p:spPr bwMode="auto">
          <a:xfrm flipH="1" flipV="1">
            <a:off x="914400" y="3862388"/>
            <a:ext cx="0" cy="3667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402" name="Line 11"/>
          <p:cNvSpPr>
            <a:spLocks noChangeShapeType="1"/>
          </p:cNvSpPr>
          <p:nvPr/>
        </p:nvSpPr>
        <p:spPr bwMode="auto">
          <a:xfrm>
            <a:off x="914400" y="3862388"/>
            <a:ext cx="10144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403" name="Line 12"/>
          <p:cNvSpPr>
            <a:spLocks noChangeShapeType="1"/>
          </p:cNvSpPr>
          <p:nvPr/>
        </p:nvSpPr>
        <p:spPr bwMode="auto">
          <a:xfrm>
            <a:off x="914400" y="3862388"/>
            <a:ext cx="1081088" cy="1041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404" name="Line 13"/>
          <p:cNvSpPr>
            <a:spLocks noChangeShapeType="1"/>
          </p:cNvSpPr>
          <p:nvPr/>
        </p:nvSpPr>
        <p:spPr bwMode="auto">
          <a:xfrm flipV="1">
            <a:off x="1995488" y="4876800"/>
            <a:ext cx="2424112" cy="63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405" name="Line 14"/>
          <p:cNvSpPr>
            <a:spLocks noChangeShapeType="1"/>
          </p:cNvSpPr>
          <p:nvPr/>
        </p:nvSpPr>
        <p:spPr bwMode="auto">
          <a:xfrm>
            <a:off x="4364038" y="4229100"/>
            <a:ext cx="0" cy="674688"/>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406" name="Text Box 15"/>
          <p:cNvSpPr txBox="1">
            <a:spLocks noChangeArrowheads="1"/>
          </p:cNvSpPr>
          <p:nvPr/>
        </p:nvSpPr>
        <p:spPr bwMode="auto">
          <a:xfrm>
            <a:off x="3890963" y="3862388"/>
            <a:ext cx="8509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sz="1800"/>
              <a:t>Image</a:t>
            </a:r>
            <a:endParaRPr lang="en-US" altLang="en-US"/>
          </a:p>
        </p:txBody>
      </p:sp>
      <p:sp>
        <p:nvSpPr>
          <p:cNvPr id="59407" name="Text Box 16"/>
          <p:cNvSpPr txBox="1">
            <a:spLocks noChangeArrowheads="1"/>
          </p:cNvSpPr>
          <p:nvPr/>
        </p:nvSpPr>
        <p:spPr bwMode="auto">
          <a:xfrm>
            <a:off x="1143000" y="2514600"/>
            <a:ext cx="179387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Dot"/>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1800"/>
              <a:t>Objective Lens</a:t>
            </a:r>
            <a:endParaRPr lang="en-US" altLang="en-US"/>
          </a:p>
        </p:txBody>
      </p:sp>
      <p:sp>
        <p:nvSpPr>
          <p:cNvPr id="59408" name="Line 17"/>
          <p:cNvSpPr>
            <a:spLocks noChangeShapeType="1"/>
          </p:cNvSpPr>
          <p:nvPr/>
        </p:nvSpPr>
        <p:spPr bwMode="auto">
          <a:xfrm>
            <a:off x="1893888" y="3852863"/>
            <a:ext cx="2470150" cy="1050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409" name="Line 18"/>
          <p:cNvSpPr>
            <a:spLocks noChangeShapeType="1"/>
          </p:cNvSpPr>
          <p:nvPr/>
        </p:nvSpPr>
        <p:spPr bwMode="auto">
          <a:xfrm>
            <a:off x="2133600" y="4267200"/>
            <a:ext cx="0" cy="243840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410" name="Line 19"/>
          <p:cNvSpPr>
            <a:spLocks noChangeShapeType="1"/>
          </p:cNvSpPr>
          <p:nvPr/>
        </p:nvSpPr>
        <p:spPr bwMode="auto">
          <a:xfrm flipV="1">
            <a:off x="4343400" y="2514600"/>
            <a:ext cx="2706688" cy="23622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411" name="Line 20"/>
          <p:cNvSpPr>
            <a:spLocks noChangeShapeType="1"/>
          </p:cNvSpPr>
          <p:nvPr/>
        </p:nvSpPr>
        <p:spPr bwMode="auto">
          <a:xfrm flipV="1">
            <a:off x="5105400" y="3657600"/>
            <a:ext cx="2057400" cy="12192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412" name="Line 21"/>
          <p:cNvSpPr>
            <a:spLocks noChangeShapeType="1"/>
          </p:cNvSpPr>
          <p:nvPr/>
        </p:nvSpPr>
        <p:spPr bwMode="auto">
          <a:xfrm flipH="1">
            <a:off x="2133600" y="4876800"/>
            <a:ext cx="2209800" cy="182880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13" name="Line 22"/>
          <p:cNvSpPr>
            <a:spLocks noChangeShapeType="1"/>
          </p:cNvSpPr>
          <p:nvPr/>
        </p:nvSpPr>
        <p:spPr bwMode="auto">
          <a:xfrm flipH="1">
            <a:off x="2133600" y="3886200"/>
            <a:ext cx="4648200" cy="281940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14" name="Text Box 23"/>
          <p:cNvSpPr txBox="1">
            <a:spLocks noChangeArrowheads="1"/>
          </p:cNvSpPr>
          <p:nvPr/>
        </p:nvSpPr>
        <p:spPr bwMode="auto">
          <a:xfrm>
            <a:off x="762000" y="5715000"/>
            <a:ext cx="12319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2000">
                <a:solidFill>
                  <a:schemeClr val="accent2"/>
                </a:solidFill>
              </a:rPr>
              <a:t>Eyepiece</a:t>
            </a:r>
          </a:p>
          <a:p>
            <a:pPr algn="ctr"/>
            <a:r>
              <a:rPr lang="en-US" altLang="en-US" sz="2000">
                <a:solidFill>
                  <a:schemeClr val="accent2"/>
                </a:solidFill>
              </a:rPr>
              <a:t>image</a:t>
            </a:r>
            <a:endParaRPr lang="en-US" altLang="en-US"/>
          </a:p>
        </p:txBody>
      </p:sp>
      <p:sp>
        <p:nvSpPr>
          <p:cNvPr id="59415" name="Text Box 24"/>
          <p:cNvSpPr txBox="1">
            <a:spLocks noChangeArrowheads="1"/>
          </p:cNvSpPr>
          <p:nvPr/>
        </p:nvSpPr>
        <p:spPr bwMode="auto">
          <a:xfrm>
            <a:off x="4495800" y="5791200"/>
            <a:ext cx="12319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2000"/>
              <a:t>Eyepiece</a:t>
            </a:r>
            <a:endParaRPr lang="en-US" altLang="en-US"/>
          </a:p>
        </p:txBody>
      </p:sp>
      <p:sp>
        <p:nvSpPr>
          <p:cNvPr id="59416" name="Text Box 25"/>
          <p:cNvSpPr txBox="1">
            <a:spLocks noChangeArrowheads="1"/>
          </p:cNvSpPr>
          <p:nvPr/>
        </p:nvSpPr>
        <p:spPr bwMode="auto">
          <a:xfrm>
            <a:off x="6400800" y="5943600"/>
            <a:ext cx="15462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2000"/>
              <a:t>Lens of eye</a:t>
            </a:r>
            <a:endParaRPr lang="en-US" altLang="en-US"/>
          </a:p>
        </p:txBody>
      </p:sp>
      <p:sp>
        <p:nvSpPr>
          <p:cNvPr id="59417" name="Line 26"/>
          <p:cNvSpPr>
            <a:spLocks noChangeShapeType="1"/>
          </p:cNvSpPr>
          <p:nvPr/>
        </p:nvSpPr>
        <p:spPr bwMode="auto">
          <a:xfrm>
            <a:off x="4343400" y="4876800"/>
            <a:ext cx="76200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learn that the speed of light was finite?</a:t>
            </a:r>
            <a:endParaRPr lang="en-US" dirty="0"/>
          </a:p>
        </p:txBody>
      </p:sp>
    </p:spTree>
    <p:extLst>
      <p:ext uri="{BB962C8B-B14F-4D97-AF65-F5344CB8AC3E}">
        <p14:creationId xmlns:p14="http://schemas.microsoft.com/office/powerpoint/2010/main" val="13796596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2"/>
          <p:cNvSpPr txBox="1">
            <a:spLocks noChangeArrowheads="1"/>
          </p:cNvSpPr>
          <p:nvPr/>
        </p:nvSpPr>
        <p:spPr bwMode="auto">
          <a:xfrm>
            <a:off x="1143000" y="228600"/>
            <a:ext cx="6553200"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nSpc>
                <a:spcPct val="80000"/>
              </a:lnSpc>
              <a:spcBef>
                <a:spcPct val="50000"/>
              </a:spcBef>
            </a:pPr>
            <a:r>
              <a:rPr lang="en-US" altLang="en-US"/>
              <a:t>How to get magnification &gt; 100??</a:t>
            </a:r>
          </a:p>
          <a:p>
            <a:pPr>
              <a:lnSpc>
                <a:spcPct val="80000"/>
              </a:lnSpc>
              <a:spcBef>
                <a:spcPct val="50000"/>
              </a:spcBef>
            </a:pPr>
            <a:r>
              <a:rPr lang="en-US" altLang="en-US"/>
              <a:t>Compound microscope</a:t>
            </a:r>
          </a:p>
          <a:p>
            <a:pPr>
              <a:lnSpc>
                <a:spcPct val="80000"/>
              </a:lnSpc>
              <a:spcBef>
                <a:spcPct val="50000"/>
              </a:spcBef>
            </a:pPr>
            <a:r>
              <a:rPr lang="en-US" altLang="en-US"/>
              <a:t>	</a:t>
            </a:r>
            <a:r>
              <a:rPr lang="en-US" altLang="en-US" sz="2000"/>
              <a:t>Objective lens (next to the object)</a:t>
            </a:r>
          </a:p>
          <a:p>
            <a:pPr>
              <a:lnSpc>
                <a:spcPct val="80000"/>
              </a:lnSpc>
              <a:spcBef>
                <a:spcPct val="50000"/>
              </a:spcBef>
            </a:pPr>
            <a:r>
              <a:rPr lang="en-US" altLang="en-US" sz="2000"/>
              <a:t>	Eyepiece   (f = 25mm; 10x)</a:t>
            </a:r>
            <a:r>
              <a:rPr lang="en-US" altLang="en-US"/>
              <a:t>   </a:t>
            </a:r>
          </a:p>
          <a:p>
            <a:pPr>
              <a:spcBef>
                <a:spcPct val="50000"/>
              </a:spcBef>
            </a:pPr>
            <a:endParaRPr lang="en-US" altLang="en-US"/>
          </a:p>
          <a:p>
            <a:pPr>
              <a:spcBef>
                <a:spcPct val="50000"/>
              </a:spcBef>
            </a:pPr>
            <a:endParaRPr lang="en-US" altLang="en-US" sz="1400"/>
          </a:p>
        </p:txBody>
      </p:sp>
      <p:grpSp>
        <p:nvGrpSpPr>
          <p:cNvPr id="60418" name="Group 28"/>
          <p:cNvGrpSpPr>
            <a:grpSpLocks/>
          </p:cNvGrpSpPr>
          <p:nvPr/>
        </p:nvGrpSpPr>
        <p:grpSpPr bwMode="auto">
          <a:xfrm>
            <a:off x="69850" y="4471988"/>
            <a:ext cx="3994150" cy="2286000"/>
            <a:chOff x="192" y="1392"/>
            <a:chExt cx="4946" cy="2832"/>
          </a:xfrm>
        </p:grpSpPr>
        <p:sp>
          <p:nvSpPr>
            <p:cNvPr id="60420" name="Oval 3"/>
            <p:cNvSpPr>
              <a:spLocks noChangeArrowheads="1"/>
            </p:cNvSpPr>
            <p:nvPr/>
          </p:nvSpPr>
          <p:spPr bwMode="auto">
            <a:xfrm>
              <a:off x="4155" y="1392"/>
              <a:ext cx="597" cy="2352"/>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endParaRPr lang="en-US" altLang="en-US" sz="1400"/>
            </a:p>
          </p:txBody>
        </p:sp>
        <p:sp>
          <p:nvSpPr>
            <p:cNvPr id="60421" name="Oval 4"/>
            <p:cNvSpPr>
              <a:spLocks noChangeArrowheads="1"/>
            </p:cNvSpPr>
            <p:nvPr/>
          </p:nvSpPr>
          <p:spPr bwMode="auto">
            <a:xfrm>
              <a:off x="2976" y="1680"/>
              <a:ext cx="426" cy="1928"/>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endParaRPr lang="en-US" altLang="en-US" sz="1400"/>
            </a:p>
          </p:txBody>
        </p:sp>
        <p:sp>
          <p:nvSpPr>
            <p:cNvPr id="60422" name="Line 5"/>
            <p:cNvSpPr>
              <a:spLocks noChangeShapeType="1"/>
            </p:cNvSpPr>
            <p:nvPr/>
          </p:nvSpPr>
          <p:spPr bwMode="auto">
            <a:xfrm>
              <a:off x="192" y="2664"/>
              <a:ext cx="404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23" name="Oval 6"/>
            <p:cNvSpPr>
              <a:spLocks noChangeArrowheads="1"/>
            </p:cNvSpPr>
            <p:nvPr/>
          </p:nvSpPr>
          <p:spPr bwMode="auto">
            <a:xfrm>
              <a:off x="1087" y="1893"/>
              <a:ext cx="281" cy="1543"/>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endParaRPr lang="en-US" altLang="en-US" sz="1400"/>
            </a:p>
          </p:txBody>
        </p:sp>
        <p:sp>
          <p:nvSpPr>
            <p:cNvPr id="60424" name="Line 7"/>
            <p:cNvSpPr>
              <a:spLocks noChangeShapeType="1"/>
            </p:cNvSpPr>
            <p:nvPr/>
          </p:nvSpPr>
          <p:spPr bwMode="auto">
            <a:xfrm>
              <a:off x="618" y="2472"/>
              <a:ext cx="2131" cy="61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25" name="AutoShape 8"/>
            <p:cNvSpPr>
              <a:spLocks noChangeArrowheads="1"/>
            </p:cNvSpPr>
            <p:nvPr/>
          </p:nvSpPr>
          <p:spPr bwMode="auto">
            <a:xfrm>
              <a:off x="1684" y="2626"/>
              <a:ext cx="56" cy="6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60426" name="AutoShape 9"/>
            <p:cNvSpPr>
              <a:spLocks noChangeArrowheads="1"/>
            </p:cNvSpPr>
            <p:nvPr/>
          </p:nvSpPr>
          <p:spPr bwMode="auto">
            <a:xfrm>
              <a:off x="753" y="2619"/>
              <a:ext cx="56" cy="61"/>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60427" name="Line 10"/>
            <p:cNvSpPr>
              <a:spLocks noChangeShapeType="1"/>
            </p:cNvSpPr>
            <p:nvPr/>
          </p:nvSpPr>
          <p:spPr bwMode="auto">
            <a:xfrm flipH="1" flipV="1">
              <a:off x="576" y="2433"/>
              <a:ext cx="0" cy="231"/>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28" name="Line 11"/>
            <p:cNvSpPr>
              <a:spLocks noChangeShapeType="1"/>
            </p:cNvSpPr>
            <p:nvPr/>
          </p:nvSpPr>
          <p:spPr bwMode="auto">
            <a:xfrm>
              <a:off x="576" y="2433"/>
              <a:ext cx="639"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29" name="Line 12"/>
            <p:cNvSpPr>
              <a:spLocks noChangeShapeType="1"/>
            </p:cNvSpPr>
            <p:nvPr/>
          </p:nvSpPr>
          <p:spPr bwMode="auto">
            <a:xfrm>
              <a:off x="576" y="2433"/>
              <a:ext cx="681" cy="65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30" name="Line 13"/>
            <p:cNvSpPr>
              <a:spLocks noChangeShapeType="1"/>
            </p:cNvSpPr>
            <p:nvPr/>
          </p:nvSpPr>
          <p:spPr bwMode="auto">
            <a:xfrm flipV="1">
              <a:off x="1257" y="3072"/>
              <a:ext cx="1527" cy="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31" name="Line 14"/>
            <p:cNvSpPr>
              <a:spLocks noChangeShapeType="1"/>
            </p:cNvSpPr>
            <p:nvPr/>
          </p:nvSpPr>
          <p:spPr bwMode="auto">
            <a:xfrm>
              <a:off x="2749" y="2664"/>
              <a:ext cx="0" cy="425"/>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32" name="Text Box 15"/>
            <p:cNvSpPr txBox="1">
              <a:spLocks noChangeArrowheads="1"/>
            </p:cNvSpPr>
            <p:nvPr/>
          </p:nvSpPr>
          <p:spPr bwMode="auto">
            <a:xfrm>
              <a:off x="2451" y="2572"/>
              <a:ext cx="686"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sz="1000"/>
                <a:t>Image</a:t>
              </a:r>
              <a:endParaRPr lang="en-US" altLang="en-US" sz="1400"/>
            </a:p>
          </p:txBody>
        </p:sp>
        <p:sp>
          <p:nvSpPr>
            <p:cNvPr id="60433" name="Text Box 16"/>
            <p:cNvSpPr txBox="1">
              <a:spLocks noChangeArrowheads="1"/>
            </p:cNvSpPr>
            <p:nvPr/>
          </p:nvSpPr>
          <p:spPr bwMode="auto">
            <a:xfrm>
              <a:off x="615" y="1545"/>
              <a:ext cx="1337"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Dot"/>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1000"/>
                <a:t>Objective Lens</a:t>
              </a:r>
              <a:endParaRPr lang="en-US" altLang="en-US" sz="1400"/>
            </a:p>
          </p:txBody>
        </p:sp>
        <p:sp>
          <p:nvSpPr>
            <p:cNvPr id="60434" name="Line 17"/>
            <p:cNvSpPr>
              <a:spLocks noChangeShapeType="1"/>
            </p:cNvSpPr>
            <p:nvPr/>
          </p:nvSpPr>
          <p:spPr bwMode="auto">
            <a:xfrm>
              <a:off x="1193" y="2427"/>
              <a:ext cx="1556" cy="6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35" name="Line 18"/>
            <p:cNvSpPr>
              <a:spLocks noChangeShapeType="1"/>
            </p:cNvSpPr>
            <p:nvPr/>
          </p:nvSpPr>
          <p:spPr bwMode="auto">
            <a:xfrm>
              <a:off x="1344" y="2688"/>
              <a:ext cx="0" cy="1536"/>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36" name="Line 19"/>
            <p:cNvSpPr>
              <a:spLocks noChangeShapeType="1"/>
            </p:cNvSpPr>
            <p:nvPr/>
          </p:nvSpPr>
          <p:spPr bwMode="auto">
            <a:xfrm flipV="1">
              <a:off x="2736" y="1584"/>
              <a:ext cx="1705" cy="1488"/>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37" name="Line 20"/>
            <p:cNvSpPr>
              <a:spLocks noChangeShapeType="1"/>
            </p:cNvSpPr>
            <p:nvPr/>
          </p:nvSpPr>
          <p:spPr bwMode="auto">
            <a:xfrm flipV="1">
              <a:off x="3216" y="2304"/>
              <a:ext cx="1296" cy="768"/>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38" name="Line 21"/>
            <p:cNvSpPr>
              <a:spLocks noChangeShapeType="1"/>
            </p:cNvSpPr>
            <p:nvPr/>
          </p:nvSpPr>
          <p:spPr bwMode="auto">
            <a:xfrm flipH="1">
              <a:off x="1344" y="3072"/>
              <a:ext cx="1392" cy="115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9" name="Line 22"/>
            <p:cNvSpPr>
              <a:spLocks noChangeShapeType="1"/>
            </p:cNvSpPr>
            <p:nvPr/>
          </p:nvSpPr>
          <p:spPr bwMode="auto">
            <a:xfrm flipH="1">
              <a:off x="1344" y="2448"/>
              <a:ext cx="2928" cy="177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40" name="Text Box 23"/>
            <p:cNvSpPr txBox="1">
              <a:spLocks noChangeArrowheads="1"/>
            </p:cNvSpPr>
            <p:nvPr/>
          </p:nvSpPr>
          <p:spPr bwMode="auto">
            <a:xfrm>
              <a:off x="363" y="3532"/>
              <a:ext cx="1007"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1200">
                  <a:solidFill>
                    <a:schemeClr val="accent2"/>
                  </a:solidFill>
                </a:rPr>
                <a:t>Eyepiece</a:t>
              </a:r>
            </a:p>
            <a:p>
              <a:pPr algn="ctr"/>
              <a:r>
                <a:rPr lang="en-US" altLang="en-US" sz="1200">
                  <a:solidFill>
                    <a:schemeClr val="accent2"/>
                  </a:solidFill>
                </a:rPr>
                <a:t>image</a:t>
              </a:r>
              <a:endParaRPr lang="en-US" altLang="en-US" sz="1400"/>
            </a:p>
          </p:txBody>
        </p:sp>
        <p:sp>
          <p:nvSpPr>
            <p:cNvPr id="60441" name="Text Box 24"/>
            <p:cNvSpPr txBox="1">
              <a:spLocks noChangeArrowheads="1"/>
            </p:cNvSpPr>
            <p:nvPr/>
          </p:nvSpPr>
          <p:spPr bwMode="auto">
            <a:xfrm>
              <a:off x="2714" y="3599"/>
              <a:ext cx="1007" cy="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1200"/>
                <a:t>Eyepiece</a:t>
              </a:r>
              <a:endParaRPr lang="en-US" altLang="en-US" sz="1400"/>
            </a:p>
          </p:txBody>
        </p:sp>
        <p:sp>
          <p:nvSpPr>
            <p:cNvPr id="60442" name="Text Box 25"/>
            <p:cNvSpPr txBox="1">
              <a:spLocks noChangeArrowheads="1"/>
            </p:cNvSpPr>
            <p:nvPr/>
          </p:nvSpPr>
          <p:spPr bwMode="auto">
            <a:xfrm>
              <a:off x="3896" y="3695"/>
              <a:ext cx="1242"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1200"/>
                <a:t>Lens of eye</a:t>
              </a:r>
              <a:endParaRPr lang="en-US" altLang="en-US" sz="1400"/>
            </a:p>
          </p:txBody>
        </p:sp>
        <p:sp>
          <p:nvSpPr>
            <p:cNvPr id="60443" name="Line 26"/>
            <p:cNvSpPr>
              <a:spLocks noChangeShapeType="1"/>
            </p:cNvSpPr>
            <p:nvPr/>
          </p:nvSpPr>
          <p:spPr bwMode="auto">
            <a:xfrm>
              <a:off x="2736" y="3072"/>
              <a:ext cx="48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pic>
        <p:nvPicPr>
          <p:cNvPr id="60419" name="Picture 29" descr="39-eye and ocular.jpg                                          00018BEC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286000"/>
            <a:ext cx="5181600" cy="2830513"/>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71600"/>
            <a:ext cx="5257800"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4" name="Line 3"/>
          <p:cNvSpPr>
            <a:spLocks noChangeShapeType="1"/>
          </p:cNvSpPr>
          <p:nvPr/>
        </p:nvSpPr>
        <p:spPr bwMode="auto">
          <a:xfrm>
            <a:off x="2438400" y="36576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55" name="Line 4"/>
          <p:cNvSpPr>
            <a:spLocks noChangeShapeType="1"/>
          </p:cNvSpPr>
          <p:nvPr/>
        </p:nvSpPr>
        <p:spPr bwMode="auto">
          <a:xfrm flipV="1">
            <a:off x="2401888" y="2014538"/>
            <a:ext cx="0" cy="2514600"/>
          </a:xfrm>
          <a:prstGeom prst="line">
            <a:avLst/>
          </a:prstGeom>
          <a:noFill/>
          <a:ln w="12700">
            <a:solidFill>
              <a:srgbClr val="FF0000"/>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74756" name="Text Box 5"/>
          <p:cNvSpPr txBox="1">
            <a:spLocks noChangeArrowheads="1"/>
          </p:cNvSpPr>
          <p:nvPr/>
        </p:nvSpPr>
        <p:spPr bwMode="auto">
          <a:xfrm>
            <a:off x="1219200" y="4819650"/>
            <a:ext cx="25908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pPr>
            <a:r>
              <a:rPr lang="en-US" altLang="en-US" sz="1600">
                <a:solidFill>
                  <a:srgbClr val="FF0000"/>
                </a:solidFill>
              </a:rPr>
              <a:t>Intermediate Image</a:t>
            </a:r>
          </a:p>
        </p:txBody>
      </p:sp>
      <p:sp>
        <p:nvSpPr>
          <p:cNvPr id="74757" name="Text Box 6"/>
          <p:cNvSpPr txBox="1">
            <a:spLocks noChangeArrowheads="1"/>
          </p:cNvSpPr>
          <p:nvPr/>
        </p:nvSpPr>
        <p:spPr bwMode="auto">
          <a:xfrm>
            <a:off x="3733800" y="4819650"/>
            <a:ext cx="25908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pPr>
            <a:r>
              <a:rPr lang="en-US" altLang="en-US" sz="1600">
                <a:solidFill>
                  <a:srgbClr val="FF0000"/>
                </a:solidFill>
              </a:rPr>
              <a:t>Eyepoint (Exit Pupil) </a:t>
            </a:r>
          </a:p>
        </p:txBody>
      </p:sp>
      <p:sp>
        <p:nvSpPr>
          <p:cNvPr id="74758" name="Text Box 7"/>
          <p:cNvSpPr txBox="1">
            <a:spLocks noChangeArrowheads="1"/>
          </p:cNvSpPr>
          <p:nvPr/>
        </p:nvSpPr>
        <p:spPr bwMode="auto">
          <a:xfrm>
            <a:off x="2057400" y="762000"/>
            <a:ext cx="35496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a:t>The Eyepiece (Ocular)</a:t>
            </a:r>
          </a:p>
        </p:txBody>
      </p:sp>
      <p:sp>
        <p:nvSpPr>
          <p:cNvPr id="74759" name="Text Box 8"/>
          <p:cNvSpPr txBox="1">
            <a:spLocks noChangeArrowheads="1"/>
          </p:cNvSpPr>
          <p:nvPr/>
        </p:nvSpPr>
        <p:spPr bwMode="auto">
          <a:xfrm>
            <a:off x="1358900" y="5715000"/>
            <a:ext cx="49450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1800"/>
              <a:t>Note: If you need a magnifier, turn eyepiece</a:t>
            </a:r>
          </a:p>
          <a:p>
            <a:pPr algn="ctr"/>
            <a:r>
              <a:rPr lang="en-US" altLang="en-US" sz="1800"/>
              <a:t>    upside down and move close to eye</a:t>
            </a:r>
          </a:p>
        </p:txBody>
      </p:sp>
      <p:sp>
        <p:nvSpPr>
          <p:cNvPr id="74760" name="Line 9"/>
          <p:cNvSpPr>
            <a:spLocks noChangeShapeType="1"/>
          </p:cNvSpPr>
          <p:nvPr/>
        </p:nvSpPr>
        <p:spPr bwMode="auto">
          <a:xfrm flipV="1">
            <a:off x="4800600" y="2057400"/>
            <a:ext cx="0" cy="2514600"/>
          </a:xfrm>
          <a:prstGeom prst="line">
            <a:avLst/>
          </a:prstGeom>
          <a:noFill/>
          <a:ln w="12700">
            <a:solidFill>
              <a:srgbClr val="FF0000"/>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185986188"/>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71600"/>
            <a:ext cx="5257800"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8" name="Line 3"/>
          <p:cNvSpPr>
            <a:spLocks noChangeShapeType="1"/>
          </p:cNvSpPr>
          <p:nvPr/>
        </p:nvSpPr>
        <p:spPr bwMode="auto">
          <a:xfrm>
            <a:off x="2438400" y="36576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79" name="Line 4"/>
          <p:cNvSpPr>
            <a:spLocks noChangeShapeType="1"/>
          </p:cNvSpPr>
          <p:nvPr/>
        </p:nvSpPr>
        <p:spPr bwMode="auto">
          <a:xfrm flipV="1">
            <a:off x="2401888" y="2014538"/>
            <a:ext cx="0" cy="2514600"/>
          </a:xfrm>
          <a:prstGeom prst="line">
            <a:avLst/>
          </a:prstGeom>
          <a:noFill/>
          <a:ln w="12700">
            <a:solidFill>
              <a:srgbClr val="FF0000"/>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75780" name="Text Box 5"/>
          <p:cNvSpPr txBox="1">
            <a:spLocks noChangeArrowheads="1"/>
          </p:cNvSpPr>
          <p:nvPr/>
        </p:nvSpPr>
        <p:spPr bwMode="auto">
          <a:xfrm>
            <a:off x="1219200" y="4819650"/>
            <a:ext cx="25908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pPr>
            <a:r>
              <a:rPr lang="en-US" altLang="en-US" sz="1600">
                <a:solidFill>
                  <a:srgbClr val="FF0000"/>
                </a:solidFill>
              </a:rPr>
              <a:t>Intermediate Image</a:t>
            </a:r>
          </a:p>
        </p:txBody>
      </p:sp>
      <p:sp>
        <p:nvSpPr>
          <p:cNvPr id="75781" name="Text Box 6"/>
          <p:cNvSpPr txBox="1">
            <a:spLocks noChangeArrowheads="1"/>
          </p:cNvSpPr>
          <p:nvPr/>
        </p:nvSpPr>
        <p:spPr bwMode="auto">
          <a:xfrm>
            <a:off x="3733800" y="4819650"/>
            <a:ext cx="25908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pPr>
            <a:r>
              <a:rPr lang="en-US" altLang="en-US" sz="1600">
                <a:solidFill>
                  <a:srgbClr val="FF0000"/>
                </a:solidFill>
              </a:rPr>
              <a:t>Eyepoint (Exit Pupil) </a:t>
            </a:r>
          </a:p>
        </p:txBody>
      </p:sp>
      <p:sp>
        <p:nvSpPr>
          <p:cNvPr id="75782" name="Text Box 7"/>
          <p:cNvSpPr txBox="1">
            <a:spLocks noChangeArrowheads="1"/>
          </p:cNvSpPr>
          <p:nvPr/>
        </p:nvSpPr>
        <p:spPr bwMode="auto">
          <a:xfrm>
            <a:off x="2057400" y="762000"/>
            <a:ext cx="35496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a:t>The Eyepiece (Ocular)</a:t>
            </a:r>
          </a:p>
        </p:txBody>
      </p:sp>
      <p:sp>
        <p:nvSpPr>
          <p:cNvPr id="75783" name="Text Box 8"/>
          <p:cNvSpPr txBox="1">
            <a:spLocks noChangeArrowheads="1"/>
          </p:cNvSpPr>
          <p:nvPr/>
        </p:nvSpPr>
        <p:spPr bwMode="auto">
          <a:xfrm>
            <a:off x="1358900" y="57150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endParaRPr lang="en-US" altLang="en-US"/>
          </a:p>
        </p:txBody>
      </p:sp>
      <p:sp>
        <p:nvSpPr>
          <p:cNvPr id="75784" name="Line 9"/>
          <p:cNvSpPr>
            <a:spLocks noChangeShapeType="1"/>
          </p:cNvSpPr>
          <p:nvPr/>
        </p:nvSpPr>
        <p:spPr bwMode="auto">
          <a:xfrm flipV="1">
            <a:off x="4800600" y="2057400"/>
            <a:ext cx="0" cy="2514600"/>
          </a:xfrm>
          <a:prstGeom prst="line">
            <a:avLst/>
          </a:prstGeom>
          <a:noFill/>
          <a:ln w="12700">
            <a:solidFill>
              <a:srgbClr val="FF0000"/>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75785" name="Text Box 10"/>
          <p:cNvSpPr txBox="1">
            <a:spLocks noChangeArrowheads="1"/>
          </p:cNvSpPr>
          <p:nvPr/>
        </p:nvSpPr>
        <p:spPr bwMode="auto">
          <a:xfrm>
            <a:off x="1143000" y="1539875"/>
            <a:ext cx="5334000" cy="822325"/>
          </a:xfrm>
          <a:prstGeom prst="rect">
            <a:avLst/>
          </a:prstGeom>
          <a:solidFill>
            <a:schemeClr val="bg1">
              <a:alpha val="8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a:t>Question:  why does the eye need to be at the focus of the eyepiece?</a:t>
            </a:r>
          </a:p>
        </p:txBody>
      </p:sp>
      <p:sp>
        <p:nvSpPr>
          <p:cNvPr id="75786" name="Oval 11"/>
          <p:cNvSpPr>
            <a:spLocks noChangeArrowheads="1"/>
          </p:cNvSpPr>
          <p:nvPr/>
        </p:nvSpPr>
        <p:spPr bwMode="auto">
          <a:xfrm>
            <a:off x="4267200" y="2590800"/>
            <a:ext cx="1219200" cy="18288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5787" name="Line 12"/>
          <p:cNvSpPr>
            <a:spLocks noChangeShapeType="1"/>
          </p:cNvSpPr>
          <p:nvPr/>
        </p:nvSpPr>
        <p:spPr bwMode="auto">
          <a:xfrm>
            <a:off x="4038600" y="2286000"/>
            <a:ext cx="30480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286644140"/>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Oval 14"/>
          <p:cNvSpPr>
            <a:spLocks noChangeArrowheads="1"/>
          </p:cNvSpPr>
          <p:nvPr/>
        </p:nvSpPr>
        <p:spPr bwMode="auto">
          <a:xfrm>
            <a:off x="4419600" y="2133600"/>
            <a:ext cx="1066800" cy="1066800"/>
          </a:xfrm>
          <a:prstGeom prst="ellipse">
            <a:avLst/>
          </a:prstGeom>
          <a:solidFill>
            <a:srgbClr val="FF6699">
              <a:alpha val="54117"/>
            </a:srgbClr>
          </a:solidFill>
          <a:ln w="2857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6802" name="Rectangle 2"/>
          <p:cNvSpPr>
            <a:spLocks noGrp="1" noChangeArrowheads="1"/>
          </p:cNvSpPr>
          <p:nvPr>
            <p:ph type="title"/>
          </p:nvPr>
        </p:nvSpPr>
        <p:spPr/>
        <p:txBody>
          <a:bodyPr/>
          <a:lstStyle/>
          <a:p>
            <a:r>
              <a:rPr lang="en-US" altLang="en-US" sz="3600" smtClean="0">
                <a:ea typeface="ＭＳ Ｐゴシック" panose="020B0600070205080204" pitchFamily="34" charset="-128"/>
              </a:rPr>
              <a:t>Eye at focal point because…</a:t>
            </a:r>
            <a:endParaRPr lang="en-US" altLang="en-US" sz="2400" smtClean="0">
              <a:ea typeface="ＭＳ Ｐゴシック" panose="020B0600070205080204" pitchFamily="34" charset="-128"/>
            </a:endParaRPr>
          </a:p>
        </p:txBody>
      </p:sp>
      <p:sp>
        <p:nvSpPr>
          <p:cNvPr id="76803" name="Line 8"/>
          <p:cNvSpPr>
            <a:spLocks noChangeShapeType="1"/>
          </p:cNvSpPr>
          <p:nvPr/>
        </p:nvSpPr>
        <p:spPr bwMode="auto">
          <a:xfrm>
            <a:off x="838200" y="2667000"/>
            <a:ext cx="6934200"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76804" name="Oval 9"/>
          <p:cNvSpPr>
            <a:spLocks noChangeArrowheads="1"/>
          </p:cNvSpPr>
          <p:nvPr/>
        </p:nvSpPr>
        <p:spPr bwMode="auto">
          <a:xfrm>
            <a:off x="2819400" y="1981200"/>
            <a:ext cx="304800" cy="1371600"/>
          </a:xfrm>
          <a:prstGeom prst="ellipse">
            <a:avLst/>
          </a:prstGeom>
          <a:solidFill>
            <a:srgbClr val="CCFFFF"/>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6805" name="Line 10"/>
          <p:cNvSpPr>
            <a:spLocks noChangeShapeType="1"/>
          </p:cNvSpPr>
          <p:nvPr/>
        </p:nvSpPr>
        <p:spPr bwMode="auto">
          <a:xfrm flipH="1" flipV="1">
            <a:off x="1363663" y="2286000"/>
            <a:ext cx="7937" cy="762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06" name="Line 12"/>
          <p:cNvSpPr>
            <a:spLocks noChangeShapeType="1"/>
          </p:cNvSpPr>
          <p:nvPr/>
        </p:nvSpPr>
        <p:spPr bwMode="auto">
          <a:xfrm>
            <a:off x="1371600" y="2286000"/>
            <a:ext cx="160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07" name="Oval 15"/>
          <p:cNvSpPr>
            <a:spLocks noChangeArrowheads="1"/>
          </p:cNvSpPr>
          <p:nvPr/>
        </p:nvSpPr>
        <p:spPr bwMode="auto">
          <a:xfrm>
            <a:off x="4495800" y="2286000"/>
            <a:ext cx="228600" cy="762000"/>
          </a:xfrm>
          <a:prstGeom prst="ellipse">
            <a:avLst/>
          </a:prstGeom>
          <a:solidFill>
            <a:schemeClr val="hlink">
              <a:alpha val="61960"/>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6808" name="Line 29"/>
          <p:cNvSpPr>
            <a:spLocks noChangeShapeType="1"/>
          </p:cNvSpPr>
          <p:nvPr/>
        </p:nvSpPr>
        <p:spPr bwMode="auto">
          <a:xfrm>
            <a:off x="1371600" y="3048000"/>
            <a:ext cx="1600200"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09" name="Line 13"/>
          <p:cNvSpPr>
            <a:spLocks noChangeShapeType="1"/>
          </p:cNvSpPr>
          <p:nvPr/>
        </p:nvSpPr>
        <p:spPr bwMode="auto">
          <a:xfrm>
            <a:off x="2971800" y="2286000"/>
            <a:ext cx="3352800" cy="787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0" name="Line 35"/>
          <p:cNvSpPr>
            <a:spLocks noChangeShapeType="1"/>
          </p:cNvSpPr>
          <p:nvPr/>
        </p:nvSpPr>
        <p:spPr bwMode="auto">
          <a:xfrm flipV="1">
            <a:off x="2971800" y="2257425"/>
            <a:ext cx="3333750" cy="790575"/>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1" name="Line 41"/>
          <p:cNvSpPr>
            <a:spLocks noChangeShapeType="1"/>
          </p:cNvSpPr>
          <p:nvPr/>
        </p:nvSpPr>
        <p:spPr bwMode="auto">
          <a:xfrm>
            <a:off x="1363663" y="3038475"/>
            <a:ext cx="1608137" cy="238125"/>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2" name="Line 43"/>
          <p:cNvSpPr>
            <a:spLocks noChangeShapeType="1"/>
          </p:cNvSpPr>
          <p:nvPr/>
        </p:nvSpPr>
        <p:spPr bwMode="auto">
          <a:xfrm flipV="1">
            <a:off x="1371600" y="2057400"/>
            <a:ext cx="1600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3" name="Line 47"/>
          <p:cNvSpPr>
            <a:spLocks noChangeShapeType="1"/>
          </p:cNvSpPr>
          <p:nvPr/>
        </p:nvSpPr>
        <p:spPr bwMode="auto">
          <a:xfrm>
            <a:off x="1371600" y="2286000"/>
            <a:ext cx="1600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4" name="Line 48"/>
          <p:cNvSpPr>
            <a:spLocks noChangeShapeType="1"/>
          </p:cNvSpPr>
          <p:nvPr/>
        </p:nvSpPr>
        <p:spPr bwMode="auto">
          <a:xfrm flipV="1">
            <a:off x="1371600" y="2819400"/>
            <a:ext cx="1600200" cy="22860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5" name="Line 52"/>
          <p:cNvSpPr>
            <a:spLocks noChangeShapeType="1"/>
          </p:cNvSpPr>
          <p:nvPr/>
        </p:nvSpPr>
        <p:spPr bwMode="auto">
          <a:xfrm>
            <a:off x="2971800" y="2514600"/>
            <a:ext cx="3352800" cy="787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6" name="Line 53"/>
          <p:cNvSpPr>
            <a:spLocks noChangeShapeType="1"/>
          </p:cNvSpPr>
          <p:nvPr/>
        </p:nvSpPr>
        <p:spPr bwMode="auto">
          <a:xfrm>
            <a:off x="2971800" y="2057400"/>
            <a:ext cx="3352800" cy="787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7" name="Line 54"/>
          <p:cNvSpPr>
            <a:spLocks noChangeShapeType="1"/>
          </p:cNvSpPr>
          <p:nvPr/>
        </p:nvSpPr>
        <p:spPr bwMode="auto">
          <a:xfrm flipV="1">
            <a:off x="2971800" y="2028825"/>
            <a:ext cx="3333750" cy="790575"/>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8" name="Line 55"/>
          <p:cNvSpPr>
            <a:spLocks noChangeShapeType="1"/>
          </p:cNvSpPr>
          <p:nvPr/>
        </p:nvSpPr>
        <p:spPr bwMode="auto">
          <a:xfrm flipV="1">
            <a:off x="2971800" y="2486025"/>
            <a:ext cx="3333750" cy="790575"/>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9" name="Oval 103"/>
          <p:cNvSpPr>
            <a:spLocks noChangeArrowheads="1"/>
          </p:cNvSpPr>
          <p:nvPr/>
        </p:nvSpPr>
        <p:spPr bwMode="auto">
          <a:xfrm>
            <a:off x="5867400" y="4038600"/>
            <a:ext cx="1066800" cy="1066800"/>
          </a:xfrm>
          <a:prstGeom prst="ellipse">
            <a:avLst/>
          </a:prstGeom>
          <a:solidFill>
            <a:srgbClr val="FF6699">
              <a:alpha val="54117"/>
            </a:srgbClr>
          </a:solidFill>
          <a:ln w="2857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6820" name="Line 104"/>
          <p:cNvSpPr>
            <a:spLocks noChangeShapeType="1"/>
          </p:cNvSpPr>
          <p:nvPr/>
        </p:nvSpPr>
        <p:spPr bwMode="auto">
          <a:xfrm>
            <a:off x="838200" y="4572000"/>
            <a:ext cx="6934200"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76821" name="Oval 105"/>
          <p:cNvSpPr>
            <a:spLocks noChangeArrowheads="1"/>
          </p:cNvSpPr>
          <p:nvPr/>
        </p:nvSpPr>
        <p:spPr bwMode="auto">
          <a:xfrm>
            <a:off x="2819400" y="3886200"/>
            <a:ext cx="304800" cy="1371600"/>
          </a:xfrm>
          <a:prstGeom prst="ellipse">
            <a:avLst/>
          </a:prstGeom>
          <a:solidFill>
            <a:srgbClr val="CCFFFF"/>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6822" name="Line 106"/>
          <p:cNvSpPr>
            <a:spLocks noChangeShapeType="1"/>
          </p:cNvSpPr>
          <p:nvPr/>
        </p:nvSpPr>
        <p:spPr bwMode="auto">
          <a:xfrm flipH="1" flipV="1">
            <a:off x="1363663" y="4191000"/>
            <a:ext cx="7937" cy="762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23" name="Line 107"/>
          <p:cNvSpPr>
            <a:spLocks noChangeShapeType="1"/>
          </p:cNvSpPr>
          <p:nvPr/>
        </p:nvSpPr>
        <p:spPr bwMode="auto">
          <a:xfrm>
            <a:off x="1371600" y="4419600"/>
            <a:ext cx="160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4" name="Oval 108"/>
          <p:cNvSpPr>
            <a:spLocks noChangeArrowheads="1"/>
          </p:cNvSpPr>
          <p:nvPr/>
        </p:nvSpPr>
        <p:spPr bwMode="auto">
          <a:xfrm>
            <a:off x="5943600" y="4191000"/>
            <a:ext cx="228600" cy="762000"/>
          </a:xfrm>
          <a:prstGeom prst="ellipse">
            <a:avLst/>
          </a:prstGeom>
          <a:solidFill>
            <a:schemeClr val="hlink">
              <a:alpha val="61960"/>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6825" name="Line 109"/>
          <p:cNvSpPr>
            <a:spLocks noChangeShapeType="1"/>
          </p:cNvSpPr>
          <p:nvPr/>
        </p:nvSpPr>
        <p:spPr bwMode="auto">
          <a:xfrm>
            <a:off x="1371600" y="4724400"/>
            <a:ext cx="1600200"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6" name="Line 112"/>
          <p:cNvSpPr>
            <a:spLocks noChangeShapeType="1"/>
          </p:cNvSpPr>
          <p:nvPr/>
        </p:nvSpPr>
        <p:spPr bwMode="auto">
          <a:xfrm>
            <a:off x="1363663" y="4714875"/>
            <a:ext cx="1608137" cy="238125"/>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7" name="Line 113"/>
          <p:cNvSpPr>
            <a:spLocks noChangeShapeType="1"/>
          </p:cNvSpPr>
          <p:nvPr/>
        </p:nvSpPr>
        <p:spPr bwMode="auto">
          <a:xfrm flipV="1">
            <a:off x="1371600" y="4191000"/>
            <a:ext cx="1600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8" name="Line 114"/>
          <p:cNvSpPr>
            <a:spLocks noChangeShapeType="1"/>
          </p:cNvSpPr>
          <p:nvPr/>
        </p:nvSpPr>
        <p:spPr bwMode="auto">
          <a:xfrm>
            <a:off x="1371600" y="4419600"/>
            <a:ext cx="1600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9" name="Line 115"/>
          <p:cNvSpPr>
            <a:spLocks noChangeShapeType="1"/>
          </p:cNvSpPr>
          <p:nvPr/>
        </p:nvSpPr>
        <p:spPr bwMode="auto">
          <a:xfrm flipV="1">
            <a:off x="1371600" y="4495800"/>
            <a:ext cx="1600200" cy="22860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0" name="Line 116"/>
          <p:cNvSpPr>
            <a:spLocks noChangeShapeType="1"/>
          </p:cNvSpPr>
          <p:nvPr/>
        </p:nvSpPr>
        <p:spPr bwMode="auto">
          <a:xfrm>
            <a:off x="2971800" y="4419600"/>
            <a:ext cx="4264025" cy="369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1" name="Line 118"/>
          <p:cNvSpPr>
            <a:spLocks noChangeShapeType="1"/>
          </p:cNvSpPr>
          <p:nvPr/>
        </p:nvSpPr>
        <p:spPr bwMode="auto">
          <a:xfrm flipV="1">
            <a:off x="2971800" y="4343400"/>
            <a:ext cx="3962400" cy="38100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2" name="Line 120"/>
          <p:cNvSpPr>
            <a:spLocks noChangeShapeType="1"/>
          </p:cNvSpPr>
          <p:nvPr/>
        </p:nvSpPr>
        <p:spPr bwMode="auto">
          <a:xfrm flipV="1">
            <a:off x="2971800" y="4572000"/>
            <a:ext cx="3962400" cy="38100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3" name="Line 121"/>
          <p:cNvSpPr>
            <a:spLocks noChangeShapeType="1"/>
          </p:cNvSpPr>
          <p:nvPr/>
        </p:nvSpPr>
        <p:spPr bwMode="auto">
          <a:xfrm flipV="1">
            <a:off x="2971800" y="4114800"/>
            <a:ext cx="3962400" cy="38100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4" name="Line 122"/>
          <p:cNvSpPr>
            <a:spLocks noChangeShapeType="1"/>
          </p:cNvSpPr>
          <p:nvPr/>
        </p:nvSpPr>
        <p:spPr bwMode="auto">
          <a:xfrm>
            <a:off x="2971800" y="4651375"/>
            <a:ext cx="4264025" cy="369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5" name="Line 123"/>
          <p:cNvSpPr>
            <a:spLocks noChangeShapeType="1"/>
          </p:cNvSpPr>
          <p:nvPr/>
        </p:nvSpPr>
        <p:spPr bwMode="auto">
          <a:xfrm>
            <a:off x="2971800" y="4191000"/>
            <a:ext cx="4264025" cy="369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6" name="Text Box 124"/>
          <p:cNvSpPr txBox="1">
            <a:spLocks noChangeArrowheads="1"/>
          </p:cNvSpPr>
          <p:nvPr/>
        </p:nvSpPr>
        <p:spPr bwMode="auto">
          <a:xfrm>
            <a:off x="2895600" y="5715000"/>
            <a:ext cx="3929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…it maximizes field of view.</a:t>
            </a:r>
          </a:p>
        </p:txBody>
      </p:sp>
    </p:spTree>
    <p:extLst>
      <p:ext uri="{BB962C8B-B14F-4D97-AF65-F5344CB8AC3E}">
        <p14:creationId xmlns:p14="http://schemas.microsoft.com/office/powerpoint/2010/main" val="4217788567"/>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3-scope optics.jpg                                             00018BEC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514475" y="1228725"/>
            <a:ext cx="283845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Text Box 3"/>
          <p:cNvSpPr txBox="1">
            <a:spLocks noChangeArrowheads="1"/>
          </p:cNvSpPr>
          <p:nvPr/>
        </p:nvSpPr>
        <p:spPr bwMode="auto">
          <a:xfrm>
            <a:off x="0" y="457200"/>
            <a:ext cx="9142413"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2800"/>
              <a:t>Object viewed through microscope vs the unaided eye</a:t>
            </a:r>
          </a:p>
          <a:p>
            <a:pPr algn="ctr"/>
            <a:r>
              <a:rPr lang="en-US" altLang="en-US" sz="2800"/>
              <a:t>(250 mm from eye)</a:t>
            </a:r>
          </a:p>
        </p:txBody>
      </p:sp>
      <p:sp>
        <p:nvSpPr>
          <p:cNvPr id="77828" name="Text Box 4"/>
          <p:cNvSpPr txBox="1">
            <a:spLocks noChangeArrowheads="1"/>
          </p:cNvSpPr>
          <p:nvPr/>
        </p:nvSpPr>
        <p:spPr bwMode="auto">
          <a:xfrm>
            <a:off x="5715000" y="4419600"/>
            <a:ext cx="3211513"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1x view </a:t>
            </a:r>
          </a:p>
          <a:p>
            <a:r>
              <a:rPr lang="en-US" altLang="en-US"/>
              <a:t>Small image on retina</a:t>
            </a:r>
          </a:p>
        </p:txBody>
      </p:sp>
      <p:sp>
        <p:nvSpPr>
          <p:cNvPr id="77829" name="Text Box 5"/>
          <p:cNvSpPr txBox="1">
            <a:spLocks noChangeArrowheads="1"/>
          </p:cNvSpPr>
          <p:nvPr/>
        </p:nvSpPr>
        <p:spPr bwMode="auto">
          <a:xfrm>
            <a:off x="5715000" y="3200400"/>
            <a:ext cx="3259138"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Compound microscope</a:t>
            </a:r>
          </a:p>
          <a:p>
            <a:r>
              <a:rPr lang="en-US" altLang="en-US"/>
              <a:t>Large image on retina</a:t>
            </a:r>
          </a:p>
        </p:txBody>
      </p:sp>
    </p:spTree>
    <p:extLst>
      <p:ext uri="{BB962C8B-B14F-4D97-AF65-F5344CB8AC3E}">
        <p14:creationId xmlns:p14="http://schemas.microsoft.com/office/powerpoint/2010/main" val="31788331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2"/>
          <p:cNvSpPr txBox="1">
            <a:spLocks noChangeArrowheads="1"/>
          </p:cNvSpPr>
          <p:nvPr/>
        </p:nvSpPr>
        <p:spPr bwMode="auto">
          <a:xfrm>
            <a:off x="762000" y="228600"/>
            <a:ext cx="777240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nSpc>
                <a:spcPct val="110000"/>
              </a:lnSpc>
              <a:spcBef>
                <a:spcPct val="50000"/>
              </a:spcBef>
            </a:pPr>
            <a:r>
              <a:rPr lang="en-US" altLang="en-US" sz="2000"/>
              <a:t>Homework 1:  The index of refraction changes with wavelength (index is larger in blue than red).  	</a:t>
            </a:r>
          </a:p>
          <a:p>
            <a:pPr>
              <a:lnSpc>
                <a:spcPct val="110000"/>
              </a:lnSpc>
              <a:spcBef>
                <a:spcPct val="50000"/>
              </a:spcBef>
            </a:pPr>
            <a:r>
              <a:rPr lang="en-US" altLang="en-US" sz="2000"/>
              <a:t>How would you need to modify this diagram of the rays of red light to make it appropriate for blue light?</a:t>
            </a:r>
            <a:endParaRPr lang="en-US" altLang="en-US" sz="1400"/>
          </a:p>
        </p:txBody>
      </p:sp>
      <p:sp>
        <p:nvSpPr>
          <p:cNvPr id="61442" name="Line 3"/>
          <p:cNvSpPr>
            <a:spLocks noChangeShapeType="1"/>
          </p:cNvSpPr>
          <p:nvPr/>
        </p:nvSpPr>
        <p:spPr bwMode="auto">
          <a:xfrm>
            <a:off x="457200" y="43434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43" name="Oval 4"/>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61444" name="Line 5"/>
          <p:cNvSpPr>
            <a:spLocks noChangeShapeType="1"/>
          </p:cNvSpPr>
          <p:nvPr/>
        </p:nvSpPr>
        <p:spPr bwMode="auto">
          <a:xfrm>
            <a:off x="609600" y="3657600"/>
            <a:ext cx="8534400" cy="1676400"/>
          </a:xfrm>
          <a:prstGeom prst="line">
            <a:avLst/>
          </a:prstGeom>
          <a:noFill/>
          <a:ln w="34925">
            <a:solidFill>
              <a:srgbClr val="FF0E0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45" name="AutoShape 6"/>
          <p:cNvSpPr>
            <a:spLocks noChangeArrowheads="1"/>
          </p:cNvSpPr>
          <p:nvPr/>
        </p:nvSpPr>
        <p:spPr bwMode="auto">
          <a:xfrm>
            <a:off x="6019800" y="4267200"/>
            <a:ext cx="1524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61446" name="AutoShape 7"/>
          <p:cNvSpPr>
            <a:spLocks noChangeArrowheads="1"/>
          </p:cNvSpPr>
          <p:nvPr/>
        </p:nvSpPr>
        <p:spPr bwMode="auto">
          <a:xfrm>
            <a:off x="2003425" y="4267200"/>
            <a:ext cx="1524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61447" name="Line 8"/>
          <p:cNvSpPr>
            <a:spLocks noChangeShapeType="1"/>
          </p:cNvSpPr>
          <p:nvPr/>
        </p:nvSpPr>
        <p:spPr bwMode="auto">
          <a:xfrm flipV="1">
            <a:off x="609600" y="3657600"/>
            <a:ext cx="0" cy="685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48" name="Line 9"/>
          <p:cNvSpPr>
            <a:spLocks noChangeShapeType="1"/>
          </p:cNvSpPr>
          <p:nvPr/>
        </p:nvSpPr>
        <p:spPr bwMode="auto">
          <a:xfrm>
            <a:off x="609600" y="3657600"/>
            <a:ext cx="3505200" cy="0"/>
          </a:xfrm>
          <a:prstGeom prst="line">
            <a:avLst/>
          </a:prstGeom>
          <a:noFill/>
          <a:ln w="34925">
            <a:solidFill>
              <a:srgbClr val="FF0E0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49" name="Line 10"/>
          <p:cNvSpPr>
            <a:spLocks noChangeShapeType="1"/>
          </p:cNvSpPr>
          <p:nvPr/>
        </p:nvSpPr>
        <p:spPr bwMode="auto">
          <a:xfrm>
            <a:off x="4114800" y="3657600"/>
            <a:ext cx="5029200" cy="1752600"/>
          </a:xfrm>
          <a:prstGeom prst="line">
            <a:avLst/>
          </a:prstGeom>
          <a:noFill/>
          <a:ln w="34925">
            <a:solidFill>
              <a:srgbClr val="FF0E0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50" name="Line 11"/>
          <p:cNvSpPr>
            <a:spLocks noChangeShapeType="1"/>
          </p:cNvSpPr>
          <p:nvPr/>
        </p:nvSpPr>
        <p:spPr bwMode="auto">
          <a:xfrm>
            <a:off x="609600" y="3657600"/>
            <a:ext cx="3505200" cy="1600200"/>
          </a:xfrm>
          <a:prstGeom prst="line">
            <a:avLst/>
          </a:prstGeom>
          <a:noFill/>
          <a:ln w="34925">
            <a:solidFill>
              <a:srgbClr val="FF0E0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51" name="Line 12"/>
          <p:cNvSpPr>
            <a:spLocks noChangeShapeType="1"/>
          </p:cNvSpPr>
          <p:nvPr/>
        </p:nvSpPr>
        <p:spPr bwMode="auto">
          <a:xfrm flipV="1">
            <a:off x="4114800" y="5257800"/>
            <a:ext cx="5029200" cy="0"/>
          </a:xfrm>
          <a:prstGeom prst="line">
            <a:avLst/>
          </a:prstGeom>
          <a:noFill/>
          <a:ln w="34925">
            <a:solidFill>
              <a:srgbClr val="FF0E0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52" name="Line 13"/>
          <p:cNvSpPr>
            <a:spLocks noChangeShapeType="1"/>
          </p:cNvSpPr>
          <p:nvPr/>
        </p:nvSpPr>
        <p:spPr bwMode="auto">
          <a:xfrm>
            <a:off x="8686800" y="4343400"/>
            <a:ext cx="0" cy="914400"/>
          </a:xfrm>
          <a:prstGeom prst="line">
            <a:avLst/>
          </a:prstGeom>
          <a:noFill/>
          <a:ln w="76200">
            <a:solidFill>
              <a:srgbClr val="FF0E0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53" name="Line 14"/>
          <p:cNvSpPr>
            <a:spLocks noChangeShapeType="1"/>
          </p:cNvSpPr>
          <p:nvPr/>
        </p:nvSpPr>
        <p:spPr bwMode="auto">
          <a:xfrm>
            <a:off x="2133600" y="3124200"/>
            <a:ext cx="19812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54" name="Line 15"/>
          <p:cNvSpPr>
            <a:spLocks noChangeShapeType="1"/>
          </p:cNvSpPr>
          <p:nvPr/>
        </p:nvSpPr>
        <p:spPr bwMode="auto">
          <a:xfrm>
            <a:off x="4114800" y="4038600"/>
            <a:ext cx="45720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55" name="Line 16"/>
          <p:cNvSpPr>
            <a:spLocks noChangeShapeType="1"/>
          </p:cNvSpPr>
          <p:nvPr/>
        </p:nvSpPr>
        <p:spPr bwMode="auto">
          <a:xfrm flipH="1">
            <a:off x="609600" y="4724400"/>
            <a:ext cx="35052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56" name="Text Box 17"/>
          <p:cNvSpPr txBox="1">
            <a:spLocks noChangeArrowheads="1"/>
          </p:cNvSpPr>
          <p:nvPr/>
        </p:nvSpPr>
        <p:spPr bwMode="auto">
          <a:xfrm>
            <a:off x="2879725" y="2589213"/>
            <a:ext cx="3397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a:t>f</a:t>
            </a:r>
          </a:p>
        </p:txBody>
      </p:sp>
      <p:sp>
        <p:nvSpPr>
          <p:cNvPr id="61457" name="Text Box 18"/>
          <p:cNvSpPr txBox="1">
            <a:spLocks noChangeArrowheads="1"/>
          </p:cNvSpPr>
          <p:nvPr/>
        </p:nvSpPr>
        <p:spPr bwMode="auto">
          <a:xfrm>
            <a:off x="1905000" y="4648200"/>
            <a:ext cx="3444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a:t>o</a:t>
            </a:r>
          </a:p>
        </p:txBody>
      </p:sp>
      <p:sp>
        <p:nvSpPr>
          <p:cNvPr id="61458" name="Text Box 19"/>
          <p:cNvSpPr txBox="1">
            <a:spLocks noChangeArrowheads="1"/>
          </p:cNvSpPr>
          <p:nvPr/>
        </p:nvSpPr>
        <p:spPr bwMode="auto">
          <a:xfrm>
            <a:off x="6324600" y="3505200"/>
            <a:ext cx="2698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a:t>i</a:t>
            </a:r>
          </a:p>
        </p:txBody>
      </p:sp>
      <p:sp>
        <p:nvSpPr>
          <p:cNvPr id="61459" name="Text Box 20"/>
          <p:cNvSpPr txBox="1">
            <a:spLocks noChangeArrowheads="1"/>
          </p:cNvSpPr>
          <p:nvPr/>
        </p:nvSpPr>
        <p:spPr bwMode="auto">
          <a:xfrm>
            <a:off x="914400" y="6324600"/>
            <a:ext cx="6430963"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2000"/>
              <a:t>Hint:  higher index of refraction results in shorter f</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come back to refractive index (</a:t>
            </a:r>
            <a:r>
              <a:rPr lang="el-GR" dirty="0" smtClean="0"/>
              <a:t>η</a:t>
            </a:r>
            <a:r>
              <a:rPr lang="en-US" dirty="0" smtClean="0"/>
              <a: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57093373"/>
              </p:ext>
            </p:extLst>
          </p:nvPr>
        </p:nvGraphicFramePr>
        <p:xfrm>
          <a:off x="628650" y="1825625"/>
          <a:ext cx="7886700" cy="2595880"/>
        </p:xfrm>
        <a:graphic>
          <a:graphicData uri="http://schemas.openxmlformats.org/drawingml/2006/table">
            <a:tbl>
              <a:tblPr firstRow="1" bandRow="1">
                <a:tableStyleId>{5C22544A-7EE6-4342-B048-85BDC9FD1C3A}</a:tableStyleId>
              </a:tblPr>
              <a:tblGrid>
                <a:gridCol w="3943350"/>
                <a:gridCol w="3943350"/>
              </a:tblGrid>
              <a:tr h="370840">
                <a:tc>
                  <a:txBody>
                    <a:bodyPr/>
                    <a:lstStyle/>
                    <a:p>
                      <a:r>
                        <a:rPr lang="en-US" dirty="0" smtClean="0"/>
                        <a:t>Material</a:t>
                      </a:r>
                      <a:endParaRPr lang="en-US" dirty="0"/>
                    </a:p>
                  </a:txBody>
                  <a:tcPr marL="185569" marR="185569"/>
                </a:tc>
                <a:tc>
                  <a:txBody>
                    <a:bodyPr/>
                    <a:lstStyle/>
                    <a:p>
                      <a:r>
                        <a:rPr lang="en-US" dirty="0" smtClean="0"/>
                        <a:t>Refractive</a:t>
                      </a:r>
                      <a:r>
                        <a:rPr lang="en-US" baseline="0" dirty="0" smtClean="0"/>
                        <a:t> Index</a:t>
                      </a:r>
                    </a:p>
                  </a:txBody>
                  <a:tcPr marL="185569" marR="185569"/>
                </a:tc>
              </a:tr>
              <a:tr h="370840">
                <a:tc>
                  <a:txBody>
                    <a:bodyPr/>
                    <a:lstStyle/>
                    <a:p>
                      <a:r>
                        <a:rPr lang="en-US" dirty="0" smtClean="0"/>
                        <a:t>Air</a:t>
                      </a:r>
                      <a:endParaRPr lang="en-US" dirty="0"/>
                    </a:p>
                  </a:txBody>
                  <a:tcPr marL="185569" marR="185569"/>
                </a:tc>
                <a:tc>
                  <a:txBody>
                    <a:bodyPr/>
                    <a:lstStyle/>
                    <a:p>
                      <a:r>
                        <a:rPr lang="en-US" dirty="0" smtClean="0"/>
                        <a:t>1.0003</a:t>
                      </a:r>
                      <a:endParaRPr lang="en-US" dirty="0"/>
                    </a:p>
                  </a:txBody>
                  <a:tcPr marL="185569" marR="185569"/>
                </a:tc>
              </a:tr>
              <a:tr h="370840">
                <a:tc>
                  <a:txBody>
                    <a:bodyPr/>
                    <a:lstStyle/>
                    <a:p>
                      <a:r>
                        <a:rPr lang="en-US" dirty="0" smtClean="0"/>
                        <a:t>Water</a:t>
                      </a:r>
                      <a:endParaRPr lang="en-US" dirty="0"/>
                    </a:p>
                  </a:txBody>
                  <a:tcPr marL="185569" marR="185569"/>
                </a:tc>
                <a:tc>
                  <a:txBody>
                    <a:bodyPr/>
                    <a:lstStyle/>
                    <a:p>
                      <a:r>
                        <a:rPr lang="en-US" dirty="0" smtClean="0"/>
                        <a:t>1.33</a:t>
                      </a:r>
                      <a:endParaRPr lang="en-US" dirty="0"/>
                    </a:p>
                  </a:txBody>
                  <a:tcPr marL="185569" marR="185569"/>
                </a:tc>
              </a:tr>
              <a:tr h="370840">
                <a:tc>
                  <a:txBody>
                    <a:bodyPr/>
                    <a:lstStyle/>
                    <a:p>
                      <a:r>
                        <a:rPr lang="en-US" dirty="0" smtClean="0"/>
                        <a:t>Glycerin</a:t>
                      </a:r>
                      <a:endParaRPr lang="en-US" dirty="0"/>
                    </a:p>
                  </a:txBody>
                  <a:tcPr marL="185569" marR="185569"/>
                </a:tc>
                <a:tc>
                  <a:txBody>
                    <a:bodyPr/>
                    <a:lstStyle/>
                    <a:p>
                      <a:r>
                        <a:rPr lang="en-US" dirty="0" smtClean="0"/>
                        <a:t>1.47</a:t>
                      </a:r>
                      <a:endParaRPr lang="en-US" dirty="0"/>
                    </a:p>
                  </a:txBody>
                  <a:tcPr marL="185569" marR="185569"/>
                </a:tc>
              </a:tr>
              <a:tr h="370840">
                <a:tc>
                  <a:txBody>
                    <a:bodyPr/>
                    <a:lstStyle/>
                    <a:p>
                      <a:r>
                        <a:rPr lang="en-US" dirty="0" smtClean="0"/>
                        <a:t>Immersion Oil</a:t>
                      </a:r>
                      <a:endParaRPr lang="en-US" dirty="0"/>
                    </a:p>
                  </a:txBody>
                  <a:tcPr marL="185569" marR="185569"/>
                </a:tc>
                <a:tc>
                  <a:txBody>
                    <a:bodyPr/>
                    <a:lstStyle/>
                    <a:p>
                      <a:r>
                        <a:rPr lang="en-US" dirty="0" smtClean="0"/>
                        <a:t>1.515</a:t>
                      </a:r>
                      <a:endParaRPr lang="en-US" dirty="0"/>
                    </a:p>
                  </a:txBody>
                  <a:tcPr marL="185569" marR="185569"/>
                </a:tc>
              </a:tr>
              <a:tr h="370840">
                <a:tc>
                  <a:txBody>
                    <a:bodyPr/>
                    <a:lstStyle/>
                    <a:p>
                      <a:r>
                        <a:rPr lang="en-US" dirty="0" smtClean="0"/>
                        <a:t>Glass</a:t>
                      </a:r>
                      <a:endParaRPr lang="en-US" dirty="0"/>
                    </a:p>
                  </a:txBody>
                  <a:tcPr marL="185569" marR="185569"/>
                </a:tc>
                <a:tc>
                  <a:txBody>
                    <a:bodyPr/>
                    <a:lstStyle/>
                    <a:p>
                      <a:r>
                        <a:rPr lang="en-US" dirty="0" smtClean="0"/>
                        <a:t>1.52</a:t>
                      </a:r>
                    </a:p>
                  </a:txBody>
                  <a:tcPr marL="185569" marR="185569"/>
                </a:tc>
              </a:tr>
              <a:tr h="370840">
                <a:tc>
                  <a:txBody>
                    <a:bodyPr/>
                    <a:lstStyle/>
                    <a:p>
                      <a:r>
                        <a:rPr lang="en-US" dirty="0" smtClean="0"/>
                        <a:t>Diamond</a:t>
                      </a:r>
                      <a:endParaRPr lang="en-US" dirty="0"/>
                    </a:p>
                  </a:txBody>
                  <a:tcPr marL="185569" marR="185569"/>
                </a:tc>
                <a:tc>
                  <a:txBody>
                    <a:bodyPr/>
                    <a:lstStyle/>
                    <a:p>
                      <a:r>
                        <a:rPr lang="en-US" dirty="0" smtClean="0"/>
                        <a:t>2.42</a:t>
                      </a:r>
                      <a:endParaRPr lang="en-US" dirty="0"/>
                    </a:p>
                  </a:txBody>
                  <a:tcPr marL="185569" marR="185569"/>
                </a:tc>
              </a:tr>
            </a:tbl>
          </a:graphicData>
        </a:graphic>
      </p:graphicFrame>
      <p:sp>
        <p:nvSpPr>
          <p:cNvPr id="7" name="TextBox 6"/>
          <p:cNvSpPr txBox="1"/>
          <p:nvPr/>
        </p:nvSpPr>
        <p:spPr>
          <a:xfrm>
            <a:off x="628650" y="4800600"/>
            <a:ext cx="6052875" cy="523220"/>
          </a:xfrm>
          <a:prstGeom prst="rect">
            <a:avLst/>
          </a:prstGeom>
          <a:noFill/>
        </p:spPr>
        <p:txBody>
          <a:bodyPr wrap="none" rtlCol="0">
            <a:spAutoFit/>
          </a:bodyPr>
          <a:lstStyle/>
          <a:p>
            <a:r>
              <a:rPr lang="el-GR" altLang="en-US" sz="2800" dirty="0" smtClean="0">
                <a:latin typeface="+mn-lt"/>
              </a:rPr>
              <a:t>η</a:t>
            </a:r>
            <a:r>
              <a:rPr lang="en-US" altLang="en-US" dirty="0" smtClean="0">
                <a:latin typeface="+mn-lt"/>
              </a:rPr>
              <a:t> </a:t>
            </a:r>
            <a:r>
              <a:rPr lang="en-US" altLang="en-US" dirty="0">
                <a:latin typeface="+mn-lt"/>
              </a:rPr>
              <a:t>= speed of light in vacuum /speed in </a:t>
            </a:r>
            <a:r>
              <a:rPr lang="en-US" altLang="en-US" dirty="0" smtClean="0">
                <a:latin typeface="+mn-lt"/>
              </a:rPr>
              <a:t>medium</a:t>
            </a:r>
            <a:endParaRPr lang="en-US" altLang="en-US" dirty="0">
              <a:latin typeface="+mn-lt"/>
            </a:endParaRPr>
          </a:p>
        </p:txBody>
      </p:sp>
    </p:spTree>
    <p:extLst>
      <p:ext uri="{BB962C8B-B14F-4D97-AF65-F5344CB8AC3E}">
        <p14:creationId xmlns:p14="http://schemas.microsoft.com/office/powerpoint/2010/main" val="24956502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Metamaterials with negative refractive indices would produce bizarre images </a:t>
            </a:r>
            <a:endParaRPr lang="en-US" sz="3600"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28650" y="2146517"/>
            <a:ext cx="3886200" cy="3709554"/>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1040" y="2146517"/>
            <a:ext cx="4572000" cy="2642886"/>
          </a:xfrm>
          <a:prstGeom prst="rect">
            <a:avLst/>
          </a:prstGeom>
        </p:spPr>
      </p:pic>
      <p:sp>
        <p:nvSpPr>
          <p:cNvPr id="11" name="TextBox 10"/>
          <p:cNvSpPr txBox="1"/>
          <p:nvPr/>
        </p:nvSpPr>
        <p:spPr>
          <a:xfrm>
            <a:off x="5572124" y="4983621"/>
            <a:ext cx="2406749" cy="523220"/>
          </a:xfrm>
          <a:prstGeom prst="rect">
            <a:avLst/>
          </a:prstGeom>
          <a:noFill/>
        </p:spPr>
        <p:txBody>
          <a:bodyPr wrap="none" rtlCol="0">
            <a:spAutoFit/>
          </a:bodyPr>
          <a:lstStyle/>
          <a:p>
            <a:r>
              <a:rPr lang="en-US" sz="2800" dirty="0" smtClean="0">
                <a:latin typeface="+mn-lt"/>
              </a:rPr>
              <a:t>Image not real!</a:t>
            </a:r>
            <a:endParaRPr lang="en-US" sz="2800" dirty="0">
              <a:latin typeface="+mn-lt"/>
            </a:endParaRPr>
          </a:p>
        </p:txBody>
      </p:sp>
      <p:sp>
        <p:nvSpPr>
          <p:cNvPr id="12" name="TextBox 11"/>
          <p:cNvSpPr txBox="1"/>
          <p:nvPr/>
        </p:nvSpPr>
        <p:spPr>
          <a:xfrm>
            <a:off x="628650" y="5731520"/>
            <a:ext cx="3581400" cy="600164"/>
          </a:xfrm>
          <a:prstGeom prst="rect">
            <a:avLst/>
          </a:prstGeom>
          <a:noFill/>
        </p:spPr>
        <p:txBody>
          <a:bodyPr wrap="square" rtlCol="0">
            <a:spAutoFit/>
          </a:bodyPr>
          <a:lstStyle/>
          <a:p>
            <a:r>
              <a:rPr lang="en-US" sz="1100" dirty="0" smtClean="0">
                <a:latin typeface="+mn-lt"/>
              </a:rPr>
              <a:t>Tyc </a:t>
            </a:r>
            <a:r>
              <a:rPr lang="en-US" sz="1100" dirty="0">
                <a:latin typeface="+mn-lt"/>
              </a:rPr>
              <a:t>T, Zhang X (2011) Forum Optics: Perfect lenses in focus. Nature 480: 42-43.</a:t>
            </a:r>
          </a:p>
          <a:p>
            <a:endParaRPr lang="en-US" sz="1100" dirty="0">
              <a:latin typeface="+mn-lt"/>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7230" y="4800600"/>
            <a:ext cx="4575810" cy="1930420"/>
          </a:xfrm>
          <a:prstGeom prst="rect">
            <a:avLst/>
          </a:prstGeom>
        </p:spPr>
      </p:pic>
    </p:spTree>
    <p:extLst>
      <p:ext uri="{BB962C8B-B14F-4D97-AF65-F5344CB8AC3E}">
        <p14:creationId xmlns:p14="http://schemas.microsoft.com/office/powerpoint/2010/main" val="5180413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Metamaterials with negative refractive indices could be used to make </a:t>
            </a:r>
            <a:r>
              <a:rPr lang="en-US" sz="2800" dirty="0" err="1" smtClean="0"/>
              <a:t>superlenses</a:t>
            </a:r>
            <a:r>
              <a:rPr lang="en-US" sz="2800" dirty="0" smtClean="0"/>
              <a:t> for super resolution microcopy</a:t>
            </a:r>
            <a:endParaRPr lang="en-US" sz="2800" dirty="0"/>
          </a:p>
        </p:txBody>
      </p:sp>
      <p:sp>
        <p:nvSpPr>
          <p:cNvPr id="3" name="Content Placeholder 2"/>
          <p:cNvSpPr>
            <a:spLocks noGrp="1"/>
          </p:cNvSpPr>
          <p:nvPr>
            <p:ph sz="half" idx="1"/>
          </p:nvPr>
        </p:nvSpPr>
        <p:spPr/>
        <p:txBody>
          <a:bodyPr/>
          <a:lstStyle/>
          <a:p>
            <a:r>
              <a:rPr lang="en-US" dirty="0" smtClean="0"/>
              <a:t>Do you need to perfect lens?</a:t>
            </a:r>
          </a:p>
          <a:p>
            <a:r>
              <a:rPr lang="en-US" dirty="0" smtClean="0"/>
              <a:t>Maxwell's </a:t>
            </a:r>
            <a:r>
              <a:rPr lang="en-US" dirty="0"/>
              <a:t>fish-eye </a:t>
            </a:r>
            <a:r>
              <a:rPr lang="en-US" dirty="0" smtClean="0"/>
              <a:t>lens could do it with positive refractive indices</a:t>
            </a:r>
          </a:p>
          <a:p>
            <a:pPr lvl="1"/>
            <a:r>
              <a:rPr lang="en-US" dirty="0" smtClean="0"/>
              <a:t>Refractive index changes across lens (blue shading)</a:t>
            </a:r>
          </a:p>
          <a:p>
            <a:r>
              <a:rPr lang="en-US" dirty="0" smtClean="0"/>
              <a:t>Luneburg lens</a:t>
            </a:r>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94860" y="1679259"/>
            <a:ext cx="3886200" cy="3886200"/>
          </a:xfrm>
        </p:spPr>
      </p:pic>
      <p:sp>
        <p:nvSpPr>
          <p:cNvPr id="9" name="TextBox 8"/>
          <p:cNvSpPr txBox="1"/>
          <p:nvPr/>
        </p:nvSpPr>
        <p:spPr>
          <a:xfrm>
            <a:off x="628650" y="5596574"/>
            <a:ext cx="7543800" cy="1384995"/>
          </a:xfrm>
          <a:prstGeom prst="rect">
            <a:avLst/>
          </a:prstGeom>
          <a:noFill/>
        </p:spPr>
        <p:txBody>
          <a:bodyPr wrap="square" rtlCol="0">
            <a:spAutoFit/>
          </a:bodyPr>
          <a:lstStyle/>
          <a:p>
            <a:pPr marL="228600" indent="-228600">
              <a:buFont typeface="Arial" panose="020B0604020202020204" pitchFamily="34" charset="0"/>
              <a:buChar char="•"/>
            </a:pPr>
            <a:r>
              <a:rPr lang="en-US" sz="2800" dirty="0">
                <a:latin typeface="+mn-lt"/>
              </a:rPr>
              <a:t>Tyc T, Zhang X (2011) Forum Optics: Perfect lenses in focus. Nature 480: 42-43.</a:t>
            </a:r>
          </a:p>
          <a:p>
            <a:endParaRPr lang="en-US" sz="2800" dirty="0">
              <a:latin typeface="+mn-lt"/>
            </a:endParaRPr>
          </a:p>
        </p:txBody>
      </p:sp>
    </p:spTree>
    <p:extLst>
      <p:ext uri="{BB962C8B-B14F-4D97-AF65-F5344CB8AC3E}">
        <p14:creationId xmlns:p14="http://schemas.microsoft.com/office/powerpoint/2010/main" val="95849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learn that the speed of light was finite?</a:t>
            </a:r>
            <a:endParaRPr lang="en-US" dirty="0"/>
          </a:p>
        </p:txBody>
      </p:sp>
      <p:sp>
        <p:nvSpPr>
          <p:cNvPr id="4" name="Content Placeholder 3"/>
          <p:cNvSpPr>
            <a:spLocks noGrp="1"/>
          </p:cNvSpPr>
          <p:nvPr>
            <p:ph sz="half" idx="1"/>
          </p:nvPr>
        </p:nvSpPr>
        <p:spPr/>
        <p:txBody>
          <a:bodyPr/>
          <a:lstStyle/>
          <a:p>
            <a:r>
              <a:rPr lang="en-US" dirty="0" smtClean="0"/>
              <a:t>Hint</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2514600"/>
            <a:ext cx="3718560" cy="2324100"/>
          </a:xfrm>
          <a:prstGeom prst="rect">
            <a:avLst/>
          </a:prstGeom>
        </p:spPr>
      </p:pic>
    </p:spTree>
    <p:extLst>
      <p:ext uri="{BB962C8B-B14F-4D97-AF65-F5344CB8AC3E}">
        <p14:creationId xmlns:p14="http://schemas.microsoft.com/office/powerpoint/2010/main" val="3245670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learn that the speed of light was finite?</a:t>
            </a:r>
            <a:endParaRPr lang="en-US" dirty="0"/>
          </a:p>
        </p:txBody>
      </p:sp>
      <p:sp>
        <p:nvSpPr>
          <p:cNvPr id="4" name="Content Placeholder 3"/>
          <p:cNvSpPr>
            <a:spLocks noGrp="1"/>
          </p:cNvSpPr>
          <p:nvPr>
            <p:ph sz="half" idx="1"/>
          </p:nvPr>
        </p:nvSpPr>
        <p:spPr/>
        <p:txBody>
          <a:bodyPr/>
          <a:lstStyle/>
          <a:p>
            <a:r>
              <a:rPr lang="en-US" dirty="0" smtClean="0"/>
              <a:t>Hint</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2514600"/>
            <a:ext cx="3718560" cy="2324100"/>
          </a:xfrm>
          <a:prstGeom prst="rect">
            <a:avLst/>
          </a:prstGeom>
        </p:spPr>
      </p:pic>
      <p:sp>
        <p:nvSpPr>
          <p:cNvPr id="10" name="Content Placeholder 9"/>
          <p:cNvSpPr>
            <a:spLocks noGrp="1"/>
          </p:cNvSpPr>
          <p:nvPr>
            <p:ph sz="half" idx="2"/>
          </p:nvPr>
        </p:nvSpPr>
        <p:spPr/>
        <p:txBody>
          <a:bodyPr/>
          <a:lstStyle/>
          <a:p>
            <a:r>
              <a:rPr lang="en-US" dirty="0"/>
              <a:t>Ole </a:t>
            </a:r>
            <a:r>
              <a:rPr lang="en-US" dirty="0" err="1"/>
              <a:t>Rømer</a:t>
            </a:r>
            <a:r>
              <a:rPr lang="en-US" dirty="0"/>
              <a:t> in 1676</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2514600"/>
            <a:ext cx="1328928" cy="2514600"/>
          </a:xfrm>
          <a:prstGeom prst="rect">
            <a:avLst/>
          </a:prstGeom>
        </p:spPr>
      </p:pic>
    </p:spTree>
    <p:extLst>
      <p:ext uri="{BB962C8B-B14F-4D97-AF65-F5344CB8AC3E}">
        <p14:creationId xmlns:p14="http://schemas.microsoft.com/office/powerpoint/2010/main" val="1549111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Let’s review some of the concepts from last lecture</a:t>
            </a:r>
            <a:endParaRPr lang="en-US" sz="3200" dirty="0"/>
          </a:p>
        </p:txBody>
      </p:sp>
      <p:sp>
        <p:nvSpPr>
          <p:cNvPr id="6" name="Content Placeholder 5"/>
          <p:cNvSpPr>
            <a:spLocks noGrp="1"/>
          </p:cNvSpPr>
          <p:nvPr>
            <p:ph sz="half" idx="1"/>
          </p:nvPr>
        </p:nvSpPr>
        <p:spPr/>
        <p:txBody>
          <a:bodyPr>
            <a:normAutofit/>
          </a:bodyPr>
          <a:lstStyle/>
          <a:p>
            <a:r>
              <a:rPr lang="en-US" dirty="0" smtClean="0"/>
              <a:t>Absorption</a:t>
            </a:r>
          </a:p>
          <a:p>
            <a:r>
              <a:rPr lang="en-US" dirty="0" smtClean="0"/>
              <a:t>Reflection</a:t>
            </a:r>
          </a:p>
          <a:p>
            <a:r>
              <a:rPr lang="en-US" dirty="0" smtClean="0"/>
              <a:t>Transmission</a:t>
            </a:r>
          </a:p>
          <a:p>
            <a:endParaRPr lang="en-US" dirty="0" smtClean="0"/>
          </a:p>
          <a:p>
            <a:r>
              <a:rPr lang="en-US" dirty="0" smtClean="0"/>
              <a:t>Refraction</a:t>
            </a:r>
            <a:endParaRPr lang="en-US" dirty="0"/>
          </a:p>
        </p:txBody>
      </p:sp>
      <p:grpSp>
        <p:nvGrpSpPr>
          <p:cNvPr id="7" name="Group 6"/>
          <p:cNvGrpSpPr/>
          <p:nvPr/>
        </p:nvGrpSpPr>
        <p:grpSpPr>
          <a:xfrm>
            <a:off x="3299460" y="1397794"/>
            <a:ext cx="5219700" cy="5207000"/>
            <a:chOff x="609600" y="762000"/>
            <a:chExt cx="5219700" cy="5207000"/>
          </a:xfrm>
        </p:grpSpPr>
        <p:pic>
          <p:nvPicPr>
            <p:cNvPr id="8" name="Picture 2" descr="electromagneticspectrum.jpg                                    0001873D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62000"/>
              <a:ext cx="52197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811931" y="4340424"/>
              <a:ext cx="400110" cy="303929"/>
            </a:xfrm>
            <a:prstGeom prst="rect">
              <a:avLst/>
            </a:prstGeom>
            <a:noFill/>
          </p:spPr>
          <p:txBody>
            <a:bodyPr vert="vert270" wrap="none" rtlCol="0">
              <a:spAutoFit/>
            </a:bodyPr>
            <a:lstStyle/>
            <a:p>
              <a:pPr eaLnBrk="1" fontAlgn="auto" hangingPunct="1">
                <a:spcBef>
                  <a:spcPts val="0"/>
                </a:spcBef>
                <a:spcAft>
                  <a:spcPts val="0"/>
                </a:spcAft>
              </a:pPr>
              <a:r>
                <a:rPr lang="en-US" altLang="en-US" sz="1400" b="1" dirty="0" smtClean="0">
                  <a:solidFill>
                    <a:prstClr val="black"/>
                  </a:solidFill>
                  <a:latin typeface="Symbol" panose="05050102010706020507" pitchFamily="18" charset="2"/>
                  <a:ea typeface="+mn-ea"/>
                </a:rPr>
                <a:t>(n)</a:t>
              </a:r>
              <a:endParaRPr lang="en-US" sz="1400" dirty="0">
                <a:solidFill>
                  <a:prstClr val="black"/>
                </a:solidFill>
                <a:latin typeface="Calibri" panose="020F0502020204030204"/>
                <a:ea typeface="+mn-ea"/>
              </a:endParaRPr>
            </a:p>
          </p:txBody>
        </p:sp>
        <p:sp>
          <p:nvSpPr>
            <p:cNvPr id="10" name="TextBox 9"/>
            <p:cNvSpPr txBox="1"/>
            <p:nvPr/>
          </p:nvSpPr>
          <p:spPr>
            <a:xfrm>
              <a:off x="4008521" y="2162312"/>
              <a:ext cx="400110" cy="310341"/>
            </a:xfrm>
            <a:prstGeom prst="rect">
              <a:avLst/>
            </a:prstGeom>
            <a:noFill/>
          </p:spPr>
          <p:txBody>
            <a:bodyPr vert="vert270" wrap="none" rtlCol="0">
              <a:spAutoFit/>
            </a:bodyPr>
            <a:lstStyle/>
            <a:p>
              <a:pPr eaLnBrk="1" fontAlgn="auto" hangingPunct="1">
                <a:spcBef>
                  <a:spcPts val="0"/>
                </a:spcBef>
                <a:spcAft>
                  <a:spcPts val="0"/>
                </a:spcAft>
              </a:pPr>
              <a:r>
                <a:rPr lang="en-US" altLang="en-US" sz="1400" b="1" dirty="0" smtClean="0">
                  <a:solidFill>
                    <a:prstClr val="black"/>
                  </a:solidFill>
                  <a:latin typeface="Symbol" panose="05050102010706020507" pitchFamily="18" charset="2"/>
                  <a:ea typeface="+mn-ea"/>
                </a:rPr>
                <a:t>(l)</a:t>
              </a:r>
              <a:endParaRPr lang="en-US" sz="1400" dirty="0">
                <a:solidFill>
                  <a:prstClr val="black"/>
                </a:solidFill>
                <a:latin typeface="Calibri" panose="020F0502020204030204"/>
                <a:ea typeface="+mn-ea"/>
              </a:endParaRPr>
            </a:p>
          </p:txBody>
        </p:sp>
      </p:grpSp>
    </p:spTree>
    <p:extLst>
      <p:ext uri="{BB962C8B-B14F-4D97-AF65-F5344CB8AC3E}">
        <p14:creationId xmlns:p14="http://schemas.microsoft.com/office/powerpoint/2010/main" val="944263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wavelength.jpg                                                 0001873D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057650"/>
            <a:ext cx="30099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ext Box 3"/>
          <p:cNvSpPr txBox="1">
            <a:spLocks noChangeArrowheads="1"/>
          </p:cNvSpPr>
          <p:nvPr/>
        </p:nvSpPr>
        <p:spPr bwMode="auto">
          <a:xfrm>
            <a:off x="838200" y="762000"/>
            <a:ext cx="777240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en-US" dirty="0"/>
              <a:t>For most of today, will ignore the wave nature and concentrate on the particle nature.</a:t>
            </a:r>
          </a:p>
          <a:p>
            <a:pPr>
              <a:spcBef>
                <a:spcPct val="50000"/>
              </a:spcBef>
            </a:pPr>
            <a:r>
              <a:rPr lang="en-US" altLang="en-US" dirty="0"/>
              <a:t>Define the index of refraction, </a:t>
            </a:r>
            <a:r>
              <a:rPr lang="en-US" altLang="en-US" dirty="0">
                <a:latin typeface="Symbol" panose="05050102010706020507" pitchFamily="18" charset="2"/>
              </a:rPr>
              <a:t>h</a:t>
            </a:r>
            <a:endParaRPr lang="en-US" altLang="en-US" dirty="0"/>
          </a:p>
          <a:p>
            <a:pPr>
              <a:spcBef>
                <a:spcPct val="50000"/>
              </a:spcBef>
            </a:pPr>
            <a:r>
              <a:rPr lang="en-US" altLang="en-US" sz="2800" dirty="0">
                <a:latin typeface="Symbol" panose="05050102010706020507" pitchFamily="18" charset="2"/>
              </a:rPr>
              <a:t>h</a:t>
            </a:r>
            <a:r>
              <a:rPr lang="en-US" altLang="en-US" dirty="0"/>
              <a:t> = speed of light in vacuum /speed in medium</a:t>
            </a:r>
          </a:p>
          <a:p>
            <a:pPr>
              <a:spcBef>
                <a:spcPct val="50000"/>
              </a:spcBef>
            </a:pPr>
            <a:r>
              <a:rPr lang="en-US" altLang="en-US" sz="2800" dirty="0">
                <a:latin typeface="Symbol" panose="05050102010706020507" pitchFamily="18" charset="2"/>
              </a:rPr>
              <a:t>h</a:t>
            </a:r>
            <a:r>
              <a:rPr lang="en-US" altLang="en-US" dirty="0"/>
              <a:t> = </a:t>
            </a:r>
            <a:r>
              <a:rPr lang="en-US" altLang="en-US" sz="2800" dirty="0">
                <a:latin typeface="Symbol" panose="05050102010706020507" pitchFamily="18" charset="2"/>
              </a:rPr>
              <a:t>l</a:t>
            </a:r>
            <a:r>
              <a:rPr lang="en-US" altLang="en-US" dirty="0">
                <a:latin typeface="Symbol" panose="05050102010706020507" pitchFamily="18" charset="2"/>
              </a:rPr>
              <a:t> </a:t>
            </a:r>
            <a:r>
              <a:rPr lang="en-US" altLang="en-US" dirty="0"/>
              <a:t>in vacuum / </a:t>
            </a:r>
            <a:r>
              <a:rPr lang="en-US" altLang="en-US" sz="2800" dirty="0">
                <a:latin typeface="Symbol" panose="05050102010706020507" pitchFamily="18" charset="2"/>
              </a:rPr>
              <a:t>l</a:t>
            </a:r>
            <a:r>
              <a:rPr lang="en-US" altLang="en-US" dirty="0"/>
              <a:t> in medium</a:t>
            </a:r>
          </a:p>
        </p:txBody>
      </p:sp>
      <p:sp>
        <p:nvSpPr>
          <p:cNvPr id="9" name="TextBox 8"/>
          <p:cNvSpPr txBox="1"/>
          <p:nvPr/>
        </p:nvSpPr>
        <p:spPr>
          <a:xfrm>
            <a:off x="6248400" y="4798367"/>
            <a:ext cx="1309974" cy="584775"/>
          </a:xfrm>
          <a:prstGeom prst="rect">
            <a:avLst/>
          </a:prstGeom>
          <a:noFill/>
        </p:spPr>
        <p:txBody>
          <a:bodyPr wrap="none" rtlCol="0">
            <a:spAutoFit/>
          </a:bodyPr>
          <a:lstStyle/>
          <a:p>
            <a:r>
              <a:rPr lang="en-US" sz="3200" dirty="0" smtClean="0">
                <a:latin typeface="+mn-lt"/>
              </a:rPr>
              <a:t>c = </a:t>
            </a:r>
            <a:r>
              <a:rPr lang="el-GR" sz="3200" dirty="0" smtClean="0">
                <a:latin typeface="+mn-lt"/>
              </a:rPr>
              <a:t>ν</a:t>
            </a:r>
            <a:r>
              <a:rPr lang="en-US" sz="3200" dirty="0" smtClean="0">
                <a:latin typeface="+mn-lt"/>
              </a:rPr>
              <a:t> </a:t>
            </a:r>
            <a:r>
              <a:rPr lang="el-GR" sz="3200" dirty="0" smtClean="0">
                <a:latin typeface="+mn-lt"/>
              </a:rPr>
              <a:t>λ</a:t>
            </a:r>
            <a:r>
              <a:rPr lang="en-US" sz="3200" dirty="0" smtClean="0">
                <a:latin typeface="+mn-lt"/>
              </a:rPr>
              <a:t> </a:t>
            </a:r>
            <a:endParaRPr lang="en-US" sz="3200" dirty="0">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800" dirty="0">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6958</TotalTime>
  <Words>1871</Words>
  <Application>Microsoft Office PowerPoint</Application>
  <PresentationFormat>On-screen Show (4:3)</PresentationFormat>
  <Paragraphs>344</Paragraphs>
  <Slides>58</Slides>
  <Notes>13</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2</vt:i4>
      </vt:variant>
      <vt:variant>
        <vt:lpstr>Slide Titles</vt:lpstr>
      </vt:variant>
      <vt:variant>
        <vt:i4>58</vt:i4>
      </vt:variant>
    </vt:vector>
  </HeadingPairs>
  <TitlesOfParts>
    <vt:vector size="72" baseType="lpstr">
      <vt:lpstr>ＭＳ Ｐゴシック</vt:lpstr>
      <vt:lpstr>ＭＳ Ｐゴシック</vt:lpstr>
      <vt:lpstr>Arial</vt:lpstr>
      <vt:lpstr>Calibri</vt:lpstr>
      <vt:lpstr>Calibri Light</vt:lpstr>
      <vt:lpstr>Comic Sans MS</vt:lpstr>
      <vt:lpstr>Monotype Corsiva</vt:lpstr>
      <vt:lpstr>Symbol</vt:lpstr>
      <vt:lpstr>Times</vt:lpstr>
      <vt:lpstr>Times New Roman</vt:lpstr>
      <vt:lpstr>Office Theme</vt:lpstr>
      <vt:lpstr>Blank Presentation</vt:lpstr>
      <vt:lpstr>Equation</vt:lpstr>
      <vt:lpstr>Microsoft Equation 3.0</vt:lpstr>
      <vt:lpstr>Biology 177: Principles of Modern Microscopy</vt:lpstr>
      <vt:lpstr>Lecture 2: Geometrical Optics</vt:lpstr>
      <vt:lpstr>Simple microscope</vt:lpstr>
      <vt:lpstr>The speed of light</vt:lpstr>
      <vt:lpstr>How did we learn that the speed of light was finite?</vt:lpstr>
      <vt:lpstr>How did we learn that the speed of light was finite?</vt:lpstr>
      <vt:lpstr>How did we learn that the speed of light was finite?</vt:lpstr>
      <vt:lpstr>Let’s review some of the concepts from last lecture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Image in the eye are different sizes (different magnifications) depending on their distance from the eye.  Accommodation of the lens changes f to make it possible.</vt:lpstr>
      <vt:lpstr>Conventional Viewing Distance</vt:lpstr>
      <vt:lpstr>“Magnification” 1x</vt:lpstr>
      <vt:lpstr>Magnification via Single Lens</vt:lpstr>
      <vt:lpstr>Magnification??</vt:lpstr>
      <vt:lpstr>PowerPoint Presentation</vt:lpstr>
      <vt:lpstr>PowerPoint Presentation</vt:lpstr>
      <vt:lpstr>PowerPoint Presentation</vt:lpstr>
      <vt:lpstr>PowerPoint Presentation</vt:lpstr>
      <vt:lpstr>PowerPoint Presentation</vt:lpstr>
      <vt:lpstr>PowerPoint Presentation</vt:lpstr>
      <vt:lpstr>Eye at focal point because…</vt:lpstr>
      <vt:lpstr>PowerPoint Presentation</vt:lpstr>
      <vt:lpstr>PowerPoint Presentation</vt:lpstr>
      <vt:lpstr>Let’s come back to refractive index (η)</vt:lpstr>
      <vt:lpstr>Metamaterials with negative refractive indices would produce bizarre images </vt:lpstr>
      <vt:lpstr>Metamaterials with negative refractive indices could be used to make superlenses for super resolution microcopy</vt:lpstr>
    </vt:vector>
  </TitlesOfParts>
  <Company>fraserland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fraser</dc:creator>
  <cp:lastModifiedBy>Andres Collazo</cp:lastModifiedBy>
  <cp:revision>105</cp:revision>
  <dcterms:created xsi:type="dcterms:W3CDTF">2009-10-05T14:59:05Z</dcterms:created>
  <dcterms:modified xsi:type="dcterms:W3CDTF">2015-01-08T05:47:28Z</dcterms:modified>
</cp:coreProperties>
</file>