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26.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83.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860" r:id="rId2"/>
  </p:sldMasterIdLst>
  <p:notesMasterIdLst>
    <p:notesMasterId r:id="rId70"/>
  </p:notesMasterIdLst>
  <p:sldIdLst>
    <p:sldId id="256" r:id="rId3"/>
    <p:sldId id="305" r:id="rId4"/>
    <p:sldId id="306" r:id="rId5"/>
    <p:sldId id="359" r:id="rId6"/>
    <p:sldId id="360" r:id="rId7"/>
    <p:sldId id="361" r:id="rId8"/>
    <p:sldId id="362" r:id="rId9"/>
    <p:sldId id="321" r:id="rId10"/>
    <p:sldId id="322" r:id="rId11"/>
    <p:sldId id="320" r:id="rId12"/>
    <p:sldId id="318" r:id="rId13"/>
    <p:sldId id="314" r:id="rId14"/>
    <p:sldId id="324" r:id="rId15"/>
    <p:sldId id="325" r:id="rId16"/>
    <p:sldId id="323" r:id="rId17"/>
    <p:sldId id="374" r:id="rId18"/>
    <p:sldId id="326" r:id="rId19"/>
    <p:sldId id="327" r:id="rId20"/>
    <p:sldId id="331" r:id="rId21"/>
    <p:sldId id="370" r:id="rId22"/>
    <p:sldId id="328" r:id="rId23"/>
    <p:sldId id="333" r:id="rId24"/>
    <p:sldId id="312" r:id="rId25"/>
    <p:sldId id="372" r:id="rId26"/>
    <p:sldId id="343" r:id="rId27"/>
    <p:sldId id="338" r:id="rId28"/>
    <p:sldId id="340" r:id="rId29"/>
    <p:sldId id="341" r:id="rId30"/>
    <p:sldId id="344" r:id="rId31"/>
    <p:sldId id="345" r:id="rId32"/>
    <p:sldId id="346" r:id="rId33"/>
    <p:sldId id="347" r:id="rId34"/>
    <p:sldId id="348" r:id="rId35"/>
    <p:sldId id="350" r:id="rId36"/>
    <p:sldId id="354" r:id="rId37"/>
    <p:sldId id="351" r:id="rId38"/>
    <p:sldId id="352" r:id="rId39"/>
    <p:sldId id="353" r:id="rId40"/>
    <p:sldId id="355" r:id="rId41"/>
    <p:sldId id="358" r:id="rId42"/>
    <p:sldId id="356" r:id="rId43"/>
    <p:sldId id="313" r:id="rId44"/>
    <p:sldId id="315" r:id="rId45"/>
    <p:sldId id="316" r:id="rId46"/>
    <p:sldId id="317" r:id="rId47"/>
    <p:sldId id="357" r:id="rId48"/>
    <p:sldId id="280" r:id="rId49"/>
    <p:sldId id="368" r:id="rId50"/>
    <p:sldId id="376" r:id="rId51"/>
    <p:sldId id="369" r:id="rId52"/>
    <p:sldId id="375" r:id="rId53"/>
    <p:sldId id="367" r:id="rId54"/>
    <p:sldId id="365" r:id="rId55"/>
    <p:sldId id="366" r:id="rId56"/>
    <p:sldId id="330" r:id="rId57"/>
    <p:sldId id="335" r:id="rId58"/>
    <p:sldId id="334" r:id="rId59"/>
    <p:sldId id="363" r:id="rId60"/>
    <p:sldId id="364" r:id="rId61"/>
    <p:sldId id="378" r:id="rId62"/>
    <p:sldId id="379" r:id="rId63"/>
    <p:sldId id="380" r:id="rId64"/>
    <p:sldId id="381" r:id="rId65"/>
    <p:sldId id="349" r:id="rId66"/>
    <p:sldId id="296" r:id="rId67"/>
    <p:sldId id="377" r:id="rId68"/>
    <p:sldId id="38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937" autoAdjust="0"/>
  </p:normalViewPr>
  <p:slideViewPr>
    <p:cSldViewPr snapToGrid="0">
      <p:cViewPr varScale="1">
        <p:scale>
          <a:sx n="64" d="100"/>
          <a:sy n="64" d="100"/>
        </p:scale>
        <p:origin x="1958" y="67"/>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27C1D-5196-4907-A527-BD9C1010E893}" type="datetimeFigureOut">
              <a:rPr lang="en-US" smtClean="0"/>
              <a:t>1/6/2015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915EA-2C58-4E3C-9B71-E32E967BD0E8}" type="slidenum">
              <a:rPr lang="en-US" smtClean="0"/>
              <a:t>‹#›</a:t>
            </a:fld>
            <a:endParaRPr lang="en-US"/>
          </a:p>
        </p:txBody>
      </p:sp>
    </p:spTree>
    <p:extLst>
      <p:ext uri="{BB962C8B-B14F-4D97-AF65-F5344CB8AC3E}">
        <p14:creationId xmlns:p14="http://schemas.microsoft.com/office/powerpoint/2010/main" val="246133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Fluorescence-activated_cell_sorting"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en.wikipedia.org/wiki/Fluorescence_image-guided_surgery" TargetMode="External"/><Relationship Id="rId4" Type="http://schemas.openxmlformats.org/officeDocument/2006/relationships/hyperlink" Target="https://en.wikipedia.org/wiki/Cell_sortin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Fluorescence-activated_cell_sorting"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n.wikipedia.org/wiki/Fluorescence_image-guided_surgery" TargetMode="External"/><Relationship Id="rId4" Type="http://schemas.openxmlformats.org/officeDocument/2006/relationships/hyperlink" Target="https://en.wikipedia.org/wiki/Cell_sortin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Fluorescence-activated_cell_sorting"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en.wikipedia.org/wiki/Fluorescence_image-guided_surgery" TargetMode="External"/><Relationship Id="rId4" Type="http://schemas.openxmlformats.org/officeDocument/2006/relationships/hyperlink" Target="https://en.wikipedia.org/wiki/Cell_sorti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Abbe_number" TargetMode="External"/><Relationship Id="rId13" Type="http://schemas.openxmlformats.org/officeDocument/2006/relationships/hyperlink" Target="https://en.wikipedia.org/wiki/Ernst_Abbe#cite_note-4" TargetMode="External"/><Relationship Id="rId3" Type="http://schemas.openxmlformats.org/officeDocument/2006/relationships/hyperlink" Target="https://en.wikipedia.org/wiki/Carl_Zeiss_AG" TargetMode="External"/><Relationship Id="rId7" Type="http://schemas.openxmlformats.org/officeDocument/2006/relationships/hyperlink" Target="https://en.wikipedia.org/wiki/Ernst_Abbe#cite_note-3" TargetMode="External"/><Relationship Id="rId12" Type="http://schemas.openxmlformats.org/officeDocument/2006/relationships/hyperlink" Target="https://en.wikipedia.org/wiki/Angular_resolution" TargetMode="External"/><Relationship Id="rId17" Type="http://schemas.openxmlformats.org/officeDocument/2006/relationships/hyperlink" Target="https://en.wikipedia.org/wiki/Ernst_Abbe#cite_note-NA_Est-5" TargetMode="External"/><Relationship Id="rId2" Type="http://schemas.openxmlformats.org/officeDocument/2006/relationships/slide" Target="../slides/slide36.xml"/><Relationship Id="rId16" Type="http://schemas.openxmlformats.org/officeDocument/2006/relationships/hyperlink" Target="https://en.wikipedia.org/wiki/Numerical_aperture" TargetMode="External"/><Relationship Id="rId1" Type="http://schemas.openxmlformats.org/officeDocument/2006/relationships/notesMaster" Target="../notesMasters/notesMaster1.xml"/><Relationship Id="rId6" Type="http://schemas.openxmlformats.org/officeDocument/2006/relationships/hyperlink" Target="https://en.wikipedia.org/wiki/Refractometer" TargetMode="External"/><Relationship Id="rId11" Type="http://schemas.openxmlformats.org/officeDocument/2006/relationships/hyperlink" Target="https://en.wikipedia.org/wiki/Wavelength" TargetMode="External"/><Relationship Id="rId5" Type="http://schemas.openxmlformats.org/officeDocument/2006/relationships/hyperlink" Target="https://en.wikipedia.org/wiki/Ernst_Abbe#cite_note-EB-2" TargetMode="External"/><Relationship Id="rId15" Type="http://schemas.openxmlformats.org/officeDocument/2006/relationships/hyperlink" Target="https://en.wikipedia.org/wiki/Carl_Zeiss" TargetMode="External"/><Relationship Id="rId10" Type="http://schemas.openxmlformats.org/officeDocument/2006/relationships/hyperlink" Target="https://en.wikipedia.org/wiki/Refractive_index" TargetMode="External"/><Relationship Id="rId4" Type="http://schemas.openxmlformats.org/officeDocument/2006/relationships/hyperlink" Target="https://en.wikipedia.org/wiki/Apochromat" TargetMode="External"/><Relationship Id="rId9" Type="http://schemas.openxmlformats.org/officeDocument/2006/relationships/hyperlink" Target="https://en.wikipedia.org/wiki/Transparency_(optics)" TargetMode="External"/><Relationship Id="rId14" Type="http://schemas.openxmlformats.org/officeDocument/2006/relationships/hyperlink" Target="https://en.wikipedia.org/wiki/Jen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vi.nl/MaximumIntensityProjection"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en.wikipedia.org/wiki/Drosophila_melanogaster" TargetMode="External"/><Relationship Id="rId4" Type="http://schemas.openxmlformats.org/officeDocument/2006/relationships/hyperlink" Target="http://en.wikipedia.org/wiki/Imaginal_disc"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en.wikipedia.org/wiki/Federico_Cesi" TargetMode="External"/><Relationship Id="rId13" Type="http://schemas.openxmlformats.org/officeDocument/2006/relationships/hyperlink" Target="http://en.wikipedia.org/wiki/Francesco_Stelluti#cite_note-2" TargetMode="External"/><Relationship Id="rId18" Type="http://schemas.openxmlformats.org/officeDocument/2006/relationships/hyperlink" Target="http://en.wikipedia.org/wiki/Giovanni_Faber#cite_note-6" TargetMode="External"/><Relationship Id="rId3" Type="http://schemas.openxmlformats.org/officeDocument/2006/relationships/hyperlink" Target="http://en.wikipedia.org/wiki/Polymath" TargetMode="External"/><Relationship Id="rId21" Type="http://schemas.openxmlformats.org/officeDocument/2006/relationships/hyperlink" Target="https://en.wikipedia.org/wiki/Lynx" TargetMode="External"/><Relationship Id="rId7" Type="http://schemas.openxmlformats.org/officeDocument/2006/relationships/hyperlink" Target="http://en.wikipedia.org/wiki/Astronomy" TargetMode="External"/><Relationship Id="rId12" Type="http://schemas.openxmlformats.org/officeDocument/2006/relationships/hyperlink" Target="http://en.wikipedia.org/wiki/Francesco_Stelluti#cite_note-1" TargetMode="External"/><Relationship Id="rId17" Type="http://schemas.openxmlformats.org/officeDocument/2006/relationships/hyperlink" Target="http://en.wikipedia.org/wiki/Giovanni_Faber#cite_note-5" TargetMode="External"/><Relationship Id="rId2" Type="http://schemas.openxmlformats.org/officeDocument/2006/relationships/slide" Target="../slides/slide48.xml"/><Relationship Id="rId16" Type="http://schemas.openxmlformats.org/officeDocument/2006/relationships/hyperlink" Target="http://en.wikipedia.org/wiki/Telescope" TargetMode="External"/><Relationship Id="rId20" Type="http://schemas.openxmlformats.org/officeDocument/2006/relationships/hyperlink" Target="https://en.wikipedia.org/wiki/Scientific_revolution" TargetMode="External"/><Relationship Id="rId1" Type="http://schemas.openxmlformats.org/officeDocument/2006/relationships/notesMaster" Target="../notesMasters/notesMaster1.xml"/><Relationship Id="rId6" Type="http://schemas.openxmlformats.org/officeDocument/2006/relationships/hyperlink" Target="http://en.wikipedia.org/wiki/Literature" TargetMode="External"/><Relationship Id="rId11" Type="http://schemas.openxmlformats.org/officeDocument/2006/relationships/hyperlink" Target="http://en.wikipedia.org/wiki/Microscope" TargetMode="External"/><Relationship Id="rId24" Type="http://schemas.openxmlformats.org/officeDocument/2006/relationships/hyperlink" Target="https://en.wikipedia.org/wiki/Accademia_dei_Lincei#cite_note-3" TargetMode="External"/><Relationship Id="rId5" Type="http://schemas.openxmlformats.org/officeDocument/2006/relationships/hyperlink" Target="http://en.wikipedia.org/wiki/Microscopy" TargetMode="External"/><Relationship Id="rId15" Type="http://schemas.openxmlformats.org/officeDocument/2006/relationships/hyperlink" Target="http://en.wikipedia.org/wiki/Polymath#cite_note-Online_Etymology_Dictionary_-_Polymath-1" TargetMode="External"/><Relationship Id="rId23" Type="http://schemas.openxmlformats.org/officeDocument/2006/relationships/hyperlink" Target="https://en.wikipedia.org/wiki/Accademia_dei_Lincei#cite_note-2" TargetMode="External"/><Relationship Id="rId10" Type="http://schemas.openxmlformats.org/officeDocument/2006/relationships/hyperlink" Target="http://en.wikipedia.org/wiki/Accademia_dei_Lincei" TargetMode="External"/><Relationship Id="rId19" Type="http://schemas.openxmlformats.org/officeDocument/2006/relationships/hyperlink" Target="https://en.wikipedia.org/wiki/Federico_Cesi" TargetMode="External"/><Relationship Id="rId4" Type="http://schemas.openxmlformats.org/officeDocument/2006/relationships/hyperlink" Target="http://en.wikipedia.org/wiki/Mathematics" TargetMode="External"/><Relationship Id="rId9" Type="http://schemas.openxmlformats.org/officeDocument/2006/relationships/hyperlink" Target="http://en.wikipedia.org/w/index.php?title=Johannes_Van_Heeck&amp;action=edit&amp;redlink=1" TargetMode="External"/><Relationship Id="rId14" Type="http://schemas.openxmlformats.org/officeDocument/2006/relationships/hyperlink" Target="http://en.wikipedia.org/wiki/Greek_language" TargetMode="External"/><Relationship Id="rId22" Type="http://schemas.openxmlformats.org/officeDocument/2006/relationships/hyperlink" Target="https://en.wikipedia.org/wiki/Accademia_dei_Lincei#cite_note-1"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n.wikipedia.org/wiki/Mozi" TargetMode="External"/><Relationship Id="rId13" Type="http://schemas.openxmlformats.org/officeDocument/2006/relationships/hyperlink" Target="https://en.wikipedia.org/wiki/Help:IPA_for_English" TargetMode="External"/><Relationship Id="rId18" Type="http://schemas.openxmlformats.org/officeDocument/2006/relationships/hyperlink" Target="https://en.wikipedia.org/wiki/University_of_Cambridge" TargetMode="External"/><Relationship Id="rId3" Type="http://schemas.openxmlformats.org/officeDocument/2006/relationships/hyperlink" Target="https://en.wikipedia.org/wiki/Camera#cite_note-Gustavson.2C_pg._4-24" TargetMode="External"/><Relationship Id="rId7" Type="http://schemas.openxmlformats.org/officeDocument/2006/relationships/hyperlink" Target="https://en.wikipedia.org/wiki/Camera#cite_note-8" TargetMode="External"/><Relationship Id="rId12" Type="http://schemas.openxmlformats.org/officeDocument/2006/relationships/hyperlink" Target="https://en.wikipedia.org/wiki/Presidents_of_the_Royal_Society" TargetMode="External"/><Relationship Id="rId17" Type="http://schemas.openxmlformats.org/officeDocument/2006/relationships/hyperlink" Target="https://en.wikipedia.org/wiki/Medicine" TargetMode="External"/><Relationship Id="rId2" Type="http://schemas.openxmlformats.org/officeDocument/2006/relationships/slide" Target="../slides/slide49.xml"/><Relationship Id="rId16" Type="http://schemas.openxmlformats.org/officeDocument/2006/relationships/hyperlink" Target="https://en.wikipedia.org/wiki/Chemist" TargetMode="External"/><Relationship Id="rId1" Type="http://schemas.openxmlformats.org/officeDocument/2006/relationships/notesMaster" Target="../notesMasters/notesMaster1.xml"/><Relationship Id="rId6" Type="http://schemas.openxmlformats.org/officeDocument/2006/relationships/hyperlink" Target="https://en.wikipedia.org/wiki/Camera_obscura" TargetMode="External"/><Relationship Id="rId11" Type="http://schemas.openxmlformats.org/officeDocument/2006/relationships/hyperlink" Target="https://en.wikipedia.org/wiki/Camera#cite_note-10" TargetMode="External"/><Relationship Id="rId5" Type="http://schemas.openxmlformats.org/officeDocument/2006/relationships/hyperlink" Target="https://en.wikipedia.org/wiki/James_Watt" TargetMode="External"/><Relationship Id="rId15" Type="http://schemas.openxmlformats.org/officeDocument/2006/relationships/hyperlink" Target="https://en.wikipedia.org/wiki/English_people" TargetMode="External"/><Relationship Id="rId10" Type="http://schemas.openxmlformats.org/officeDocument/2006/relationships/hyperlink" Target="https://en.wikipedia.org/wiki/Camera#cite_note-9" TargetMode="External"/><Relationship Id="rId19" Type="http://schemas.openxmlformats.org/officeDocument/2006/relationships/hyperlink" Target="https://en.wikipedia.org/wiki/William_Hyde_Wollaston#cite_note-eb-1" TargetMode="External"/><Relationship Id="rId4" Type="http://schemas.openxmlformats.org/officeDocument/2006/relationships/hyperlink" Target="https://en.wikipedia.org/wiki/Thomas_Wedgwood_(photographer)" TargetMode="External"/><Relationship Id="rId9" Type="http://schemas.openxmlformats.org/officeDocument/2006/relationships/hyperlink" Target="https://en.wikipedia.org/wiki/Pinhole_camera" TargetMode="External"/><Relationship Id="rId14" Type="http://schemas.openxmlformats.org/officeDocument/2006/relationships/hyperlink" Target="https://en.wikipedia.org/wiki/Help:IPA_for_English#Key"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en.wikipedia.org/wiki/Nano-optics" TargetMode="External"/><Relationship Id="rId13" Type="http://schemas.openxmlformats.org/officeDocument/2006/relationships/hyperlink" Target="http://en.wikipedia.org/wiki/Visible_spectrum" TargetMode="External"/><Relationship Id="rId18" Type="http://schemas.openxmlformats.org/officeDocument/2006/relationships/hyperlink" Target="http://en.wikipedia.org/wiki/Polariton" TargetMode="External"/><Relationship Id="rId3" Type="http://schemas.openxmlformats.org/officeDocument/2006/relationships/hyperlink" Target="http://en.wikipedia.org/wiki/Lens_(optics)" TargetMode="External"/><Relationship Id="rId21" Type="http://schemas.openxmlformats.org/officeDocument/2006/relationships/hyperlink" Target="http://en.wikipedia.org/wiki/Surface_plasmon_polariton#cite_note-nist-plasmo-mm-2" TargetMode="External"/><Relationship Id="rId7" Type="http://schemas.openxmlformats.org/officeDocument/2006/relationships/hyperlink" Target="http://en.wikipedia.org/wiki/Superlens#cite_note-perfect-lens-2000-1" TargetMode="External"/><Relationship Id="rId12" Type="http://schemas.openxmlformats.org/officeDocument/2006/relationships/hyperlink" Target="http://en.wikipedia.org/wiki/Infrared" TargetMode="External"/><Relationship Id="rId17" Type="http://schemas.openxmlformats.org/officeDocument/2006/relationships/hyperlink" Target="http://en.wikipedia.org/wiki/Surface_plasmon" TargetMode="External"/><Relationship Id="rId2" Type="http://schemas.openxmlformats.org/officeDocument/2006/relationships/slide" Target="../slides/slide60.xml"/><Relationship Id="rId16" Type="http://schemas.openxmlformats.org/officeDocument/2006/relationships/hyperlink" Target="http://en.wikipedia.org/wiki/Dielectric" TargetMode="External"/><Relationship Id="rId20" Type="http://schemas.openxmlformats.org/officeDocument/2006/relationships/hyperlink" Target="http://en.wikipedia.org/wiki/Surface_wave" TargetMode="External"/><Relationship Id="rId1" Type="http://schemas.openxmlformats.org/officeDocument/2006/relationships/notesMaster" Target="../notesMasters/notesMaster1.xml"/><Relationship Id="rId6" Type="http://schemas.openxmlformats.org/officeDocument/2006/relationships/hyperlink" Target="http://en.wikipedia.org/wiki/Optical_microscopy" TargetMode="External"/><Relationship Id="rId11" Type="http://schemas.openxmlformats.org/officeDocument/2006/relationships/hyperlink" Target="http://en.wikipedia.org/wiki/Plasmonic_lens#cite_note-srit-2" TargetMode="External"/><Relationship Id="rId5" Type="http://schemas.openxmlformats.org/officeDocument/2006/relationships/hyperlink" Target="http://en.wikipedia.org/wiki/Diffraction_limit" TargetMode="External"/><Relationship Id="rId15" Type="http://schemas.openxmlformats.org/officeDocument/2006/relationships/hyperlink" Target="http://en.wikipedia.org/wiki/Metal" TargetMode="External"/><Relationship Id="rId10" Type="http://schemas.openxmlformats.org/officeDocument/2006/relationships/hyperlink" Target="http://en.wikipedia.org/wiki/Plasmonic_lens#cite_note-Liu-1" TargetMode="External"/><Relationship Id="rId19" Type="http://schemas.openxmlformats.org/officeDocument/2006/relationships/hyperlink" Target="http://en.wikipedia.org/wiki/Surface_plasmon_polariton#cite_note-1" TargetMode="External"/><Relationship Id="rId4" Type="http://schemas.openxmlformats.org/officeDocument/2006/relationships/hyperlink" Target="http://en.wikipedia.org/wiki/Metamaterial" TargetMode="External"/><Relationship Id="rId9" Type="http://schemas.openxmlformats.org/officeDocument/2006/relationships/hyperlink" Target="http://en.wikipedia.org/wiki/Surface_plasmon_polariton" TargetMode="External"/><Relationship Id="rId14" Type="http://schemas.openxmlformats.org/officeDocument/2006/relationships/hyperlink" Target="http://en.wikipedia.org/wiki/Electromagnetic_waves"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en.wikipedia.org/wiki/Nano-optics" TargetMode="External"/><Relationship Id="rId13" Type="http://schemas.openxmlformats.org/officeDocument/2006/relationships/hyperlink" Target="http://en.wikipedia.org/wiki/Visible_spectrum" TargetMode="External"/><Relationship Id="rId18" Type="http://schemas.openxmlformats.org/officeDocument/2006/relationships/hyperlink" Target="http://en.wikipedia.org/wiki/Polariton" TargetMode="External"/><Relationship Id="rId3" Type="http://schemas.openxmlformats.org/officeDocument/2006/relationships/hyperlink" Target="http://en.wikipedia.org/wiki/Lens_(optics)" TargetMode="External"/><Relationship Id="rId21" Type="http://schemas.openxmlformats.org/officeDocument/2006/relationships/hyperlink" Target="http://en.wikipedia.org/wiki/Surface_plasmon_polariton#cite_note-nist-plasmo-mm-2" TargetMode="External"/><Relationship Id="rId7" Type="http://schemas.openxmlformats.org/officeDocument/2006/relationships/hyperlink" Target="http://en.wikipedia.org/wiki/Superlens#cite_note-perfect-lens-2000-1" TargetMode="External"/><Relationship Id="rId12" Type="http://schemas.openxmlformats.org/officeDocument/2006/relationships/hyperlink" Target="http://en.wikipedia.org/wiki/Infrared" TargetMode="External"/><Relationship Id="rId17" Type="http://schemas.openxmlformats.org/officeDocument/2006/relationships/hyperlink" Target="http://en.wikipedia.org/wiki/Surface_plasmon" TargetMode="External"/><Relationship Id="rId2" Type="http://schemas.openxmlformats.org/officeDocument/2006/relationships/slide" Target="../slides/slide61.xml"/><Relationship Id="rId16" Type="http://schemas.openxmlformats.org/officeDocument/2006/relationships/hyperlink" Target="http://en.wikipedia.org/wiki/Dielectric" TargetMode="External"/><Relationship Id="rId20" Type="http://schemas.openxmlformats.org/officeDocument/2006/relationships/hyperlink" Target="http://en.wikipedia.org/wiki/Surface_wave" TargetMode="External"/><Relationship Id="rId1" Type="http://schemas.openxmlformats.org/officeDocument/2006/relationships/notesMaster" Target="../notesMasters/notesMaster1.xml"/><Relationship Id="rId6" Type="http://schemas.openxmlformats.org/officeDocument/2006/relationships/hyperlink" Target="http://en.wikipedia.org/wiki/Optical_microscopy" TargetMode="External"/><Relationship Id="rId11" Type="http://schemas.openxmlformats.org/officeDocument/2006/relationships/hyperlink" Target="http://en.wikipedia.org/wiki/Plasmonic_lens#cite_note-srit-2" TargetMode="External"/><Relationship Id="rId5" Type="http://schemas.openxmlformats.org/officeDocument/2006/relationships/hyperlink" Target="http://en.wikipedia.org/wiki/Diffraction_limit" TargetMode="External"/><Relationship Id="rId15" Type="http://schemas.openxmlformats.org/officeDocument/2006/relationships/hyperlink" Target="http://en.wikipedia.org/wiki/Metal" TargetMode="External"/><Relationship Id="rId10" Type="http://schemas.openxmlformats.org/officeDocument/2006/relationships/hyperlink" Target="http://en.wikipedia.org/wiki/Plasmonic_lens#cite_note-Liu-1" TargetMode="External"/><Relationship Id="rId19" Type="http://schemas.openxmlformats.org/officeDocument/2006/relationships/hyperlink" Target="http://en.wikipedia.org/wiki/Surface_plasmon_polariton#cite_note-1" TargetMode="External"/><Relationship Id="rId4" Type="http://schemas.openxmlformats.org/officeDocument/2006/relationships/hyperlink" Target="http://en.wikipedia.org/wiki/Metamaterial" TargetMode="External"/><Relationship Id="rId9" Type="http://schemas.openxmlformats.org/officeDocument/2006/relationships/hyperlink" Target="http://en.wikipedia.org/wiki/Surface_plasmon_polariton" TargetMode="External"/><Relationship Id="rId14" Type="http://schemas.openxmlformats.org/officeDocument/2006/relationships/hyperlink" Target="http://en.wikipedia.org/wiki/Electromagnetic_waves"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en.wikipedia.org/wiki/Nano-optics" TargetMode="External"/><Relationship Id="rId13" Type="http://schemas.openxmlformats.org/officeDocument/2006/relationships/hyperlink" Target="http://en.wikipedia.org/wiki/Visible_spectrum" TargetMode="External"/><Relationship Id="rId18" Type="http://schemas.openxmlformats.org/officeDocument/2006/relationships/hyperlink" Target="http://en.wikipedia.org/wiki/Polariton" TargetMode="External"/><Relationship Id="rId3" Type="http://schemas.openxmlformats.org/officeDocument/2006/relationships/hyperlink" Target="http://en.wikipedia.org/wiki/Lens_(optics)" TargetMode="External"/><Relationship Id="rId21" Type="http://schemas.openxmlformats.org/officeDocument/2006/relationships/hyperlink" Target="http://en.wikipedia.org/wiki/Surface_plasmon_polariton#cite_note-nist-plasmo-mm-2" TargetMode="External"/><Relationship Id="rId7" Type="http://schemas.openxmlformats.org/officeDocument/2006/relationships/hyperlink" Target="http://en.wikipedia.org/wiki/Superlens#cite_note-perfect-lens-2000-1" TargetMode="External"/><Relationship Id="rId12" Type="http://schemas.openxmlformats.org/officeDocument/2006/relationships/hyperlink" Target="http://en.wikipedia.org/wiki/Infrared" TargetMode="External"/><Relationship Id="rId17" Type="http://schemas.openxmlformats.org/officeDocument/2006/relationships/hyperlink" Target="http://en.wikipedia.org/wiki/Surface_plasmon" TargetMode="External"/><Relationship Id="rId2" Type="http://schemas.openxmlformats.org/officeDocument/2006/relationships/slide" Target="../slides/slide62.xml"/><Relationship Id="rId16" Type="http://schemas.openxmlformats.org/officeDocument/2006/relationships/hyperlink" Target="http://en.wikipedia.org/wiki/Dielectric" TargetMode="External"/><Relationship Id="rId20" Type="http://schemas.openxmlformats.org/officeDocument/2006/relationships/hyperlink" Target="http://en.wikipedia.org/wiki/Surface_wave" TargetMode="External"/><Relationship Id="rId1" Type="http://schemas.openxmlformats.org/officeDocument/2006/relationships/notesMaster" Target="../notesMasters/notesMaster1.xml"/><Relationship Id="rId6" Type="http://schemas.openxmlformats.org/officeDocument/2006/relationships/hyperlink" Target="http://en.wikipedia.org/wiki/Optical_microscopy" TargetMode="External"/><Relationship Id="rId11" Type="http://schemas.openxmlformats.org/officeDocument/2006/relationships/hyperlink" Target="http://en.wikipedia.org/wiki/Plasmonic_lens#cite_note-srit-2" TargetMode="External"/><Relationship Id="rId5" Type="http://schemas.openxmlformats.org/officeDocument/2006/relationships/hyperlink" Target="http://en.wikipedia.org/wiki/Diffraction_limit" TargetMode="External"/><Relationship Id="rId15" Type="http://schemas.openxmlformats.org/officeDocument/2006/relationships/hyperlink" Target="http://en.wikipedia.org/wiki/Metal" TargetMode="External"/><Relationship Id="rId10" Type="http://schemas.openxmlformats.org/officeDocument/2006/relationships/hyperlink" Target="http://en.wikipedia.org/wiki/Plasmonic_lens#cite_note-Liu-1" TargetMode="External"/><Relationship Id="rId19" Type="http://schemas.openxmlformats.org/officeDocument/2006/relationships/hyperlink" Target="http://en.wikipedia.org/wiki/Surface_plasmon_polariton#cite_note-1" TargetMode="External"/><Relationship Id="rId4" Type="http://schemas.openxmlformats.org/officeDocument/2006/relationships/hyperlink" Target="http://en.wikipedia.org/wiki/Metamaterial" TargetMode="External"/><Relationship Id="rId9" Type="http://schemas.openxmlformats.org/officeDocument/2006/relationships/hyperlink" Target="http://en.wikipedia.org/wiki/Surface_plasmon_polariton" TargetMode="External"/><Relationship Id="rId14" Type="http://schemas.openxmlformats.org/officeDocument/2006/relationships/hyperlink" Target="http://en.wikipedia.org/wiki/Electromagnetic_waves"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en.wikipedia.org/wiki/Nano-optics" TargetMode="External"/><Relationship Id="rId13" Type="http://schemas.openxmlformats.org/officeDocument/2006/relationships/hyperlink" Target="http://en.wikipedia.org/wiki/Visible_spectrum" TargetMode="External"/><Relationship Id="rId18" Type="http://schemas.openxmlformats.org/officeDocument/2006/relationships/hyperlink" Target="http://en.wikipedia.org/wiki/Polariton" TargetMode="External"/><Relationship Id="rId3" Type="http://schemas.openxmlformats.org/officeDocument/2006/relationships/hyperlink" Target="http://en.wikipedia.org/wiki/Lens_(optics)" TargetMode="External"/><Relationship Id="rId21" Type="http://schemas.openxmlformats.org/officeDocument/2006/relationships/hyperlink" Target="http://en.wikipedia.org/wiki/Surface_plasmon_polariton#cite_note-nist-plasmo-mm-2" TargetMode="External"/><Relationship Id="rId7" Type="http://schemas.openxmlformats.org/officeDocument/2006/relationships/hyperlink" Target="http://en.wikipedia.org/wiki/Superlens#cite_note-perfect-lens-2000-1" TargetMode="External"/><Relationship Id="rId12" Type="http://schemas.openxmlformats.org/officeDocument/2006/relationships/hyperlink" Target="http://en.wikipedia.org/wiki/Infrared" TargetMode="External"/><Relationship Id="rId17" Type="http://schemas.openxmlformats.org/officeDocument/2006/relationships/hyperlink" Target="http://en.wikipedia.org/wiki/Surface_plasmon" TargetMode="External"/><Relationship Id="rId2" Type="http://schemas.openxmlformats.org/officeDocument/2006/relationships/slide" Target="../slides/slide63.xml"/><Relationship Id="rId16" Type="http://schemas.openxmlformats.org/officeDocument/2006/relationships/hyperlink" Target="http://en.wikipedia.org/wiki/Dielectric" TargetMode="External"/><Relationship Id="rId20" Type="http://schemas.openxmlformats.org/officeDocument/2006/relationships/hyperlink" Target="http://en.wikipedia.org/wiki/Surface_wave" TargetMode="External"/><Relationship Id="rId1" Type="http://schemas.openxmlformats.org/officeDocument/2006/relationships/notesMaster" Target="../notesMasters/notesMaster1.xml"/><Relationship Id="rId6" Type="http://schemas.openxmlformats.org/officeDocument/2006/relationships/hyperlink" Target="http://en.wikipedia.org/wiki/Optical_microscopy" TargetMode="External"/><Relationship Id="rId11" Type="http://schemas.openxmlformats.org/officeDocument/2006/relationships/hyperlink" Target="http://en.wikipedia.org/wiki/Plasmonic_lens#cite_note-srit-2" TargetMode="External"/><Relationship Id="rId5" Type="http://schemas.openxmlformats.org/officeDocument/2006/relationships/hyperlink" Target="http://en.wikipedia.org/wiki/Diffraction_limit" TargetMode="External"/><Relationship Id="rId15" Type="http://schemas.openxmlformats.org/officeDocument/2006/relationships/hyperlink" Target="http://en.wikipedia.org/wiki/Metal" TargetMode="External"/><Relationship Id="rId10" Type="http://schemas.openxmlformats.org/officeDocument/2006/relationships/hyperlink" Target="http://en.wikipedia.org/wiki/Plasmonic_lens#cite_note-Liu-1" TargetMode="External"/><Relationship Id="rId19" Type="http://schemas.openxmlformats.org/officeDocument/2006/relationships/hyperlink" Target="http://en.wikipedia.org/wiki/Surface_plasmon_polariton#cite_note-1" TargetMode="External"/><Relationship Id="rId4" Type="http://schemas.openxmlformats.org/officeDocument/2006/relationships/hyperlink" Target="http://en.wikipedia.org/wiki/Metamaterial" TargetMode="External"/><Relationship Id="rId9" Type="http://schemas.openxmlformats.org/officeDocument/2006/relationships/hyperlink" Target="http://en.wikipedia.org/wiki/Surface_plasmon_polariton" TargetMode="External"/><Relationship Id="rId14" Type="http://schemas.openxmlformats.org/officeDocument/2006/relationships/hyperlink" Target="http://en.wikipedia.org/wiki/Electromagnetic_waves"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Speed_of_light" TargetMode="External"/><Relationship Id="rId13" Type="http://schemas.openxmlformats.org/officeDocument/2006/relationships/hyperlink" Target="http://en.wikipedia.org/wiki/Diffraction" TargetMode="External"/><Relationship Id="rId3" Type="http://schemas.openxmlformats.org/officeDocument/2006/relationships/hyperlink" Target="http://en.wikipedia.org/wiki/Optics" TargetMode="External"/><Relationship Id="rId7" Type="http://schemas.openxmlformats.org/officeDocument/2006/relationships/hyperlink" Target="http://en.wikipedia.org/wiki/Corpuscularianism" TargetMode="External"/><Relationship Id="rId12" Type="http://schemas.openxmlformats.org/officeDocument/2006/relationships/hyperlink" Target="http://www.gutenberg.org/files/14725/14725-h/14725-h.htm" TargetMode="External"/><Relationship Id="rId2" Type="http://schemas.openxmlformats.org/officeDocument/2006/relationships/slide" Target="../slides/slide10.xml"/><Relationship Id="rId16" Type="http://schemas.openxmlformats.org/officeDocument/2006/relationships/hyperlink" Target="http://en.wikipedia.org/wiki/Corpuscular_theory_of_light#cite_note-4" TargetMode="External"/><Relationship Id="rId1" Type="http://schemas.openxmlformats.org/officeDocument/2006/relationships/notesMaster" Target="../notesMasters/notesMaster1.xml"/><Relationship Id="rId6" Type="http://schemas.openxmlformats.org/officeDocument/2006/relationships/hyperlink" Target="http://en.wikipedia.org/wiki/Light" TargetMode="External"/><Relationship Id="rId11" Type="http://schemas.openxmlformats.org/officeDocument/2006/relationships/hyperlink" Target="http://en.wikipedia.org/wiki/Sir_Isaac_Newton" TargetMode="External"/><Relationship Id="rId5" Type="http://schemas.openxmlformats.org/officeDocument/2006/relationships/hyperlink" Target="http://en.wikipedia.org/wiki/Thomas_Hobbes" TargetMode="External"/><Relationship Id="rId15" Type="http://schemas.openxmlformats.org/officeDocument/2006/relationships/hyperlink" Target="http://en.wikipedia.org/wiki/Polarization_(waves)" TargetMode="External"/><Relationship Id="rId10" Type="http://schemas.openxmlformats.org/officeDocument/2006/relationships/hyperlink" Target="http://en.wikipedia.org/wiki/Christiaan_Huygens" TargetMode="External"/><Relationship Id="rId4" Type="http://schemas.openxmlformats.org/officeDocument/2006/relationships/hyperlink" Target="http://en.wikipedia.org/wiki/Pierre_Gassendi" TargetMode="External"/><Relationship Id="rId9" Type="http://schemas.openxmlformats.org/officeDocument/2006/relationships/hyperlink" Target="http://en.wikipedia.org/wiki/Kinetic_energy" TargetMode="External"/><Relationship Id="rId14" Type="http://schemas.openxmlformats.org/officeDocument/2006/relationships/hyperlink" Target="http://en.wikipedia.org/wiki/Interference_(wave_propagation)"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Joule_second"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Second" TargetMode="External"/><Relationship Id="rId5" Type="http://schemas.openxmlformats.org/officeDocument/2006/relationships/hyperlink" Target="https://en.wikipedia.org/wiki/Metre" TargetMode="External"/><Relationship Id="rId4" Type="http://schemas.openxmlformats.org/officeDocument/2006/relationships/hyperlink" Target="https://en.wikipedia.org/wiki/Newton_%28unit%29"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Pi" TargetMode="External"/><Relationship Id="rId3" Type="http://schemas.openxmlformats.org/officeDocument/2006/relationships/hyperlink" Target="https://en.wikipedia.org/wiki/Latitude" TargetMode="External"/><Relationship Id="rId7" Type="http://schemas.openxmlformats.org/officeDocument/2006/relationships/hyperlink" Target="https://en.wikipedia.org/wiki/Bergen_op_Zoom"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Alkmaar" TargetMode="External"/><Relationship Id="rId5" Type="http://schemas.openxmlformats.org/officeDocument/2006/relationships/hyperlink" Target="https://en.wikipedia.org/wiki/Eratosthenes" TargetMode="External"/><Relationship Id="rId4" Type="http://schemas.openxmlformats.org/officeDocument/2006/relationships/hyperlink" Target="https://en.wikipedia.org/wiki/Triangulation" TargetMode="External"/><Relationship Id="rId9" Type="http://schemas.openxmlformats.org/officeDocument/2006/relationships/hyperlink" Target="https://en.wikipedia.org/wiki/Law_of_refraction" TargetMode="External"/></Relationships>
</file>

<file path=ppt/notesSlides/_rels/notesSlide6.xml.rels><?xml version="1.0" encoding="UTF-8" standalone="yes"?>
<Relationships xmlns="http://schemas.openxmlformats.org/package/2006/relationships"><Relationship Id="rId13" Type="http://schemas.openxmlformats.org/officeDocument/2006/relationships/hyperlink" Target="https://en.wikipedia.org/wiki/Alhazen#cite_note-23" TargetMode="External"/><Relationship Id="rId18" Type="http://schemas.openxmlformats.org/officeDocument/2006/relationships/hyperlink" Target="https://en.wikipedia.org/wiki/Baghdad" TargetMode="External"/><Relationship Id="rId26" Type="http://schemas.openxmlformats.org/officeDocument/2006/relationships/hyperlink" Target="https://en.wikipedia.org/wiki/Giambattista_della_Porta" TargetMode="External"/><Relationship Id="rId39" Type="http://schemas.openxmlformats.org/officeDocument/2006/relationships/hyperlink" Target="https://en.wikipedia.org/wiki/Spherical_aberration" TargetMode="External"/><Relationship Id="rId21" Type="http://schemas.openxmlformats.org/officeDocument/2006/relationships/hyperlink" Target="https://en.wikipedia.org/wiki/Roger_Bacon" TargetMode="External"/><Relationship Id="rId34" Type="http://schemas.openxmlformats.org/officeDocument/2006/relationships/hyperlink" Target="https://en.wikipedia.org/wiki/Ren%C3%A9_Descartes" TargetMode="External"/><Relationship Id="rId42" Type="http://schemas.openxmlformats.org/officeDocument/2006/relationships/hyperlink" Target="https://en.wikipedia.org/wiki/Magnification" TargetMode="External"/><Relationship Id="rId47" Type="http://schemas.openxmlformats.org/officeDocument/2006/relationships/hyperlink" Target="https://en.wikipedia.org/wiki/Optics#cite_note-10" TargetMode="External"/><Relationship Id="rId50" Type="http://schemas.openxmlformats.org/officeDocument/2006/relationships/hyperlink" Target="https://en.wikipedia.org/wiki/Snell's_law" TargetMode="External"/><Relationship Id="rId55" Type="http://schemas.openxmlformats.org/officeDocument/2006/relationships/hyperlink" Target="https://en.wikipedia.org/wiki/Optics#cite_note-13" TargetMode="External"/><Relationship Id="rId7" Type="http://schemas.openxmlformats.org/officeDocument/2006/relationships/hyperlink" Target="https://en.wikipedia.org/wiki/Alhazen" TargetMode="External"/><Relationship Id="rId12" Type="http://schemas.openxmlformats.org/officeDocument/2006/relationships/hyperlink" Target="https://en.wikipedia.org/wiki/Alhazen#cite_note-22" TargetMode="External"/><Relationship Id="rId17" Type="http://schemas.openxmlformats.org/officeDocument/2006/relationships/hyperlink" Target="https://en.wikipedia.org/wiki/Alhazen#cite_note-Guardian-24" TargetMode="External"/><Relationship Id="rId25" Type="http://schemas.openxmlformats.org/officeDocument/2006/relationships/hyperlink" Target="https://en.wikipedia.org/wiki/Witelo" TargetMode="External"/><Relationship Id="rId33" Type="http://schemas.openxmlformats.org/officeDocument/2006/relationships/hyperlink" Target="https://en.wikipedia.org/wiki/Alhazen#cite_note-37" TargetMode="External"/><Relationship Id="rId38" Type="http://schemas.openxmlformats.org/officeDocument/2006/relationships/hyperlink" Target="https://en.wikipedia.org/wiki/Parabola" TargetMode="External"/><Relationship Id="rId46" Type="http://schemas.openxmlformats.org/officeDocument/2006/relationships/hyperlink" Target="https://en.wikipedia.org/wiki/Al-Kindi" TargetMode="External"/><Relationship Id="rId59" Type="http://schemas.openxmlformats.org/officeDocument/2006/relationships/hyperlink" Target="https://en.wikipedia.org/wiki/Optics#cite_note-17" TargetMode="External"/><Relationship Id="rId2" Type="http://schemas.openxmlformats.org/officeDocument/2006/relationships/slide" Target="../slides/slide16.xml"/><Relationship Id="rId16" Type="http://schemas.openxmlformats.org/officeDocument/2006/relationships/hyperlink" Target="https://en.wikipedia.org/wiki/Islamic_Golden_Age" TargetMode="External"/><Relationship Id="rId20" Type="http://schemas.openxmlformats.org/officeDocument/2006/relationships/hyperlink" Target="https://en.wikipedia.org/wiki/Alhazen#cite_note-MacTutor-18" TargetMode="External"/><Relationship Id="rId29" Type="http://schemas.openxmlformats.org/officeDocument/2006/relationships/hyperlink" Target="https://en.wikipedia.org/wiki/Alhazen#cite_note-35" TargetMode="External"/><Relationship Id="rId41" Type="http://schemas.openxmlformats.org/officeDocument/2006/relationships/hyperlink" Target="https://en.wikipedia.org/wiki/Refraction" TargetMode="External"/><Relationship Id="rId54" Type="http://schemas.openxmlformats.org/officeDocument/2006/relationships/hyperlink" Target="https://en.wikipedia.org/wiki/Optics#cite_note-12" TargetMode="External"/><Relationship Id="rId1" Type="http://schemas.openxmlformats.org/officeDocument/2006/relationships/notesMaster" Target="../notesMasters/notesMaster1.xml"/><Relationship Id="rId6" Type="http://schemas.openxmlformats.org/officeDocument/2006/relationships/hyperlink" Target="https://en.wikipedia.org/wiki/Optics" TargetMode="External"/><Relationship Id="rId11" Type="http://schemas.openxmlformats.org/officeDocument/2006/relationships/hyperlink" Target="https://en.wikipedia.org/wiki/Arab_people" TargetMode="External"/><Relationship Id="rId24" Type="http://schemas.openxmlformats.org/officeDocument/2006/relationships/hyperlink" Target="https://en.wikipedia.org/wiki/Alhazen#cite_note-33" TargetMode="External"/><Relationship Id="rId32" Type="http://schemas.openxmlformats.org/officeDocument/2006/relationships/hyperlink" Target="https://en.wikipedia.org/wiki/Christian_Huygens" TargetMode="External"/><Relationship Id="rId37" Type="http://schemas.openxmlformats.org/officeDocument/2006/relationships/hyperlink" Target="https://en.wikipedia.org/wiki/Catoptrics" TargetMode="External"/><Relationship Id="rId40" Type="http://schemas.openxmlformats.org/officeDocument/2006/relationships/hyperlink" Target="https://en.wikipedia.org/wiki/Angle_of_incidence" TargetMode="External"/><Relationship Id="rId45" Type="http://schemas.openxmlformats.org/officeDocument/2006/relationships/hyperlink" Target="https://en.wikipedia.org/wiki/Muslim_world" TargetMode="External"/><Relationship Id="rId53" Type="http://schemas.openxmlformats.org/officeDocument/2006/relationships/hyperlink" Target="https://en.wikipedia.org/wiki/Book_of_Optics" TargetMode="External"/><Relationship Id="rId58" Type="http://schemas.openxmlformats.org/officeDocument/2006/relationships/hyperlink" Target="https://en.wikipedia.org/wiki/Optics#cite_note-16" TargetMode="External"/><Relationship Id="rId5" Type="http://schemas.openxmlformats.org/officeDocument/2006/relationships/hyperlink" Target="https://en.wikipedia.org/wiki/Italian_language" TargetMode="External"/><Relationship Id="rId15" Type="http://schemas.openxmlformats.org/officeDocument/2006/relationships/hyperlink" Target="https://en.wikipedia.org/wiki/Alhazen#cite_note-Corbin149-16" TargetMode="External"/><Relationship Id="rId23" Type="http://schemas.openxmlformats.org/officeDocument/2006/relationships/hyperlink" Target="https://en.wikipedia.org/wiki/Robert_Grosseteste" TargetMode="External"/><Relationship Id="rId28" Type="http://schemas.openxmlformats.org/officeDocument/2006/relationships/hyperlink" Target="https://en.wikipedia.org/wiki/Leonardo_Da_Vinci" TargetMode="External"/><Relationship Id="rId36" Type="http://schemas.openxmlformats.org/officeDocument/2006/relationships/hyperlink" Target="https://en.wikipedia.org/wiki/Alhazen#cite_note-38" TargetMode="External"/><Relationship Id="rId49" Type="http://schemas.openxmlformats.org/officeDocument/2006/relationships/hyperlink" Target="https://en.wikipedia.org/wiki/Ibn_Sahl" TargetMode="External"/><Relationship Id="rId57" Type="http://schemas.openxmlformats.org/officeDocument/2006/relationships/hyperlink" Target="https://en.wikipedia.org/wiki/Optics#cite_note-15" TargetMode="External"/><Relationship Id="rId10" Type="http://schemas.openxmlformats.org/officeDocument/2006/relationships/hyperlink" Target="https://en.wikipedia.org/wiki/Alhazen#cite_note-Britannica-1" TargetMode="External"/><Relationship Id="rId19" Type="http://schemas.openxmlformats.org/officeDocument/2006/relationships/hyperlink" Target="https://en.wikipedia.org/wiki/Abbasid_Caliphate" TargetMode="External"/><Relationship Id="rId31" Type="http://schemas.openxmlformats.org/officeDocument/2006/relationships/hyperlink" Target="https://en.wikipedia.org/wiki/Alhazen#cite_note-Hendrix-36" TargetMode="External"/><Relationship Id="rId44" Type="http://schemas.openxmlformats.org/officeDocument/2006/relationships/hyperlink" Target="https://en.wikipedia.org/wiki/Middle_Ages" TargetMode="External"/><Relationship Id="rId52" Type="http://schemas.openxmlformats.org/officeDocument/2006/relationships/hyperlink" Target="https://en.wikipedia.org/wiki/Curved_mirror" TargetMode="External"/><Relationship Id="rId60" Type="http://schemas.openxmlformats.org/officeDocument/2006/relationships/hyperlink" Target="https://en.wikipedia.org/wiki/Optics#cite_note-18" TargetMode="External"/><Relationship Id="rId4" Type="http://schemas.openxmlformats.org/officeDocument/2006/relationships/hyperlink" Target="https://en.wikipedia.org/wiki/Latin" TargetMode="External"/><Relationship Id="rId9" Type="http://schemas.openxmlformats.org/officeDocument/2006/relationships/hyperlink" Target="https://en.wikipedia.org/wiki/Buyid_dynasty" TargetMode="External"/><Relationship Id="rId14" Type="http://schemas.openxmlformats.org/officeDocument/2006/relationships/hyperlink" Target="https://en.wikipedia.org/wiki/Egypt" TargetMode="External"/><Relationship Id="rId22" Type="http://schemas.openxmlformats.org/officeDocument/2006/relationships/hyperlink" Target="https://en.wikipedia.org/wiki/Alhazen#cite_note-32" TargetMode="External"/><Relationship Id="rId27" Type="http://schemas.openxmlformats.org/officeDocument/2006/relationships/hyperlink" Target="https://en.wikipedia.org/wiki/Alhazen#cite_note-Aves-34" TargetMode="External"/><Relationship Id="rId30" Type="http://schemas.openxmlformats.org/officeDocument/2006/relationships/hyperlink" Target="https://en.wikipedia.org/wiki/Galileo_Galilei" TargetMode="External"/><Relationship Id="rId35" Type="http://schemas.openxmlformats.org/officeDocument/2006/relationships/hyperlink" Target="https://en.wikipedia.org/wiki/Johannes_Kepler" TargetMode="External"/><Relationship Id="rId43" Type="http://schemas.openxmlformats.org/officeDocument/2006/relationships/hyperlink" Target="https://en.wikipedia.org/wiki/Lens_(optics)" TargetMode="External"/><Relationship Id="rId48" Type="http://schemas.openxmlformats.org/officeDocument/2006/relationships/hyperlink" Target="https://en.wikipedia.org/wiki/Persia" TargetMode="External"/><Relationship Id="rId56" Type="http://schemas.openxmlformats.org/officeDocument/2006/relationships/hyperlink" Target="https://en.wikipedia.org/wiki/Optics#cite_note-14" TargetMode="External"/><Relationship Id="rId8" Type="http://schemas.openxmlformats.org/officeDocument/2006/relationships/hyperlink" Target="https://en.wikipedia.org/wiki/Basra" TargetMode="External"/><Relationship Id="rId51" Type="http://schemas.openxmlformats.org/officeDocument/2006/relationships/hyperlink" Target="https://en.wikipedia.org/wiki/Optics#cite_note-j1-11" TargetMode="External"/><Relationship Id="rId3" Type="http://schemas.openxmlformats.org/officeDocument/2006/relationships/hyperlink" Target="https://en.wikipedia.org/wiki/Arabic_languag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Optics#cite_note-24" TargetMode="External"/><Relationship Id="rId3" Type="http://schemas.openxmlformats.org/officeDocument/2006/relationships/hyperlink" Target="https://en.wikipedia.org/wiki/Optics#cite_note-20" TargetMode="External"/><Relationship Id="rId7" Type="http://schemas.openxmlformats.org/officeDocument/2006/relationships/hyperlink" Target="https://en.wikipedia.org/wiki/Optics#cite_note-23" TargetMode="External"/><Relationship Id="rId12" Type="http://schemas.openxmlformats.org/officeDocument/2006/relationships/hyperlink" Target="https://en.wikipedia.org/wiki/Optics#cite_note-LZZginzib4C_page_55-2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Optics#cite_note-22" TargetMode="External"/><Relationship Id="rId11" Type="http://schemas.openxmlformats.org/officeDocument/2006/relationships/hyperlink" Target="https://en.wikipedia.org/wiki/Optics#cite_note-25" TargetMode="External"/><Relationship Id="rId5" Type="http://schemas.openxmlformats.org/officeDocument/2006/relationships/hyperlink" Target="https://en.wikipedia.org/wiki/Netherlands" TargetMode="External"/><Relationship Id="rId10" Type="http://schemas.openxmlformats.org/officeDocument/2006/relationships/hyperlink" Target="https://en.wikipedia.org/wiki/Refracting_telescope" TargetMode="External"/><Relationship Id="rId4" Type="http://schemas.openxmlformats.org/officeDocument/2006/relationships/hyperlink" Target="https://en.wikipedia.org/wiki/Optics#cite_note-21" TargetMode="External"/><Relationship Id="rId9" Type="http://schemas.openxmlformats.org/officeDocument/2006/relationships/hyperlink" Target="https://en.wikipedia.org/wiki/Optical_microscope"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Hans_Lippershey" TargetMode="External"/><Relationship Id="rId13" Type="http://schemas.openxmlformats.org/officeDocument/2006/relationships/hyperlink" Target="https://en.wikipedia.org/wiki/Telescope" TargetMode="External"/><Relationship Id="rId18" Type="http://schemas.openxmlformats.org/officeDocument/2006/relationships/hyperlink" Target="https://en.wikipedia.org/wiki/Objective_(optics)" TargetMode="External"/><Relationship Id="rId3" Type="http://schemas.openxmlformats.org/officeDocument/2006/relationships/hyperlink" Target="https://en.wikipedia.org/wiki/Dutch_people" TargetMode="External"/><Relationship Id="rId21" Type="http://schemas.openxmlformats.org/officeDocument/2006/relationships/hyperlink" Target="https://en.wikipedia.org/wiki/Christiaan_Huygens" TargetMode="External"/><Relationship Id="rId7" Type="http://schemas.openxmlformats.org/officeDocument/2006/relationships/hyperlink" Target="https://en.wikipedia.org/wiki/Optical_microscope#cite_note-8" TargetMode="External"/><Relationship Id="rId12" Type="http://schemas.openxmlformats.org/officeDocument/2006/relationships/hyperlink" Target="https://en.wikipedia.org/wiki/Greek_language" TargetMode="External"/><Relationship Id="rId17" Type="http://schemas.openxmlformats.org/officeDocument/2006/relationships/hyperlink" Target="https://en.wikipedia.org/wiki/Refracting_telescope" TargetMode="External"/><Relationship Id="rId2" Type="http://schemas.openxmlformats.org/officeDocument/2006/relationships/slide" Target="../slides/slide22.xml"/><Relationship Id="rId16" Type="http://schemas.openxmlformats.org/officeDocument/2006/relationships/hyperlink" Target="https://en.wikipedia.org/wiki/Alkmaar" TargetMode="External"/><Relationship Id="rId20" Type="http://schemas.openxmlformats.org/officeDocument/2006/relationships/hyperlink" Target="https://en.wikipedia.org/wiki/Johannes_Kepler" TargetMode="External"/><Relationship Id="rId1" Type="http://schemas.openxmlformats.org/officeDocument/2006/relationships/notesMaster" Target="../notesMasters/notesMaster1.xml"/><Relationship Id="rId6" Type="http://schemas.openxmlformats.org/officeDocument/2006/relationships/hyperlink" Target="https://en.wikipedia.org/wiki/Optical_microscope#cite_note-7" TargetMode="External"/><Relationship Id="rId11" Type="http://schemas.openxmlformats.org/officeDocument/2006/relationships/hyperlink" Target="https://en.wikipedia.org/wiki/Giovanni_Faber" TargetMode="External"/><Relationship Id="rId5" Type="http://schemas.openxmlformats.org/officeDocument/2006/relationships/hyperlink" Target="https://en.wikipedia.org/wiki/Optical_microscope#cite_note-6" TargetMode="External"/><Relationship Id="rId15" Type="http://schemas.openxmlformats.org/officeDocument/2006/relationships/hyperlink" Target="https://en.wikipedia.org/wiki/Jacob_Metius" TargetMode="External"/><Relationship Id="rId10" Type="http://schemas.openxmlformats.org/officeDocument/2006/relationships/hyperlink" Target="https://en.wikipedia.org/wiki/Accademia_dei_Lincei" TargetMode="External"/><Relationship Id="rId19" Type="http://schemas.openxmlformats.org/officeDocument/2006/relationships/hyperlink" Target="https://en.wikipedia.org/wiki/Eyepiece" TargetMode="External"/><Relationship Id="rId4" Type="http://schemas.openxmlformats.org/officeDocument/2006/relationships/hyperlink" Target="https://en.wikipedia.org/wiki/Zacharias_Janssen" TargetMode="External"/><Relationship Id="rId9" Type="http://schemas.openxmlformats.org/officeDocument/2006/relationships/hyperlink" Target="https://en.wikipedia.org/wiki/Galileo_Galilei" TargetMode="External"/><Relationship Id="rId14" Type="http://schemas.openxmlformats.org/officeDocument/2006/relationships/hyperlink" Target="https://en.wikipedia.org/wiki/Middelburg" TargetMode="External"/><Relationship Id="rId22" Type="http://schemas.openxmlformats.org/officeDocument/2006/relationships/hyperlink" Target="https://en.wikipedia.org/wiki/History_of_the_telescope#cite_note-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Glass an amorphous</a:t>
            </a:r>
            <a:r>
              <a:rPr lang="en-US" baseline="0" dirty="0" smtClean="0"/>
              <a:t> solid. Photon does not hit electron with enough energy to excite, so light is transmitted through glass. But not UV because does have enough energy to excite electrons. </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8</a:t>
            </a:fld>
            <a:endParaRPr lang="en-US"/>
          </a:p>
        </p:txBody>
      </p:sp>
    </p:spTree>
    <p:extLst>
      <p:ext uri="{BB962C8B-B14F-4D97-AF65-F5344CB8AC3E}">
        <p14:creationId xmlns:p14="http://schemas.microsoft.com/office/powerpoint/2010/main" val="3113211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9FD709-A141-431B-8020-663279FB8A3A}" type="slidenum">
              <a:rPr lang="en-US" altLang="en-US"/>
              <a:pPr/>
              <a:t>25</a:t>
            </a:fld>
            <a:endParaRPr lang="en-US" altLang="en-US"/>
          </a:p>
        </p:txBody>
      </p:sp>
      <p:sp>
        <p:nvSpPr>
          <p:cNvPr id="883714" name="Rectangle 2"/>
          <p:cNvSpPr>
            <a:spLocks noGrp="1" noRot="1" noChangeAspect="1" noChangeArrowheads="1" noTextEdit="1"/>
          </p:cNvSpPr>
          <p:nvPr>
            <p:ph type="sldImg"/>
          </p:nvPr>
        </p:nvSpPr>
        <p:spPr>
          <a:ln/>
        </p:spPr>
      </p:sp>
      <p:sp>
        <p:nvSpPr>
          <p:cNvPr id="8837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48779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FACS (</a:t>
            </a:r>
            <a:r>
              <a:rPr lang="en-US" dirty="0" smtClean="0">
                <a:hlinkClick r:id="rId3" tooltip="Fluorescence-activated cell sorting"/>
              </a:rPr>
              <a:t>fluorescence-activated cell sorting</a:t>
            </a:r>
            <a:r>
              <a:rPr lang="en-US" dirty="0" smtClean="0"/>
              <a:t>). One of several important </a:t>
            </a:r>
            <a:r>
              <a:rPr lang="en-US" dirty="0" smtClean="0">
                <a:hlinkClick r:id="rId4" tooltip="Cell sorting"/>
              </a:rPr>
              <a:t>cell sorting</a:t>
            </a:r>
            <a:r>
              <a:rPr lang="en-US" dirty="0" smtClean="0"/>
              <a:t> techniques used in the separation of different cell lines (especially those isolated from animal tissues). </a:t>
            </a:r>
          </a:p>
          <a:p>
            <a:endParaRPr lang="en-US" dirty="0" smtClean="0"/>
          </a:p>
          <a:p>
            <a:r>
              <a:rPr lang="en-US" dirty="0" smtClean="0"/>
              <a:t>FIGS (</a:t>
            </a:r>
            <a:r>
              <a:rPr lang="en-US" dirty="0" smtClean="0">
                <a:hlinkClick r:id="rId5" tooltip="Fluorescence image-guided surgery"/>
              </a:rPr>
              <a:t>Fluorescence image-guided surgery</a:t>
            </a:r>
            <a:r>
              <a:rPr lang="en-US" dirty="0" smtClean="0"/>
              <a:t>) is a medical imaging technique that uses fluorescence to detect properly labeled structures during surgery.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31</a:t>
            </a:fld>
            <a:endParaRPr lang="en-US"/>
          </a:p>
        </p:txBody>
      </p:sp>
    </p:spTree>
    <p:extLst>
      <p:ext uri="{BB962C8B-B14F-4D97-AF65-F5344CB8AC3E}">
        <p14:creationId xmlns:p14="http://schemas.microsoft.com/office/powerpoint/2010/main" val="4006808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FACS (</a:t>
            </a:r>
            <a:r>
              <a:rPr lang="en-US" dirty="0" smtClean="0">
                <a:hlinkClick r:id="rId3" tooltip="Fluorescence-activated cell sorting"/>
              </a:rPr>
              <a:t>fluorescence-activated cell sorting</a:t>
            </a:r>
            <a:r>
              <a:rPr lang="en-US" dirty="0" smtClean="0"/>
              <a:t>). One of several important </a:t>
            </a:r>
            <a:r>
              <a:rPr lang="en-US" dirty="0" smtClean="0">
                <a:hlinkClick r:id="rId4" tooltip="Cell sorting"/>
              </a:rPr>
              <a:t>cell sorting</a:t>
            </a:r>
            <a:r>
              <a:rPr lang="en-US" dirty="0" smtClean="0"/>
              <a:t> techniques used in the separation of different cell lines (especially those isolated from animal tissues). </a:t>
            </a:r>
          </a:p>
          <a:p>
            <a:endParaRPr lang="en-US" dirty="0" smtClean="0"/>
          </a:p>
          <a:p>
            <a:r>
              <a:rPr lang="en-US" dirty="0" smtClean="0"/>
              <a:t>FIGS (</a:t>
            </a:r>
            <a:r>
              <a:rPr lang="en-US" dirty="0" smtClean="0">
                <a:hlinkClick r:id="rId5" tooltip="Fluorescence image-guided surgery"/>
              </a:rPr>
              <a:t>Fluorescence image-guided surgery</a:t>
            </a:r>
            <a:r>
              <a:rPr lang="en-US" dirty="0" smtClean="0"/>
              <a:t>) is a medical imaging technique that uses fluorescence to detect properly labeled structures during surgery.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32</a:t>
            </a:fld>
            <a:endParaRPr lang="en-US"/>
          </a:p>
        </p:txBody>
      </p:sp>
    </p:spTree>
    <p:extLst>
      <p:ext uri="{BB962C8B-B14F-4D97-AF65-F5344CB8AC3E}">
        <p14:creationId xmlns:p14="http://schemas.microsoft.com/office/powerpoint/2010/main" val="383416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FACS (</a:t>
            </a:r>
            <a:r>
              <a:rPr lang="en-US" dirty="0" smtClean="0">
                <a:hlinkClick r:id="rId3" tooltip="Fluorescence-activated cell sorting"/>
              </a:rPr>
              <a:t>fluorescence-activated cell sorting</a:t>
            </a:r>
            <a:r>
              <a:rPr lang="en-US" dirty="0" smtClean="0"/>
              <a:t>). One of several important </a:t>
            </a:r>
            <a:r>
              <a:rPr lang="en-US" dirty="0" smtClean="0">
                <a:hlinkClick r:id="rId4" tooltip="Cell sorting"/>
              </a:rPr>
              <a:t>cell sorting</a:t>
            </a:r>
            <a:r>
              <a:rPr lang="en-US" dirty="0" smtClean="0"/>
              <a:t> techniques used in the separation of different cell lines (especially those isolated from animal tissues). </a:t>
            </a:r>
          </a:p>
          <a:p>
            <a:endParaRPr lang="en-US" dirty="0" smtClean="0"/>
          </a:p>
          <a:p>
            <a:r>
              <a:rPr lang="en-US" dirty="0" smtClean="0"/>
              <a:t>FIGS (</a:t>
            </a:r>
            <a:r>
              <a:rPr lang="en-US" dirty="0" smtClean="0">
                <a:hlinkClick r:id="rId5" tooltip="Fluorescence image-guided surgery"/>
              </a:rPr>
              <a:t>Fluorescence image-guided surgery</a:t>
            </a:r>
            <a:r>
              <a:rPr lang="en-US" dirty="0" smtClean="0"/>
              <a:t>) is a medical imaging technique that uses fluorescence to detect properly labeled structures during surgery.</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33</a:t>
            </a:fld>
            <a:endParaRPr lang="en-US"/>
          </a:p>
        </p:txBody>
      </p:sp>
    </p:spTree>
    <p:extLst>
      <p:ext uri="{BB962C8B-B14F-4D97-AF65-F5344CB8AC3E}">
        <p14:creationId xmlns:p14="http://schemas.microsoft.com/office/powerpoint/2010/main" val="429354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Adds the third</a:t>
            </a:r>
            <a:r>
              <a:rPr lang="en-US" baseline="0" dirty="0" smtClean="0"/>
              <a:t> dimension</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34</a:t>
            </a:fld>
            <a:endParaRPr lang="en-US"/>
          </a:p>
        </p:txBody>
      </p:sp>
    </p:spTree>
    <p:extLst>
      <p:ext uri="{BB962C8B-B14F-4D97-AF65-F5344CB8AC3E}">
        <p14:creationId xmlns:p14="http://schemas.microsoft.com/office/powerpoint/2010/main" val="45650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1866, he became a research director at the </a:t>
            </a:r>
            <a:r>
              <a:rPr lang="en-US" dirty="0" smtClean="0">
                <a:hlinkClick r:id="rId3" tooltip="Carl Zeiss AG"/>
              </a:rPr>
              <a:t>Zeiss Optical Works</a:t>
            </a:r>
            <a:r>
              <a:rPr lang="en-US" dirty="0" smtClean="0"/>
              <a:t>, and in 1868 he invented the </a:t>
            </a:r>
            <a:r>
              <a:rPr lang="en-US" dirty="0" smtClean="0">
                <a:hlinkClick r:id="rId4" tooltip="Apochromat"/>
              </a:rPr>
              <a:t>apochromatic lens</a:t>
            </a:r>
            <a:r>
              <a:rPr lang="en-US" dirty="0" smtClean="0"/>
              <a:t>, a microscope lens which eliminates both the primary and secondary color distortion.</a:t>
            </a:r>
            <a:r>
              <a:rPr lang="en-US" baseline="30000" dirty="0" smtClean="0">
                <a:hlinkClick r:id="rId5"/>
              </a:rPr>
              <a:t>[2]</a:t>
            </a:r>
            <a:r>
              <a:rPr lang="en-US" dirty="0" smtClean="0"/>
              <a:t> He designed the first </a:t>
            </a:r>
            <a:r>
              <a:rPr lang="en-US" dirty="0" smtClean="0">
                <a:hlinkClick r:id="rId6" tooltip="Refractometer"/>
              </a:rPr>
              <a:t>refractometer</a:t>
            </a:r>
            <a:r>
              <a:rPr lang="en-US" dirty="0" smtClean="0"/>
              <a:t>, which he described in a booklet published in 1874.</a:t>
            </a:r>
            <a:r>
              <a:rPr lang="en-US" baseline="30000" dirty="0" smtClean="0">
                <a:hlinkClick r:id="rId7"/>
              </a:rPr>
              <a:t>[3]</a:t>
            </a:r>
            <a:r>
              <a:rPr lang="en-US" dirty="0" smtClean="0"/>
              <a:t> He created the </a:t>
            </a:r>
            <a:r>
              <a:rPr lang="en-US" dirty="0" smtClean="0">
                <a:hlinkClick r:id="rId8" tooltip="Abbe number"/>
              </a:rPr>
              <a:t>Abbe number</a:t>
            </a:r>
            <a:r>
              <a:rPr lang="en-US" dirty="0" smtClean="0"/>
              <a:t>, a measure of any </a:t>
            </a:r>
            <a:r>
              <a:rPr lang="en-US" dirty="0" smtClean="0">
                <a:hlinkClick r:id="rId9" tooltip="Transparency (optics)"/>
              </a:rPr>
              <a:t>transparent</a:t>
            </a:r>
            <a:r>
              <a:rPr lang="en-US" dirty="0" smtClean="0"/>
              <a:t> material's variation of </a:t>
            </a:r>
            <a:r>
              <a:rPr lang="en-US" dirty="0" smtClean="0">
                <a:hlinkClick r:id="rId10" tooltip="Refractive index"/>
              </a:rPr>
              <a:t>refractive index</a:t>
            </a:r>
            <a:r>
              <a:rPr lang="en-US" dirty="0" smtClean="0"/>
              <a:t> with </a:t>
            </a:r>
            <a:r>
              <a:rPr lang="en-US" dirty="0" smtClean="0">
                <a:hlinkClick r:id="rId11" tooltip="Wavelength"/>
              </a:rPr>
              <a:t>wavelength</a:t>
            </a:r>
            <a:r>
              <a:rPr lang="en-US" dirty="0" smtClean="0"/>
              <a:t> and Abbe's criterion, which tests the hypothesis, that a systematic trend exists in a set of observations (in terms of resolving power this criterion stipulates that an angular separation cannot be less than the ratio of the wavelength to the aperture diameter, see </a:t>
            </a:r>
            <a:r>
              <a:rPr lang="en-US" dirty="0" smtClean="0">
                <a:hlinkClick r:id="rId12" tooltip="Angular resolution"/>
              </a:rPr>
              <a:t>angular resolution</a:t>
            </a:r>
            <a:r>
              <a:rPr lang="en-US" dirty="0" smtClean="0"/>
              <a:t>).</a:t>
            </a:r>
            <a:r>
              <a:rPr lang="en-US" baseline="30000" dirty="0" smtClean="0">
                <a:hlinkClick r:id="rId13"/>
              </a:rPr>
              <a:t>[4]</a:t>
            </a:r>
            <a:r>
              <a:rPr lang="en-US" dirty="0" smtClean="0"/>
              <a:t> Already a professor in </a:t>
            </a:r>
            <a:r>
              <a:rPr lang="en-US" dirty="0" smtClean="0">
                <a:hlinkClick r:id="rId14" tooltip="Jena"/>
              </a:rPr>
              <a:t>Jena</a:t>
            </a:r>
            <a:r>
              <a:rPr lang="en-US" dirty="0" smtClean="0"/>
              <a:t>, he was hired by </a:t>
            </a:r>
            <a:r>
              <a:rPr lang="en-US" dirty="0" smtClean="0">
                <a:hlinkClick r:id="rId15" tooltip="Carl Zeiss"/>
              </a:rPr>
              <a:t>Carl Zeiss</a:t>
            </a:r>
            <a:r>
              <a:rPr lang="en-US" dirty="0" smtClean="0"/>
              <a:t> to improve the manufacturing process of optical instruments, which back then was largely based on trial and error.</a:t>
            </a:r>
          </a:p>
          <a:p>
            <a:r>
              <a:rPr lang="en-US" dirty="0" smtClean="0"/>
              <a:t>Abbe was the first to define the term </a:t>
            </a:r>
            <a:r>
              <a:rPr lang="en-US" dirty="0" smtClean="0">
                <a:hlinkClick r:id="rId16" tooltip="Numerical aperture"/>
              </a:rPr>
              <a:t>numerical aperture</a:t>
            </a:r>
            <a:r>
              <a:rPr lang="en-US" dirty="0" smtClean="0"/>
              <a:t>,</a:t>
            </a:r>
            <a:r>
              <a:rPr lang="en-US" baseline="30000" dirty="0" smtClean="0">
                <a:hlinkClick r:id="rId17"/>
              </a:rPr>
              <a:t>[5]</a:t>
            </a:r>
            <a:r>
              <a:rPr lang="en-US" dirty="0" smtClean="0"/>
              <a:t> as the sine of the half angle multiplied by the refractive index of the medium filling the space between the cover glass and front lens.</a:t>
            </a:r>
          </a:p>
          <a:p>
            <a:r>
              <a:rPr lang="en-US" dirty="0" smtClean="0"/>
              <a:t>Abbe is credited by many for discovering the resolution limit of the microscope, and the formula (published in 1873)</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36</a:t>
            </a:fld>
            <a:endParaRPr lang="en-US"/>
          </a:p>
        </p:txBody>
      </p:sp>
    </p:spTree>
    <p:extLst>
      <p:ext uri="{BB962C8B-B14F-4D97-AF65-F5344CB8AC3E}">
        <p14:creationId xmlns:p14="http://schemas.microsoft.com/office/powerpoint/2010/main" val="345388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2A638A-530D-47B2-AA36-4D301C0A2E71}" type="slidenum">
              <a:rPr lang="en-US" altLang="en-US"/>
              <a:pPr/>
              <a:t>37</a:t>
            </a:fld>
            <a:endParaRPr lang="en-US" altLang="en-US"/>
          </a:p>
        </p:txBody>
      </p:sp>
      <p:sp>
        <p:nvSpPr>
          <p:cNvPr id="899074" name="Rectangle 2"/>
          <p:cNvSpPr>
            <a:spLocks noGrp="1" noRot="1" noChangeAspect="1" noChangeArrowheads="1" noTextEdit="1"/>
          </p:cNvSpPr>
          <p:nvPr>
            <p:ph type="sldImg"/>
          </p:nvPr>
        </p:nvSpPr>
        <p:spPr>
          <a:ln/>
        </p:spPr>
      </p:sp>
      <p:sp>
        <p:nvSpPr>
          <p:cNvPr id="899075" name="Rectangle 3"/>
          <p:cNvSpPr>
            <a:spLocks noGrp="1" noChangeArrowheads="1"/>
          </p:cNvSpPr>
          <p:nvPr>
            <p:ph type="body" idx="1"/>
          </p:nvPr>
        </p:nvSpPr>
        <p:spPr/>
        <p:txBody>
          <a:bodyPr/>
          <a:lstStyle/>
          <a:p>
            <a:r>
              <a:rPr lang="en-US" altLang="en-US"/>
              <a:t>1896, in a letter from Horatio S. Greenough to Ernst Abbe: “Couldn’t one build a microscope for both eyes, and thereby generate spatial images”?</a:t>
            </a:r>
          </a:p>
        </p:txBody>
      </p:sp>
    </p:spTree>
    <p:extLst>
      <p:ext uri="{BB962C8B-B14F-4D97-AF65-F5344CB8AC3E}">
        <p14:creationId xmlns:p14="http://schemas.microsoft.com/office/powerpoint/2010/main" val="236381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a:t>
            </a:r>
            <a:r>
              <a:rPr lang="en-US" baseline="0" dirty="0" smtClean="0"/>
              <a:t> Main Objective type is also called Telescope type.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38</a:t>
            </a:fld>
            <a:endParaRPr lang="en-US"/>
          </a:p>
        </p:txBody>
      </p:sp>
    </p:spTree>
    <p:extLst>
      <p:ext uri="{BB962C8B-B14F-4D97-AF65-F5344CB8AC3E}">
        <p14:creationId xmlns:p14="http://schemas.microsoft.com/office/powerpoint/2010/main" val="3887864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this matter?</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40</a:t>
            </a:fld>
            <a:endParaRPr lang="en-US"/>
          </a:p>
        </p:txBody>
      </p:sp>
    </p:spTree>
    <p:extLst>
      <p:ext uri="{BB962C8B-B14F-4D97-AF65-F5344CB8AC3E}">
        <p14:creationId xmlns:p14="http://schemas.microsoft.com/office/powerpoint/2010/main" val="2381477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does this matter?</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41</a:t>
            </a:fld>
            <a:endParaRPr lang="en-US"/>
          </a:p>
        </p:txBody>
      </p:sp>
    </p:spTree>
    <p:extLst>
      <p:ext uri="{BB962C8B-B14F-4D97-AF65-F5344CB8AC3E}">
        <p14:creationId xmlns:p14="http://schemas.microsoft.com/office/powerpoint/2010/main" val="2524825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 Hunt</a:t>
            </a:r>
            <a:r>
              <a:rPr lang="en-US" baseline="0" dirty="0" smtClean="0"/>
              <a:t> June 21, 2004 lecture to Physiology and Embryology class. Began with question of how photons pass through glass. </a:t>
            </a:r>
            <a:r>
              <a:rPr lang="en-US" baseline="0" dirty="0" err="1" smtClean="0"/>
              <a:t>Einsteins</a:t>
            </a:r>
            <a:r>
              <a:rPr lang="en-US" baseline="0" dirty="0" smtClean="0"/>
              <a:t> 1905 paper on Brownian motion. Influenced by James Maxwell who showed light didn’t need a medium to propagate through. Was Maxwell right about light diffusion?</a:t>
            </a:r>
          </a:p>
          <a:p>
            <a:endParaRPr lang="en-US" baseline="0" dirty="0" smtClean="0"/>
          </a:p>
          <a:p>
            <a:r>
              <a:rPr lang="en-US" dirty="0" smtClean="0"/>
              <a:t>17th March - submits “On a heuristic point of view concerning the production and transformation of light” to </a:t>
            </a:r>
            <a:r>
              <a:rPr lang="en-US" dirty="0" err="1" smtClean="0"/>
              <a:t>Annalen</a:t>
            </a:r>
            <a:r>
              <a:rPr lang="en-US" dirty="0" smtClean="0"/>
              <a:t> der </a:t>
            </a:r>
            <a:r>
              <a:rPr lang="en-US" dirty="0" err="1" smtClean="0"/>
              <a:t>Physik</a:t>
            </a:r>
            <a:r>
              <a:rPr lang="en-US" dirty="0" smtClean="0"/>
              <a:t> (AdP17). This provides a solution of the puzzling photoelectric effect noticed by Heinrich Hertz in 1888. It overturned the wave theory of light, which even Hertz proclaimed as a certainty in the 1890s. It claims a reality for Planck’s quanta of energy, and heralds the beginning of quantum theory. Einstein wrote in the paper:</a:t>
            </a:r>
          </a:p>
          <a:p>
            <a:r>
              <a:rPr lang="en-US" dirty="0" smtClean="0"/>
              <a:t>“Energy during the propagation of a ray of light is not continuously distributed over steadily increasing spaces, but it consists of a finite number of energy quanta </a:t>
            </a:r>
            <a:r>
              <a:rPr lang="en-US" dirty="0" err="1" smtClean="0"/>
              <a:t>localised</a:t>
            </a:r>
            <a:r>
              <a:rPr lang="en-US" dirty="0" smtClean="0"/>
              <a:t> at points in space, moving without dividing and capable of being absorbed or generated only as entities.”</a:t>
            </a:r>
          </a:p>
          <a:p>
            <a:r>
              <a:rPr lang="en-US" dirty="0" smtClean="0"/>
              <a:t>The revolutionary theory of light as energy quanta (named photons by Gilbert Lewis in 1926) rather than continuous waves was very slow to take hold. Notably Robert Millikan, at the University of Chicago, experimented at length from 1912 to 1915 to try to disprove the predictions of Einstein’s theory. Eventually he had to concede “…its unambiguous experimental verification in spite of its unreasonableness since it seems to violate everything that we knew about the interference of light.” Only in 1923 did experiments of light diffusion directly demonstrate its </a:t>
            </a:r>
            <a:r>
              <a:rPr lang="en-US" dirty="0" err="1" smtClean="0"/>
              <a:t>quantised</a:t>
            </a:r>
            <a:r>
              <a:rPr lang="en-US" dirty="0" smtClean="0"/>
              <a:t> nature.</a:t>
            </a:r>
          </a:p>
          <a:p>
            <a:r>
              <a:rPr lang="en-US" dirty="0" smtClean="0"/>
              <a:t>It was this theory on the photoelectric effect that was cited as the principal contribution that earned Einstein the 1921 Nobel Prize.</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9</a:t>
            </a:fld>
            <a:endParaRPr lang="en-US"/>
          </a:p>
        </p:txBody>
      </p:sp>
    </p:spTree>
    <p:extLst>
      <p:ext uri="{BB962C8B-B14F-4D97-AF65-F5344CB8AC3E}">
        <p14:creationId xmlns:p14="http://schemas.microsoft.com/office/powerpoint/2010/main" val="2951662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Top right: Macrophage fluorescently stained for tubulin (yellow), actin (red) and the nucleus (DAPI, blue).</a:t>
            </a:r>
            <a:r>
              <a:rPr lang="en-US" dirty="0" smtClean="0"/>
              <a:t> </a:t>
            </a:r>
            <a:r>
              <a:rPr lang="en-US" i="1" dirty="0" smtClean="0"/>
              <a:t>Left</a:t>
            </a:r>
            <a:r>
              <a:rPr lang="en-US" dirty="0" smtClean="0"/>
              <a:t>: original image, recorded with a wide field microscope. </a:t>
            </a:r>
            <a:r>
              <a:rPr lang="en-US" i="1" dirty="0" smtClean="0"/>
              <a:t>Right</a:t>
            </a:r>
            <a:r>
              <a:rPr lang="en-US" dirty="0" smtClean="0"/>
              <a:t>: the same dataset, </a:t>
            </a:r>
            <a:r>
              <a:rPr lang="en-US" dirty="0" err="1" smtClean="0"/>
              <a:t>deconvolved</a:t>
            </a:r>
            <a:r>
              <a:rPr lang="en-US" dirty="0" smtClean="0"/>
              <a:t> using Huygens Professional. The datasets are visualized with top-view </a:t>
            </a:r>
            <a:r>
              <a:rPr lang="en-US" dirty="0" smtClean="0">
                <a:hlinkClick r:id="rId3"/>
              </a:rPr>
              <a:t>maximum intensity projections</a:t>
            </a:r>
            <a:r>
              <a:rPr lang="en-US" dirty="0" smtClean="0"/>
              <a:t>. </a:t>
            </a:r>
            <a:br>
              <a:rPr lang="en-US" dirty="0" smtClean="0"/>
            </a:br>
            <a:r>
              <a:rPr lang="en-US" dirty="0" smtClean="0"/>
              <a:t/>
            </a:r>
            <a:br>
              <a:rPr lang="en-US" dirty="0" smtClean="0"/>
            </a:br>
            <a:r>
              <a:rPr lang="en-US" i="1" dirty="0" smtClean="0"/>
              <a:t>Data courtesy of Dr. James Evans, Whitehead Institute, MIT Boston MA, USA. (See the </a:t>
            </a:r>
            <a:r>
              <a:rPr lang="en-US" i="1" dirty="0" err="1" smtClean="0"/>
              <a:t>EvansMacrophage</a:t>
            </a:r>
            <a:r>
              <a:rPr lang="en-US" i="1" dirty="0" smtClean="0"/>
              <a:t> for more image details)</a:t>
            </a:r>
            <a:r>
              <a:rPr lang="en-US" dirty="0" smtClean="0"/>
              <a:t>.</a:t>
            </a:r>
          </a:p>
          <a:p>
            <a:endParaRPr lang="en-US" b="1" dirty="0" smtClean="0"/>
          </a:p>
          <a:p>
            <a:r>
              <a:rPr lang="en-US" b="1" dirty="0" smtClean="0"/>
              <a:t>Bottom right: Detail of an </a:t>
            </a:r>
            <a:r>
              <a:rPr lang="en-US" b="1" dirty="0" smtClean="0">
                <a:hlinkClick r:id="rId4"/>
              </a:rPr>
              <a:t>imaginal disc</a:t>
            </a:r>
            <a:r>
              <a:rPr lang="en-US" b="1" dirty="0" smtClean="0"/>
              <a:t> from a third instar </a:t>
            </a:r>
            <a:r>
              <a:rPr lang="en-US" b="1" dirty="0" smtClean="0">
                <a:hlinkClick r:id="rId5"/>
              </a:rPr>
              <a:t>Drosophila Melanogaster</a:t>
            </a:r>
            <a:r>
              <a:rPr lang="en-US" b="1" dirty="0" smtClean="0"/>
              <a:t> larva.</a:t>
            </a:r>
            <a:r>
              <a:rPr lang="en-US" dirty="0" smtClean="0"/>
              <a:t> </a:t>
            </a:r>
            <a:r>
              <a:rPr lang="en-US" i="1" dirty="0" smtClean="0"/>
              <a:t>Left</a:t>
            </a:r>
            <a:r>
              <a:rPr lang="en-US" dirty="0" smtClean="0"/>
              <a:t>: a slice of the original data, imaged using an </a:t>
            </a:r>
            <a:r>
              <a:rPr lang="en-US" dirty="0" err="1" smtClean="0"/>
              <a:t>Andor</a:t>
            </a:r>
            <a:r>
              <a:rPr lang="en-US" dirty="0" smtClean="0"/>
              <a:t> Revolution spinning disc confocal </a:t>
            </a:r>
            <a:r>
              <a:rPr lang="en-US" dirty="0" err="1" smtClean="0"/>
              <a:t>microscope.</a:t>
            </a:r>
            <a:r>
              <a:rPr lang="en-US" i="1" dirty="0" err="1" smtClean="0"/>
              <a:t>Right</a:t>
            </a:r>
            <a:r>
              <a:rPr lang="en-US" dirty="0" smtClean="0"/>
              <a:t>: the same slice, </a:t>
            </a:r>
            <a:r>
              <a:rPr lang="en-US" dirty="0" err="1" smtClean="0"/>
              <a:t>deconvolved</a:t>
            </a:r>
            <a:r>
              <a:rPr lang="en-US" dirty="0" smtClean="0"/>
              <a:t> using Huygens Professional. The fixed sample was stained against </a:t>
            </a:r>
            <a:r>
              <a:rPr lang="en-US" dirty="0" err="1" smtClean="0"/>
              <a:t>alfa</a:t>
            </a:r>
            <a:r>
              <a:rPr lang="en-US" dirty="0" smtClean="0"/>
              <a:t>-tubulin (green) and gamma-tubulin (red). </a:t>
            </a:r>
            <a:br>
              <a:rPr lang="en-US" dirty="0" smtClean="0"/>
            </a:br>
            <a:r>
              <a:rPr lang="en-US" dirty="0" smtClean="0"/>
              <a:t/>
            </a:r>
            <a:br>
              <a:rPr lang="en-US" dirty="0" smtClean="0"/>
            </a:br>
            <a:r>
              <a:rPr lang="en-US" i="1" dirty="0" smtClean="0"/>
              <a:t>Recorded by Dr. Paula </a:t>
            </a:r>
            <a:r>
              <a:rPr lang="en-US" i="1" dirty="0" err="1" smtClean="0"/>
              <a:t>Sampaio</a:t>
            </a:r>
            <a:r>
              <a:rPr lang="en-US" i="1" dirty="0" smtClean="0"/>
              <a:t>, Advanced Light Microscopy Facility, University of Porto.</a:t>
            </a:r>
          </a:p>
          <a:p>
            <a:endParaRPr lang="en-US" i="1"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47</a:t>
            </a:fld>
            <a:endParaRPr lang="en-US"/>
          </a:p>
        </p:txBody>
      </p:sp>
    </p:spTree>
    <p:extLst>
      <p:ext uri="{BB962C8B-B14F-4D97-AF65-F5344CB8AC3E}">
        <p14:creationId xmlns:p14="http://schemas.microsoft.com/office/powerpoint/2010/main" val="221200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Francesco </a:t>
            </a:r>
            <a:r>
              <a:rPr lang="en-US" b="1" dirty="0" err="1" smtClean="0"/>
              <a:t>Stelluti</a:t>
            </a:r>
            <a:r>
              <a:rPr lang="en-US" dirty="0" smtClean="0"/>
              <a:t> (12 January 1577 – November 1652) was an Italian </a:t>
            </a:r>
            <a:r>
              <a:rPr lang="en-US" dirty="0" smtClean="0">
                <a:hlinkClick r:id="rId3" tooltip="Polymath"/>
              </a:rPr>
              <a:t>polymath</a:t>
            </a:r>
            <a:r>
              <a:rPr lang="en-US" dirty="0" smtClean="0"/>
              <a:t> who worked in the fields of </a:t>
            </a:r>
            <a:r>
              <a:rPr lang="en-US" dirty="0" smtClean="0">
                <a:hlinkClick r:id="rId4" tooltip="Mathematics"/>
              </a:rPr>
              <a:t>mathematics</a:t>
            </a:r>
            <a:r>
              <a:rPr lang="en-US" dirty="0" smtClean="0"/>
              <a:t>, </a:t>
            </a:r>
            <a:r>
              <a:rPr lang="en-US" dirty="0" smtClean="0">
                <a:hlinkClick r:id="rId5" tooltip="Microscopy"/>
              </a:rPr>
              <a:t>microscopy</a:t>
            </a:r>
            <a:r>
              <a:rPr lang="en-US" dirty="0" smtClean="0"/>
              <a:t>, </a:t>
            </a:r>
            <a:r>
              <a:rPr lang="en-US" dirty="0" smtClean="0">
                <a:hlinkClick r:id="rId6" tooltip="Literature"/>
              </a:rPr>
              <a:t>literature</a:t>
            </a:r>
            <a:r>
              <a:rPr lang="en-US" dirty="0" smtClean="0"/>
              <a:t>, and </a:t>
            </a:r>
            <a:r>
              <a:rPr lang="en-US" dirty="0" smtClean="0">
                <a:hlinkClick r:id="rId7" tooltip="Astronomy"/>
              </a:rPr>
              <a:t>astronomy</a:t>
            </a:r>
            <a:r>
              <a:rPr lang="en-US" dirty="0" smtClean="0"/>
              <a:t>. Alongside </a:t>
            </a:r>
            <a:r>
              <a:rPr lang="en-US" dirty="0" smtClean="0">
                <a:hlinkClick r:id="rId8" tooltip="Federico Cesi"/>
              </a:rPr>
              <a:t>Federico </a:t>
            </a:r>
            <a:r>
              <a:rPr lang="en-US" dirty="0" err="1" smtClean="0">
                <a:hlinkClick r:id="rId8" tooltip="Federico Cesi"/>
              </a:rPr>
              <a:t>Cesi</a:t>
            </a:r>
            <a:r>
              <a:rPr lang="en-US" dirty="0" smtClean="0"/>
              <a:t> and </a:t>
            </a:r>
            <a:r>
              <a:rPr lang="en-US" dirty="0" smtClean="0">
                <a:hlinkClick r:id="rId9" tooltip="Johannes Van Heeck (page does not exist)"/>
              </a:rPr>
              <a:t>Johannes Van </a:t>
            </a:r>
            <a:r>
              <a:rPr lang="en-US" dirty="0" err="1" smtClean="0">
                <a:hlinkClick r:id="rId9" tooltip="Johannes Van Heeck (page does not exist)"/>
              </a:rPr>
              <a:t>Heeck</a:t>
            </a:r>
            <a:r>
              <a:rPr lang="en-US" dirty="0" smtClean="0"/>
              <a:t>, he founded the </a:t>
            </a:r>
            <a:r>
              <a:rPr lang="en-US" dirty="0" err="1" smtClean="0">
                <a:hlinkClick r:id="rId10" tooltip="Accademia dei Lincei"/>
              </a:rPr>
              <a:t>Accademia</a:t>
            </a:r>
            <a:r>
              <a:rPr lang="en-US" dirty="0" smtClean="0">
                <a:hlinkClick r:id="rId10" tooltip="Accademia dei Lincei"/>
              </a:rPr>
              <a:t> </a:t>
            </a:r>
            <a:r>
              <a:rPr lang="en-US" dirty="0" err="1" smtClean="0">
                <a:hlinkClick r:id="rId10" tooltip="Accademia dei Lincei"/>
              </a:rPr>
              <a:t>dei</a:t>
            </a:r>
            <a:r>
              <a:rPr lang="en-US" dirty="0" smtClean="0">
                <a:hlinkClick r:id="rId10" tooltip="Accademia dei Lincei"/>
              </a:rPr>
              <a:t> </a:t>
            </a:r>
            <a:r>
              <a:rPr lang="en-US" dirty="0" err="1" smtClean="0">
                <a:hlinkClick r:id="rId10" tooltip="Accademia dei Lincei"/>
              </a:rPr>
              <a:t>Lincei</a:t>
            </a:r>
            <a:r>
              <a:rPr lang="en-US" dirty="0" smtClean="0"/>
              <a:t> in August 1603. In 1625 he published the first accounts of observations using the </a:t>
            </a:r>
            <a:r>
              <a:rPr lang="en-US" dirty="0" smtClean="0">
                <a:hlinkClick r:id="rId11" tooltip="Microscope"/>
              </a:rPr>
              <a:t>microscope</a:t>
            </a:r>
            <a:r>
              <a:rPr lang="en-US" baseline="30000" dirty="0" smtClean="0">
                <a:hlinkClick r:id="rId12"/>
              </a:rPr>
              <a:t>[1]</a:t>
            </a:r>
            <a:r>
              <a:rPr lang="en-US" dirty="0" smtClean="0"/>
              <a:t> and his </a:t>
            </a:r>
            <a:r>
              <a:rPr lang="en-US" i="1" dirty="0" err="1" smtClean="0"/>
              <a:t>Persio</a:t>
            </a:r>
            <a:r>
              <a:rPr lang="en-US" i="1" dirty="0" smtClean="0"/>
              <a:t> </a:t>
            </a:r>
            <a:r>
              <a:rPr lang="en-US" i="1" dirty="0" err="1" smtClean="0"/>
              <a:t>tradotto</a:t>
            </a:r>
            <a:r>
              <a:rPr lang="en-US" i="1" dirty="0" smtClean="0"/>
              <a:t> in verso </a:t>
            </a:r>
            <a:r>
              <a:rPr lang="en-US" i="1" dirty="0" err="1" smtClean="0"/>
              <a:t>schiolto</a:t>
            </a:r>
            <a:r>
              <a:rPr lang="en-US" i="1" dirty="0" smtClean="0"/>
              <a:t> e </a:t>
            </a:r>
            <a:r>
              <a:rPr lang="en-US" i="1" dirty="0" err="1" smtClean="0"/>
              <a:t>dichiarato</a:t>
            </a:r>
            <a:r>
              <a:rPr lang="en-US" dirty="0" smtClean="0"/>
              <a:t>, published in Rome in 1630, is the first book to contain images of organisms viewed through the microscope.</a:t>
            </a:r>
            <a:r>
              <a:rPr lang="en-US" baseline="30000" dirty="0" smtClean="0">
                <a:hlinkClick r:id="rId13"/>
              </a:rPr>
              <a:t>[2]</a:t>
            </a:r>
            <a:endParaRPr lang="en-US" dirty="0" smtClean="0"/>
          </a:p>
          <a:p>
            <a:endParaRPr lang="en-US" dirty="0" smtClean="0"/>
          </a:p>
          <a:p>
            <a:r>
              <a:rPr lang="en-US" dirty="0" smtClean="0"/>
              <a:t>A </a:t>
            </a:r>
            <a:r>
              <a:rPr lang="en-US" b="1" dirty="0" smtClean="0"/>
              <a:t>polymath</a:t>
            </a:r>
            <a:r>
              <a:rPr lang="en-US" dirty="0" smtClean="0"/>
              <a:t> (</a:t>
            </a:r>
            <a:r>
              <a:rPr lang="en-US" dirty="0" smtClean="0">
                <a:hlinkClick r:id="rId14" tooltip="Greek language"/>
              </a:rPr>
              <a:t>Greek</a:t>
            </a:r>
            <a:r>
              <a:rPr lang="en-US" dirty="0" smtClean="0"/>
              <a:t>: π</a:t>
            </a:r>
            <a:r>
              <a:rPr lang="en-US" dirty="0" err="1" smtClean="0"/>
              <a:t>ολυμ</a:t>
            </a:r>
            <a:r>
              <a:rPr lang="en-US" dirty="0" smtClean="0"/>
              <a:t>αθής, </a:t>
            </a:r>
            <a:r>
              <a:rPr lang="en-US" i="1" u="none" strike="noStrike" dirty="0" smtClean="0">
                <a:effectLst/>
              </a:rPr>
              <a:t>polymathēs</a:t>
            </a:r>
            <a:r>
              <a:rPr lang="en-US" dirty="0" smtClean="0"/>
              <a:t>, "having learned much")</a:t>
            </a:r>
            <a:r>
              <a:rPr lang="en-US" baseline="30000" dirty="0" smtClean="0">
                <a:hlinkClick r:id="rId15"/>
              </a:rPr>
              <a:t>[1]</a:t>
            </a:r>
            <a:r>
              <a:rPr lang="en-US" dirty="0" smtClean="0"/>
              <a:t> is a person whose expertise spans a significant number of different subject areas; such a person is known to draw on complex bodies of knowledge to solve specific problems. The term was first used in the seventeenth century; the related term, </a:t>
            </a:r>
            <a:r>
              <a:rPr lang="en-US" b="1" i="1" dirty="0" err="1" smtClean="0"/>
              <a:t>polyhistor</a:t>
            </a:r>
            <a:r>
              <a:rPr lang="en-US" dirty="0" smtClean="0"/>
              <a:t>, is an ancient term with similar meaning.</a:t>
            </a:r>
          </a:p>
          <a:p>
            <a:endParaRPr lang="en-US" dirty="0" smtClean="0"/>
          </a:p>
          <a:p>
            <a:r>
              <a:rPr lang="en-US" dirty="0" smtClean="0"/>
              <a:t>Giovanni Faber has been credited with giving the microscope its name. In 1609 fellow </a:t>
            </a:r>
            <a:r>
              <a:rPr lang="en-US" dirty="0" err="1" smtClean="0">
                <a:hlinkClick r:id="rId10" tooltip="Accademia dei Lincei"/>
              </a:rPr>
              <a:t>Lincean</a:t>
            </a:r>
            <a:r>
              <a:rPr lang="en-US" dirty="0" smtClean="0"/>
              <a:t> Galileo developed a compound microscope with a convex and a concave lens which he called the </a:t>
            </a:r>
            <a:r>
              <a:rPr lang="en-US" i="1" dirty="0" err="1" smtClean="0"/>
              <a:t>occhiolino</a:t>
            </a:r>
            <a:r>
              <a:rPr lang="en-US" dirty="0" smtClean="0"/>
              <a:t>, the "little eye". In 1624 Galileo presents his </a:t>
            </a:r>
            <a:r>
              <a:rPr lang="en-US" dirty="0" err="1" smtClean="0"/>
              <a:t>occhiolino</a:t>
            </a:r>
            <a:r>
              <a:rPr lang="en-US" dirty="0" smtClean="0"/>
              <a:t> to Prince </a:t>
            </a:r>
            <a:r>
              <a:rPr lang="en-US" dirty="0" smtClean="0">
                <a:hlinkClick r:id="rId8" tooltip="Federico Cesi"/>
              </a:rPr>
              <a:t>Federico </a:t>
            </a:r>
            <a:r>
              <a:rPr lang="en-US" dirty="0" err="1" smtClean="0">
                <a:hlinkClick r:id="rId8" tooltip="Federico Cesi"/>
              </a:rPr>
              <a:t>Cesi</a:t>
            </a:r>
            <a:r>
              <a:rPr lang="en-US" dirty="0" smtClean="0"/>
              <a:t>, founder of the </a:t>
            </a:r>
            <a:r>
              <a:rPr lang="en-US" dirty="0" err="1" smtClean="0"/>
              <a:t>Accademia</a:t>
            </a:r>
            <a:r>
              <a:rPr lang="en-US" dirty="0" smtClean="0"/>
              <a:t> </a:t>
            </a:r>
            <a:r>
              <a:rPr lang="en-US" dirty="0" err="1" smtClean="0"/>
              <a:t>dei</a:t>
            </a:r>
            <a:r>
              <a:rPr lang="en-US" dirty="0" smtClean="0"/>
              <a:t> </a:t>
            </a:r>
            <a:r>
              <a:rPr lang="en-US" dirty="0" err="1" smtClean="0"/>
              <a:t>Lincei</a:t>
            </a:r>
            <a:r>
              <a:rPr lang="en-US" dirty="0" smtClean="0"/>
              <a:t>. One year later Giovanni Faber coined the word </a:t>
            </a:r>
            <a:r>
              <a:rPr lang="en-US" i="1" dirty="0" smtClean="0"/>
              <a:t>microscope</a:t>
            </a:r>
            <a:r>
              <a:rPr lang="en-US" dirty="0" smtClean="0"/>
              <a:t> from the </a:t>
            </a:r>
            <a:r>
              <a:rPr lang="en-US" dirty="0" smtClean="0">
                <a:hlinkClick r:id="rId14" tooltip="Greek language"/>
              </a:rPr>
              <a:t>Greek</a:t>
            </a:r>
            <a:r>
              <a:rPr lang="en-US" dirty="0" smtClean="0"/>
              <a:t> words </a:t>
            </a:r>
            <a:r>
              <a:rPr lang="en-US" i="1" dirty="0" err="1" smtClean="0"/>
              <a:t>μικρόν</a:t>
            </a:r>
            <a:r>
              <a:rPr lang="en-US" dirty="0" smtClean="0"/>
              <a:t> (</a:t>
            </a:r>
            <a:r>
              <a:rPr lang="en-US" i="1" dirty="0" smtClean="0"/>
              <a:t>micron</a:t>
            </a:r>
            <a:r>
              <a:rPr lang="en-US" dirty="0" smtClean="0"/>
              <a:t>) meaning "small", and </a:t>
            </a:r>
            <a:r>
              <a:rPr lang="en-US" i="1" dirty="0" err="1" smtClean="0"/>
              <a:t>σκο</a:t>
            </a:r>
            <a:r>
              <a:rPr lang="en-US" i="1" dirty="0" smtClean="0"/>
              <a:t>πεῖν</a:t>
            </a:r>
            <a:r>
              <a:rPr lang="en-US" dirty="0" smtClean="0"/>
              <a:t> (</a:t>
            </a:r>
            <a:r>
              <a:rPr lang="en-US" i="1" dirty="0" smtClean="0"/>
              <a:t>skopein</a:t>
            </a:r>
            <a:r>
              <a:rPr lang="en-US" dirty="0" smtClean="0"/>
              <a:t>) meaning "to look at". The word was meant to be analogous with </a:t>
            </a:r>
            <a:r>
              <a:rPr lang="en-US" i="1" dirty="0" smtClean="0">
                <a:hlinkClick r:id="rId16" tooltip="Telescope"/>
              </a:rPr>
              <a:t>telescope</a:t>
            </a:r>
            <a:r>
              <a:rPr lang="en-US" dirty="0" smtClean="0"/>
              <a:t>, another word coined by the </a:t>
            </a:r>
            <a:r>
              <a:rPr lang="en-US" dirty="0" err="1" smtClean="0"/>
              <a:t>Linceans</a:t>
            </a:r>
            <a:r>
              <a:rPr lang="en-US" dirty="0" smtClean="0"/>
              <a:t>.</a:t>
            </a:r>
            <a:r>
              <a:rPr lang="en-US" baseline="30000" dirty="0" smtClean="0">
                <a:hlinkClick r:id="rId17"/>
              </a:rPr>
              <a:t>[5]</a:t>
            </a:r>
            <a:r>
              <a:rPr lang="en-US" baseline="30000" dirty="0" smtClean="0">
                <a:hlinkClick r:id="rId18"/>
              </a:rPr>
              <a:t>[6]</a:t>
            </a:r>
            <a:endParaRPr lang="en-US" baseline="30000" dirty="0" smtClean="0"/>
          </a:p>
          <a:p>
            <a:endParaRPr lang="en-US" baseline="30000" dirty="0" smtClean="0"/>
          </a:p>
          <a:p>
            <a:r>
              <a:rPr lang="en-US" dirty="0" smtClean="0"/>
              <a:t>Founded in 1603 by </a:t>
            </a:r>
            <a:r>
              <a:rPr lang="en-US" dirty="0" smtClean="0">
                <a:hlinkClick r:id="rId19" tooltip="Federico Cesi"/>
              </a:rPr>
              <a:t>Federico </a:t>
            </a:r>
            <a:r>
              <a:rPr lang="en-US" dirty="0" err="1" smtClean="0">
                <a:hlinkClick r:id="rId19" tooltip="Federico Cesi"/>
              </a:rPr>
              <a:t>Cesi</a:t>
            </a:r>
            <a:r>
              <a:rPr lang="en-US" dirty="0" smtClean="0"/>
              <a:t>, it was one of the first academies of science to exist in Italy and a locus for the incipient </a:t>
            </a:r>
            <a:r>
              <a:rPr lang="en-US" dirty="0" smtClean="0">
                <a:hlinkClick r:id="rId20" tooltip="Scientific revolution"/>
              </a:rPr>
              <a:t>scientific revolution</a:t>
            </a:r>
            <a:r>
              <a:rPr lang="en-US" dirty="0" smtClean="0"/>
              <a:t>. The academy was named after the </a:t>
            </a:r>
            <a:r>
              <a:rPr lang="en-US" dirty="0" smtClean="0">
                <a:hlinkClick r:id="rId21" tooltip="Lynx"/>
              </a:rPr>
              <a:t>lynx</a:t>
            </a:r>
            <a:r>
              <a:rPr lang="en-US" dirty="0" smtClean="0"/>
              <a:t>, an animal whose sharp vision symbolizes the observational prowess that science requires. "The </a:t>
            </a:r>
            <a:r>
              <a:rPr lang="en-US" dirty="0" err="1" smtClean="0"/>
              <a:t>Lincei</a:t>
            </a:r>
            <a:r>
              <a:rPr lang="en-US" dirty="0" smtClean="0"/>
              <a:t> did not long survive the death in 1630 of </a:t>
            </a:r>
            <a:r>
              <a:rPr lang="en-US" dirty="0" err="1" smtClean="0"/>
              <a:t>Cesi</a:t>
            </a:r>
            <a:r>
              <a:rPr lang="en-US" dirty="0" smtClean="0"/>
              <a:t>, its founder and patron",</a:t>
            </a:r>
            <a:r>
              <a:rPr lang="en-US" baseline="30000" dirty="0" smtClean="0">
                <a:hlinkClick r:id="rId22"/>
              </a:rPr>
              <a:t>[1]</a:t>
            </a:r>
            <a:r>
              <a:rPr lang="en-US" dirty="0" smtClean="0"/>
              <a:t> and "disappeared in 1651".</a:t>
            </a:r>
            <a:r>
              <a:rPr lang="en-US" baseline="30000" dirty="0" smtClean="0">
                <a:hlinkClick r:id="rId23"/>
              </a:rPr>
              <a:t>[2]</a:t>
            </a:r>
            <a:r>
              <a:rPr lang="en-US" dirty="0" smtClean="0"/>
              <a:t> It was revived in the 1870s to become the national academy of Italy, encompassing both literature and science among its concerns.</a:t>
            </a:r>
            <a:r>
              <a:rPr lang="en-US" baseline="30000" dirty="0" smtClean="0">
                <a:hlinkClick r:id="rId24"/>
              </a:rPr>
              <a:t>[3]</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48</a:t>
            </a:fld>
            <a:endParaRPr lang="en-US"/>
          </a:p>
        </p:txBody>
      </p:sp>
    </p:spTree>
    <p:extLst>
      <p:ext uri="{BB962C8B-B14F-4D97-AF65-F5344CB8AC3E}">
        <p14:creationId xmlns:p14="http://schemas.microsoft.com/office/powerpoint/2010/main" val="462087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the development of the photographic camera, it had been known for hundreds of years that some substances, such as silver salts, darkened when exposed to sunlight.</a:t>
            </a:r>
            <a:r>
              <a:rPr lang="en-US" baseline="30000" dirty="0" smtClean="0">
                <a:hlinkClick r:id="rId3"/>
              </a:rPr>
              <a:t>[24]</a:t>
            </a:r>
            <a:r>
              <a:rPr lang="en-US" baseline="30000" dirty="0" smtClean="0"/>
              <a:t> </a:t>
            </a:r>
            <a:r>
              <a:rPr lang="en-US" dirty="0" smtClean="0"/>
              <a:t>The first person to use this chemistry to create images was </a:t>
            </a:r>
            <a:r>
              <a:rPr lang="en-US" dirty="0" smtClean="0">
                <a:hlinkClick r:id="rId4" tooltip="Thomas Wedgwood (photographer)"/>
              </a:rPr>
              <a:t>Thomas Wedgwood</a:t>
            </a:r>
            <a:r>
              <a:rPr lang="en-US" dirty="0" smtClean="0"/>
              <a:t>.</a:t>
            </a:r>
            <a:r>
              <a:rPr lang="en-US" baseline="30000" dirty="0" smtClean="0">
                <a:hlinkClick r:id="rId3"/>
              </a:rPr>
              <a:t>[24]</a:t>
            </a:r>
            <a:r>
              <a:rPr lang="en-US" dirty="0" smtClean="0"/>
              <a:t> To create images, Wedgwood placed items, such as leaves and insect wings, on ceramic pots coated with silver nitrate, and exposed the set-up to light. These images weren't permanent, however, as Wedgwood didn't employ a fixing mechanism. The date of his first experiments in photography is unknown, but he is believed to have indirectly advised </a:t>
            </a:r>
            <a:r>
              <a:rPr lang="en-US" dirty="0" smtClean="0">
                <a:hlinkClick r:id="rId5" tooltip="James Watt"/>
              </a:rPr>
              <a:t>James Watt</a:t>
            </a:r>
            <a:r>
              <a:rPr lang="en-US" dirty="0" smtClean="0"/>
              <a:t> (1736–1819) on the practical details prior to 1800. In a letter that has been variously dated to 1790, 1791 and 1799, Watt wrote to Josiah Wedgwood:</a:t>
            </a:r>
            <a:endParaRPr lang="en-US" baseline="30000" dirty="0" smtClean="0"/>
          </a:p>
          <a:p>
            <a:endParaRPr lang="en-US" baseline="30000" dirty="0" smtClean="0"/>
          </a:p>
          <a:p>
            <a:r>
              <a:rPr lang="en-US" dirty="0" smtClean="0"/>
              <a:t>The forerunner to the photographic camera was the </a:t>
            </a:r>
            <a:r>
              <a:rPr lang="en-US" i="1" dirty="0" smtClean="0">
                <a:hlinkClick r:id="rId6" tooltip="Camera obscura"/>
              </a:rPr>
              <a:t>camera </a:t>
            </a:r>
            <a:r>
              <a:rPr lang="en-US" i="1" dirty="0" err="1" smtClean="0">
                <a:hlinkClick r:id="rId6" tooltip="Camera obscura"/>
              </a:rPr>
              <a:t>obscura</a:t>
            </a:r>
            <a:r>
              <a:rPr lang="en-US" dirty="0" smtClean="0"/>
              <a:t>.</a:t>
            </a:r>
            <a:r>
              <a:rPr lang="en-US" baseline="30000" dirty="0" smtClean="0">
                <a:hlinkClick r:id="rId7"/>
              </a:rPr>
              <a:t>[8]</a:t>
            </a:r>
            <a:r>
              <a:rPr lang="en-US" dirty="0" smtClean="0"/>
              <a:t> In the fifth century B.C., the Chinese philosopher </a:t>
            </a:r>
            <a:r>
              <a:rPr lang="en-US" dirty="0" smtClean="0">
                <a:hlinkClick r:id="rId8" tooltip="Mozi"/>
              </a:rPr>
              <a:t>Mo </a:t>
            </a:r>
            <a:r>
              <a:rPr lang="en-US" dirty="0" err="1" smtClean="0">
                <a:hlinkClick r:id="rId8" tooltip="Mozi"/>
              </a:rPr>
              <a:t>Ti</a:t>
            </a:r>
            <a:r>
              <a:rPr lang="en-US" dirty="0" smtClean="0"/>
              <a:t> noted that a </a:t>
            </a:r>
            <a:r>
              <a:rPr lang="en-US" dirty="0" smtClean="0">
                <a:hlinkClick r:id="rId9" tooltip="Pinhole camera"/>
              </a:rPr>
              <a:t>pinhole</a:t>
            </a:r>
            <a:r>
              <a:rPr lang="en-US" dirty="0" smtClean="0"/>
              <a:t> can form an inverted and focused image, when light passes through the hole and into a dark area.</a:t>
            </a:r>
            <a:r>
              <a:rPr lang="en-US" baseline="30000" dirty="0" smtClean="0">
                <a:hlinkClick r:id="rId10"/>
              </a:rPr>
              <a:t>[9]</a:t>
            </a:r>
            <a:r>
              <a:rPr lang="en-US" dirty="0" smtClean="0"/>
              <a:t> Mo </a:t>
            </a:r>
            <a:r>
              <a:rPr lang="en-US" dirty="0" err="1" smtClean="0"/>
              <a:t>Ti</a:t>
            </a:r>
            <a:r>
              <a:rPr lang="en-US" dirty="0" smtClean="0"/>
              <a:t> is the first recorded person to have exploited this phenomenon to trace the inverted image to create a picture.</a:t>
            </a:r>
            <a:r>
              <a:rPr lang="en-US" baseline="30000" dirty="0" smtClean="0">
                <a:hlinkClick r:id="rId11"/>
              </a:rPr>
              <a:t>[10]</a:t>
            </a:r>
            <a:endParaRPr lang="en-US" baseline="30000" dirty="0" smtClean="0"/>
          </a:p>
          <a:p>
            <a:endParaRPr lang="en-US" baseline="30000" dirty="0" smtClean="0"/>
          </a:p>
          <a:p>
            <a:r>
              <a:rPr lang="en-US" b="1" dirty="0" smtClean="0"/>
              <a:t>William Hyde Wollaston</a:t>
            </a:r>
            <a:r>
              <a:rPr lang="en-US" dirty="0" smtClean="0"/>
              <a:t> </a:t>
            </a:r>
            <a:r>
              <a:rPr lang="en-US" dirty="0" smtClean="0">
                <a:hlinkClick r:id="rId12" tooltip="Presidents of the Royal Society"/>
              </a:rPr>
              <a:t>PRS</a:t>
            </a:r>
            <a:r>
              <a:rPr lang="en-US" dirty="0" smtClean="0"/>
              <a:t> (</a:t>
            </a:r>
            <a:r>
              <a:rPr lang="en-US" dirty="0" smtClean="0">
                <a:hlinkClick r:id="rId13" tooltip="Help:IPA for English"/>
              </a:rPr>
              <a:t>/</a:t>
            </a:r>
            <a:r>
              <a:rPr lang="en-US" dirty="0" smtClean="0">
                <a:effectLst/>
                <a:hlinkClick r:id="rId14" tooltip="Help:IPA for English"/>
              </a:rPr>
              <a:t>ˈ</a:t>
            </a:r>
            <a:r>
              <a:rPr lang="en-US" dirty="0" err="1" smtClean="0">
                <a:effectLst/>
                <a:hlinkClick r:id="rId14" tooltip="Help:IPA for English"/>
              </a:rPr>
              <a:t>wʊləstən</a:t>
            </a:r>
            <a:r>
              <a:rPr lang="en-US" dirty="0" smtClean="0">
                <a:hlinkClick r:id="rId13" tooltip="Help:IPA for English"/>
              </a:rPr>
              <a:t>/</a:t>
            </a:r>
            <a:r>
              <a:rPr lang="en-US" dirty="0" smtClean="0"/>
              <a:t>; 6 August 1766 – 22 December 1828) was an </a:t>
            </a:r>
            <a:r>
              <a:rPr lang="en-US" dirty="0" smtClean="0">
                <a:hlinkClick r:id="rId15" tooltip="English people"/>
              </a:rPr>
              <a:t>English</a:t>
            </a:r>
            <a:r>
              <a:rPr lang="en-US" dirty="0" smtClean="0"/>
              <a:t> </a:t>
            </a:r>
            <a:r>
              <a:rPr lang="en-US" dirty="0" smtClean="0">
                <a:hlinkClick r:id="rId16" tooltip="Chemist"/>
              </a:rPr>
              <a:t>chemist</a:t>
            </a:r>
            <a:r>
              <a:rPr lang="en-US" dirty="0" smtClean="0"/>
              <a:t> and physicist.</a:t>
            </a:r>
            <a:r>
              <a:rPr lang="en-US" baseline="0" dirty="0" smtClean="0"/>
              <a:t> </a:t>
            </a:r>
            <a:r>
              <a:rPr lang="en-US" dirty="0" smtClean="0"/>
              <a:t>in 1793 he obtained a doctorate in </a:t>
            </a:r>
            <a:r>
              <a:rPr lang="en-US" dirty="0" smtClean="0">
                <a:hlinkClick r:id="rId17" tooltip="Medicine"/>
              </a:rPr>
              <a:t>medicine</a:t>
            </a:r>
            <a:r>
              <a:rPr lang="en-US" dirty="0" smtClean="0"/>
              <a:t> from </a:t>
            </a:r>
            <a:r>
              <a:rPr lang="en-US" dirty="0" smtClean="0">
                <a:hlinkClick r:id="rId18" tooltip="University of Cambridge"/>
              </a:rPr>
              <a:t>Cambridge University</a:t>
            </a:r>
            <a:r>
              <a:rPr lang="en-US" dirty="0" smtClean="0"/>
              <a:t>, and was a fellow of his college from 1787 to 1828.</a:t>
            </a:r>
            <a:r>
              <a:rPr lang="en-US" baseline="30000" dirty="0" smtClean="0">
                <a:hlinkClick r:id="rId19"/>
              </a:rPr>
              <a:t>[1]</a:t>
            </a:r>
            <a:endParaRPr lang="en-US" baseline="30000"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49</a:t>
            </a:fld>
            <a:endParaRPr lang="en-US"/>
          </a:p>
        </p:txBody>
      </p:sp>
    </p:spTree>
    <p:extLst>
      <p:ext uri="{BB962C8B-B14F-4D97-AF65-F5344CB8AC3E}">
        <p14:creationId xmlns:p14="http://schemas.microsoft.com/office/powerpoint/2010/main" val="2348874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9347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 not emphasizing</a:t>
            </a:r>
            <a:r>
              <a:rPr lang="en-US" baseline="0" dirty="0" smtClean="0"/>
              <a:t> resolution in these first two lectures.</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53</a:t>
            </a:fld>
            <a:endParaRPr lang="en-US"/>
          </a:p>
        </p:txBody>
      </p:sp>
    </p:spTree>
    <p:extLst>
      <p:ext uri="{BB962C8B-B14F-4D97-AF65-F5344CB8AC3E}">
        <p14:creationId xmlns:p14="http://schemas.microsoft.com/office/powerpoint/2010/main" val="3099031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55</a:t>
            </a:fld>
            <a:endParaRPr lang="en-US"/>
          </a:p>
        </p:txBody>
      </p:sp>
    </p:spTree>
    <p:extLst>
      <p:ext uri="{BB962C8B-B14F-4D97-AF65-F5344CB8AC3E}">
        <p14:creationId xmlns:p14="http://schemas.microsoft.com/office/powerpoint/2010/main" val="4025297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http://www.rsc.org/ConferencesAndEvents/RSCConferences/FD/molecule-fd2015/</a:t>
            </a:r>
          </a:p>
          <a:p>
            <a:endParaRPr lang="en-US" dirty="0" smtClean="0"/>
          </a:p>
          <a:p>
            <a:r>
              <a:rPr lang="en-US" dirty="0" smtClean="0"/>
              <a:t>A practical </a:t>
            </a:r>
            <a:r>
              <a:rPr lang="en-US" b="1" dirty="0" err="1" smtClean="0"/>
              <a:t>superlens</a:t>
            </a:r>
            <a:r>
              <a:rPr lang="en-US" dirty="0" smtClean="0"/>
              <a:t>, </a:t>
            </a:r>
            <a:r>
              <a:rPr lang="en-US" b="1" dirty="0" smtClean="0"/>
              <a:t>super lens</a:t>
            </a:r>
            <a:r>
              <a:rPr lang="en-US" dirty="0" smtClean="0"/>
              <a:t> or </a:t>
            </a:r>
            <a:r>
              <a:rPr lang="en-US" b="1" dirty="0" smtClean="0"/>
              <a:t>perfect lens</a:t>
            </a:r>
            <a:r>
              <a:rPr lang="en-US" dirty="0" smtClean="0"/>
              <a:t>, is a </a:t>
            </a:r>
            <a:r>
              <a:rPr lang="en-US" dirty="0" smtClean="0">
                <a:hlinkClick r:id="rId3" tooltip="Lens (optics)"/>
              </a:rPr>
              <a:t>lens</a:t>
            </a:r>
            <a:r>
              <a:rPr lang="en-US" dirty="0" smtClean="0"/>
              <a:t> which uses </a:t>
            </a:r>
            <a:r>
              <a:rPr lang="en-US" dirty="0" smtClean="0">
                <a:hlinkClick r:id="rId4" tooltip="Metamaterial"/>
              </a:rPr>
              <a:t>metamaterials</a:t>
            </a:r>
            <a:r>
              <a:rPr lang="en-US" dirty="0" smtClean="0"/>
              <a:t> to go beyond the </a:t>
            </a:r>
            <a:r>
              <a:rPr lang="en-US" dirty="0" smtClean="0">
                <a:hlinkClick r:id="rId5" tooltip="Diffraction limit"/>
              </a:rPr>
              <a:t>diffraction limit</a:t>
            </a:r>
            <a:r>
              <a:rPr lang="en-US" dirty="0" smtClean="0"/>
              <a:t>. The diffraction limit is an inherent limitation in conventional </a:t>
            </a:r>
            <a:r>
              <a:rPr lang="en-US" dirty="0" smtClean="0">
                <a:hlinkClick r:id="rId6" tooltip="Optical microscopy"/>
              </a:rPr>
              <a:t>optical devices</a:t>
            </a:r>
            <a:r>
              <a:rPr lang="en-US" dirty="0" smtClean="0"/>
              <a:t> or lenses.</a:t>
            </a:r>
            <a:r>
              <a:rPr lang="en-US" baseline="30000" dirty="0" smtClean="0">
                <a:hlinkClick r:id="rId7"/>
              </a:rPr>
              <a:t>[1]</a:t>
            </a:r>
            <a:r>
              <a:rPr lang="en-US" baseline="30000" dirty="0" smtClean="0"/>
              <a:t> </a:t>
            </a:r>
            <a:r>
              <a:rPr lang="en-US" dirty="0" smtClean="0"/>
              <a:t>In </a:t>
            </a:r>
            <a:r>
              <a:rPr lang="en-US" dirty="0" err="1" smtClean="0">
                <a:hlinkClick r:id="rId8" tooltip="Nano-optics"/>
              </a:rPr>
              <a:t>nano</a:t>
            </a:r>
            <a:r>
              <a:rPr lang="en-US" dirty="0" smtClean="0">
                <a:hlinkClick r:id="rId8" tooltip="Nano-optics"/>
              </a:rPr>
              <a:t>-optics</a:t>
            </a:r>
            <a:r>
              <a:rPr lang="en-US" dirty="0" smtClean="0"/>
              <a:t>, a </a:t>
            </a:r>
            <a:r>
              <a:rPr lang="en-US" b="1" dirty="0" err="1" smtClean="0"/>
              <a:t>plasmonic</a:t>
            </a:r>
            <a:r>
              <a:rPr lang="en-US" b="1" dirty="0" smtClean="0"/>
              <a:t> lens</a:t>
            </a:r>
            <a:r>
              <a:rPr lang="en-US" dirty="0" smtClean="0"/>
              <a:t> generally refers to a </a:t>
            </a:r>
            <a:r>
              <a:rPr lang="en-US" dirty="0" smtClean="0">
                <a:hlinkClick r:id="rId3" tooltip="Lens (optics)"/>
              </a:rPr>
              <a:t>lens</a:t>
            </a:r>
            <a:r>
              <a:rPr lang="en-US" dirty="0" smtClean="0"/>
              <a:t> for </a:t>
            </a:r>
            <a:r>
              <a:rPr lang="en-US" dirty="0" smtClean="0">
                <a:hlinkClick r:id="rId9" tooltip="Surface plasmon polariton"/>
              </a:rPr>
              <a:t>surface </a:t>
            </a:r>
            <a:r>
              <a:rPr lang="en-US" dirty="0" err="1" smtClean="0">
                <a:hlinkClick r:id="rId9" tooltip="Surface plasmon polariton"/>
              </a:rPr>
              <a:t>plasmon</a:t>
            </a:r>
            <a:r>
              <a:rPr lang="en-US" dirty="0" smtClean="0">
                <a:hlinkClick r:id="rId9" tooltip="Surface plasmon polariton"/>
              </a:rPr>
              <a:t> </a:t>
            </a:r>
            <a:r>
              <a:rPr lang="en-US" dirty="0" err="1" smtClean="0">
                <a:hlinkClick r:id="rId9" tooltip="Surface plasmon polariton"/>
              </a:rPr>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a:t>
            </a:r>
            <a:r>
              <a:rPr lang="en-US" dirty="0" smtClean="0">
                <a:hlinkClick r:id="rId5" tooltip="Diffraction limit"/>
              </a:rPr>
              <a:t>diffraction limit</a:t>
            </a:r>
            <a:r>
              <a:rPr lang="en-US" dirty="0" smtClean="0"/>
              <a:t>.</a:t>
            </a:r>
            <a:r>
              <a:rPr lang="en-US" baseline="30000" dirty="0" smtClean="0">
                <a:hlinkClick r:id="rId10"/>
              </a:rPr>
              <a:t>[1]</a:t>
            </a:r>
            <a:r>
              <a:rPr lang="en-US" baseline="30000" dirty="0" smtClean="0">
                <a:hlinkClick r:id="rId11"/>
              </a:rPr>
              <a:t>[2]</a:t>
            </a:r>
            <a:r>
              <a:rPr lang="en-US" baseline="30000" dirty="0" smtClean="0"/>
              <a:t> </a:t>
            </a:r>
            <a:r>
              <a:rPr lang="en-US" b="1" dirty="0" smtClean="0"/>
              <a:t>Surface </a:t>
            </a:r>
            <a:r>
              <a:rPr lang="en-US" b="1" dirty="0" err="1" smtClean="0"/>
              <a:t>plasmon</a:t>
            </a:r>
            <a:r>
              <a:rPr lang="en-US" b="1" dirty="0" smtClean="0"/>
              <a:t> </a:t>
            </a:r>
            <a:r>
              <a:rPr lang="en-US" b="1" dirty="0" err="1" smtClean="0"/>
              <a:t>polaritons</a:t>
            </a:r>
            <a:r>
              <a:rPr lang="en-US" dirty="0" smtClean="0"/>
              <a:t> (SPPs), are </a:t>
            </a:r>
            <a:r>
              <a:rPr lang="en-US" dirty="0" smtClean="0">
                <a:hlinkClick r:id="rId12" tooltip="Infrared"/>
              </a:rPr>
              <a:t>infrared</a:t>
            </a:r>
            <a:r>
              <a:rPr lang="en-US" dirty="0" smtClean="0"/>
              <a:t> or </a:t>
            </a:r>
            <a:r>
              <a:rPr lang="en-US" dirty="0" smtClean="0">
                <a:hlinkClick r:id="rId13" tooltip="Visible spectrum"/>
              </a:rPr>
              <a:t>visible</a:t>
            </a:r>
            <a:r>
              <a:rPr lang="en-US" dirty="0" smtClean="0"/>
              <a:t>-frequency </a:t>
            </a:r>
            <a:r>
              <a:rPr lang="en-US" dirty="0" smtClean="0">
                <a:hlinkClick r:id="rId14" tooltip="Electromagnetic waves"/>
              </a:rPr>
              <a:t>electromagnetic waves</a:t>
            </a:r>
            <a:r>
              <a:rPr lang="en-US" dirty="0" smtClean="0"/>
              <a:t>, which travel along a </a:t>
            </a:r>
            <a:r>
              <a:rPr lang="en-US" dirty="0" smtClean="0">
                <a:hlinkClick r:id="rId15" tooltip="Metal"/>
              </a:rPr>
              <a:t>metal</a:t>
            </a:r>
            <a:r>
              <a:rPr lang="en-US" dirty="0" smtClean="0"/>
              <a:t>-</a:t>
            </a:r>
            <a:r>
              <a:rPr lang="en-US" dirty="0" smtClean="0">
                <a:hlinkClick r:id="rId16" tooltip="Dielectric"/>
              </a:rPr>
              <a:t>dielectric</a:t>
            </a:r>
            <a:r>
              <a:rPr lang="en-US" dirty="0" smtClean="0"/>
              <a:t>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a:t>
            </a:r>
            <a:r>
              <a:rPr lang="en-US" dirty="0" smtClean="0">
                <a:hlinkClick r:id="rId17" tooltip="Surface plasmon"/>
              </a:rPr>
              <a:t>surface </a:t>
            </a:r>
            <a:r>
              <a:rPr lang="en-US" dirty="0" err="1" smtClean="0">
                <a:hlinkClick r:id="rId17" tooltip="Surface plasmon"/>
              </a:rPr>
              <a:t>plasmon</a:t>
            </a:r>
            <a:r>
              <a:rPr lang="en-US" dirty="0" smtClean="0"/>
              <a:t>") and electromagnetic waves in the air or dielectric ("</a:t>
            </a:r>
            <a:r>
              <a:rPr lang="en-US" dirty="0" err="1" smtClean="0">
                <a:hlinkClick r:id="rId18" tooltip="Polariton"/>
              </a:rPr>
              <a:t>polariton</a:t>
            </a:r>
            <a:r>
              <a:rPr lang="en-US" dirty="0" smtClean="0"/>
              <a:t>").</a:t>
            </a:r>
            <a:r>
              <a:rPr lang="en-US" baseline="30000" dirty="0" smtClean="0">
                <a:hlinkClick r:id="rId19"/>
              </a:rPr>
              <a:t>[1]</a:t>
            </a:r>
            <a:endParaRPr lang="en-US" dirty="0" smtClean="0"/>
          </a:p>
          <a:p>
            <a:r>
              <a:rPr lang="en-US" dirty="0" smtClean="0"/>
              <a:t>They are a type of </a:t>
            </a:r>
            <a:r>
              <a:rPr lang="en-US" dirty="0" smtClean="0">
                <a:hlinkClick r:id="rId20" tooltip="Surface wave"/>
              </a:rPr>
              <a:t>surface wave</a:t>
            </a:r>
            <a:r>
              <a:rPr lang="en-US" dirty="0" smtClean="0"/>
              <a:t>, guided along the interface in much the same way that light can be guided by an optical fiber. SPPs are shorter in wavelength than the incident light (photons).</a:t>
            </a:r>
            <a:r>
              <a:rPr lang="en-US" baseline="30000" dirty="0" smtClean="0">
                <a:hlinkClick r:id="rId21"/>
              </a:rPr>
              <a:t>[2]</a:t>
            </a:r>
            <a:endParaRPr lang="en-US" dirty="0" smtClean="0"/>
          </a:p>
          <a:p>
            <a:endParaRPr lang="en-US" dirty="0" smtClean="0"/>
          </a:p>
          <a:p>
            <a:r>
              <a:rPr lang="en-US" b="1" dirty="0" smtClean="0"/>
              <a:t>Metamaterials</a:t>
            </a:r>
            <a:r>
              <a:rPr lang="en-US" dirty="0" smtClean="0"/>
              <a:t> are artificial materials engineered to have properties that have not yet been found in nature.</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60</a:t>
            </a:fld>
            <a:endParaRPr lang="en-US"/>
          </a:p>
        </p:txBody>
      </p:sp>
    </p:spTree>
    <p:extLst>
      <p:ext uri="{BB962C8B-B14F-4D97-AF65-F5344CB8AC3E}">
        <p14:creationId xmlns:p14="http://schemas.microsoft.com/office/powerpoint/2010/main" val="3198582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http://www.rsc.org/ConferencesAndEvents/RSCConferences/FD/molecule-fd2015/</a:t>
            </a:r>
          </a:p>
          <a:p>
            <a:endParaRPr lang="en-US" dirty="0" smtClean="0"/>
          </a:p>
          <a:p>
            <a:r>
              <a:rPr lang="en-US" dirty="0" smtClean="0"/>
              <a:t>A practical </a:t>
            </a:r>
            <a:r>
              <a:rPr lang="en-US" b="1" dirty="0" err="1" smtClean="0"/>
              <a:t>superlens</a:t>
            </a:r>
            <a:r>
              <a:rPr lang="en-US" dirty="0" smtClean="0"/>
              <a:t>, </a:t>
            </a:r>
            <a:r>
              <a:rPr lang="en-US" b="1" dirty="0" smtClean="0"/>
              <a:t>super lens</a:t>
            </a:r>
            <a:r>
              <a:rPr lang="en-US" dirty="0" smtClean="0"/>
              <a:t> or </a:t>
            </a:r>
            <a:r>
              <a:rPr lang="en-US" b="1" dirty="0" smtClean="0"/>
              <a:t>perfect lens</a:t>
            </a:r>
            <a:r>
              <a:rPr lang="en-US" dirty="0" smtClean="0"/>
              <a:t>, is a </a:t>
            </a:r>
            <a:r>
              <a:rPr lang="en-US" dirty="0" smtClean="0">
                <a:hlinkClick r:id="rId3" tooltip="Lens (optics)"/>
              </a:rPr>
              <a:t>lens</a:t>
            </a:r>
            <a:r>
              <a:rPr lang="en-US" dirty="0" smtClean="0"/>
              <a:t> which uses </a:t>
            </a:r>
            <a:r>
              <a:rPr lang="en-US" dirty="0" smtClean="0">
                <a:hlinkClick r:id="rId4" tooltip="Metamaterial"/>
              </a:rPr>
              <a:t>metamaterials</a:t>
            </a:r>
            <a:r>
              <a:rPr lang="en-US" dirty="0" smtClean="0"/>
              <a:t> to go beyond the </a:t>
            </a:r>
            <a:r>
              <a:rPr lang="en-US" dirty="0" smtClean="0">
                <a:hlinkClick r:id="rId5" tooltip="Diffraction limit"/>
              </a:rPr>
              <a:t>diffraction limit</a:t>
            </a:r>
            <a:r>
              <a:rPr lang="en-US" dirty="0" smtClean="0"/>
              <a:t>. The diffraction limit is an inherent limitation in conventional </a:t>
            </a:r>
            <a:r>
              <a:rPr lang="en-US" dirty="0" smtClean="0">
                <a:hlinkClick r:id="rId6" tooltip="Optical microscopy"/>
              </a:rPr>
              <a:t>optical devices</a:t>
            </a:r>
            <a:r>
              <a:rPr lang="en-US" dirty="0" smtClean="0"/>
              <a:t> or lenses.</a:t>
            </a:r>
            <a:r>
              <a:rPr lang="en-US" baseline="30000" dirty="0" smtClean="0">
                <a:hlinkClick r:id="rId7"/>
              </a:rPr>
              <a:t>[1]</a:t>
            </a:r>
            <a:r>
              <a:rPr lang="en-US" baseline="30000" dirty="0" smtClean="0"/>
              <a:t> </a:t>
            </a:r>
            <a:r>
              <a:rPr lang="en-US" dirty="0" smtClean="0"/>
              <a:t>In </a:t>
            </a:r>
            <a:r>
              <a:rPr lang="en-US" dirty="0" err="1" smtClean="0">
                <a:hlinkClick r:id="rId8" tooltip="Nano-optics"/>
              </a:rPr>
              <a:t>nano</a:t>
            </a:r>
            <a:r>
              <a:rPr lang="en-US" dirty="0" smtClean="0">
                <a:hlinkClick r:id="rId8" tooltip="Nano-optics"/>
              </a:rPr>
              <a:t>-optics</a:t>
            </a:r>
            <a:r>
              <a:rPr lang="en-US" dirty="0" smtClean="0"/>
              <a:t>, a </a:t>
            </a:r>
            <a:r>
              <a:rPr lang="en-US" b="1" dirty="0" err="1" smtClean="0"/>
              <a:t>plasmonic</a:t>
            </a:r>
            <a:r>
              <a:rPr lang="en-US" b="1" dirty="0" smtClean="0"/>
              <a:t> lens</a:t>
            </a:r>
            <a:r>
              <a:rPr lang="en-US" dirty="0" smtClean="0"/>
              <a:t> generally refers to a </a:t>
            </a:r>
            <a:r>
              <a:rPr lang="en-US" dirty="0" smtClean="0">
                <a:hlinkClick r:id="rId3" tooltip="Lens (optics)"/>
              </a:rPr>
              <a:t>lens</a:t>
            </a:r>
            <a:r>
              <a:rPr lang="en-US" dirty="0" smtClean="0"/>
              <a:t> for </a:t>
            </a:r>
            <a:r>
              <a:rPr lang="en-US" dirty="0" smtClean="0">
                <a:hlinkClick r:id="rId9" tooltip="Surface plasmon polariton"/>
              </a:rPr>
              <a:t>surface </a:t>
            </a:r>
            <a:r>
              <a:rPr lang="en-US" dirty="0" err="1" smtClean="0">
                <a:hlinkClick r:id="rId9" tooltip="Surface plasmon polariton"/>
              </a:rPr>
              <a:t>plasmon</a:t>
            </a:r>
            <a:r>
              <a:rPr lang="en-US" dirty="0" smtClean="0">
                <a:hlinkClick r:id="rId9" tooltip="Surface plasmon polariton"/>
              </a:rPr>
              <a:t> </a:t>
            </a:r>
            <a:r>
              <a:rPr lang="en-US" dirty="0" err="1" smtClean="0">
                <a:hlinkClick r:id="rId9" tooltip="Surface plasmon polariton"/>
              </a:rPr>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a:t>
            </a:r>
            <a:r>
              <a:rPr lang="en-US" dirty="0" smtClean="0">
                <a:hlinkClick r:id="rId5" tooltip="Diffraction limit"/>
              </a:rPr>
              <a:t>diffraction limit</a:t>
            </a:r>
            <a:r>
              <a:rPr lang="en-US" dirty="0" smtClean="0"/>
              <a:t>.</a:t>
            </a:r>
            <a:r>
              <a:rPr lang="en-US" baseline="30000" dirty="0" smtClean="0">
                <a:hlinkClick r:id="rId10"/>
              </a:rPr>
              <a:t>[1]</a:t>
            </a:r>
            <a:r>
              <a:rPr lang="en-US" baseline="30000" dirty="0" smtClean="0">
                <a:hlinkClick r:id="rId11"/>
              </a:rPr>
              <a:t>[2]</a:t>
            </a:r>
            <a:r>
              <a:rPr lang="en-US" baseline="30000" dirty="0" smtClean="0"/>
              <a:t> </a:t>
            </a:r>
            <a:r>
              <a:rPr lang="en-US" b="1" dirty="0" smtClean="0"/>
              <a:t>Surface </a:t>
            </a:r>
            <a:r>
              <a:rPr lang="en-US" b="1" dirty="0" err="1" smtClean="0"/>
              <a:t>plasmon</a:t>
            </a:r>
            <a:r>
              <a:rPr lang="en-US" b="1" dirty="0" smtClean="0"/>
              <a:t> </a:t>
            </a:r>
            <a:r>
              <a:rPr lang="en-US" b="1" dirty="0" err="1" smtClean="0"/>
              <a:t>polaritons</a:t>
            </a:r>
            <a:r>
              <a:rPr lang="en-US" dirty="0" smtClean="0"/>
              <a:t> (SPPs), are </a:t>
            </a:r>
            <a:r>
              <a:rPr lang="en-US" dirty="0" smtClean="0">
                <a:hlinkClick r:id="rId12" tooltip="Infrared"/>
              </a:rPr>
              <a:t>infrared</a:t>
            </a:r>
            <a:r>
              <a:rPr lang="en-US" dirty="0" smtClean="0"/>
              <a:t> or </a:t>
            </a:r>
            <a:r>
              <a:rPr lang="en-US" dirty="0" smtClean="0">
                <a:hlinkClick r:id="rId13" tooltip="Visible spectrum"/>
              </a:rPr>
              <a:t>visible</a:t>
            </a:r>
            <a:r>
              <a:rPr lang="en-US" dirty="0" smtClean="0"/>
              <a:t>-frequency </a:t>
            </a:r>
            <a:r>
              <a:rPr lang="en-US" dirty="0" smtClean="0">
                <a:hlinkClick r:id="rId14" tooltip="Electromagnetic waves"/>
              </a:rPr>
              <a:t>electromagnetic waves</a:t>
            </a:r>
            <a:r>
              <a:rPr lang="en-US" dirty="0" smtClean="0"/>
              <a:t>, which travel along a </a:t>
            </a:r>
            <a:r>
              <a:rPr lang="en-US" dirty="0" smtClean="0">
                <a:hlinkClick r:id="rId15" tooltip="Metal"/>
              </a:rPr>
              <a:t>metal</a:t>
            </a:r>
            <a:r>
              <a:rPr lang="en-US" dirty="0" smtClean="0"/>
              <a:t>-</a:t>
            </a:r>
            <a:r>
              <a:rPr lang="en-US" dirty="0" smtClean="0">
                <a:hlinkClick r:id="rId16" tooltip="Dielectric"/>
              </a:rPr>
              <a:t>dielectric</a:t>
            </a:r>
            <a:r>
              <a:rPr lang="en-US" dirty="0" smtClean="0"/>
              <a:t>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a:t>
            </a:r>
            <a:r>
              <a:rPr lang="en-US" dirty="0" smtClean="0">
                <a:hlinkClick r:id="rId17" tooltip="Surface plasmon"/>
              </a:rPr>
              <a:t>surface </a:t>
            </a:r>
            <a:r>
              <a:rPr lang="en-US" dirty="0" err="1" smtClean="0">
                <a:hlinkClick r:id="rId17" tooltip="Surface plasmon"/>
              </a:rPr>
              <a:t>plasmon</a:t>
            </a:r>
            <a:r>
              <a:rPr lang="en-US" dirty="0" smtClean="0"/>
              <a:t>") and electromagnetic waves in the air or dielectric ("</a:t>
            </a:r>
            <a:r>
              <a:rPr lang="en-US" dirty="0" err="1" smtClean="0">
                <a:hlinkClick r:id="rId18" tooltip="Polariton"/>
              </a:rPr>
              <a:t>polariton</a:t>
            </a:r>
            <a:r>
              <a:rPr lang="en-US" dirty="0" smtClean="0"/>
              <a:t>").</a:t>
            </a:r>
            <a:r>
              <a:rPr lang="en-US" baseline="30000" dirty="0" smtClean="0">
                <a:hlinkClick r:id="rId19"/>
              </a:rPr>
              <a:t>[1]</a:t>
            </a:r>
            <a:endParaRPr lang="en-US" dirty="0" smtClean="0"/>
          </a:p>
          <a:p>
            <a:r>
              <a:rPr lang="en-US" dirty="0" smtClean="0"/>
              <a:t>They are a type of </a:t>
            </a:r>
            <a:r>
              <a:rPr lang="en-US" dirty="0" smtClean="0">
                <a:hlinkClick r:id="rId20" tooltip="Surface wave"/>
              </a:rPr>
              <a:t>surface wave</a:t>
            </a:r>
            <a:r>
              <a:rPr lang="en-US" dirty="0" smtClean="0"/>
              <a:t>, guided along the interface in much the same way that light can be guided by an optical fiber. SPPs are shorter in wavelength than the incident light (photons).</a:t>
            </a:r>
            <a:r>
              <a:rPr lang="en-US" baseline="30000" dirty="0" smtClean="0">
                <a:hlinkClick r:id="rId21"/>
              </a:rPr>
              <a:t>[2]</a:t>
            </a:r>
            <a:endParaRPr lang="en-US" dirty="0" smtClean="0"/>
          </a:p>
          <a:p>
            <a:endParaRPr lang="en-US" dirty="0" smtClean="0"/>
          </a:p>
          <a:p>
            <a:r>
              <a:rPr lang="en-US" b="1" dirty="0" smtClean="0"/>
              <a:t>Metamaterials</a:t>
            </a:r>
            <a:r>
              <a:rPr lang="en-US" dirty="0" smtClean="0"/>
              <a:t> are artificial materials engineered to have properties that have not yet been found in nature.</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61</a:t>
            </a:fld>
            <a:endParaRPr lang="en-US"/>
          </a:p>
        </p:txBody>
      </p:sp>
    </p:spTree>
    <p:extLst>
      <p:ext uri="{BB962C8B-B14F-4D97-AF65-F5344CB8AC3E}">
        <p14:creationId xmlns:p14="http://schemas.microsoft.com/office/powerpoint/2010/main" val="4242596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http://www.rsc.org/ConferencesAndEvents/RSCConferences/FD/molecule-fd2015/</a:t>
            </a:r>
          </a:p>
          <a:p>
            <a:endParaRPr lang="en-US" dirty="0" smtClean="0"/>
          </a:p>
          <a:p>
            <a:r>
              <a:rPr lang="en-US" dirty="0" smtClean="0"/>
              <a:t>A practical </a:t>
            </a:r>
            <a:r>
              <a:rPr lang="en-US" b="1" dirty="0" err="1" smtClean="0"/>
              <a:t>superlens</a:t>
            </a:r>
            <a:r>
              <a:rPr lang="en-US" dirty="0" smtClean="0"/>
              <a:t>, </a:t>
            </a:r>
            <a:r>
              <a:rPr lang="en-US" b="1" dirty="0" smtClean="0"/>
              <a:t>super lens</a:t>
            </a:r>
            <a:r>
              <a:rPr lang="en-US" dirty="0" smtClean="0"/>
              <a:t> or </a:t>
            </a:r>
            <a:r>
              <a:rPr lang="en-US" b="1" dirty="0" smtClean="0"/>
              <a:t>perfect lens</a:t>
            </a:r>
            <a:r>
              <a:rPr lang="en-US" dirty="0" smtClean="0"/>
              <a:t>, is a </a:t>
            </a:r>
            <a:r>
              <a:rPr lang="en-US" dirty="0" smtClean="0">
                <a:hlinkClick r:id="rId3" tooltip="Lens (optics)"/>
              </a:rPr>
              <a:t>lens</a:t>
            </a:r>
            <a:r>
              <a:rPr lang="en-US" dirty="0" smtClean="0"/>
              <a:t> which uses </a:t>
            </a:r>
            <a:r>
              <a:rPr lang="en-US" dirty="0" smtClean="0">
                <a:hlinkClick r:id="rId4" tooltip="Metamaterial"/>
              </a:rPr>
              <a:t>metamaterials</a:t>
            </a:r>
            <a:r>
              <a:rPr lang="en-US" dirty="0" smtClean="0"/>
              <a:t> to go beyond the </a:t>
            </a:r>
            <a:r>
              <a:rPr lang="en-US" dirty="0" smtClean="0">
                <a:hlinkClick r:id="rId5" tooltip="Diffraction limit"/>
              </a:rPr>
              <a:t>diffraction limit</a:t>
            </a:r>
            <a:r>
              <a:rPr lang="en-US" dirty="0" smtClean="0"/>
              <a:t>. The diffraction limit is an inherent limitation in conventional </a:t>
            </a:r>
            <a:r>
              <a:rPr lang="en-US" dirty="0" smtClean="0">
                <a:hlinkClick r:id="rId6" tooltip="Optical microscopy"/>
              </a:rPr>
              <a:t>optical devices</a:t>
            </a:r>
            <a:r>
              <a:rPr lang="en-US" dirty="0" smtClean="0"/>
              <a:t> or lenses.</a:t>
            </a:r>
            <a:r>
              <a:rPr lang="en-US" baseline="30000" dirty="0" smtClean="0">
                <a:hlinkClick r:id="rId7"/>
              </a:rPr>
              <a:t>[1]</a:t>
            </a:r>
            <a:r>
              <a:rPr lang="en-US" baseline="30000" dirty="0" smtClean="0"/>
              <a:t> </a:t>
            </a:r>
            <a:r>
              <a:rPr lang="en-US" dirty="0" smtClean="0"/>
              <a:t>In </a:t>
            </a:r>
            <a:r>
              <a:rPr lang="en-US" dirty="0" err="1" smtClean="0">
                <a:hlinkClick r:id="rId8" tooltip="Nano-optics"/>
              </a:rPr>
              <a:t>nano</a:t>
            </a:r>
            <a:r>
              <a:rPr lang="en-US" dirty="0" smtClean="0">
                <a:hlinkClick r:id="rId8" tooltip="Nano-optics"/>
              </a:rPr>
              <a:t>-optics</a:t>
            </a:r>
            <a:r>
              <a:rPr lang="en-US" dirty="0" smtClean="0"/>
              <a:t>, a </a:t>
            </a:r>
            <a:r>
              <a:rPr lang="en-US" b="1" dirty="0" err="1" smtClean="0"/>
              <a:t>plasmonic</a:t>
            </a:r>
            <a:r>
              <a:rPr lang="en-US" b="1" dirty="0" smtClean="0"/>
              <a:t> lens</a:t>
            </a:r>
            <a:r>
              <a:rPr lang="en-US" dirty="0" smtClean="0"/>
              <a:t> generally refers to a </a:t>
            </a:r>
            <a:r>
              <a:rPr lang="en-US" dirty="0" smtClean="0">
                <a:hlinkClick r:id="rId3" tooltip="Lens (optics)"/>
              </a:rPr>
              <a:t>lens</a:t>
            </a:r>
            <a:r>
              <a:rPr lang="en-US" dirty="0" smtClean="0"/>
              <a:t> for </a:t>
            </a:r>
            <a:r>
              <a:rPr lang="en-US" dirty="0" smtClean="0">
                <a:hlinkClick r:id="rId9" tooltip="Surface plasmon polariton"/>
              </a:rPr>
              <a:t>surface </a:t>
            </a:r>
            <a:r>
              <a:rPr lang="en-US" dirty="0" err="1" smtClean="0">
                <a:hlinkClick r:id="rId9" tooltip="Surface plasmon polariton"/>
              </a:rPr>
              <a:t>plasmon</a:t>
            </a:r>
            <a:r>
              <a:rPr lang="en-US" dirty="0" smtClean="0">
                <a:hlinkClick r:id="rId9" tooltip="Surface plasmon polariton"/>
              </a:rPr>
              <a:t> </a:t>
            </a:r>
            <a:r>
              <a:rPr lang="en-US" dirty="0" err="1" smtClean="0">
                <a:hlinkClick r:id="rId9" tooltip="Surface plasmon polariton"/>
              </a:rPr>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a:t>
            </a:r>
            <a:r>
              <a:rPr lang="en-US" dirty="0" smtClean="0">
                <a:hlinkClick r:id="rId5" tooltip="Diffraction limit"/>
              </a:rPr>
              <a:t>diffraction limit</a:t>
            </a:r>
            <a:r>
              <a:rPr lang="en-US" dirty="0" smtClean="0"/>
              <a:t>.</a:t>
            </a:r>
            <a:r>
              <a:rPr lang="en-US" baseline="30000" dirty="0" smtClean="0">
                <a:hlinkClick r:id="rId10"/>
              </a:rPr>
              <a:t>[1]</a:t>
            </a:r>
            <a:r>
              <a:rPr lang="en-US" baseline="30000" dirty="0" smtClean="0">
                <a:hlinkClick r:id="rId11"/>
              </a:rPr>
              <a:t>[2]</a:t>
            </a:r>
            <a:r>
              <a:rPr lang="en-US" baseline="30000" dirty="0" smtClean="0"/>
              <a:t> </a:t>
            </a:r>
            <a:r>
              <a:rPr lang="en-US" b="1" dirty="0" smtClean="0"/>
              <a:t>Surface </a:t>
            </a:r>
            <a:r>
              <a:rPr lang="en-US" b="1" dirty="0" err="1" smtClean="0"/>
              <a:t>plasmon</a:t>
            </a:r>
            <a:r>
              <a:rPr lang="en-US" b="1" dirty="0" smtClean="0"/>
              <a:t> </a:t>
            </a:r>
            <a:r>
              <a:rPr lang="en-US" b="1" dirty="0" err="1" smtClean="0"/>
              <a:t>polaritons</a:t>
            </a:r>
            <a:r>
              <a:rPr lang="en-US" dirty="0" smtClean="0"/>
              <a:t> (SPPs), are </a:t>
            </a:r>
            <a:r>
              <a:rPr lang="en-US" dirty="0" smtClean="0">
                <a:hlinkClick r:id="rId12" tooltip="Infrared"/>
              </a:rPr>
              <a:t>infrared</a:t>
            </a:r>
            <a:r>
              <a:rPr lang="en-US" dirty="0" smtClean="0"/>
              <a:t> or </a:t>
            </a:r>
            <a:r>
              <a:rPr lang="en-US" dirty="0" smtClean="0">
                <a:hlinkClick r:id="rId13" tooltip="Visible spectrum"/>
              </a:rPr>
              <a:t>visible</a:t>
            </a:r>
            <a:r>
              <a:rPr lang="en-US" dirty="0" smtClean="0"/>
              <a:t>-frequency </a:t>
            </a:r>
            <a:r>
              <a:rPr lang="en-US" dirty="0" smtClean="0">
                <a:hlinkClick r:id="rId14" tooltip="Electromagnetic waves"/>
              </a:rPr>
              <a:t>electromagnetic waves</a:t>
            </a:r>
            <a:r>
              <a:rPr lang="en-US" dirty="0" smtClean="0"/>
              <a:t>, which travel along a </a:t>
            </a:r>
            <a:r>
              <a:rPr lang="en-US" dirty="0" smtClean="0">
                <a:hlinkClick r:id="rId15" tooltip="Metal"/>
              </a:rPr>
              <a:t>metal</a:t>
            </a:r>
            <a:r>
              <a:rPr lang="en-US" dirty="0" smtClean="0"/>
              <a:t>-</a:t>
            </a:r>
            <a:r>
              <a:rPr lang="en-US" dirty="0" smtClean="0">
                <a:hlinkClick r:id="rId16" tooltip="Dielectric"/>
              </a:rPr>
              <a:t>dielectric</a:t>
            </a:r>
            <a:r>
              <a:rPr lang="en-US" dirty="0" smtClean="0"/>
              <a:t>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a:t>
            </a:r>
            <a:r>
              <a:rPr lang="en-US" dirty="0" smtClean="0">
                <a:hlinkClick r:id="rId17" tooltip="Surface plasmon"/>
              </a:rPr>
              <a:t>surface </a:t>
            </a:r>
            <a:r>
              <a:rPr lang="en-US" dirty="0" err="1" smtClean="0">
                <a:hlinkClick r:id="rId17" tooltip="Surface plasmon"/>
              </a:rPr>
              <a:t>plasmon</a:t>
            </a:r>
            <a:r>
              <a:rPr lang="en-US" dirty="0" smtClean="0"/>
              <a:t>") and electromagnetic waves in the air or dielectric ("</a:t>
            </a:r>
            <a:r>
              <a:rPr lang="en-US" dirty="0" err="1" smtClean="0">
                <a:hlinkClick r:id="rId18" tooltip="Polariton"/>
              </a:rPr>
              <a:t>polariton</a:t>
            </a:r>
            <a:r>
              <a:rPr lang="en-US" dirty="0" smtClean="0"/>
              <a:t>").</a:t>
            </a:r>
            <a:r>
              <a:rPr lang="en-US" baseline="30000" dirty="0" smtClean="0">
                <a:hlinkClick r:id="rId19"/>
              </a:rPr>
              <a:t>[1]</a:t>
            </a:r>
            <a:endParaRPr lang="en-US" dirty="0" smtClean="0"/>
          </a:p>
          <a:p>
            <a:r>
              <a:rPr lang="en-US" dirty="0" smtClean="0"/>
              <a:t>They are a type of </a:t>
            </a:r>
            <a:r>
              <a:rPr lang="en-US" dirty="0" smtClean="0">
                <a:hlinkClick r:id="rId20" tooltip="Surface wave"/>
              </a:rPr>
              <a:t>surface wave</a:t>
            </a:r>
            <a:r>
              <a:rPr lang="en-US" dirty="0" smtClean="0"/>
              <a:t>, guided along the interface in much the same way that light can be guided by an optical fiber. SPPs are shorter in wavelength than the incident light (photons).</a:t>
            </a:r>
            <a:r>
              <a:rPr lang="en-US" baseline="30000" dirty="0" smtClean="0">
                <a:hlinkClick r:id="rId21"/>
              </a:rPr>
              <a:t>[2]</a:t>
            </a:r>
            <a:endParaRPr lang="en-US" dirty="0" smtClean="0"/>
          </a:p>
          <a:p>
            <a:endParaRPr lang="en-US" dirty="0" smtClean="0"/>
          </a:p>
          <a:p>
            <a:r>
              <a:rPr lang="en-US" b="1" dirty="0" smtClean="0"/>
              <a:t>Metamaterials</a:t>
            </a:r>
            <a:r>
              <a:rPr lang="en-US" dirty="0" smtClean="0"/>
              <a:t> are artificial materials engineered to have properties that have not yet been found in nature.</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62</a:t>
            </a:fld>
            <a:endParaRPr lang="en-US"/>
          </a:p>
        </p:txBody>
      </p:sp>
    </p:spTree>
    <p:extLst>
      <p:ext uri="{BB962C8B-B14F-4D97-AF65-F5344CB8AC3E}">
        <p14:creationId xmlns:p14="http://schemas.microsoft.com/office/powerpoint/2010/main" val="429254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http://www.rsc.org/ConferencesAndEvents/RSCConferences/FD/molecule-fd2015/</a:t>
            </a:r>
          </a:p>
          <a:p>
            <a:endParaRPr lang="en-US" dirty="0" smtClean="0"/>
          </a:p>
          <a:p>
            <a:r>
              <a:rPr lang="en-US" dirty="0" smtClean="0"/>
              <a:t>A practical </a:t>
            </a:r>
            <a:r>
              <a:rPr lang="en-US" b="1" dirty="0" err="1" smtClean="0"/>
              <a:t>superlens</a:t>
            </a:r>
            <a:r>
              <a:rPr lang="en-US" dirty="0" smtClean="0"/>
              <a:t>, </a:t>
            </a:r>
            <a:r>
              <a:rPr lang="en-US" b="1" dirty="0" smtClean="0"/>
              <a:t>super lens</a:t>
            </a:r>
            <a:r>
              <a:rPr lang="en-US" dirty="0" smtClean="0"/>
              <a:t> or </a:t>
            </a:r>
            <a:r>
              <a:rPr lang="en-US" b="1" dirty="0" smtClean="0"/>
              <a:t>perfect lens</a:t>
            </a:r>
            <a:r>
              <a:rPr lang="en-US" dirty="0" smtClean="0"/>
              <a:t>, is a </a:t>
            </a:r>
            <a:r>
              <a:rPr lang="en-US" dirty="0" smtClean="0">
                <a:hlinkClick r:id="rId3" tooltip="Lens (optics)"/>
              </a:rPr>
              <a:t>lens</a:t>
            </a:r>
            <a:r>
              <a:rPr lang="en-US" dirty="0" smtClean="0"/>
              <a:t> which uses </a:t>
            </a:r>
            <a:r>
              <a:rPr lang="en-US" dirty="0" smtClean="0">
                <a:hlinkClick r:id="rId4" tooltip="Metamaterial"/>
              </a:rPr>
              <a:t>metamaterials</a:t>
            </a:r>
            <a:r>
              <a:rPr lang="en-US" dirty="0" smtClean="0"/>
              <a:t> to go beyond the </a:t>
            </a:r>
            <a:r>
              <a:rPr lang="en-US" dirty="0" smtClean="0">
                <a:hlinkClick r:id="rId5" tooltip="Diffraction limit"/>
              </a:rPr>
              <a:t>diffraction limit</a:t>
            </a:r>
            <a:r>
              <a:rPr lang="en-US" dirty="0" smtClean="0"/>
              <a:t>. The diffraction limit is an inherent limitation in conventional </a:t>
            </a:r>
            <a:r>
              <a:rPr lang="en-US" dirty="0" smtClean="0">
                <a:hlinkClick r:id="rId6" tooltip="Optical microscopy"/>
              </a:rPr>
              <a:t>optical devices</a:t>
            </a:r>
            <a:r>
              <a:rPr lang="en-US" dirty="0" smtClean="0"/>
              <a:t> or lenses.</a:t>
            </a:r>
            <a:r>
              <a:rPr lang="en-US" baseline="30000" dirty="0" smtClean="0">
                <a:hlinkClick r:id="rId7"/>
              </a:rPr>
              <a:t>[1]</a:t>
            </a:r>
            <a:r>
              <a:rPr lang="en-US" baseline="30000" dirty="0" smtClean="0"/>
              <a:t> </a:t>
            </a:r>
            <a:r>
              <a:rPr lang="en-US" dirty="0" smtClean="0"/>
              <a:t>In </a:t>
            </a:r>
            <a:r>
              <a:rPr lang="en-US" dirty="0" err="1" smtClean="0">
                <a:hlinkClick r:id="rId8" tooltip="Nano-optics"/>
              </a:rPr>
              <a:t>nano</a:t>
            </a:r>
            <a:r>
              <a:rPr lang="en-US" dirty="0" smtClean="0">
                <a:hlinkClick r:id="rId8" tooltip="Nano-optics"/>
              </a:rPr>
              <a:t>-optics</a:t>
            </a:r>
            <a:r>
              <a:rPr lang="en-US" dirty="0" smtClean="0"/>
              <a:t>, a </a:t>
            </a:r>
            <a:r>
              <a:rPr lang="en-US" b="1" dirty="0" err="1" smtClean="0"/>
              <a:t>plasmonic</a:t>
            </a:r>
            <a:r>
              <a:rPr lang="en-US" b="1" dirty="0" smtClean="0"/>
              <a:t> lens</a:t>
            </a:r>
            <a:r>
              <a:rPr lang="en-US" dirty="0" smtClean="0"/>
              <a:t> generally refers to a </a:t>
            </a:r>
            <a:r>
              <a:rPr lang="en-US" dirty="0" smtClean="0">
                <a:hlinkClick r:id="rId3" tooltip="Lens (optics)"/>
              </a:rPr>
              <a:t>lens</a:t>
            </a:r>
            <a:r>
              <a:rPr lang="en-US" dirty="0" smtClean="0"/>
              <a:t> for </a:t>
            </a:r>
            <a:r>
              <a:rPr lang="en-US" dirty="0" smtClean="0">
                <a:hlinkClick r:id="rId9" tooltip="Surface plasmon polariton"/>
              </a:rPr>
              <a:t>surface </a:t>
            </a:r>
            <a:r>
              <a:rPr lang="en-US" dirty="0" err="1" smtClean="0">
                <a:hlinkClick r:id="rId9" tooltip="Surface plasmon polariton"/>
              </a:rPr>
              <a:t>plasmon</a:t>
            </a:r>
            <a:r>
              <a:rPr lang="en-US" dirty="0" smtClean="0">
                <a:hlinkClick r:id="rId9" tooltip="Surface plasmon polariton"/>
              </a:rPr>
              <a:t> </a:t>
            </a:r>
            <a:r>
              <a:rPr lang="en-US" dirty="0" err="1" smtClean="0">
                <a:hlinkClick r:id="rId9" tooltip="Surface plasmon polariton"/>
              </a:rPr>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a:t>
            </a:r>
            <a:r>
              <a:rPr lang="en-US" dirty="0" smtClean="0">
                <a:hlinkClick r:id="rId5" tooltip="Diffraction limit"/>
              </a:rPr>
              <a:t>diffraction limit</a:t>
            </a:r>
            <a:r>
              <a:rPr lang="en-US" dirty="0" smtClean="0"/>
              <a:t>.</a:t>
            </a:r>
            <a:r>
              <a:rPr lang="en-US" baseline="30000" dirty="0" smtClean="0">
                <a:hlinkClick r:id="rId10"/>
              </a:rPr>
              <a:t>[1]</a:t>
            </a:r>
            <a:r>
              <a:rPr lang="en-US" baseline="30000" dirty="0" smtClean="0">
                <a:hlinkClick r:id="rId11"/>
              </a:rPr>
              <a:t>[2]</a:t>
            </a:r>
            <a:r>
              <a:rPr lang="en-US" baseline="30000" dirty="0" smtClean="0"/>
              <a:t> </a:t>
            </a:r>
            <a:r>
              <a:rPr lang="en-US" b="1" dirty="0" smtClean="0"/>
              <a:t>Surface </a:t>
            </a:r>
            <a:r>
              <a:rPr lang="en-US" b="1" dirty="0" err="1" smtClean="0"/>
              <a:t>plasmon</a:t>
            </a:r>
            <a:r>
              <a:rPr lang="en-US" b="1" dirty="0" smtClean="0"/>
              <a:t> </a:t>
            </a:r>
            <a:r>
              <a:rPr lang="en-US" b="1" dirty="0" err="1" smtClean="0"/>
              <a:t>polaritons</a:t>
            </a:r>
            <a:r>
              <a:rPr lang="en-US" dirty="0" smtClean="0"/>
              <a:t> (SPPs), are </a:t>
            </a:r>
            <a:r>
              <a:rPr lang="en-US" dirty="0" smtClean="0">
                <a:hlinkClick r:id="rId12" tooltip="Infrared"/>
              </a:rPr>
              <a:t>infrared</a:t>
            </a:r>
            <a:r>
              <a:rPr lang="en-US" dirty="0" smtClean="0"/>
              <a:t> or </a:t>
            </a:r>
            <a:r>
              <a:rPr lang="en-US" dirty="0" smtClean="0">
                <a:hlinkClick r:id="rId13" tooltip="Visible spectrum"/>
              </a:rPr>
              <a:t>visible</a:t>
            </a:r>
            <a:r>
              <a:rPr lang="en-US" dirty="0" smtClean="0"/>
              <a:t>-frequency </a:t>
            </a:r>
            <a:r>
              <a:rPr lang="en-US" dirty="0" smtClean="0">
                <a:hlinkClick r:id="rId14" tooltip="Electromagnetic waves"/>
              </a:rPr>
              <a:t>electromagnetic waves</a:t>
            </a:r>
            <a:r>
              <a:rPr lang="en-US" dirty="0" smtClean="0"/>
              <a:t>, which travel along a </a:t>
            </a:r>
            <a:r>
              <a:rPr lang="en-US" dirty="0" smtClean="0">
                <a:hlinkClick r:id="rId15" tooltip="Metal"/>
              </a:rPr>
              <a:t>metal</a:t>
            </a:r>
            <a:r>
              <a:rPr lang="en-US" dirty="0" smtClean="0"/>
              <a:t>-</a:t>
            </a:r>
            <a:r>
              <a:rPr lang="en-US" dirty="0" smtClean="0">
                <a:hlinkClick r:id="rId16" tooltip="Dielectric"/>
              </a:rPr>
              <a:t>dielectric</a:t>
            </a:r>
            <a:r>
              <a:rPr lang="en-US" dirty="0" smtClean="0"/>
              <a:t>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a:t>
            </a:r>
            <a:r>
              <a:rPr lang="en-US" dirty="0" smtClean="0">
                <a:hlinkClick r:id="rId17" tooltip="Surface plasmon"/>
              </a:rPr>
              <a:t>surface </a:t>
            </a:r>
            <a:r>
              <a:rPr lang="en-US" dirty="0" err="1" smtClean="0">
                <a:hlinkClick r:id="rId17" tooltip="Surface plasmon"/>
              </a:rPr>
              <a:t>plasmon</a:t>
            </a:r>
            <a:r>
              <a:rPr lang="en-US" dirty="0" smtClean="0"/>
              <a:t>") and electromagnetic waves in the air or dielectric ("</a:t>
            </a:r>
            <a:r>
              <a:rPr lang="en-US" dirty="0" err="1" smtClean="0">
                <a:hlinkClick r:id="rId18" tooltip="Polariton"/>
              </a:rPr>
              <a:t>polariton</a:t>
            </a:r>
            <a:r>
              <a:rPr lang="en-US" dirty="0" smtClean="0"/>
              <a:t>").</a:t>
            </a:r>
            <a:r>
              <a:rPr lang="en-US" baseline="30000" dirty="0" smtClean="0">
                <a:hlinkClick r:id="rId19"/>
              </a:rPr>
              <a:t>[1]</a:t>
            </a:r>
            <a:endParaRPr lang="en-US" dirty="0" smtClean="0"/>
          </a:p>
          <a:p>
            <a:r>
              <a:rPr lang="en-US" dirty="0" smtClean="0"/>
              <a:t>They are a type of </a:t>
            </a:r>
            <a:r>
              <a:rPr lang="en-US" dirty="0" smtClean="0">
                <a:hlinkClick r:id="rId20" tooltip="Surface wave"/>
              </a:rPr>
              <a:t>surface wave</a:t>
            </a:r>
            <a:r>
              <a:rPr lang="en-US" dirty="0" smtClean="0"/>
              <a:t>, guided along the interface in much the same way that light can be guided by an optical fiber. SPPs are shorter in wavelength than the incident light (photons).</a:t>
            </a:r>
            <a:r>
              <a:rPr lang="en-US" baseline="30000" dirty="0" smtClean="0">
                <a:hlinkClick r:id="rId21"/>
              </a:rPr>
              <a:t>[2]</a:t>
            </a:r>
            <a:endParaRPr lang="en-US" dirty="0" smtClean="0"/>
          </a:p>
          <a:p>
            <a:endParaRPr lang="en-US" dirty="0" smtClean="0"/>
          </a:p>
          <a:p>
            <a:r>
              <a:rPr lang="en-US" b="1" dirty="0" smtClean="0"/>
              <a:t>Metamaterials</a:t>
            </a:r>
            <a:r>
              <a:rPr lang="en-US" dirty="0" smtClean="0"/>
              <a:t> are artificial materials engineered to have properties that have not yet been found in nature.</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63</a:t>
            </a:fld>
            <a:endParaRPr lang="en-US"/>
          </a:p>
        </p:txBody>
      </p:sp>
    </p:spTree>
    <p:extLst>
      <p:ext uri="{BB962C8B-B14F-4D97-AF65-F5344CB8AC3E}">
        <p14:creationId xmlns:p14="http://schemas.microsoft.com/office/powerpoint/2010/main" val="236148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hlinkClick r:id="rId3" tooltip="Optics"/>
              </a:rPr>
              <a:t>optics</a:t>
            </a:r>
            <a:r>
              <a:rPr lang="en-US" dirty="0" smtClean="0"/>
              <a:t>, the </a:t>
            </a:r>
            <a:r>
              <a:rPr lang="en-US" b="1" dirty="0" smtClean="0"/>
              <a:t>corpuscular theory of light</a:t>
            </a:r>
            <a:r>
              <a:rPr lang="en-US" dirty="0" smtClean="0"/>
              <a:t>, arguably set forward by </a:t>
            </a:r>
            <a:r>
              <a:rPr lang="en-US" dirty="0" smtClean="0">
                <a:hlinkClick r:id="rId4" tooltip="Pierre Gassendi"/>
              </a:rPr>
              <a:t>Pierre </a:t>
            </a:r>
            <a:r>
              <a:rPr lang="en-US" dirty="0" err="1" smtClean="0">
                <a:hlinkClick r:id="rId4" tooltip="Pierre Gassendi"/>
              </a:rPr>
              <a:t>Gassendi</a:t>
            </a:r>
            <a:r>
              <a:rPr lang="en-US" dirty="0" smtClean="0"/>
              <a:t> and </a:t>
            </a:r>
            <a:r>
              <a:rPr lang="en-US" dirty="0" smtClean="0">
                <a:hlinkClick r:id="rId5" tooltip="Thomas Hobbes"/>
              </a:rPr>
              <a:t>Thomas Hobbes</a:t>
            </a:r>
            <a:r>
              <a:rPr lang="en-US" dirty="0" smtClean="0"/>
              <a:t> states that </a:t>
            </a:r>
            <a:r>
              <a:rPr lang="en-US" dirty="0" smtClean="0">
                <a:hlinkClick r:id="rId6" tooltip="Light"/>
              </a:rPr>
              <a:t>light</a:t>
            </a:r>
            <a:r>
              <a:rPr lang="en-US" dirty="0" smtClean="0"/>
              <a:t> is made up of small discrete particles called "</a:t>
            </a:r>
            <a:r>
              <a:rPr lang="en-US" dirty="0" smtClean="0">
                <a:hlinkClick r:id="rId7" tooltip="Corpuscularianism"/>
              </a:rPr>
              <a:t>corpuscles</a:t>
            </a:r>
            <a:r>
              <a:rPr lang="en-US" dirty="0" smtClean="0"/>
              <a:t>" (little particles) which travel in a straight line with a </a:t>
            </a:r>
            <a:r>
              <a:rPr lang="en-US" dirty="0" smtClean="0">
                <a:hlinkClick r:id="rId8" tooltip="Speed of light"/>
              </a:rPr>
              <a:t>finite velocity</a:t>
            </a:r>
            <a:r>
              <a:rPr lang="en-US" dirty="0" smtClean="0"/>
              <a:t> and possess </a:t>
            </a:r>
            <a:r>
              <a:rPr lang="en-US" dirty="0" smtClean="0">
                <a:hlinkClick r:id="rId9" tooltip="Kinetic energy"/>
              </a:rPr>
              <a:t>impetus</a:t>
            </a:r>
            <a:r>
              <a:rPr lang="en-US" dirty="0" smtClean="0"/>
              <a:t>. </a:t>
            </a:r>
          </a:p>
          <a:p>
            <a:endParaRPr lang="en-US" dirty="0" smtClean="0"/>
          </a:p>
          <a:p>
            <a:r>
              <a:rPr lang="en-US" dirty="0" smtClean="0"/>
              <a:t>Isaac Newton argued that the geometric nature of reflection and refraction of light could only be explained if light was made of particles, referred to as corpuscles, because waves do not tend to travel in straight lines. Newton sought to prove </a:t>
            </a:r>
            <a:r>
              <a:rPr lang="en-US" dirty="0" err="1" smtClean="0">
                <a:hlinkClick r:id="rId10" tooltip="Christiaan Huygens"/>
              </a:rPr>
              <a:t>Christiaan</a:t>
            </a:r>
            <a:r>
              <a:rPr lang="en-US" dirty="0" smtClean="0">
                <a:hlinkClick r:id="rId10" tooltip="Christiaan Huygens"/>
              </a:rPr>
              <a:t> Huygens</a:t>
            </a:r>
            <a:r>
              <a:rPr lang="en-US" dirty="0" smtClean="0"/>
              <a:t>' theory that light was made of waves. In his 44th trial in a series of experiments concerning physics of light, he concluded that light is made of particles and not waves by having passed a beam of white light through two prisms which were held at such an angle that the light split into a spectrum after passing through the first prism and then was recomposed, back into white light, by the second prism.</a:t>
            </a:r>
          </a:p>
          <a:p>
            <a:endParaRPr lang="en-US" dirty="0" smtClean="0"/>
          </a:p>
          <a:p>
            <a:r>
              <a:rPr lang="en-US" dirty="0" smtClean="0"/>
              <a:t>It was largely developed by </a:t>
            </a:r>
            <a:r>
              <a:rPr lang="en-US" dirty="0" smtClean="0">
                <a:hlinkClick r:id="rId11" tooltip="Sir Isaac Newton"/>
              </a:rPr>
              <a:t>Sir Isaac Newton</a:t>
            </a:r>
            <a:r>
              <a:rPr lang="en-US" dirty="0" smtClean="0"/>
              <a:t>. Newton's theory remained in force for more than 100 years and took precedence over </a:t>
            </a:r>
            <a:r>
              <a:rPr lang="en-US" dirty="0" smtClean="0">
                <a:hlinkClick r:id="rId10" tooltip="Christiaan Huygens"/>
              </a:rPr>
              <a:t>Huygens'</a:t>
            </a:r>
            <a:r>
              <a:rPr lang="en-US" dirty="0" smtClean="0"/>
              <a:t> </a:t>
            </a:r>
            <a:r>
              <a:rPr lang="en-US" dirty="0" smtClean="0">
                <a:hlinkClick r:id="rId12"/>
              </a:rPr>
              <a:t>wave front theory</a:t>
            </a:r>
            <a:r>
              <a:rPr lang="en-US" dirty="0" smtClean="0"/>
              <a:t>, partly because of Newton’s great prestige. When the corpuscular theory failed to adequately explain the </a:t>
            </a:r>
            <a:r>
              <a:rPr lang="en-US" dirty="0" smtClean="0">
                <a:hlinkClick r:id="rId13" tooltip="Diffraction"/>
              </a:rPr>
              <a:t>diffraction</a:t>
            </a:r>
            <a:r>
              <a:rPr lang="en-US" dirty="0" smtClean="0"/>
              <a:t>, </a:t>
            </a:r>
            <a:r>
              <a:rPr lang="en-US" dirty="0" smtClean="0">
                <a:hlinkClick r:id="rId14" tooltip="Interference (wave propagation)"/>
              </a:rPr>
              <a:t>interference</a:t>
            </a:r>
            <a:r>
              <a:rPr lang="en-US" dirty="0" smtClean="0"/>
              <a:t> and </a:t>
            </a:r>
            <a:r>
              <a:rPr lang="en-US" dirty="0" smtClean="0">
                <a:hlinkClick r:id="rId15" tooltip="Polarization (waves)"/>
              </a:rPr>
              <a:t>polarization</a:t>
            </a:r>
            <a:r>
              <a:rPr lang="en-US" dirty="0" smtClean="0"/>
              <a:t> of light it was abandoned in </a:t>
            </a:r>
            <a:r>
              <a:rPr lang="en-US" dirty="0" err="1" smtClean="0"/>
              <a:t>favour</a:t>
            </a:r>
            <a:r>
              <a:rPr lang="en-US" dirty="0" smtClean="0"/>
              <a:t> of Huygens' wave theory.</a:t>
            </a:r>
            <a:r>
              <a:rPr lang="en-US" baseline="30000" dirty="0" smtClean="0">
                <a:hlinkClick r:id="rId16"/>
              </a:rPr>
              <a:t>[4]</a:t>
            </a:r>
            <a:r>
              <a:rPr lang="en-US" dirty="0" smtClean="0"/>
              <a:t> To some extent, Newton's corpuscular(particle) theory of light re-emerged in the 20th century, as light phenomenon is currently explained as particle and wave.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10</a:t>
            </a:fld>
            <a:endParaRPr lang="en-US"/>
          </a:p>
        </p:txBody>
      </p:sp>
    </p:spTree>
    <p:extLst>
      <p:ext uri="{BB962C8B-B14F-4D97-AF65-F5344CB8AC3E}">
        <p14:creationId xmlns:p14="http://schemas.microsoft.com/office/powerpoint/2010/main" val="1211571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this vast range of wavelengths, there are three or more regions of approximation which are especially interesting. In one of these, a condition exists in which the wavelengths involved are very small compared with the dimensions of the equipment available for their study; furthermore, the photon energies, using the quantum theory, are small compared with the energy sensitivity of the equipment. Under these conditions we can make a rough first approximation by a method called </a:t>
            </a:r>
            <a:r>
              <a:rPr lang="en-US" i="1" dirty="0" smtClean="0"/>
              <a:t>geometrical optics</a:t>
            </a:r>
            <a:r>
              <a:rPr lang="en-US" dirty="0" smtClean="0"/>
              <a:t>. If, on the other hand, the wavelengths are comparable to the dimensions of the equipment, which is difficult to arrange with visible light but easier with </a:t>
            </a:r>
            <a:r>
              <a:rPr lang="en-US" dirty="0" err="1" smtClean="0"/>
              <a:t>radiowaves</a:t>
            </a:r>
            <a:r>
              <a:rPr lang="en-US" dirty="0" smtClean="0"/>
              <a:t>, and if the photon energies are still negligibly small, then a very useful approximation can be made by studying the behavior of the waves, still disregarding the quantum mechanics. This method is based on the </a:t>
            </a:r>
            <a:r>
              <a:rPr lang="en-US" i="1" dirty="0" smtClean="0"/>
              <a:t>classical theory of electromagnetic radiation</a:t>
            </a:r>
            <a:r>
              <a:rPr lang="en-US" dirty="0" smtClean="0"/>
              <a:t>, which will be discussed in a later chapter. Next, if we go to very short wavelengths, where we can disregard the wave character but the photons have a very </a:t>
            </a:r>
            <a:r>
              <a:rPr lang="en-US" i="1" dirty="0" smtClean="0"/>
              <a:t>large</a:t>
            </a:r>
            <a:r>
              <a:rPr lang="en-US" dirty="0" smtClean="0"/>
              <a:t> energy compared with the sensitivity of our equipment, things get simple again. This is the simple </a:t>
            </a:r>
            <a:r>
              <a:rPr lang="en-US" i="1" dirty="0" smtClean="0"/>
              <a:t>photon</a:t>
            </a:r>
            <a:r>
              <a:rPr lang="en-US" dirty="0" smtClean="0"/>
              <a:t> picture, which we will describe only very roughly. The complete picture, which unifies the whole thing into one model, will not be available to us for a long time</a:t>
            </a:r>
            <a:r>
              <a:rPr lang="en-US" dirty="0" smtClean="0"/>
              <a:t>.</a:t>
            </a:r>
          </a:p>
          <a:p>
            <a:endParaRPr lang="en-US" dirty="0" smtClean="0"/>
          </a:p>
          <a:p>
            <a:r>
              <a:rPr lang="en-US" dirty="0" smtClean="0"/>
              <a:t>Planck constant = </a:t>
            </a:r>
            <a:r>
              <a:rPr lang="en-US" dirty="0" smtClean="0"/>
              <a:t>6.626</a:t>
            </a:r>
            <a:r>
              <a:rPr lang="en-US" dirty="0" smtClean="0">
                <a:effectLst/>
              </a:rPr>
              <a:t>0</a:t>
            </a:r>
            <a:r>
              <a:rPr lang="en-US" dirty="0" smtClean="0"/>
              <a:t>69</a:t>
            </a:r>
            <a:r>
              <a:rPr lang="en-US" dirty="0" smtClean="0">
                <a:effectLst/>
              </a:rPr>
              <a:t>5</a:t>
            </a:r>
            <a:r>
              <a:rPr lang="en-US" dirty="0" smtClean="0"/>
              <a:t>7(29)</a:t>
            </a:r>
            <a:r>
              <a:rPr lang="en-US" dirty="0" smtClean="0">
                <a:effectLst/>
              </a:rPr>
              <a:t>×</a:t>
            </a:r>
            <a:r>
              <a:rPr lang="en-US" dirty="0" smtClean="0"/>
              <a:t>10</a:t>
            </a:r>
            <a:r>
              <a:rPr lang="en-US" baseline="30000" dirty="0" smtClean="0"/>
              <a:t>−34 </a:t>
            </a:r>
            <a:r>
              <a:rPr lang="en-US" dirty="0" smtClean="0">
                <a:hlinkClick r:id="rId3" tooltip="Joule second"/>
              </a:rPr>
              <a:t>joule seconds</a:t>
            </a:r>
            <a:r>
              <a:rPr lang="en-US" dirty="0" smtClean="0"/>
              <a:t> (J·s) or (</a:t>
            </a:r>
            <a:r>
              <a:rPr lang="en-US" dirty="0" err="1" smtClean="0">
                <a:hlinkClick r:id="rId4" tooltip="Newton (unit)"/>
              </a:rPr>
              <a:t>N</a:t>
            </a:r>
            <a:r>
              <a:rPr lang="en-US" dirty="0" err="1" smtClean="0"/>
              <a:t>·</a:t>
            </a:r>
            <a:r>
              <a:rPr lang="en-US" dirty="0" err="1" smtClean="0">
                <a:hlinkClick r:id="rId5" tooltip="Metre"/>
              </a:rPr>
              <a:t>m</a:t>
            </a:r>
            <a:r>
              <a:rPr lang="en-US" dirty="0" err="1" smtClean="0"/>
              <a:t>·</a:t>
            </a:r>
            <a:r>
              <a:rPr lang="en-US" dirty="0" err="1" smtClean="0">
                <a:hlinkClick r:id="rId6" tooltip="Second"/>
              </a:rPr>
              <a:t>s</a:t>
            </a:r>
            <a:r>
              <a:rPr lang="en-US" dirty="0" smtClean="0"/>
              <a:t>)</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11</a:t>
            </a:fld>
            <a:endParaRPr lang="en-US"/>
          </a:p>
        </p:txBody>
      </p:sp>
    </p:spTree>
    <p:extLst>
      <p:ext uri="{BB962C8B-B14F-4D97-AF65-F5344CB8AC3E}">
        <p14:creationId xmlns:p14="http://schemas.microsoft.com/office/powerpoint/2010/main" val="313870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steps in the development of physical law: first we observe an effect, then we measure it and list it in a table; then we try to find the </a:t>
            </a:r>
            <a:r>
              <a:rPr lang="en-US" i="1" dirty="0" smtClean="0"/>
              <a:t>rule</a:t>
            </a:r>
            <a:r>
              <a:rPr lang="en-US" dirty="0" smtClean="0"/>
              <a:t> by which one thing can be connected with another. The above numerical table was made in 140 </a:t>
            </a:r>
            <a:r>
              <a:rPr lang="en-US" dirty="0" err="1" smtClean="0"/>
              <a:t>a.d.</a:t>
            </a:r>
            <a:r>
              <a:rPr lang="en-US" dirty="0" smtClean="0"/>
              <a:t>, but it was not until 1621 that someone finally found the rule connecting the two angles! </a:t>
            </a:r>
          </a:p>
          <a:p>
            <a:endParaRPr lang="en-US" dirty="0" smtClean="0"/>
          </a:p>
          <a:p>
            <a:r>
              <a:rPr lang="en-US" dirty="0" smtClean="0"/>
              <a:t>In 1615 he planned and carried into practice a new method of finding the radius of the earth, by determining the distance of one point on its surface from the parallel of </a:t>
            </a:r>
            <a:r>
              <a:rPr lang="en-US" dirty="0" smtClean="0">
                <a:hlinkClick r:id="rId3" tooltip="Latitude"/>
              </a:rPr>
              <a:t>latitude</a:t>
            </a:r>
            <a:r>
              <a:rPr lang="en-US" dirty="0" smtClean="0"/>
              <a:t> of another, by means of </a:t>
            </a:r>
            <a:r>
              <a:rPr lang="en-US" dirty="0" smtClean="0">
                <a:hlinkClick r:id="rId4" tooltip="Triangulation"/>
              </a:rPr>
              <a:t>triangulation</a:t>
            </a:r>
            <a:r>
              <a:rPr lang="en-US" dirty="0" smtClean="0"/>
              <a:t>. His work </a:t>
            </a:r>
            <a:r>
              <a:rPr lang="en-US" i="1" dirty="0" smtClean="0"/>
              <a:t>Eratosthenes </a:t>
            </a:r>
            <a:r>
              <a:rPr lang="en-US" i="1" dirty="0" err="1" smtClean="0"/>
              <a:t>Batavus</a:t>
            </a:r>
            <a:r>
              <a:rPr lang="en-US" dirty="0" smtClean="0"/>
              <a:t> ("The Dutch </a:t>
            </a:r>
            <a:r>
              <a:rPr lang="en-US" dirty="0" smtClean="0">
                <a:hlinkClick r:id="rId5" tooltip="Eratosthenes"/>
              </a:rPr>
              <a:t>Eratosthenes</a:t>
            </a:r>
            <a:r>
              <a:rPr lang="en-US" dirty="0" smtClean="0"/>
              <a:t>"), published in 1617, describes the method and gives as the result of his operations between </a:t>
            </a:r>
            <a:r>
              <a:rPr lang="en-US" dirty="0" smtClean="0">
                <a:hlinkClick r:id="rId6" tooltip="Alkmaar"/>
              </a:rPr>
              <a:t>Alkmaar</a:t>
            </a:r>
            <a:r>
              <a:rPr lang="en-US" dirty="0" smtClean="0"/>
              <a:t> and </a:t>
            </a:r>
            <a:r>
              <a:rPr lang="en-US" dirty="0" smtClean="0">
                <a:hlinkClick r:id="rId7" tooltip="Bergen op Zoom"/>
              </a:rPr>
              <a:t>Bergen op Zoom</a:t>
            </a:r>
            <a:r>
              <a:rPr lang="en-US" dirty="0" smtClean="0"/>
              <a:t>—two towns separated by one degree of the meridian—which he measured to be equal to 117,449 yards (107.395 km). The actual distance is approximately 111 km. </a:t>
            </a:r>
            <a:r>
              <a:rPr lang="en-US" dirty="0" err="1" smtClean="0"/>
              <a:t>Snellius</a:t>
            </a:r>
            <a:r>
              <a:rPr lang="en-US" dirty="0" smtClean="0"/>
              <a:t> was also a distinguished mathematician, producing a new method for calculating </a:t>
            </a:r>
            <a:r>
              <a:rPr lang="en-US" dirty="0" smtClean="0">
                <a:hlinkClick r:id="rId8" tooltip="Pi"/>
              </a:rPr>
              <a:t>π</a:t>
            </a:r>
            <a:r>
              <a:rPr lang="en-US" dirty="0" smtClean="0"/>
              <a:t>—the first such improvement since ancient times. He rediscovered the </a:t>
            </a:r>
            <a:r>
              <a:rPr lang="en-US" dirty="0" smtClean="0">
                <a:hlinkClick r:id="rId9" tooltip="Law of refraction"/>
              </a:rPr>
              <a:t>law of refraction</a:t>
            </a:r>
            <a:r>
              <a:rPr lang="en-US" dirty="0" smtClean="0"/>
              <a:t> in 1621.</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15</a:t>
            </a:fld>
            <a:endParaRPr lang="en-US"/>
          </a:p>
        </p:txBody>
      </p:sp>
    </p:spTree>
    <p:extLst>
      <p:ext uri="{BB962C8B-B14F-4D97-AF65-F5344CB8AC3E}">
        <p14:creationId xmlns:p14="http://schemas.microsoft.com/office/powerpoint/2010/main" val="231775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i="1" dirty="0" smtClean="0"/>
              <a:t>Book of Optics</a:t>
            </a:r>
            <a:r>
              <a:rPr lang="en-US" dirty="0" smtClean="0"/>
              <a:t> (</a:t>
            </a:r>
            <a:r>
              <a:rPr lang="en-US" dirty="0" smtClean="0">
                <a:hlinkClick r:id="rId3" tooltip="Arabic language"/>
              </a:rPr>
              <a:t>Arabic</a:t>
            </a:r>
            <a:r>
              <a:rPr lang="en-US" dirty="0" smtClean="0"/>
              <a:t>: </a:t>
            </a:r>
            <a:r>
              <a:rPr lang="en-US" b="1" i="1" dirty="0" err="1" smtClean="0"/>
              <a:t>Kitāb</a:t>
            </a:r>
            <a:r>
              <a:rPr lang="en-US" b="1" i="1" dirty="0" smtClean="0"/>
              <a:t> al-</a:t>
            </a:r>
            <a:r>
              <a:rPr lang="en-US" b="1" i="1" dirty="0" err="1" smtClean="0"/>
              <a:t>Manāẓir</a:t>
            </a:r>
            <a:r>
              <a:rPr lang="en-US" dirty="0" smtClean="0"/>
              <a:t>‎ (</a:t>
            </a:r>
            <a:r>
              <a:rPr lang="ar-AE" dirty="0" smtClean="0"/>
              <a:t>كتاب المناظر); </a:t>
            </a:r>
            <a:r>
              <a:rPr lang="en-US" dirty="0" smtClean="0">
                <a:hlinkClick r:id="rId4" tooltip="Latin"/>
              </a:rPr>
              <a:t>Latin</a:t>
            </a:r>
            <a:r>
              <a:rPr lang="en-US" dirty="0" smtClean="0"/>
              <a:t>: </a:t>
            </a:r>
            <a:r>
              <a:rPr lang="en-US" b="1" i="1" dirty="0" smtClean="0"/>
              <a:t>De </a:t>
            </a:r>
            <a:r>
              <a:rPr lang="en-US" b="1" i="1" dirty="0" err="1" smtClean="0"/>
              <a:t>Aspectibus</a:t>
            </a:r>
            <a:r>
              <a:rPr lang="en-US" dirty="0" smtClean="0"/>
              <a:t> or </a:t>
            </a:r>
            <a:r>
              <a:rPr lang="en-US" b="1" i="1" dirty="0" err="1" smtClean="0"/>
              <a:t>Perspectiva</a:t>
            </a:r>
            <a:r>
              <a:rPr lang="en-US" dirty="0" smtClean="0"/>
              <a:t>; </a:t>
            </a:r>
            <a:r>
              <a:rPr lang="en-US" dirty="0" smtClean="0">
                <a:hlinkClick r:id="rId5" tooltip="Italian language"/>
              </a:rPr>
              <a:t>Italian</a:t>
            </a:r>
            <a:r>
              <a:rPr lang="en-US" dirty="0" smtClean="0"/>
              <a:t>: </a:t>
            </a:r>
            <a:r>
              <a:rPr lang="en-US" b="1" i="1" dirty="0" smtClean="0"/>
              <a:t>Deli </a:t>
            </a:r>
            <a:r>
              <a:rPr lang="en-US" b="1" i="1" dirty="0" err="1" smtClean="0"/>
              <a:t>Aspecti</a:t>
            </a:r>
            <a:r>
              <a:rPr lang="en-US" dirty="0" smtClean="0"/>
              <a:t>) is a seven-volume treatise on </a:t>
            </a:r>
            <a:r>
              <a:rPr lang="en-US" dirty="0" smtClean="0">
                <a:hlinkClick r:id="rId6" tooltip="Optics"/>
              </a:rPr>
              <a:t>optics</a:t>
            </a:r>
            <a:r>
              <a:rPr lang="en-US" dirty="0" smtClean="0"/>
              <a:t> and other fields of study composed by the medieval Arab scholar Ibn al-</a:t>
            </a:r>
            <a:r>
              <a:rPr lang="en-US" dirty="0" err="1" smtClean="0"/>
              <a:t>Haytham</a:t>
            </a:r>
            <a:r>
              <a:rPr lang="en-US" dirty="0" smtClean="0"/>
              <a:t>, known in the West as </a:t>
            </a:r>
            <a:r>
              <a:rPr lang="en-US" dirty="0" err="1" smtClean="0">
                <a:hlinkClick r:id="rId7" tooltip="Alhazen"/>
              </a:rPr>
              <a:t>Alhazen</a:t>
            </a:r>
            <a:r>
              <a:rPr lang="en-US" dirty="0" smtClean="0"/>
              <a:t> (965– c. 1040 AD).</a:t>
            </a:r>
          </a:p>
          <a:p>
            <a:endParaRPr lang="en-US" dirty="0" smtClean="0"/>
          </a:p>
          <a:p>
            <a:r>
              <a:rPr lang="en-US" dirty="0" smtClean="0"/>
              <a:t>Born c. 965 in </a:t>
            </a:r>
            <a:r>
              <a:rPr lang="en-US" dirty="0" smtClean="0">
                <a:hlinkClick r:id="rId8" tooltip="Basra"/>
              </a:rPr>
              <a:t>Basra</a:t>
            </a:r>
            <a:r>
              <a:rPr lang="en-US" dirty="0" smtClean="0"/>
              <a:t>, which was then part of the </a:t>
            </a:r>
            <a:r>
              <a:rPr lang="en-US" dirty="0" err="1" smtClean="0">
                <a:hlinkClick r:id="rId9" tooltip="Buyid dynasty"/>
              </a:rPr>
              <a:t>Buyid</a:t>
            </a:r>
            <a:r>
              <a:rPr lang="en-US" dirty="0" smtClean="0">
                <a:hlinkClick r:id="rId9" tooltip="Buyid dynasty"/>
              </a:rPr>
              <a:t> emirate</a:t>
            </a:r>
            <a:r>
              <a:rPr lang="en-US" dirty="0" smtClean="0"/>
              <a:t>,</a:t>
            </a:r>
            <a:r>
              <a:rPr lang="en-US" baseline="30000" dirty="0" smtClean="0">
                <a:hlinkClick r:id="rId10"/>
              </a:rPr>
              <a:t>[1]</a:t>
            </a:r>
            <a:r>
              <a:rPr lang="en-US" dirty="0" smtClean="0"/>
              <a:t> to an </a:t>
            </a:r>
            <a:r>
              <a:rPr lang="en-US" dirty="0" smtClean="0">
                <a:hlinkClick r:id="rId11" tooltip="Arab people"/>
              </a:rPr>
              <a:t>Arab</a:t>
            </a:r>
            <a:r>
              <a:rPr lang="en-US" dirty="0" smtClean="0"/>
              <a:t> family,</a:t>
            </a:r>
            <a:r>
              <a:rPr lang="en-US" baseline="30000" dirty="0" smtClean="0">
                <a:hlinkClick r:id="rId12"/>
              </a:rPr>
              <a:t>[21]</a:t>
            </a:r>
            <a:r>
              <a:rPr lang="en-US" baseline="30000" dirty="0" smtClean="0">
                <a:hlinkClick r:id="rId13"/>
              </a:rPr>
              <a:t>[22]</a:t>
            </a:r>
            <a:r>
              <a:rPr lang="en-US" dirty="0" smtClean="0"/>
              <a:t> he lived mainly in Cairo, </a:t>
            </a:r>
            <a:r>
              <a:rPr lang="en-US" dirty="0" smtClean="0">
                <a:hlinkClick r:id="rId14" tooltip="Egypt"/>
              </a:rPr>
              <a:t>Egypt</a:t>
            </a:r>
            <a:r>
              <a:rPr lang="en-US" dirty="0" smtClean="0"/>
              <a:t>, dying there at age 74.</a:t>
            </a:r>
            <a:r>
              <a:rPr lang="en-US" baseline="30000" dirty="0" smtClean="0">
                <a:hlinkClick r:id="rId15"/>
              </a:rPr>
              <a:t>[15]</a:t>
            </a:r>
            <a:r>
              <a:rPr lang="en-US" dirty="0" smtClean="0"/>
              <a:t> During the </a:t>
            </a:r>
            <a:r>
              <a:rPr lang="en-US" dirty="0" smtClean="0">
                <a:hlinkClick r:id="rId16" tooltip="Islamic Golden Age"/>
              </a:rPr>
              <a:t>Islamic Golden Age</a:t>
            </a:r>
            <a:r>
              <a:rPr lang="en-US" dirty="0" smtClean="0"/>
              <a:t>, Basra was a "key beginning of learning",</a:t>
            </a:r>
            <a:r>
              <a:rPr lang="en-US" baseline="30000" dirty="0" smtClean="0">
                <a:hlinkClick r:id="rId17"/>
              </a:rPr>
              <a:t>[23]</a:t>
            </a:r>
            <a:r>
              <a:rPr lang="en-US" dirty="0" smtClean="0"/>
              <a:t> and he was educated there and in </a:t>
            </a:r>
            <a:r>
              <a:rPr lang="en-US" dirty="0" smtClean="0">
                <a:hlinkClick r:id="rId18" tooltip="Baghdad"/>
              </a:rPr>
              <a:t>Baghdad</a:t>
            </a:r>
            <a:r>
              <a:rPr lang="en-US" dirty="0" smtClean="0"/>
              <a:t>, the capital of the </a:t>
            </a:r>
            <a:r>
              <a:rPr lang="en-US" dirty="0" smtClean="0">
                <a:hlinkClick r:id="rId19" tooltip="Abbasid Caliphate"/>
              </a:rPr>
              <a:t>Abbasid Caliphate</a:t>
            </a:r>
            <a:r>
              <a:rPr lang="en-US" dirty="0" smtClean="0"/>
              <a:t> and the focus of the "high point of Islamic civilization".</a:t>
            </a:r>
            <a:r>
              <a:rPr lang="en-US" baseline="30000" dirty="0" smtClean="0">
                <a:hlinkClick r:id="rId17"/>
              </a:rPr>
              <a:t>[23]</a:t>
            </a:r>
            <a:r>
              <a:rPr lang="en-US" dirty="0" smtClean="0"/>
              <a:t> During his time in Basra, he trained for government work and became Minister for the area.</a:t>
            </a:r>
            <a:r>
              <a:rPr lang="en-US" baseline="30000" dirty="0" smtClean="0">
                <a:hlinkClick r:id="rId20"/>
              </a:rPr>
              <a:t>[17]</a:t>
            </a:r>
            <a:endParaRPr lang="en-US" baseline="30000" dirty="0" smtClean="0"/>
          </a:p>
          <a:p>
            <a:endParaRPr lang="en-US" baseline="30000" dirty="0" smtClean="0"/>
          </a:p>
          <a:p>
            <a:r>
              <a:rPr lang="en-US" dirty="0" smtClean="0"/>
              <a:t>This translation was read by and greatly influenced a number of Western scientists including: </a:t>
            </a:r>
            <a:r>
              <a:rPr lang="en-US" dirty="0" smtClean="0">
                <a:hlinkClick r:id="rId21" tooltip="Roger Bacon"/>
              </a:rPr>
              <a:t>Roger Bacon</a:t>
            </a:r>
            <a:r>
              <a:rPr lang="en-US" dirty="0" smtClean="0"/>
              <a:t>,</a:t>
            </a:r>
            <a:r>
              <a:rPr lang="en-US" baseline="30000" dirty="0" smtClean="0">
                <a:hlinkClick r:id="rId22"/>
              </a:rPr>
              <a:t>[31]</a:t>
            </a:r>
            <a:r>
              <a:rPr lang="en-US" dirty="0" smtClean="0"/>
              <a:t> </a:t>
            </a:r>
            <a:r>
              <a:rPr lang="en-US" dirty="0" smtClean="0">
                <a:hlinkClick r:id="rId23" tooltip="Robert Grosseteste"/>
              </a:rPr>
              <a:t>Robert </a:t>
            </a:r>
            <a:r>
              <a:rPr lang="en-US" dirty="0" err="1" smtClean="0">
                <a:hlinkClick r:id="rId23" tooltip="Robert Grosseteste"/>
              </a:rPr>
              <a:t>Grosseteste</a:t>
            </a:r>
            <a:r>
              <a:rPr lang="en-US" dirty="0" smtClean="0"/>
              <a:t>,</a:t>
            </a:r>
            <a:r>
              <a:rPr lang="en-US" baseline="30000" dirty="0" smtClean="0">
                <a:hlinkClick r:id="rId24"/>
              </a:rPr>
              <a:t>[32]</a:t>
            </a:r>
            <a:r>
              <a:rPr lang="en-US" dirty="0" smtClean="0"/>
              <a:t> </a:t>
            </a:r>
            <a:r>
              <a:rPr lang="en-US" dirty="0" err="1" smtClean="0">
                <a:hlinkClick r:id="rId25" tooltip="Witelo"/>
              </a:rPr>
              <a:t>Witelo</a:t>
            </a:r>
            <a:r>
              <a:rPr lang="en-US" dirty="0" smtClean="0"/>
              <a:t>, </a:t>
            </a:r>
            <a:r>
              <a:rPr lang="en-US" dirty="0" err="1" smtClean="0">
                <a:hlinkClick r:id="rId26" tooltip="Giambattista della Porta"/>
              </a:rPr>
              <a:t>Giambattista</a:t>
            </a:r>
            <a:r>
              <a:rPr lang="en-US" dirty="0" smtClean="0">
                <a:hlinkClick r:id="rId26" tooltip="Giambattista della Porta"/>
              </a:rPr>
              <a:t> </a:t>
            </a:r>
            <a:r>
              <a:rPr lang="en-US" dirty="0" err="1" smtClean="0">
                <a:hlinkClick r:id="rId26" tooltip="Giambattista della Porta"/>
              </a:rPr>
              <a:t>della</a:t>
            </a:r>
            <a:r>
              <a:rPr lang="en-US" dirty="0" smtClean="0">
                <a:hlinkClick r:id="rId26" tooltip="Giambattista della Porta"/>
              </a:rPr>
              <a:t> Porta</a:t>
            </a:r>
            <a:r>
              <a:rPr lang="en-US" dirty="0" smtClean="0"/>
              <a:t>,</a:t>
            </a:r>
            <a:r>
              <a:rPr lang="en-US" baseline="30000" dirty="0" smtClean="0">
                <a:hlinkClick r:id="rId27"/>
              </a:rPr>
              <a:t>[33]</a:t>
            </a:r>
            <a:r>
              <a:rPr lang="en-US" dirty="0" smtClean="0"/>
              <a:t> </a:t>
            </a:r>
            <a:r>
              <a:rPr lang="en-US" dirty="0" smtClean="0">
                <a:hlinkClick r:id="rId28" tooltip="Leonardo Da Vinci"/>
              </a:rPr>
              <a:t>Leonardo Da Vinci</a:t>
            </a:r>
            <a:r>
              <a:rPr lang="en-US" dirty="0" smtClean="0"/>
              <a:t>,</a:t>
            </a:r>
            <a:r>
              <a:rPr lang="en-US" baseline="30000" dirty="0" smtClean="0">
                <a:hlinkClick r:id="rId29"/>
              </a:rPr>
              <a:t>[34]</a:t>
            </a:r>
            <a:r>
              <a:rPr lang="en-US" dirty="0" smtClean="0"/>
              <a:t> </a:t>
            </a:r>
            <a:r>
              <a:rPr lang="en-US" dirty="0" smtClean="0">
                <a:hlinkClick r:id="rId30" tooltip="Galileo Galilei"/>
              </a:rPr>
              <a:t>Galileo Galilei</a:t>
            </a:r>
            <a:r>
              <a:rPr lang="en-US" dirty="0" smtClean="0"/>
              <a:t>,</a:t>
            </a:r>
            <a:r>
              <a:rPr lang="en-US" baseline="30000" dirty="0" smtClean="0">
                <a:hlinkClick r:id="rId31"/>
              </a:rPr>
              <a:t>[35]</a:t>
            </a:r>
            <a:r>
              <a:rPr lang="en-US" dirty="0" smtClean="0"/>
              <a:t> </a:t>
            </a:r>
            <a:r>
              <a:rPr lang="en-US" dirty="0" smtClean="0">
                <a:hlinkClick r:id="rId32" tooltip="Christian Huygens"/>
              </a:rPr>
              <a:t>Christian Huygens</a:t>
            </a:r>
            <a:r>
              <a:rPr lang="en-US" dirty="0" smtClean="0"/>
              <a:t>,</a:t>
            </a:r>
            <a:r>
              <a:rPr lang="en-US" baseline="30000" dirty="0" smtClean="0">
                <a:hlinkClick r:id="rId33"/>
              </a:rPr>
              <a:t>[36]</a:t>
            </a:r>
            <a:r>
              <a:rPr lang="en-US" dirty="0" smtClean="0"/>
              <a:t> </a:t>
            </a:r>
            <a:r>
              <a:rPr lang="en-US" dirty="0" smtClean="0">
                <a:hlinkClick r:id="rId34" tooltip="René Descartes"/>
              </a:rPr>
              <a:t>René Descartes</a:t>
            </a:r>
            <a:r>
              <a:rPr lang="en-US" dirty="0" smtClean="0"/>
              <a:t>,</a:t>
            </a:r>
            <a:r>
              <a:rPr lang="en-US" baseline="30000" dirty="0" smtClean="0">
                <a:hlinkClick r:id="rId31"/>
              </a:rPr>
              <a:t>[35]</a:t>
            </a:r>
            <a:r>
              <a:rPr lang="en-US" dirty="0" smtClean="0"/>
              <a:t> and </a:t>
            </a:r>
            <a:r>
              <a:rPr lang="en-US" dirty="0" smtClean="0">
                <a:hlinkClick r:id="rId35" tooltip="Johannes Kepler"/>
              </a:rPr>
              <a:t>Johannes Kepler</a:t>
            </a:r>
            <a:r>
              <a:rPr lang="en-US" dirty="0" smtClean="0"/>
              <a:t>.</a:t>
            </a:r>
            <a:r>
              <a:rPr lang="en-US" baseline="30000" dirty="0" smtClean="0">
                <a:hlinkClick r:id="rId36"/>
              </a:rPr>
              <a:t>[37]</a:t>
            </a:r>
            <a:r>
              <a:rPr lang="en-US" dirty="0" smtClean="0"/>
              <a:t> His research in </a:t>
            </a:r>
            <a:r>
              <a:rPr lang="en-US" dirty="0" smtClean="0">
                <a:hlinkClick r:id="rId37" tooltip="Catoptrics"/>
              </a:rPr>
              <a:t>catoptrics</a:t>
            </a:r>
            <a:r>
              <a:rPr lang="en-US" dirty="0" smtClean="0"/>
              <a:t> (the study of optical systems using mirrors) </a:t>
            </a:r>
            <a:r>
              <a:rPr lang="en-US" dirty="0" err="1" smtClean="0"/>
              <a:t>centred</a:t>
            </a:r>
            <a:r>
              <a:rPr lang="en-US" dirty="0" smtClean="0"/>
              <a:t> on spherical and </a:t>
            </a:r>
            <a:r>
              <a:rPr lang="en-US" dirty="0" smtClean="0">
                <a:hlinkClick r:id="rId38" tooltip="Parabola"/>
              </a:rPr>
              <a:t>parabolic</a:t>
            </a:r>
            <a:r>
              <a:rPr lang="en-US" dirty="0" smtClean="0"/>
              <a:t> mirrors and </a:t>
            </a:r>
            <a:r>
              <a:rPr lang="en-US" dirty="0" smtClean="0">
                <a:hlinkClick r:id="rId39" tooltip="Spherical aberration"/>
              </a:rPr>
              <a:t>spherical aberration</a:t>
            </a:r>
            <a:r>
              <a:rPr lang="en-US" dirty="0" smtClean="0"/>
              <a:t>. He made the observation that the ratio between the </a:t>
            </a:r>
            <a:r>
              <a:rPr lang="en-US" dirty="0" smtClean="0">
                <a:hlinkClick r:id="rId40" tooltip="Angle of incidence"/>
              </a:rPr>
              <a:t>angle of incidence</a:t>
            </a:r>
            <a:r>
              <a:rPr lang="en-US" dirty="0" smtClean="0"/>
              <a:t> and </a:t>
            </a:r>
            <a:r>
              <a:rPr lang="en-US" dirty="0" smtClean="0">
                <a:hlinkClick r:id="rId41" tooltip="Refraction"/>
              </a:rPr>
              <a:t>refraction</a:t>
            </a:r>
            <a:r>
              <a:rPr lang="en-US" dirty="0" smtClean="0"/>
              <a:t> does not remain constant, and investigated the </a:t>
            </a:r>
            <a:r>
              <a:rPr lang="en-US" dirty="0" smtClean="0">
                <a:hlinkClick r:id="rId42" tooltip="Magnification"/>
              </a:rPr>
              <a:t>magnifying</a:t>
            </a:r>
            <a:r>
              <a:rPr lang="en-US" dirty="0" smtClean="0"/>
              <a:t> power of a </a:t>
            </a:r>
            <a:r>
              <a:rPr lang="en-US" dirty="0" smtClean="0">
                <a:hlinkClick r:id="rId43" tooltip="Lens (optics)"/>
              </a:rPr>
              <a:t>lens</a:t>
            </a:r>
            <a:r>
              <a:rPr lang="en-US" dirty="0" smtClean="0"/>
              <a:t>.</a:t>
            </a:r>
          </a:p>
          <a:p>
            <a:endParaRPr lang="en-US" dirty="0" smtClean="0"/>
          </a:p>
          <a:p>
            <a:r>
              <a:rPr lang="en-US" dirty="0" smtClean="0"/>
              <a:t>During the </a:t>
            </a:r>
            <a:r>
              <a:rPr lang="en-US" dirty="0" smtClean="0">
                <a:hlinkClick r:id="rId44" tooltip="Middle Ages"/>
              </a:rPr>
              <a:t>Middle Ages</a:t>
            </a:r>
            <a:r>
              <a:rPr lang="en-US" dirty="0" smtClean="0"/>
              <a:t>, Greek ideas about optics were resurrected and extended by writers in the </a:t>
            </a:r>
            <a:r>
              <a:rPr lang="en-US" dirty="0" smtClean="0">
                <a:hlinkClick r:id="rId45" tooltip="Muslim world"/>
              </a:rPr>
              <a:t>Muslim world</a:t>
            </a:r>
            <a:r>
              <a:rPr lang="en-US" dirty="0" smtClean="0"/>
              <a:t>. One of the earliest of these was </a:t>
            </a:r>
            <a:r>
              <a:rPr lang="en-US" dirty="0" smtClean="0">
                <a:hlinkClick r:id="rId46" tooltip="Al-Kindi"/>
              </a:rPr>
              <a:t>Al-</a:t>
            </a:r>
            <a:r>
              <a:rPr lang="en-US" dirty="0" err="1" smtClean="0">
                <a:hlinkClick r:id="rId46" tooltip="Al-Kindi"/>
              </a:rPr>
              <a:t>Kindi</a:t>
            </a:r>
            <a:r>
              <a:rPr lang="en-US" dirty="0" smtClean="0"/>
              <a:t> (c. 801–73) who wrote on the merits of Aristotelian and Euclidean ideas of optics, </a:t>
            </a:r>
            <a:r>
              <a:rPr lang="en-US" dirty="0" err="1" smtClean="0"/>
              <a:t>favouring</a:t>
            </a:r>
            <a:r>
              <a:rPr lang="en-US" dirty="0" smtClean="0"/>
              <a:t> the emission theory since it could better quantify optical phenomenon.</a:t>
            </a:r>
            <a:r>
              <a:rPr lang="en-US" baseline="30000" dirty="0" smtClean="0">
                <a:hlinkClick r:id="rId47"/>
              </a:rPr>
              <a:t>[10]</a:t>
            </a:r>
            <a:r>
              <a:rPr lang="en-US" dirty="0" smtClean="0"/>
              <a:t> In 984, the </a:t>
            </a:r>
            <a:r>
              <a:rPr lang="en-US" dirty="0" smtClean="0">
                <a:hlinkClick r:id="rId48" tooltip="Persia"/>
              </a:rPr>
              <a:t>Persian</a:t>
            </a:r>
            <a:r>
              <a:rPr lang="en-US" dirty="0" smtClean="0"/>
              <a:t> mathematician </a:t>
            </a:r>
            <a:r>
              <a:rPr lang="en-US" dirty="0" smtClean="0">
                <a:hlinkClick r:id="rId49" tooltip="Ibn Sahl"/>
              </a:rPr>
              <a:t>Ibn </a:t>
            </a:r>
            <a:r>
              <a:rPr lang="en-US" dirty="0" err="1" smtClean="0">
                <a:hlinkClick r:id="rId49" tooltip="Ibn Sahl"/>
              </a:rPr>
              <a:t>Sahl</a:t>
            </a:r>
            <a:r>
              <a:rPr lang="en-US" dirty="0" smtClean="0"/>
              <a:t> wrote the treatise "On burning mirrors and lenses", correctly describing a law of refraction equivalent to </a:t>
            </a:r>
            <a:r>
              <a:rPr lang="en-US" dirty="0" smtClean="0">
                <a:hlinkClick r:id="rId50" tooltip="Snell's law"/>
              </a:rPr>
              <a:t>Snell's law</a:t>
            </a:r>
            <a:r>
              <a:rPr lang="en-US" dirty="0" smtClean="0"/>
              <a:t>.</a:t>
            </a:r>
            <a:r>
              <a:rPr lang="en-US" baseline="30000" dirty="0" smtClean="0">
                <a:hlinkClick r:id="rId51"/>
              </a:rPr>
              <a:t>[11]</a:t>
            </a:r>
            <a:r>
              <a:rPr lang="en-US" dirty="0" smtClean="0"/>
              <a:t> He used this law to compute optimum shapes for lenses and </a:t>
            </a:r>
            <a:r>
              <a:rPr lang="en-US" dirty="0" smtClean="0">
                <a:hlinkClick r:id="rId52" tooltip="Curved mirror"/>
              </a:rPr>
              <a:t>curved mirrors</a:t>
            </a:r>
            <a:r>
              <a:rPr lang="en-US" dirty="0" smtClean="0"/>
              <a:t>. In the early 11th century, </a:t>
            </a:r>
            <a:r>
              <a:rPr lang="en-US" dirty="0" err="1" smtClean="0">
                <a:hlinkClick r:id="rId7" tooltip="Alhazen"/>
              </a:rPr>
              <a:t>Alhazen</a:t>
            </a:r>
            <a:r>
              <a:rPr lang="en-US" dirty="0" smtClean="0"/>
              <a:t> (Ibn al-</a:t>
            </a:r>
            <a:r>
              <a:rPr lang="en-US" dirty="0" err="1" smtClean="0"/>
              <a:t>Haytham</a:t>
            </a:r>
            <a:r>
              <a:rPr lang="en-US" dirty="0" smtClean="0"/>
              <a:t>) wrote the </a:t>
            </a:r>
            <a:r>
              <a:rPr lang="en-US" i="1" dirty="0" smtClean="0">
                <a:hlinkClick r:id="rId53" tooltip="Book of Optics"/>
              </a:rPr>
              <a:t>Book of Optics</a:t>
            </a:r>
            <a:r>
              <a:rPr lang="en-US" dirty="0" smtClean="0"/>
              <a:t> (</a:t>
            </a:r>
            <a:r>
              <a:rPr lang="en-US" i="1" dirty="0" err="1" smtClean="0"/>
              <a:t>Kitab</a:t>
            </a:r>
            <a:r>
              <a:rPr lang="en-US" i="1" dirty="0" smtClean="0"/>
              <a:t> al-</a:t>
            </a:r>
            <a:r>
              <a:rPr lang="en-US" i="1" dirty="0" err="1" smtClean="0"/>
              <a:t>manazir</a:t>
            </a:r>
            <a:r>
              <a:rPr lang="en-US" dirty="0" smtClean="0"/>
              <a:t>) in which he explored reflection and refraction and proposed a new system for explaining vision and light based on observation and experiment.</a:t>
            </a:r>
            <a:r>
              <a:rPr lang="en-US" baseline="30000" dirty="0" smtClean="0">
                <a:hlinkClick r:id="rId54"/>
              </a:rPr>
              <a:t>[12]</a:t>
            </a:r>
            <a:r>
              <a:rPr lang="en-US" baseline="30000" dirty="0" smtClean="0">
                <a:hlinkClick r:id="rId55"/>
              </a:rPr>
              <a:t>[13]</a:t>
            </a:r>
            <a:r>
              <a:rPr lang="en-US" baseline="30000" dirty="0" smtClean="0">
                <a:hlinkClick r:id="rId56"/>
              </a:rPr>
              <a:t>[14]</a:t>
            </a:r>
            <a:r>
              <a:rPr lang="en-US" baseline="30000" dirty="0" smtClean="0">
                <a:hlinkClick r:id="rId57"/>
              </a:rPr>
              <a:t>[15]</a:t>
            </a:r>
            <a:r>
              <a:rPr lang="en-US" baseline="30000" dirty="0" smtClean="0">
                <a:hlinkClick r:id="rId58"/>
              </a:rPr>
              <a:t>[16]</a:t>
            </a:r>
            <a:r>
              <a:rPr lang="en-US" dirty="0" smtClean="0"/>
              <a:t> He rejected the "emission theory" of Ptolemaic optics with its rays being emitted by the eye, and instead put forward the idea that light reflected in all directions in straight lines from all points of the objects being viewed and then entered the eye, although he was unable to correctly explain how the eye captured the rays.</a:t>
            </a:r>
            <a:r>
              <a:rPr lang="en-US" baseline="30000" dirty="0" smtClean="0">
                <a:hlinkClick r:id="rId59"/>
              </a:rPr>
              <a:t>[17]</a:t>
            </a:r>
            <a:r>
              <a:rPr lang="en-US" dirty="0" smtClean="0"/>
              <a:t> </a:t>
            </a:r>
            <a:r>
              <a:rPr lang="en-US" dirty="0" err="1" smtClean="0"/>
              <a:t>Alhazen's</a:t>
            </a:r>
            <a:r>
              <a:rPr lang="en-US" dirty="0" smtClean="0"/>
              <a:t> work was largely ignored in the Arabic world but it was anonymously translated into Latin around 1200 A.D. and further </a:t>
            </a:r>
            <a:r>
              <a:rPr lang="en-US" dirty="0" err="1" smtClean="0"/>
              <a:t>summarised</a:t>
            </a:r>
            <a:r>
              <a:rPr lang="en-US" dirty="0" smtClean="0"/>
              <a:t> and expanded on by the Polish monk </a:t>
            </a:r>
            <a:r>
              <a:rPr lang="en-US" dirty="0" err="1" smtClean="0">
                <a:hlinkClick r:id="rId25" tooltip="Witelo"/>
              </a:rPr>
              <a:t>Witelo</a:t>
            </a:r>
            <a:r>
              <a:rPr lang="en-US" baseline="30000" dirty="0" smtClean="0">
                <a:hlinkClick r:id="rId60"/>
              </a:rPr>
              <a:t>[18]</a:t>
            </a:r>
            <a:r>
              <a:rPr lang="en-US" dirty="0" smtClean="0"/>
              <a:t> making it a standard text on optics in Europe for the next 400 years.</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16</a:t>
            </a:fld>
            <a:endParaRPr lang="en-US"/>
          </a:p>
        </p:txBody>
      </p:sp>
    </p:spTree>
    <p:extLst>
      <p:ext uri="{BB962C8B-B14F-4D97-AF65-F5344CB8AC3E}">
        <p14:creationId xmlns:p14="http://schemas.microsoft.com/office/powerpoint/2010/main" val="55232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 nature of light. Diffraction.</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19</a:t>
            </a:fld>
            <a:endParaRPr lang="en-US"/>
          </a:p>
        </p:txBody>
      </p:sp>
    </p:spTree>
    <p:extLst>
      <p:ext uri="{BB962C8B-B14F-4D97-AF65-F5344CB8AC3E}">
        <p14:creationId xmlns:p14="http://schemas.microsoft.com/office/powerpoint/2010/main" val="397048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wearable eyeglasses were invented in Italy around 1286.</a:t>
            </a:r>
            <a:r>
              <a:rPr lang="en-US" baseline="30000" dirty="0" smtClean="0">
                <a:hlinkClick r:id="rId3"/>
              </a:rPr>
              <a:t>[20]</a:t>
            </a:r>
            <a:r>
              <a:rPr lang="en-US" dirty="0" smtClean="0"/>
              <a:t> This was the start of the optical industry of grinding and polishing lenses for these "spectacles", first in Venice and Florence in the thirteenth century,</a:t>
            </a:r>
            <a:r>
              <a:rPr lang="en-US" baseline="30000" dirty="0" smtClean="0">
                <a:hlinkClick r:id="rId4"/>
              </a:rPr>
              <a:t>[21]</a:t>
            </a:r>
            <a:r>
              <a:rPr lang="en-US" dirty="0" smtClean="0"/>
              <a:t> and later in the spectacle making </a:t>
            </a:r>
            <a:r>
              <a:rPr lang="en-US" dirty="0" err="1" smtClean="0"/>
              <a:t>centres</a:t>
            </a:r>
            <a:r>
              <a:rPr lang="en-US" dirty="0" smtClean="0"/>
              <a:t> in both the </a:t>
            </a:r>
            <a:r>
              <a:rPr lang="en-US" dirty="0" smtClean="0">
                <a:hlinkClick r:id="rId5" tooltip="Netherlands"/>
              </a:rPr>
              <a:t>Netherlands</a:t>
            </a:r>
            <a:r>
              <a:rPr lang="en-US" dirty="0" smtClean="0"/>
              <a:t> and Germany.</a:t>
            </a:r>
            <a:r>
              <a:rPr lang="en-US" baseline="30000" dirty="0" smtClean="0">
                <a:hlinkClick r:id="rId6"/>
              </a:rPr>
              <a:t>[22]</a:t>
            </a:r>
            <a:r>
              <a:rPr lang="en-US" dirty="0" smtClean="0"/>
              <a:t> Spectacle makers created improved types of lenses for the correction of vision based more on empirical knowledge gained from observing the effects of the lenses rather than using the rudimentary optical theory of the day (theory which for the most part could not even adequately explain how spectacles worked).</a:t>
            </a:r>
            <a:r>
              <a:rPr lang="en-US" baseline="30000" dirty="0" smtClean="0">
                <a:hlinkClick r:id="rId7"/>
              </a:rPr>
              <a:t>[23]</a:t>
            </a:r>
            <a:r>
              <a:rPr lang="en-US" baseline="30000" dirty="0" smtClean="0">
                <a:hlinkClick r:id="rId8"/>
              </a:rPr>
              <a:t>[24]</a:t>
            </a:r>
            <a:r>
              <a:rPr lang="en-US" dirty="0" smtClean="0"/>
              <a:t> This practical development, mastery, and experimentation with lenses led directly to the invention of the compound </a:t>
            </a:r>
            <a:r>
              <a:rPr lang="en-US" dirty="0" smtClean="0">
                <a:hlinkClick r:id="rId9" tooltip="Optical microscope"/>
              </a:rPr>
              <a:t>optical microscope</a:t>
            </a:r>
            <a:r>
              <a:rPr lang="en-US" dirty="0" smtClean="0"/>
              <a:t> around 1595, and the </a:t>
            </a:r>
            <a:r>
              <a:rPr lang="en-US" dirty="0" smtClean="0">
                <a:hlinkClick r:id="rId10" tooltip="Refracting telescope"/>
              </a:rPr>
              <a:t>refracting telescope</a:t>
            </a:r>
            <a:r>
              <a:rPr lang="en-US" dirty="0" smtClean="0"/>
              <a:t> in 1608, both of which appeared in the spectacle making </a:t>
            </a:r>
            <a:r>
              <a:rPr lang="en-US" dirty="0" err="1" smtClean="0"/>
              <a:t>centres</a:t>
            </a:r>
            <a:r>
              <a:rPr lang="en-US" dirty="0" smtClean="0"/>
              <a:t> in the </a:t>
            </a:r>
            <a:r>
              <a:rPr lang="en-US" dirty="0" smtClean="0">
                <a:hlinkClick r:id="rId5" tooltip="Netherlands"/>
              </a:rPr>
              <a:t>Netherlands</a:t>
            </a:r>
            <a:r>
              <a:rPr lang="en-US" dirty="0" smtClean="0"/>
              <a:t>.</a:t>
            </a:r>
            <a:r>
              <a:rPr lang="en-US" baseline="30000" dirty="0" smtClean="0">
                <a:hlinkClick r:id="rId11"/>
              </a:rPr>
              <a:t>[25]</a:t>
            </a:r>
            <a:r>
              <a:rPr lang="en-US" baseline="30000" dirty="0" smtClean="0">
                <a:hlinkClick r:id="rId12"/>
              </a:rPr>
              <a:t>[26]</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20</a:t>
            </a:fld>
            <a:endParaRPr lang="en-US"/>
          </a:p>
        </p:txBody>
      </p:sp>
    </p:spTree>
    <p:extLst>
      <p:ext uri="{BB962C8B-B14F-4D97-AF65-F5344CB8AC3E}">
        <p14:creationId xmlns:p14="http://schemas.microsoft.com/office/powerpoint/2010/main" val="21448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difficult to say who invented the compound microscope. The </a:t>
            </a:r>
            <a:r>
              <a:rPr lang="en-US" dirty="0" smtClean="0">
                <a:hlinkClick r:id="rId3" tooltip="Dutch people"/>
              </a:rPr>
              <a:t>Dutch</a:t>
            </a:r>
            <a:r>
              <a:rPr lang="en-US" dirty="0" smtClean="0"/>
              <a:t> spectacle-maker </a:t>
            </a:r>
            <a:r>
              <a:rPr lang="en-US" dirty="0" smtClean="0">
                <a:hlinkClick r:id="rId4" tooltip="Zacharias Janssen"/>
              </a:rPr>
              <a:t>Zacharias Janssen</a:t>
            </a:r>
            <a:r>
              <a:rPr lang="en-US" dirty="0" smtClean="0"/>
              <a:t> is sometimes claimed to have invented it in 1590 (a claim made by his son and fellow countrymen, in different testimony in 1634 and 1655).</a:t>
            </a:r>
            <a:r>
              <a:rPr lang="en-US" baseline="30000" dirty="0" smtClean="0">
                <a:hlinkClick r:id="rId5"/>
              </a:rPr>
              <a:t>[6]</a:t>
            </a:r>
            <a:r>
              <a:rPr lang="en-US" baseline="30000" dirty="0" smtClean="0">
                <a:hlinkClick r:id="rId6"/>
              </a:rPr>
              <a:t>[7]</a:t>
            </a:r>
            <a:r>
              <a:rPr lang="en-US" baseline="30000" dirty="0" smtClean="0">
                <a:hlinkClick r:id="rId7"/>
              </a:rPr>
              <a:t>[8]</a:t>
            </a:r>
            <a:r>
              <a:rPr lang="en-US" dirty="0" smtClean="0"/>
              <a:t> Another claim is that Janssen's competitor, </a:t>
            </a:r>
            <a:r>
              <a:rPr lang="en-US" dirty="0" smtClean="0">
                <a:hlinkClick r:id="rId8" tooltip="Hans Lippershey"/>
              </a:rPr>
              <a:t>Hans </a:t>
            </a:r>
            <a:r>
              <a:rPr lang="en-US" dirty="0" err="1" smtClean="0">
                <a:hlinkClick r:id="rId8" tooltip="Hans Lippershey"/>
              </a:rPr>
              <a:t>Lippershey</a:t>
            </a:r>
            <a:r>
              <a:rPr lang="en-US" dirty="0" smtClean="0"/>
              <a:t>, invented the compound microscope. Another favorite for the title of 'inventor of the microscope' was </a:t>
            </a:r>
            <a:r>
              <a:rPr lang="en-US" dirty="0" smtClean="0">
                <a:hlinkClick r:id="rId9" tooltip="Galileo Galilei"/>
              </a:rPr>
              <a:t>Galileo Galilei</a:t>
            </a:r>
            <a:r>
              <a:rPr lang="en-US" dirty="0" smtClean="0"/>
              <a:t>. He developed an </a:t>
            </a:r>
            <a:r>
              <a:rPr lang="en-US" i="1" dirty="0" err="1" smtClean="0"/>
              <a:t>occhiolino</a:t>
            </a:r>
            <a:r>
              <a:rPr lang="en-US" dirty="0" smtClean="0"/>
              <a:t> or compound microscope with a convex and a concave lens in 1609. Galileo's microscope was celebrated in the </a:t>
            </a:r>
            <a:r>
              <a:rPr lang="en-US" dirty="0" err="1" smtClean="0">
                <a:hlinkClick r:id="rId10" tooltip="Accademia dei Lincei"/>
              </a:rPr>
              <a:t>Accademia</a:t>
            </a:r>
            <a:r>
              <a:rPr lang="en-US" dirty="0" smtClean="0">
                <a:hlinkClick r:id="rId10" tooltip="Accademia dei Lincei"/>
              </a:rPr>
              <a:t> </a:t>
            </a:r>
            <a:r>
              <a:rPr lang="en-US" dirty="0" err="1" smtClean="0">
                <a:hlinkClick r:id="rId10" tooltip="Accademia dei Lincei"/>
              </a:rPr>
              <a:t>dei</a:t>
            </a:r>
            <a:r>
              <a:rPr lang="en-US" dirty="0" smtClean="0">
                <a:hlinkClick r:id="rId10" tooltip="Accademia dei Lincei"/>
              </a:rPr>
              <a:t> </a:t>
            </a:r>
            <a:r>
              <a:rPr lang="en-US" dirty="0" err="1" smtClean="0">
                <a:hlinkClick r:id="rId10" tooltip="Accademia dei Lincei"/>
              </a:rPr>
              <a:t>Lincei</a:t>
            </a:r>
            <a:r>
              <a:rPr lang="en-US" dirty="0" smtClean="0"/>
              <a:t> in 1624 and was the first such device to be given the name "microscope" a year later by fellow </a:t>
            </a:r>
            <a:r>
              <a:rPr lang="en-US" dirty="0" err="1" smtClean="0"/>
              <a:t>Lincean</a:t>
            </a:r>
            <a:r>
              <a:rPr lang="en-US" dirty="0" smtClean="0"/>
              <a:t> </a:t>
            </a:r>
            <a:r>
              <a:rPr lang="en-US" dirty="0" smtClean="0">
                <a:hlinkClick r:id="rId11" tooltip="Giovanni Faber"/>
              </a:rPr>
              <a:t>Giovanni Faber</a:t>
            </a:r>
            <a:r>
              <a:rPr lang="en-US" dirty="0" smtClean="0"/>
              <a:t>. Faber coined the name from the </a:t>
            </a:r>
            <a:r>
              <a:rPr lang="en-US" dirty="0" smtClean="0">
                <a:hlinkClick r:id="rId12" tooltip="Greek language"/>
              </a:rPr>
              <a:t>Greek</a:t>
            </a:r>
            <a:r>
              <a:rPr lang="en-US" dirty="0" smtClean="0"/>
              <a:t> words </a:t>
            </a:r>
            <a:r>
              <a:rPr lang="en-US" i="1" dirty="0" err="1" smtClean="0"/>
              <a:t>μικρόν</a:t>
            </a:r>
            <a:r>
              <a:rPr lang="en-US" dirty="0" smtClean="0"/>
              <a:t> (micron) meaning "small", and </a:t>
            </a:r>
            <a:r>
              <a:rPr lang="en-US" i="1" dirty="0" err="1" smtClean="0"/>
              <a:t>σκο</a:t>
            </a:r>
            <a:r>
              <a:rPr lang="en-US" i="1" dirty="0" smtClean="0"/>
              <a:t>πεῖν</a:t>
            </a:r>
            <a:r>
              <a:rPr lang="en-US" dirty="0" smtClean="0"/>
              <a:t> (skopein) meaning "to look at", a name meant to be analogous with "</a:t>
            </a:r>
            <a:r>
              <a:rPr lang="en-US" dirty="0" smtClean="0">
                <a:hlinkClick r:id="rId13" tooltip="Telescope"/>
              </a:rPr>
              <a:t>telescope</a:t>
            </a:r>
            <a:r>
              <a:rPr lang="en-US" dirty="0" smtClean="0"/>
              <a:t>", another word coined by the Linceans.</a:t>
            </a:r>
          </a:p>
          <a:p>
            <a:endParaRPr lang="en-US" dirty="0" smtClean="0"/>
          </a:p>
          <a:p>
            <a:r>
              <a:rPr lang="en-US" dirty="0" smtClean="0"/>
              <a:t>The earliest known working </a:t>
            </a:r>
            <a:r>
              <a:rPr lang="en-US" dirty="0" smtClean="0">
                <a:hlinkClick r:id="rId13" tooltip="Telescope"/>
              </a:rPr>
              <a:t>telescopes</a:t>
            </a:r>
            <a:r>
              <a:rPr lang="en-US" dirty="0" smtClean="0"/>
              <a:t> appeared in 1608 and are credited to </a:t>
            </a:r>
            <a:r>
              <a:rPr lang="en-US" dirty="0" smtClean="0">
                <a:hlinkClick r:id="rId8" tooltip="Hans Lippershey"/>
              </a:rPr>
              <a:t>Hans </a:t>
            </a:r>
            <a:r>
              <a:rPr lang="en-US" dirty="0" err="1" smtClean="0">
                <a:hlinkClick r:id="rId8" tooltip="Hans Lippershey"/>
              </a:rPr>
              <a:t>Lippershey</a:t>
            </a:r>
            <a:r>
              <a:rPr lang="en-US" dirty="0" smtClean="0"/>
              <a:t>. Among many others who claimed to have made the discovery were </a:t>
            </a:r>
            <a:r>
              <a:rPr lang="en-US" dirty="0" smtClean="0">
                <a:hlinkClick r:id="rId4" tooltip="Zacharias Janssen"/>
              </a:rPr>
              <a:t>Zacharias Janssen</a:t>
            </a:r>
            <a:r>
              <a:rPr lang="en-US" dirty="0" smtClean="0"/>
              <a:t>, a spectacle-maker in </a:t>
            </a:r>
            <a:r>
              <a:rPr lang="en-US" dirty="0" smtClean="0">
                <a:hlinkClick r:id="rId14" tooltip="Middelburg"/>
              </a:rPr>
              <a:t>Middelburg</a:t>
            </a:r>
            <a:r>
              <a:rPr lang="en-US" dirty="0" smtClean="0"/>
              <a:t>, and </a:t>
            </a:r>
            <a:r>
              <a:rPr lang="en-US" dirty="0" smtClean="0">
                <a:hlinkClick r:id="rId15" tooltip="Jacob Metius"/>
              </a:rPr>
              <a:t>Jacob </a:t>
            </a:r>
            <a:r>
              <a:rPr lang="en-US" dirty="0" err="1" smtClean="0">
                <a:hlinkClick r:id="rId15" tooltip="Jacob Metius"/>
              </a:rPr>
              <a:t>Metius</a:t>
            </a:r>
            <a:r>
              <a:rPr lang="en-US" dirty="0" smtClean="0"/>
              <a:t> of </a:t>
            </a:r>
            <a:r>
              <a:rPr lang="en-US" dirty="0" smtClean="0">
                <a:hlinkClick r:id="rId16" tooltip="Alkmaar"/>
              </a:rPr>
              <a:t>Alkmaar</a:t>
            </a:r>
            <a:r>
              <a:rPr lang="en-US" dirty="0" smtClean="0"/>
              <a:t>. The design of these early </a:t>
            </a:r>
            <a:r>
              <a:rPr lang="en-US" dirty="0" smtClean="0">
                <a:hlinkClick r:id="rId17" tooltip="Refracting telescope"/>
              </a:rPr>
              <a:t>refracting telescopes</a:t>
            </a:r>
            <a:r>
              <a:rPr lang="en-US" dirty="0" smtClean="0"/>
              <a:t> consisted of a convex </a:t>
            </a:r>
            <a:r>
              <a:rPr lang="en-US" dirty="0" smtClean="0">
                <a:hlinkClick r:id="rId18" tooltip="Objective (optics)"/>
              </a:rPr>
              <a:t>objective</a:t>
            </a:r>
            <a:r>
              <a:rPr lang="en-US" dirty="0" smtClean="0"/>
              <a:t> lens and a concave </a:t>
            </a:r>
            <a:r>
              <a:rPr lang="en-US" dirty="0" smtClean="0">
                <a:hlinkClick r:id="rId19" tooltip="Eyepiece"/>
              </a:rPr>
              <a:t>eyepiece</a:t>
            </a:r>
            <a:r>
              <a:rPr lang="en-US" dirty="0" smtClean="0"/>
              <a:t>. </a:t>
            </a:r>
            <a:r>
              <a:rPr lang="en-US" dirty="0" smtClean="0">
                <a:hlinkClick r:id="rId9" tooltip="Galileo Galilei"/>
              </a:rPr>
              <a:t>Galileo</a:t>
            </a:r>
            <a:r>
              <a:rPr lang="en-US" dirty="0" smtClean="0"/>
              <a:t> used this design the following year. In 1611, </a:t>
            </a:r>
            <a:r>
              <a:rPr lang="en-US" dirty="0" smtClean="0">
                <a:hlinkClick r:id="rId20" tooltip="Johannes Kepler"/>
              </a:rPr>
              <a:t>Johannes Kepler</a:t>
            </a:r>
            <a:r>
              <a:rPr lang="en-US" dirty="0" smtClean="0"/>
              <a:t> described how a telescope could be made with a convex objective lens and a convex eyepiece lens and by 1655 astronomers such as </a:t>
            </a:r>
            <a:r>
              <a:rPr lang="en-US" dirty="0" err="1" smtClean="0">
                <a:hlinkClick r:id="rId21" tooltip="Christiaan Huygens"/>
              </a:rPr>
              <a:t>Christiaan</a:t>
            </a:r>
            <a:r>
              <a:rPr lang="en-US" dirty="0" smtClean="0">
                <a:hlinkClick r:id="rId21" tooltip="Christiaan Huygens"/>
              </a:rPr>
              <a:t> Huygens</a:t>
            </a:r>
            <a:r>
              <a:rPr lang="en-US" dirty="0" smtClean="0"/>
              <a:t> were building powerful but unwieldy </a:t>
            </a:r>
            <a:r>
              <a:rPr lang="en-US" dirty="0" err="1" smtClean="0"/>
              <a:t>Keplerian</a:t>
            </a:r>
            <a:r>
              <a:rPr lang="en-US" dirty="0" smtClean="0"/>
              <a:t> telescopes with compound eyepieces. Hans </a:t>
            </a:r>
            <a:r>
              <a:rPr lang="en-US" dirty="0" err="1" smtClean="0"/>
              <a:t>Lippershey</a:t>
            </a:r>
            <a:r>
              <a:rPr lang="en-US" dirty="0" smtClean="0"/>
              <a:t> is the earliest person documented to have applied for a patent for the device.</a:t>
            </a:r>
            <a:r>
              <a:rPr lang="en-US" baseline="30000" dirty="0" smtClean="0">
                <a:hlinkClick r:id="rId22"/>
              </a:rPr>
              <a:t>[1]</a:t>
            </a:r>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22</a:t>
            </a:fld>
            <a:endParaRPr lang="en-US"/>
          </a:p>
        </p:txBody>
      </p:sp>
    </p:spTree>
    <p:extLst>
      <p:ext uri="{BB962C8B-B14F-4D97-AF65-F5344CB8AC3E}">
        <p14:creationId xmlns:p14="http://schemas.microsoft.com/office/powerpoint/2010/main" val="2341036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550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263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654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6B1932B-4B76-4524-B827-5DFAA6C99A54}" type="slidenum">
              <a:rPr lang="en-US" altLang="en-US"/>
              <a:pPr/>
              <a:t>‹#›</a:t>
            </a:fld>
            <a:endParaRPr lang="en-US" altLang="en-US"/>
          </a:p>
        </p:txBody>
      </p:sp>
    </p:spTree>
    <p:extLst>
      <p:ext uri="{BB962C8B-B14F-4D97-AF65-F5344CB8AC3E}">
        <p14:creationId xmlns:p14="http://schemas.microsoft.com/office/powerpoint/2010/main" val="3542661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A01D46EE-C828-4C62-B2E3-AAF80E30B656}" type="slidenum">
              <a:rPr lang="en-US" altLang="en-US"/>
              <a:pPr/>
              <a:t>‹#›</a:t>
            </a:fld>
            <a:endParaRPr lang="en-US" altLang="en-US"/>
          </a:p>
        </p:txBody>
      </p:sp>
    </p:spTree>
    <p:extLst>
      <p:ext uri="{BB962C8B-B14F-4D97-AF65-F5344CB8AC3E}">
        <p14:creationId xmlns:p14="http://schemas.microsoft.com/office/powerpoint/2010/main" val="1834258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6633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1682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351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0885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0501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75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3679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6720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514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138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5330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6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237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50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45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305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0825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1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933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92454324"/>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859" r:id="rId12"/>
    <p:sldLayoutId id="21474838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6027825"/>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hyperlink" Target="http://feynmanlectures.caltech.edu/I_26.html"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feynmanlectures.caltech.edu/I_26.html"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7.xml"/><Relationship Id="rId7" Type="http://schemas.openxmlformats.org/officeDocument/2006/relationships/image" Target="../media/image54.png"/><Relationship Id="rId2" Type="http://schemas.openxmlformats.org/officeDocument/2006/relationships/video" Target="file:///C:\Documents%20and%20Settings\Andres\My%20Documents\My%20Videos\Recon%20Rotated%20Gatear-3.AVI" TargetMode="External"/><Relationship Id="rId1" Type="http://schemas.microsoft.com/office/2007/relationships/media" Target="file:///C:\Documents%20and%20Settings\Andres\My%20Documents\My%20Videos\Recon%20Rotated%20Gatear-3.AVI"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20.xml"/><Relationship Id="rId9"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2.jpg"/><Relationship Id="rId5" Type="http://schemas.openxmlformats.org/officeDocument/2006/relationships/image" Target="../media/image61.pn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png"/><Relationship Id="rId7"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4.jp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jpg"/><Relationship Id="rId4" Type="http://schemas.openxmlformats.org/officeDocument/2006/relationships/image" Target="../media/image72.png"/><Relationship Id="rId9" Type="http://schemas.openxmlformats.org/officeDocument/2006/relationships/image" Target="../media/image77.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4.xml"/><Relationship Id="rId4" Type="http://schemas.openxmlformats.org/officeDocument/2006/relationships/image" Target="../media/image8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www.its.caltech.edu/~bi177/"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50216"/>
            <a:ext cx="6858000" cy="1790700"/>
          </a:xfrm>
        </p:spPr>
        <p:txBody>
          <a:bodyPr>
            <a:normAutofit fontScale="90000"/>
          </a:bodyPr>
          <a:lstStyle/>
          <a:p>
            <a:r>
              <a:rPr lang="en-US" dirty="0"/>
              <a:t>Biology 177: Principles of Modern Microscopy</a:t>
            </a:r>
          </a:p>
        </p:txBody>
      </p:sp>
      <p:sp>
        <p:nvSpPr>
          <p:cNvPr id="3" name="Subtitle 2"/>
          <p:cNvSpPr>
            <a:spLocks noGrp="1"/>
          </p:cNvSpPr>
          <p:nvPr>
            <p:ph type="subTitle" idx="1"/>
          </p:nvPr>
        </p:nvSpPr>
        <p:spPr>
          <a:xfrm>
            <a:off x="1143000" y="3775137"/>
            <a:ext cx="6858000" cy="1025465"/>
          </a:xfrm>
        </p:spPr>
        <p:txBody>
          <a:bodyPr>
            <a:normAutofit/>
          </a:bodyPr>
          <a:lstStyle/>
          <a:p>
            <a:r>
              <a:rPr lang="en-US" dirty="0" smtClean="0"/>
              <a:t>Andres Collazo, Director Biological Imaging Facility</a:t>
            </a:r>
          </a:p>
          <a:p>
            <a:r>
              <a:rPr lang="en-US" dirty="0" smtClean="0"/>
              <a:t>Ravi </a:t>
            </a:r>
            <a:r>
              <a:rPr lang="en-US" dirty="0" err="1" smtClean="0"/>
              <a:t>Nath</a:t>
            </a:r>
            <a:r>
              <a:rPr lang="en-US" dirty="0" smtClean="0"/>
              <a:t>, Graduate Student, TA</a:t>
            </a:r>
          </a:p>
          <a:p>
            <a:endParaRPr lang="en-US" dirty="0"/>
          </a:p>
        </p:txBody>
      </p:sp>
    </p:spTree>
    <p:extLst>
      <p:ext uri="{BB962C8B-B14F-4D97-AF65-F5344CB8AC3E}">
        <p14:creationId xmlns:p14="http://schemas.microsoft.com/office/powerpoint/2010/main" val="18211527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wavelength.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983" y="2504269"/>
            <a:ext cx="3009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normAutofit/>
          </a:bodyPr>
          <a:lstStyle/>
          <a:p>
            <a:pPr>
              <a:spcBef>
                <a:spcPct val="50000"/>
              </a:spcBef>
            </a:pPr>
            <a:r>
              <a:rPr lang="en-US" altLang="en-US" sz="3600" dirty="0"/>
              <a:t>Optics </a:t>
            </a:r>
            <a:r>
              <a:rPr lang="en-US" altLang="en-US" sz="3600" dirty="0" smtClean="0"/>
              <a:t>– understanding the behavior and properties of light.</a:t>
            </a:r>
            <a:endParaRPr lang="en-US" altLang="en-US" sz="3600" dirty="0"/>
          </a:p>
        </p:txBody>
      </p:sp>
      <p:sp>
        <p:nvSpPr>
          <p:cNvPr id="2" name="Content Placeholder 1"/>
          <p:cNvSpPr>
            <a:spLocks noGrp="1"/>
          </p:cNvSpPr>
          <p:nvPr>
            <p:ph idx="1"/>
          </p:nvPr>
        </p:nvSpPr>
        <p:spPr>
          <a:xfrm>
            <a:off x="628650" y="1825625"/>
            <a:ext cx="3979445" cy="4214228"/>
          </a:xfrm>
        </p:spPr>
        <p:txBody>
          <a:bodyPr>
            <a:normAutofit/>
          </a:bodyPr>
          <a:lstStyle/>
          <a:p>
            <a:pPr>
              <a:spcBef>
                <a:spcPct val="50000"/>
              </a:spcBef>
            </a:pPr>
            <a:r>
              <a:rPr lang="en-US" altLang="en-US" dirty="0" smtClean="0"/>
              <a:t>Based </a:t>
            </a:r>
            <a:r>
              <a:rPr lang="en-US" altLang="en-US" dirty="0"/>
              <a:t>on the bending of light as it passes from one material to another</a:t>
            </a:r>
          </a:p>
          <a:p>
            <a:pPr>
              <a:spcBef>
                <a:spcPct val="50000"/>
              </a:spcBef>
            </a:pPr>
            <a:r>
              <a:rPr lang="en-US" altLang="en-US" dirty="0"/>
              <a:t>Duality of light </a:t>
            </a:r>
          </a:p>
          <a:p>
            <a:pPr lvl="1">
              <a:lnSpc>
                <a:spcPct val="60000"/>
              </a:lnSpc>
              <a:spcBef>
                <a:spcPct val="50000"/>
              </a:spcBef>
            </a:pPr>
            <a:r>
              <a:rPr lang="en-US" altLang="en-US" dirty="0"/>
              <a:t>	Particle nature</a:t>
            </a:r>
          </a:p>
          <a:p>
            <a:pPr lvl="1">
              <a:lnSpc>
                <a:spcPct val="60000"/>
              </a:lnSpc>
              <a:spcBef>
                <a:spcPct val="50000"/>
              </a:spcBef>
            </a:pPr>
            <a:r>
              <a:rPr lang="en-US" altLang="en-US" dirty="0"/>
              <a:t>	Wave </a:t>
            </a:r>
            <a:r>
              <a:rPr lang="en-US" altLang="en-US" dirty="0" smtClean="0"/>
              <a:t>nature</a:t>
            </a:r>
          </a:p>
          <a:p>
            <a:pPr>
              <a:lnSpc>
                <a:spcPct val="60000"/>
              </a:lnSpc>
              <a:spcBef>
                <a:spcPct val="50000"/>
              </a:spcBef>
            </a:pPr>
            <a:endParaRPr lang="en-US" altLang="en-US" dirty="0"/>
          </a:p>
          <a:p>
            <a:endParaRPr lang="en-US" dirty="0"/>
          </a:p>
        </p:txBody>
      </p:sp>
    </p:spTree>
    <p:extLst>
      <p:ext uri="{BB962C8B-B14F-4D97-AF65-F5344CB8AC3E}">
        <p14:creationId xmlns:p14="http://schemas.microsoft.com/office/powerpoint/2010/main" val="1733211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6248400" y="2422269"/>
            <a:ext cx="1752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MS PGothic" panose="020B0600070205080204" pitchFamily="34" charset="-128"/>
              </a:defRPr>
            </a:lvl1pPr>
            <a:lvl2pPr marL="742950" indent="-285750">
              <a:defRPr sz="2400">
                <a:solidFill>
                  <a:schemeClr val="tx1"/>
                </a:solidFill>
                <a:latin typeface="Comic Sans MS" panose="030F0702030302020204" pitchFamily="66" charset="0"/>
                <a:ea typeface="MS PGothic" panose="020B0600070205080204" pitchFamily="34" charset="-128"/>
              </a:defRPr>
            </a:lvl2pPr>
            <a:lvl3pPr marL="1143000" indent="-228600">
              <a:defRPr sz="2400">
                <a:solidFill>
                  <a:schemeClr val="tx1"/>
                </a:solidFill>
                <a:latin typeface="Comic Sans MS" panose="030F0702030302020204" pitchFamily="66" charset="0"/>
                <a:ea typeface="MS PGothic" panose="020B0600070205080204" pitchFamily="34" charset="-128"/>
              </a:defRPr>
            </a:lvl3pPr>
            <a:lvl4pPr marL="1600200" indent="-228600">
              <a:defRPr sz="2400">
                <a:solidFill>
                  <a:schemeClr val="tx1"/>
                </a:solidFill>
                <a:latin typeface="Comic Sans MS" panose="030F0702030302020204" pitchFamily="66" charset="0"/>
                <a:ea typeface="MS PGothic" panose="020B0600070205080204" pitchFamily="34" charset="-128"/>
              </a:defRPr>
            </a:lvl4pPr>
            <a:lvl5pPr marL="2057400" indent="-228600">
              <a:defRPr sz="2400">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MS PGothic" panose="020B0600070205080204" pitchFamily="34" charset="-128"/>
              </a:defRPr>
            </a:lvl9pPr>
          </a:lstStyle>
          <a:p>
            <a:pPr>
              <a:spcBef>
                <a:spcPct val="50000"/>
              </a:spcBef>
            </a:pPr>
            <a:r>
              <a:rPr lang="en-US" altLang="en-US" b="1" dirty="0">
                <a:latin typeface="+mn-lt"/>
              </a:rPr>
              <a:t>E = h </a:t>
            </a:r>
            <a:r>
              <a:rPr lang="en-US" altLang="en-US" b="1" dirty="0">
                <a:latin typeface="Symbol" panose="05050102010706020507" pitchFamily="18" charset="2"/>
              </a:rPr>
              <a:t>n </a:t>
            </a:r>
          </a:p>
          <a:p>
            <a:pPr>
              <a:spcBef>
                <a:spcPct val="50000"/>
              </a:spcBef>
            </a:pPr>
            <a:r>
              <a:rPr lang="en-US" altLang="en-US" b="1" dirty="0">
                <a:latin typeface="Symbol" panose="05050102010706020507" pitchFamily="18" charset="2"/>
              </a:rPr>
              <a:t>n</a:t>
            </a:r>
            <a:r>
              <a:rPr lang="en-US" altLang="en-US" b="1" dirty="0"/>
              <a:t> </a:t>
            </a:r>
            <a:r>
              <a:rPr lang="en-US" altLang="en-US" b="1" dirty="0">
                <a:latin typeface="+mn-lt"/>
              </a:rPr>
              <a:t>= c/</a:t>
            </a:r>
            <a:r>
              <a:rPr lang="en-US" altLang="en-US" b="1" dirty="0">
                <a:latin typeface="Symbol" panose="05050102010706020507" pitchFamily="18" charset="2"/>
              </a:rPr>
              <a:t>l</a:t>
            </a:r>
          </a:p>
          <a:p>
            <a:pPr>
              <a:spcBef>
                <a:spcPct val="50000"/>
              </a:spcBef>
            </a:pPr>
            <a:r>
              <a:rPr lang="en-US" altLang="en-US" b="1" dirty="0">
                <a:latin typeface="+mn-lt"/>
              </a:rPr>
              <a:t>E = </a:t>
            </a:r>
            <a:r>
              <a:rPr lang="en-US" altLang="en-US" b="1" dirty="0" err="1">
                <a:latin typeface="+mn-lt"/>
              </a:rPr>
              <a:t>hc</a:t>
            </a:r>
            <a:r>
              <a:rPr lang="en-US" altLang="en-US" b="1" dirty="0"/>
              <a:t>/</a:t>
            </a:r>
            <a:r>
              <a:rPr lang="en-US" altLang="en-US" b="1" dirty="0">
                <a:latin typeface="Symbol" panose="05050102010706020507" pitchFamily="18" charset="2"/>
              </a:rPr>
              <a:t>l</a:t>
            </a:r>
            <a:endParaRPr lang="en-US" altLang="en-US" b="1" dirty="0"/>
          </a:p>
          <a:p>
            <a:pPr>
              <a:spcBef>
                <a:spcPct val="50000"/>
              </a:spcBef>
            </a:pPr>
            <a:endParaRPr lang="en-US" altLang="en-US" dirty="0"/>
          </a:p>
        </p:txBody>
      </p:sp>
      <p:sp>
        <p:nvSpPr>
          <p:cNvPr id="4" name="Title 2"/>
          <p:cNvSpPr txBox="1">
            <a:spLocks/>
          </p:cNvSpPr>
          <p:nvPr/>
        </p:nvSpPr>
        <p:spPr>
          <a:xfrm>
            <a:off x="609600" y="99218"/>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mtClean="0"/>
              <a:t>Why use visible light for microscopy?</a:t>
            </a:r>
            <a:endParaRPr lang="en-US" sz="3600" dirty="0"/>
          </a:p>
        </p:txBody>
      </p:sp>
      <p:sp>
        <p:nvSpPr>
          <p:cNvPr id="2" name="TextBox 1"/>
          <p:cNvSpPr txBox="1"/>
          <p:nvPr/>
        </p:nvSpPr>
        <p:spPr>
          <a:xfrm>
            <a:off x="6248400" y="1738859"/>
            <a:ext cx="2463187" cy="369332"/>
          </a:xfrm>
          <a:prstGeom prst="rect">
            <a:avLst/>
          </a:prstGeom>
          <a:noFill/>
        </p:spPr>
        <p:txBody>
          <a:bodyPr wrap="square" rtlCol="0">
            <a:spAutoFit/>
          </a:bodyPr>
          <a:lstStyle/>
          <a:p>
            <a:r>
              <a:rPr lang="en-US" u="sng" dirty="0"/>
              <a:t>Planck–Einstein relation</a:t>
            </a:r>
          </a:p>
        </p:txBody>
      </p:sp>
      <p:grpSp>
        <p:nvGrpSpPr>
          <p:cNvPr id="5" name="Group 4"/>
          <p:cNvGrpSpPr/>
          <p:nvPr/>
        </p:nvGrpSpPr>
        <p:grpSpPr>
          <a:xfrm>
            <a:off x="609600" y="894352"/>
            <a:ext cx="5219700" cy="5207000"/>
            <a:chOff x="609600" y="762000"/>
            <a:chExt cx="5219700" cy="5207000"/>
          </a:xfrm>
        </p:grpSpPr>
        <p:pic>
          <p:nvPicPr>
            <p:cNvPr id="23553" name="Picture 2" descr="electromagneticspectrum.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52197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11931" y="4340424"/>
              <a:ext cx="400110" cy="303929"/>
            </a:xfrm>
            <a:prstGeom prst="rect">
              <a:avLst/>
            </a:prstGeom>
            <a:noFill/>
          </p:spPr>
          <p:txBody>
            <a:bodyPr vert="vert270" wrap="none" rtlCol="0">
              <a:spAutoFit/>
            </a:bodyPr>
            <a:lstStyle/>
            <a:p>
              <a:r>
                <a:rPr lang="en-US" altLang="en-US" sz="1400" b="1" dirty="0" smtClean="0">
                  <a:latin typeface="Symbol" panose="05050102010706020507" pitchFamily="18" charset="2"/>
                </a:rPr>
                <a:t>(n)</a:t>
              </a:r>
              <a:endParaRPr lang="en-US" sz="1400" dirty="0"/>
            </a:p>
          </p:txBody>
        </p:sp>
        <p:sp>
          <p:nvSpPr>
            <p:cNvPr id="7" name="TextBox 6"/>
            <p:cNvSpPr txBox="1"/>
            <p:nvPr/>
          </p:nvSpPr>
          <p:spPr>
            <a:xfrm>
              <a:off x="4008521" y="2162312"/>
              <a:ext cx="400110" cy="310341"/>
            </a:xfrm>
            <a:prstGeom prst="rect">
              <a:avLst/>
            </a:prstGeom>
            <a:noFill/>
          </p:spPr>
          <p:txBody>
            <a:bodyPr vert="vert270" wrap="none" rtlCol="0">
              <a:spAutoFit/>
            </a:bodyPr>
            <a:lstStyle/>
            <a:p>
              <a:r>
                <a:rPr lang="en-US" altLang="en-US" sz="1400" b="1" dirty="0" smtClean="0">
                  <a:latin typeface="Symbol" panose="05050102010706020507" pitchFamily="18" charset="2"/>
                </a:rPr>
                <a:t>(l)</a:t>
              </a:r>
              <a:endParaRPr lang="en-US" sz="1400" dirty="0"/>
            </a:p>
          </p:txBody>
        </p:sp>
      </p:grpSp>
    </p:spTree>
    <p:extLst>
      <p:ext uri="{BB962C8B-B14F-4D97-AF65-F5344CB8AC3E}">
        <p14:creationId xmlns:p14="http://schemas.microsoft.com/office/powerpoint/2010/main" val="1915232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Geometrical optics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Approximation important technically and historically</a:t>
            </a:r>
          </a:p>
          <a:p>
            <a:r>
              <a:rPr lang="en-US" dirty="0" smtClean="0"/>
              <a:t>Analogous to Newtonian mechanics for macroscopic objects</a:t>
            </a:r>
          </a:p>
          <a:p>
            <a:r>
              <a:rPr lang="en-US" dirty="0" smtClean="0"/>
              <a:t>Light as collection of rays</a:t>
            </a:r>
          </a:p>
          <a:p>
            <a:r>
              <a:rPr lang="en-US" dirty="0" smtClean="0"/>
              <a:t>Simplest example:</a:t>
            </a:r>
          </a:p>
          <a:p>
            <a:pPr lvl="1"/>
            <a:r>
              <a:rPr lang="en-US" dirty="0" smtClean="0"/>
              <a:t>Light </a:t>
            </a:r>
            <a:r>
              <a:rPr lang="en-US" dirty="0"/>
              <a:t>striking a mirror</a:t>
            </a:r>
          </a:p>
          <a:p>
            <a:pPr lvl="1"/>
            <a:r>
              <a:rPr lang="en-US" dirty="0"/>
              <a:t>Angle of incidence = angle of </a:t>
            </a:r>
            <a:r>
              <a:rPr lang="en-US" dirty="0" smtClean="0"/>
              <a:t>reflection</a:t>
            </a:r>
            <a:endParaRPr lang="en-US" dirty="0"/>
          </a:p>
        </p:txBody>
      </p: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6195060" y="2767263"/>
            <a:ext cx="0" cy="1275348"/>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flipV="1">
            <a:off x="6195060" y="2767263"/>
            <a:ext cx="853039" cy="12731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22" name="TextBox 21"/>
          <p:cNvSpPr txBox="1"/>
          <p:nvPr/>
        </p:nvSpPr>
        <p:spPr>
          <a:xfrm>
            <a:off x="6269803" y="2963881"/>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23" name="TextBox 22"/>
          <p:cNvSpPr txBox="1"/>
          <p:nvPr/>
        </p:nvSpPr>
        <p:spPr>
          <a:xfrm>
            <a:off x="7399419" y="3838076"/>
            <a:ext cx="793294" cy="369332"/>
          </a:xfrm>
          <a:prstGeom prst="rect">
            <a:avLst/>
          </a:prstGeom>
          <a:noFill/>
        </p:spPr>
        <p:txBody>
          <a:bodyPr wrap="none" rtlCol="0">
            <a:spAutoFit/>
          </a:bodyPr>
          <a:lstStyle/>
          <a:p>
            <a:r>
              <a:rPr lang="en-US" dirty="0" smtClean="0"/>
              <a:t>Mirror</a:t>
            </a:r>
            <a:endParaRPr lang="en-US" dirty="0"/>
          </a:p>
        </p:txBody>
      </p:sp>
      <p:grpSp>
        <p:nvGrpSpPr>
          <p:cNvPr id="27" name="Group 26"/>
          <p:cNvGrpSpPr/>
          <p:nvPr/>
        </p:nvGrpSpPr>
        <p:grpSpPr>
          <a:xfrm>
            <a:off x="5342019" y="4040455"/>
            <a:ext cx="1706079" cy="1273192"/>
            <a:chOff x="5342019" y="4040455"/>
            <a:chExt cx="1706079" cy="1273192"/>
          </a:xfrm>
        </p:grpSpPr>
        <p:cxnSp>
          <p:nvCxnSpPr>
            <p:cNvPr id="25" name="Straight Arrow Connector 24"/>
            <p:cNvCxnSpPr/>
            <p:nvPr/>
          </p:nvCxnSpPr>
          <p:spPr>
            <a:xfrm flipV="1">
              <a:off x="5342019" y="4040455"/>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6195059" y="4040455"/>
              <a:ext cx="853039"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24" name="Straight Arrow Connector 23"/>
            <p:cNvCxnSpPr/>
            <p:nvPr/>
          </p:nvCxnSpPr>
          <p:spPr>
            <a:xfrm flipV="1">
              <a:off x="5342019" y="4457071"/>
              <a:ext cx="573906" cy="85657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77475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 name="Title 1"/>
          <p:cNvSpPr>
            <a:spLocks noGrp="1"/>
          </p:cNvSpPr>
          <p:nvPr>
            <p:ph type="title"/>
          </p:nvPr>
        </p:nvSpPr>
        <p:spPr/>
        <p:txBody>
          <a:bodyPr/>
          <a:lstStyle/>
          <a:p>
            <a:r>
              <a:rPr lang="en-US" dirty="0" smtClean="0"/>
              <a:t>Refraction of Light</a:t>
            </a:r>
            <a:endParaRPr lang="en-US" dirty="0"/>
          </a:p>
        </p:txBody>
      </p:sp>
      <p:sp>
        <p:nvSpPr>
          <p:cNvPr id="3" name="Content Placeholder 2"/>
          <p:cNvSpPr>
            <a:spLocks noGrp="1"/>
          </p:cNvSpPr>
          <p:nvPr>
            <p:ph sz="half" idx="1"/>
          </p:nvPr>
        </p:nvSpPr>
        <p:spPr/>
        <p:txBody>
          <a:bodyPr/>
          <a:lstStyle/>
          <a:p>
            <a:r>
              <a:rPr lang="en-US" dirty="0" smtClean="0"/>
              <a:t>Passing from one medium to another</a:t>
            </a:r>
          </a:p>
          <a:p>
            <a:r>
              <a:rPr lang="en-US" dirty="0" smtClean="0"/>
              <a:t>Deviation angle (</a:t>
            </a:r>
            <a:r>
              <a:rPr lang="en-US" i="1" dirty="0" smtClean="0">
                <a:latin typeface="Symbol" panose="05050102010706020507" pitchFamily="18" charset="2"/>
              </a:rPr>
              <a:t>q</a:t>
            </a:r>
            <a:r>
              <a:rPr lang="en-US" i="1" baseline="-25000" dirty="0" smtClean="0"/>
              <a:t>r</a:t>
            </a:r>
            <a:r>
              <a:rPr lang="en-US" dirty="0" smtClean="0"/>
              <a:t>) gets larger the more light tilted from vertical</a:t>
            </a:r>
          </a:p>
          <a:p>
            <a:r>
              <a:rPr lang="en-US" dirty="0" smtClean="0"/>
              <a:t>One of few places in Greek physics with experimental results</a:t>
            </a:r>
          </a:p>
        </p:txBody>
      </p:sp>
      <p:cxnSp>
        <p:nvCxnSpPr>
          <p:cNvPr id="5" name="Straight Arrow Connector 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2" name="TextBox 11"/>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5" name="Straight Arrow Connector 14"/>
          <p:cNvCxnSpPr/>
          <p:nvPr/>
        </p:nvCxnSpPr>
        <p:spPr>
          <a:xfrm>
            <a:off x="6195059" y="4040455"/>
            <a:ext cx="542625"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87824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Refraction of Light</a:t>
            </a:r>
            <a:endParaRPr lang="en-US" dirty="0"/>
          </a:p>
        </p:txBody>
      </p:sp>
      <p:sp>
        <p:nvSpPr>
          <p:cNvPr id="3" name="Content Placeholder 2"/>
          <p:cNvSpPr>
            <a:spLocks noGrp="1"/>
          </p:cNvSpPr>
          <p:nvPr>
            <p:ph sz="half" idx="1"/>
          </p:nvPr>
        </p:nvSpPr>
        <p:spPr/>
        <p:txBody>
          <a:bodyPr/>
          <a:lstStyle/>
          <a:p>
            <a:r>
              <a:rPr lang="en-US" dirty="0" smtClean="0"/>
              <a:t>Passing from one medium to another</a:t>
            </a:r>
          </a:p>
          <a:p>
            <a:r>
              <a:rPr lang="en-US" dirty="0" smtClean="0"/>
              <a:t>Deviation angle (</a:t>
            </a:r>
            <a:r>
              <a:rPr lang="en-US" i="1" dirty="0" smtClean="0">
                <a:latin typeface="Symbol" panose="05050102010706020507" pitchFamily="18" charset="2"/>
              </a:rPr>
              <a:t>q</a:t>
            </a:r>
            <a:r>
              <a:rPr lang="en-US" i="1" baseline="-25000" dirty="0" smtClean="0"/>
              <a:t>r</a:t>
            </a:r>
            <a:r>
              <a:rPr lang="en-US" dirty="0" smtClean="0"/>
              <a:t>) gets larger the more light tilted from vertical</a:t>
            </a:r>
          </a:p>
          <a:p>
            <a:r>
              <a:rPr lang="en-US" dirty="0" smtClean="0"/>
              <a:t>One of few places in Greek physics with experimental results</a:t>
            </a:r>
          </a:p>
        </p:txBody>
      </p:sp>
      <p:grpSp>
        <p:nvGrpSpPr>
          <p:cNvPr id="16" name="Group 15"/>
          <p:cNvGrpSpPr/>
          <p:nvPr/>
        </p:nvGrpSpPr>
        <p:grpSpPr>
          <a:xfrm>
            <a:off x="4932946" y="3729789"/>
            <a:ext cx="1262113" cy="310665"/>
            <a:chOff x="5342020" y="2767263"/>
            <a:chExt cx="853039" cy="1273192"/>
          </a:xfrm>
        </p:grpSpPr>
        <p:cxnSp>
          <p:nvCxnSpPr>
            <p:cNvPr id="9" name="Straight Arrow Connector 8"/>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6" name="Straight Connector 5"/>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2" name="TextBox 11"/>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5" name="Straight Arrow Connector 14"/>
          <p:cNvCxnSpPr/>
          <p:nvPr/>
        </p:nvCxnSpPr>
        <p:spPr>
          <a:xfrm>
            <a:off x="6195059" y="4040455"/>
            <a:ext cx="1262113"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862090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p:cNvSpPr>
                <a:spLocks noGrp="1"/>
              </p:cNvSpPr>
              <p:nvPr>
                <p:ph type="title"/>
              </p:nvPr>
            </p:nvSpPr>
            <p:spPr/>
            <p:txBody>
              <a:bodyPr>
                <a:normAutofit fontScale="90000"/>
              </a:bodyPr>
              <a:lstStyle/>
              <a:p>
                <a:r>
                  <a:rPr lang="en-US" sz="5300" dirty="0" smtClean="0"/>
                  <a:t>Developing a Physical Law</a:t>
                </a:r>
                <a:br>
                  <a:rPr lang="en-US" sz="5300" dirty="0" smtClean="0"/>
                </a:br>
                <a:r>
                  <a:rPr lang="en-US" sz="2800" dirty="0" smtClean="0">
                    <a:latin typeface="+mn-lt"/>
                  </a:rPr>
                  <a:t>Snell’s law: </a:t>
                </a:r>
                <a14:m>
                  <m:oMath xmlns:m="http://schemas.openxmlformats.org/officeDocument/2006/math">
                    <m:func>
                      <m:funcPr>
                        <m:ctrlPr>
                          <a:rPr lang="en-US" sz="2800" i="1" smtClean="0">
                            <a:latin typeface="Cambria Math" panose="02040503050406030204" pitchFamily="18" charset="0"/>
                          </a:rPr>
                        </m:ctrlPr>
                      </m:funcPr>
                      <m:fName>
                        <m:r>
                          <m:rPr>
                            <m:sty m:val="p"/>
                          </m:rPr>
                          <a:rPr lang="en-US" sz="2800" i="0" smtClean="0">
                            <a:latin typeface="Cambria Math" panose="02040503050406030204" pitchFamily="18" charset="0"/>
                          </a:rPr>
                          <m:t>sin</m:t>
                        </m:r>
                      </m:fName>
                      <m:e>
                        <m:r>
                          <a:rPr lang="en-US" sz="2800" i="1" smtClean="0">
                            <a:latin typeface="Cambria Math" panose="02040503050406030204" pitchFamily="18" charset="0"/>
                            <a:ea typeface="Cambria Math" panose="02040503050406030204" pitchFamily="18" charset="0"/>
                          </a:rPr>
                          <m:t>𝜃</m:t>
                        </m:r>
                        <m:r>
                          <a:rPr lang="en-US" sz="2800" b="0" i="1" baseline="-25000" smtClean="0">
                            <a:latin typeface="Cambria Math" panose="02040503050406030204" pitchFamily="18" charset="0"/>
                            <a:ea typeface="Cambria Math" panose="02040503050406030204" pitchFamily="18" charset="0"/>
                          </a:rPr>
                          <m:t>𝑖</m:t>
                        </m:r>
                        <m:r>
                          <a:rPr lang="en-US" sz="2800" b="0" i="1" smtClean="0">
                            <a:latin typeface="Cambria Math" panose="02040503050406030204" pitchFamily="18" charset="0"/>
                            <a:ea typeface="Cambria Math" panose="02040503050406030204" pitchFamily="18" charset="0"/>
                          </a:rPr>
                          <m:t> =</m:t>
                        </m:r>
                        <m:r>
                          <m:rPr>
                            <m:sty m:val="p"/>
                          </m:rPr>
                          <a:rPr lang="en-US" sz="2800">
                            <a:latin typeface="Cambria Math" panose="02040503050406030204" pitchFamily="18" charset="0"/>
                            <a:ea typeface="Cambria Math" panose="02040503050406030204" pitchFamily="18" charset="0"/>
                          </a:rPr>
                          <m:t>η</m:t>
                        </m:r>
                        <m:r>
                          <a:rPr lang="en-US" sz="2800" b="0" i="0" smtClean="0">
                            <a:latin typeface="Cambria Math" panose="02040503050406030204" pitchFamily="18" charset="0"/>
                            <a:ea typeface="Cambria Math" panose="02040503050406030204" pitchFamily="18" charset="0"/>
                          </a:rPr>
                          <m:t> </m:t>
                        </m:r>
                        <m:r>
                          <m:rPr>
                            <m:sty m:val="p"/>
                          </m:rPr>
                          <a:rPr lang="en-US" sz="2800" b="0" i="0" smtClean="0">
                            <a:latin typeface="Cambria Math" panose="02040503050406030204" pitchFamily="18" charset="0"/>
                            <a:ea typeface="Cambria Math" panose="02040503050406030204" pitchFamily="18" charset="0"/>
                          </a:rPr>
                          <m:t>sin</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𝜃</m:t>
                        </m:r>
                        <m:r>
                          <a:rPr lang="en-US" sz="2800" b="0" i="1" baseline="-25000" smtClean="0">
                            <a:latin typeface="Cambria Math" panose="02040503050406030204" pitchFamily="18" charset="0"/>
                            <a:ea typeface="Cambria Math" panose="02040503050406030204" pitchFamily="18" charset="0"/>
                          </a:rPr>
                          <m:t>𝑟</m:t>
                        </m:r>
                      </m:e>
                    </m:func>
                  </m:oMath>
                </a14:m>
                <a:r>
                  <a:rPr lang="en-US" sz="2800" dirty="0" smtClean="0"/>
                  <a:t/>
                </a:r>
                <a:br>
                  <a:rPr lang="en-US" sz="2800" dirty="0" smtClean="0"/>
                </a:br>
                <a:r>
                  <a:rPr lang="el-GR" sz="2800" dirty="0" smtClean="0">
                    <a:latin typeface="+mn-lt"/>
                  </a:rPr>
                  <a:t>η</a:t>
                </a:r>
                <a:r>
                  <a:rPr lang="en-US" sz="2800" dirty="0" smtClean="0">
                    <a:latin typeface="+mn-lt"/>
                  </a:rPr>
                  <a:t> = 1.33 for water</a:t>
                </a:r>
                <a:endParaRPr lang="en-US" sz="2800" dirty="0">
                  <a:latin typeface="+mn-lt"/>
                </a:endParaRPr>
              </a:p>
            </p:txBody>
          </p:sp>
        </mc:Choice>
        <mc:Fallback xmlns="">
          <p:sp>
            <p:nvSpPr>
              <p:cNvPr id="5" name="Title 4"/>
              <p:cNvSpPr>
                <a:spLocks noGrp="1" noRot="1" noChangeAspect="1" noMove="1" noResize="1" noEditPoints="1" noAdjustHandles="1" noChangeArrowheads="1" noChangeShapeType="1" noTextEdit="1"/>
              </p:cNvSpPr>
              <p:nvPr>
                <p:ph type="title"/>
              </p:nvPr>
            </p:nvSpPr>
            <p:spPr>
              <a:blipFill rotWithShape="0">
                <a:blip r:embed="rId3"/>
                <a:stretch>
                  <a:fillRect l="-3478" t="-19816" b="-15668"/>
                </a:stretch>
              </a:blipFill>
            </p:spPr>
            <p:txBody>
              <a:bodyPr/>
              <a:lstStyle/>
              <a:p>
                <a:r>
                  <a:rPr lang="en-US">
                    <a:noFill/>
                  </a:rPr>
                  <a:t> </a:t>
                </a:r>
              </a:p>
            </p:txBody>
          </p:sp>
        </mc:Fallback>
      </mc:AlternateContent>
      <p:sp>
        <p:nvSpPr>
          <p:cNvPr id="6" name="Text Placeholder 5"/>
          <p:cNvSpPr>
            <a:spLocks noGrp="1"/>
          </p:cNvSpPr>
          <p:nvPr>
            <p:ph type="body" idx="1"/>
          </p:nvPr>
        </p:nvSpPr>
        <p:spPr/>
        <p:txBody>
          <a:bodyPr/>
          <a:lstStyle/>
          <a:p>
            <a:r>
              <a:rPr lang="en-US" dirty="0"/>
              <a:t>Claudius </a:t>
            </a:r>
            <a:r>
              <a:rPr lang="en-US" dirty="0" smtClean="0"/>
              <a:t>Ptolemy 150 AD</a:t>
            </a:r>
            <a:endParaRPr lang="en-US" dirty="0"/>
          </a:p>
        </p:txBody>
      </p:sp>
      <p:graphicFrame>
        <p:nvGraphicFramePr>
          <p:cNvPr id="2" name="Content Placeholder 1"/>
          <p:cNvGraphicFramePr>
            <a:graphicFrameLocks noGrp="1"/>
          </p:cNvGraphicFramePr>
          <p:nvPr>
            <p:ph sz="half" idx="2"/>
            <p:extLst>
              <p:ext uri="{D42A27DB-BD31-4B8C-83A1-F6EECF244321}">
                <p14:modId xmlns:p14="http://schemas.microsoft.com/office/powerpoint/2010/main" val="2991901772"/>
              </p:ext>
            </p:extLst>
          </p:nvPr>
        </p:nvGraphicFramePr>
        <p:xfrm>
          <a:off x="630238" y="2505075"/>
          <a:ext cx="3868738" cy="3337560"/>
        </p:xfrm>
        <a:graphic>
          <a:graphicData uri="http://schemas.openxmlformats.org/drawingml/2006/table">
            <a:tbl>
              <a:tblPr firstRow="1" bandRow="1">
                <a:tableStyleId>{5C22544A-7EE6-4342-B048-85BDC9FD1C3A}</a:tableStyleId>
              </a:tblPr>
              <a:tblGrid>
                <a:gridCol w="1934369"/>
                <a:gridCol w="1934369"/>
              </a:tblGrid>
              <a:tr h="370840">
                <a:tc>
                  <a:txBody>
                    <a:bodyPr/>
                    <a:lstStyle/>
                    <a:p>
                      <a:r>
                        <a:rPr lang="en-US" dirty="0"/>
                        <a:t>Angle in air</a:t>
                      </a:r>
                    </a:p>
                  </a:txBody>
                  <a:tcPr anchor="ctr"/>
                </a:tc>
                <a:tc>
                  <a:txBody>
                    <a:bodyPr/>
                    <a:lstStyle/>
                    <a:p>
                      <a:r>
                        <a:rPr lang="en-US"/>
                        <a:t>Angle in water</a:t>
                      </a:r>
                    </a:p>
                  </a:txBody>
                  <a:tcPr anchor="ctr"/>
                </a:tc>
              </a:tr>
              <a:tr h="370840">
                <a:tc>
                  <a:txBody>
                    <a:bodyPr/>
                    <a:lstStyle/>
                    <a:p>
                      <a:r>
                        <a:rPr lang="en-US" dirty="0" smtClean="0">
                          <a:effectLst/>
                          <a:latin typeface="MathJax_Main"/>
                        </a:rPr>
                        <a:t>10°</a:t>
                      </a:r>
                      <a:endParaRPr lang="en-US" dirty="0"/>
                    </a:p>
                  </a:txBody>
                  <a:tcPr anchor="ctr"/>
                </a:tc>
                <a:tc>
                  <a:txBody>
                    <a:bodyPr/>
                    <a:lstStyle/>
                    <a:p>
                      <a:r>
                        <a:rPr lang="en-US" dirty="0" smtClean="0">
                          <a:effectLst/>
                          <a:latin typeface="MathJax_Main"/>
                        </a:rPr>
                        <a:t>8°</a:t>
                      </a:r>
                      <a:endParaRPr lang="en-US" dirty="0"/>
                    </a:p>
                  </a:txBody>
                  <a:tcPr anchor="ctr"/>
                </a:tc>
              </a:tr>
              <a:tr h="370840">
                <a:tc>
                  <a:txBody>
                    <a:bodyPr/>
                    <a:lstStyle/>
                    <a:p>
                      <a:r>
                        <a:rPr lang="en-US" dirty="0" smtClean="0">
                          <a:effectLst/>
                          <a:latin typeface="MathJax_Main"/>
                        </a:rPr>
                        <a:t>20°</a:t>
                      </a:r>
                      <a:endParaRPr lang="en-US" dirty="0"/>
                    </a:p>
                  </a:txBody>
                  <a:tcPr anchor="ctr"/>
                </a:tc>
                <a:tc>
                  <a:txBody>
                    <a:bodyPr/>
                    <a:lstStyle/>
                    <a:p>
                      <a:r>
                        <a:rPr lang="en-US" dirty="0" smtClean="0">
                          <a:effectLst/>
                          <a:latin typeface="MathJax_Main"/>
                        </a:rPr>
                        <a:t>15</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30°</a:t>
                      </a:r>
                      <a:endParaRPr lang="en-US" dirty="0"/>
                    </a:p>
                  </a:txBody>
                  <a:tcPr anchor="ctr"/>
                </a:tc>
                <a:tc>
                  <a:txBody>
                    <a:bodyPr/>
                    <a:lstStyle/>
                    <a:p>
                      <a:r>
                        <a:rPr lang="en-US" dirty="0" smtClean="0">
                          <a:effectLst/>
                          <a:latin typeface="MathJax_Main"/>
                        </a:rPr>
                        <a:t>22</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40°</a:t>
                      </a:r>
                      <a:endParaRPr lang="en-US" dirty="0"/>
                    </a:p>
                  </a:txBody>
                  <a:tcPr anchor="ctr"/>
                </a:tc>
                <a:tc>
                  <a:txBody>
                    <a:bodyPr/>
                    <a:lstStyle/>
                    <a:p>
                      <a:r>
                        <a:rPr lang="en-US" dirty="0" smtClean="0">
                          <a:effectLst/>
                          <a:latin typeface="MathJax_Main"/>
                        </a:rPr>
                        <a:t>29°</a:t>
                      </a:r>
                      <a:endParaRPr lang="en-US" dirty="0"/>
                    </a:p>
                  </a:txBody>
                  <a:tcPr anchor="ctr"/>
                </a:tc>
              </a:tr>
              <a:tr h="370840">
                <a:tc>
                  <a:txBody>
                    <a:bodyPr/>
                    <a:lstStyle/>
                    <a:p>
                      <a:r>
                        <a:rPr lang="en-US" dirty="0" smtClean="0">
                          <a:effectLst/>
                          <a:latin typeface="MathJax_Main"/>
                        </a:rPr>
                        <a:t>50°</a:t>
                      </a:r>
                      <a:endParaRPr lang="en-US" dirty="0"/>
                    </a:p>
                  </a:txBody>
                  <a:tcPr anchor="ctr"/>
                </a:tc>
                <a:tc>
                  <a:txBody>
                    <a:bodyPr/>
                    <a:lstStyle/>
                    <a:p>
                      <a:r>
                        <a:rPr lang="en-US" dirty="0" smtClean="0">
                          <a:effectLst/>
                          <a:latin typeface="MathJax_Main"/>
                        </a:rPr>
                        <a:t>35°</a:t>
                      </a:r>
                      <a:endParaRPr lang="en-US" dirty="0"/>
                    </a:p>
                  </a:txBody>
                  <a:tcPr anchor="ctr"/>
                </a:tc>
              </a:tr>
              <a:tr h="370840">
                <a:tc>
                  <a:txBody>
                    <a:bodyPr/>
                    <a:lstStyle/>
                    <a:p>
                      <a:r>
                        <a:rPr lang="en-US" dirty="0" smtClean="0">
                          <a:effectLst/>
                          <a:latin typeface="MathJax_Main"/>
                        </a:rPr>
                        <a:t>60°</a:t>
                      </a:r>
                      <a:endParaRPr lang="en-US" dirty="0"/>
                    </a:p>
                  </a:txBody>
                  <a:tcPr anchor="ctr"/>
                </a:tc>
                <a:tc>
                  <a:txBody>
                    <a:bodyPr/>
                    <a:lstStyle/>
                    <a:p>
                      <a:r>
                        <a:rPr lang="en-US" dirty="0" smtClean="0">
                          <a:effectLst/>
                          <a:latin typeface="MathJax_Main"/>
                        </a:rPr>
                        <a:t>40</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70°</a:t>
                      </a:r>
                      <a:endParaRPr lang="en-US" dirty="0"/>
                    </a:p>
                  </a:txBody>
                  <a:tcPr anchor="ctr"/>
                </a:tc>
                <a:tc>
                  <a:txBody>
                    <a:bodyPr/>
                    <a:lstStyle/>
                    <a:p>
                      <a:r>
                        <a:rPr lang="en-US" dirty="0" smtClean="0">
                          <a:effectLst/>
                          <a:latin typeface="MathJax_Main"/>
                        </a:rPr>
                        <a:t>45</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80°</a:t>
                      </a:r>
                      <a:endParaRPr lang="en-US" dirty="0"/>
                    </a:p>
                  </a:txBody>
                  <a:tcPr anchor="ctr"/>
                </a:tc>
                <a:tc>
                  <a:txBody>
                    <a:bodyPr/>
                    <a:lstStyle/>
                    <a:p>
                      <a:r>
                        <a:rPr lang="en-US" dirty="0" smtClean="0">
                          <a:effectLst/>
                          <a:latin typeface="MathJax_Main"/>
                        </a:rPr>
                        <a:t>50°</a:t>
                      </a:r>
                      <a:endParaRPr lang="en-US" dirty="0"/>
                    </a:p>
                  </a:txBody>
                  <a:tcPr anchor="ctr"/>
                </a:tc>
              </a:tr>
            </a:tbl>
          </a:graphicData>
        </a:graphic>
      </p:graphicFrame>
      <p:sp>
        <p:nvSpPr>
          <p:cNvPr id="8" name="Text Placeholder 7"/>
          <p:cNvSpPr>
            <a:spLocks noGrp="1"/>
          </p:cNvSpPr>
          <p:nvPr>
            <p:ph type="body" sz="quarter" idx="3"/>
          </p:nvPr>
        </p:nvSpPr>
        <p:spPr/>
        <p:txBody>
          <a:bodyPr/>
          <a:lstStyle/>
          <a:p>
            <a:r>
              <a:rPr lang="en-US" dirty="0" err="1"/>
              <a:t>Willebrord</a:t>
            </a:r>
            <a:r>
              <a:rPr lang="en-US" dirty="0"/>
              <a:t> </a:t>
            </a:r>
            <a:r>
              <a:rPr lang="en-US" dirty="0" smtClean="0"/>
              <a:t>Snell 1621</a:t>
            </a:r>
            <a:endParaRPr lang="en-US" dirty="0"/>
          </a:p>
        </p:txBody>
      </p:sp>
      <p:graphicFrame>
        <p:nvGraphicFramePr>
          <p:cNvPr id="3" name="Content Placeholder 2"/>
          <p:cNvGraphicFramePr>
            <a:graphicFrameLocks noGrp="1"/>
          </p:cNvGraphicFramePr>
          <p:nvPr>
            <p:ph sz="quarter" idx="4"/>
            <p:extLst>
              <p:ext uri="{D42A27DB-BD31-4B8C-83A1-F6EECF244321}">
                <p14:modId xmlns:p14="http://schemas.microsoft.com/office/powerpoint/2010/main" val="2064710556"/>
              </p:ext>
            </p:extLst>
          </p:nvPr>
        </p:nvGraphicFramePr>
        <p:xfrm>
          <a:off x="4629150" y="2505075"/>
          <a:ext cx="3887788" cy="3337560"/>
        </p:xfrm>
        <a:graphic>
          <a:graphicData uri="http://schemas.openxmlformats.org/drawingml/2006/table">
            <a:tbl>
              <a:tblPr firstRow="1" bandRow="1">
                <a:tableStyleId>{5C22544A-7EE6-4342-B048-85BDC9FD1C3A}</a:tableStyleId>
              </a:tblPr>
              <a:tblGrid>
                <a:gridCol w="1943894"/>
                <a:gridCol w="1943894"/>
              </a:tblGrid>
              <a:tr h="370840">
                <a:tc>
                  <a:txBody>
                    <a:bodyPr/>
                    <a:lstStyle/>
                    <a:p>
                      <a:r>
                        <a:rPr lang="en-US" dirty="0"/>
                        <a:t>Angle in air</a:t>
                      </a:r>
                    </a:p>
                  </a:txBody>
                  <a:tcPr anchor="ctr"/>
                </a:tc>
                <a:tc>
                  <a:txBody>
                    <a:bodyPr/>
                    <a:lstStyle/>
                    <a:p>
                      <a:r>
                        <a:rPr lang="en-US"/>
                        <a:t>Angle in water</a:t>
                      </a:r>
                    </a:p>
                  </a:txBody>
                  <a:tcPr anchor="ctr"/>
                </a:tc>
              </a:tr>
              <a:tr h="370840">
                <a:tc>
                  <a:txBody>
                    <a:bodyPr/>
                    <a:lstStyle/>
                    <a:p>
                      <a:r>
                        <a:rPr lang="en-US" dirty="0" smtClean="0">
                          <a:effectLst/>
                          <a:latin typeface="MathJax_Main"/>
                        </a:rPr>
                        <a:t>10°</a:t>
                      </a:r>
                      <a:endParaRPr lang="en-US" dirty="0"/>
                    </a:p>
                  </a:txBody>
                  <a:tcPr anchor="ctr"/>
                </a:tc>
                <a:tc>
                  <a:txBody>
                    <a:bodyPr/>
                    <a:lstStyle/>
                    <a:p>
                      <a:r>
                        <a:rPr lang="en-US" dirty="0" smtClean="0">
                          <a:effectLst/>
                          <a:latin typeface="MathJax_Main"/>
                        </a:rPr>
                        <a:t>7</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20°</a:t>
                      </a:r>
                      <a:endParaRPr lang="en-US" dirty="0"/>
                    </a:p>
                  </a:txBody>
                  <a:tcPr anchor="ctr"/>
                </a:tc>
                <a:tc>
                  <a:txBody>
                    <a:bodyPr/>
                    <a:lstStyle/>
                    <a:p>
                      <a:r>
                        <a:rPr lang="en-US" dirty="0" smtClean="0">
                          <a:effectLst/>
                          <a:latin typeface="MathJax_Main"/>
                        </a:rPr>
                        <a:t>15°</a:t>
                      </a:r>
                      <a:endParaRPr lang="en-US" dirty="0"/>
                    </a:p>
                  </a:txBody>
                  <a:tcPr anchor="ctr"/>
                </a:tc>
              </a:tr>
              <a:tr h="370840">
                <a:tc>
                  <a:txBody>
                    <a:bodyPr/>
                    <a:lstStyle/>
                    <a:p>
                      <a:r>
                        <a:rPr lang="en-US" dirty="0" smtClean="0">
                          <a:effectLst/>
                          <a:latin typeface="MathJax_Main"/>
                        </a:rPr>
                        <a:t>30°</a:t>
                      </a:r>
                      <a:endParaRPr lang="en-US" dirty="0"/>
                    </a:p>
                  </a:txBody>
                  <a:tcPr anchor="ctr"/>
                </a:tc>
                <a:tc>
                  <a:txBody>
                    <a:bodyPr/>
                    <a:lstStyle/>
                    <a:p>
                      <a:r>
                        <a:rPr lang="en-US" dirty="0" smtClean="0">
                          <a:effectLst/>
                          <a:latin typeface="MathJax_Main"/>
                        </a:rPr>
                        <a:t>22°</a:t>
                      </a:r>
                      <a:endParaRPr lang="en-US" dirty="0"/>
                    </a:p>
                  </a:txBody>
                  <a:tcPr anchor="ctr"/>
                </a:tc>
              </a:tr>
              <a:tr h="370840">
                <a:tc>
                  <a:txBody>
                    <a:bodyPr/>
                    <a:lstStyle/>
                    <a:p>
                      <a:r>
                        <a:rPr lang="en-US" dirty="0" smtClean="0">
                          <a:effectLst/>
                          <a:latin typeface="MathJax_Main"/>
                        </a:rPr>
                        <a:t>40°</a:t>
                      </a:r>
                      <a:endParaRPr lang="en-US" dirty="0"/>
                    </a:p>
                  </a:txBody>
                  <a:tcPr anchor="ctr"/>
                </a:tc>
                <a:tc>
                  <a:txBody>
                    <a:bodyPr/>
                    <a:lstStyle/>
                    <a:p>
                      <a:r>
                        <a:rPr lang="en-US" dirty="0" smtClean="0">
                          <a:effectLst/>
                          <a:latin typeface="MathJax_Main"/>
                        </a:rPr>
                        <a:t>29°</a:t>
                      </a:r>
                      <a:endParaRPr lang="en-US" dirty="0"/>
                    </a:p>
                  </a:txBody>
                  <a:tcPr anchor="ctr"/>
                </a:tc>
              </a:tr>
              <a:tr h="370840">
                <a:tc>
                  <a:txBody>
                    <a:bodyPr/>
                    <a:lstStyle/>
                    <a:p>
                      <a:r>
                        <a:rPr lang="en-US" dirty="0" smtClean="0">
                          <a:effectLst/>
                          <a:latin typeface="MathJax_Main"/>
                        </a:rPr>
                        <a:t>50°</a:t>
                      </a:r>
                      <a:endParaRPr lang="en-US" dirty="0"/>
                    </a:p>
                  </a:txBody>
                  <a:tcPr anchor="ctr"/>
                </a:tc>
                <a:tc>
                  <a:txBody>
                    <a:bodyPr/>
                    <a:lstStyle/>
                    <a:p>
                      <a:r>
                        <a:rPr lang="en-US" dirty="0" smtClean="0">
                          <a:effectLst/>
                          <a:latin typeface="MathJax_Main"/>
                        </a:rPr>
                        <a:t>35°</a:t>
                      </a:r>
                      <a:endParaRPr lang="en-US" dirty="0"/>
                    </a:p>
                  </a:txBody>
                  <a:tcPr anchor="ctr"/>
                </a:tc>
              </a:tr>
              <a:tr h="370840">
                <a:tc>
                  <a:txBody>
                    <a:bodyPr/>
                    <a:lstStyle/>
                    <a:p>
                      <a:r>
                        <a:rPr lang="en-US" dirty="0" smtClean="0">
                          <a:effectLst/>
                          <a:latin typeface="MathJax_Main"/>
                        </a:rPr>
                        <a:t>60°</a:t>
                      </a:r>
                      <a:endParaRPr lang="en-US" dirty="0"/>
                    </a:p>
                  </a:txBody>
                  <a:tcPr anchor="ctr"/>
                </a:tc>
                <a:tc>
                  <a:txBody>
                    <a:bodyPr/>
                    <a:lstStyle/>
                    <a:p>
                      <a:r>
                        <a:rPr lang="en-US" dirty="0" smtClean="0">
                          <a:effectLst/>
                          <a:latin typeface="MathJax_Main"/>
                        </a:rPr>
                        <a:t>40</a:t>
                      </a:r>
                      <a:r>
                        <a:rPr lang="en-US" dirty="0" smtClean="0"/>
                        <a:t>-</a:t>
                      </a:r>
                      <a:r>
                        <a:rPr lang="en-US" dirty="0" smtClean="0">
                          <a:effectLst/>
                          <a:latin typeface="MathJax_Main"/>
                        </a:rPr>
                        <a:t>1/2°</a:t>
                      </a:r>
                      <a:endParaRPr lang="en-US" dirty="0"/>
                    </a:p>
                  </a:txBody>
                  <a:tcPr anchor="ctr"/>
                </a:tc>
              </a:tr>
              <a:tr h="370840">
                <a:tc>
                  <a:txBody>
                    <a:bodyPr/>
                    <a:lstStyle/>
                    <a:p>
                      <a:r>
                        <a:rPr lang="en-US" dirty="0" smtClean="0">
                          <a:effectLst/>
                          <a:latin typeface="MathJax_Main"/>
                        </a:rPr>
                        <a:t>70°</a:t>
                      </a:r>
                      <a:endParaRPr lang="en-US" dirty="0"/>
                    </a:p>
                  </a:txBody>
                  <a:tcPr anchor="ctr"/>
                </a:tc>
                <a:tc>
                  <a:txBody>
                    <a:bodyPr/>
                    <a:lstStyle/>
                    <a:p>
                      <a:r>
                        <a:rPr lang="en-US" dirty="0" smtClean="0">
                          <a:effectLst/>
                          <a:latin typeface="MathJax_Main"/>
                        </a:rPr>
                        <a:t>45°</a:t>
                      </a:r>
                      <a:endParaRPr lang="en-US" dirty="0"/>
                    </a:p>
                  </a:txBody>
                  <a:tcPr anchor="ctr"/>
                </a:tc>
              </a:tr>
              <a:tr h="370840">
                <a:tc>
                  <a:txBody>
                    <a:bodyPr/>
                    <a:lstStyle/>
                    <a:p>
                      <a:r>
                        <a:rPr lang="en-US" dirty="0" smtClean="0">
                          <a:effectLst/>
                          <a:latin typeface="MathJax_Main"/>
                        </a:rPr>
                        <a:t>80°</a:t>
                      </a:r>
                      <a:endParaRPr lang="en-US" dirty="0"/>
                    </a:p>
                  </a:txBody>
                  <a:tcPr anchor="ctr"/>
                </a:tc>
                <a:tc>
                  <a:txBody>
                    <a:bodyPr/>
                    <a:lstStyle/>
                    <a:p>
                      <a:r>
                        <a:rPr lang="en-US" dirty="0" smtClean="0">
                          <a:effectLst/>
                          <a:latin typeface="MathJax_Main"/>
                        </a:rPr>
                        <a:t>48°</a:t>
                      </a:r>
                      <a:endParaRPr lang="en-US" dirty="0"/>
                    </a:p>
                  </a:txBody>
                  <a:tcPr anchor="ctr"/>
                </a:tc>
              </a:tr>
            </a:tbl>
          </a:graphicData>
        </a:graphic>
      </p:graphicFrame>
    </p:spTree>
    <p:extLst>
      <p:ext uri="{BB962C8B-B14F-4D97-AF65-F5344CB8AC3E}">
        <p14:creationId xmlns:p14="http://schemas.microsoft.com/office/powerpoint/2010/main" val="2092143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Important to acknowledge non-Western influences</a:t>
            </a:r>
            <a:endParaRPr lang="en-US" dirty="0"/>
          </a:p>
        </p:txBody>
      </p:sp>
      <p:sp>
        <p:nvSpPr>
          <p:cNvPr id="8" name="Content Placeholder 7"/>
          <p:cNvSpPr>
            <a:spLocks noGrp="1"/>
          </p:cNvSpPr>
          <p:nvPr>
            <p:ph sz="half" idx="1"/>
          </p:nvPr>
        </p:nvSpPr>
        <p:spPr>
          <a:xfrm>
            <a:off x="628650" y="1825625"/>
            <a:ext cx="3886200" cy="2469649"/>
          </a:xfrm>
        </p:spPr>
        <p:txBody>
          <a:bodyPr>
            <a:normAutofit fontScale="70000" lnSpcReduction="20000"/>
          </a:bodyPr>
          <a:lstStyle/>
          <a:p>
            <a:r>
              <a:rPr lang="en-US" dirty="0" err="1" smtClean="0"/>
              <a:t>Alhazen</a:t>
            </a:r>
            <a:r>
              <a:rPr lang="en-US" dirty="0" smtClean="0"/>
              <a:t>, medieval Arab Scholar</a:t>
            </a:r>
          </a:p>
          <a:p>
            <a:r>
              <a:rPr lang="en-US" dirty="0" smtClean="0"/>
              <a:t>Wrote 7 volume Book of Optics (1011-1021)</a:t>
            </a:r>
          </a:p>
          <a:p>
            <a:r>
              <a:rPr lang="en-US" dirty="0" smtClean="0"/>
              <a:t>Translated to Latin in 12</a:t>
            </a:r>
            <a:r>
              <a:rPr lang="en-US" baseline="30000" dirty="0" smtClean="0"/>
              <a:t>th</a:t>
            </a:r>
            <a:r>
              <a:rPr lang="en-US" dirty="0" smtClean="0"/>
              <a:t> or 13</a:t>
            </a:r>
            <a:r>
              <a:rPr lang="en-US" baseline="30000" dirty="0" smtClean="0"/>
              <a:t>th</a:t>
            </a:r>
            <a:r>
              <a:rPr lang="en-US" dirty="0" smtClean="0"/>
              <a:t> Century</a:t>
            </a:r>
          </a:p>
          <a:p>
            <a:r>
              <a:rPr lang="en-US" dirty="0" smtClean="0"/>
              <a:t>Standard text on optics for next 400 years</a:t>
            </a:r>
          </a:p>
          <a:p>
            <a:r>
              <a:rPr lang="en-US" dirty="0" smtClean="0"/>
              <a:t>Had a formulation of Snell’s law</a:t>
            </a:r>
          </a:p>
          <a:p>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7606" y="1825625"/>
            <a:ext cx="2889288" cy="4351338"/>
          </a:xfr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273" y="4094411"/>
            <a:ext cx="1886953" cy="2082552"/>
          </a:xfrm>
          <a:prstGeom prst="rect">
            <a:avLst/>
          </a:prstGeom>
        </p:spPr>
      </p:pic>
      <p:sp>
        <p:nvSpPr>
          <p:cNvPr id="12" name="TextBox 11"/>
          <p:cNvSpPr txBox="1"/>
          <p:nvPr/>
        </p:nvSpPr>
        <p:spPr>
          <a:xfrm>
            <a:off x="941390" y="6311899"/>
            <a:ext cx="7261219" cy="369332"/>
          </a:xfrm>
          <a:prstGeom prst="rect">
            <a:avLst/>
          </a:prstGeom>
          <a:noFill/>
        </p:spPr>
        <p:txBody>
          <a:bodyPr wrap="none" rtlCol="0">
            <a:spAutoFit/>
          </a:bodyPr>
          <a:lstStyle/>
          <a:p>
            <a:r>
              <a:rPr lang="en-US" dirty="0" smtClean="0"/>
              <a:t>2015 United Nations International Year of Light. </a:t>
            </a:r>
            <a:r>
              <a:rPr lang="en-US" dirty="0"/>
              <a:t>(http://</a:t>
            </a:r>
            <a:r>
              <a:rPr lang="en-US" dirty="0" smtClean="0"/>
              <a:t>www.light2015.org)</a:t>
            </a:r>
            <a:endParaRPr lang="en-US" dirty="0"/>
          </a:p>
        </p:txBody>
      </p:sp>
    </p:spTree>
    <p:extLst>
      <p:ext uri="{BB962C8B-B14F-4D97-AF65-F5344CB8AC3E}">
        <p14:creationId xmlns:p14="http://schemas.microsoft.com/office/powerpoint/2010/main" val="2687146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does light take the long path?</a:t>
            </a:r>
            <a:br>
              <a:rPr lang="en-US" dirty="0" smtClean="0"/>
            </a:br>
            <a:r>
              <a:rPr lang="en-US" dirty="0" smtClean="0"/>
              <a:t>Fermat’s principle of </a:t>
            </a:r>
            <a:r>
              <a:rPr lang="en-US" smtClean="0"/>
              <a:t>least time</a:t>
            </a:r>
            <a:endParaRPr lang="en-US" dirty="0"/>
          </a:p>
        </p:txBody>
      </p:sp>
      <p:sp>
        <p:nvSpPr>
          <p:cNvPr id="3" name="Content Placeholder 2"/>
          <p:cNvSpPr>
            <a:spLocks noGrp="1"/>
          </p:cNvSpPr>
          <p:nvPr>
            <p:ph sz="half" idx="1"/>
          </p:nvPr>
        </p:nvSpPr>
        <p:spPr/>
        <p:txBody>
          <a:bodyPr/>
          <a:lstStyle/>
          <a:p>
            <a:r>
              <a:rPr lang="en-US" dirty="0" smtClean="0"/>
              <a:t>Light takes path that requires shortest time</a:t>
            </a:r>
          </a:p>
          <a:p>
            <a:r>
              <a:rPr lang="en-US" dirty="0" smtClean="0"/>
              <a:t>Explains why you can see the sun after its sets below horizon</a:t>
            </a:r>
          </a:p>
          <a:p>
            <a:endParaRPr lang="en-US" dirty="0" smtClean="0"/>
          </a:p>
        </p:txBody>
      </p:sp>
      <p:grpSp>
        <p:nvGrpSpPr>
          <p:cNvPr id="16" name="Group 15"/>
          <p:cNvGrpSpPr/>
          <p:nvPr/>
        </p:nvGrpSpPr>
        <p:grpSpPr>
          <a:xfrm>
            <a:off x="4932946" y="3729789"/>
            <a:ext cx="1262113" cy="310665"/>
            <a:chOff x="5342020" y="2767263"/>
            <a:chExt cx="853039" cy="1273192"/>
          </a:xfrm>
        </p:grpSpPr>
        <p:cxnSp>
          <p:nvCxnSpPr>
            <p:cNvPr id="9" name="Straight Arrow Connector 8"/>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6" name="Straight Connector 5"/>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2" name="TextBox 11"/>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5" name="Straight Arrow Connector 14"/>
          <p:cNvCxnSpPr/>
          <p:nvPr/>
        </p:nvCxnSpPr>
        <p:spPr>
          <a:xfrm>
            <a:off x="6195059" y="4040455"/>
            <a:ext cx="1262113"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4932946" y="3729789"/>
            <a:ext cx="2519414" cy="1583858"/>
          </a:xfrm>
          <a:prstGeom prst="straightConnector1">
            <a:avLst/>
          </a:prstGeom>
          <a:ln w="19050">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928134" y="3729789"/>
            <a:ext cx="1574883" cy="990068"/>
          </a:xfrm>
          <a:prstGeom prst="straightConnector1">
            <a:avLst/>
          </a:prstGeom>
          <a:ln w="1905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76894" y="582752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26</a:t>
            </a:r>
          </a:p>
          <a:p>
            <a:pPr algn="ctr"/>
            <a:r>
              <a:rPr lang="en-US" dirty="0">
                <a:hlinkClick r:id="rId2"/>
              </a:rPr>
              <a:t>http://</a:t>
            </a:r>
            <a:r>
              <a:rPr lang="en-US" dirty="0" smtClean="0">
                <a:hlinkClick r:id="rId2"/>
              </a:rPr>
              <a:t>feynmanlectures.caltech.edu/I_26.html</a:t>
            </a:r>
            <a:endParaRPr lang="en-US" dirty="0"/>
          </a:p>
        </p:txBody>
      </p:sp>
    </p:spTree>
    <p:extLst>
      <p:ext uri="{BB962C8B-B14F-4D97-AF65-F5344CB8AC3E}">
        <p14:creationId xmlns:p14="http://schemas.microsoft.com/office/powerpoint/2010/main" val="17481828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does light take the long path?</a:t>
            </a:r>
            <a:br>
              <a:rPr lang="en-US" dirty="0" smtClean="0"/>
            </a:br>
            <a:r>
              <a:rPr lang="en-US" dirty="0" smtClean="0"/>
              <a:t>Fermat’s principle of </a:t>
            </a:r>
            <a:r>
              <a:rPr lang="en-US" smtClean="0"/>
              <a:t>least time</a:t>
            </a:r>
            <a:endParaRPr lang="en-US" dirty="0"/>
          </a:p>
        </p:txBody>
      </p:sp>
      <p:sp>
        <p:nvSpPr>
          <p:cNvPr id="3" name="Content Placeholder 2"/>
          <p:cNvSpPr>
            <a:spLocks noGrp="1"/>
          </p:cNvSpPr>
          <p:nvPr>
            <p:ph sz="half" idx="1"/>
          </p:nvPr>
        </p:nvSpPr>
        <p:spPr/>
        <p:txBody>
          <a:bodyPr/>
          <a:lstStyle/>
          <a:p>
            <a:r>
              <a:rPr lang="en-US" dirty="0" smtClean="0"/>
              <a:t>Light takes path that requires shortest time</a:t>
            </a:r>
          </a:p>
          <a:p>
            <a:r>
              <a:rPr lang="en-US" dirty="0" smtClean="0"/>
              <a:t>Explains why you can see the sun after its sets </a:t>
            </a:r>
            <a:r>
              <a:rPr lang="en-US" smtClean="0"/>
              <a:t>below horizon</a:t>
            </a:r>
            <a:endParaRPr lang="en-US" dirty="0" smtClean="0"/>
          </a:p>
          <a:p>
            <a:r>
              <a:rPr lang="en-US" dirty="0" smtClean="0"/>
              <a:t>Also explains angle of reflection</a:t>
            </a:r>
          </a:p>
        </p:txBody>
      </p:sp>
      <p:sp>
        <p:nvSpPr>
          <p:cNvPr id="14" name="TextBox 13"/>
          <p:cNvSpPr txBox="1"/>
          <p:nvPr/>
        </p:nvSpPr>
        <p:spPr>
          <a:xfrm>
            <a:off x="2076894" y="5827527"/>
            <a:ext cx="4990212" cy="646331"/>
          </a:xfrm>
          <a:prstGeom prst="rect">
            <a:avLst/>
          </a:prstGeom>
          <a:noFill/>
        </p:spPr>
        <p:txBody>
          <a:bodyPr wrap="none" rtlCol="0">
            <a:spAutoFit/>
          </a:bodyPr>
          <a:lstStyle/>
          <a:p>
            <a:pPr algn="ctr"/>
            <a:r>
              <a:rPr lang="en-US" dirty="0" smtClean="0"/>
              <a:t>Feynman </a:t>
            </a:r>
            <a:r>
              <a:rPr lang="en-US" dirty="0"/>
              <a:t>Lectures on Physics, Volume </a:t>
            </a:r>
            <a:r>
              <a:rPr lang="en-US" dirty="0" smtClean="0"/>
              <a:t>I, Chapter 26</a:t>
            </a:r>
          </a:p>
          <a:p>
            <a:pPr algn="ctr"/>
            <a:r>
              <a:rPr lang="en-US" dirty="0">
                <a:hlinkClick r:id="rId2"/>
              </a:rPr>
              <a:t>http://</a:t>
            </a:r>
            <a:r>
              <a:rPr lang="en-US" dirty="0" smtClean="0">
                <a:hlinkClick r:id="rId2"/>
              </a:rPr>
              <a:t>feynmanlectures.caltech.edu/I_26.html</a:t>
            </a:r>
            <a:endParaRPr lang="en-US" dirty="0"/>
          </a:p>
        </p:txBody>
      </p:sp>
      <p:cxnSp>
        <p:nvCxnSpPr>
          <p:cNvPr id="18" name="Straight Arrow Connector 17"/>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6195060" y="2767263"/>
            <a:ext cx="0" cy="1275348"/>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6195060" y="2767263"/>
            <a:ext cx="853039" cy="12731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24" name="TextBox 23"/>
          <p:cNvSpPr txBox="1"/>
          <p:nvPr/>
        </p:nvSpPr>
        <p:spPr>
          <a:xfrm>
            <a:off x="6269803" y="2963881"/>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25" name="TextBox 24"/>
          <p:cNvSpPr txBox="1"/>
          <p:nvPr/>
        </p:nvSpPr>
        <p:spPr>
          <a:xfrm>
            <a:off x="7399419" y="3838076"/>
            <a:ext cx="793294" cy="369332"/>
          </a:xfrm>
          <a:prstGeom prst="rect">
            <a:avLst/>
          </a:prstGeom>
          <a:noFill/>
        </p:spPr>
        <p:txBody>
          <a:bodyPr wrap="none" rtlCol="0">
            <a:spAutoFit/>
          </a:bodyPr>
          <a:lstStyle/>
          <a:p>
            <a:r>
              <a:rPr lang="en-US" dirty="0" smtClean="0"/>
              <a:t>Mirror</a:t>
            </a:r>
            <a:endParaRPr lang="en-US" dirty="0"/>
          </a:p>
        </p:txBody>
      </p:sp>
      <p:cxnSp>
        <p:nvCxnSpPr>
          <p:cNvPr id="28" name="Straight Arrow Connector 27"/>
          <p:cNvCxnSpPr/>
          <p:nvPr/>
        </p:nvCxnSpPr>
        <p:spPr>
          <a:xfrm>
            <a:off x="6195059" y="4040455"/>
            <a:ext cx="853039" cy="1273192"/>
          </a:xfrm>
          <a:prstGeom prst="straightConnector1">
            <a:avLst/>
          </a:prstGeom>
          <a:ln>
            <a:prstDash val="dash"/>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6997485" y="2495162"/>
            <a:ext cx="317716" cy="369332"/>
          </a:xfrm>
          <a:prstGeom prst="rect">
            <a:avLst/>
          </a:prstGeom>
          <a:noFill/>
        </p:spPr>
        <p:txBody>
          <a:bodyPr wrap="none" rtlCol="0">
            <a:spAutoFit/>
          </a:bodyPr>
          <a:lstStyle/>
          <a:p>
            <a:r>
              <a:rPr lang="en-US" dirty="0" smtClean="0"/>
              <a:t>A</a:t>
            </a:r>
            <a:endParaRPr lang="en-US" dirty="0"/>
          </a:p>
        </p:txBody>
      </p:sp>
      <p:sp>
        <p:nvSpPr>
          <p:cNvPr id="30" name="TextBox 29"/>
          <p:cNvSpPr txBox="1"/>
          <p:nvPr/>
        </p:nvSpPr>
        <p:spPr>
          <a:xfrm>
            <a:off x="6997485" y="5234623"/>
            <a:ext cx="369012" cy="369332"/>
          </a:xfrm>
          <a:prstGeom prst="rect">
            <a:avLst/>
          </a:prstGeom>
          <a:noFill/>
        </p:spPr>
        <p:txBody>
          <a:bodyPr wrap="none" rtlCol="0">
            <a:spAutoFit/>
          </a:bodyPr>
          <a:lstStyle/>
          <a:p>
            <a:r>
              <a:rPr lang="en-US" dirty="0" smtClean="0"/>
              <a:t>A’</a:t>
            </a:r>
            <a:endParaRPr lang="en-US" dirty="0"/>
          </a:p>
        </p:txBody>
      </p:sp>
      <p:cxnSp>
        <p:nvCxnSpPr>
          <p:cNvPr id="36" name="Straight Connector 35"/>
          <p:cNvCxnSpPr/>
          <p:nvPr/>
        </p:nvCxnSpPr>
        <p:spPr>
          <a:xfrm>
            <a:off x="7051866" y="2767263"/>
            <a:ext cx="0" cy="2546384"/>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711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Einstwa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84" y="469231"/>
            <a:ext cx="7973664" cy="595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30315"/>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en-US" dirty="0"/>
              <a:t>Biology 177: </a:t>
            </a:r>
            <a:r>
              <a:rPr lang="en-US" altLang="en-US" dirty="0" smtClean="0"/>
              <a:t>Where and When?</a:t>
            </a:r>
            <a:r>
              <a:rPr lang="en-US" altLang="en-US" dirty="0"/>
              <a:t/>
            </a:r>
            <a:br>
              <a:rPr lang="en-US" altLang="en-US" dirty="0"/>
            </a:br>
            <a:endParaRPr lang="en-US" dirty="0"/>
          </a:p>
        </p:txBody>
      </p:sp>
      <p:sp>
        <p:nvSpPr>
          <p:cNvPr id="5" name="Content Placeholder 4"/>
          <p:cNvSpPr>
            <a:spLocks noGrp="1"/>
          </p:cNvSpPr>
          <p:nvPr>
            <p:ph idx="1"/>
          </p:nvPr>
        </p:nvSpPr>
        <p:spPr/>
        <p:txBody>
          <a:bodyPr/>
          <a:lstStyle/>
          <a:p>
            <a:pPr lvl="1">
              <a:spcBef>
                <a:spcPct val="50000"/>
              </a:spcBef>
            </a:pPr>
            <a:r>
              <a:rPr lang="en-US" altLang="en-US" dirty="0" smtClean="0"/>
              <a:t>Broad </a:t>
            </a:r>
            <a:r>
              <a:rPr lang="en-US" altLang="en-US" dirty="0"/>
              <a:t>200</a:t>
            </a:r>
          </a:p>
          <a:p>
            <a:pPr lvl="1">
              <a:spcBef>
                <a:spcPct val="50000"/>
              </a:spcBef>
            </a:pPr>
            <a:r>
              <a:rPr lang="en-US" altLang="en-US" dirty="0"/>
              <a:t>Tuesday &amp; Thursday</a:t>
            </a:r>
          </a:p>
          <a:p>
            <a:pPr lvl="1">
              <a:spcBef>
                <a:spcPct val="50000"/>
              </a:spcBef>
            </a:pPr>
            <a:r>
              <a:rPr lang="en-US" altLang="en-US" dirty="0"/>
              <a:t>10:30 am -12:00 pm</a:t>
            </a:r>
          </a:p>
          <a:p>
            <a:pPr marL="342884" lvl="1" indent="0">
              <a:spcBef>
                <a:spcPct val="50000"/>
              </a:spcBef>
              <a:buNone/>
            </a:pPr>
            <a:endParaRPr lang="en-US" altLang="en-US" dirty="0"/>
          </a:p>
          <a:p>
            <a:pPr lvl="1">
              <a:spcBef>
                <a:spcPct val="50000"/>
              </a:spcBef>
            </a:pPr>
            <a:r>
              <a:rPr lang="en-US" altLang="en-US" dirty="0"/>
              <a:t>Will this </a:t>
            </a:r>
            <a:r>
              <a:rPr lang="en-US" altLang="en-US" dirty="0" smtClean="0"/>
              <a:t>start time work </a:t>
            </a:r>
            <a:r>
              <a:rPr lang="en-US" altLang="en-US" dirty="0"/>
              <a:t>for </a:t>
            </a:r>
            <a:r>
              <a:rPr lang="en-US" altLang="en-US" dirty="0" smtClean="0"/>
              <a:t>people?</a:t>
            </a:r>
            <a:endParaRPr lang="en-US" altLang="en-US" dirty="0"/>
          </a:p>
          <a:p>
            <a:pPr>
              <a:spcBef>
                <a:spcPct val="50000"/>
              </a:spcBef>
            </a:pPr>
            <a:endParaRPr lang="en-US" altLang="en-US" dirty="0"/>
          </a:p>
          <a:p>
            <a:pPr lvl="1">
              <a:spcBef>
                <a:spcPct val="50000"/>
              </a:spcBef>
            </a:pPr>
            <a:endParaRPr lang="en-US" altLang="en-US" dirty="0"/>
          </a:p>
          <a:p>
            <a:endParaRPr lang="en-US" dirty="0"/>
          </a:p>
        </p:txBody>
      </p:sp>
    </p:spTree>
    <p:extLst>
      <p:ext uri="{BB962C8B-B14F-4D97-AF65-F5344CB8AC3E}">
        <p14:creationId xmlns:p14="http://schemas.microsoft.com/office/powerpoint/2010/main" val="22202399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9" name="Picture 9" descr="1688_Jan_van_der_Heyden_The_Dam_with_the_New_Town_Hall_in_Amsterdam-R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18" y="3688947"/>
            <a:ext cx="3321756" cy="2626077"/>
          </a:xfrm>
          <a:prstGeom prst="rect">
            <a:avLst/>
          </a:prstGeom>
          <a:noFill/>
          <a:extLst>
            <a:ext uri="{909E8E84-426E-40DD-AFC4-6F175D3DCCD1}">
              <a14:hiddenFill xmlns:a14="http://schemas.microsoft.com/office/drawing/2010/main">
                <a:solidFill>
                  <a:srgbClr val="FFFFFF"/>
                </a:solidFill>
              </a14:hiddenFill>
            </a:ext>
          </a:extLst>
        </p:spPr>
      </p:pic>
      <p:sp>
        <p:nvSpPr>
          <p:cNvPr id="322571" name="Text Box 11"/>
          <p:cNvSpPr txBox="1">
            <a:spLocks noChangeArrowheads="1"/>
          </p:cNvSpPr>
          <p:nvPr/>
        </p:nvSpPr>
        <p:spPr bwMode="auto">
          <a:xfrm>
            <a:off x="6916785" y="3786796"/>
            <a:ext cx="171821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400" dirty="0" smtClean="0"/>
              <a:t>Late 1500’s to 1600’s</a:t>
            </a:r>
            <a:endParaRPr lang="en-US" altLang="en-US" sz="2400" dirty="0"/>
          </a:p>
        </p:txBody>
      </p:sp>
      <p:sp>
        <p:nvSpPr>
          <p:cNvPr id="2" name="Title 1"/>
          <p:cNvSpPr>
            <a:spLocks noGrp="1"/>
          </p:cNvSpPr>
          <p:nvPr>
            <p:ph type="title"/>
          </p:nvPr>
        </p:nvSpPr>
        <p:spPr>
          <a:xfrm>
            <a:off x="628650" y="23467"/>
            <a:ext cx="7886700" cy="1325563"/>
          </a:xfrm>
        </p:spPr>
        <p:txBody>
          <a:bodyPr>
            <a:normAutofit/>
          </a:bodyPr>
          <a:lstStyle/>
          <a:p>
            <a:r>
              <a:rPr lang="en-US" sz="2800" dirty="0" smtClean="0"/>
              <a:t>History of the microscope begins in the Netherlands</a:t>
            </a:r>
            <a:endParaRPr lang="en-US" sz="28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618" y="1203158"/>
            <a:ext cx="5174392" cy="24732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2771" y="1203158"/>
            <a:ext cx="3022223" cy="247326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374" y="3692384"/>
            <a:ext cx="3168410" cy="2630028"/>
          </a:xfrm>
          <a:prstGeom prst="rect">
            <a:avLst/>
          </a:prstGeom>
        </p:spPr>
      </p:pic>
      <p:sp>
        <p:nvSpPr>
          <p:cNvPr id="7" name="TextBox 6"/>
          <p:cNvSpPr txBox="1"/>
          <p:nvPr/>
        </p:nvSpPr>
        <p:spPr>
          <a:xfrm>
            <a:off x="414857" y="1216683"/>
            <a:ext cx="1186543" cy="369332"/>
          </a:xfrm>
          <a:prstGeom prst="rect">
            <a:avLst/>
          </a:prstGeom>
          <a:noFill/>
        </p:spPr>
        <p:txBody>
          <a:bodyPr wrap="none" rtlCol="0">
            <a:spAutoFit/>
          </a:bodyPr>
          <a:lstStyle/>
          <a:p>
            <a:r>
              <a:rPr lang="en-US" dirty="0">
                <a:latin typeface="Monotype Corsiva" panose="03010101010201010101" pitchFamily="66" charset="0"/>
              </a:rPr>
              <a:t>Middelburg </a:t>
            </a:r>
          </a:p>
        </p:txBody>
      </p:sp>
      <p:sp>
        <p:nvSpPr>
          <p:cNvPr id="14" name="TextBox 13"/>
          <p:cNvSpPr txBox="1"/>
          <p:nvPr/>
        </p:nvSpPr>
        <p:spPr>
          <a:xfrm>
            <a:off x="2461419" y="3688947"/>
            <a:ext cx="1104790" cy="369332"/>
          </a:xfrm>
          <a:prstGeom prst="rect">
            <a:avLst/>
          </a:prstGeom>
          <a:noFill/>
        </p:spPr>
        <p:txBody>
          <a:bodyPr wrap="none" rtlCol="0">
            <a:spAutoFit/>
          </a:bodyPr>
          <a:lstStyle/>
          <a:p>
            <a:r>
              <a:rPr lang="en-US" dirty="0" smtClean="0">
                <a:solidFill>
                  <a:schemeClr val="bg1"/>
                </a:solidFill>
                <a:latin typeface="Monotype Corsiva" panose="03010101010201010101" pitchFamily="66" charset="0"/>
              </a:rPr>
              <a:t>Amsterdam</a:t>
            </a:r>
            <a:endParaRPr lang="en-US" dirty="0">
              <a:solidFill>
                <a:schemeClr val="bg1"/>
              </a:solidFill>
              <a:latin typeface="Monotype Corsiva" panose="03010101010201010101" pitchFamily="66" charset="0"/>
            </a:endParaRPr>
          </a:p>
        </p:txBody>
      </p:sp>
      <p:sp>
        <p:nvSpPr>
          <p:cNvPr id="15" name="TextBox 14"/>
          <p:cNvSpPr txBox="1"/>
          <p:nvPr/>
        </p:nvSpPr>
        <p:spPr>
          <a:xfrm>
            <a:off x="4110965" y="3688947"/>
            <a:ext cx="628698" cy="369332"/>
          </a:xfrm>
          <a:prstGeom prst="rect">
            <a:avLst/>
          </a:prstGeom>
          <a:noFill/>
        </p:spPr>
        <p:txBody>
          <a:bodyPr wrap="none" rtlCol="0">
            <a:spAutoFit/>
          </a:bodyPr>
          <a:lstStyle/>
          <a:p>
            <a:r>
              <a:rPr lang="en-US" dirty="0" smtClean="0">
                <a:solidFill>
                  <a:schemeClr val="bg1"/>
                </a:solidFill>
                <a:latin typeface="Monotype Corsiva" panose="03010101010201010101" pitchFamily="66" charset="0"/>
              </a:rPr>
              <a:t>Delft</a:t>
            </a:r>
            <a:endParaRPr lang="en-US" dirty="0">
              <a:solidFill>
                <a:schemeClr val="bg1"/>
              </a:solidFill>
              <a:latin typeface="Monotype Corsiva" panose="03010101010201010101" pitchFamily="66"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7021" y="5017168"/>
            <a:ext cx="1684186" cy="1305244"/>
          </a:xfrm>
          <a:prstGeom prst="rect">
            <a:avLst/>
          </a:prstGeom>
        </p:spPr>
      </p:pic>
    </p:spTree>
    <p:extLst>
      <p:ext uri="{BB962C8B-B14F-4D97-AF65-F5344CB8AC3E}">
        <p14:creationId xmlns:p14="http://schemas.microsoft.com/office/powerpoint/2010/main" val="3408329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idingrod.jpg                                                 0001847B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20" y="1690689"/>
            <a:ext cx="2237497"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857" y="3783432"/>
            <a:ext cx="4777493" cy="22744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How do these first microscopes differ from a magnifying glass?</a:t>
            </a:r>
            <a:endParaRPr lang="en-US" dirty="0"/>
          </a:p>
        </p:txBody>
      </p:sp>
      <p:sp>
        <p:nvSpPr>
          <p:cNvPr id="7" name="Content Placeholder 6"/>
          <p:cNvSpPr>
            <a:spLocks noGrp="1"/>
          </p:cNvSpPr>
          <p:nvPr>
            <p:ph sz="half" idx="1"/>
          </p:nvPr>
        </p:nvSpPr>
        <p:spPr>
          <a:xfrm>
            <a:off x="4629150" y="1825625"/>
            <a:ext cx="3886200" cy="4351338"/>
          </a:xfrm>
        </p:spPr>
        <p:txBody>
          <a:bodyPr/>
          <a:lstStyle/>
          <a:p>
            <a:r>
              <a:rPr lang="en-US" dirty="0" smtClean="0"/>
              <a:t>Simple microscopes</a:t>
            </a:r>
          </a:p>
          <a:p>
            <a:pPr lvl="1"/>
            <a:r>
              <a:rPr lang="en-US" dirty="0" smtClean="0"/>
              <a:t>One lens</a:t>
            </a:r>
            <a:endParaRPr lang="en-US" dirty="0"/>
          </a:p>
        </p:txBody>
      </p:sp>
      <p:sp>
        <p:nvSpPr>
          <p:cNvPr id="2" name="TextBox 1"/>
          <p:cNvSpPr txBox="1"/>
          <p:nvPr/>
        </p:nvSpPr>
        <p:spPr>
          <a:xfrm>
            <a:off x="1773477" y="6311899"/>
            <a:ext cx="5597045" cy="369332"/>
          </a:xfrm>
          <a:prstGeom prst="rect">
            <a:avLst/>
          </a:prstGeom>
          <a:noFill/>
        </p:spPr>
        <p:txBody>
          <a:bodyPr wrap="none" rtlCol="0">
            <a:spAutoFit/>
          </a:bodyPr>
          <a:lstStyle/>
          <a:p>
            <a:r>
              <a:rPr lang="en-US" dirty="0"/>
              <a:t>http://micro.magnet.fsu.edu/primer/museum/index.html</a:t>
            </a:r>
          </a:p>
        </p:txBody>
      </p:sp>
    </p:spTree>
    <p:extLst>
      <p:ext uri="{BB962C8B-B14F-4D97-AF65-F5344CB8AC3E}">
        <p14:creationId xmlns:p14="http://schemas.microsoft.com/office/powerpoint/2010/main" val="299762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versus compound microscopes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Simple has single lens (or group of lenses) creating one magnified image</a:t>
            </a:r>
          </a:p>
          <a:p>
            <a:r>
              <a:rPr lang="en-US" dirty="0" smtClean="0"/>
              <a:t>Compound has 2 sets of lenses, one creates magnified image inside microscope, 2</a:t>
            </a:r>
            <a:r>
              <a:rPr lang="en-US" baseline="30000" dirty="0" smtClean="0"/>
              <a:t>nd</a:t>
            </a:r>
            <a:r>
              <a:rPr lang="en-US" dirty="0" smtClean="0"/>
              <a:t> set magnifies to create 2</a:t>
            </a:r>
            <a:r>
              <a:rPr lang="en-US" baseline="30000" dirty="0" smtClean="0"/>
              <a:t>nd</a:t>
            </a:r>
            <a:r>
              <a:rPr lang="en-US" dirty="0" smtClean="0"/>
              <a:t> image</a:t>
            </a:r>
          </a:p>
          <a:p>
            <a:r>
              <a:rPr lang="en-US" dirty="0"/>
              <a:t>Zacharias </a:t>
            </a:r>
            <a:r>
              <a:rPr lang="en-US" dirty="0" smtClean="0"/>
              <a:t>Janssen may have invented first microscope, which was compound (~1595)</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02868" y="1690689"/>
            <a:ext cx="3612482" cy="2135378"/>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868" y="4001294"/>
            <a:ext cx="3579395" cy="1829469"/>
          </a:xfrm>
          <a:prstGeom prst="rect">
            <a:avLst/>
          </a:prstGeom>
        </p:spPr>
      </p:pic>
      <p:sp>
        <p:nvSpPr>
          <p:cNvPr id="11" name="TextBox 10"/>
          <p:cNvSpPr txBox="1"/>
          <p:nvPr/>
        </p:nvSpPr>
        <p:spPr>
          <a:xfrm>
            <a:off x="4514850" y="6352190"/>
            <a:ext cx="4164602" cy="369332"/>
          </a:xfrm>
          <a:prstGeom prst="rect">
            <a:avLst/>
          </a:prstGeom>
          <a:noFill/>
        </p:spPr>
        <p:txBody>
          <a:bodyPr wrap="none" rtlCol="0">
            <a:spAutoFit/>
          </a:bodyPr>
          <a:lstStyle/>
          <a:p>
            <a:r>
              <a:rPr lang="en-US" dirty="0"/>
              <a:t>http://www.history-of-the-microscope.org</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5581" y="365126"/>
            <a:ext cx="1086681" cy="1460499"/>
          </a:xfrm>
          <a:prstGeom prst="rect">
            <a:avLst/>
          </a:prstGeom>
        </p:spPr>
      </p:pic>
    </p:spTree>
    <p:extLst>
      <p:ext uri="{BB962C8B-B14F-4D97-AF65-F5344CB8AC3E}">
        <p14:creationId xmlns:p14="http://schemas.microsoft.com/office/powerpoint/2010/main" val="1950297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Differences Between Microscopes and Telescopes</a:t>
            </a:r>
            <a:endParaRPr lang="en-US" dirty="0"/>
          </a:p>
        </p:txBody>
      </p:sp>
      <p:sp>
        <p:nvSpPr>
          <p:cNvPr id="3" name="Text Placeholder 2"/>
          <p:cNvSpPr>
            <a:spLocks noGrp="1"/>
          </p:cNvSpPr>
          <p:nvPr>
            <p:ph type="body" idx="1"/>
          </p:nvPr>
        </p:nvSpPr>
        <p:spPr/>
        <p:txBody>
          <a:bodyPr/>
          <a:lstStyle/>
          <a:p>
            <a:r>
              <a:rPr lang="en-US" dirty="0" smtClean="0"/>
              <a:t>Microscope</a:t>
            </a:r>
            <a:endParaRPr lang="en-US" dirty="0"/>
          </a:p>
        </p:txBody>
      </p:sp>
      <p:sp>
        <p:nvSpPr>
          <p:cNvPr id="5" name="Text Placeholder 4"/>
          <p:cNvSpPr>
            <a:spLocks noGrp="1"/>
          </p:cNvSpPr>
          <p:nvPr>
            <p:ph type="body" sz="quarter" idx="3"/>
          </p:nvPr>
        </p:nvSpPr>
        <p:spPr/>
        <p:txBody>
          <a:bodyPr/>
          <a:lstStyle/>
          <a:p>
            <a:r>
              <a:rPr lang="en-US" dirty="0" smtClean="0"/>
              <a:t>Telescope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0" y="4071058"/>
            <a:ext cx="2897080" cy="193199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285" y="4071058"/>
            <a:ext cx="2575987" cy="19319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616" y="5184482"/>
            <a:ext cx="818566" cy="818566"/>
          </a:xfrm>
          <a:prstGeom prst="rect">
            <a:avLst/>
          </a:prstGeom>
        </p:spPr>
      </p:pic>
    </p:spTree>
    <p:extLst>
      <p:ext uri="{BB962C8B-B14F-4D97-AF65-F5344CB8AC3E}">
        <p14:creationId xmlns:p14="http://schemas.microsoft.com/office/powerpoint/2010/main" val="1444486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Differences Between Microscopes and Telescopes</a:t>
            </a:r>
            <a:endParaRPr lang="en-US" dirty="0"/>
          </a:p>
        </p:txBody>
      </p:sp>
      <p:sp>
        <p:nvSpPr>
          <p:cNvPr id="3" name="Text Placeholder 2"/>
          <p:cNvSpPr>
            <a:spLocks noGrp="1"/>
          </p:cNvSpPr>
          <p:nvPr>
            <p:ph type="body" idx="1"/>
          </p:nvPr>
        </p:nvSpPr>
        <p:spPr/>
        <p:txBody>
          <a:bodyPr/>
          <a:lstStyle/>
          <a:p>
            <a:r>
              <a:rPr lang="en-US" dirty="0" smtClean="0"/>
              <a:t>Microscope</a:t>
            </a:r>
            <a:endParaRPr lang="en-US" dirty="0"/>
          </a:p>
        </p:txBody>
      </p:sp>
      <p:sp>
        <p:nvSpPr>
          <p:cNvPr id="4" name="Content Placeholder 3"/>
          <p:cNvSpPr>
            <a:spLocks noGrp="1"/>
          </p:cNvSpPr>
          <p:nvPr>
            <p:ph sz="half" idx="2"/>
          </p:nvPr>
        </p:nvSpPr>
        <p:spPr/>
        <p:txBody>
          <a:bodyPr/>
          <a:lstStyle/>
          <a:p>
            <a:r>
              <a:rPr lang="en-US" dirty="0" smtClean="0"/>
              <a:t>Small objects</a:t>
            </a:r>
          </a:p>
          <a:p>
            <a:r>
              <a:rPr lang="en-US" dirty="0" smtClean="0"/>
              <a:t>Close up</a:t>
            </a:r>
          </a:p>
          <a:p>
            <a:r>
              <a:rPr lang="en-US" dirty="0" smtClean="0"/>
              <a:t>Here and now</a:t>
            </a:r>
          </a:p>
          <a:p>
            <a:endParaRPr lang="en-US" dirty="0"/>
          </a:p>
        </p:txBody>
      </p:sp>
      <p:sp>
        <p:nvSpPr>
          <p:cNvPr id="5" name="Text Placeholder 4"/>
          <p:cNvSpPr>
            <a:spLocks noGrp="1"/>
          </p:cNvSpPr>
          <p:nvPr>
            <p:ph type="body" sz="quarter" idx="3"/>
          </p:nvPr>
        </p:nvSpPr>
        <p:spPr/>
        <p:txBody>
          <a:bodyPr/>
          <a:lstStyle/>
          <a:p>
            <a:r>
              <a:rPr lang="en-US" dirty="0" smtClean="0"/>
              <a:t>Telescope</a:t>
            </a:r>
            <a:endParaRPr lang="en-US" dirty="0"/>
          </a:p>
        </p:txBody>
      </p:sp>
      <p:sp>
        <p:nvSpPr>
          <p:cNvPr id="6" name="Content Placeholder 5"/>
          <p:cNvSpPr>
            <a:spLocks noGrp="1"/>
          </p:cNvSpPr>
          <p:nvPr>
            <p:ph sz="quarter" idx="4"/>
          </p:nvPr>
        </p:nvSpPr>
        <p:spPr/>
        <p:txBody>
          <a:bodyPr/>
          <a:lstStyle/>
          <a:p>
            <a:r>
              <a:rPr lang="en-US" dirty="0" smtClean="0"/>
              <a:t>Large objects</a:t>
            </a:r>
          </a:p>
          <a:p>
            <a:r>
              <a:rPr lang="en-US" dirty="0" smtClean="0"/>
              <a:t>Far away</a:t>
            </a:r>
          </a:p>
          <a:p>
            <a:r>
              <a:rPr lang="en-US" dirty="0" smtClean="0"/>
              <a:t>Time machine</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20" y="4071058"/>
            <a:ext cx="2897080" cy="193199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285" y="4071058"/>
            <a:ext cx="2575987" cy="19319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616" y="5184482"/>
            <a:ext cx="818566" cy="818566"/>
          </a:xfrm>
          <a:prstGeom prst="rect">
            <a:avLst/>
          </a:prstGeom>
        </p:spPr>
      </p:pic>
    </p:spTree>
    <p:extLst>
      <p:ext uri="{BB962C8B-B14F-4D97-AF65-F5344CB8AC3E}">
        <p14:creationId xmlns:p14="http://schemas.microsoft.com/office/powerpoint/2010/main" val="2112239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882690" name="Group 2"/>
          <p:cNvGrpSpPr>
            <a:grpSpLocks/>
          </p:cNvGrpSpPr>
          <p:nvPr/>
        </p:nvGrpSpPr>
        <p:grpSpPr bwMode="auto">
          <a:xfrm>
            <a:off x="1173163" y="1828800"/>
            <a:ext cx="2836862" cy="2143125"/>
            <a:chOff x="739" y="1152"/>
            <a:chExt cx="1787" cy="1350"/>
          </a:xfrm>
        </p:grpSpPr>
        <p:pic>
          <p:nvPicPr>
            <p:cNvPr id="882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2692"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693"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2694"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2696" name="Picture 8" descr="Avert200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2697" name="Text Box 9"/>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2698" name="Text Box 10"/>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Inverted</a:t>
            </a:r>
            <a:r>
              <a:rPr lang="en-US" altLang="en-US" sz="2400" dirty="0"/>
              <a:t> microscope</a:t>
            </a:r>
          </a:p>
        </p:txBody>
      </p:sp>
      <p:pic>
        <p:nvPicPr>
          <p:cNvPr id="8827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altLang="en-US" sz="2800" b="1" dirty="0">
                <a:solidFill>
                  <a:prstClr val="black"/>
                </a:solidFill>
              </a:rPr>
              <a:t>The basic light microscope types</a:t>
            </a:r>
            <a:endParaRPr lang="en-US" b="1" dirty="0"/>
          </a:p>
        </p:txBody>
      </p:sp>
      <p:sp>
        <p:nvSpPr>
          <p:cNvPr id="18" name="Line 10"/>
          <p:cNvSpPr>
            <a:spLocks noChangeShapeType="1"/>
          </p:cNvSpPr>
          <p:nvPr/>
        </p:nvSpPr>
        <p:spPr bwMode="auto">
          <a:xfrm>
            <a:off x="909638" y="1885950"/>
            <a:ext cx="1066800" cy="6096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1"/>
          <p:cNvSpPr>
            <a:spLocks noChangeShapeType="1"/>
          </p:cNvSpPr>
          <p:nvPr/>
        </p:nvSpPr>
        <p:spPr bwMode="auto">
          <a:xfrm>
            <a:off x="1957388" y="2438400"/>
            <a:ext cx="0" cy="609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2"/>
          <p:cNvSpPr>
            <a:spLocks noChangeShapeType="1"/>
          </p:cNvSpPr>
          <p:nvPr/>
        </p:nvSpPr>
        <p:spPr bwMode="auto">
          <a:xfrm>
            <a:off x="5105400" y="2286000"/>
            <a:ext cx="1676400" cy="1447800"/>
          </a:xfrm>
          <a:prstGeom prst="line">
            <a:avLst/>
          </a:prstGeom>
          <a:noFill/>
          <a:ln w="762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3"/>
          <p:cNvSpPr>
            <a:spLocks noChangeShapeType="1"/>
          </p:cNvSpPr>
          <p:nvPr/>
        </p:nvSpPr>
        <p:spPr bwMode="auto">
          <a:xfrm>
            <a:off x="6807200" y="3100388"/>
            <a:ext cx="0" cy="685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854951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4738" name="Group 2"/>
          <p:cNvGrpSpPr>
            <a:grpSpLocks/>
          </p:cNvGrpSpPr>
          <p:nvPr/>
        </p:nvGrpSpPr>
        <p:grpSpPr bwMode="auto">
          <a:xfrm>
            <a:off x="1173163" y="1828800"/>
            <a:ext cx="2836862" cy="2143125"/>
            <a:chOff x="739" y="1152"/>
            <a:chExt cx="1787" cy="1350"/>
          </a:xfrm>
        </p:grpSpPr>
        <p:pic>
          <p:nvPicPr>
            <p:cNvPr id="884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40"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41"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4742"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4743" name="Picture 7" descr="Avert2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4744" name="Text Box 8"/>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4745" name="Text Box 9"/>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a:solidFill>
                  <a:srgbClr val="FF3300"/>
                </a:solidFill>
              </a:rPr>
              <a:t>Inverted</a:t>
            </a:r>
            <a:r>
              <a:rPr lang="en-US" altLang="en-US" sz="2400"/>
              <a:t> microscope</a:t>
            </a:r>
          </a:p>
        </p:txBody>
      </p:sp>
      <p:sp>
        <p:nvSpPr>
          <p:cNvPr id="884746" name="Line 10"/>
          <p:cNvSpPr>
            <a:spLocks noChangeShapeType="1"/>
          </p:cNvSpPr>
          <p:nvPr/>
        </p:nvSpPr>
        <p:spPr bwMode="auto">
          <a:xfrm>
            <a:off x="909638" y="1885950"/>
            <a:ext cx="1066800" cy="6096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47" name="Line 11"/>
          <p:cNvSpPr>
            <a:spLocks noChangeShapeType="1"/>
          </p:cNvSpPr>
          <p:nvPr/>
        </p:nvSpPr>
        <p:spPr bwMode="auto">
          <a:xfrm>
            <a:off x="1957388" y="2438400"/>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48" name="Line 12"/>
          <p:cNvSpPr>
            <a:spLocks noChangeShapeType="1"/>
          </p:cNvSpPr>
          <p:nvPr/>
        </p:nvSpPr>
        <p:spPr bwMode="auto">
          <a:xfrm>
            <a:off x="5105400" y="2286000"/>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49" name="Line 13"/>
          <p:cNvSpPr>
            <a:spLocks noChangeShapeType="1"/>
          </p:cNvSpPr>
          <p:nvPr/>
        </p:nvSpPr>
        <p:spPr bwMode="auto">
          <a:xfrm>
            <a:off x="6807200" y="3100388"/>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475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4751" name="Line 15"/>
          <p:cNvSpPr>
            <a:spLocks noChangeShapeType="1"/>
          </p:cNvSpPr>
          <p:nvPr/>
        </p:nvSpPr>
        <p:spPr bwMode="auto">
          <a:xfrm flipV="1">
            <a:off x="1952625" y="30480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52" name="Line 16"/>
          <p:cNvSpPr>
            <a:spLocks noChangeShapeType="1"/>
          </p:cNvSpPr>
          <p:nvPr/>
        </p:nvSpPr>
        <p:spPr bwMode="auto">
          <a:xfrm flipH="1">
            <a:off x="1914525" y="3609975"/>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53" name="Line 17"/>
          <p:cNvSpPr>
            <a:spLocks noChangeShapeType="1"/>
          </p:cNvSpPr>
          <p:nvPr/>
        </p:nvSpPr>
        <p:spPr bwMode="auto">
          <a:xfrm>
            <a:off x="6829425" y="2057400"/>
            <a:ext cx="0" cy="762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4754" name="Line 18"/>
          <p:cNvSpPr>
            <a:spLocks noChangeShapeType="1"/>
          </p:cNvSpPr>
          <p:nvPr/>
        </p:nvSpPr>
        <p:spPr bwMode="auto">
          <a:xfrm flipH="1">
            <a:off x="6781800" y="2057400"/>
            <a:ext cx="304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7"/>
          <p:cNvSpPr>
            <a:spLocks noGrp="1" noChangeArrowheads="1"/>
          </p:cNvSpPr>
          <p:nvPr>
            <p:ph type="title"/>
          </p:nvPr>
        </p:nvSpPr>
        <p:spPr/>
        <p:txBody>
          <a:bodyPr/>
          <a:lstStyle/>
          <a:p>
            <a:r>
              <a:rPr lang="en-US" altLang="en-US" sz="2800" b="1" dirty="0"/>
              <a:t>Illumination via Transmitted Light</a:t>
            </a:r>
          </a:p>
        </p:txBody>
      </p:sp>
      <p:sp>
        <p:nvSpPr>
          <p:cNvPr id="21" name="Text Box 3"/>
          <p:cNvSpPr txBox="1">
            <a:spLocks noChangeArrowheads="1"/>
          </p:cNvSpPr>
          <p:nvPr/>
        </p:nvSpPr>
        <p:spPr bwMode="auto">
          <a:xfrm>
            <a:off x="2593003" y="5610226"/>
            <a:ext cx="39579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buFontTx/>
              <a:buNone/>
            </a:pPr>
            <a:r>
              <a:rPr lang="en-US" altLang="en-US" sz="2000" dirty="0">
                <a:latin typeface="+mj-lt"/>
              </a:rPr>
              <a:t>The specimen must be transparent !</a:t>
            </a:r>
          </a:p>
        </p:txBody>
      </p:sp>
    </p:spTree>
    <p:extLst>
      <p:ext uri="{BB962C8B-B14F-4D97-AF65-F5344CB8AC3E}">
        <p14:creationId xmlns:p14="http://schemas.microsoft.com/office/powerpoint/2010/main" val="72501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5762" name="Group 2"/>
          <p:cNvGrpSpPr>
            <a:grpSpLocks/>
          </p:cNvGrpSpPr>
          <p:nvPr/>
        </p:nvGrpSpPr>
        <p:grpSpPr bwMode="auto">
          <a:xfrm>
            <a:off x="1173163" y="1828800"/>
            <a:ext cx="2836862" cy="2143125"/>
            <a:chOff x="739" y="1152"/>
            <a:chExt cx="1787" cy="1350"/>
          </a:xfrm>
        </p:grpSpPr>
        <p:pic>
          <p:nvPicPr>
            <p:cNvPr id="885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5764"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5765"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5766"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5767" name="Picture 7" descr="Avert2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5768" name="Text Box 8"/>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5769" name="Text Box 9"/>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a:solidFill>
                  <a:srgbClr val="FF3300"/>
                </a:solidFill>
              </a:rPr>
              <a:t>Inverted</a:t>
            </a:r>
            <a:r>
              <a:rPr lang="en-US" altLang="en-US" sz="2400"/>
              <a:t> microscope</a:t>
            </a:r>
          </a:p>
        </p:txBody>
      </p:sp>
      <p:sp>
        <p:nvSpPr>
          <p:cNvPr id="885770" name="Line 10"/>
          <p:cNvSpPr>
            <a:spLocks noChangeShapeType="1"/>
          </p:cNvSpPr>
          <p:nvPr/>
        </p:nvSpPr>
        <p:spPr bwMode="auto">
          <a:xfrm>
            <a:off x="1905000" y="2416175"/>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1" name="Line 11"/>
          <p:cNvSpPr>
            <a:spLocks noChangeShapeType="1"/>
          </p:cNvSpPr>
          <p:nvPr/>
        </p:nvSpPr>
        <p:spPr bwMode="auto">
          <a:xfrm>
            <a:off x="5105400" y="2286000"/>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577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5773" name="Line 13"/>
          <p:cNvSpPr>
            <a:spLocks noChangeShapeType="1"/>
          </p:cNvSpPr>
          <p:nvPr/>
        </p:nvSpPr>
        <p:spPr bwMode="auto">
          <a:xfrm flipH="1">
            <a:off x="1981200" y="2581275"/>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4" name="Line 14"/>
          <p:cNvSpPr>
            <a:spLocks noChangeShapeType="1"/>
          </p:cNvSpPr>
          <p:nvPr/>
        </p:nvSpPr>
        <p:spPr bwMode="auto">
          <a:xfrm flipH="1">
            <a:off x="6858000" y="3289300"/>
            <a:ext cx="838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5" name="Line 15"/>
          <p:cNvSpPr>
            <a:spLocks noChangeShapeType="1"/>
          </p:cNvSpPr>
          <p:nvPr/>
        </p:nvSpPr>
        <p:spPr bwMode="auto">
          <a:xfrm flipV="1">
            <a:off x="6858000" y="2870200"/>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6" name="Line 16"/>
          <p:cNvSpPr>
            <a:spLocks noChangeShapeType="1"/>
          </p:cNvSpPr>
          <p:nvPr/>
        </p:nvSpPr>
        <p:spPr bwMode="auto">
          <a:xfrm>
            <a:off x="914400" y="1905000"/>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7" name="Line 17"/>
          <p:cNvSpPr>
            <a:spLocks noChangeShapeType="1"/>
          </p:cNvSpPr>
          <p:nvPr/>
        </p:nvSpPr>
        <p:spPr bwMode="auto">
          <a:xfrm>
            <a:off x="1981200" y="2543175"/>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8" name="Line 18"/>
          <p:cNvSpPr>
            <a:spLocks noChangeShapeType="1"/>
          </p:cNvSpPr>
          <p:nvPr/>
        </p:nvSpPr>
        <p:spPr bwMode="auto">
          <a:xfrm>
            <a:off x="6807200" y="3100388"/>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5779" name="Text Box 19"/>
          <p:cNvSpPr txBox="1">
            <a:spLocks noChangeArrowheads="1"/>
          </p:cNvSpPr>
          <p:nvPr/>
        </p:nvSpPr>
        <p:spPr bwMode="auto">
          <a:xfrm>
            <a:off x="1143000" y="1295400"/>
            <a:ext cx="670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buFontTx/>
              <a:buNone/>
            </a:pPr>
            <a:endParaRPr lang="en-US" altLang="en-US" sz="1600">
              <a:latin typeface="Times New Roman" panose="02020603050405020304" pitchFamily="18" charset="0"/>
            </a:endParaRPr>
          </a:p>
        </p:txBody>
      </p:sp>
      <p:sp>
        <p:nvSpPr>
          <p:cNvPr id="20" name="Rectangle 7"/>
          <p:cNvSpPr>
            <a:spLocks noGrp="1" noChangeArrowheads="1"/>
          </p:cNvSpPr>
          <p:nvPr>
            <p:ph type="title"/>
          </p:nvPr>
        </p:nvSpPr>
        <p:spPr>
          <a:xfrm>
            <a:off x="628650" y="365126"/>
            <a:ext cx="7886700" cy="1325563"/>
          </a:xfrm>
        </p:spPr>
        <p:txBody>
          <a:bodyPr/>
          <a:lstStyle/>
          <a:p>
            <a:r>
              <a:rPr lang="en-US" altLang="en-US" sz="2800" b="1" dirty="0"/>
              <a:t>Illumination via “Reflected” (Incident) Light</a:t>
            </a:r>
          </a:p>
        </p:txBody>
      </p:sp>
      <p:sp>
        <p:nvSpPr>
          <p:cNvPr id="21" name="Text Box 3"/>
          <p:cNvSpPr txBox="1">
            <a:spLocks noChangeArrowheads="1"/>
          </p:cNvSpPr>
          <p:nvPr/>
        </p:nvSpPr>
        <p:spPr bwMode="auto">
          <a:xfrm>
            <a:off x="2593003" y="5610226"/>
            <a:ext cx="395799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err="1">
                <a:latin typeface="+mj-lt"/>
              </a:rPr>
              <a:t>Eg</a:t>
            </a:r>
            <a:r>
              <a:rPr lang="en-US" altLang="en-US" sz="2000" dirty="0">
                <a:latin typeface="+mj-lt"/>
              </a:rPr>
              <a:t>. Fluorescence, Opaque </a:t>
            </a:r>
            <a:r>
              <a:rPr lang="en-US" altLang="en-US" sz="2000" dirty="0" smtClean="0">
                <a:latin typeface="+mj-lt"/>
              </a:rPr>
              <a:t>Samples</a:t>
            </a:r>
            <a:endParaRPr lang="en-US" altLang="en-US" sz="2000" dirty="0">
              <a:latin typeface="+mj-lt"/>
            </a:endParaRPr>
          </a:p>
        </p:txBody>
      </p:sp>
    </p:spTree>
    <p:extLst>
      <p:ext uri="{BB962C8B-B14F-4D97-AF65-F5344CB8AC3E}">
        <p14:creationId xmlns:p14="http://schemas.microsoft.com/office/powerpoint/2010/main" val="353124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786" name="Group 2"/>
          <p:cNvGrpSpPr>
            <a:grpSpLocks/>
          </p:cNvGrpSpPr>
          <p:nvPr/>
        </p:nvGrpSpPr>
        <p:grpSpPr bwMode="auto">
          <a:xfrm>
            <a:off x="1173163" y="1828800"/>
            <a:ext cx="2836862" cy="2143125"/>
            <a:chOff x="739" y="1152"/>
            <a:chExt cx="1787" cy="1350"/>
          </a:xfrm>
        </p:grpSpPr>
        <p:pic>
          <p:nvPicPr>
            <p:cNvPr id="886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6788"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789"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86790"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886791" name="Picture 7" descr="Avert200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571750" cy="2332038"/>
          </a:xfrm>
          <a:prstGeom prst="rect">
            <a:avLst/>
          </a:prstGeom>
          <a:noFill/>
          <a:extLst>
            <a:ext uri="{909E8E84-426E-40DD-AFC4-6F175D3DCCD1}">
              <a14:hiddenFill xmlns:a14="http://schemas.microsoft.com/office/drawing/2010/main">
                <a:solidFill>
                  <a:srgbClr val="FFFFFF"/>
                </a:solidFill>
              </a14:hiddenFill>
            </a:ext>
          </a:extLst>
        </p:spPr>
      </p:pic>
      <p:sp>
        <p:nvSpPr>
          <p:cNvPr id="886792" name="Text Box 8"/>
          <p:cNvSpPr txBox="1">
            <a:spLocks noChangeArrowheads="1"/>
          </p:cNvSpPr>
          <p:nvPr/>
        </p:nvSpPr>
        <p:spPr bwMode="auto">
          <a:xfrm>
            <a:off x="1143000" y="4495800"/>
            <a:ext cx="34290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dirty="0">
                <a:solidFill>
                  <a:srgbClr val="FF3300"/>
                </a:solidFill>
              </a:rPr>
              <a:t>Upright</a:t>
            </a:r>
            <a:r>
              <a:rPr lang="en-US" altLang="en-US" sz="2400" dirty="0"/>
              <a:t> microscope</a:t>
            </a:r>
          </a:p>
          <a:p>
            <a:pPr algn="l" eaLnBrk="1" hangingPunct="1">
              <a:buFontTx/>
              <a:buNone/>
            </a:pPr>
            <a:r>
              <a:rPr lang="en-US" altLang="en-US" sz="1000" dirty="0"/>
              <a:t>.</a:t>
            </a:r>
          </a:p>
        </p:txBody>
      </p:sp>
      <p:sp>
        <p:nvSpPr>
          <p:cNvPr id="886793" name="Text Box 9"/>
          <p:cNvSpPr txBox="1">
            <a:spLocks noChangeArrowheads="1"/>
          </p:cNvSpPr>
          <p:nvPr/>
        </p:nvSpPr>
        <p:spPr bwMode="auto">
          <a:xfrm>
            <a:off x="5410200" y="4495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2400">
                <a:solidFill>
                  <a:srgbClr val="FF3300"/>
                </a:solidFill>
              </a:rPr>
              <a:t>Inverted</a:t>
            </a:r>
            <a:r>
              <a:rPr lang="en-US" altLang="en-US" sz="2400"/>
              <a:t> microscope</a:t>
            </a:r>
          </a:p>
        </p:txBody>
      </p:sp>
      <p:sp>
        <p:nvSpPr>
          <p:cNvPr id="886794" name="Line 10"/>
          <p:cNvSpPr>
            <a:spLocks noChangeShapeType="1"/>
          </p:cNvSpPr>
          <p:nvPr/>
        </p:nvSpPr>
        <p:spPr bwMode="auto">
          <a:xfrm>
            <a:off x="914400" y="1905000"/>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795" name="Line 11"/>
          <p:cNvSpPr>
            <a:spLocks noChangeShapeType="1"/>
          </p:cNvSpPr>
          <p:nvPr/>
        </p:nvSpPr>
        <p:spPr bwMode="auto">
          <a:xfrm>
            <a:off x="1905000" y="2416175"/>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796" name="Line 12"/>
          <p:cNvSpPr>
            <a:spLocks noChangeShapeType="1"/>
          </p:cNvSpPr>
          <p:nvPr/>
        </p:nvSpPr>
        <p:spPr bwMode="auto">
          <a:xfrm>
            <a:off x="5105400" y="2286000"/>
            <a:ext cx="1676400" cy="14478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797" name="Line 13"/>
          <p:cNvSpPr>
            <a:spLocks noChangeShapeType="1"/>
          </p:cNvSpPr>
          <p:nvPr/>
        </p:nvSpPr>
        <p:spPr bwMode="auto">
          <a:xfrm flipH="1">
            <a:off x="6807200" y="3098800"/>
            <a:ext cx="0" cy="6858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8679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04800"/>
            <a:ext cx="6381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6799" name="Line 15"/>
          <p:cNvSpPr>
            <a:spLocks noChangeShapeType="1"/>
          </p:cNvSpPr>
          <p:nvPr/>
        </p:nvSpPr>
        <p:spPr bwMode="auto">
          <a:xfrm flipV="1">
            <a:off x="1943100" y="30480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0" name="Line 16"/>
          <p:cNvSpPr>
            <a:spLocks noChangeShapeType="1"/>
          </p:cNvSpPr>
          <p:nvPr/>
        </p:nvSpPr>
        <p:spPr bwMode="auto">
          <a:xfrm flipH="1">
            <a:off x="1905000" y="3621088"/>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2" name="Line 18"/>
          <p:cNvSpPr>
            <a:spLocks noChangeShapeType="1"/>
          </p:cNvSpPr>
          <p:nvPr/>
        </p:nvSpPr>
        <p:spPr bwMode="auto">
          <a:xfrm flipH="1">
            <a:off x="6843713" y="2057400"/>
            <a:ext cx="0" cy="838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3" name="Line 19"/>
          <p:cNvSpPr>
            <a:spLocks noChangeShapeType="1"/>
          </p:cNvSpPr>
          <p:nvPr/>
        </p:nvSpPr>
        <p:spPr bwMode="auto">
          <a:xfrm flipH="1">
            <a:off x="6810375" y="2057400"/>
            <a:ext cx="304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4" name="Line 20"/>
          <p:cNvSpPr>
            <a:spLocks noChangeShapeType="1"/>
          </p:cNvSpPr>
          <p:nvPr/>
        </p:nvSpPr>
        <p:spPr bwMode="auto">
          <a:xfrm>
            <a:off x="1981200" y="2543175"/>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5" name="Line 21"/>
          <p:cNvSpPr>
            <a:spLocks noChangeShapeType="1"/>
          </p:cNvSpPr>
          <p:nvPr/>
        </p:nvSpPr>
        <p:spPr bwMode="auto">
          <a:xfrm flipH="1">
            <a:off x="6862763" y="3290888"/>
            <a:ext cx="8382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6" name="Line 22"/>
          <p:cNvSpPr>
            <a:spLocks noChangeShapeType="1"/>
          </p:cNvSpPr>
          <p:nvPr/>
        </p:nvSpPr>
        <p:spPr bwMode="auto">
          <a:xfrm flipV="1">
            <a:off x="6858000" y="2871788"/>
            <a:ext cx="0" cy="4572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6807" name="Line 23"/>
          <p:cNvSpPr>
            <a:spLocks noChangeShapeType="1"/>
          </p:cNvSpPr>
          <p:nvPr/>
        </p:nvSpPr>
        <p:spPr bwMode="auto">
          <a:xfrm flipH="1">
            <a:off x="1981200" y="2581275"/>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Rectangle 7"/>
          <p:cNvSpPr>
            <a:spLocks noGrp="1" noChangeArrowheads="1"/>
          </p:cNvSpPr>
          <p:nvPr>
            <p:ph type="title"/>
          </p:nvPr>
        </p:nvSpPr>
        <p:spPr>
          <a:xfrm>
            <a:off x="628650" y="365126"/>
            <a:ext cx="7886700" cy="1325563"/>
          </a:xfrm>
        </p:spPr>
        <p:txBody>
          <a:bodyPr/>
          <a:lstStyle/>
          <a:p>
            <a:r>
              <a:rPr lang="en-US" altLang="en-US" sz="2800" b="1" dirty="0"/>
              <a:t>Mixed Illumination</a:t>
            </a:r>
          </a:p>
        </p:txBody>
      </p:sp>
    </p:spTree>
    <p:extLst>
      <p:ext uri="{BB962C8B-B14F-4D97-AF65-F5344CB8AC3E}">
        <p14:creationId xmlns:p14="http://schemas.microsoft.com/office/powerpoint/2010/main" val="1428125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903170" name="Object 2"/>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9270" name="Picture" r:id="rId3" imgW="722160" imgH="722160" progId="Word.Picture.8">
                  <p:embed/>
                </p:oleObj>
              </mc:Choice>
              <mc:Fallback>
                <p:oleObj name="Picture" r:id="rId3" imgW="722160" imgH="722160" progId="Word.Picture.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3171" name="Rectangle 3"/>
          <p:cNvSpPr>
            <a:spLocks noChangeArrowheads="1"/>
          </p:cNvSpPr>
          <p:nvPr/>
        </p:nvSpPr>
        <p:spPr bwMode="auto">
          <a:xfrm>
            <a:off x="685800" y="1981200"/>
            <a:ext cx="3810000" cy="4114800"/>
          </a:xfrm>
          <a:prstGeom prst="rect">
            <a:avLst/>
          </a:prstGeom>
          <a:noFill/>
          <a:ln>
            <a:noFill/>
          </a:ln>
          <a:effec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altLang="en-US" dirty="0">
                <a:solidFill>
                  <a:srgbClr val="FFFF00"/>
                </a:solidFill>
                <a:latin typeface="+mn-lt"/>
              </a:rPr>
              <a:t>Transmitted Light</a:t>
            </a:r>
          </a:p>
          <a:p>
            <a:pPr>
              <a:buFont typeface="Arial" panose="020B0604020202020204" pitchFamily="34" charset="0"/>
              <a:buChar char="•"/>
            </a:pPr>
            <a:r>
              <a:rPr lang="en-US" altLang="en-US" sz="2000" dirty="0" err="1">
                <a:latin typeface="+mn-lt"/>
              </a:rPr>
              <a:t>Brightfield</a:t>
            </a:r>
            <a:endParaRPr lang="en-US" altLang="en-US" sz="2000" dirty="0">
              <a:latin typeface="+mn-lt"/>
            </a:endParaRPr>
          </a:p>
          <a:p>
            <a:pPr>
              <a:buFont typeface="Arial" panose="020B0604020202020204" pitchFamily="34" charset="0"/>
              <a:buChar char="•"/>
            </a:pPr>
            <a:r>
              <a:rPr lang="en-US" altLang="en-US" sz="2000" dirty="0">
                <a:latin typeface="+mn-lt"/>
              </a:rPr>
              <a:t>Oblique</a:t>
            </a:r>
          </a:p>
          <a:p>
            <a:pPr>
              <a:buFont typeface="Arial" panose="020B0604020202020204" pitchFamily="34" charset="0"/>
              <a:buChar char="•"/>
            </a:pPr>
            <a:endParaRPr lang="en-US" altLang="en-US" sz="2000" dirty="0">
              <a:latin typeface="+mn-lt"/>
            </a:endParaRPr>
          </a:p>
          <a:p>
            <a:pPr>
              <a:buFont typeface="Arial" panose="020B0604020202020204" pitchFamily="34" charset="0"/>
              <a:buChar char="•"/>
            </a:pPr>
            <a:r>
              <a:rPr lang="en-US" altLang="en-US" sz="2000" dirty="0" err="1">
                <a:latin typeface="+mn-lt"/>
              </a:rPr>
              <a:t>Darkfield</a:t>
            </a:r>
            <a:endParaRPr lang="en-US" altLang="en-US" sz="2000" dirty="0">
              <a:latin typeface="+mn-lt"/>
            </a:endParaRPr>
          </a:p>
          <a:p>
            <a:pPr>
              <a:buFont typeface="Arial" panose="020B0604020202020204" pitchFamily="34" charset="0"/>
              <a:buChar char="•"/>
            </a:pPr>
            <a:r>
              <a:rPr lang="en-US" altLang="en-US" sz="2000" dirty="0">
                <a:latin typeface="+mn-lt"/>
              </a:rPr>
              <a:t>Phase Contrast</a:t>
            </a:r>
          </a:p>
          <a:p>
            <a:pPr>
              <a:buFont typeface="Arial" panose="020B0604020202020204" pitchFamily="34" charset="0"/>
              <a:buChar char="•"/>
            </a:pPr>
            <a:r>
              <a:rPr lang="en-US" altLang="en-US" sz="2000" dirty="0">
                <a:latin typeface="+mn-lt"/>
              </a:rPr>
              <a:t>Polarized Light</a:t>
            </a:r>
          </a:p>
          <a:p>
            <a:pPr>
              <a:buFont typeface="Arial" panose="020B0604020202020204" pitchFamily="34" charset="0"/>
              <a:buChar char="•"/>
            </a:pPr>
            <a:r>
              <a:rPr lang="en-US" altLang="en-US" sz="2000" dirty="0">
                <a:latin typeface="+mn-lt"/>
              </a:rPr>
              <a:t>DIC (Differential Interference Contrast)</a:t>
            </a:r>
          </a:p>
          <a:p>
            <a:pPr>
              <a:buFont typeface="Arial" panose="020B0604020202020204" pitchFamily="34" charset="0"/>
              <a:buChar char="•"/>
            </a:pPr>
            <a:r>
              <a:rPr lang="en-US" altLang="en-US" sz="2000" dirty="0">
                <a:solidFill>
                  <a:schemeClr val="bg1"/>
                </a:solidFill>
                <a:latin typeface="+mn-lt"/>
              </a:rPr>
              <a:t>Fluorescence - not any more &gt; Epi !</a:t>
            </a:r>
            <a:r>
              <a:rPr lang="en-US" altLang="en-US" sz="2000" dirty="0">
                <a:latin typeface="+mn-lt"/>
              </a:rPr>
              <a:t> </a:t>
            </a:r>
          </a:p>
        </p:txBody>
      </p:sp>
      <p:sp>
        <p:nvSpPr>
          <p:cNvPr id="903172" name="Rectangle 4"/>
          <p:cNvSpPr>
            <a:spLocks noChangeArrowheads="1"/>
          </p:cNvSpPr>
          <p:nvPr/>
        </p:nvSpPr>
        <p:spPr bwMode="auto">
          <a:xfrm>
            <a:off x="4648200" y="1981200"/>
            <a:ext cx="381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defRPr sz="2800">
                <a:solidFill>
                  <a:schemeClr val="tx1"/>
                </a:solidFill>
                <a:latin typeface="Times New Roman" panose="02020603050405020304" pitchFamily="18" charset="0"/>
              </a:defRPr>
            </a:lvl1pPr>
            <a:lvl2pPr marL="742950" indent="-285750" algn="l">
              <a:spcBef>
                <a:spcPct val="20000"/>
              </a:spcBef>
              <a:buChar char="–"/>
              <a:defRPr sz="2400">
                <a:solidFill>
                  <a:schemeClr val="tx1"/>
                </a:solidFill>
                <a:latin typeface="Times New Roman" panose="02020603050405020304" pitchFamily="18" charset="0"/>
              </a:defRPr>
            </a:lvl2pPr>
            <a:lvl3pPr marL="1143000" indent="-228600" algn="l">
              <a:spcBef>
                <a:spcPct val="20000"/>
              </a:spcBef>
              <a:defRPr sz="2000">
                <a:solidFill>
                  <a:schemeClr val="tx1"/>
                </a:solidFill>
                <a:latin typeface="Times New Roman" panose="02020603050405020304" pitchFamily="18" charset="0"/>
              </a:defRPr>
            </a:lvl3pPr>
            <a:lvl4pPr marL="1600200" indent="-228600" algn="l">
              <a:spcBef>
                <a:spcPct val="20000"/>
              </a:spcBef>
              <a:buChar char="–"/>
              <a:defRPr>
                <a:solidFill>
                  <a:schemeClr val="tx1"/>
                </a:solidFill>
                <a:latin typeface="Times New Roman" panose="02020603050405020304" pitchFamily="18" charset="0"/>
              </a:defRPr>
            </a:lvl4pPr>
            <a:lvl5pPr marL="2057400" indent="-228600" algn="l">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altLang="en-US" dirty="0">
                <a:solidFill>
                  <a:srgbClr val="FF0000"/>
                </a:solidFill>
                <a:latin typeface="+mn-lt"/>
              </a:rPr>
              <a:t>Incident Light</a:t>
            </a:r>
          </a:p>
          <a:p>
            <a:pPr>
              <a:buFont typeface="Arial" panose="020B0604020202020204" pitchFamily="34" charset="0"/>
              <a:buChar char="•"/>
            </a:pPr>
            <a:r>
              <a:rPr lang="en-US" altLang="en-US" sz="2000" dirty="0" err="1">
                <a:latin typeface="+mn-lt"/>
              </a:rPr>
              <a:t>Brightfield</a:t>
            </a:r>
            <a:endParaRPr lang="en-US" altLang="en-US" sz="2000" dirty="0">
              <a:latin typeface="+mn-lt"/>
            </a:endParaRPr>
          </a:p>
          <a:p>
            <a:pPr>
              <a:buFont typeface="Arial" panose="020B0604020202020204" pitchFamily="34" charset="0"/>
              <a:buChar char="•"/>
            </a:pPr>
            <a:r>
              <a:rPr lang="en-US" altLang="en-US" sz="2000" dirty="0">
                <a:latin typeface="+mn-lt"/>
              </a:rPr>
              <a:t>Oblique</a:t>
            </a:r>
          </a:p>
          <a:p>
            <a:pPr>
              <a:buFont typeface="Arial" panose="020B0604020202020204" pitchFamily="34" charset="0"/>
              <a:buChar char="•"/>
            </a:pPr>
            <a:endParaRPr lang="en-US" altLang="en-US" sz="2000" dirty="0">
              <a:latin typeface="+mn-lt"/>
            </a:endParaRPr>
          </a:p>
          <a:p>
            <a:pPr>
              <a:buFont typeface="Arial" panose="020B0604020202020204" pitchFamily="34" charset="0"/>
              <a:buChar char="•"/>
            </a:pPr>
            <a:r>
              <a:rPr lang="en-US" altLang="en-US" sz="2000" dirty="0" err="1">
                <a:latin typeface="+mn-lt"/>
              </a:rPr>
              <a:t>Darkfield</a:t>
            </a:r>
            <a:endParaRPr lang="en-US" altLang="en-US" sz="2000" dirty="0">
              <a:latin typeface="+mn-lt"/>
            </a:endParaRPr>
          </a:p>
          <a:p>
            <a:pPr>
              <a:buFont typeface="Arial" panose="020B0604020202020204" pitchFamily="34" charset="0"/>
              <a:buChar char="•"/>
            </a:pPr>
            <a:r>
              <a:rPr lang="en-US" altLang="en-US" sz="2000" dirty="0">
                <a:solidFill>
                  <a:schemeClr val="bg1"/>
                </a:solidFill>
                <a:latin typeface="+mn-lt"/>
              </a:rPr>
              <a:t>Not any more (DIC !)</a:t>
            </a:r>
          </a:p>
          <a:p>
            <a:pPr>
              <a:buFont typeface="Arial" panose="020B0604020202020204" pitchFamily="34" charset="0"/>
              <a:buChar char="•"/>
            </a:pPr>
            <a:r>
              <a:rPr lang="en-US" altLang="en-US" sz="2000" dirty="0">
                <a:latin typeface="+mn-lt"/>
              </a:rPr>
              <a:t>Polarized Light</a:t>
            </a:r>
          </a:p>
          <a:p>
            <a:pPr>
              <a:buFont typeface="Arial" panose="020B0604020202020204" pitchFamily="34" charset="0"/>
              <a:buChar char="•"/>
            </a:pPr>
            <a:r>
              <a:rPr lang="en-US" altLang="en-US" sz="2000" dirty="0">
                <a:latin typeface="+mn-lt"/>
              </a:rPr>
              <a:t>DIC (Differential Interference Contrast)</a:t>
            </a:r>
          </a:p>
          <a:p>
            <a:pPr>
              <a:buFont typeface="Arial" panose="020B0604020202020204" pitchFamily="34" charset="0"/>
              <a:buChar char="•"/>
            </a:pPr>
            <a:r>
              <a:rPr lang="en-US" altLang="en-US" sz="2000" dirty="0">
                <a:latin typeface="+mn-lt"/>
              </a:rPr>
              <a:t>Fluorescence (Epi)</a:t>
            </a:r>
            <a:endParaRPr lang="en-US" altLang="en-US" dirty="0">
              <a:latin typeface="+mn-lt"/>
            </a:endParaRPr>
          </a:p>
        </p:txBody>
      </p:sp>
      <p:sp>
        <p:nvSpPr>
          <p:cNvPr id="903173" name="Rectangle 5"/>
          <p:cNvSpPr>
            <a:spLocks noChangeArrowheads="1"/>
          </p:cNvSpPr>
          <p:nvPr/>
        </p:nvSpPr>
        <p:spPr bwMode="auto">
          <a:xfrm>
            <a:off x="3810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4400">
                <a:solidFill>
                  <a:schemeClr val="tx2"/>
                </a:solidFill>
                <a:latin typeface="Times New Roman" panose="02020603050405020304" pitchFamily="18" charset="0"/>
              </a:defRPr>
            </a:lvl1pPr>
            <a:lvl2pPr>
              <a:spcBef>
                <a:spcPct val="0"/>
              </a:spcBef>
              <a:defRPr sz="4400">
                <a:solidFill>
                  <a:schemeClr val="tx2"/>
                </a:solidFill>
                <a:latin typeface="Times New Roman" panose="02020603050405020304" pitchFamily="18" charset="0"/>
              </a:defRPr>
            </a:lvl2pPr>
            <a:lvl3pPr>
              <a:spcBef>
                <a:spcPct val="0"/>
              </a:spcBef>
              <a:defRPr sz="4400">
                <a:solidFill>
                  <a:schemeClr val="tx2"/>
                </a:solidFill>
                <a:latin typeface="Times New Roman" panose="02020603050405020304" pitchFamily="18" charset="0"/>
              </a:defRPr>
            </a:lvl3pPr>
            <a:lvl4pPr>
              <a:spcBef>
                <a:spcPct val="0"/>
              </a:spcBef>
              <a:defRPr sz="4400">
                <a:solidFill>
                  <a:schemeClr val="tx2"/>
                </a:solidFill>
                <a:latin typeface="Times New Roman" panose="02020603050405020304" pitchFamily="18" charset="0"/>
              </a:defRPr>
            </a:lvl4pPr>
            <a:lvl5pPr>
              <a:spcBef>
                <a:spcPct val="0"/>
              </a:spcBef>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pPr>
              <a:buFontTx/>
              <a:buNone/>
            </a:pPr>
            <a:r>
              <a:rPr lang="en-US" altLang="en-US" sz="4000" dirty="0">
                <a:solidFill>
                  <a:schemeClr val="tx1"/>
                </a:solidFill>
                <a:latin typeface="+mj-lt"/>
              </a:rPr>
              <a:t>Illumination Techniques - Overview</a:t>
            </a:r>
          </a:p>
        </p:txBody>
      </p:sp>
    </p:spTree>
    <p:extLst>
      <p:ext uri="{BB962C8B-B14F-4D97-AF65-F5344CB8AC3E}">
        <p14:creationId xmlns:p14="http://schemas.microsoft.com/office/powerpoint/2010/main" val="2906664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ct val="50000"/>
              </a:spcBef>
            </a:pPr>
            <a:r>
              <a:rPr lang="en-US" altLang="en-US" sz="3200" dirty="0"/>
              <a:t>Sister Course</a:t>
            </a:r>
            <a:br>
              <a:rPr lang="en-US" altLang="en-US" sz="3200" dirty="0"/>
            </a:br>
            <a:r>
              <a:rPr lang="en-US" altLang="en-US" sz="3200" dirty="0"/>
              <a:t>Biology 227: Methods in Modern Microscopy</a:t>
            </a:r>
            <a:br>
              <a:rPr lang="en-US" altLang="en-US" sz="3200" dirty="0"/>
            </a:br>
            <a:endParaRPr lang="en-US" sz="3200" dirty="0"/>
          </a:p>
        </p:txBody>
      </p:sp>
      <p:sp>
        <p:nvSpPr>
          <p:cNvPr id="3" name="Content Placeholder 2"/>
          <p:cNvSpPr>
            <a:spLocks noGrp="1"/>
          </p:cNvSpPr>
          <p:nvPr>
            <p:ph idx="1"/>
          </p:nvPr>
        </p:nvSpPr>
        <p:spPr/>
        <p:txBody>
          <a:bodyPr/>
          <a:lstStyle/>
          <a:p>
            <a:pPr lvl="1">
              <a:spcBef>
                <a:spcPct val="50000"/>
              </a:spcBef>
            </a:pPr>
            <a:r>
              <a:rPr lang="en-US" altLang="en-US" dirty="0" smtClean="0"/>
              <a:t>Will be taught next year (Winter 2016)</a:t>
            </a:r>
          </a:p>
          <a:p>
            <a:pPr lvl="1">
              <a:spcBef>
                <a:spcPct val="50000"/>
              </a:spcBef>
            </a:pPr>
            <a:r>
              <a:rPr lang="en-US" altLang="en-US" dirty="0" smtClean="0"/>
              <a:t>Laboratory class</a:t>
            </a:r>
          </a:p>
          <a:p>
            <a:pPr lvl="1">
              <a:spcBef>
                <a:spcPct val="50000"/>
              </a:spcBef>
            </a:pPr>
            <a:r>
              <a:rPr lang="en-US" altLang="en-US" dirty="0" smtClean="0"/>
              <a:t>Located in Church, room 68</a:t>
            </a:r>
            <a:endParaRPr lang="en-US" altLang="en-US" dirty="0"/>
          </a:p>
          <a:p>
            <a:pPr lvl="1">
              <a:spcBef>
                <a:spcPct val="50000"/>
              </a:spcBef>
            </a:pPr>
            <a:r>
              <a:rPr lang="en-US" altLang="en-US" dirty="0"/>
              <a:t>Attendance limited</a:t>
            </a:r>
          </a:p>
          <a:p>
            <a:endParaRPr lang="en-US" dirty="0"/>
          </a:p>
        </p:txBody>
      </p:sp>
    </p:spTree>
    <p:extLst>
      <p:ext uri="{BB962C8B-B14F-4D97-AF65-F5344CB8AC3E}">
        <p14:creationId xmlns:p14="http://schemas.microsoft.com/office/powerpoint/2010/main" val="188709968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Fluorescence microscopy</a:t>
            </a:r>
            <a:endParaRPr lang="en-US" dirty="0"/>
          </a:p>
        </p:txBody>
      </p:sp>
      <p:sp>
        <p:nvSpPr>
          <p:cNvPr id="3" name="Content Placeholder 2"/>
          <p:cNvSpPr>
            <a:spLocks noGrp="1"/>
          </p:cNvSpPr>
          <p:nvPr>
            <p:ph sz="half" idx="1"/>
          </p:nvPr>
        </p:nvSpPr>
        <p:spPr/>
        <p:txBody>
          <a:bodyPr/>
          <a:lstStyle/>
          <a:p>
            <a:r>
              <a:rPr lang="en-US" dirty="0" smtClean="0"/>
              <a:t>First fluorescence microscope built </a:t>
            </a:r>
            <a:r>
              <a:rPr lang="en-US" dirty="0"/>
              <a:t>by </a:t>
            </a:r>
            <a:r>
              <a:rPr lang="en-US" dirty="0" smtClean="0"/>
              <a:t>Henry </a:t>
            </a:r>
            <a:r>
              <a:rPr lang="en-US" dirty="0" err="1" smtClean="0"/>
              <a:t>Seidentopf</a:t>
            </a:r>
            <a:r>
              <a:rPr lang="en-US" dirty="0" smtClean="0"/>
              <a:t> &amp; August </a:t>
            </a:r>
            <a:r>
              <a:rPr lang="en-US" dirty="0" err="1" smtClean="0"/>
              <a:t>Köhler</a:t>
            </a:r>
            <a:r>
              <a:rPr lang="en-US" dirty="0" smtClean="0"/>
              <a:t> (1908)</a:t>
            </a:r>
          </a:p>
          <a:p>
            <a:r>
              <a:rPr lang="en-US" dirty="0" smtClean="0"/>
              <a:t>Used transmitted light path</a:t>
            </a:r>
          </a:p>
          <a:p>
            <a:r>
              <a:rPr lang="en-US" dirty="0" smtClean="0"/>
              <a:t>So dangerous that couldn’t look through it, needed camera</a:t>
            </a:r>
            <a:endParaRPr lang="en-US" dirty="0"/>
          </a:p>
        </p:txBody>
      </p:sp>
      <p:sp>
        <p:nvSpPr>
          <p:cNvPr id="5" name="object 4"/>
          <p:cNvSpPr/>
          <p:nvPr/>
        </p:nvSpPr>
        <p:spPr>
          <a:xfrm>
            <a:off x="4629151" y="1825625"/>
            <a:ext cx="3897472" cy="2997767"/>
          </a:xfrm>
          <a:prstGeom prst="rect">
            <a:avLst/>
          </a:prstGeom>
          <a:blipFill>
            <a:blip r:embed="rId2" cstate="print"/>
            <a:stretch>
              <a:fillRect/>
            </a:stretch>
          </a:blipFill>
        </p:spPr>
        <p:txBody>
          <a:bodyPr wrap="square" lIns="0" tIns="0" rIns="0" bIns="0" rtlCol="0"/>
          <a:lstStyle/>
          <a:p>
            <a:endParaRPr/>
          </a:p>
        </p:txBody>
      </p:sp>
      <p:sp>
        <p:nvSpPr>
          <p:cNvPr id="6" name="object 7"/>
          <p:cNvSpPr txBox="1"/>
          <p:nvPr/>
        </p:nvSpPr>
        <p:spPr>
          <a:xfrm>
            <a:off x="4721225" y="4958328"/>
            <a:ext cx="3908425" cy="553998"/>
          </a:xfrm>
          <a:prstGeom prst="rect">
            <a:avLst/>
          </a:prstGeom>
        </p:spPr>
        <p:txBody>
          <a:bodyPr vert="horz" wrap="square" lIns="0" tIns="0" rIns="0" bIns="0" rtlCol="0">
            <a:spAutoFit/>
          </a:bodyPr>
          <a:lstStyle/>
          <a:p>
            <a:pPr marL="12700" marR="5080">
              <a:lnSpc>
                <a:spcPct val="100000"/>
              </a:lnSpc>
            </a:pPr>
            <a:r>
              <a:rPr spc="-15" dirty="0">
                <a:latin typeface="Calibri"/>
                <a:cs typeface="Calibri"/>
              </a:rPr>
              <a:t>Ima</a:t>
            </a:r>
            <a:r>
              <a:rPr spc="-25" dirty="0">
                <a:latin typeface="Calibri"/>
                <a:cs typeface="Calibri"/>
              </a:rPr>
              <a:t>g</a:t>
            </a:r>
            <a:r>
              <a:rPr spc="-10" dirty="0">
                <a:latin typeface="Calibri"/>
                <a:cs typeface="Calibri"/>
              </a:rPr>
              <a:t>e</a:t>
            </a:r>
            <a:r>
              <a:rPr dirty="0">
                <a:latin typeface="Calibri"/>
                <a:cs typeface="Calibri"/>
              </a:rPr>
              <a:t> </a:t>
            </a:r>
            <a:r>
              <a:rPr spc="-10" dirty="0">
                <a:latin typeface="Calibri"/>
                <a:cs typeface="Calibri"/>
              </a:rPr>
              <a:t>c</a:t>
            </a:r>
            <a:r>
              <a:rPr spc="-40" dirty="0">
                <a:latin typeface="Calibri"/>
                <a:cs typeface="Calibri"/>
              </a:rPr>
              <a:t>r</a:t>
            </a:r>
            <a:r>
              <a:rPr spc="-10" dirty="0">
                <a:latin typeface="Calibri"/>
                <a:cs typeface="Calibri"/>
              </a:rPr>
              <a:t>edit:</a:t>
            </a:r>
            <a:r>
              <a:rPr dirty="0">
                <a:latin typeface="Calibri"/>
                <a:cs typeface="Calibri"/>
              </a:rPr>
              <a:t> </a:t>
            </a:r>
            <a:r>
              <a:rPr spc="5" dirty="0">
                <a:latin typeface="Calibri"/>
                <a:cs typeface="Calibri"/>
              </a:rPr>
              <a:t> </a:t>
            </a:r>
            <a:r>
              <a:rPr spc="-30" dirty="0">
                <a:latin typeface="Calibri"/>
                <a:cs typeface="Calibri"/>
              </a:rPr>
              <a:t>c</a:t>
            </a:r>
            <a:r>
              <a:rPr spc="-15" dirty="0">
                <a:latin typeface="Calibri"/>
                <a:cs typeface="Calibri"/>
              </a:rPr>
              <a:t>orpo</a:t>
            </a:r>
            <a:r>
              <a:rPr spc="-50" dirty="0">
                <a:latin typeface="Calibri"/>
                <a:cs typeface="Calibri"/>
              </a:rPr>
              <a:t>r</a:t>
            </a:r>
            <a:r>
              <a:rPr spc="-30" dirty="0">
                <a:latin typeface="Calibri"/>
                <a:cs typeface="Calibri"/>
              </a:rPr>
              <a:t>a</a:t>
            </a:r>
            <a:r>
              <a:rPr spc="-35" dirty="0">
                <a:latin typeface="Calibri"/>
                <a:cs typeface="Calibri"/>
              </a:rPr>
              <a:t>t</a:t>
            </a:r>
            <a:r>
              <a:rPr spc="-10" dirty="0">
                <a:latin typeface="Calibri"/>
                <a:cs typeface="Calibri"/>
              </a:rPr>
              <a:t>e</a:t>
            </a:r>
            <a:r>
              <a:rPr spc="0" dirty="0">
                <a:latin typeface="Calibri"/>
                <a:cs typeface="Calibri"/>
              </a:rPr>
              <a:t>.</a:t>
            </a:r>
            <a:r>
              <a:rPr spc="-60" dirty="0">
                <a:latin typeface="Calibri"/>
                <a:cs typeface="Calibri"/>
              </a:rPr>
              <a:t>z</a:t>
            </a:r>
            <a:r>
              <a:rPr spc="-10" dirty="0">
                <a:latin typeface="Calibri"/>
                <a:cs typeface="Calibri"/>
              </a:rPr>
              <a:t>eiss.</a:t>
            </a:r>
            <a:r>
              <a:rPr spc="-30" dirty="0">
                <a:latin typeface="Calibri"/>
                <a:cs typeface="Calibri"/>
              </a:rPr>
              <a:t>c</a:t>
            </a:r>
            <a:r>
              <a:rPr spc="-20" dirty="0">
                <a:latin typeface="Calibri"/>
                <a:cs typeface="Calibri"/>
              </a:rPr>
              <a:t>om</a:t>
            </a:r>
            <a:r>
              <a:rPr spc="-10" dirty="0">
                <a:latin typeface="Calibri"/>
                <a:cs typeface="Calibri"/>
              </a:rPr>
              <a:t> </a:t>
            </a:r>
            <a:r>
              <a:rPr spc="75" dirty="0">
                <a:latin typeface="Calibri"/>
                <a:cs typeface="Calibri"/>
              </a:rPr>
              <a:t>“</a:t>
            </a:r>
            <a:r>
              <a:rPr spc="-195" dirty="0">
                <a:latin typeface="Calibri"/>
                <a:cs typeface="Calibri"/>
              </a:rPr>
              <a:t>T</a:t>
            </a:r>
            <a:r>
              <a:rPr spc="-10" dirty="0">
                <a:latin typeface="Calibri"/>
                <a:cs typeface="Calibri"/>
              </a:rPr>
              <a:t>echni</a:t>
            </a:r>
            <a:r>
              <a:rPr spc="-30" dirty="0">
                <a:latin typeface="Calibri"/>
                <a:cs typeface="Calibri"/>
              </a:rPr>
              <a:t>c</a:t>
            </a:r>
            <a:r>
              <a:rPr spc="-5" dirty="0">
                <a:latin typeface="Calibri"/>
                <a:cs typeface="Calibri"/>
              </a:rPr>
              <a:t>a</a:t>
            </a:r>
            <a:r>
              <a:rPr dirty="0">
                <a:latin typeface="Calibri"/>
                <a:cs typeface="Calibri"/>
              </a:rPr>
              <a:t>l</a:t>
            </a:r>
            <a:r>
              <a:rPr spc="20" dirty="0">
                <a:latin typeface="Calibri"/>
                <a:cs typeface="Calibri"/>
              </a:rPr>
              <a:t> </a:t>
            </a:r>
            <a:r>
              <a:rPr spc="-10" dirty="0">
                <a:latin typeface="Calibri"/>
                <a:cs typeface="Calibri"/>
              </a:rPr>
              <a:t>Mile</a:t>
            </a:r>
            <a:r>
              <a:rPr spc="-40" dirty="0">
                <a:latin typeface="Calibri"/>
                <a:cs typeface="Calibri"/>
              </a:rPr>
              <a:t>s</a:t>
            </a:r>
            <a:r>
              <a:rPr spc="-30" dirty="0">
                <a:latin typeface="Calibri"/>
                <a:cs typeface="Calibri"/>
              </a:rPr>
              <a:t>t</a:t>
            </a:r>
            <a:r>
              <a:rPr spc="-15" dirty="0">
                <a:latin typeface="Calibri"/>
                <a:cs typeface="Calibri"/>
              </a:rPr>
              <a:t>on</a:t>
            </a:r>
            <a:r>
              <a:rPr dirty="0">
                <a:latin typeface="Calibri"/>
                <a:cs typeface="Calibri"/>
              </a:rPr>
              <a:t>e</a:t>
            </a:r>
            <a:r>
              <a:rPr spc="-10" dirty="0">
                <a:latin typeface="Calibri"/>
                <a:cs typeface="Calibri"/>
              </a:rPr>
              <a:t>s</a:t>
            </a:r>
            <a:r>
              <a:rPr spc="25" dirty="0">
                <a:latin typeface="Calibri"/>
                <a:cs typeface="Calibri"/>
              </a:rPr>
              <a:t> </a:t>
            </a:r>
            <a:r>
              <a:rPr spc="-10" dirty="0">
                <a:latin typeface="Calibri"/>
                <a:cs typeface="Calibri"/>
              </a:rPr>
              <a:t>of</a:t>
            </a:r>
            <a:r>
              <a:rPr spc="-5" dirty="0">
                <a:latin typeface="Calibri"/>
                <a:cs typeface="Calibri"/>
              </a:rPr>
              <a:t> </a:t>
            </a:r>
            <a:r>
              <a:rPr spc="-10" dirty="0">
                <a:latin typeface="Calibri"/>
                <a:cs typeface="Calibri"/>
              </a:rPr>
              <a:t>Mic</a:t>
            </a:r>
            <a:r>
              <a:rPr spc="-45" dirty="0">
                <a:latin typeface="Calibri"/>
                <a:cs typeface="Calibri"/>
              </a:rPr>
              <a:t>r</a:t>
            </a:r>
            <a:r>
              <a:rPr spc="-10" dirty="0">
                <a:latin typeface="Calibri"/>
                <a:cs typeface="Calibri"/>
              </a:rPr>
              <a:t>os</a:t>
            </a:r>
            <a:r>
              <a:rPr spc="-30" dirty="0">
                <a:latin typeface="Calibri"/>
                <a:cs typeface="Calibri"/>
              </a:rPr>
              <a:t>c</a:t>
            </a:r>
            <a:r>
              <a:rPr spc="-15" dirty="0">
                <a:latin typeface="Calibri"/>
                <a:cs typeface="Calibri"/>
              </a:rPr>
              <a:t>o</a:t>
            </a:r>
            <a:r>
              <a:rPr spc="-25" dirty="0">
                <a:latin typeface="Calibri"/>
                <a:cs typeface="Calibri"/>
              </a:rPr>
              <a:t>p</a:t>
            </a:r>
            <a:r>
              <a:rPr spc="45" dirty="0">
                <a:latin typeface="Calibri"/>
                <a:cs typeface="Calibri"/>
              </a:rPr>
              <a:t>y</a:t>
            </a:r>
            <a:r>
              <a:rPr spc="-10" dirty="0">
                <a:latin typeface="Calibri"/>
                <a:cs typeface="Calibri"/>
              </a:rPr>
              <a:t>”</a:t>
            </a:r>
            <a:endParaRPr dirty="0">
              <a:latin typeface="Calibri"/>
              <a:cs typeface="Calibri"/>
            </a:endParaRPr>
          </a:p>
        </p:txBody>
      </p:sp>
      <p:sp>
        <p:nvSpPr>
          <p:cNvPr id="8" name="object 8"/>
          <p:cNvSpPr/>
          <p:nvPr/>
        </p:nvSpPr>
        <p:spPr>
          <a:xfrm>
            <a:off x="6058718" y="5647262"/>
            <a:ext cx="1027063" cy="55927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154115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8" y="3040864"/>
            <a:ext cx="9059779" cy="3814166"/>
          </a:xfrm>
          <a:prstGeom prst="rect">
            <a:avLst/>
          </a:prstGeom>
        </p:spPr>
      </p:pic>
      <p:sp>
        <p:nvSpPr>
          <p:cNvPr id="2" name="Title 1"/>
          <p:cNvSpPr>
            <a:spLocks noGrp="1"/>
          </p:cNvSpPr>
          <p:nvPr>
            <p:ph type="title"/>
          </p:nvPr>
        </p:nvSpPr>
        <p:spPr/>
        <p:txBody>
          <a:bodyPr/>
          <a:lstStyle/>
          <a:p>
            <a:r>
              <a:rPr lang="en-US" dirty="0" smtClean="0"/>
              <a:t>The “F” words</a:t>
            </a:r>
            <a:endParaRPr lang="en-US" dirty="0"/>
          </a:p>
        </p:txBody>
      </p:sp>
      <p:sp>
        <p:nvSpPr>
          <p:cNvPr id="5" name="TextBox 4"/>
          <p:cNvSpPr txBox="1"/>
          <p:nvPr/>
        </p:nvSpPr>
        <p:spPr>
          <a:xfrm>
            <a:off x="761158" y="1472538"/>
            <a:ext cx="793807" cy="461665"/>
          </a:xfrm>
          <a:prstGeom prst="rect">
            <a:avLst/>
          </a:prstGeom>
          <a:noFill/>
        </p:spPr>
        <p:txBody>
          <a:bodyPr wrap="none" rtlCol="0">
            <a:spAutoFit/>
          </a:bodyPr>
          <a:lstStyle/>
          <a:p>
            <a:r>
              <a:rPr lang="en-US" sz="2400" dirty="0" smtClean="0"/>
              <a:t>FRET</a:t>
            </a:r>
            <a:endParaRPr lang="en-US" sz="2400" dirty="0"/>
          </a:p>
        </p:txBody>
      </p:sp>
      <p:sp>
        <p:nvSpPr>
          <p:cNvPr id="6" name="TextBox 5"/>
          <p:cNvSpPr txBox="1"/>
          <p:nvPr/>
        </p:nvSpPr>
        <p:spPr>
          <a:xfrm>
            <a:off x="3770787" y="2239326"/>
            <a:ext cx="829073" cy="461665"/>
          </a:xfrm>
          <a:prstGeom prst="rect">
            <a:avLst/>
          </a:prstGeom>
          <a:noFill/>
        </p:spPr>
        <p:txBody>
          <a:bodyPr wrap="none" rtlCol="0">
            <a:spAutoFit/>
          </a:bodyPr>
          <a:lstStyle/>
          <a:p>
            <a:r>
              <a:rPr lang="en-US" sz="2400" dirty="0" smtClean="0"/>
              <a:t>FRAP</a:t>
            </a:r>
            <a:endParaRPr lang="en-US" sz="2400" dirty="0"/>
          </a:p>
        </p:txBody>
      </p:sp>
      <p:sp>
        <p:nvSpPr>
          <p:cNvPr id="7" name="TextBox 6"/>
          <p:cNvSpPr txBox="1"/>
          <p:nvPr/>
        </p:nvSpPr>
        <p:spPr>
          <a:xfrm>
            <a:off x="2328368" y="1883172"/>
            <a:ext cx="795411" cy="461665"/>
          </a:xfrm>
          <a:prstGeom prst="rect">
            <a:avLst/>
          </a:prstGeom>
          <a:noFill/>
        </p:spPr>
        <p:txBody>
          <a:bodyPr wrap="none" rtlCol="0">
            <a:spAutoFit/>
          </a:bodyPr>
          <a:lstStyle/>
          <a:p>
            <a:r>
              <a:rPr lang="en-US" sz="2400" dirty="0" smtClean="0"/>
              <a:t>FLIM</a:t>
            </a:r>
            <a:endParaRPr lang="en-US" sz="2400" dirty="0"/>
          </a:p>
        </p:txBody>
      </p:sp>
      <p:sp>
        <p:nvSpPr>
          <p:cNvPr id="8" name="TextBox 7"/>
          <p:cNvSpPr txBox="1"/>
          <p:nvPr/>
        </p:nvSpPr>
        <p:spPr>
          <a:xfrm>
            <a:off x="6438317" y="2499416"/>
            <a:ext cx="791114" cy="461665"/>
          </a:xfrm>
          <a:prstGeom prst="rect">
            <a:avLst/>
          </a:prstGeom>
          <a:noFill/>
        </p:spPr>
        <p:txBody>
          <a:bodyPr wrap="none" rtlCol="0">
            <a:spAutoFit/>
          </a:bodyPr>
          <a:lstStyle/>
          <a:p>
            <a:r>
              <a:rPr lang="en-US" sz="2400" dirty="0" smtClean="0"/>
              <a:t>FCCS</a:t>
            </a:r>
            <a:endParaRPr lang="en-US" sz="2400" dirty="0"/>
          </a:p>
        </p:txBody>
      </p:sp>
      <p:sp>
        <p:nvSpPr>
          <p:cNvPr id="9" name="TextBox 8"/>
          <p:cNvSpPr txBox="1"/>
          <p:nvPr/>
        </p:nvSpPr>
        <p:spPr>
          <a:xfrm>
            <a:off x="5372864" y="1883171"/>
            <a:ext cx="627608" cy="461665"/>
          </a:xfrm>
          <a:prstGeom prst="rect">
            <a:avLst/>
          </a:prstGeom>
          <a:noFill/>
        </p:spPr>
        <p:txBody>
          <a:bodyPr wrap="none" rtlCol="0">
            <a:spAutoFit/>
          </a:bodyPr>
          <a:lstStyle/>
          <a:p>
            <a:r>
              <a:rPr lang="en-US" sz="2400" dirty="0" smtClean="0"/>
              <a:t>FCS</a:t>
            </a:r>
            <a:endParaRPr lang="en-US" sz="2400" dirty="0"/>
          </a:p>
        </p:txBody>
      </p:sp>
      <p:sp>
        <p:nvSpPr>
          <p:cNvPr id="10" name="TextBox 9"/>
          <p:cNvSpPr txBox="1"/>
          <p:nvPr/>
        </p:nvSpPr>
        <p:spPr>
          <a:xfrm>
            <a:off x="4431658" y="1472538"/>
            <a:ext cx="603499" cy="461665"/>
          </a:xfrm>
          <a:prstGeom prst="rect">
            <a:avLst/>
          </a:prstGeom>
          <a:noFill/>
        </p:spPr>
        <p:txBody>
          <a:bodyPr wrap="none" rtlCol="0">
            <a:spAutoFit/>
          </a:bodyPr>
          <a:lstStyle/>
          <a:p>
            <a:r>
              <a:rPr lang="en-US" sz="2400" dirty="0" smtClean="0"/>
              <a:t>FFS</a:t>
            </a:r>
            <a:endParaRPr lang="en-US" sz="2400" dirty="0"/>
          </a:p>
        </p:txBody>
      </p:sp>
      <p:sp>
        <p:nvSpPr>
          <p:cNvPr id="11" name="TextBox 10"/>
          <p:cNvSpPr txBox="1"/>
          <p:nvPr/>
        </p:nvSpPr>
        <p:spPr>
          <a:xfrm>
            <a:off x="4990726" y="2566516"/>
            <a:ext cx="788677" cy="461665"/>
          </a:xfrm>
          <a:prstGeom prst="rect">
            <a:avLst/>
          </a:prstGeom>
          <a:noFill/>
        </p:spPr>
        <p:txBody>
          <a:bodyPr wrap="none" rtlCol="0">
            <a:spAutoFit/>
          </a:bodyPr>
          <a:lstStyle/>
          <a:p>
            <a:r>
              <a:rPr lang="en-US" sz="2400" dirty="0" smtClean="0"/>
              <a:t>FACS</a:t>
            </a:r>
            <a:endParaRPr lang="en-US" sz="2400" dirty="0"/>
          </a:p>
        </p:txBody>
      </p:sp>
      <p:sp>
        <p:nvSpPr>
          <p:cNvPr id="12" name="TextBox 11"/>
          <p:cNvSpPr txBox="1"/>
          <p:nvPr/>
        </p:nvSpPr>
        <p:spPr>
          <a:xfrm>
            <a:off x="7366103" y="2025868"/>
            <a:ext cx="737702" cy="461665"/>
          </a:xfrm>
          <a:prstGeom prst="rect">
            <a:avLst/>
          </a:prstGeom>
          <a:noFill/>
        </p:spPr>
        <p:txBody>
          <a:bodyPr wrap="none" rtlCol="0">
            <a:spAutoFit/>
          </a:bodyPr>
          <a:lstStyle/>
          <a:p>
            <a:r>
              <a:rPr lang="en-US" sz="2400" dirty="0" smtClean="0"/>
              <a:t>FIGS</a:t>
            </a:r>
            <a:endParaRPr lang="en-US" sz="2400" dirty="0"/>
          </a:p>
        </p:txBody>
      </p:sp>
      <p:sp>
        <p:nvSpPr>
          <p:cNvPr id="13" name="TextBox 12"/>
          <p:cNvSpPr txBox="1"/>
          <p:nvPr/>
        </p:nvSpPr>
        <p:spPr>
          <a:xfrm>
            <a:off x="1694845" y="2566517"/>
            <a:ext cx="896399" cy="461665"/>
          </a:xfrm>
          <a:prstGeom prst="rect">
            <a:avLst/>
          </a:prstGeom>
          <a:noFill/>
        </p:spPr>
        <p:txBody>
          <a:bodyPr wrap="none" rtlCol="0">
            <a:spAutoFit/>
          </a:bodyPr>
          <a:lstStyle/>
          <a:p>
            <a:r>
              <a:rPr lang="en-US" sz="2400" dirty="0" smtClean="0"/>
              <a:t>FLAM</a:t>
            </a:r>
            <a:endParaRPr lang="en-US" sz="2400" dirty="0"/>
          </a:p>
        </p:txBody>
      </p:sp>
    </p:spTree>
    <p:extLst>
      <p:ext uri="{BB962C8B-B14F-4D97-AF65-F5344CB8AC3E}">
        <p14:creationId xmlns:p14="http://schemas.microsoft.com/office/powerpoint/2010/main" val="345283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8" y="3040864"/>
            <a:ext cx="9059779" cy="3814166"/>
          </a:xfrm>
          <a:prstGeom prst="rect">
            <a:avLst/>
          </a:prstGeom>
        </p:spPr>
      </p:pic>
      <p:sp>
        <p:nvSpPr>
          <p:cNvPr id="2" name="Title 1"/>
          <p:cNvSpPr>
            <a:spLocks noGrp="1"/>
          </p:cNvSpPr>
          <p:nvPr>
            <p:ph type="title"/>
          </p:nvPr>
        </p:nvSpPr>
        <p:spPr/>
        <p:txBody>
          <a:bodyPr/>
          <a:lstStyle/>
          <a:p>
            <a:r>
              <a:rPr lang="en-US" dirty="0" smtClean="0"/>
              <a:t>The “F” words</a:t>
            </a:r>
            <a:endParaRPr lang="en-US" dirty="0"/>
          </a:p>
        </p:txBody>
      </p:sp>
      <p:sp>
        <p:nvSpPr>
          <p:cNvPr id="5" name="TextBox 4"/>
          <p:cNvSpPr txBox="1"/>
          <p:nvPr/>
        </p:nvSpPr>
        <p:spPr>
          <a:xfrm>
            <a:off x="761158" y="1472538"/>
            <a:ext cx="793807" cy="461665"/>
          </a:xfrm>
          <a:prstGeom prst="rect">
            <a:avLst/>
          </a:prstGeom>
          <a:noFill/>
        </p:spPr>
        <p:txBody>
          <a:bodyPr wrap="none" rtlCol="0">
            <a:spAutoFit/>
          </a:bodyPr>
          <a:lstStyle/>
          <a:p>
            <a:r>
              <a:rPr lang="en-US" sz="2400" dirty="0" smtClean="0"/>
              <a:t>FRET</a:t>
            </a:r>
            <a:endParaRPr lang="en-US" sz="2400" dirty="0"/>
          </a:p>
        </p:txBody>
      </p:sp>
      <p:sp>
        <p:nvSpPr>
          <p:cNvPr id="6" name="TextBox 5"/>
          <p:cNvSpPr txBox="1"/>
          <p:nvPr/>
        </p:nvSpPr>
        <p:spPr>
          <a:xfrm>
            <a:off x="3770787" y="2239326"/>
            <a:ext cx="829073" cy="461665"/>
          </a:xfrm>
          <a:prstGeom prst="rect">
            <a:avLst/>
          </a:prstGeom>
          <a:noFill/>
        </p:spPr>
        <p:txBody>
          <a:bodyPr wrap="none" rtlCol="0">
            <a:spAutoFit/>
          </a:bodyPr>
          <a:lstStyle/>
          <a:p>
            <a:r>
              <a:rPr lang="en-US" sz="2400" dirty="0" smtClean="0"/>
              <a:t>FRAP</a:t>
            </a:r>
            <a:endParaRPr lang="en-US" sz="2400" dirty="0"/>
          </a:p>
        </p:txBody>
      </p:sp>
      <p:sp>
        <p:nvSpPr>
          <p:cNvPr id="7" name="TextBox 6"/>
          <p:cNvSpPr txBox="1"/>
          <p:nvPr/>
        </p:nvSpPr>
        <p:spPr>
          <a:xfrm>
            <a:off x="2328368" y="1883172"/>
            <a:ext cx="795411" cy="461665"/>
          </a:xfrm>
          <a:prstGeom prst="rect">
            <a:avLst/>
          </a:prstGeom>
          <a:noFill/>
        </p:spPr>
        <p:txBody>
          <a:bodyPr wrap="none" rtlCol="0">
            <a:spAutoFit/>
          </a:bodyPr>
          <a:lstStyle/>
          <a:p>
            <a:r>
              <a:rPr lang="en-US" sz="2400" dirty="0" smtClean="0"/>
              <a:t>FLIM</a:t>
            </a:r>
            <a:endParaRPr lang="en-US" sz="2400" dirty="0"/>
          </a:p>
        </p:txBody>
      </p:sp>
      <p:sp>
        <p:nvSpPr>
          <p:cNvPr id="8" name="TextBox 7"/>
          <p:cNvSpPr txBox="1"/>
          <p:nvPr/>
        </p:nvSpPr>
        <p:spPr>
          <a:xfrm>
            <a:off x="6438317" y="2499416"/>
            <a:ext cx="791114" cy="461665"/>
          </a:xfrm>
          <a:prstGeom prst="rect">
            <a:avLst/>
          </a:prstGeom>
          <a:noFill/>
        </p:spPr>
        <p:txBody>
          <a:bodyPr wrap="none" rtlCol="0">
            <a:spAutoFit/>
          </a:bodyPr>
          <a:lstStyle/>
          <a:p>
            <a:r>
              <a:rPr lang="en-US" sz="2400" dirty="0" smtClean="0"/>
              <a:t>FCCS</a:t>
            </a:r>
            <a:endParaRPr lang="en-US" sz="2400" dirty="0"/>
          </a:p>
        </p:txBody>
      </p:sp>
      <p:sp>
        <p:nvSpPr>
          <p:cNvPr id="9" name="TextBox 8"/>
          <p:cNvSpPr txBox="1"/>
          <p:nvPr/>
        </p:nvSpPr>
        <p:spPr>
          <a:xfrm>
            <a:off x="5372864" y="1883171"/>
            <a:ext cx="627608" cy="461665"/>
          </a:xfrm>
          <a:prstGeom prst="rect">
            <a:avLst/>
          </a:prstGeom>
          <a:noFill/>
        </p:spPr>
        <p:txBody>
          <a:bodyPr wrap="none" rtlCol="0">
            <a:spAutoFit/>
          </a:bodyPr>
          <a:lstStyle/>
          <a:p>
            <a:r>
              <a:rPr lang="en-US" sz="2400" dirty="0" smtClean="0"/>
              <a:t>FCS</a:t>
            </a:r>
            <a:endParaRPr lang="en-US" sz="2400" dirty="0"/>
          </a:p>
        </p:txBody>
      </p:sp>
      <p:sp>
        <p:nvSpPr>
          <p:cNvPr id="10" name="TextBox 9"/>
          <p:cNvSpPr txBox="1"/>
          <p:nvPr/>
        </p:nvSpPr>
        <p:spPr>
          <a:xfrm>
            <a:off x="4431658" y="1472538"/>
            <a:ext cx="603499" cy="461665"/>
          </a:xfrm>
          <a:prstGeom prst="rect">
            <a:avLst/>
          </a:prstGeom>
          <a:noFill/>
        </p:spPr>
        <p:txBody>
          <a:bodyPr wrap="none" rtlCol="0">
            <a:spAutoFit/>
          </a:bodyPr>
          <a:lstStyle/>
          <a:p>
            <a:r>
              <a:rPr lang="en-US" sz="2400" dirty="0" smtClean="0"/>
              <a:t>FFS</a:t>
            </a:r>
            <a:endParaRPr lang="en-US" sz="2400" dirty="0"/>
          </a:p>
        </p:txBody>
      </p:sp>
      <p:sp>
        <p:nvSpPr>
          <p:cNvPr id="11" name="TextBox 10"/>
          <p:cNvSpPr txBox="1"/>
          <p:nvPr/>
        </p:nvSpPr>
        <p:spPr>
          <a:xfrm>
            <a:off x="4990726" y="2566516"/>
            <a:ext cx="788677" cy="461665"/>
          </a:xfrm>
          <a:prstGeom prst="rect">
            <a:avLst/>
          </a:prstGeom>
          <a:noFill/>
        </p:spPr>
        <p:txBody>
          <a:bodyPr wrap="none" rtlCol="0">
            <a:spAutoFit/>
          </a:bodyPr>
          <a:lstStyle/>
          <a:p>
            <a:r>
              <a:rPr lang="en-US" sz="2400" dirty="0" smtClean="0">
                <a:solidFill>
                  <a:srgbClr val="FF0000"/>
                </a:solidFill>
              </a:rPr>
              <a:t>FACS</a:t>
            </a:r>
            <a:endParaRPr lang="en-US" sz="2400" dirty="0">
              <a:solidFill>
                <a:srgbClr val="FF0000"/>
              </a:solidFill>
            </a:endParaRPr>
          </a:p>
        </p:txBody>
      </p:sp>
      <p:sp>
        <p:nvSpPr>
          <p:cNvPr id="12" name="TextBox 11"/>
          <p:cNvSpPr txBox="1"/>
          <p:nvPr/>
        </p:nvSpPr>
        <p:spPr>
          <a:xfrm>
            <a:off x="7366103" y="2025868"/>
            <a:ext cx="737702" cy="461665"/>
          </a:xfrm>
          <a:prstGeom prst="rect">
            <a:avLst/>
          </a:prstGeom>
          <a:noFill/>
        </p:spPr>
        <p:txBody>
          <a:bodyPr wrap="none" rtlCol="0">
            <a:spAutoFit/>
          </a:bodyPr>
          <a:lstStyle/>
          <a:p>
            <a:r>
              <a:rPr lang="en-US" sz="2400" dirty="0" smtClean="0">
                <a:solidFill>
                  <a:srgbClr val="FF0000"/>
                </a:solidFill>
              </a:rPr>
              <a:t>FIGS</a:t>
            </a:r>
            <a:endParaRPr lang="en-US" sz="2400" dirty="0">
              <a:solidFill>
                <a:srgbClr val="FF0000"/>
              </a:solidFill>
            </a:endParaRPr>
          </a:p>
        </p:txBody>
      </p:sp>
      <p:sp>
        <p:nvSpPr>
          <p:cNvPr id="13" name="TextBox 12"/>
          <p:cNvSpPr txBox="1"/>
          <p:nvPr/>
        </p:nvSpPr>
        <p:spPr>
          <a:xfrm>
            <a:off x="1694845" y="2566517"/>
            <a:ext cx="896399" cy="461665"/>
          </a:xfrm>
          <a:prstGeom prst="rect">
            <a:avLst/>
          </a:prstGeom>
          <a:noFill/>
        </p:spPr>
        <p:txBody>
          <a:bodyPr wrap="none" rtlCol="0">
            <a:spAutoFit/>
          </a:bodyPr>
          <a:lstStyle/>
          <a:p>
            <a:r>
              <a:rPr lang="en-US" sz="2400" dirty="0" smtClean="0"/>
              <a:t>FLAM</a:t>
            </a:r>
            <a:endParaRPr lang="en-US" sz="2400" dirty="0"/>
          </a:p>
        </p:txBody>
      </p:sp>
    </p:spTree>
    <p:extLst>
      <p:ext uri="{BB962C8B-B14F-4D97-AF65-F5344CB8AC3E}">
        <p14:creationId xmlns:p14="http://schemas.microsoft.com/office/powerpoint/2010/main" val="3077130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28" y="3040864"/>
            <a:ext cx="9059779" cy="3814166"/>
          </a:xfrm>
          <a:prstGeom prst="rect">
            <a:avLst/>
          </a:prstGeom>
        </p:spPr>
      </p:pic>
      <p:sp>
        <p:nvSpPr>
          <p:cNvPr id="2" name="Title 1"/>
          <p:cNvSpPr>
            <a:spLocks noGrp="1"/>
          </p:cNvSpPr>
          <p:nvPr>
            <p:ph type="title"/>
          </p:nvPr>
        </p:nvSpPr>
        <p:spPr/>
        <p:txBody>
          <a:bodyPr/>
          <a:lstStyle/>
          <a:p>
            <a:r>
              <a:rPr lang="en-US" dirty="0" smtClean="0"/>
              <a:t>The “F” words</a:t>
            </a:r>
            <a:endParaRPr lang="en-US" dirty="0"/>
          </a:p>
        </p:txBody>
      </p:sp>
      <p:sp>
        <p:nvSpPr>
          <p:cNvPr id="5" name="TextBox 4"/>
          <p:cNvSpPr txBox="1"/>
          <p:nvPr/>
        </p:nvSpPr>
        <p:spPr>
          <a:xfrm>
            <a:off x="761158" y="1472538"/>
            <a:ext cx="793807" cy="461665"/>
          </a:xfrm>
          <a:prstGeom prst="rect">
            <a:avLst/>
          </a:prstGeom>
          <a:noFill/>
        </p:spPr>
        <p:txBody>
          <a:bodyPr wrap="none" rtlCol="0">
            <a:spAutoFit/>
          </a:bodyPr>
          <a:lstStyle/>
          <a:p>
            <a:r>
              <a:rPr lang="en-US" sz="2400" dirty="0" smtClean="0"/>
              <a:t>FRET</a:t>
            </a:r>
            <a:endParaRPr lang="en-US" sz="2400" dirty="0"/>
          </a:p>
        </p:txBody>
      </p:sp>
      <p:sp>
        <p:nvSpPr>
          <p:cNvPr id="6" name="TextBox 5"/>
          <p:cNvSpPr txBox="1"/>
          <p:nvPr/>
        </p:nvSpPr>
        <p:spPr>
          <a:xfrm>
            <a:off x="3770787" y="2239326"/>
            <a:ext cx="829073" cy="461665"/>
          </a:xfrm>
          <a:prstGeom prst="rect">
            <a:avLst/>
          </a:prstGeom>
          <a:noFill/>
        </p:spPr>
        <p:txBody>
          <a:bodyPr wrap="none" rtlCol="0">
            <a:spAutoFit/>
          </a:bodyPr>
          <a:lstStyle/>
          <a:p>
            <a:r>
              <a:rPr lang="en-US" sz="2400" dirty="0" smtClean="0"/>
              <a:t>FRAP</a:t>
            </a:r>
            <a:endParaRPr lang="en-US" sz="2400" dirty="0"/>
          </a:p>
        </p:txBody>
      </p:sp>
      <p:sp>
        <p:nvSpPr>
          <p:cNvPr id="7" name="TextBox 6"/>
          <p:cNvSpPr txBox="1"/>
          <p:nvPr/>
        </p:nvSpPr>
        <p:spPr>
          <a:xfrm>
            <a:off x="2328368" y="1883172"/>
            <a:ext cx="795411" cy="461665"/>
          </a:xfrm>
          <a:prstGeom prst="rect">
            <a:avLst/>
          </a:prstGeom>
          <a:noFill/>
        </p:spPr>
        <p:txBody>
          <a:bodyPr wrap="none" rtlCol="0">
            <a:spAutoFit/>
          </a:bodyPr>
          <a:lstStyle/>
          <a:p>
            <a:r>
              <a:rPr lang="en-US" sz="2400" dirty="0" smtClean="0"/>
              <a:t>FLIM</a:t>
            </a:r>
            <a:endParaRPr lang="en-US" sz="2400" dirty="0"/>
          </a:p>
        </p:txBody>
      </p:sp>
      <p:sp>
        <p:nvSpPr>
          <p:cNvPr id="8" name="TextBox 7"/>
          <p:cNvSpPr txBox="1"/>
          <p:nvPr/>
        </p:nvSpPr>
        <p:spPr>
          <a:xfrm>
            <a:off x="6438317" y="2499416"/>
            <a:ext cx="791114" cy="461665"/>
          </a:xfrm>
          <a:prstGeom prst="rect">
            <a:avLst/>
          </a:prstGeom>
          <a:noFill/>
        </p:spPr>
        <p:txBody>
          <a:bodyPr wrap="none" rtlCol="0">
            <a:spAutoFit/>
          </a:bodyPr>
          <a:lstStyle/>
          <a:p>
            <a:r>
              <a:rPr lang="en-US" sz="2400" dirty="0" smtClean="0"/>
              <a:t>FCCS</a:t>
            </a:r>
            <a:endParaRPr lang="en-US" sz="2400" dirty="0"/>
          </a:p>
        </p:txBody>
      </p:sp>
      <p:sp>
        <p:nvSpPr>
          <p:cNvPr id="9" name="TextBox 8"/>
          <p:cNvSpPr txBox="1"/>
          <p:nvPr/>
        </p:nvSpPr>
        <p:spPr>
          <a:xfrm>
            <a:off x="5372864" y="1883171"/>
            <a:ext cx="627608" cy="461665"/>
          </a:xfrm>
          <a:prstGeom prst="rect">
            <a:avLst/>
          </a:prstGeom>
          <a:noFill/>
        </p:spPr>
        <p:txBody>
          <a:bodyPr wrap="none" rtlCol="0">
            <a:spAutoFit/>
          </a:bodyPr>
          <a:lstStyle/>
          <a:p>
            <a:r>
              <a:rPr lang="en-US" sz="2400" dirty="0" smtClean="0"/>
              <a:t>FCS</a:t>
            </a:r>
            <a:endParaRPr lang="en-US" sz="2400" dirty="0"/>
          </a:p>
        </p:txBody>
      </p:sp>
      <p:sp>
        <p:nvSpPr>
          <p:cNvPr id="10" name="TextBox 9"/>
          <p:cNvSpPr txBox="1"/>
          <p:nvPr/>
        </p:nvSpPr>
        <p:spPr>
          <a:xfrm>
            <a:off x="4431658" y="1472538"/>
            <a:ext cx="603499" cy="461665"/>
          </a:xfrm>
          <a:prstGeom prst="rect">
            <a:avLst/>
          </a:prstGeom>
          <a:noFill/>
        </p:spPr>
        <p:txBody>
          <a:bodyPr wrap="none" rtlCol="0">
            <a:spAutoFit/>
          </a:bodyPr>
          <a:lstStyle/>
          <a:p>
            <a:r>
              <a:rPr lang="en-US" sz="2400" dirty="0" smtClean="0"/>
              <a:t>FFS</a:t>
            </a:r>
            <a:endParaRPr lang="en-US" sz="2400" dirty="0"/>
          </a:p>
        </p:txBody>
      </p:sp>
      <p:sp>
        <p:nvSpPr>
          <p:cNvPr id="11" name="TextBox 10"/>
          <p:cNvSpPr txBox="1"/>
          <p:nvPr/>
        </p:nvSpPr>
        <p:spPr>
          <a:xfrm>
            <a:off x="4990726" y="2566516"/>
            <a:ext cx="788677" cy="461665"/>
          </a:xfrm>
          <a:prstGeom prst="rect">
            <a:avLst/>
          </a:prstGeom>
          <a:noFill/>
        </p:spPr>
        <p:txBody>
          <a:bodyPr wrap="none" rtlCol="0">
            <a:spAutoFit/>
          </a:bodyPr>
          <a:lstStyle/>
          <a:p>
            <a:r>
              <a:rPr lang="en-US" sz="2400" dirty="0" smtClean="0">
                <a:solidFill>
                  <a:srgbClr val="FF0000"/>
                </a:solidFill>
              </a:rPr>
              <a:t>FACS</a:t>
            </a:r>
            <a:endParaRPr lang="en-US" sz="2400" dirty="0">
              <a:solidFill>
                <a:srgbClr val="FF0000"/>
              </a:solidFill>
            </a:endParaRPr>
          </a:p>
        </p:txBody>
      </p:sp>
      <p:sp>
        <p:nvSpPr>
          <p:cNvPr id="12" name="TextBox 11"/>
          <p:cNvSpPr txBox="1"/>
          <p:nvPr/>
        </p:nvSpPr>
        <p:spPr>
          <a:xfrm>
            <a:off x="7366103" y="2025868"/>
            <a:ext cx="737702" cy="461665"/>
          </a:xfrm>
          <a:prstGeom prst="rect">
            <a:avLst/>
          </a:prstGeom>
          <a:noFill/>
        </p:spPr>
        <p:txBody>
          <a:bodyPr wrap="none" rtlCol="0">
            <a:spAutoFit/>
          </a:bodyPr>
          <a:lstStyle/>
          <a:p>
            <a:r>
              <a:rPr lang="en-US" sz="2400" dirty="0" smtClean="0">
                <a:solidFill>
                  <a:srgbClr val="FF0000"/>
                </a:solidFill>
              </a:rPr>
              <a:t>FIGS</a:t>
            </a:r>
            <a:endParaRPr lang="en-US" sz="2400" dirty="0">
              <a:solidFill>
                <a:srgbClr val="FF0000"/>
              </a:solidFill>
            </a:endParaRPr>
          </a:p>
        </p:txBody>
      </p:sp>
      <p:sp>
        <p:nvSpPr>
          <p:cNvPr id="13" name="TextBox 12"/>
          <p:cNvSpPr txBox="1"/>
          <p:nvPr/>
        </p:nvSpPr>
        <p:spPr>
          <a:xfrm>
            <a:off x="1694845" y="2566517"/>
            <a:ext cx="896399" cy="461665"/>
          </a:xfrm>
          <a:prstGeom prst="rect">
            <a:avLst/>
          </a:prstGeom>
          <a:noFill/>
        </p:spPr>
        <p:txBody>
          <a:bodyPr wrap="none" rtlCol="0">
            <a:spAutoFit/>
          </a:bodyPr>
          <a:lstStyle/>
          <a:p>
            <a:r>
              <a:rPr lang="en-US" sz="2400" strike="sngStrike" dirty="0" smtClean="0">
                <a:solidFill>
                  <a:srgbClr val="FF0000"/>
                </a:solidFill>
              </a:rPr>
              <a:t>FLAM</a:t>
            </a:r>
            <a:endParaRPr lang="en-US" sz="2400" strike="sngStrike" dirty="0">
              <a:solidFill>
                <a:srgbClr val="FF0000"/>
              </a:solidFill>
            </a:endParaRPr>
          </a:p>
        </p:txBody>
      </p:sp>
    </p:spTree>
    <p:extLst>
      <p:ext uri="{BB962C8B-B14F-4D97-AF65-F5344CB8AC3E}">
        <p14:creationId xmlns:p14="http://schemas.microsoft.com/office/powerpoint/2010/main" val="1475267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Improve fluorescence with optical sectioning</a:t>
            </a:r>
            <a:endParaRPr lang="en-US" dirty="0"/>
          </a:p>
        </p:txBody>
      </p:sp>
      <p:sp>
        <p:nvSpPr>
          <p:cNvPr id="4" name="Content Placeholder 3"/>
          <p:cNvSpPr>
            <a:spLocks noGrp="1"/>
          </p:cNvSpPr>
          <p:nvPr>
            <p:ph sz="half" idx="1"/>
          </p:nvPr>
        </p:nvSpPr>
        <p:spPr/>
        <p:txBody>
          <a:bodyPr/>
          <a:lstStyle/>
          <a:p>
            <a:r>
              <a:rPr lang="en-US" dirty="0" smtClean="0"/>
              <a:t>Wide-field microscopy</a:t>
            </a:r>
          </a:p>
          <a:p>
            <a:pPr lvl="1"/>
            <a:r>
              <a:rPr lang="en-US" dirty="0" smtClean="0"/>
              <a:t>Illuminating whole field of view</a:t>
            </a:r>
          </a:p>
          <a:p>
            <a:r>
              <a:rPr lang="en-US" dirty="0" smtClean="0"/>
              <a:t>Confocal microscopy</a:t>
            </a:r>
          </a:p>
          <a:p>
            <a:pPr lvl="1"/>
            <a:r>
              <a:rPr lang="en-US" dirty="0" smtClean="0"/>
              <a:t>Spot scanning</a:t>
            </a:r>
          </a:p>
          <a:p>
            <a:r>
              <a:rPr lang="en-US" dirty="0" smtClean="0"/>
              <a:t>Near-field microscopy</a:t>
            </a:r>
          </a:p>
          <a:p>
            <a:pPr lvl="1"/>
            <a:r>
              <a:rPr lang="en-US" dirty="0" smtClean="0"/>
              <a:t>For super-resolution</a:t>
            </a:r>
            <a:endParaRPr lang="en-US" dirty="0"/>
          </a:p>
        </p:txBody>
      </p:sp>
      <p:grpSp>
        <p:nvGrpSpPr>
          <p:cNvPr id="12" name="Group 11"/>
          <p:cNvGrpSpPr/>
          <p:nvPr/>
        </p:nvGrpSpPr>
        <p:grpSpPr>
          <a:xfrm>
            <a:off x="4572000" y="1690689"/>
            <a:ext cx="3967122" cy="3308187"/>
            <a:chOff x="4514850" y="1690689"/>
            <a:chExt cx="3967122" cy="3308187"/>
          </a:xfrm>
        </p:grpSpPr>
        <p:pic>
          <p:nvPicPr>
            <p:cNvPr id="8" name="Picture 9" descr="confocalintrofig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690689"/>
              <a:ext cx="3967122" cy="3308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p:cNvSpPr>
              <a:spLocks noChangeArrowheads="1"/>
            </p:cNvSpPr>
            <p:nvPr/>
          </p:nvSpPr>
          <p:spPr bwMode="auto">
            <a:xfrm>
              <a:off x="7561618" y="4491545"/>
              <a:ext cx="920354" cy="355997"/>
            </a:xfrm>
            <a:prstGeom prst="rect">
              <a:avLst/>
            </a:prstGeom>
            <a:solidFill>
              <a:sysClr val="window" lastClr="FFFFFF"/>
            </a:solidFill>
            <a:ln w="12700">
              <a:solidFill>
                <a:sysClr val="window" lastClr="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smtClean="0">
                <a:ln>
                  <a:noFill/>
                </a:ln>
                <a:solidFill>
                  <a:srgbClr val="FFFFFF"/>
                </a:solidFill>
                <a:effectLst/>
                <a:uLnTx/>
                <a:uFillTx/>
              </a:endParaRPr>
            </a:p>
          </p:txBody>
        </p:sp>
      </p:grpSp>
      <p:sp>
        <p:nvSpPr>
          <p:cNvPr id="9" name="Text Box 12"/>
          <p:cNvSpPr txBox="1">
            <a:spLocks noChangeArrowheads="1"/>
          </p:cNvSpPr>
          <p:nvPr/>
        </p:nvSpPr>
        <p:spPr bwMode="auto">
          <a:xfrm>
            <a:off x="7121045" y="4807793"/>
            <a:ext cx="169148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dirty="0">
                <a:solidFill>
                  <a:srgbClr val="000000"/>
                </a:solidFill>
              </a:rPr>
              <a:t>www.olympusfluoview.com</a:t>
            </a:r>
          </a:p>
        </p:txBody>
      </p:sp>
    </p:spTree>
    <p:extLst>
      <p:ext uri="{BB962C8B-B14F-4D97-AF65-F5344CB8AC3E}">
        <p14:creationId xmlns:p14="http://schemas.microsoft.com/office/powerpoint/2010/main" val="1539770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compound microscope is not 3D, even though binocular</a:t>
            </a:r>
            <a:endParaRPr lang="en-US"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8696"/>
          <a:stretch/>
        </p:blipFill>
        <p:spPr>
          <a:xfrm>
            <a:off x="1458786" y="1825625"/>
            <a:ext cx="1741614"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5067" y="1825625"/>
            <a:ext cx="3794366" cy="4351338"/>
          </a:xfrm>
        </p:spPr>
      </p:pic>
    </p:spTree>
    <p:extLst>
      <p:ext uri="{BB962C8B-B14F-4D97-AF65-F5344CB8AC3E}">
        <p14:creationId xmlns:p14="http://schemas.microsoft.com/office/powerpoint/2010/main" val="18162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Stereo (dissecting) microscopes compound, binocular and 3D</a:t>
            </a:r>
            <a:endParaRPr lang="en-US" dirty="0"/>
          </a:p>
        </p:txBody>
      </p:sp>
      <p:sp>
        <p:nvSpPr>
          <p:cNvPr id="897026" name="Rectangle 2"/>
          <p:cNvSpPr>
            <a:spLocks noGrp="1" noChangeArrowheads="1"/>
          </p:cNvSpPr>
          <p:nvPr>
            <p:ph sz="half" idx="1"/>
          </p:nvPr>
        </p:nvSpPr>
        <p:spPr>
          <a:noFill/>
          <a:ln/>
          <a:extLst>
            <a:ext uri="{91240B29-F687-4F45-9708-019B960494DF}">
              <a14:hiddenLine xmlns:a14="http://schemas.microsoft.com/office/drawing/2010/main" w="9525">
                <a:solidFill>
                  <a:schemeClr val="accent2"/>
                </a:solidFill>
                <a:miter lim="800000"/>
                <a:headEnd/>
                <a:tailEnd/>
              </a14:hiddenLine>
            </a:ext>
          </a:extLst>
        </p:spPr>
        <p:txBody>
          <a:bodyPr/>
          <a:lstStyle/>
          <a:p>
            <a:r>
              <a:rPr lang="en-US" altLang="en-US" sz="2800" i="1" dirty="0" smtClean="0"/>
              <a:t>“</a:t>
            </a:r>
            <a:r>
              <a:rPr lang="en-US" altLang="en-US" sz="2800" i="1" dirty="0"/>
              <a:t>Couldn’t one build a microscope for  both eyes, and thereby generate spatial images?”</a:t>
            </a:r>
          </a:p>
          <a:p>
            <a:pPr>
              <a:lnSpc>
                <a:spcPct val="90000"/>
              </a:lnSpc>
            </a:pPr>
            <a:endParaRPr lang="en-US" altLang="en-US" sz="2800" i="1" dirty="0"/>
          </a:p>
          <a:p>
            <a:r>
              <a:rPr lang="en-US" altLang="en-US" sz="2400" dirty="0" smtClean="0">
                <a:solidFill>
                  <a:schemeClr val="accent2"/>
                </a:solidFill>
              </a:rPr>
              <a:t>Question </a:t>
            </a:r>
            <a:r>
              <a:rPr lang="en-US" altLang="en-US" sz="2400" dirty="0">
                <a:solidFill>
                  <a:schemeClr val="accent2"/>
                </a:solidFill>
              </a:rPr>
              <a:t>addressed to Ernst Abbe in 1896 </a:t>
            </a:r>
            <a:endParaRPr lang="en-US" altLang="en-US" sz="2400" dirty="0" smtClean="0">
              <a:solidFill>
                <a:schemeClr val="accent2"/>
              </a:solidFill>
            </a:endParaRPr>
          </a:p>
          <a:p>
            <a:pPr marL="0" indent="0">
              <a:buNone/>
              <a:tabLst>
                <a:tab pos="228600" algn="l"/>
              </a:tabLst>
            </a:pPr>
            <a:r>
              <a:rPr lang="en-US" altLang="en-US" sz="2400" dirty="0">
                <a:solidFill>
                  <a:schemeClr val="accent2"/>
                </a:solidFill>
              </a:rPr>
              <a:t>	</a:t>
            </a:r>
            <a:r>
              <a:rPr lang="en-US" altLang="en-US" sz="2400" dirty="0" smtClean="0">
                <a:solidFill>
                  <a:schemeClr val="accent2"/>
                </a:solidFill>
              </a:rPr>
              <a:t>by </a:t>
            </a:r>
            <a:r>
              <a:rPr lang="en-US" altLang="en-US" sz="2400" dirty="0">
                <a:solidFill>
                  <a:schemeClr val="accent2"/>
                </a:solidFill>
              </a:rPr>
              <a:t>Horatio S. </a:t>
            </a:r>
            <a:r>
              <a:rPr lang="en-US" altLang="en-US" sz="2400" dirty="0" err="1">
                <a:solidFill>
                  <a:schemeClr val="accent2"/>
                </a:solidFill>
              </a:rPr>
              <a:t>Greenough</a:t>
            </a:r>
            <a:endParaRPr lang="en-US" altLang="en-US" sz="2400" dirty="0">
              <a:solidFill>
                <a:schemeClr val="accent2"/>
              </a:solidFill>
            </a:endParaRPr>
          </a:p>
          <a:p>
            <a:pPr>
              <a:lnSpc>
                <a:spcPct val="90000"/>
              </a:lnSpc>
            </a:pPr>
            <a:endParaRPr lang="en-US" altLang="en-US" sz="2400" dirty="0" smtClean="0"/>
          </a:p>
          <a:p>
            <a:pPr>
              <a:lnSpc>
                <a:spcPct val="90000"/>
              </a:lnSpc>
            </a:pPr>
            <a:endParaRPr lang="en-US" altLang="en-US" sz="2400" dirty="0"/>
          </a:p>
        </p:txBody>
      </p:sp>
      <p:pic>
        <p:nvPicPr>
          <p:cNvPr id="7" name="Picture 3" descr="abbe_dwn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01916" y="1838828"/>
            <a:ext cx="2846388" cy="3657600"/>
          </a:xfrm>
          <a:prstGeom prst="rect">
            <a:avLst/>
          </a:prstGeom>
          <a:noFill/>
          <a:ln/>
        </p:spPr>
      </p:pic>
      <p:sp>
        <p:nvSpPr>
          <p:cNvPr id="6" name="TextBox 5"/>
          <p:cNvSpPr txBox="1"/>
          <p:nvPr/>
        </p:nvSpPr>
        <p:spPr>
          <a:xfrm>
            <a:off x="5202263" y="5498184"/>
            <a:ext cx="3141950" cy="461665"/>
          </a:xfrm>
          <a:prstGeom prst="rect">
            <a:avLst/>
          </a:prstGeom>
          <a:noFill/>
        </p:spPr>
        <p:txBody>
          <a:bodyPr wrap="none" rtlCol="0">
            <a:spAutoFit/>
          </a:bodyPr>
          <a:lstStyle/>
          <a:p>
            <a:r>
              <a:rPr lang="en-US" sz="2400" dirty="0" smtClean="0"/>
              <a:t>Ernst Abbe (1840-1905)</a:t>
            </a:r>
            <a:endParaRPr lang="en-US" sz="2400" dirty="0"/>
          </a:p>
        </p:txBody>
      </p:sp>
    </p:spTree>
    <p:extLst>
      <p:ext uri="{BB962C8B-B14F-4D97-AF65-F5344CB8AC3E}">
        <p14:creationId xmlns:p14="http://schemas.microsoft.com/office/powerpoint/2010/main" val="271377635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50" name="Picture 2" descr="Kl_1_1_Greenough"/>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965200" y="381000"/>
            <a:ext cx="4481513" cy="5251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8051" name="Picture 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696200" y="533400"/>
            <a:ext cx="638175" cy="619125"/>
          </a:xfrm>
          <a:noFill/>
          <a:ln/>
        </p:spPr>
      </p:pic>
      <p:sp>
        <p:nvSpPr>
          <p:cNvPr id="898052" name="Text Box 4"/>
          <p:cNvSpPr txBox="1">
            <a:spLocks noChangeArrowheads="1"/>
          </p:cNvSpPr>
          <p:nvPr/>
        </p:nvSpPr>
        <p:spPr bwMode="auto">
          <a:xfrm>
            <a:off x="1451350" y="5931568"/>
            <a:ext cx="35092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600" dirty="0"/>
              <a:t>Drawing by Horatio S. </a:t>
            </a:r>
            <a:r>
              <a:rPr lang="en-US" altLang="en-US" sz="1600" dirty="0" err="1"/>
              <a:t>Greenough</a:t>
            </a:r>
            <a:r>
              <a:rPr lang="en-US" altLang="en-US" sz="1600" dirty="0"/>
              <a:t> - 1896</a:t>
            </a:r>
          </a:p>
        </p:txBody>
      </p:sp>
      <p:pic>
        <p:nvPicPr>
          <p:cNvPr id="898053" name="Picture 5" descr="Greenough_Stereomikroskop"/>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999163" y="2057400"/>
            <a:ext cx="2274887" cy="289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8054" name="Text Box 6"/>
          <p:cNvSpPr txBox="1">
            <a:spLocks noChangeArrowheads="1"/>
          </p:cNvSpPr>
          <p:nvPr/>
        </p:nvSpPr>
        <p:spPr bwMode="auto">
          <a:xfrm>
            <a:off x="5999163" y="4953000"/>
            <a:ext cx="22748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600" dirty="0"/>
              <a:t>1897 – the first Stereo Microscope in the world, built by Zeiss</a:t>
            </a:r>
          </a:p>
        </p:txBody>
      </p:sp>
    </p:spTree>
    <p:extLst>
      <p:ext uri="{BB962C8B-B14F-4D97-AF65-F5344CB8AC3E}">
        <p14:creationId xmlns:p14="http://schemas.microsoft.com/office/powerpoint/2010/main" val="178579130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7972425" y="536575"/>
            <a:ext cx="638175" cy="619125"/>
          </a:xfrm>
          <a:noFill/>
          <a:ln/>
        </p:spPr>
      </p:pic>
      <p:pic>
        <p:nvPicPr>
          <p:cNvPr id="900099" name="Picture 3" descr="S_12_01-Greenough"/>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757238" y="2352675"/>
            <a:ext cx="2609850" cy="3781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00100" name="Picture 4" descr="S_12_02-Telescope"/>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87938" y="2362200"/>
            <a:ext cx="2608262" cy="375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prstDash val="lgDash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0101" name="Oval 5"/>
          <p:cNvSpPr>
            <a:spLocks noChangeArrowheads="1"/>
          </p:cNvSpPr>
          <p:nvPr/>
        </p:nvSpPr>
        <p:spPr bwMode="auto">
          <a:xfrm rot="285818">
            <a:off x="23114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2" name="Oval 6"/>
          <p:cNvSpPr>
            <a:spLocks noChangeArrowheads="1"/>
          </p:cNvSpPr>
          <p:nvPr/>
        </p:nvSpPr>
        <p:spPr bwMode="auto">
          <a:xfrm rot="21351255" flipH="1">
            <a:off x="13335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3" name="Oval 7"/>
          <p:cNvSpPr>
            <a:spLocks noChangeArrowheads="1"/>
          </p:cNvSpPr>
          <p:nvPr/>
        </p:nvSpPr>
        <p:spPr bwMode="auto">
          <a:xfrm rot="47360" flipH="1">
            <a:off x="55880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4" name="Oval 8"/>
          <p:cNvSpPr>
            <a:spLocks noChangeArrowheads="1"/>
          </p:cNvSpPr>
          <p:nvPr/>
        </p:nvSpPr>
        <p:spPr bwMode="auto">
          <a:xfrm>
            <a:off x="6045200" y="2222500"/>
            <a:ext cx="3048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5" name="Oval 9"/>
          <p:cNvSpPr>
            <a:spLocks noChangeArrowheads="1"/>
          </p:cNvSpPr>
          <p:nvPr/>
        </p:nvSpPr>
        <p:spPr bwMode="auto">
          <a:xfrm>
            <a:off x="6388100" y="2222500"/>
            <a:ext cx="3048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6" name="Oval 10"/>
          <p:cNvSpPr>
            <a:spLocks noChangeArrowheads="1"/>
          </p:cNvSpPr>
          <p:nvPr/>
        </p:nvSpPr>
        <p:spPr bwMode="auto">
          <a:xfrm rot="47360" flipH="1">
            <a:off x="6591300" y="838200"/>
            <a:ext cx="533400" cy="2286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07" name="Line 11"/>
          <p:cNvSpPr>
            <a:spLocks noChangeShapeType="1"/>
          </p:cNvSpPr>
          <p:nvPr/>
        </p:nvSpPr>
        <p:spPr bwMode="auto">
          <a:xfrm>
            <a:off x="6858000" y="889000"/>
            <a:ext cx="0" cy="1143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08" name="Line 12"/>
          <p:cNvSpPr>
            <a:spLocks noChangeShapeType="1"/>
          </p:cNvSpPr>
          <p:nvPr/>
        </p:nvSpPr>
        <p:spPr bwMode="auto">
          <a:xfrm flipH="1">
            <a:off x="2413000" y="1066800"/>
            <a:ext cx="152400" cy="13716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09" name="Line 13"/>
          <p:cNvSpPr>
            <a:spLocks noChangeShapeType="1"/>
          </p:cNvSpPr>
          <p:nvPr/>
        </p:nvSpPr>
        <p:spPr bwMode="auto">
          <a:xfrm>
            <a:off x="1609725" y="1038225"/>
            <a:ext cx="111125" cy="13716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0" name="Line 14"/>
          <p:cNvSpPr>
            <a:spLocks noChangeShapeType="1"/>
          </p:cNvSpPr>
          <p:nvPr/>
        </p:nvSpPr>
        <p:spPr bwMode="auto">
          <a:xfrm>
            <a:off x="5854700" y="812800"/>
            <a:ext cx="0" cy="12192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1" name="Rectangle 15"/>
          <p:cNvSpPr>
            <a:spLocks noChangeArrowheads="1"/>
          </p:cNvSpPr>
          <p:nvPr/>
        </p:nvSpPr>
        <p:spPr bwMode="auto">
          <a:xfrm>
            <a:off x="5664200" y="1295400"/>
            <a:ext cx="381000" cy="304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2" name="Rectangle 16"/>
          <p:cNvSpPr>
            <a:spLocks noChangeArrowheads="1"/>
          </p:cNvSpPr>
          <p:nvPr/>
        </p:nvSpPr>
        <p:spPr bwMode="auto">
          <a:xfrm>
            <a:off x="6667500" y="1295400"/>
            <a:ext cx="381000" cy="304800"/>
          </a:xfrm>
          <a:prstGeom prst="rect">
            <a:avLst/>
          </a:prstGeom>
          <a:solidFill>
            <a:srgbClr val="C0C0C0">
              <a:alpha val="39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3" name="AutoShape 17"/>
          <p:cNvSpPr>
            <a:spLocks noChangeArrowheads="1"/>
          </p:cNvSpPr>
          <p:nvPr/>
        </p:nvSpPr>
        <p:spPr bwMode="auto">
          <a:xfrm rot="10800000">
            <a:off x="5448300" y="1600200"/>
            <a:ext cx="1828800" cy="647700"/>
          </a:xfrm>
          <a:custGeom>
            <a:avLst/>
            <a:gdLst>
              <a:gd name="G0" fmla="+- 2719 0 0"/>
              <a:gd name="G1" fmla="+- 21600 0 2719"/>
              <a:gd name="G2" fmla="*/ 2719 1 2"/>
              <a:gd name="G3" fmla="+- 21600 0 G2"/>
              <a:gd name="G4" fmla="+/ 2719 21600 2"/>
              <a:gd name="G5" fmla="+/ G1 0 2"/>
              <a:gd name="G6" fmla="*/ 21600 21600 2719"/>
              <a:gd name="G7" fmla="*/ G6 1 2"/>
              <a:gd name="G8" fmla="+- 21600 0 G7"/>
              <a:gd name="G9" fmla="*/ 21600 1 2"/>
              <a:gd name="G10" fmla="+- 2719 0 G9"/>
              <a:gd name="G11" fmla="?: G10 G8 0"/>
              <a:gd name="G12" fmla="?: G10 G7 21600"/>
              <a:gd name="T0" fmla="*/ 20240 w 21600"/>
              <a:gd name="T1" fmla="*/ 10800 h 21600"/>
              <a:gd name="T2" fmla="*/ 10800 w 21600"/>
              <a:gd name="T3" fmla="*/ 21600 h 21600"/>
              <a:gd name="T4" fmla="*/ 1360 w 21600"/>
              <a:gd name="T5" fmla="*/ 10800 h 21600"/>
              <a:gd name="T6" fmla="*/ 10800 w 21600"/>
              <a:gd name="T7" fmla="*/ 0 h 21600"/>
              <a:gd name="T8" fmla="*/ 3160 w 21600"/>
              <a:gd name="T9" fmla="*/ 3160 h 21600"/>
              <a:gd name="T10" fmla="*/ 18440 w 21600"/>
              <a:gd name="T11" fmla="*/ 18440 h 21600"/>
            </a:gdLst>
            <a:ahLst/>
            <a:cxnLst>
              <a:cxn ang="0">
                <a:pos x="T0" y="T1"/>
              </a:cxn>
              <a:cxn ang="0">
                <a:pos x="T2" y="T3"/>
              </a:cxn>
              <a:cxn ang="0">
                <a:pos x="T4" y="T5"/>
              </a:cxn>
              <a:cxn ang="0">
                <a:pos x="T6" y="T7"/>
              </a:cxn>
            </a:cxnLst>
            <a:rect l="T8" t="T9" r="T10" b="T11"/>
            <a:pathLst>
              <a:path w="21600" h="21600">
                <a:moveTo>
                  <a:pt x="0" y="0"/>
                </a:moveTo>
                <a:lnTo>
                  <a:pt x="2719" y="21600"/>
                </a:lnTo>
                <a:lnTo>
                  <a:pt x="18881" y="21600"/>
                </a:lnTo>
                <a:lnTo>
                  <a:pt x="21600" y="0"/>
                </a:lnTo>
                <a:close/>
              </a:path>
            </a:pathLst>
          </a:custGeom>
          <a:solidFill>
            <a:srgbClr val="C0C0C0">
              <a:alpha val="39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4" name="Text Box 18"/>
          <p:cNvSpPr txBox="1">
            <a:spLocks noChangeArrowheads="1"/>
          </p:cNvSpPr>
          <p:nvPr/>
        </p:nvSpPr>
        <p:spPr bwMode="auto">
          <a:xfrm>
            <a:off x="1066800" y="62484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1800"/>
              <a:t>Greenough Type</a:t>
            </a:r>
          </a:p>
        </p:txBody>
      </p:sp>
      <p:sp>
        <p:nvSpPr>
          <p:cNvPr id="900115" name="Text Box 19"/>
          <p:cNvSpPr txBox="1">
            <a:spLocks noChangeArrowheads="1"/>
          </p:cNvSpPr>
          <p:nvPr/>
        </p:nvSpPr>
        <p:spPr bwMode="auto">
          <a:xfrm>
            <a:off x="4740439" y="6248400"/>
            <a:ext cx="30881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buFontTx/>
              <a:buNone/>
            </a:pPr>
            <a:r>
              <a:rPr lang="en-US" altLang="en-US" sz="1800" dirty="0" smtClean="0"/>
              <a:t>Common Main Objective Type</a:t>
            </a:r>
            <a:endParaRPr lang="en-US" altLang="en-US" sz="1800" dirty="0"/>
          </a:p>
        </p:txBody>
      </p:sp>
      <p:sp>
        <p:nvSpPr>
          <p:cNvPr id="900116" name="AutoShape 20"/>
          <p:cNvSpPr>
            <a:spLocks noChangeArrowheads="1"/>
          </p:cNvSpPr>
          <p:nvPr/>
        </p:nvSpPr>
        <p:spPr bwMode="auto">
          <a:xfrm>
            <a:off x="6388100" y="1905000"/>
            <a:ext cx="609600" cy="228600"/>
          </a:xfrm>
          <a:prstGeom prst="parallelogram">
            <a:avLst>
              <a:gd name="adj" fmla="val 102086"/>
            </a:avLst>
          </a:prstGeom>
          <a:solidFill>
            <a:schemeClr val="accent1">
              <a:alpha val="34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7" name="AutoShape 21"/>
          <p:cNvSpPr>
            <a:spLocks noChangeArrowheads="1"/>
          </p:cNvSpPr>
          <p:nvPr/>
        </p:nvSpPr>
        <p:spPr bwMode="auto">
          <a:xfrm flipH="1">
            <a:off x="5727700" y="1905000"/>
            <a:ext cx="609600" cy="228600"/>
          </a:xfrm>
          <a:prstGeom prst="parallelogram">
            <a:avLst>
              <a:gd name="adj" fmla="val 102086"/>
            </a:avLst>
          </a:prstGeom>
          <a:solidFill>
            <a:schemeClr val="accent1">
              <a:alpha val="33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0118" name="Line 22"/>
          <p:cNvSpPr>
            <a:spLocks noChangeShapeType="1"/>
          </p:cNvSpPr>
          <p:nvPr/>
        </p:nvSpPr>
        <p:spPr bwMode="auto">
          <a:xfrm flipV="1">
            <a:off x="6197600" y="1981200"/>
            <a:ext cx="0" cy="381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19" name="Line 23"/>
          <p:cNvSpPr>
            <a:spLocks noChangeShapeType="1"/>
          </p:cNvSpPr>
          <p:nvPr/>
        </p:nvSpPr>
        <p:spPr bwMode="auto">
          <a:xfrm flipV="1">
            <a:off x="6540500" y="1981200"/>
            <a:ext cx="0" cy="38100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0" name="Line 24"/>
          <p:cNvSpPr>
            <a:spLocks noChangeShapeType="1"/>
          </p:cNvSpPr>
          <p:nvPr/>
        </p:nvSpPr>
        <p:spPr bwMode="auto">
          <a:xfrm>
            <a:off x="5842000" y="2006600"/>
            <a:ext cx="3810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1" name="Line 25"/>
          <p:cNvSpPr>
            <a:spLocks noChangeShapeType="1"/>
          </p:cNvSpPr>
          <p:nvPr/>
        </p:nvSpPr>
        <p:spPr bwMode="auto">
          <a:xfrm>
            <a:off x="6515100" y="2006600"/>
            <a:ext cx="381000" cy="0"/>
          </a:xfrm>
          <a:prstGeom prst="line">
            <a:avLst/>
          </a:prstGeom>
          <a:noFill/>
          <a:ln w="952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2" name="Line 26"/>
          <p:cNvSpPr>
            <a:spLocks noChangeShapeType="1"/>
          </p:cNvSpPr>
          <p:nvPr/>
        </p:nvSpPr>
        <p:spPr bwMode="auto">
          <a:xfrm>
            <a:off x="550545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3" name="Line 27"/>
          <p:cNvSpPr>
            <a:spLocks noChangeShapeType="1"/>
          </p:cNvSpPr>
          <p:nvPr/>
        </p:nvSpPr>
        <p:spPr bwMode="auto">
          <a:xfrm>
            <a:off x="596265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4" name="Line 28"/>
          <p:cNvSpPr>
            <a:spLocks noChangeShapeType="1"/>
          </p:cNvSpPr>
          <p:nvPr/>
        </p:nvSpPr>
        <p:spPr bwMode="auto">
          <a:xfrm>
            <a:off x="651510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5" name="Line 29"/>
          <p:cNvSpPr>
            <a:spLocks noChangeShapeType="1"/>
          </p:cNvSpPr>
          <p:nvPr/>
        </p:nvSpPr>
        <p:spPr bwMode="auto">
          <a:xfrm>
            <a:off x="6972300" y="14478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00126" name="Group 30"/>
          <p:cNvGrpSpPr>
            <a:grpSpLocks/>
          </p:cNvGrpSpPr>
          <p:nvPr/>
        </p:nvGrpSpPr>
        <p:grpSpPr bwMode="auto">
          <a:xfrm rot="500453" flipH="1">
            <a:off x="2224556" y="1372213"/>
            <a:ext cx="609600" cy="1"/>
            <a:chOff x="2016" y="816"/>
            <a:chExt cx="432" cy="1"/>
          </a:xfrm>
        </p:grpSpPr>
        <p:sp>
          <p:nvSpPr>
            <p:cNvPr id="900127" name="Line 31"/>
            <p:cNvSpPr>
              <a:spLocks noChangeShapeType="1"/>
            </p:cNvSpPr>
            <p:nvPr/>
          </p:nvSpPr>
          <p:spPr bwMode="auto">
            <a:xfrm>
              <a:off x="2016" y="817"/>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28" name="Line 32"/>
            <p:cNvSpPr>
              <a:spLocks noChangeShapeType="1"/>
            </p:cNvSpPr>
            <p:nvPr/>
          </p:nvSpPr>
          <p:spPr bwMode="auto">
            <a:xfrm>
              <a:off x="2304"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900129" name="Group 33"/>
          <p:cNvGrpSpPr>
            <a:grpSpLocks/>
          </p:cNvGrpSpPr>
          <p:nvPr/>
        </p:nvGrpSpPr>
        <p:grpSpPr bwMode="auto">
          <a:xfrm rot="42885190">
            <a:off x="1323439" y="1365493"/>
            <a:ext cx="609600" cy="0"/>
            <a:chOff x="2016" y="816"/>
            <a:chExt cx="432" cy="0"/>
          </a:xfrm>
        </p:grpSpPr>
        <p:sp>
          <p:nvSpPr>
            <p:cNvPr id="900130" name="Line 34"/>
            <p:cNvSpPr>
              <a:spLocks noChangeShapeType="1"/>
            </p:cNvSpPr>
            <p:nvPr/>
          </p:nvSpPr>
          <p:spPr bwMode="auto">
            <a:xfrm>
              <a:off x="2016"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0131" name="Line 35"/>
            <p:cNvSpPr>
              <a:spLocks noChangeShapeType="1"/>
            </p:cNvSpPr>
            <p:nvPr/>
          </p:nvSpPr>
          <p:spPr bwMode="auto">
            <a:xfrm>
              <a:off x="2304" y="816"/>
              <a:ext cx="144"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00133" name="Text Box 37"/>
          <p:cNvSpPr txBox="1">
            <a:spLocks noChangeArrowheads="1"/>
          </p:cNvSpPr>
          <p:nvPr/>
        </p:nvSpPr>
        <p:spPr bwMode="auto">
          <a:xfrm>
            <a:off x="7816520"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800" dirty="0"/>
              <a:t>Introduced first by Zeiss - 1946</a:t>
            </a:r>
          </a:p>
        </p:txBody>
      </p:sp>
      <p:sp>
        <p:nvSpPr>
          <p:cNvPr id="900134" name="Text Box 38"/>
          <p:cNvSpPr txBox="1">
            <a:spLocks noChangeArrowheads="1"/>
          </p:cNvSpPr>
          <p:nvPr/>
        </p:nvSpPr>
        <p:spPr bwMode="auto">
          <a:xfrm>
            <a:off x="2835444" y="6248400"/>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buFontTx/>
              <a:buNone/>
            </a:pPr>
            <a:r>
              <a:rPr lang="en-US" altLang="en-US" sz="800" dirty="0"/>
              <a:t>Introduced first by Zeiss - 1897</a:t>
            </a:r>
          </a:p>
        </p:txBody>
      </p:sp>
    </p:spTree>
    <p:extLst>
      <p:ext uri="{BB962C8B-B14F-4D97-AF65-F5344CB8AC3E}">
        <p14:creationId xmlns:p14="http://schemas.microsoft.com/office/powerpoint/2010/main" val="2851962373"/>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Stereo microscopes are to microscopes</a:t>
            </a:r>
            <a:br>
              <a:rPr lang="en-US" sz="3600" dirty="0" smtClean="0"/>
            </a:br>
            <a:r>
              <a:rPr lang="en-US" sz="3600" dirty="0" smtClean="0"/>
              <a:t>As binoculars are to telescopes</a:t>
            </a:r>
            <a:endParaRPr lang="en-US" sz="3600"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29150" y="2459978"/>
            <a:ext cx="3886200" cy="3082631"/>
          </a:xfrm>
        </p:spPr>
      </p:pic>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1854941"/>
            <a:ext cx="3886200" cy="4292706"/>
          </a:xfrm>
        </p:spPr>
      </p:pic>
    </p:spTree>
    <p:extLst>
      <p:ext uri="{BB962C8B-B14F-4D97-AF65-F5344CB8AC3E}">
        <p14:creationId xmlns:p14="http://schemas.microsoft.com/office/powerpoint/2010/main" val="3908945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a:bodyPr>
          <a:lstStyle/>
          <a:p>
            <a:pPr marL="685800"/>
            <a:r>
              <a:rPr lang="en-US" altLang="en-US" sz="2400" dirty="0"/>
              <a:t>What it will be:</a:t>
            </a:r>
          </a:p>
          <a:p>
            <a:pPr lvl="2"/>
            <a:r>
              <a:rPr lang="en-US" altLang="en-US" dirty="0"/>
              <a:t>Basic optics and microscopy</a:t>
            </a:r>
          </a:p>
          <a:p>
            <a:pPr lvl="2"/>
            <a:r>
              <a:rPr lang="en-US" altLang="en-US" dirty="0"/>
              <a:t>Laser scanning microscopy</a:t>
            </a:r>
          </a:p>
          <a:p>
            <a:pPr lvl="2"/>
            <a:r>
              <a:rPr lang="en-US" altLang="en-US" dirty="0"/>
              <a:t>Contrast Mechanisms</a:t>
            </a:r>
          </a:p>
          <a:p>
            <a:pPr lvl="2"/>
            <a:r>
              <a:rPr lang="en-US" altLang="en-US" dirty="0"/>
              <a:t>Image rendering and processing</a:t>
            </a:r>
          </a:p>
          <a:p>
            <a:endParaRPr lang="en-US" altLang="en-US" sz="2400" dirty="0"/>
          </a:p>
          <a:p>
            <a:pPr marL="685800"/>
            <a:r>
              <a:rPr lang="en-US" altLang="en-US" sz="2400" dirty="0"/>
              <a:t>What it can</a:t>
            </a:r>
            <a:r>
              <a:rPr lang="ja-JP" altLang="en-US" sz="2400" dirty="0"/>
              <a:t>’</a:t>
            </a:r>
            <a:r>
              <a:rPr lang="en-US" altLang="ja-JP" sz="2400" dirty="0"/>
              <a:t>t be:</a:t>
            </a:r>
          </a:p>
          <a:p>
            <a:pPr lvl="2"/>
            <a:r>
              <a:rPr lang="en-US" altLang="en-US" dirty="0"/>
              <a:t>A review of all microscopy techniques</a:t>
            </a:r>
          </a:p>
          <a:p>
            <a:pPr lvl="2"/>
            <a:r>
              <a:rPr lang="en-US" altLang="en-US" dirty="0"/>
              <a:t>Optics design, </a:t>
            </a:r>
            <a:r>
              <a:rPr lang="en-US" altLang="en-US" dirty="0" err="1"/>
              <a:t>etc</a:t>
            </a:r>
            <a:endParaRPr lang="en-US" altLang="en-US" dirty="0"/>
          </a:p>
          <a:p>
            <a:endParaRPr lang="en-US" sz="2400" dirty="0"/>
          </a:p>
        </p:txBody>
      </p:sp>
    </p:spTree>
    <p:extLst>
      <p:ext uri="{BB962C8B-B14F-4D97-AF65-F5344CB8AC3E}">
        <p14:creationId xmlns:p14="http://schemas.microsoft.com/office/powerpoint/2010/main" val="150145096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Distinguishing between normal and stereo microscopes not always easy</a:t>
            </a:r>
            <a:endParaRPr lang="en-US" dirty="0"/>
          </a:p>
        </p:txBody>
      </p:sp>
      <p:sp>
        <p:nvSpPr>
          <p:cNvPr id="5" name="Text Placeholder 4"/>
          <p:cNvSpPr>
            <a:spLocks noGrp="1"/>
          </p:cNvSpPr>
          <p:nvPr>
            <p:ph type="body" idx="1"/>
          </p:nvPr>
        </p:nvSpPr>
        <p:spPr/>
        <p:txBody>
          <a:bodyPr/>
          <a:lstStyle/>
          <a:p>
            <a:r>
              <a:rPr lang="en-US" dirty="0" smtClean="0"/>
              <a:t>Discovery</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978" y="2827873"/>
            <a:ext cx="2588792" cy="3303253"/>
          </a:xfrm>
        </p:spPr>
      </p:pic>
      <p:sp>
        <p:nvSpPr>
          <p:cNvPr id="7" name="Text Placeholder 6"/>
          <p:cNvSpPr>
            <a:spLocks noGrp="1"/>
          </p:cNvSpPr>
          <p:nvPr>
            <p:ph type="body" sz="quarter" idx="3"/>
          </p:nvPr>
        </p:nvSpPr>
        <p:spPr/>
        <p:txBody>
          <a:bodyPr/>
          <a:lstStyle/>
          <a:p>
            <a:r>
              <a:rPr lang="en-US" dirty="0" err="1" smtClean="0"/>
              <a:t>Axio</a:t>
            </a:r>
            <a:r>
              <a:rPr lang="en-US" dirty="0" smtClean="0"/>
              <a:t> Zoom</a:t>
            </a:r>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9291" t="5157" r="14800" b="14515"/>
          <a:stretch/>
        </p:blipFill>
        <p:spPr>
          <a:xfrm>
            <a:off x="4701000" y="2505075"/>
            <a:ext cx="2564769" cy="3626051"/>
          </a:xfrm>
        </p:spPr>
      </p:pic>
    </p:spTree>
    <p:extLst>
      <p:ext uri="{BB962C8B-B14F-4D97-AF65-F5344CB8AC3E}">
        <p14:creationId xmlns:p14="http://schemas.microsoft.com/office/powerpoint/2010/main" val="96507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Distinguishing between normal and stereo microscopes not always easy</a:t>
            </a:r>
            <a:endParaRPr lang="en-US" dirty="0"/>
          </a:p>
        </p:txBody>
      </p:sp>
      <p:sp>
        <p:nvSpPr>
          <p:cNvPr id="5" name="Text Placeholder 4"/>
          <p:cNvSpPr>
            <a:spLocks noGrp="1"/>
          </p:cNvSpPr>
          <p:nvPr>
            <p:ph type="body" idx="1"/>
          </p:nvPr>
        </p:nvSpPr>
        <p:spPr/>
        <p:txBody>
          <a:bodyPr/>
          <a:lstStyle/>
          <a:p>
            <a:r>
              <a:rPr lang="en-US" dirty="0" smtClean="0"/>
              <a:t>Discovery</a:t>
            </a:r>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978" y="2827873"/>
            <a:ext cx="2588792" cy="3303253"/>
          </a:xfrm>
        </p:spPr>
      </p:pic>
      <p:sp>
        <p:nvSpPr>
          <p:cNvPr id="7" name="Text Placeholder 6"/>
          <p:cNvSpPr>
            <a:spLocks noGrp="1"/>
          </p:cNvSpPr>
          <p:nvPr>
            <p:ph type="body" sz="quarter" idx="3"/>
          </p:nvPr>
        </p:nvSpPr>
        <p:spPr/>
        <p:txBody>
          <a:bodyPr/>
          <a:lstStyle/>
          <a:p>
            <a:r>
              <a:rPr lang="en-US" dirty="0" err="1" smtClean="0"/>
              <a:t>Axio</a:t>
            </a:r>
            <a:r>
              <a:rPr lang="en-US" dirty="0" smtClean="0"/>
              <a:t> Zoom</a:t>
            </a:r>
            <a:endParaRPr lang="en-US" dirty="0"/>
          </a:p>
        </p:txBody>
      </p:sp>
      <p:pic>
        <p:nvPicPr>
          <p:cNvPr id="10" name="Content Placeholder 9"/>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9291" t="5157" r="14800" b="14515"/>
          <a:stretch/>
        </p:blipFill>
        <p:spPr>
          <a:xfrm>
            <a:off x="4701000" y="2505075"/>
            <a:ext cx="2564769" cy="3626051"/>
          </a:xfrm>
        </p:spPr>
      </p:pic>
      <p:pic>
        <p:nvPicPr>
          <p:cNvPr id="11" name="Picture 10"/>
          <p:cNvPicPr>
            <a:picLocks noChangeAspect="1"/>
          </p:cNvPicPr>
          <p:nvPr/>
        </p:nvPicPr>
        <p:blipFill>
          <a:blip r:embed="rId5"/>
          <a:stretch>
            <a:fillRect/>
          </a:stretch>
        </p:blipFill>
        <p:spPr>
          <a:xfrm>
            <a:off x="2774733" y="1681162"/>
            <a:ext cx="1470600" cy="4644867"/>
          </a:xfrm>
          <a:prstGeom prst="rect">
            <a:avLst/>
          </a:prstGeom>
        </p:spPr>
      </p:pic>
      <p:pic>
        <p:nvPicPr>
          <p:cNvPr id="12" name="Picture 11"/>
          <p:cNvPicPr>
            <a:picLocks noChangeAspect="1"/>
          </p:cNvPicPr>
          <p:nvPr/>
        </p:nvPicPr>
        <p:blipFill>
          <a:blip r:embed="rId6"/>
          <a:stretch>
            <a:fillRect/>
          </a:stretch>
        </p:blipFill>
        <p:spPr>
          <a:xfrm>
            <a:off x="6939235" y="1681163"/>
            <a:ext cx="1470600" cy="4644867"/>
          </a:xfrm>
          <a:prstGeom prst="rect">
            <a:avLst/>
          </a:prstGeom>
        </p:spPr>
      </p:pic>
    </p:spTree>
    <p:extLst>
      <p:ext uri="{BB962C8B-B14F-4D97-AF65-F5344CB8AC3E}">
        <p14:creationId xmlns:p14="http://schemas.microsoft.com/office/powerpoint/2010/main" val="300519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was the first image sensor?</a:t>
            </a:r>
            <a:br>
              <a:rPr lang="en-US" dirty="0" smtClean="0"/>
            </a:br>
            <a:r>
              <a:rPr lang="en-US" dirty="0" smtClean="0">
                <a:solidFill>
                  <a:schemeClr val="bg1"/>
                </a:solidFill>
              </a:rPr>
              <a:t>What was the first image processor?</a:t>
            </a:r>
            <a:endParaRPr lang="en-US" dirty="0">
              <a:solidFill>
                <a:schemeClr val="bg1"/>
              </a:solidFill>
            </a:endParaRPr>
          </a:p>
        </p:txBody>
      </p:sp>
    </p:spTree>
    <p:extLst>
      <p:ext uri="{BB962C8B-B14F-4D97-AF65-F5344CB8AC3E}">
        <p14:creationId xmlns:p14="http://schemas.microsoft.com/office/powerpoint/2010/main" val="40109077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was the first image sensor?</a:t>
            </a:r>
            <a:br>
              <a:rPr lang="en-US" dirty="0" smtClean="0"/>
            </a:br>
            <a:r>
              <a:rPr lang="en-US" dirty="0" smtClean="0">
                <a:solidFill>
                  <a:schemeClr val="bg1"/>
                </a:solidFill>
              </a:rPr>
              <a:t>What was the first image processor?</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t>The eye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2893955"/>
            <a:ext cx="3868737" cy="2551720"/>
          </a:xfrm>
        </p:spPr>
      </p:pic>
    </p:spTree>
    <p:extLst>
      <p:ext uri="{BB962C8B-B14F-4D97-AF65-F5344CB8AC3E}">
        <p14:creationId xmlns:p14="http://schemas.microsoft.com/office/powerpoint/2010/main" val="36548083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was the first image sensor?</a:t>
            </a:r>
            <a:br>
              <a:rPr lang="en-US" dirty="0" smtClean="0"/>
            </a:br>
            <a:r>
              <a:rPr lang="en-US" dirty="0" smtClean="0"/>
              <a:t>What was the first image processor?</a:t>
            </a:r>
            <a:endParaRPr lang="en-US" dirty="0"/>
          </a:p>
        </p:txBody>
      </p:sp>
      <p:sp>
        <p:nvSpPr>
          <p:cNvPr id="3" name="Text Placeholder 2"/>
          <p:cNvSpPr>
            <a:spLocks noGrp="1"/>
          </p:cNvSpPr>
          <p:nvPr>
            <p:ph type="body" idx="1"/>
          </p:nvPr>
        </p:nvSpPr>
        <p:spPr/>
        <p:txBody>
          <a:bodyPr/>
          <a:lstStyle/>
          <a:p>
            <a:r>
              <a:rPr lang="en-US" dirty="0" smtClean="0"/>
              <a:t>The eye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2893955"/>
            <a:ext cx="3868737" cy="2551720"/>
          </a:xfrm>
        </p:spPr>
      </p:pic>
    </p:spTree>
    <p:extLst>
      <p:ext uri="{BB962C8B-B14F-4D97-AF65-F5344CB8AC3E}">
        <p14:creationId xmlns:p14="http://schemas.microsoft.com/office/powerpoint/2010/main" val="3669820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was the first image sensor?</a:t>
            </a:r>
            <a:br>
              <a:rPr lang="en-US" dirty="0" smtClean="0"/>
            </a:br>
            <a:r>
              <a:rPr lang="en-US" dirty="0" smtClean="0"/>
              <a:t>What was the first image processor?</a:t>
            </a:r>
            <a:endParaRPr lang="en-US" dirty="0"/>
          </a:p>
        </p:txBody>
      </p:sp>
      <p:sp>
        <p:nvSpPr>
          <p:cNvPr id="3" name="Text Placeholder 2"/>
          <p:cNvSpPr>
            <a:spLocks noGrp="1"/>
          </p:cNvSpPr>
          <p:nvPr>
            <p:ph type="body" idx="1"/>
          </p:nvPr>
        </p:nvSpPr>
        <p:spPr/>
        <p:txBody>
          <a:bodyPr/>
          <a:lstStyle/>
          <a:p>
            <a:r>
              <a:rPr lang="en-US" dirty="0" smtClean="0"/>
              <a:t>The eye</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238" y="2893955"/>
            <a:ext cx="3868737" cy="2551720"/>
          </a:xfrm>
        </p:spPr>
      </p:pic>
      <p:sp>
        <p:nvSpPr>
          <p:cNvPr id="5" name="Text Placeholder 4"/>
          <p:cNvSpPr>
            <a:spLocks noGrp="1"/>
          </p:cNvSpPr>
          <p:nvPr>
            <p:ph type="body" sz="quarter" idx="3"/>
          </p:nvPr>
        </p:nvSpPr>
        <p:spPr/>
        <p:txBody>
          <a:bodyPr/>
          <a:lstStyle/>
          <a:p>
            <a:r>
              <a:rPr lang="en-US" dirty="0" smtClean="0"/>
              <a:t>The brain</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889448"/>
            <a:ext cx="3887788" cy="2915841"/>
          </a:xfrm>
        </p:spPr>
      </p:pic>
    </p:spTree>
    <p:extLst>
      <p:ext uri="{BB962C8B-B14F-4D97-AF65-F5344CB8AC3E}">
        <p14:creationId xmlns:p14="http://schemas.microsoft.com/office/powerpoint/2010/main" val="18004334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343" y="3232233"/>
            <a:ext cx="1917032" cy="1437774"/>
          </a:xfrm>
          <a:prstGeom prst="rect">
            <a:avLst/>
          </a:prstGeom>
        </p:spPr>
      </p:pic>
      <p:sp>
        <p:nvSpPr>
          <p:cNvPr id="7" name="Title 6"/>
          <p:cNvSpPr>
            <a:spLocks noGrp="1"/>
          </p:cNvSpPr>
          <p:nvPr>
            <p:ph type="title"/>
          </p:nvPr>
        </p:nvSpPr>
        <p:spPr/>
        <p:txBody>
          <a:bodyPr/>
          <a:lstStyle/>
          <a:p>
            <a:r>
              <a:rPr lang="en-US" dirty="0" smtClean="0"/>
              <a:t>Detectors: From analog to digital</a:t>
            </a:r>
            <a:endParaRPr lang="en-US" dirty="0"/>
          </a:p>
        </p:txBody>
      </p:sp>
      <p:sp>
        <p:nvSpPr>
          <p:cNvPr id="8" name="Content Placeholder 7"/>
          <p:cNvSpPr>
            <a:spLocks noGrp="1"/>
          </p:cNvSpPr>
          <p:nvPr>
            <p:ph sz="half" idx="1"/>
          </p:nvPr>
        </p:nvSpPr>
        <p:spPr/>
        <p:txBody>
          <a:bodyPr>
            <a:normAutofit/>
          </a:bodyPr>
          <a:lstStyle/>
          <a:p>
            <a:r>
              <a:rPr lang="en-US" dirty="0" smtClean="0"/>
              <a:t>Film</a:t>
            </a:r>
          </a:p>
          <a:p>
            <a:r>
              <a:rPr lang="en-US" dirty="0" smtClean="0"/>
              <a:t>CMOS (</a:t>
            </a:r>
            <a:r>
              <a:rPr lang="en-US" sz="2200" dirty="0" smtClean="0"/>
              <a:t>Complementary metal–oxide–semiconductor</a:t>
            </a:r>
            <a:r>
              <a:rPr lang="en-US" dirty="0" smtClean="0"/>
              <a:t>)</a:t>
            </a:r>
          </a:p>
          <a:p>
            <a:r>
              <a:rPr lang="en-US" dirty="0" smtClean="0"/>
              <a:t>CCD (</a:t>
            </a:r>
            <a:r>
              <a:rPr lang="en-US" sz="2200" dirty="0" smtClean="0"/>
              <a:t>Charge coupled device</a:t>
            </a:r>
            <a:r>
              <a:rPr lang="en-US" dirty="0" smtClean="0"/>
              <a:t>)</a:t>
            </a:r>
          </a:p>
          <a:p>
            <a:r>
              <a:rPr lang="en-US" dirty="0" smtClean="0"/>
              <a:t>PMT (</a:t>
            </a:r>
            <a:r>
              <a:rPr lang="en-US" sz="2200" dirty="0" smtClean="0"/>
              <a:t>Photomultiplier tube</a:t>
            </a:r>
            <a:r>
              <a:rPr lang="en-US" dirty="0" smtClean="0"/>
              <a:t>)</a:t>
            </a:r>
          </a:p>
          <a:p>
            <a:r>
              <a:rPr lang="en-US" dirty="0" err="1"/>
              <a:t>GaAsP</a:t>
            </a:r>
            <a:r>
              <a:rPr lang="en-US" dirty="0"/>
              <a:t> (</a:t>
            </a:r>
            <a:r>
              <a:rPr lang="en-US" sz="2200" dirty="0"/>
              <a:t>Gallium arsenide </a:t>
            </a:r>
            <a:r>
              <a:rPr lang="en-US" sz="2200" dirty="0" smtClean="0"/>
              <a:t>phosphide</a:t>
            </a:r>
            <a:r>
              <a:rPr lang="en-US" dirty="0" smtClean="0"/>
              <a:t>)</a:t>
            </a:r>
          </a:p>
          <a:p>
            <a:r>
              <a:rPr lang="en-US" dirty="0" smtClean="0"/>
              <a:t>APD (</a:t>
            </a:r>
            <a:r>
              <a:rPr lang="en-US" sz="2200" dirty="0" smtClean="0"/>
              <a:t>Avalanche photodiode</a:t>
            </a:r>
            <a:r>
              <a:rPr lang="en-US" dirty="0" smtClean="0"/>
              <a:t>)</a:t>
            </a:r>
            <a:endParaRPr lang="en-US" dirty="0"/>
          </a:p>
          <a:p>
            <a:endParaRPr lang="en-US"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111" y="1690689"/>
            <a:ext cx="1834259" cy="11129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86" y="2153657"/>
            <a:ext cx="1122947" cy="89835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552" y="2941222"/>
            <a:ext cx="1424326" cy="96854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3080" r="9560"/>
          <a:stretch/>
        </p:blipFill>
        <p:spPr>
          <a:xfrm>
            <a:off x="4875128" y="3861636"/>
            <a:ext cx="1118937" cy="146304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4247" t="2618" r="4421" b="3396"/>
          <a:stretch/>
        </p:blipFill>
        <p:spPr>
          <a:xfrm>
            <a:off x="6618055" y="4746959"/>
            <a:ext cx="1389608" cy="1430004"/>
          </a:xfrm>
          <a:prstGeom prst="rect">
            <a:avLst/>
          </a:prstGeom>
        </p:spPr>
      </p:pic>
    </p:spTree>
    <p:extLst>
      <p:ext uri="{BB962C8B-B14F-4D97-AF65-F5344CB8AC3E}">
        <p14:creationId xmlns:p14="http://schemas.microsoft.com/office/powerpoint/2010/main" val="29830556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1683" name="Text Box 3"/>
          <p:cNvSpPr txBox="1">
            <a:spLocks noChangeArrowheads="1"/>
          </p:cNvSpPr>
          <p:nvPr/>
        </p:nvSpPr>
        <p:spPr bwMode="auto">
          <a:xfrm>
            <a:off x="-240006" y="5287365"/>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a:solidFill>
                  <a:srgbClr val="FFFFFF"/>
                </a:solidFill>
              </a:rPr>
              <a:t>A</a:t>
            </a:r>
          </a:p>
        </p:txBody>
      </p:sp>
      <p:sp>
        <p:nvSpPr>
          <p:cNvPr id="711684" name="Text Box 4"/>
          <p:cNvSpPr txBox="1">
            <a:spLocks noChangeArrowheads="1"/>
          </p:cNvSpPr>
          <p:nvPr/>
        </p:nvSpPr>
        <p:spPr bwMode="auto">
          <a:xfrm>
            <a:off x="374068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a:solidFill>
                  <a:srgbClr val="FFFFFF"/>
                </a:solidFill>
              </a:rPr>
              <a:t>P</a:t>
            </a:r>
          </a:p>
        </p:txBody>
      </p:sp>
      <p:pic>
        <p:nvPicPr>
          <p:cNvPr id="711685" name="Picture 5" descr="fishgata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 y="2497857"/>
            <a:ext cx="2692004" cy="2692004"/>
          </a:xfrm>
          <a:prstGeom prst="rect">
            <a:avLst/>
          </a:prstGeom>
          <a:noFill/>
          <a:extLst>
            <a:ext uri="{909E8E84-426E-40DD-AFC4-6F175D3DCCD1}">
              <a14:hiddenFill xmlns:a14="http://schemas.microsoft.com/office/drawing/2010/main">
                <a:solidFill>
                  <a:srgbClr val="FFFFFF"/>
                </a:solidFill>
              </a14:hiddenFill>
            </a:ext>
          </a:extLst>
        </p:spPr>
      </p:pic>
      <p:pic>
        <p:nvPicPr>
          <p:cNvPr id="711690" name="Recon Rotated Gatear-3.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628649" y="2503810"/>
            <a:ext cx="3290639" cy="3290639"/>
          </a:xfrm>
          <a:prstGeom prst="rect">
            <a:avLst/>
          </a:prstGeom>
          <a:noFill/>
          <a:extLst>
            <a:ext uri="{909E8E84-426E-40DD-AFC4-6F175D3DCCD1}">
              <a14:hiddenFill xmlns:a14="http://schemas.microsoft.com/office/drawing/2010/main">
                <a:solidFill>
                  <a:srgbClr val="FFFFFF"/>
                </a:solidFill>
              </a14:hiddenFill>
            </a:ext>
          </a:extLst>
        </p:spPr>
      </p:pic>
      <p:sp>
        <p:nvSpPr>
          <p:cNvPr id="711691" name="Text Box 11"/>
          <p:cNvSpPr txBox="1">
            <a:spLocks noChangeArrowheads="1"/>
          </p:cNvSpPr>
          <p:nvPr/>
        </p:nvSpPr>
        <p:spPr bwMode="auto">
          <a:xfrm>
            <a:off x="628650" y="6135113"/>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a:t>Neural Gata-2 Promoter </a:t>
            </a:r>
            <a:r>
              <a:rPr lang="en-US" altLang="en-US" sz="1350" b="1" dirty="0" smtClean="0"/>
              <a:t>GFP-Transgenic Zebrafish; </a:t>
            </a:r>
            <a:r>
              <a:rPr lang="en-US" altLang="en-US" sz="1350" b="1" dirty="0" err="1"/>
              <a:t>Shuo</a:t>
            </a:r>
            <a:r>
              <a:rPr lang="en-US" altLang="en-US" sz="1350" b="1" dirty="0"/>
              <a:t> Lin, UCLA</a:t>
            </a:r>
          </a:p>
        </p:txBody>
      </p:sp>
      <p:sp>
        <p:nvSpPr>
          <p:cNvPr id="2" name="Title 1"/>
          <p:cNvSpPr>
            <a:spLocks noGrp="1"/>
          </p:cNvSpPr>
          <p:nvPr>
            <p:ph type="title"/>
          </p:nvPr>
        </p:nvSpPr>
        <p:spPr/>
        <p:txBody>
          <a:bodyPr/>
          <a:lstStyle/>
          <a:p>
            <a:r>
              <a:rPr lang="en-US" dirty="0"/>
              <a:t>Image processing</a:t>
            </a:r>
          </a:p>
        </p:txBody>
      </p:sp>
      <p:sp>
        <p:nvSpPr>
          <p:cNvPr id="3" name="Content Placeholder 2"/>
          <p:cNvSpPr>
            <a:spLocks noGrp="1"/>
          </p:cNvSpPr>
          <p:nvPr>
            <p:ph sz="half" idx="1"/>
          </p:nvPr>
        </p:nvSpPr>
        <p:spPr>
          <a:xfrm>
            <a:off x="628650" y="1825625"/>
            <a:ext cx="3886200" cy="785228"/>
          </a:xfrm>
        </p:spPr>
        <p:txBody>
          <a:bodyPr/>
          <a:lstStyle/>
          <a:p>
            <a:r>
              <a:rPr lang="en-US" dirty="0" smtClean="0"/>
              <a:t>3D Reconstruction</a:t>
            </a:r>
            <a:endParaRPr lang="en-US" dirty="0"/>
          </a:p>
        </p:txBody>
      </p:sp>
      <p:sp>
        <p:nvSpPr>
          <p:cNvPr id="4" name="Content Placeholder 3"/>
          <p:cNvSpPr>
            <a:spLocks noGrp="1"/>
          </p:cNvSpPr>
          <p:nvPr>
            <p:ph sz="half" idx="2"/>
          </p:nvPr>
        </p:nvSpPr>
        <p:spPr>
          <a:xfrm>
            <a:off x="4629150" y="1825625"/>
            <a:ext cx="3886200" cy="785228"/>
          </a:xfrm>
        </p:spPr>
        <p:txBody>
          <a:bodyPr/>
          <a:lstStyle/>
          <a:p>
            <a:r>
              <a:rPr lang="en-US" dirty="0" smtClean="0"/>
              <a:t>Deconvolution</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4693" y="4307555"/>
            <a:ext cx="3655114" cy="1827558"/>
          </a:xfrm>
          <a:prstGeom prst="rect">
            <a:avLst/>
          </a:prstGeom>
        </p:spPr>
      </p:pic>
      <p:sp>
        <p:nvSpPr>
          <p:cNvPr id="17" name="Text Box 11"/>
          <p:cNvSpPr txBox="1">
            <a:spLocks noChangeArrowheads="1"/>
          </p:cNvSpPr>
          <p:nvPr/>
        </p:nvSpPr>
        <p:spPr bwMode="auto">
          <a:xfrm>
            <a:off x="4910366" y="6127585"/>
            <a:ext cx="358508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sz="1350" b="1" dirty="0" smtClean="0"/>
              <a:t>Top: Macrophage - </a:t>
            </a:r>
            <a:r>
              <a:rPr lang="en-US" altLang="en-US" sz="1350" b="1" dirty="0" smtClean="0">
                <a:solidFill>
                  <a:srgbClr val="FFFD09"/>
                </a:solidFill>
              </a:rPr>
              <a:t>tubulin, </a:t>
            </a:r>
            <a:r>
              <a:rPr lang="en-US" altLang="en-US" sz="1350" b="1" dirty="0" smtClean="0">
                <a:solidFill>
                  <a:srgbClr val="FF0000"/>
                </a:solidFill>
              </a:rPr>
              <a:t>actin</a:t>
            </a:r>
            <a:r>
              <a:rPr lang="en-US" altLang="en-US" sz="1350" b="1" dirty="0" smtClean="0">
                <a:solidFill>
                  <a:srgbClr val="FFFD09"/>
                </a:solidFill>
              </a:rPr>
              <a:t> </a:t>
            </a:r>
            <a:r>
              <a:rPr lang="en-US" altLang="en-US" sz="1350" b="1" dirty="0" smtClean="0"/>
              <a:t>&amp;</a:t>
            </a:r>
            <a:r>
              <a:rPr lang="en-US" altLang="en-US" sz="1350" b="1" dirty="0" smtClean="0">
                <a:solidFill>
                  <a:srgbClr val="FFFD09"/>
                </a:solidFill>
              </a:rPr>
              <a:t> </a:t>
            </a:r>
            <a:r>
              <a:rPr lang="en-US" altLang="en-US" sz="1350" b="1" dirty="0" smtClean="0">
                <a:solidFill>
                  <a:srgbClr val="00B0F0"/>
                </a:solidFill>
              </a:rPr>
              <a:t>nucleus</a:t>
            </a:r>
            <a:r>
              <a:rPr lang="en-US" altLang="en-US" sz="1350" b="1" dirty="0" smtClean="0"/>
              <a:t>.</a:t>
            </a:r>
          </a:p>
          <a:p>
            <a:pPr eaLnBrk="0" fontAlgn="base" hangingPunct="0">
              <a:spcBef>
                <a:spcPct val="0"/>
              </a:spcBef>
              <a:spcAft>
                <a:spcPct val="0"/>
              </a:spcAft>
            </a:pPr>
            <a:r>
              <a:rPr lang="en-US" altLang="en-US" sz="1350" b="1" dirty="0" smtClean="0"/>
              <a:t>Bottom: Imaginal disc – </a:t>
            </a:r>
            <a:r>
              <a:rPr lang="el-GR" altLang="en-US" sz="1350" b="1" dirty="0" smtClean="0">
                <a:solidFill>
                  <a:srgbClr val="92D050"/>
                </a:solidFill>
              </a:rPr>
              <a:t>α</a:t>
            </a:r>
            <a:r>
              <a:rPr lang="en-US" altLang="en-US" sz="1350" b="1" dirty="0" smtClean="0">
                <a:solidFill>
                  <a:srgbClr val="92D050"/>
                </a:solidFill>
              </a:rPr>
              <a:t>-tubulin</a:t>
            </a:r>
            <a:r>
              <a:rPr lang="en-US" altLang="en-US" sz="1350" b="1" dirty="0" smtClean="0"/>
              <a:t>, </a:t>
            </a:r>
            <a:r>
              <a:rPr lang="el-GR" altLang="en-US" sz="1350" b="1" dirty="0" smtClean="0">
                <a:solidFill>
                  <a:srgbClr val="FF0000"/>
                </a:solidFill>
              </a:rPr>
              <a:t>γ</a:t>
            </a:r>
            <a:r>
              <a:rPr lang="en-US" altLang="en-US" sz="1350" b="1" dirty="0" smtClean="0">
                <a:solidFill>
                  <a:srgbClr val="FF0000"/>
                </a:solidFill>
              </a:rPr>
              <a:t>-tubulin</a:t>
            </a:r>
            <a:r>
              <a:rPr lang="en-US" altLang="en-US" sz="1350" b="1" dirty="0" smtClean="0"/>
              <a:t>.</a:t>
            </a:r>
            <a:endParaRPr lang="en-US" altLang="en-US" sz="1350" b="1" dirty="0"/>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693" y="2377537"/>
            <a:ext cx="3655114" cy="1827558"/>
          </a:xfrm>
          <a:prstGeom prst="rect">
            <a:avLst/>
          </a:prstGeom>
        </p:spPr>
      </p:pic>
      <p:sp>
        <p:nvSpPr>
          <p:cNvPr id="19" name="Text Box 4"/>
          <p:cNvSpPr txBox="1">
            <a:spLocks noChangeArrowheads="1"/>
          </p:cNvSpPr>
          <p:nvPr/>
        </p:nvSpPr>
        <p:spPr bwMode="auto">
          <a:xfrm>
            <a:off x="524778" y="5765781"/>
            <a:ext cx="2463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en-US" altLang="en-US" dirty="0" smtClean="0">
                <a:solidFill>
                  <a:srgbClr val="FFFFFF"/>
                </a:solidFill>
              </a:rPr>
              <a:t>A</a:t>
            </a:r>
            <a:endParaRPr lang="en-US" altLang="en-US" dirty="0">
              <a:solidFill>
                <a:srgbClr val="FFFFFF"/>
              </a:solidFill>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6715" y="645796"/>
            <a:ext cx="2052387" cy="821726"/>
          </a:xfrm>
          <a:prstGeom prst="rect">
            <a:avLst/>
          </a:prstGeom>
        </p:spPr>
      </p:pic>
    </p:spTree>
    <p:extLst>
      <p:ext uri="{BB962C8B-B14F-4D97-AF65-F5344CB8AC3E}">
        <p14:creationId xmlns:p14="http://schemas.microsoft.com/office/powerpoint/2010/main" val="1638812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7116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711690"/>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document observations using microscopes?</a:t>
            </a:r>
            <a:endParaRPr lang="en-US" dirty="0"/>
          </a:p>
        </p:txBody>
      </p:sp>
      <p:sp>
        <p:nvSpPr>
          <p:cNvPr id="3" name="Content Placeholder 2"/>
          <p:cNvSpPr>
            <a:spLocks noGrp="1"/>
          </p:cNvSpPr>
          <p:nvPr>
            <p:ph sz="half" idx="1"/>
          </p:nvPr>
        </p:nvSpPr>
        <p:spPr>
          <a:xfrm>
            <a:off x="628650" y="1825624"/>
            <a:ext cx="3886200" cy="4466891"/>
          </a:xfrm>
        </p:spPr>
        <p:txBody>
          <a:bodyPr>
            <a:normAutofit fontScale="85000" lnSpcReduction="20000"/>
          </a:bodyPr>
          <a:lstStyle/>
          <a:p>
            <a:r>
              <a:rPr lang="en-US" dirty="0" smtClean="0"/>
              <a:t>Francesco </a:t>
            </a:r>
            <a:r>
              <a:rPr lang="en-US" dirty="0" err="1" smtClean="0"/>
              <a:t>Stelluti</a:t>
            </a:r>
            <a:r>
              <a:rPr lang="en-US" dirty="0" smtClean="0"/>
              <a:t> first to publish in 1625</a:t>
            </a:r>
          </a:p>
          <a:p>
            <a:r>
              <a:rPr lang="en-US" dirty="0" smtClean="0"/>
              <a:t>Cofounder of </a:t>
            </a:r>
            <a:r>
              <a:rPr lang="en-US" dirty="0" err="1" smtClean="0"/>
              <a:t>Accademia</a:t>
            </a:r>
            <a:r>
              <a:rPr lang="en-US" dirty="0" smtClean="0"/>
              <a:t> </a:t>
            </a:r>
            <a:r>
              <a:rPr lang="en-US" dirty="0" err="1" smtClean="0"/>
              <a:t>dei</a:t>
            </a:r>
            <a:r>
              <a:rPr lang="en-US" dirty="0" smtClean="0"/>
              <a:t> </a:t>
            </a:r>
            <a:r>
              <a:rPr lang="en-US" dirty="0" err="1" smtClean="0"/>
              <a:t>Lincei</a:t>
            </a:r>
            <a:endParaRPr lang="en-US" dirty="0" smtClean="0"/>
          </a:p>
          <a:p>
            <a:endParaRPr lang="en-US" dirty="0" smtClean="0"/>
          </a:p>
          <a:p>
            <a:endParaRPr lang="en-US" dirty="0"/>
          </a:p>
          <a:p>
            <a:endParaRPr lang="en-US" dirty="0" smtClean="0"/>
          </a:p>
          <a:p>
            <a:endParaRPr lang="en-US" dirty="0" smtClean="0"/>
          </a:p>
          <a:p>
            <a:r>
              <a:rPr lang="en-US" dirty="0" smtClean="0"/>
              <a:t>Hand drawings</a:t>
            </a:r>
          </a:p>
          <a:p>
            <a:r>
              <a:rPr lang="en-US" dirty="0" smtClean="0"/>
              <a:t>Giovanni Faber another member of </a:t>
            </a:r>
            <a:r>
              <a:rPr lang="en-US" dirty="0" err="1" smtClean="0"/>
              <a:t>Accademia</a:t>
            </a:r>
            <a:r>
              <a:rPr lang="en-US" dirty="0" smtClean="0"/>
              <a:t> </a:t>
            </a:r>
            <a:r>
              <a:rPr lang="en-US" dirty="0" err="1" smtClean="0"/>
              <a:t>dei</a:t>
            </a:r>
            <a:r>
              <a:rPr lang="en-US" dirty="0" smtClean="0"/>
              <a:t> </a:t>
            </a:r>
            <a:r>
              <a:rPr lang="en-US" dirty="0" err="1" smtClean="0"/>
              <a:t>Lincei</a:t>
            </a:r>
            <a:r>
              <a:rPr lang="en-US" dirty="0" smtClean="0"/>
              <a:t> coined the word microscope (~1625)</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19409" y="1825625"/>
            <a:ext cx="2705681" cy="4351338"/>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645" y="3179820"/>
            <a:ext cx="1718210" cy="1288658"/>
          </a:xfrm>
          <a:prstGeom prst="rect">
            <a:avLst/>
          </a:prstGeom>
        </p:spPr>
      </p:pic>
    </p:spTree>
    <p:extLst>
      <p:ext uri="{BB962C8B-B14F-4D97-AF65-F5344CB8AC3E}">
        <p14:creationId xmlns:p14="http://schemas.microsoft.com/office/powerpoint/2010/main" val="35324171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First camera that could take permanent photographs invented in 1826</a:t>
            </a:r>
            <a:endParaRPr lang="en-US" sz="3200" dirty="0"/>
          </a:p>
        </p:txBody>
      </p:sp>
      <p:sp>
        <p:nvSpPr>
          <p:cNvPr id="3" name="Content Placeholder 2"/>
          <p:cNvSpPr>
            <a:spLocks noGrp="1"/>
          </p:cNvSpPr>
          <p:nvPr>
            <p:ph sz="half" idx="1"/>
          </p:nvPr>
        </p:nvSpPr>
        <p:spPr/>
        <p:txBody>
          <a:bodyPr>
            <a:normAutofit/>
          </a:bodyPr>
          <a:lstStyle/>
          <a:p>
            <a:r>
              <a:rPr lang="en-US" sz="2000" dirty="0"/>
              <a:t>Joseph </a:t>
            </a:r>
            <a:r>
              <a:rPr lang="en-US" sz="2000" dirty="0" err="1" smtClean="0"/>
              <a:t>Niépce</a:t>
            </a:r>
            <a:r>
              <a:rPr lang="en-US" sz="2000" dirty="0" smtClean="0"/>
              <a:t> French inventor</a:t>
            </a:r>
          </a:p>
          <a:p>
            <a:pPr marL="0" indent="0">
              <a:buNone/>
            </a:pPr>
            <a:endParaRPr lang="en-US" sz="2000" dirty="0"/>
          </a:p>
          <a:p>
            <a:pPr marL="0" indent="0">
              <a:buNone/>
            </a:pPr>
            <a:endParaRPr lang="en-US" sz="2000" dirty="0" smtClean="0"/>
          </a:p>
          <a:p>
            <a:pPr marL="0" indent="0">
              <a:buNone/>
            </a:pPr>
            <a:endParaRPr lang="en-US" sz="2000" dirty="0"/>
          </a:p>
          <a:p>
            <a:pPr marL="0" indent="0">
              <a:buNone/>
            </a:pPr>
            <a:endParaRPr lang="en-US" sz="2000" dirty="0" smtClean="0"/>
          </a:p>
          <a:p>
            <a:r>
              <a:rPr lang="en-US" sz="2000" dirty="0" smtClean="0"/>
              <a:t>Perfected </a:t>
            </a:r>
            <a:r>
              <a:rPr lang="en-US" sz="2000" dirty="0"/>
              <a:t>with Louis Daguerre</a:t>
            </a:r>
          </a:p>
        </p:txBody>
      </p:sp>
      <p:sp>
        <p:nvSpPr>
          <p:cNvPr id="4" name="Content Placeholder 3"/>
          <p:cNvSpPr>
            <a:spLocks noGrp="1"/>
          </p:cNvSpPr>
          <p:nvPr>
            <p:ph sz="half" idx="2"/>
          </p:nvPr>
        </p:nvSpPr>
        <p:spPr/>
        <p:txBody>
          <a:bodyPr>
            <a:normAutofit/>
          </a:bodyPr>
          <a:lstStyle/>
          <a:p>
            <a:r>
              <a:rPr lang="en-US" sz="2000" dirty="0" smtClean="0"/>
              <a:t>Camera </a:t>
            </a:r>
            <a:r>
              <a:rPr lang="en-US" sz="2000" dirty="0" err="1" smtClean="0"/>
              <a:t>obscura</a:t>
            </a:r>
            <a:r>
              <a:rPr lang="en-US" sz="2000" dirty="0" smtClean="0"/>
              <a:t>, 5</a:t>
            </a:r>
            <a:r>
              <a:rPr lang="en-US" sz="2000" baseline="30000" dirty="0" smtClean="0"/>
              <a:t>th</a:t>
            </a:r>
            <a:r>
              <a:rPr lang="en-US" sz="2000" dirty="0" smtClean="0"/>
              <a:t> century B.C, </a:t>
            </a:r>
            <a:r>
              <a:rPr lang="en-US" sz="2000" dirty="0" err="1" smtClean="0"/>
              <a:t>Mozi</a:t>
            </a:r>
            <a:endParaRPr lang="en-US" sz="2000" dirty="0" smtClean="0"/>
          </a:p>
          <a:p>
            <a:pPr marL="0" indent="0">
              <a:buNone/>
            </a:pPr>
            <a:endParaRPr lang="en-US" sz="2000" dirty="0" smtClean="0"/>
          </a:p>
          <a:p>
            <a:pPr marL="0" indent="0">
              <a:buNone/>
            </a:pPr>
            <a:endParaRPr lang="en-US" sz="2000" dirty="0"/>
          </a:p>
          <a:p>
            <a:r>
              <a:rPr lang="en-US" sz="2000" dirty="0" smtClean="0"/>
              <a:t>Camera </a:t>
            </a:r>
            <a:r>
              <a:rPr lang="en-US" sz="2000" dirty="0" err="1" smtClean="0"/>
              <a:t>lucida</a:t>
            </a:r>
            <a:r>
              <a:rPr lang="en-US" sz="2000" dirty="0" smtClean="0"/>
              <a:t>, 1807</a:t>
            </a:r>
            <a:r>
              <a:rPr lang="en-US" sz="2000" dirty="0"/>
              <a:t>, William Hyde Wollaston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3969" y="2356561"/>
            <a:ext cx="1732548" cy="12046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253" y="4307306"/>
            <a:ext cx="2601264" cy="186965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7894" y="2342806"/>
            <a:ext cx="1294485" cy="88348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0597" y="4143727"/>
            <a:ext cx="3913580" cy="2168171"/>
          </a:xfrm>
          <a:prstGeom prst="rect">
            <a:avLst/>
          </a:prstGeom>
        </p:spPr>
      </p:pic>
    </p:spTree>
    <p:extLst>
      <p:ext uri="{BB962C8B-B14F-4D97-AF65-F5344CB8AC3E}">
        <p14:creationId xmlns:p14="http://schemas.microsoft.com/office/powerpoint/2010/main" val="1633546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fontScale="92500" lnSpcReduction="20000"/>
          </a:bodyPr>
          <a:lstStyle/>
          <a:p>
            <a:pPr marL="685800"/>
            <a:r>
              <a:rPr lang="en-US" altLang="en-US" sz="2600" dirty="0"/>
              <a:t>Fundamentals of light microscopy</a:t>
            </a:r>
          </a:p>
          <a:p>
            <a:pPr marL="1143000" lvl="1"/>
            <a:r>
              <a:rPr lang="en-US" altLang="en-US" dirty="0"/>
              <a:t>wide-field </a:t>
            </a:r>
          </a:p>
          <a:p>
            <a:pPr marL="1143000" lvl="1"/>
            <a:r>
              <a:rPr lang="en-US" altLang="en-US" dirty="0"/>
              <a:t>confocal microscopy</a:t>
            </a:r>
          </a:p>
          <a:p>
            <a:pPr marL="685800"/>
            <a:r>
              <a:rPr lang="en-US" altLang="en-US" sz="2600" dirty="0"/>
              <a:t>Contrast and sample preparation</a:t>
            </a:r>
          </a:p>
          <a:p>
            <a:pPr marL="1143000" lvl="1"/>
            <a:r>
              <a:rPr lang="en-US" altLang="en-US" dirty="0"/>
              <a:t>phase and DIC optics</a:t>
            </a:r>
          </a:p>
          <a:p>
            <a:pPr marL="1143000" lvl="1"/>
            <a:r>
              <a:rPr lang="en-US" altLang="en-US" dirty="0"/>
              <a:t>fluorescent labels</a:t>
            </a:r>
          </a:p>
          <a:p>
            <a:pPr marL="685800"/>
            <a:r>
              <a:rPr lang="en-US" altLang="en-US" dirty="0" smtClean="0"/>
              <a:t>Advanced </a:t>
            </a:r>
            <a:r>
              <a:rPr lang="en-US" altLang="en-US" dirty="0"/>
              <a:t>techniques</a:t>
            </a:r>
          </a:p>
          <a:p>
            <a:pPr marL="1143000" lvl="1"/>
            <a:r>
              <a:rPr lang="en-US" altLang="en-US" dirty="0"/>
              <a:t>quantitative imaging</a:t>
            </a:r>
          </a:p>
          <a:p>
            <a:pPr marL="1143000" lvl="1"/>
            <a:r>
              <a:rPr lang="en-US" altLang="en-US" dirty="0"/>
              <a:t>two photon microscopy</a:t>
            </a:r>
          </a:p>
          <a:p>
            <a:pPr marL="1143000" lvl="1"/>
            <a:r>
              <a:rPr lang="en-US" altLang="en-US" dirty="0"/>
              <a:t>super resolution microscopy</a:t>
            </a:r>
          </a:p>
          <a:p>
            <a:pPr marL="1143000" lvl="1"/>
            <a:r>
              <a:rPr lang="en-US" altLang="en-US" dirty="0"/>
              <a:t>3-D imaging and rendering</a:t>
            </a:r>
          </a:p>
          <a:p>
            <a:pPr marL="1143000" lvl="1"/>
            <a:r>
              <a:rPr lang="en-US" altLang="en-US" dirty="0" smtClean="0"/>
              <a:t>light </a:t>
            </a:r>
            <a:r>
              <a:rPr lang="en-US" altLang="en-US" dirty="0"/>
              <a:t>sheet </a:t>
            </a:r>
            <a:r>
              <a:rPr lang="en-US" altLang="en-US" dirty="0" smtClean="0"/>
              <a:t>microscopy</a:t>
            </a:r>
          </a:p>
          <a:p>
            <a:pPr marL="1143000" lvl="1"/>
            <a:r>
              <a:rPr lang="en-US" altLang="en-US" dirty="0" smtClean="0"/>
              <a:t>fluorescence correlation spectroscopy</a:t>
            </a:r>
            <a:endParaRPr lang="en-US" altLang="en-US" dirty="0"/>
          </a:p>
        </p:txBody>
      </p:sp>
    </p:spTree>
    <p:extLst>
      <p:ext uri="{BB962C8B-B14F-4D97-AF65-F5344CB8AC3E}">
        <p14:creationId xmlns:p14="http://schemas.microsoft.com/office/powerpoint/2010/main" val="350632960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1904 Microscopy exhibit of Arthur E. Smith that shocked Edwardian London.</a:t>
            </a:r>
            <a:endParaRPr lang="en-US" sz="3600" dirty="0"/>
          </a:p>
        </p:txBody>
      </p:sp>
      <p:sp>
        <p:nvSpPr>
          <p:cNvPr id="3" name="Content Placeholder 2"/>
          <p:cNvSpPr>
            <a:spLocks noGrp="1"/>
          </p:cNvSpPr>
          <p:nvPr>
            <p:ph sz="half" idx="1"/>
          </p:nvPr>
        </p:nvSpPr>
        <p:spPr/>
        <p:txBody>
          <a:bodyPr/>
          <a:lstStyle/>
          <a:p>
            <a:r>
              <a:rPr lang="en-US" dirty="0"/>
              <a:t>Royal Society's Annual </a:t>
            </a:r>
            <a:r>
              <a:rPr lang="en-US" dirty="0" smtClean="0"/>
              <a:t>Conversazione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8728" y="2684597"/>
            <a:ext cx="2087120" cy="356758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8" y="2684597"/>
            <a:ext cx="2178898" cy="3567583"/>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848" y="1893802"/>
            <a:ext cx="2153650" cy="188739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1046" y="1897084"/>
            <a:ext cx="1760802" cy="2946409"/>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5102" y="3805768"/>
            <a:ext cx="1980396" cy="2371195"/>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4850" y="4843493"/>
            <a:ext cx="802139" cy="1408688"/>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9553" y="4843493"/>
            <a:ext cx="866483" cy="1445293"/>
          </a:xfrm>
          <a:prstGeom prst="rect">
            <a:avLst/>
          </a:prstGeom>
        </p:spPr>
      </p:pic>
    </p:spTree>
    <p:extLst>
      <p:ext uri="{BB962C8B-B14F-4D97-AF65-F5344CB8AC3E}">
        <p14:creationId xmlns:p14="http://schemas.microsoft.com/office/powerpoint/2010/main" val="31365239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1904 Microscopy exhibit of Arthur E. Smith that shocked Edwardian London.</a:t>
            </a:r>
            <a:endParaRPr lang="en-US" sz="36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4135" y="1690689"/>
            <a:ext cx="6353686" cy="4944323"/>
          </a:xfrm>
          <a:prstGeom prst="rect">
            <a:avLst/>
          </a:prstGeom>
        </p:spPr>
      </p:pic>
    </p:spTree>
    <p:extLst>
      <p:ext uri="{BB962C8B-B14F-4D97-AF65-F5344CB8AC3E}">
        <p14:creationId xmlns:p14="http://schemas.microsoft.com/office/powerpoint/2010/main" val="392421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9162" y="536400"/>
            <a:ext cx="6958853" cy="741156"/>
          </a:xfrm>
          <a:prstGeom prst="rect">
            <a:avLst/>
          </a:prstGeom>
        </p:spPr>
        <p:txBody>
          <a:bodyPr vert="horz" wrap="square" lIns="0" tIns="63428" rIns="0" bIns="0" rtlCol="0" anchor="ctr">
            <a:spAutoFit/>
          </a:bodyPr>
          <a:lstStyle/>
          <a:p>
            <a:pPr marL="195553">
              <a:lnSpc>
                <a:spcPct val="100000"/>
              </a:lnSpc>
            </a:pPr>
            <a:r>
              <a:rPr dirty="0"/>
              <a:t>His</a:t>
            </a:r>
            <a:r>
              <a:rPr spc="-4" dirty="0"/>
              <a:t>t</a:t>
            </a:r>
            <a:r>
              <a:rPr dirty="0"/>
              <a:t>ory</a:t>
            </a:r>
            <a:r>
              <a:rPr spc="-4" dirty="0"/>
              <a:t> </a:t>
            </a:r>
            <a:r>
              <a:rPr dirty="0"/>
              <a:t>o</a:t>
            </a:r>
            <a:r>
              <a:rPr spc="-13" dirty="0"/>
              <a:t>f</a:t>
            </a:r>
            <a:r>
              <a:rPr spc="-4" dirty="0"/>
              <a:t> </a:t>
            </a:r>
            <a:r>
              <a:rPr dirty="0"/>
              <a:t>microscopy</a:t>
            </a:r>
          </a:p>
        </p:txBody>
      </p:sp>
      <p:sp>
        <p:nvSpPr>
          <p:cNvPr id="3" name="object 3"/>
          <p:cNvSpPr/>
          <p:nvPr/>
        </p:nvSpPr>
        <p:spPr>
          <a:xfrm>
            <a:off x="581891" y="3894758"/>
            <a:ext cx="7980217" cy="663795"/>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4" name="object 4"/>
          <p:cNvSpPr/>
          <p:nvPr/>
        </p:nvSpPr>
        <p:spPr>
          <a:xfrm>
            <a:off x="699248" y="4045120"/>
            <a:ext cx="7749172" cy="366738"/>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
        <p:nvSpPr>
          <p:cNvPr id="5" name="object 5"/>
          <p:cNvSpPr/>
          <p:nvPr/>
        </p:nvSpPr>
        <p:spPr>
          <a:xfrm>
            <a:off x="714894" y="4027516"/>
            <a:ext cx="7847212" cy="532014"/>
          </a:xfrm>
          <a:prstGeom prst="rect">
            <a:avLst/>
          </a:prstGeom>
          <a:blipFill>
            <a:blip r:embed="rId5" cstate="print"/>
            <a:stretch>
              <a:fillRect/>
            </a:stretch>
          </a:blipFill>
        </p:spPr>
        <p:txBody>
          <a:bodyPr wrap="square" lIns="0" tIns="0" rIns="0" bIns="0" rtlCol="0"/>
          <a:lstStyle/>
          <a:p>
            <a:endParaRPr sz="1588">
              <a:solidFill>
                <a:prstClr val="black"/>
              </a:solidFill>
            </a:endParaRPr>
          </a:p>
        </p:txBody>
      </p:sp>
      <p:sp>
        <p:nvSpPr>
          <p:cNvPr id="6" name="object 6"/>
          <p:cNvSpPr/>
          <p:nvPr/>
        </p:nvSpPr>
        <p:spPr>
          <a:xfrm>
            <a:off x="714894" y="4027515"/>
            <a:ext cx="7847479" cy="532279"/>
          </a:xfrm>
          <a:custGeom>
            <a:avLst/>
            <a:gdLst/>
            <a:ahLst/>
            <a:cxnLst/>
            <a:rect l="l" t="t" r="r" b="b"/>
            <a:pathLst>
              <a:path w="8893810" h="603250">
                <a:moveTo>
                  <a:pt x="0" y="0"/>
                </a:moveTo>
                <a:lnTo>
                  <a:pt x="8893508" y="0"/>
                </a:lnTo>
                <a:lnTo>
                  <a:pt x="8893508" y="602949"/>
                </a:lnTo>
                <a:lnTo>
                  <a:pt x="0" y="602949"/>
                </a:lnTo>
                <a:lnTo>
                  <a:pt x="0" y="0"/>
                </a:lnTo>
                <a:close/>
              </a:path>
            </a:pathLst>
          </a:custGeom>
          <a:ln w="9421">
            <a:solidFill>
              <a:srgbClr val="FFFFFF"/>
            </a:solidFill>
          </a:ln>
        </p:spPr>
        <p:txBody>
          <a:bodyPr wrap="square" lIns="0" tIns="0" rIns="0" bIns="0" rtlCol="0"/>
          <a:lstStyle/>
          <a:p>
            <a:endParaRPr sz="1588">
              <a:solidFill>
                <a:prstClr val="black"/>
              </a:solidFill>
            </a:endParaRPr>
          </a:p>
        </p:txBody>
      </p:sp>
      <p:sp>
        <p:nvSpPr>
          <p:cNvPr id="7" name="object 7"/>
          <p:cNvSpPr txBox="1"/>
          <p:nvPr/>
        </p:nvSpPr>
        <p:spPr>
          <a:xfrm>
            <a:off x="927587"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1600</a:t>
            </a:r>
            <a:endParaRPr sz="1544">
              <a:solidFill>
                <a:prstClr val="black"/>
              </a:solidFill>
              <a:latin typeface="Arial"/>
              <a:cs typeface="Arial"/>
            </a:endParaRPr>
          </a:p>
        </p:txBody>
      </p:sp>
      <p:sp>
        <p:nvSpPr>
          <p:cNvPr id="8" name="object 8"/>
          <p:cNvSpPr txBox="1"/>
          <p:nvPr/>
        </p:nvSpPr>
        <p:spPr>
          <a:xfrm>
            <a:off x="1759085"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1700</a:t>
            </a:r>
            <a:endParaRPr sz="1544">
              <a:solidFill>
                <a:prstClr val="black"/>
              </a:solidFill>
              <a:latin typeface="Arial"/>
              <a:cs typeface="Arial"/>
            </a:endParaRPr>
          </a:p>
        </p:txBody>
      </p:sp>
      <p:sp>
        <p:nvSpPr>
          <p:cNvPr id="9" name="object 9"/>
          <p:cNvSpPr txBox="1"/>
          <p:nvPr/>
        </p:nvSpPr>
        <p:spPr>
          <a:xfrm>
            <a:off x="2590584"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1800</a:t>
            </a:r>
          </a:p>
        </p:txBody>
      </p:sp>
      <p:sp>
        <p:nvSpPr>
          <p:cNvPr id="10" name="object 10"/>
          <p:cNvSpPr txBox="1"/>
          <p:nvPr/>
        </p:nvSpPr>
        <p:spPr>
          <a:xfrm>
            <a:off x="3366661"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1900</a:t>
            </a:r>
          </a:p>
        </p:txBody>
      </p:sp>
      <p:sp>
        <p:nvSpPr>
          <p:cNvPr id="11" name="object 11"/>
          <p:cNvSpPr txBox="1"/>
          <p:nvPr/>
        </p:nvSpPr>
        <p:spPr>
          <a:xfrm>
            <a:off x="7256338"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2000</a:t>
            </a:r>
            <a:endParaRPr sz="1544">
              <a:solidFill>
                <a:prstClr val="black"/>
              </a:solidFill>
              <a:latin typeface="Arial"/>
              <a:cs typeface="Arial"/>
            </a:endParaRPr>
          </a:p>
        </p:txBody>
      </p:sp>
      <p:sp>
        <p:nvSpPr>
          <p:cNvPr id="12" name="object 12"/>
          <p:cNvSpPr txBox="1"/>
          <p:nvPr/>
        </p:nvSpPr>
        <p:spPr>
          <a:xfrm>
            <a:off x="7998937" y="4200457"/>
            <a:ext cx="466165" cy="237629"/>
          </a:xfrm>
          <a:prstGeom prst="rect">
            <a:avLst/>
          </a:prstGeom>
        </p:spPr>
        <p:txBody>
          <a:bodyPr vert="horz" wrap="square" lIns="0" tIns="0" rIns="0" bIns="0" rtlCol="0">
            <a:spAutoFit/>
          </a:bodyPr>
          <a:lstStyle/>
          <a:p>
            <a:pPr marL="11206"/>
            <a:r>
              <a:rPr sz="1544" dirty="0">
                <a:solidFill>
                  <a:prstClr val="black"/>
                </a:solidFill>
                <a:latin typeface="Arial"/>
                <a:cs typeface="Arial"/>
              </a:rPr>
              <a:t>2010</a:t>
            </a:r>
            <a:endParaRPr sz="1544">
              <a:solidFill>
                <a:prstClr val="black"/>
              </a:solidFill>
              <a:latin typeface="Arial"/>
              <a:cs typeface="Arial"/>
            </a:endParaRPr>
          </a:p>
        </p:txBody>
      </p:sp>
      <p:sp>
        <p:nvSpPr>
          <p:cNvPr id="13" name="object 13"/>
          <p:cNvSpPr txBox="1"/>
          <p:nvPr/>
        </p:nvSpPr>
        <p:spPr>
          <a:xfrm>
            <a:off x="783491" y="6099687"/>
            <a:ext cx="1859034" cy="379591"/>
          </a:xfrm>
          <a:prstGeom prst="rect">
            <a:avLst/>
          </a:prstGeom>
        </p:spPr>
        <p:txBody>
          <a:bodyPr vert="horz" wrap="square" lIns="0" tIns="0" rIns="0" bIns="0" rtlCol="0">
            <a:spAutoFit/>
          </a:bodyPr>
          <a:lstStyle/>
          <a:p>
            <a:pPr marL="11206"/>
            <a:r>
              <a:rPr sz="1050" spc="-9" dirty="0">
                <a:solidFill>
                  <a:prstClr val="black"/>
                </a:solidFill>
                <a:cs typeface="Arial"/>
              </a:rPr>
              <a:t>Images</a:t>
            </a:r>
            <a:r>
              <a:rPr sz="1050" spc="-4" dirty="0">
                <a:solidFill>
                  <a:prstClr val="black"/>
                </a:solidFill>
                <a:cs typeface="Arial"/>
              </a:rPr>
              <a:t> </a:t>
            </a:r>
            <a:r>
              <a:rPr sz="1050" spc="-9" dirty="0">
                <a:solidFill>
                  <a:prstClr val="black"/>
                </a:solidFill>
                <a:cs typeface="Arial"/>
              </a:rPr>
              <a:t>taken</a:t>
            </a:r>
            <a:r>
              <a:rPr sz="1050" spc="-4" dirty="0">
                <a:solidFill>
                  <a:prstClr val="black"/>
                </a:solidFill>
                <a:cs typeface="Arial"/>
              </a:rPr>
              <a:t> </a:t>
            </a:r>
            <a:r>
              <a:rPr sz="1050" spc="-9" dirty="0">
                <a:solidFill>
                  <a:prstClr val="black"/>
                </a:solidFill>
                <a:cs typeface="Arial"/>
              </a:rPr>
              <a:t>from:</a:t>
            </a:r>
            <a:endParaRPr sz="1050" dirty="0">
              <a:solidFill>
                <a:prstClr val="black"/>
              </a:solidFill>
              <a:cs typeface="Arial"/>
            </a:endParaRPr>
          </a:p>
          <a:p>
            <a:pPr marL="11206" marR="4483">
              <a:lnSpc>
                <a:spcPts val="785"/>
              </a:lnSpc>
              <a:spcBef>
                <a:spcPts val="101"/>
              </a:spcBef>
            </a:pPr>
            <a:r>
              <a:rPr sz="1050" spc="-9" dirty="0">
                <a:solidFill>
                  <a:prstClr val="black"/>
                </a:solidFill>
                <a:cs typeface="Arial"/>
              </a:rPr>
              <a:t>Molecular</a:t>
            </a:r>
            <a:r>
              <a:rPr sz="1050" spc="-4" dirty="0">
                <a:solidFill>
                  <a:prstClr val="black"/>
                </a:solidFill>
                <a:cs typeface="Arial"/>
              </a:rPr>
              <a:t> </a:t>
            </a:r>
            <a:r>
              <a:rPr sz="1050" spc="-9" dirty="0">
                <a:solidFill>
                  <a:prstClr val="black"/>
                </a:solidFill>
                <a:cs typeface="Arial"/>
              </a:rPr>
              <a:t>Expression</a:t>
            </a:r>
            <a:r>
              <a:rPr sz="1050" spc="-4" dirty="0">
                <a:solidFill>
                  <a:prstClr val="black"/>
                </a:solidFill>
                <a:cs typeface="Arial"/>
              </a:rPr>
              <a:t> </a:t>
            </a:r>
            <a:r>
              <a:rPr sz="1050" spc="-9" dirty="0">
                <a:solidFill>
                  <a:prstClr val="black"/>
                </a:solidFill>
                <a:cs typeface="Arial"/>
              </a:rPr>
              <a:t>and</a:t>
            </a:r>
            <a:r>
              <a:rPr sz="1050" spc="-18" dirty="0">
                <a:solidFill>
                  <a:prstClr val="black"/>
                </a:solidFill>
                <a:cs typeface="Arial"/>
              </a:rPr>
              <a:t> </a:t>
            </a:r>
            <a:r>
              <a:rPr sz="1050" spc="-88" dirty="0">
                <a:solidFill>
                  <a:prstClr val="black"/>
                </a:solidFill>
                <a:cs typeface="Arial"/>
              </a:rPr>
              <a:t>T</a:t>
            </a:r>
            <a:r>
              <a:rPr sz="1050" spc="-9" dirty="0">
                <a:solidFill>
                  <a:prstClr val="black"/>
                </a:solidFill>
                <a:cs typeface="Arial"/>
              </a:rPr>
              <a:t>sien</a:t>
            </a:r>
            <a:r>
              <a:rPr sz="1050" spc="-4" dirty="0">
                <a:solidFill>
                  <a:prstClr val="black"/>
                </a:solidFill>
                <a:cs typeface="Arial"/>
              </a:rPr>
              <a:t> </a:t>
            </a:r>
            <a:r>
              <a:rPr sz="1050" spc="-9" dirty="0">
                <a:solidFill>
                  <a:prstClr val="black"/>
                </a:solidFill>
                <a:cs typeface="Arial"/>
              </a:rPr>
              <a:t>Lab (UCSD)</a:t>
            </a:r>
            <a:r>
              <a:rPr sz="1050" spc="-4" dirty="0">
                <a:solidFill>
                  <a:prstClr val="black"/>
                </a:solidFill>
                <a:cs typeface="Arial"/>
              </a:rPr>
              <a:t> </a:t>
            </a:r>
            <a:r>
              <a:rPr sz="1050" spc="-9" dirty="0">
                <a:solidFill>
                  <a:prstClr val="black"/>
                </a:solidFill>
                <a:cs typeface="Arial"/>
              </a:rPr>
              <a:t>web</a:t>
            </a:r>
            <a:r>
              <a:rPr sz="1050" spc="-4" dirty="0">
                <a:solidFill>
                  <a:prstClr val="black"/>
                </a:solidFill>
                <a:cs typeface="Arial"/>
              </a:rPr>
              <a:t> </a:t>
            </a:r>
            <a:r>
              <a:rPr sz="1050" spc="-9" dirty="0">
                <a:solidFill>
                  <a:prstClr val="black"/>
                </a:solidFill>
                <a:cs typeface="Arial"/>
              </a:rPr>
              <a:t>pages</a:t>
            </a:r>
            <a:endParaRPr sz="1050" dirty="0">
              <a:solidFill>
                <a:prstClr val="black"/>
              </a:solidFill>
              <a:cs typeface="Arial"/>
            </a:endParaRPr>
          </a:p>
        </p:txBody>
      </p:sp>
      <p:sp>
        <p:nvSpPr>
          <p:cNvPr id="14" name="object 14"/>
          <p:cNvSpPr/>
          <p:nvPr/>
        </p:nvSpPr>
        <p:spPr>
          <a:xfrm>
            <a:off x="821297" y="1832956"/>
            <a:ext cx="851223" cy="542000"/>
          </a:xfrm>
          <a:prstGeom prst="rect">
            <a:avLst/>
          </a:prstGeom>
          <a:blipFill>
            <a:blip r:embed="rId6" cstate="print"/>
            <a:stretch>
              <a:fillRect/>
            </a:stretch>
          </a:blipFill>
        </p:spPr>
        <p:txBody>
          <a:bodyPr wrap="square" lIns="0" tIns="0" rIns="0" bIns="0" rtlCol="0"/>
          <a:lstStyle/>
          <a:p>
            <a:endParaRPr sz="1588">
              <a:solidFill>
                <a:prstClr val="black"/>
              </a:solidFill>
            </a:endParaRPr>
          </a:p>
        </p:txBody>
      </p:sp>
      <p:sp>
        <p:nvSpPr>
          <p:cNvPr id="15" name="object 15"/>
          <p:cNvSpPr txBox="1"/>
          <p:nvPr/>
        </p:nvSpPr>
        <p:spPr>
          <a:xfrm>
            <a:off x="783491" y="2427629"/>
            <a:ext cx="1160929" cy="643509"/>
          </a:xfrm>
          <a:prstGeom prst="rect">
            <a:avLst/>
          </a:prstGeom>
        </p:spPr>
        <p:txBody>
          <a:bodyPr vert="horz" wrap="square" lIns="0" tIns="0" rIns="0" bIns="0" rtlCol="0">
            <a:spAutoFit/>
          </a:bodyPr>
          <a:lstStyle/>
          <a:p>
            <a:pPr marL="11206" marR="4483">
              <a:lnSpc>
                <a:spcPct val="102699"/>
              </a:lnSpc>
            </a:pPr>
            <a:r>
              <a:rPr sz="1015" spc="13" dirty="0">
                <a:solidFill>
                  <a:prstClr val="black"/>
                </a:solidFill>
                <a:latin typeface="Arial"/>
                <a:cs typeface="Arial"/>
              </a:rPr>
              <a:t>1595: </a:t>
            </a:r>
            <a:r>
              <a:rPr sz="1015" spc="-4" dirty="0">
                <a:solidFill>
                  <a:prstClr val="black"/>
                </a:solidFill>
                <a:latin typeface="Arial"/>
                <a:cs typeface="Arial"/>
              </a:rPr>
              <a:t> </a:t>
            </a:r>
            <a:r>
              <a:rPr sz="1015" spc="13" dirty="0">
                <a:solidFill>
                  <a:prstClr val="black"/>
                </a:solidFill>
                <a:latin typeface="Arial"/>
                <a:cs typeface="Arial"/>
              </a:rPr>
              <a:t>The</a:t>
            </a:r>
            <a:r>
              <a:rPr sz="1015" spc="9" dirty="0">
                <a:solidFill>
                  <a:prstClr val="black"/>
                </a:solidFill>
                <a:latin typeface="Arial"/>
                <a:cs typeface="Arial"/>
              </a:rPr>
              <a:t> first</a:t>
            </a:r>
            <a:r>
              <a:rPr sz="1015" spc="13" dirty="0">
                <a:solidFill>
                  <a:prstClr val="black"/>
                </a:solidFill>
                <a:latin typeface="Arial"/>
                <a:cs typeface="Arial"/>
              </a:rPr>
              <a:t> compound microscope</a:t>
            </a:r>
            <a:r>
              <a:rPr sz="1015" spc="9" dirty="0">
                <a:solidFill>
                  <a:prstClr val="black"/>
                </a:solidFill>
                <a:latin typeface="Arial"/>
                <a:cs typeface="Arial"/>
              </a:rPr>
              <a:t> built </a:t>
            </a:r>
            <a:r>
              <a:rPr sz="1015" spc="13" dirty="0">
                <a:solidFill>
                  <a:prstClr val="black"/>
                </a:solidFill>
                <a:latin typeface="Arial"/>
                <a:cs typeface="Arial"/>
              </a:rPr>
              <a:t>by Zacharias</a:t>
            </a:r>
            <a:r>
              <a:rPr sz="1015" spc="9" dirty="0">
                <a:solidFill>
                  <a:prstClr val="black"/>
                </a:solidFill>
                <a:latin typeface="Arial"/>
                <a:cs typeface="Arial"/>
              </a:rPr>
              <a:t> </a:t>
            </a:r>
            <a:r>
              <a:rPr sz="1015" spc="13" dirty="0">
                <a:solidFill>
                  <a:prstClr val="black"/>
                </a:solidFill>
                <a:latin typeface="Arial"/>
                <a:cs typeface="Arial"/>
              </a:rPr>
              <a:t>Janssen</a:t>
            </a:r>
            <a:endParaRPr sz="1015" dirty="0">
              <a:solidFill>
                <a:prstClr val="black"/>
              </a:solidFill>
              <a:latin typeface="Arial"/>
              <a:cs typeface="Arial"/>
            </a:endParaRPr>
          </a:p>
        </p:txBody>
      </p:sp>
      <p:sp>
        <p:nvSpPr>
          <p:cNvPr id="16" name="object 16"/>
          <p:cNvSpPr/>
          <p:nvPr/>
        </p:nvSpPr>
        <p:spPr>
          <a:xfrm>
            <a:off x="933186" y="3050503"/>
            <a:ext cx="391085" cy="1043268"/>
          </a:xfrm>
          <a:custGeom>
            <a:avLst/>
            <a:gdLst/>
            <a:ahLst/>
            <a:cxnLst/>
            <a:rect l="l" t="t" r="r" b="b"/>
            <a:pathLst>
              <a:path w="443230" h="1182370">
                <a:moveTo>
                  <a:pt x="442830" y="0"/>
                </a:moveTo>
                <a:lnTo>
                  <a:pt x="0" y="1182180"/>
                </a:lnTo>
              </a:path>
            </a:pathLst>
          </a:custGeom>
          <a:ln w="9421">
            <a:solidFill>
              <a:schemeClr val="tx1"/>
            </a:solidFill>
          </a:ln>
        </p:spPr>
        <p:txBody>
          <a:bodyPr wrap="square" lIns="0" tIns="0" rIns="0" bIns="0" rtlCol="0"/>
          <a:lstStyle/>
          <a:p>
            <a:endParaRPr sz="1588">
              <a:solidFill>
                <a:prstClr val="black"/>
              </a:solidFill>
            </a:endParaRPr>
          </a:p>
        </p:txBody>
      </p:sp>
      <p:sp>
        <p:nvSpPr>
          <p:cNvPr id="17" name="object 17"/>
          <p:cNvSpPr/>
          <p:nvPr/>
        </p:nvSpPr>
        <p:spPr>
          <a:xfrm>
            <a:off x="906755" y="4086333"/>
            <a:ext cx="62753" cy="73959"/>
          </a:xfrm>
          <a:custGeom>
            <a:avLst/>
            <a:gdLst/>
            <a:ahLst/>
            <a:cxnLst/>
            <a:rect l="l" t="t" r="r" b="b"/>
            <a:pathLst>
              <a:path w="71119" h="83820">
                <a:moveTo>
                  <a:pt x="0" y="0"/>
                </a:moveTo>
                <a:lnTo>
                  <a:pt x="8851" y="83798"/>
                </a:lnTo>
                <a:lnTo>
                  <a:pt x="70579" y="26438"/>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18" name="object 18"/>
          <p:cNvSpPr txBox="1"/>
          <p:nvPr/>
        </p:nvSpPr>
        <p:spPr>
          <a:xfrm>
            <a:off x="783491" y="4812959"/>
            <a:ext cx="1464608" cy="812082"/>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1680: </a:t>
            </a:r>
            <a:r>
              <a:rPr sz="1015" spc="-44" dirty="0">
                <a:solidFill>
                  <a:prstClr val="black"/>
                </a:solidFill>
                <a:latin typeface="Arial"/>
                <a:cs typeface="Arial"/>
              </a:rPr>
              <a:t> </a:t>
            </a:r>
            <a:r>
              <a:rPr sz="1015" spc="13" dirty="0">
                <a:solidFill>
                  <a:prstClr val="black"/>
                </a:solidFill>
                <a:latin typeface="Arial"/>
                <a:cs typeface="Arial"/>
              </a:rPr>
              <a:t>Antoni</a:t>
            </a:r>
            <a:r>
              <a:rPr sz="1015" spc="9" dirty="0">
                <a:solidFill>
                  <a:prstClr val="black"/>
                </a:solidFill>
                <a:latin typeface="Arial"/>
                <a:cs typeface="Arial"/>
              </a:rPr>
              <a:t> </a:t>
            </a:r>
            <a:r>
              <a:rPr sz="1015" spc="13" dirty="0">
                <a:solidFill>
                  <a:prstClr val="black"/>
                </a:solidFill>
                <a:latin typeface="Arial"/>
                <a:cs typeface="Arial"/>
              </a:rPr>
              <a:t>van Leeuwenhoek</a:t>
            </a:r>
            <a:r>
              <a:rPr sz="1015" spc="9" dirty="0">
                <a:solidFill>
                  <a:prstClr val="black"/>
                </a:solidFill>
                <a:latin typeface="Arial"/>
                <a:cs typeface="Arial"/>
              </a:rPr>
              <a:t> </a:t>
            </a:r>
            <a:r>
              <a:rPr sz="1015" spc="13" dirty="0">
                <a:solidFill>
                  <a:prstClr val="black"/>
                </a:solidFill>
                <a:latin typeface="Arial"/>
                <a:cs typeface="Arial"/>
              </a:rPr>
              <a:t>awarded</a:t>
            </a:r>
            <a:r>
              <a:rPr sz="1015" spc="9" dirty="0">
                <a:solidFill>
                  <a:prstClr val="black"/>
                </a:solidFill>
                <a:latin typeface="Arial"/>
                <a:cs typeface="Arial"/>
              </a:rPr>
              <a:t> fellowship in </a:t>
            </a:r>
            <a:r>
              <a:rPr sz="1015" spc="13" dirty="0">
                <a:solidFill>
                  <a:prstClr val="black"/>
                </a:solidFill>
                <a:latin typeface="Arial"/>
                <a:cs typeface="Arial"/>
              </a:rPr>
              <a:t>the</a:t>
            </a:r>
            <a:r>
              <a:rPr sz="1015" spc="9" dirty="0">
                <a:solidFill>
                  <a:prstClr val="black"/>
                </a:solidFill>
                <a:latin typeface="Arial"/>
                <a:cs typeface="Arial"/>
              </a:rPr>
              <a:t> </a:t>
            </a:r>
            <a:r>
              <a:rPr sz="1015" spc="13" dirty="0">
                <a:solidFill>
                  <a:prstClr val="black"/>
                </a:solidFill>
                <a:latin typeface="Arial"/>
                <a:cs typeface="Arial"/>
              </a:rPr>
              <a:t>Royal Society</a:t>
            </a:r>
            <a:r>
              <a:rPr sz="1015" spc="9" dirty="0">
                <a:solidFill>
                  <a:prstClr val="black"/>
                </a:solidFill>
                <a:latin typeface="Arial"/>
                <a:cs typeface="Arial"/>
              </a:rPr>
              <a:t> for his </a:t>
            </a:r>
            <a:r>
              <a:rPr sz="1015" spc="13" dirty="0">
                <a:solidFill>
                  <a:prstClr val="black"/>
                </a:solidFill>
                <a:latin typeface="Arial"/>
                <a:cs typeface="Arial"/>
              </a:rPr>
              <a:t>advances</a:t>
            </a:r>
            <a:r>
              <a:rPr sz="1015" spc="9" dirty="0">
                <a:solidFill>
                  <a:prstClr val="black"/>
                </a:solidFill>
                <a:latin typeface="Arial"/>
                <a:cs typeface="Arial"/>
              </a:rPr>
              <a:t> in </a:t>
            </a:r>
            <a:r>
              <a:rPr sz="1015" spc="13" dirty="0">
                <a:solidFill>
                  <a:prstClr val="black"/>
                </a:solidFill>
                <a:latin typeface="Arial"/>
                <a:cs typeface="Arial"/>
              </a:rPr>
              <a:t>microscopy</a:t>
            </a:r>
            <a:endParaRPr sz="1015">
              <a:solidFill>
                <a:prstClr val="black"/>
              </a:solidFill>
              <a:latin typeface="Arial"/>
              <a:cs typeface="Arial"/>
            </a:endParaRPr>
          </a:p>
        </p:txBody>
      </p:sp>
      <p:sp>
        <p:nvSpPr>
          <p:cNvPr id="19" name="object 19"/>
          <p:cNvSpPr/>
          <p:nvPr/>
        </p:nvSpPr>
        <p:spPr>
          <a:xfrm>
            <a:off x="1645920" y="5424054"/>
            <a:ext cx="1263534" cy="677487"/>
          </a:xfrm>
          <a:prstGeom prst="rect">
            <a:avLst/>
          </a:prstGeom>
          <a:blipFill>
            <a:blip r:embed="rId7" cstate="print"/>
            <a:stretch>
              <a:fillRect/>
            </a:stretch>
          </a:blipFill>
        </p:spPr>
        <p:txBody>
          <a:bodyPr wrap="square" lIns="0" tIns="0" rIns="0" bIns="0" rtlCol="0"/>
          <a:lstStyle/>
          <a:p>
            <a:endParaRPr sz="1588">
              <a:solidFill>
                <a:prstClr val="black"/>
              </a:solidFill>
            </a:endParaRPr>
          </a:p>
        </p:txBody>
      </p:sp>
      <p:sp>
        <p:nvSpPr>
          <p:cNvPr id="20" name="object 20"/>
          <p:cNvSpPr/>
          <p:nvPr/>
        </p:nvSpPr>
        <p:spPr>
          <a:xfrm>
            <a:off x="1313075" y="4434938"/>
            <a:ext cx="778249" cy="324410"/>
          </a:xfrm>
          <a:custGeom>
            <a:avLst/>
            <a:gdLst/>
            <a:ahLst/>
            <a:cxnLst/>
            <a:rect l="l" t="t" r="r" b="b"/>
            <a:pathLst>
              <a:path w="882014" h="367664">
                <a:moveTo>
                  <a:pt x="0" y="367369"/>
                </a:moveTo>
                <a:lnTo>
                  <a:pt x="881684" y="0"/>
                </a:lnTo>
              </a:path>
            </a:pathLst>
          </a:custGeom>
          <a:ln w="9421">
            <a:solidFill>
              <a:schemeClr val="tx1"/>
            </a:solidFill>
          </a:ln>
        </p:spPr>
        <p:txBody>
          <a:bodyPr wrap="square" lIns="0" tIns="0" rIns="0" bIns="0" rtlCol="0"/>
          <a:lstStyle/>
          <a:p>
            <a:endParaRPr sz="1588">
              <a:solidFill>
                <a:prstClr val="black"/>
              </a:solidFill>
            </a:endParaRPr>
          </a:p>
        </p:txBody>
      </p:sp>
      <p:sp>
        <p:nvSpPr>
          <p:cNvPr id="21" name="object 21"/>
          <p:cNvSpPr/>
          <p:nvPr/>
        </p:nvSpPr>
        <p:spPr>
          <a:xfrm>
            <a:off x="2037319" y="4421296"/>
            <a:ext cx="74519" cy="61632"/>
          </a:xfrm>
          <a:custGeom>
            <a:avLst/>
            <a:gdLst/>
            <a:ahLst/>
            <a:cxnLst/>
            <a:rect l="l" t="t" r="r" b="b"/>
            <a:pathLst>
              <a:path w="84455" h="69850">
                <a:moveTo>
                  <a:pt x="0" y="0"/>
                </a:moveTo>
                <a:lnTo>
                  <a:pt x="28987" y="69571"/>
                </a:lnTo>
                <a:lnTo>
                  <a:pt x="84065" y="5797"/>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2" name="object 22"/>
          <p:cNvSpPr/>
          <p:nvPr/>
        </p:nvSpPr>
        <p:spPr>
          <a:xfrm>
            <a:off x="2643447" y="1766454"/>
            <a:ext cx="1285701" cy="1252451"/>
          </a:xfrm>
          <a:prstGeom prst="rect">
            <a:avLst/>
          </a:prstGeom>
          <a:blipFill>
            <a:blip r:embed="rId8" cstate="print"/>
            <a:stretch>
              <a:fillRect/>
            </a:stretch>
          </a:blipFill>
        </p:spPr>
        <p:txBody>
          <a:bodyPr wrap="square" lIns="0" tIns="0" rIns="0" bIns="0" rtlCol="0"/>
          <a:lstStyle/>
          <a:p>
            <a:endParaRPr sz="1588">
              <a:solidFill>
                <a:prstClr val="black"/>
              </a:solidFill>
            </a:endParaRPr>
          </a:p>
        </p:txBody>
      </p:sp>
      <p:sp>
        <p:nvSpPr>
          <p:cNvPr id="23" name="object 23"/>
          <p:cNvSpPr txBox="1"/>
          <p:nvPr/>
        </p:nvSpPr>
        <p:spPr>
          <a:xfrm>
            <a:off x="2712043" y="3017411"/>
            <a:ext cx="1057835" cy="487249"/>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1910:</a:t>
            </a:r>
            <a:r>
              <a:rPr sz="1015" spc="9" dirty="0">
                <a:solidFill>
                  <a:prstClr val="black"/>
                </a:solidFill>
                <a:latin typeface="Arial"/>
                <a:cs typeface="Arial"/>
              </a:rPr>
              <a:t> Leitz </a:t>
            </a:r>
            <a:r>
              <a:rPr sz="1015" spc="13" dirty="0">
                <a:solidFill>
                  <a:prstClr val="black"/>
                </a:solidFill>
                <a:latin typeface="Arial"/>
                <a:cs typeface="Arial"/>
              </a:rPr>
              <a:t>builds</a:t>
            </a:r>
            <a:r>
              <a:rPr sz="1015" spc="9" dirty="0">
                <a:solidFill>
                  <a:prstClr val="black"/>
                </a:solidFill>
                <a:latin typeface="Arial"/>
                <a:cs typeface="Arial"/>
              </a:rPr>
              <a:t> first </a:t>
            </a:r>
            <a:r>
              <a:rPr sz="1015" spc="13" dirty="0">
                <a:solidFill>
                  <a:prstClr val="black"/>
                </a:solidFill>
                <a:latin typeface="Arial"/>
                <a:cs typeface="Arial"/>
              </a:rPr>
              <a:t>“photo- microscope”</a:t>
            </a:r>
            <a:endParaRPr sz="1015" dirty="0">
              <a:solidFill>
                <a:prstClr val="black"/>
              </a:solidFill>
              <a:latin typeface="Arial"/>
              <a:cs typeface="Arial"/>
            </a:endParaRPr>
          </a:p>
        </p:txBody>
      </p:sp>
      <p:sp>
        <p:nvSpPr>
          <p:cNvPr id="24" name="object 24"/>
          <p:cNvSpPr/>
          <p:nvPr/>
        </p:nvSpPr>
        <p:spPr>
          <a:xfrm>
            <a:off x="3441493" y="3296018"/>
            <a:ext cx="259976" cy="843243"/>
          </a:xfrm>
          <a:custGeom>
            <a:avLst/>
            <a:gdLst/>
            <a:ahLst/>
            <a:cxnLst/>
            <a:rect l="l" t="t" r="r" b="b"/>
            <a:pathLst>
              <a:path w="294639" h="955675">
                <a:moveTo>
                  <a:pt x="0" y="0"/>
                </a:moveTo>
                <a:lnTo>
                  <a:pt x="294230" y="955477"/>
                </a:lnTo>
              </a:path>
            </a:pathLst>
          </a:custGeom>
          <a:ln w="9421">
            <a:solidFill>
              <a:schemeClr val="tx1"/>
            </a:solidFill>
          </a:ln>
        </p:spPr>
        <p:txBody>
          <a:bodyPr wrap="square" lIns="0" tIns="0" rIns="0" bIns="0" rtlCol="0"/>
          <a:lstStyle/>
          <a:p>
            <a:endParaRPr sz="1588">
              <a:solidFill>
                <a:prstClr val="black"/>
              </a:solidFill>
            </a:endParaRPr>
          </a:p>
        </p:txBody>
      </p:sp>
      <p:sp>
        <p:nvSpPr>
          <p:cNvPr id="25" name="object 25"/>
          <p:cNvSpPr/>
          <p:nvPr/>
        </p:nvSpPr>
        <p:spPr>
          <a:xfrm>
            <a:off x="3656281" y="4086931"/>
            <a:ext cx="63874" cy="73399"/>
          </a:xfrm>
          <a:custGeom>
            <a:avLst/>
            <a:gdLst/>
            <a:ahLst/>
            <a:cxnLst/>
            <a:rect l="l" t="t" r="r" b="b"/>
            <a:pathLst>
              <a:path w="72389" h="83185">
                <a:moveTo>
                  <a:pt x="72031" y="0"/>
                </a:moveTo>
                <a:lnTo>
                  <a:pt x="0" y="22180"/>
                </a:lnTo>
                <a:lnTo>
                  <a:pt x="58197" y="83121"/>
                </a:lnTo>
                <a:lnTo>
                  <a:pt x="72031"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6" name="object 26"/>
          <p:cNvSpPr txBox="1"/>
          <p:nvPr/>
        </p:nvSpPr>
        <p:spPr>
          <a:xfrm>
            <a:off x="3177557" y="5943491"/>
            <a:ext cx="1604681"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1934:</a:t>
            </a:r>
            <a:r>
              <a:rPr sz="1015" spc="9" dirty="0">
                <a:solidFill>
                  <a:prstClr val="black"/>
                </a:solidFill>
                <a:latin typeface="Arial"/>
                <a:cs typeface="Arial"/>
              </a:rPr>
              <a:t> Frits </a:t>
            </a:r>
            <a:r>
              <a:rPr sz="1015" spc="13" dirty="0">
                <a:solidFill>
                  <a:prstClr val="black"/>
                </a:solidFill>
                <a:latin typeface="Arial"/>
                <a:cs typeface="Arial"/>
              </a:rPr>
              <a:t>Zernike</a:t>
            </a:r>
            <a:r>
              <a:rPr sz="1015" spc="9" dirty="0">
                <a:solidFill>
                  <a:prstClr val="black"/>
                </a:solidFill>
                <a:latin typeface="Arial"/>
                <a:cs typeface="Arial"/>
              </a:rPr>
              <a:t> </a:t>
            </a:r>
            <a:r>
              <a:rPr sz="1015" spc="13" dirty="0">
                <a:solidFill>
                  <a:prstClr val="black"/>
                </a:solidFill>
                <a:latin typeface="Arial"/>
                <a:cs typeface="Arial"/>
              </a:rPr>
              <a:t>invents phase</a:t>
            </a:r>
            <a:r>
              <a:rPr sz="1015" spc="9" dirty="0">
                <a:solidFill>
                  <a:prstClr val="black"/>
                </a:solidFill>
                <a:latin typeface="Arial"/>
                <a:cs typeface="Arial"/>
              </a:rPr>
              <a:t> </a:t>
            </a:r>
            <a:r>
              <a:rPr sz="1015" spc="13" dirty="0">
                <a:solidFill>
                  <a:prstClr val="black"/>
                </a:solidFill>
                <a:latin typeface="Arial"/>
                <a:cs typeface="Arial"/>
              </a:rPr>
              <a:t>contrast</a:t>
            </a:r>
            <a:r>
              <a:rPr sz="1015" spc="9" dirty="0">
                <a:solidFill>
                  <a:prstClr val="black"/>
                </a:solidFill>
                <a:latin typeface="Arial"/>
                <a:cs typeface="Arial"/>
              </a:rPr>
              <a:t> </a:t>
            </a:r>
            <a:r>
              <a:rPr sz="1015" spc="13" dirty="0">
                <a:solidFill>
                  <a:prstClr val="black"/>
                </a:solidFill>
                <a:latin typeface="Arial"/>
                <a:cs typeface="Arial"/>
              </a:rPr>
              <a:t>microscopy</a:t>
            </a:r>
            <a:endParaRPr sz="1015">
              <a:solidFill>
                <a:prstClr val="black"/>
              </a:solidFill>
              <a:latin typeface="Arial"/>
              <a:cs typeface="Arial"/>
            </a:endParaRPr>
          </a:p>
        </p:txBody>
      </p:sp>
      <p:sp>
        <p:nvSpPr>
          <p:cNvPr id="27" name="object 27"/>
          <p:cNvSpPr/>
          <p:nvPr/>
        </p:nvSpPr>
        <p:spPr>
          <a:xfrm>
            <a:off x="4172676" y="4248816"/>
            <a:ext cx="197224" cy="1641101"/>
          </a:xfrm>
          <a:custGeom>
            <a:avLst/>
            <a:gdLst/>
            <a:ahLst/>
            <a:cxnLst/>
            <a:rect l="l" t="t" r="r" b="b"/>
            <a:pathLst>
              <a:path w="223520" h="1859915">
                <a:moveTo>
                  <a:pt x="0" y="1859419"/>
                </a:moveTo>
                <a:lnTo>
                  <a:pt x="223223" y="0"/>
                </a:lnTo>
              </a:path>
            </a:pathLst>
          </a:custGeom>
          <a:ln w="9421">
            <a:solidFill>
              <a:schemeClr val="tx1"/>
            </a:solidFill>
          </a:ln>
        </p:spPr>
        <p:txBody>
          <a:bodyPr wrap="square" lIns="0" tIns="0" rIns="0" bIns="0" rtlCol="0"/>
          <a:lstStyle/>
          <a:p>
            <a:endParaRPr sz="1588">
              <a:solidFill>
                <a:prstClr val="black"/>
              </a:solidFill>
            </a:endParaRPr>
          </a:p>
        </p:txBody>
      </p:sp>
      <p:sp>
        <p:nvSpPr>
          <p:cNvPr id="28" name="object 28"/>
          <p:cNvSpPr/>
          <p:nvPr/>
        </p:nvSpPr>
        <p:spPr>
          <a:xfrm>
            <a:off x="4331340" y="4226807"/>
            <a:ext cx="66115" cy="70037"/>
          </a:xfrm>
          <a:custGeom>
            <a:avLst/>
            <a:gdLst/>
            <a:ahLst/>
            <a:cxnLst/>
            <a:rect l="l" t="t" r="r" b="b"/>
            <a:pathLst>
              <a:path w="74929" h="79375">
                <a:moveTo>
                  <a:pt x="46399" y="0"/>
                </a:moveTo>
                <a:lnTo>
                  <a:pt x="0" y="70340"/>
                </a:lnTo>
                <a:lnTo>
                  <a:pt x="74830" y="79324"/>
                </a:lnTo>
                <a:lnTo>
                  <a:pt x="46399"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29" name="object 29"/>
          <p:cNvSpPr txBox="1"/>
          <p:nvPr/>
        </p:nvSpPr>
        <p:spPr>
          <a:xfrm>
            <a:off x="4175083" y="3283417"/>
            <a:ext cx="1589554" cy="487249"/>
          </a:xfrm>
          <a:prstGeom prst="rect">
            <a:avLst/>
          </a:prstGeom>
        </p:spPr>
        <p:txBody>
          <a:bodyPr vert="horz" wrap="square" lIns="0" tIns="0" rIns="0" bIns="0" rtlCol="0">
            <a:spAutoFit/>
          </a:bodyPr>
          <a:lstStyle/>
          <a:p>
            <a:pPr marL="11206" marR="4483">
              <a:lnSpc>
                <a:spcPct val="103899"/>
              </a:lnSpc>
            </a:pPr>
            <a:r>
              <a:rPr sz="1015" spc="13" dirty="0">
                <a:solidFill>
                  <a:prstClr val="black"/>
                </a:solidFill>
                <a:latin typeface="Arial"/>
                <a:cs typeface="Arial"/>
              </a:rPr>
              <a:t>1955:</a:t>
            </a:r>
            <a:r>
              <a:rPr sz="1015" spc="9" dirty="0">
                <a:solidFill>
                  <a:prstClr val="black"/>
                </a:solidFill>
                <a:latin typeface="Arial"/>
                <a:cs typeface="Arial"/>
              </a:rPr>
              <a:t> </a:t>
            </a:r>
            <a:r>
              <a:rPr sz="1015" spc="13" dirty="0">
                <a:solidFill>
                  <a:prstClr val="black"/>
                </a:solidFill>
                <a:latin typeface="Arial"/>
                <a:cs typeface="Arial"/>
              </a:rPr>
              <a:t>Nomarski</a:t>
            </a:r>
            <a:r>
              <a:rPr sz="1015" spc="9" dirty="0">
                <a:solidFill>
                  <a:prstClr val="black"/>
                </a:solidFill>
                <a:latin typeface="Arial"/>
                <a:cs typeface="Arial"/>
              </a:rPr>
              <a:t> </a:t>
            </a:r>
            <a:r>
              <a:rPr sz="1015" spc="13" dirty="0">
                <a:solidFill>
                  <a:prstClr val="black"/>
                </a:solidFill>
                <a:latin typeface="Arial"/>
                <a:cs typeface="Arial"/>
              </a:rPr>
              <a:t>invents</a:t>
            </a:r>
            <a:r>
              <a:rPr sz="1015" spc="9" dirty="0">
                <a:solidFill>
                  <a:prstClr val="black"/>
                </a:solidFill>
                <a:latin typeface="Arial"/>
                <a:cs typeface="Arial"/>
              </a:rPr>
              <a:t> Di</a:t>
            </a:r>
            <a:r>
              <a:rPr sz="1015" spc="-18" dirty="0">
                <a:solidFill>
                  <a:prstClr val="black"/>
                </a:solidFill>
                <a:latin typeface="Arial"/>
                <a:cs typeface="Arial"/>
              </a:rPr>
              <a:t>f</a:t>
            </a:r>
            <a:r>
              <a:rPr sz="1015" spc="9" dirty="0">
                <a:solidFill>
                  <a:prstClr val="black"/>
                </a:solidFill>
                <a:latin typeface="Arial"/>
                <a:cs typeface="Arial"/>
              </a:rPr>
              <a:t>ferential </a:t>
            </a:r>
            <a:r>
              <a:rPr sz="1015" spc="13" dirty="0">
                <a:solidFill>
                  <a:prstClr val="black"/>
                </a:solidFill>
                <a:latin typeface="Arial"/>
                <a:cs typeface="Arial"/>
              </a:rPr>
              <a:t>Interference Contrast</a:t>
            </a:r>
            <a:r>
              <a:rPr sz="1015" spc="9" dirty="0">
                <a:solidFill>
                  <a:prstClr val="black"/>
                </a:solidFill>
                <a:latin typeface="Arial"/>
                <a:cs typeface="Arial"/>
              </a:rPr>
              <a:t> </a:t>
            </a:r>
            <a:r>
              <a:rPr sz="1015" spc="13" dirty="0">
                <a:solidFill>
                  <a:prstClr val="black"/>
                </a:solidFill>
                <a:latin typeface="Arial"/>
                <a:cs typeface="Arial"/>
              </a:rPr>
              <a:t>(DIC)</a:t>
            </a:r>
            <a:r>
              <a:rPr sz="1015" spc="9" dirty="0">
                <a:solidFill>
                  <a:prstClr val="black"/>
                </a:solidFill>
                <a:latin typeface="Arial"/>
                <a:cs typeface="Arial"/>
              </a:rPr>
              <a:t> </a:t>
            </a:r>
            <a:r>
              <a:rPr sz="1015" spc="13" dirty="0">
                <a:solidFill>
                  <a:prstClr val="black"/>
                </a:solidFill>
                <a:latin typeface="Arial"/>
                <a:cs typeface="Arial"/>
              </a:rPr>
              <a:t>microscopy</a:t>
            </a:r>
            <a:endParaRPr sz="1015" dirty="0">
              <a:solidFill>
                <a:prstClr val="black"/>
              </a:solidFill>
              <a:latin typeface="Arial"/>
              <a:cs typeface="Arial"/>
            </a:endParaRPr>
          </a:p>
        </p:txBody>
      </p:sp>
      <p:sp>
        <p:nvSpPr>
          <p:cNvPr id="30" name="object 30"/>
          <p:cNvSpPr/>
          <p:nvPr/>
        </p:nvSpPr>
        <p:spPr>
          <a:xfrm>
            <a:off x="4771489" y="3761762"/>
            <a:ext cx="0" cy="376518"/>
          </a:xfrm>
          <a:custGeom>
            <a:avLst/>
            <a:gdLst/>
            <a:ahLst/>
            <a:cxnLst/>
            <a:rect l="l" t="t" r="r" b="b"/>
            <a:pathLst>
              <a:path h="426720">
                <a:moveTo>
                  <a:pt x="0" y="0"/>
                </a:moveTo>
                <a:lnTo>
                  <a:pt x="0" y="426521"/>
                </a:lnTo>
              </a:path>
            </a:pathLst>
          </a:custGeom>
          <a:ln w="9421">
            <a:solidFill>
              <a:schemeClr val="tx1"/>
            </a:solidFill>
          </a:ln>
        </p:spPr>
        <p:txBody>
          <a:bodyPr wrap="square" lIns="0" tIns="0" rIns="0" bIns="0" rtlCol="0"/>
          <a:lstStyle/>
          <a:p>
            <a:endParaRPr sz="1588">
              <a:solidFill>
                <a:prstClr val="black"/>
              </a:solidFill>
            </a:endParaRPr>
          </a:p>
        </p:txBody>
      </p:sp>
      <p:sp>
        <p:nvSpPr>
          <p:cNvPr id="31" name="object 31"/>
          <p:cNvSpPr/>
          <p:nvPr/>
        </p:nvSpPr>
        <p:spPr>
          <a:xfrm>
            <a:off x="4738239" y="4093771"/>
            <a:ext cx="66675" cy="66675"/>
          </a:xfrm>
          <a:custGeom>
            <a:avLst/>
            <a:gdLst/>
            <a:ahLst/>
            <a:cxnLst/>
            <a:rect l="l" t="t" r="r" b="b"/>
            <a:pathLst>
              <a:path w="75564" h="75564">
                <a:moveTo>
                  <a:pt x="75369" y="0"/>
                </a:moveTo>
                <a:lnTo>
                  <a:pt x="0" y="0"/>
                </a:lnTo>
                <a:lnTo>
                  <a:pt x="37684" y="75368"/>
                </a:lnTo>
                <a:lnTo>
                  <a:pt x="75369"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32" name="object 32"/>
          <p:cNvSpPr/>
          <p:nvPr/>
        </p:nvSpPr>
        <p:spPr>
          <a:xfrm>
            <a:off x="5037512" y="4692534"/>
            <a:ext cx="1396537" cy="882535"/>
          </a:xfrm>
          <a:prstGeom prst="rect">
            <a:avLst/>
          </a:prstGeom>
          <a:blipFill>
            <a:blip r:embed="rId9" cstate="print"/>
            <a:stretch>
              <a:fillRect/>
            </a:stretch>
          </a:blipFill>
        </p:spPr>
        <p:txBody>
          <a:bodyPr wrap="square" lIns="0" tIns="0" rIns="0" bIns="0" rtlCol="0"/>
          <a:lstStyle/>
          <a:p>
            <a:endParaRPr sz="1588">
              <a:solidFill>
                <a:prstClr val="black"/>
              </a:solidFill>
            </a:endParaRPr>
          </a:p>
        </p:txBody>
      </p:sp>
      <p:sp>
        <p:nvSpPr>
          <p:cNvPr id="33" name="object 33"/>
          <p:cNvSpPr txBox="1"/>
          <p:nvPr/>
        </p:nvSpPr>
        <p:spPr>
          <a:xfrm>
            <a:off x="5305614" y="5610982"/>
            <a:ext cx="1582831"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1960:</a:t>
            </a:r>
            <a:r>
              <a:rPr sz="1015" spc="9" dirty="0">
                <a:solidFill>
                  <a:prstClr val="black"/>
                </a:solidFill>
                <a:latin typeface="Arial"/>
                <a:cs typeface="Arial"/>
              </a:rPr>
              <a:t> </a:t>
            </a:r>
            <a:r>
              <a:rPr sz="1015" spc="13" dirty="0" smtClean="0">
                <a:solidFill>
                  <a:prstClr val="black"/>
                </a:solidFill>
                <a:latin typeface="Arial"/>
                <a:cs typeface="Arial"/>
              </a:rPr>
              <a:t>Z</a:t>
            </a:r>
            <a:r>
              <a:rPr lang="en-US" sz="1015" spc="13" dirty="0" smtClean="0">
                <a:solidFill>
                  <a:prstClr val="black"/>
                </a:solidFill>
                <a:latin typeface="Arial"/>
                <a:cs typeface="Arial"/>
              </a:rPr>
              <a:t>ei</a:t>
            </a:r>
            <a:r>
              <a:rPr sz="1015" spc="13" dirty="0" smtClean="0">
                <a:solidFill>
                  <a:prstClr val="black"/>
                </a:solidFill>
                <a:latin typeface="Arial"/>
                <a:cs typeface="Arial"/>
              </a:rPr>
              <a:t>ss</a:t>
            </a:r>
            <a:r>
              <a:rPr sz="1015" spc="9" dirty="0" smtClean="0">
                <a:solidFill>
                  <a:prstClr val="black"/>
                </a:solidFill>
                <a:latin typeface="Arial"/>
                <a:cs typeface="Arial"/>
              </a:rPr>
              <a:t> </a:t>
            </a:r>
            <a:r>
              <a:rPr sz="1015" spc="13" dirty="0">
                <a:solidFill>
                  <a:prstClr val="black"/>
                </a:solidFill>
                <a:latin typeface="Arial"/>
                <a:cs typeface="Arial"/>
              </a:rPr>
              <a:t>introduces</a:t>
            </a:r>
            <a:r>
              <a:rPr sz="1015" spc="9" dirty="0">
                <a:solidFill>
                  <a:prstClr val="black"/>
                </a:solidFill>
                <a:latin typeface="Arial"/>
                <a:cs typeface="Arial"/>
              </a:rPr>
              <a:t> </a:t>
            </a:r>
            <a:r>
              <a:rPr sz="1015" spc="13" dirty="0">
                <a:solidFill>
                  <a:prstClr val="black"/>
                </a:solidFill>
                <a:latin typeface="Arial"/>
                <a:cs typeface="Arial"/>
              </a:rPr>
              <a:t>the</a:t>
            </a:r>
            <a:r>
              <a:rPr sz="1015" spc="9" dirty="0">
                <a:solidFill>
                  <a:prstClr val="black"/>
                </a:solidFill>
                <a:latin typeface="Arial"/>
                <a:cs typeface="Arial"/>
              </a:rPr>
              <a:t> “Universal” </a:t>
            </a:r>
            <a:r>
              <a:rPr sz="1015" spc="13" dirty="0">
                <a:solidFill>
                  <a:prstClr val="black"/>
                </a:solidFill>
                <a:latin typeface="Arial"/>
                <a:cs typeface="Arial"/>
              </a:rPr>
              <a:t>model</a:t>
            </a:r>
            <a:endParaRPr sz="1015" dirty="0">
              <a:solidFill>
                <a:prstClr val="black"/>
              </a:solidFill>
              <a:latin typeface="Arial"/>
              <a:cs typeface="Arial"/>
            </a:endParaRPr>
          </a:p>
        </p:txBody>
      </p:sp>
      <p:sp>
        <p:nvSpPr>
          <p:cNvPr id="34" name="object 34"/>
          <p:cNvSpPr/>
          <p:nvPr/>
        </p:nvSpPr>
        <p:spPr>
          <a:xfrm>
            <a:off x="5641834" y="4248121"/>
            <a:ext cx="127187" cy="444874"/>
          </a:xfrm>
          <a:custGeom>
            <a:avLst/>
            <a:gdLst/>
            <a:ahLst/>
            <a:cxnLst/>
            <a:rect l="l" t="t" r="r" b="b"/>
            <a:pathLst>
              <a:path w="144145" h="504189">
                <a:moveTo>
                  <a:pt x="143910" y="503687"/>
                </a:moveTo>
                <a:lnTo>
                  <a:pt x="0"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35" name="object 35"/>
          <p:cNvSpPr/>
          <p:nvPr/>
        </p:nvSpPr>
        <p:spPr>
          <a:xfrm>
            <a:off x="5622043" y="4226807"/>
            <a:ext cx="64434" cy="73399"/>
          </a:xfrm>
          <a:custGeom>
            <a:avLst/>
            <a:gdLst/>
            <a:ahLst/>
            <a:cxnLst/>
            <a:rect l="l" t="t" r="r" b="b"/>
            <a:pathLst>
              <a:path w="73025" h="83185">
                <a:moveTo>
                  <a:pt x="15528" y="0"/>
                </a:moveTo>
                <a:lnTo>
                  <a:pt x="0" y="82821"/>
                </a:lnTo>
                <a:lnTo>
                  <a:pt x="72468" y="62116"/>
                </a:lnTo>
                <a:lnTo>
                  <a:pt x="15528"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36" name="object 36"/>
          <p:cNvSpPr txBox="1"/>
          <p:nvPr/>
        </p:nvSpPr>
        <p:spPr>
          <a:xfrm>
            <a:off x="6569150" y="2618400"/>
            <a:ext cx="1358713"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1994:</a:t>
            </a:r>
            <a:r>
              <a:rPr sz="1015" spc="9" dirty="0">
                <a:solidFill>
                  <a:prstClr val="black"/>
                </a:solidFill>
                <a:latin typeface="Arial"/>
                <a:cs typeface="Arial"/>
              </a:rPr>
              <a:t> </a:t>
            </a:r>
            <a:r>
              <a:rPr sz="1015" spc="18" dirty="0">
                <a:solidFill>
                  <a:prstClr val="black"/>
                </a:solidFill>
                <a:latin typeface="Arial"/>
                <a:cs typeface="Arial"/>
              </a:rPr>
              <a:t>GFP</a:t>
            </a:r>
            <a:r>
              <a:rPr sz="1015" spc="-13" dirty="0">
                <a:solidFill>
                  <a:prstClr val="black"/>
                </a:solidFill>
                <a:latin typeface="Arial"/>
                <a:cs typeface="Arial"/>
              </a:rPr>
              <a:t> </a:t>
            </a:r>
            <a:r>
              <a:rPr sz="1015" spc="13" dirty="0">
                <a:solidFill>
                  <a:prstClr val="black"/>
                </a:solidFill>
                <a:latin typeface="Arial"/>
                <a:cs typeface="Arial"/>
              </a:rPr>
              <a:t>used</a:t>
            </a:r>
            <a:r>
              <a:rPr sz="1015" spc="9" dirty="0">
                <a:solidFill>
                  <a:prstClr val="black"/>
                </a:solidFill>
                <a:latin typeface="Arial"/>
                <a:cs typeface="Arial"/>
              </a:rPr>
              <a:t> to </a:t>
            </a:r>
            <a:r>
              <a:rPr sz="1015" spc="13" dirty="0">
                <a:solidFill>
                  <a:prstClr val="black"/>
                </a:solidFill>
                <a:latin typeface="Arial"/>
                <a:cs typeface="Arial"/>
              </a:rPr>
              <a:t>tag</a:t>
            </a:r>
            <a:r>
              <a:rPr sz="1015" spc="9" dirty="0">
                <a:solidFill>
                  <a:prstClr val="black"/>
                </a:solidFill>
                <a:latin typeface="Arial"/>
                <a:cs typeface="Arial"/>
              </a:rPr>
              <a:t> proteins in living cells</a:t>
            </a:r>
            <a:endParaRPr sz="1015" dirty="0">
              <a:solidFill>
                <a:prstClr val="black"/>
              </a:solidFill>
              <a:latin typeface="Arial"/>
              <a:cs typeface="Arial"/>
            </a:endParaRPr>
          </a:p>
        </p:txBody>
      </p:sp>
      <p:sp>
        <p:nvSpPr>
          <p:cNvPr id="37" name="object 37"/>
          <p:cNvSpPr/>
          <p:nvPr/>
        </p:nvSpPr>
        <p:spPr>
          <a:xfrm>
            <a:off x="6633556" y="1500448"/>
            <a:ext cx="1366057" cy="1025235"/>
          </a:xfrm>
          <a:prstGeom prst="rect">
            <a:avLst/>
          </a:prstGeom>
          <a:blipFill>
            <a:blip r:embed="rId10" cstate="print"/>
            <a:stretch>
              <a:fillRect/>
            </a:stretch>
          </a:blipFill>
        </p:spPr>
        <p:txBody>
          <a:bodyPr wrap="square" lIns="0" tIns="0" rIns="0" bIns="0" rtlCol="0"/>
          <a:lstStyle/>
          <a:p>
            <a:endParaRPr sz="1588">
              <a:solidFill>
                <a:prstClr val="black"/>
              </a:solidFill>
            </a:endParaRPr>
          </a:p>
        </p:txBody>
      </p:sp>
      <p:sp>
        <p:nvSpPr>
          <p:cNvPr id="38" name="object 38"/>
          <p:cNvSpPr/>
          <p:nvPr/>
        </p:nvSpPr>
        <p:spPr>
          <a:xfrm>
            <a:off x="6500552" y="1500447"/>
            <a:ext cx="739832" cy="730133"/>
          </a:xfrm>
          <a:prstGeom prst="rect">
            <a:avLst/>
          </a:prstGeom>
          <a:blipFill>
            <a:blip r:embed="rId11" cstate="print"/>
            <a:stretch>
              <a:fillRect/>
            </a:stretch>
          </a:blipFill>
        </p:spPr>
        <p:txBody>
          <a:bodyPr wrap="square" lIns="0" tIns="0" rIns="0" bIns="0" rtlCol="0"/>
          <a:lstStyle/>
          <a:p>
            <a:endParaRPr sz="1588">
              <a:solidFill>
                <a:prstClr val="black"/>
              </a:solidFill>
            </a:endParaRPr>
          </a:p>
        </p:txBody>
      </p:sp>
      <p:sp>
        <p:nvSpPr>
          <p:cNvPr id="39" name="object 39"/>
          <p:cNvSpPr/>
          <p:nvPr/>
        </p:nvSpPr>
        <p:spPr>
          <a:xfrm>
            <a:off x="6841806" y="3029879"/>
            <a:ext cx="456640" cy="1109943"/>
          </a:xfrm>
          <a:custGeom>
            <a:avLst/>
            <a:gdLst/>
            <a:ahLst/>
            <a:cxnLst/>
            <a:rect l="l" t="t" r="r" b="b"/>
            <a:pathLst>
              <a:path w="517525" h="1257935">
                <a:moveTo>
                  <a:pt x="517492" y="0"/>
                </a:moveTo>
                <a:lnTo>
                  <a:pt x="0" y="1257879"/>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0" name="object 40"/>
          <p:cNvSpPr/>
          <p:nvPr/>
        </p:nvSpPr>
        <p:spPr>
          <a:xfrm>
            <a:off x="6827923" y="4086121"/>
            <a:ext cx="61632" cy="74519"/>
          </a:xfrm>
          <a:custGeom>
            <a:avLst/>
            <a:gdLst/>
            <a:ahLst/>
            <a:cxnLst/>
            <a:rect l="l" t="t" r="r" b="b"/>
            <a:pathLst>
              <a:path w="69850" h="84454">
                <a:moveTo>
                  <a:pt x="0" y="0"/>
                </a:moveTo>
                <a:lnTo>
                  <a:pt x="6174" y="84038"/>
                </a:lnTo>
                <a:lnTo>
                  <a:pt x="69701" y="28675"/>
                </a:lnTo>
                <a:lnTo>
                  <a:pt x="0"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1" name="object 41"/>
          <p:cNvSpPr txBox="1"/>
          <p:nvPr/>
        </p:nvSpPr>
        <p:spPr>
          <a:xfrm>
            <a:off x="4574094" y="2019883"/>
            <a:ext cx="1360954" cy="487249"/>
          </a:xfrm>
          <a:prstGeom prst="rect">
            <a:avLst/>
          </a:prstGeom>
        </p:spPr>
        <p:txBody>
          <a:bodyPr vert="horz" wrap="square" lIns="0" tIns="0" rIns="0" bIns="0" rtlCol="0">
            <a:spAutoFit/>
          </a:bodyPr>
          <a:lstStyle/>
          <a:p>
            <a:pPr marL="11206" marR="4483">
              <a:lnSpc>
                <a:spcPct val="103899"/>
              </a:lnSpc>
            </a:pPr>
            <a:r>
              <a:rPr sz="1015" spc="-4" dirty="0">
                <a:solidFill>
                  <a:prstClr val="black"/>
                </a:solidFill>
                <a:latin typeface="Arial"/>
                <a:cs typeface="Arial"/>
              </a:rPr>
              <a:t>V</a:t>
            </a:r>
            <a:r>
              <a:rPr sz="1015" spc="13" dirty="0">
                <a:solidFill>
                  <a:prstClr val="black"/>
                </a:solidFill>
                <a:latin typeface="Arial"/>
                <a:cs typeface="Arial"/>
              </a:rPr>
              <a:t>ideo</a:t>
            </a:r>
            <a:r>
              <a:rPr sz="1015" spc="9" dirty="0">
                <a:solidFill>
                  <a:prstClr val="black"/>
                </a:solidFill>
                <a:latin typeface="Arial"/>
                <a:cs typeface="Arial"/>
              </a:rPr>
              <a:t> </a:t>
            </a:r>
            <a:r>
              <a:rPr sz="1015" spc="13" dirty="0">
                <a:solidFill>
                  <a:prstClr val="black"/>
                </a:solidFill>
                <a:latin typeface="Arial"/>
                <a:cs typeface="Arial"/>
              </a:rPr>
              <a:t>microscopy developed</a:t>
            </a:r>
            <a:r>
              <a:rPr sz="1015" spc="9" dirty="0">
                <a:solidFill>
                  <a:prstClr val="black"/>
                </a:solidFill>
                <a:latin typeface="Arial"/>
                <a:cs typeface="Arial"/>
              </a:rPr>
              <a:t> </a:t>
            </a:r>
            <a:r>
              <a:rPr sz="1015" spc="13" dirty="0">
                <a:solidFill>
                  <a:prstClr val="black"/>
                </a:solidFill>
                <a:latin typeface="Arial"/>
                <a:cs typeface="Arial"/>
              </a:rPr>
              <a:t>early</a:t>
            </a:r>
            <a:r>
              <a:rPr sz="1015" spc="9" dirty="0">
                <a:solidFill>
                  <a:prstClr val="black"/>
                </a:solidFill>
                <a:latin typeface="Arial"/>
                <a:cs typeface="Arial"/>
              </a:rPr>
              <a:t> </a:t>
            </a:r>
            <a:r>
              <a:rPr sz="1015" spc="13" dirty="0">
                <a:solidFill>
                  <a:prstClr val="black"/>
                </a:solidFill>
                <a:latin typeface="Arial"/>
                <a:cs typeface="Arial"/>
              </a:rPr>
              <a:t>1980s (MBL)</a:t>
            </a:r>
            <a:endParaRPr sz="1015" dirty="0">
              <a:solidFill>
                <a:prstClr val="black"/>
              </a:solidFill>
              <a:latin typeface="Arial"/>
              <a:cs typeface="Arial"/>
            </a:endParaRPr>
          </a:p>
        </p:txBody>
      </p:sp>
      <p:sp>
        <p:nvSpPr>
          <p:cNvPr id="42" name="object 42"/>
          <p:cNvSpPr/>
          <p:nvPr/>
        </p:nvSpPr>
        <p:spPr>
          <a:xfrm>
            <a:off x="4971095" y="2564133"/>
            <a:ext cx="1481223" cy="1551022"/>
          </a:xfrm>
          <a:custGeom>
            <a:avLst/>
            <a:gdLst/>
            <a:ahLst/>
            <a:cxnLst/>
            <a:rect l="l" t="t" r="r" b="b"/>
            <a:pathLst>
              <a:path w="1640840" h="1715770">
                <a:moveTo>
                  <a:pt x="0" y="0"/>
                </a:moveTo>
                <a:lnTo>
                  <a:pt x="1640778" y="1715395"/>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3" name="object 43"/>
          <p:cNvSpPr/>
          <p:nvPr/>
        </p:nvSpPr>
        <p:spPr>
          <a:xfrm>
            <a:off x="6418894" y="4086121"/>
            <a:ext cx="70037" cy="71157"/>
          </a:xfrm>
          <a:custGeom>
            <a:avLst/>
            <a:gdLst/>
            <a:ahLst/>
            <a:cxnLst/>
            <a:rect l="l" t="t" r="r" b="b"/>
            <a:pathLst>
              <a:path w="79375" h="80645">
                <a:moveTo>
                  <a:pt x="54463" y="0"/>
                </a:moveTo>
                <a:lnTo>
                  <a:pt x="0" y="52096"/>
                </a:lnTo>
                <a:lnTo>
                  <a:pt x="79328" y="80512"/>
                </a:lnTo>
                <a:lnTo>
                  <a:pt x="54463"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4" name="object 44"/>
          <p:cNvSpPr txBox="1"/>
          <p:nvPr/>
        </p:nvSpPr>
        <p:spPr>
          <a:xfrm>
            <a:off x="6901656" y="4945964"/>
            <a:ext cx="1331259" cy="312393"/>
          </a:xfrm>
          <a:prstGeom prst="rect">
            <a:avLst/>
          </a:prstGeom>
        </p:spPr>
        <p:txBody>
          <a:bodyPr vert="horz" wrap="square" lIns="0" tIns="0" rIns="0" bIns="0" rtlCol="0">
            <a:spAutoFit/>
          </a:bodyPr>
          <a:lstStyle/>
          <a:p>
            <a:pPr marL="11206" marR="4483"/>
            <a:r>
              <a:rPr sz="1015" spc="13" dirty="0">
                <a:solidFill>
                  <a:prstClr val="black"/>
                </a:solidFill>
                <a:latin typeface="Arial"/>
                <a:cs typeface="Arial"/>
              </a:rPr>
              <a:t>Super-Resolution</a:t>
            </a:r>
            <a:r>
              <a:rPr sz="1015" spc="9" dirty="0">
                <a:solidFill>
                  <a:prstClr val="black"/>
                </a:solidFill>
                <a:latin typeface="Arial"/>
                <a:cs typeface="Arial"/>
              </a:rPr>
              <a:t> light</a:t>
            </a:r>
            <a:r>
              <a:rPr sz="1015" spc="13" dirty="0">
                <a:solidFill>
                  <a:prstClr val="black"/>
                </a:solidFill>
                <a:latin typeface="Arial"/>
                <a:cs typeface="Arial"/>
              </a:rPr>
              <a:t> Microscopy</a:t>
            </a:r>
            <a:endParaRPr sz="1015">
              <a:solidFill>
                <a:prstClr val="black"/>
              </a:solidFill>
              <a:latin typeface="Arial"/>
              <a:cs typeface="Arial"/>
            </a:endParaRPr>
          </a:p>
        </p:txBody>
      </p:sp>
      <p:sp>
        <p:nvSpPr>
          <p:cNvPr id="45" name="object 45"/>
          <p:cNvSpPr/>
          <p:nvPr/>
        </p:nvSpPr>
        <p:spPr>
          <a:xfrm>
            <a:off x="7498022" y="4505242"/>
            <a:ext cx="580465" cy="387162"/>
          </a:xfrm>
          <a:custGeom>
            <a:avLst/>
            <a:gdLst/>
            <a:ahLst/>
            <a:cxnLst/>
            <a:rect l="l" t="t" r="r" b="b"/>
            <a:pathLst>
              <a:path w="657859" h="438785">
                <a:moveTo>
                  <a:pt x="0" y="438502"/>
                </a:moveTo>
                <a:lnTo>
                  <a:pt x="657752" y="0"/>
                </a:lnTo>
              </a:path>
            </a:pathLst>
          </a:custGeom>
          <a:ln/>
        </p:spPr>
        <p:style>
          <a:lnRef idx="1">
            <a:schemeClr val="dk1"/>
          </a:lnRef>
          <a:fillRef idx="0">
            <a:schemeClr val="dk1"/>
          </a:fillRef>
          <a:effectRef idx="0">
            <a:schemeClr val="dk1"/>
          </a:effectRef>
          <a:fontRef idx="minor">
            <a:schemeClr val="tx1"/>
          </a:fontRef>
        </p:style>
        <p:txBody>
          <a:bodyPr wrap="square" lIns="0" tIns="0" rIns="0" bIns="0" rtlCol="0"/>
          <a:lstStyle/>
          <a:p>
            <a:endParaRPr sz="1588">
              <a:solidFill>
                <a:prstClr val="black"/>
              </a:solidFill>
            </a:endParaRPr>
          </a:p>
        </p:txBody>
      </p:sp>
      <p:sp>
        <p:nvSpPr>
          <p:cNvPr id="46" name="object 46"/>
          <p:cNvSpPr/>
          <p:nvPr/>
        </p:nvSpPr>
        <p:spPr>
          <a:xfrm>
            <a:off x="8023057" y="4492947"/>
            <a:ext cx="73959" cy="64994"/>
          </a:xfrm>
          <a:custGeom>
            <a:avLst/>
            <a:gdLst/>
            <a:ahLst/>
            <a:cxnLst/>
            <a:rect l="l" t="t" r="r" b="b"/>
            <a:pathLst>
              <a:path w="83820" h="73660">
                <a:moveTo>
                  <a:pt x="83614" y="0"/>
                </a:moveTo>
                <a:lnTo>
                  <a:pt x="0" y="10452"/>
                </a:lnTo>
                <a:lnTo>
                  <a:pt x="41808" y="73163"/>
                </a:lnTo>
                <a:lnTo>
                  <a:pt x="83614" y="0"/>
                </a:lnTo>
                <a:close/>
              </a:path>
            </a:pathLst>
          </a:custGeom>
          <a:solidFill>
            <a:schemeClr val="tx1"/>
          </a:solidFill>
          <a:ln>
            <a:solidFill>
              <a:schemeClr val="tx1"/>
            </a:solidFill>
          </a:ln>
        </p:spPr>
        <p:txBody>
          <a:bodyPr wrap="square" lIns="0" tIns="0" rIns="0" bIns="0" rtlCol="0"/>
          <a:lstStyle/>
          <a:p>
            <a:endParaRPr sz="1588">
              <a:solidFill>
                <a:prstClr val="black"/>
              </a:solidFill>
            </a:endParaRPr>
          </a:p>
        </p:txBody>
      </p:sp>
      <p:sp>
        <p:nvSpPr>
          <p:cNvPr id="47" name="object 13"/>
          <p:cNvSpPr txBox="1"/>
          <p:nvPr/>
        </p:nvSpPr>
        <p:spPr>
          <a:xfrm>
            <a:off x="6827923" y="6099150"/>
            <a:ext cx="1859034" cy="161583"/>
          </a:xfrm>
          <a:prstGeom prst="rect">
            <a:avLst/>
          </a:prstGeom>
        </p:spPr>
        <p:txBody>
          <a:bodyPr vert="horz" wrap="square" lIns="0" tIns="0" rIns="0" bIns="0" rtlCol="0">
            <a:spAutoFit/>
          </a:bodyPr>
          <a:lstStyle/>
          <a:p>
            <a:pPr marL="11206"/>
            <a:r>
              <a:rPr lang="en-US" sz="1050" spc="-9" dirty="0" smtClean="0">
                <a:solidFill>
                  <a:prstClr val="black"/>
                </a:solidFill>
                <a:cs typeface="Arial"/>
              </a:rPr>
              <a:t>Slide from Paul Maddox, UNC</a:t>
            </a:r>
            <a:endParaRPr sz="1050" dirty="0">
              <a:solidFill>
                <a:prstClr val="black"/>
              </a:solidFill>
              <a:cs typeface="Arial"/>
            </a:endParaRPr>
          </a:p>
        </p:txBody>
      </p:sp>
    </p:spTree>
    <p:extLst>
      <p:ext uri="{BB962C8B-B14F-4D97-AF65-F5344CB8AC3E}">
        <p14:creationId xmlns:p14="http://schemas.microsoft.com/office/powerpoint/2010/main" val="1300893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a:t>
            </a:r>
            <a:endParaRPr lang="en-US" dirty="0"/>
          </a:p>
        </p:txBody>
      </p:sp>
      <p:sp>
        <p:nvSpPr>
          <p:cNvPr id="3" name="Content Placeholder 2"/>
          <p:cNvSpPr>
            <a:spLocks noGrp="1"/>
          </p:cNvSpPr>
          <p:nvPr>
            <p:ph sz="half" idx="1"/>
          </p:nvPr>
        </p:nvSpPr>
        <p:spPr/>
        <p:txBody>
          <a:bodyPr>
            <a:normAutofit/>
          </a:bodyPr>
          <a:lstStyle/>
          <a:p>
            <a:r>
              <a:rPr lang="en-US" sz="2600" dirty="0"/>
              <a:t>More than just magnification</a:t>
            </a:r>
          </a:p>
          <a:p>
            <a:r>
              <a:rPr lang="en-US" sz="2600" dirty="0"/>
              <a:t>Can understand through geometrical </a:t>
            </a:r>
            <a:r>
              <a:rPr lang="en-US" sz="2600" dirty="0" smtClean="0"/>
              <a:t>optics,</a:t>
            </a:r>
            <a:endParaRPr lang="en-US" sz="2600" dirty="0"/>
          </a:p>
          <a:p>
            <a:r>
              <a:rPr lang="en-US" sz="2600" dirty="0" smtClean="0"/>
              <a:t>But best </a:t>
            </a:r>
            <a:r>
              <a:rPr lang="en-US" sz="2600" dirty="0"/>
              <a:t>understood by looking at wave not particle nature of light</a:t>
            </a:r>
          </a:p>
          <a:p>
            <a:r>
              <a:rPr lang="en-US" sz="2600" dirty="0"/>
              <a:t>Future </a:t>
            </a:r>
            <a:r>
              <a:rPr lang="en-US" sz="2600" dirty="0" smtClean="0"/>
              <a:t>lecture</a:t>
            </a:r>
          </a:p>
        </p:txBody>
      </p:sp>
      <p:sp>
        <p:nvSpPr>
          <p:cNvPr id="10" name="Oval 9"/>
          <p:cNvSpPr/>
          <p:nvPr/>
        </p:nvSpPr>
        <p:spPr>
          <a:xfrm>
            <a:off x="5073818"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62312"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68453"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86550" y="2467472"/>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58889" y="2438148"/>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744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Resolution vs Contrast</a:t>
            </a:r>
            <a:endParaRPr lang="en-US" dirty="0"/>
          </a:p>
        </p:txBody>
      </p:sp>
      <p:sp>
        <p:nvSpPr>
          <p:cNvPr id="3" name="Content Placeholder 2"/>
          <p:cNvSpPr>
            <a:spLocks noGrp="1"/>
          </p:cNvSpPr>
          <p:nvPr>
            <p:ph sz="half" idx="1"/>
          </p:nvPr>
        </p:nvSpPr>
        <p:spPr/>
        <p:txBody>
          <a:bodyPr>
            <a:normAutofit fontScale="92500"/>
          </a:bodyPr>
          <a:lstStyle/>
          <a:p>
            <a:r>
              <a:rPr lang="en-US" dirty="0" smtClean="0"/>
              <a:t>More than just magnification</a:t>
            </a:r>
          </a:p>
          <a:p>
            <a:r>
              <a:rPr lang="en-US" dirty="0" smtClean="0"/>
              <a:t>Can understand through geometrical optics,</a:t>
            </a:r>
          </a:p>
          <a:p>
            <a:r>
              <a:rPr lang="en-US" dirty="0" smtClean="0"/>
              <a:t>But best understood by looking at wave not particle nature of light</a:t>
            </a:r>
          </a:p>
          <a:p>
            <a:r>
              <a:rPr lang="en-US" dirty="0" smtClean="0"/>
              <a:t>Future lecture</a:t>
            </a:r>
          </a:p>
          <a:p>
            <a:r>
              <a:rPr lang="en-US" dirty="0" smtClean="0"/>
              <a:t>Note simultaneous contrast illusion</a:t>
            </a:r>
            <a:endParaRPr lang="en-US" dirty="0"/>
          </a:p>
        </p:txBody>
      </p:sp>
      <p:sp>
        <p:nvSpPr>
          <p:cNvPr id="5" name="Rectangle 4"/>
          <p:cNvSpPr/>
          <p:nvPr/>
        </p:nvSpPr>
        <p:spPr>
          <a:xfrm>
            <a:off x="5073818" y="1855365"/>
            <a:ext cx="3188868" cy="2752730"/>
          </a:xfrm>
          <a:prstGeom prst="rect">
            <a:avLst/>
          </a:prstGeom>
          <a:gradFill>
            <a:gsLst>
              <a:gs pos="0">
                <a:srgbClr val="000000"/>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073818"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62312"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68453" y="2467473"/>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686550" y="2467472"/>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958889" y="2438148"/>
            <a:ext cx="303797" cy="30379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4359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Super-resolution microscopy</a:t>
            </a:r>
            <a:endParaRPr lang="en-US" dirty="0"/>
          </a:p>
        </p:txBody>
      </p:sp>
      <p:sp>
        <p:nvSpPr>
          <p:cNvPr id="8" name="Content Placeholder 7"/>
          <p:cNvSpPr>
            <a:spLocks noGrp="1"/>
          </p:cNvSpPr>
          <p:nvPr>
            <p:ph sz="half" idx="1"/>
          </p:nvPr>
        </p:nvSpPr>
        <p:spPr/>
        <p:txBody>
          <a:bodyPr/>
          <a:lstStyle/>
          <a:p>
            <a:r>
              <a:rPr lang="en-US" dirty="0" smtClean="0"/>
              <a:t>Most recent Nobel prize</a:t>
            </a:r>
          </a:p>
          <a:p>
            <a:r>
              <a:rPr lang="en-US" dirty="0" smtClean="0"/>
              <a:t>Many ways to achieve</a:t>
            </a:r>
          </a:p>
          <a:p>
            <a:pPr lvl="1"/>
            <a:r>
              <a:rPr lang="en-US" dirty="0" smtClean="0"/>
              <a:t>True</a:t>
            </a:r>
          </a:p>
          <a:p>
            <a:pPr lvl="1"/>
            <a:r>
              <a:rPr lang="en-US" dirty="0"/>
              <a:t>F</a:t>
            </a:r>
            <a:r>
              <a:rPr lang="en-US" dirty="0" smtClean="0"/>
              <a:t>unctional</a:t>
            </a:r>
          </a:p>
          <a:p>
            <a:r>
              <a:rPr lang="en-US" dirty="0" smtClean="0"/>
              <a:t>2 lectures on this</a:t>
            </a:r>
          </a:p>
          <a:p>
            <a:r>
              <a:rPr lang="en-US" dirty="0" smtClean="0"/>
              <a:t>These techniques tend to be slow</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42169188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America we like things fast.</a:t>
            </a:r>
            <a:endParaRPr lang="en-US" dirty="0"/>
          </a:p>
        </p:txBody>
      </p:sp>
      <p:sp>
        <p:nvSpPr>
          <p:cNvPr id="4" name="Content Placeholder 3"/>
          <p:cNvSpPr>
            <a:spLocks noGrp="1"/>
          </p:cNvSpPr>
          <p:nvPr>
            <p:ph sz="half" idx="1"/>
          </p:nvPr>
        </p:nvSpPr>
        <p:spPr/>
        <p:txBody>
          <a:bodyPr/>
          <a:lstStyle/>
          <a:p>
            <a:r>
              <a:rPr lang="en-US" dirty="0" smtClean="0"/>
              <a:t>Fast food</a:t>
            </a:r>
          </a:p>
          <a:p>
            <a:r>
              <a:rPr lang="en-US" dirty="0" smtClean="0"/>
              <a:t>Fast cars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9042" y="1895147"/>
            <a:ext cx="3546308" cy="213324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332" y="4104216"/>
            <a:ext cx="3607114" cy="2423160"/>
          </a:xfrm>
          <a:prstGeom prst="rect">
            <a:avLst/>
          </a:prstGeom>
        </p:spPr>
      </p:pic>
    </p:spTree>
    <p:extLst>
      <p:ext uri="{BB962C8B-B14F-4D97-AF65-F5344CB8AC3E}">
        <p14:creationId xmlns:p14="http://schemas.microsoft.com/office/powerpoint/2010/main" val="85731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America we like things fast.</a:t>
            </a:r>
            <a:endParaRPr lang="en-US" dirty="0"/>
          </a:p>
        </p:txBody>
      </p:sp>
      <p:sp>
        <p:nvSpPr>
          <p:cNvPr id="4" name="Content Placeholder 3"/>
          <p:cNvSpPr>
            <a:spLocks noGrp="1"/>
          </p:cNvSpPr>
          <p:nvPr>
            <p:ph sz="half" idx="1"/>
          </p:nvPr>
        </p:nvSpPr>
        <p:spPr/>
        <p:txBody>
          <a:bodyPr/>
          <a:lstStyle/>
          <a:p>
            <a:r>
              <a:rPr lang="en-US" dirty="0" smtClean="0"/>
              <a:t>Fast food</a:t>
            </a:r>
          </a:p>
          <a:p>
            <a:r>
              <a:rPr lang="en-US" dirty="0" smtClean="0"/>
              <a:t>Fast cars</a:t>
            </a:r>
          </a:p>
          <a:p>
            <a:r>
              <a:rPr lang="en-US" dirty="0" smtClean="0"/>
              <a:t>Fast microscopes</a:t>
            </a:r>
          </a:p>
          <a:p>
            <a:pPr lvl="1"/>
            <a:r>
              <a:rPr lang="en-US" dirty="0" smtClean="0"/>
              <a:t>Temporal resolution</a:t>
            </a:r>
          </a:p>
          <a:p>
            <a:pPr lvl="1"/>
            <a:r>
              <a:rPr lang="en-US" dirty="0" smtClean="0"/>
              <a:t>Many ways to achieve</a:t>
            </a:r>
          </a:p>
          <a:p>
            <a:pPr lvl="1"/>
            <a:r>
              <a:rPr lang="en-US" dirty="0" smtClean="0"/>
              <a:t>2 Lectures on this</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9042" y="1895147"/>
            <a:ext cx="3546308" cy="213324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332" y="4104216"/>
            <a:ext cx="3607114" cy="2423160"/>
          </a:xfrm>
          <a:prstGeom prst="rect">
            <a:avLst/>
          </a:prstGeom>
        </p:spPr>
      </p:pic>
      <p:sp>
        <p:nvSpPr>
          <p:cNvPr id="8" name="object 4"/>
          <p:cNvSpPr/>
          <p:nvPr/>
        </p:nvSpPr>
        <p:spPr>
          <a:xfrm>
            <a:off x="785060" y="4758629"/>
            <a:ext cx="3183510" cy="1323891"/>
          </a:xfrm>
          <a:prstGeom prst="rect">
            <a:avLst/>
          </a:prstGeom>
          <a:blipFill>
            <a:blip r:embed="rId4" cstate="print"/>
            <a:stretch>
              <a:fillRect/>
            </a:stretch>
          </a:blipFill>
        </p:spPr>
        <p:txBody>
          <a:bodyPr wrap="square" lIns="0" tIns="0" rIns="0" bIns="0" rtlCol="0"/>
          <a:lstStyle/>
          <a:p>
            <a:endParaRPr/>
          </a:p>
        </p:txBody>
      </p:sp>
      <p:sp>
        <p:nvSpPr>
          <p:cNvPr id="9" name="object 5"/>
          <p:cNvSpPr txBox="1"/>
          <p:nvPr/>
        </p:nvSpPr>
        <p:spPr>
          <a:xfrm>
            <a:off x="845220" y="6219599"/>
            <a:ext cx="3573379" cy="307777"/>
          </a:xfrm>
          <a:prstGeom prst="rect">
            <a:avLst/>
          </a:prstGeom>
        </p:spPr>
        <p:txBody>
          <a:bodyPr vert="horz" wrap="square" lIns="0" tIns="0" rIns="0" bIns="0" rtlCol="0">
            <a:spAutoFit/>
          </a:bodyPr>
          <a:lstStyle/>
          <a:p>
            <a:pPr marL="12700">
              <a:lnSpc>
                <a:spcPct val="100000"/>
              </a:lnSpc>
            </a:pPr>
            <a:r>
              <a:rPr sz="2000" spc="-15" dirty="0">
                <a:latin typeface="Calibri"/>
                <a:cs typeface="Calibri"/>
              </a:rPr>
              <a:t>Ima</a:t>
            </a:r>
            <a:r>
              <a:rPr sz="2000" spc="-25" dirty="0">
                <a:latin typeface="Calibri"/>
                <a:cs typeface="Calibri"/>
              </a:rPr>
              <a:t>g</a:t>
            </a:r>
            <a:r>
              <a:rPr sz="2000" spc="-10" dirty="0">
                <a:latin typeface="Calibri"/>
                <a:cs typeface="Calibri"/>
              </a:rPr>
              <a:t>e</a:t>
            </a:r>
            <a:r>
              <a:rPr sz="2000" dirty="0">
                <a:latin typeface="Calibri"/>
                <a:cs typeface="Calibri"/>
              </a:rPr>
              <a:t> </a:t>
            </a:r>
            <a:r>
              <a:rPr sz="2000" spc="-10" dirty="0">
                <a:latin typeface="Calibri"/>
                <a:cs typeface="Calibri"/>
              </a:rPr>
              <a:t>C</a:t>
            </a:r>
            <a:r>
              <a:rPr sz="2000" spc="-40" dirty="0">
                <a:latin typeface="Calibri"/>
                <a:cs typeface="Calibri"/>
              </a:rPr>
              <a:t>r</a:t>
            </a:r>
            <a:r>
              <a:rPr sz="2000" spc="-10" dirty="0">
                <a:latin typeface="Calibri"/>
                <a:cs typeface="Calibri"/>
              </a:rPr>
              <a:t>edit:</a:t>
            </a:r>
            <a:r>
              <a:rPr sz="2000" dirty="0">
                <a:latin typeface="Calibri"/>
                <a:cs typeface="Calibri"/>
              </a:rPr>
              <a:t> </a:t>
            </a:r>
            <a:r>
              <a:rPr sz="2000" spc="-10" dirty="0">
                <a:latin typeface="Calibri"/>
                <a:cs typeface="Calibri"/>
              </a:rPr>
              <a:t>Michael</a:t>
            </a:r>
            <a:r>
              <a:rPr sz="2000" spc="20" dirty="0">
                <a:latin typeface="Calibri"/>
                <a:cs typeface="Calibri"/>
              </a:rPr>
              <a:t> </a:t>
            </a:r>
            <a:r>
              <a:rPr sz="2000" spc="-95" dirty="0">
                <a:latin typeface="Calibri"/>
                <a:cs typeface="Calibri"/>
              </a:rPr>
              <a:t>W</a:t>
            </a:r>
            <a:r>
              <a:rPr sz="2000" spc="-10" dirty="0">
                <a:latin typeface="Calibri"/>
                <a:cs typeface="Calibri"/>
              </a:rPr>
              <a:t>eber</a:t>
            </a:r>
            <a:endParaRPr sz="2000" dirty="0">
              <a:latin typeface="Calibri"/>
              <a:cs typeface="Calibri"/>
            </a:endParaRPr>
          </a:p>
        </p:txBody>
      </p:sp>
    </p:spTree>
    <p:extLst>
      <p:ext uri="{BB962C8B-B14F-4D97-AF65-F5344CB8AC3E}">
        <p14:creationId xmlns:p14="http://schemas.microsoft.com/office/powerpoint/2010/main" val="42452635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see the problem of high speed microscopy?</a:t>
            </a:r>
            <a:endParaRPr lang="en-US" dirty="0"/>
          </a:p>
        </p:txBody>
      </p:sp>
    </p:spTree>
    <p:extLst>
      <p:ext uri="{BB962C8B-B14F-4D97-AF65-F5344CB8AC3E}">
        <p14:creationId xmlns:p14="http://schemas.microsoft.com/office/powerpoint/2010/main" val="25846545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see the problem of high speed microscopy?</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4500" y="1858169"/>
            <a:ext cx="5715000" cy="4286250"/>
          </a:xfrm>
        </p:spPr>
      </p:pic>
      <p:sp>
        <p:nvSpPr>
          <p:cNvPr id="9" name="TextBox 8"/>
          <p:cNvSpPr txBox="1"/>
          <p:nvPr/>
        </p:nvSpPr>
        <p:spPr>
          <a:xfrm>
            <a:off x="2947742" y="4800599"/>
            <a:ext cx="2193229"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6000" b="1" dirty="0" smtClean="0">
                <a:solidFill>
                  <a:schemeClr val="bg1"/>
                </a:solidFill>
                <a:latin typeface="Arial" panose="020B0604020202020204" pitchFamily="34" charset="0"/>
                <a:cs typeface="Arial" panose="020B0604020202020204" pitchFamily="34" charset="0"/>
              </a:rPr>
              <a:t>SETS</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258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fontScale="92500" lnSpcReduction="10000"/>
          </a:bodyPr>
          <a:lstStyle/>
          <a:p>
            <a:pPr marL="685800"/>
            <a:r>
              <a:rPr lang="en-US" altLang="en-US" sz="2600" dirty="0"/>
              <a:t>Course Work:</a:t>
            </a:r>
          </a:p>
          <a:p>
            <a:pPr marL="1143000" lvl="1"/>
            <a:r>
              <a:rPr lang="en-US" altLang="en-US" dirty="0"/>
              <a:t>Reading</a:t>
            </a:r>
          </a:p>
          <a:p>
            <a:pPr marL="1143000" lvl="1"/>
            <a:r>
              <a:rPr lang="en-US" altLang="en-US" dirty="0"/>
              <a:t>Simple problem sets</a:t>
            </a:r>
          </a:p>
          <a:p>
            <a:pPr marL="1143000" lvl="1"/>
            <a:r>
              <a:rPr lang="en-US" altLang="en-US" dirty="0" smtClean="0"/>
              <a:t>Projects</a:t>
            </a:r>
            <a:endParaRPr lang="en-US" altLang="en-US" dirty="0"/>
          </a:p>
          <a:p>
            <a:pPr marL="1143000" lvl="1"/>
            <a:r>
              <a:rPr lang="en-US" altLang="en-US" dirty="0"/>
              <a:t>No </a:t>
            </a:r>
            <a:r>
              <a:rPr lang="en-US" altLang="en-US" dirty="0" smtClean="0"/>
              <a:t>exams</a:t>
            </a:r>
            <a:endParaRPr lang="en-US" altLang="en-US" sz="2400" dirty="0"/>
          </a:p>
          <a:p>
            <a:pPr marL="685800"/>
            <a:r>
              <a:rPr lang="en-US" altLang="en-US" sz="2600" dirty="0"/>
              <a:t>Projects (two):</a:t>
            </a:r>
          </a:p>
          <a:p>
            <a:pPr marL="1143000" lvl="1"/>
            <a:r>
              <a:rPr lang="en-US" altLang="en-US" dirty="0"/>
              <a:t>Read and summarize a publication</a:t>
            </a:r>
          </a:p>
          <a:p>
            <a:pPr marL="1143000" lvl="1"/>
            <a:r>
              <a:rPr lang="en-US" altLang="en-US" dirty="0"/>
              <a:t>Describe technology</a:t>
            </a:r>
          </a:p>
          <a:p>
            <a:pPr marL="1143000" lvl="1"/>
            <a:r>
              <a:rPr lang="en-US" altLang="en-US" dirty="0"/>
              <a:t>How could it have been done better</a:t>
            </a:r>
            <a:r>
              <a:rPr lang="en-US" altLang="en-US" dirty="0" smtClean="0"/>
              <a:t>?</a:t>
            </a:r>
          </a:p>
          <a:p>
            <a:pPr marL="1143000" lvl="1"/>
            <a:r>
              <a:rPr lang="en-US" altLang="en-US" dirty="0" smtClean="0"/>
              <a:t>Must say one good thing about paper.</a:t>
            </a:r>
            <a:endParaRPr lang="en-US" altLang="en-US" dirty="0"/>
          </a:p>
          <a:p>
            <a:pPr marL="685800"/>
            <a:endParaRPr lang="en-US" altLang="en-US" sz="2400" dirty="0"/>
          </a:p>
          <a:p>
            <a:pPr marL="685800"/>
            <a:r>
              <a:rPr lang="en-US" altLang="en-US" sz="2600" dirty="0"/>
              <a:t>Note:  Auditors </a:t>
            </a:r>
            <a:r>
              <a:rPr lang="en-US" altLang="en-US" sz="2600" dirty="0" smtClean="0"/>
              <a:t>welcome</a:t>
            </a:r>
            <a:endParaRPr lang="en-US" altLang="en-US" sz="2600" dirty="0"/>
          </a:p>
        </p:txBody>
      </p:sp>
    </p:spTree>
    <p:extLst>
      <p:ext uri="{BB962C8B-B14F-4D97-AF65-F5344CB8AC3E}">
        <p14:creationId xmlns:p14="http://schemas.microsoft.com/office/powerpoint/2010/main" val="148309184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want to go in the future?</a:t>
            </a:r>
            <a:endParaRPr lang="en-US" dirty="0"/>
          </a:p>
        </p:txBody>
      </p:sp>
      <p:sp>
        <p:nvSpPr>
          <p:cNvPr id="3" name="Content Placeholder 2"/>
          <p:cNvSpPr>
            <a:spLocks noGrp="1"/>
          </p:cNvSpPr>
          <p:nvPr>
            <p:ph sz="half" idx="1"/>
          </p:nvPr>
        </p:nvSpPr>
        <p:spPr/>
        <p:txBody>
          <a:bodyPr/>
          <a:lstStyle/>
          <a:p>
            <a:r>
              <a:rPr lang="en-US" dirty="0" smtClean="0"/>
              <a:t>High speed</a:t>
            </a:r>
          </a:p>
          <a:p>
            <a:r>
              <a:rPr lang="en-US" dirty="0" smtClean="0"/>
              <a:t>Super-resolution</a:t>
            </a:r>
          </a:p>
          <a:p>
            <a:r>
              <a:rPr lang="en-US" dirty="0" smtClean="0"/>
              <a:t>Single molecule imaging</a:t>
            </a:r>
          </a:p>
          <a:p>
            <a:pPr lvl="1"/>
            <a:r>
              <a:rPr lang="en-US" dirty="0" smtClean="0"/>
              <a:t>Fluorescence correlation spectroscopy (FCS)</a:t>
            </a:r>
          </a:p>
          <a:p>
            <a:pPr lvl="1"/>
            <a:r>
              <a:rPr lang="en-US" dirty="0" smtClean="0"/>
              <a:t>Total internal reflectance microscopy (TIRF)</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7579" y="1825625"/>
            <a:ext cx="3357771" cy="2686217"/>
          </a:xfrm>
          <a:prstGeom prst="rect">
            <a:avLst/>
          </a:prstGeom>
        </p:spPr>
      </p:pic>
      <p:sp>
        <p:nvSpPr>
          <p:cNvPr id="6" name="TextBox 5"/>
          <p:cNvSpPr txBox="1"/>
          <p:nvPr/>
        </p:nvSpPr>
        <p:spPr>
          <a:xfrm>
            <a:off x="5025968" y="4649367"/>
            <a:ext cx="3620991" cy="276999"/>
          </a:xfrm>
          <a:prstGeom prst="rect">
            <a:avLst/>
          </a:prstGeom>
          <a:noFill/>
        </p:spPr>
        <p:txBody>
          <a:bodyPr wrap="none" rtlCol="0">
            <a:spAutoFit/>
          </a:bodyPr>
          <a:lstStyle/>
          <a:p>
            <a:r>
              <a:rPr lang="en-US" sz="1200" dirty="0"/>
              <a:t>(Photo by Jonathan Stephens http://www.jrsfilm.com/)</a:t>
            </a:r>
          </a:p>
        </p:txBody>
      </p:sp>
    </p:spTree>
    <p:extLst>
      <p:ext uri="{BB962C8B-B14F-4D97-AF65-F5344CB8AC3E}">
        <p14:creationId xmlns:p14="http://schemas.microsoft.com/office/powerpoint/2010/main" val="13761539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want to go in the future?</a:t>
            </a:r>
            <a:endParaRPr lang="en-US" dirty="0"/>
          </a:p>
        </p:txBody>
      </p:sp>
      <p:sp>
        <p:nvSpPr>
          <p:cNvPr id="3" name="Content Placeholder 2"/>
          <p:cNvSpPr>
            <a:spLocks noGrp="1"/>
          </p:cNvSpPr>
          <p:nvPr>
            <p:ph sz="half" idx="1"/>
          </p:nvPr>
        </p:nvSpPr>
        <p:spPr/>
        <p:txBody>
          <a:bodyPr/>
          <a:lstStyle/>
          <a:p>
            <a:r>
              <a:rPr lang="en-US" dirty="0" smtClean="0"/>
              <a:t>High speed</a:t>
            </a:r>
          </a:p>
          <a:p>
            <a:r>
              <a:rPr lang="en-US" dirty="0" smtClean="0"/>
              <a:t>Super-resolution</a:t>
            </a:r>
          </a:p>
          <a:p>
            <a:r>
              <a:rPr lang="en-US" dirty="0" smtClean="0"/>
              <a:t>Single molecule imaging</a:t>
            </a:r>
          </a:p>
          <a:p>
            <a:pPr lvl="1"/>
            <a:r>
              <a:rPr lang="en-US" dirty="0" smtClean="0"/>
              <a:t>Fluorescence correlation spectroscopy (FCS)</a:t>
            </a:r>
          </a:p>
          <a:p>
            <a:pPr lvl="1"/>
            <a:r>
              <a:rPr lang="en-US" dirty="0" smtClean="0"/>
              <a:t>Total internal reflectance microscopy (TIRF)</a:t>
            </a:r>
          </a:p>
        </p:txBody>
      </p:sp>
      <p:cxnSp>
        <p:nvCxnSpPr>
          <p:cNvPr id="5" name="Straight Arrow Connector 4"/>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0" name="TextBox 9"/>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1" name="TextBox 10"/>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2" name="Straight Arrow Connector 11"/>
          <p:cNvCxnSpPr/>
          <p:nvPr/>
        </p:nvCxnSpPr>
        <p:spPr>
          <a:xfrm>
            <a:off x="6195059" y="4040455"/>
            <a:ext cx="542625"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85960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want to go in the future?</a:t>
            </a:r>
            <a:endParaRPr lang="en-US" dirty="0"/>
          </a:p>
        </p:txBody>
      </p:sp>
      <p:sp>
        <p:nvSpPr>
          <p:cNvPr id="3" name="Content Placeholder 2"/>
          <p:cNvSpPr>
            <a:spLocks noGrp="1"/>
          </p:cNvSpPr>
          <p:nvPr>
            <p:ph sz="half" idx="1"/>
          </p:nvPr>
        </p:nvSpPr>
        <p:spPr/>
        <p:txBody>
          <a:bodyPr/>
          <a:lstStyle/>
          <a:p>
            <a:r>
              <a:rPr lang="en-US" dirty="0" smtClean="0"/>
              <a:t>High speed</a:t>
            </a:r>
          </a:p>
          <a:p>
            <a:r>
              <a:rPr lang="en-US" dirty="0" smtClean="0"/>
              <a:t>Super-resolution</a:t>
            </a:r>
          </a:p>
          <a:p>
            <a:r>
              <a:rPr lang="en-US" dirty="0" smtClean="0"/>
              <a:t>Single molecule imaging</a:t>
            </a:r>
          </a:p>
          <a:p>
            <a:pPr lvl="1"/>
            <a:r>
              <a:rPr lang="en-US" dirty="0" smtClean="0"/>
              <a:t>Fluorescence correlation spectroscopy (FCS)</a:t>
            </a:r>
          </a:p>
          <a:p>
            <a:pPr lvl="1"/>
            <a:r>
              <a:rPr lang="en-US" dirty="0" smtClean="0"/>
              <a:t>Total internal reflectance microscopy (TIRF)</a:t>
            </a:r>
          </a:p>
        </p:txBody>
      </p:sp>
      <p:grpSp>
        <p:nvGrpSpPr>
          <p:cNvPr id="4" name="Group 3"/>
          <p:cNvGrpSpPr/>
          <p:nvPr/>
        </p:nvGrpSpPr>
        <p:grpSpPr>
          <a:xfrm>
            <a:off x="4932946" y="3729789"/>
            <a:ext cx="1262113" cy="310665"/>
            <a:chOff x="5342020" y="2767263"/>
            <a:chExt cx="853039" cy="1273192"/>
          </a:xfrm>
        </p:grpSpPr>
        <p:cxnSp>
          <p:nvCxnSpPr>
            <p:cNvPr id="5" name="Straight Arrow Connector 4"/>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7" name="Straight Connector 6"/>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0" name="TextBox 9"/>
          <p:cNvSpPr txBox="1"/>
          <p:nvPr/>
        </p:nvSpPr>
        <p:spPr>
          <a:xfrm>
            <a:off x="6269803" y="4944315"/>
            <a:ext cx="357790"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r</a:t>
            </a:r>
            <a:endParaRPr lang="en-US" i="1" baseline="-25000" dirty="0">
              <a:latin typeface="Symbol" panose="05050102010706020507" pitchFamily="18" charset="2"/>
            </a:endParaRPr>
          </a:p>
        </p:txBody>
      </p:sp>
      <p:sp>
        <p:nvSpPr>
          <p:cNvPr id="11" name="TextBox 10"/>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cxnSp>
        <p:nvCxnSpPr>
          <p:cNvPr id="12" name="Straight Arrow Connector 11"/>
          <p:cNvCxnSpPr/>
          <p:nvPr/>
        </p:nvCxnSpPr>
        <p:spPr>
          <a:xfrm>
            <a:off x="6195059" y="4040455"/>
            <a:ext cx="1262113" cy="1273192"/>
          </a:xfrm>
          <a:prstGeom prst="straightConnector1">
            <a:avLst/>
          </a:prstGeom>
          <a:ln>
            <a:headEnd type="none" w="med" len="med"/>
            <a:tailEnd type="triangl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610197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want to go in the future?</a:t>
            </a:r>
            <a:endParaRPr lang="en-US" dirty="0"/>
          </a:p>
        </p:txBody>
      </p:sp>
      <p:sp>
        <p:nvSpPr>
          <p:cNvPr id="3" name="Content Placeholder 2"/>
          <p:cNvSpPr>
            <a:spLocks noGrp="1"/>
          </p:cNvSpPr>
          <p:nvPr>
            <p:ph sz="half" idx="1"/>
          </p:nvPr>
        </p:nvSpPr>
        <p:spPr/>
        <p:txBody>
          <a:bodyPr/>
          <a:lstStyle/>
          <a:p>
            <a:r>
              <a:rPr lang="en-US" dirty="0" smtClean="0"/>
              <a:t>High speed</a:t>
            </a:r>
          </a:p>
          <a:p>
            <a:r>
              <a:rPr lang="en-US" dirty="0" smtClean="0"/>
              <a:t>Super-resolution</a:t>
            </a:r>
          </a:p>
          <a:p>
            <a:r>
              <a:rPr lang="en-US" dirty="0" smtClean="0"/>
              <a:t>Single molecule imaging</a:t>
            </a:r>
          </a:p>
          <a:p>
            <a:pPr lvl="1"/>
            <a:r>
              <a:rPr lang="en-US" dirty="0" smtClean="0"/>
              <a:t>Fluorescence correlation spectroscopy (FCS)</a:t>
            </a:r>
          </a:p>
          <a:p>
            <a:pPr lvl="1"/>
            <a:r>
              <a:rPr lang="en-US" dirty="0" smtClean="0"/>
              <a:t>Total internal reflectance microscopy (TIRF)</a:t>
            </a:r>
          </a:p>
        </p:txBody>
      </p:sp>
      <p:grpSp>
        <p:nvGrpSpPr>
          <p:cNvPr id="4" name="Group 3"/>
          <p:cNvGrpSpPr/>
          <p:nvPr/>
        </p:nvGrpSpPr>
        <p:grpSpPr>
          <a:xfrm>
            <a:off x="4932946" y="3729789"/>
            <a:ext cx="1262113" cy="310665"/>
            <a:chOff x="5342020" y="2767263"/>
            <a:chExt cx="853039" cy="1273192"/>
          </a:xfrm>
        </p:grpSpPr>
        <p:cxnSp>
          <p:nvCxnSpPr>
            <p:cNvPr id="5" name="Straight Arrow Connector 4"/>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7" name="Straight Connector 6"/>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741670"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
        <p:nvSpPr>
          <p:cNvPr id="11" name="TextBox 10"/>
          <p:cNvSpPr txBox="1"/>
          <p:nvPr/>
        </p:nvSpPr>
        <p:spPr>
          <a:xfrm>
            <a:off x="7399419" y="3838076"/>
            <a:ext cx="1021946" cy="369332"/>
          </a:xfrm>
          <a:prstGeom prst="rect">
            <a:avLst/>
          </a:prstGeom>
          <a:noFill/>
        </p:spPr>
        <p:txBody>
          <a:bodyPr wrap="none" rtlCol="0">
            <a:spAutoFit/>
          </a:bodyPr>
          <a:lstStyle/>
          <a:p>
            <a:r>
              <a:rPr lang="en-US" dirty="0" smtClean="0"/>
              <a:t>Interface</a:t>
            </a:r>
            <a:endParaRPr lang="en-US" dirty="0"/>
          </a:p>
        </p:txBody>
      </p:sp>
      <p:grpSp>
        <p:nvGrpSpPr>
          <p:cNvPr id="13" name="Group 12"/>
          <p:cNvGrpSpPr/>
          <p:nvPr/>
        </p:nvGrpSpPr>
        <p:grpSpPr>
          <a:xfrm flipV="1">
            <a:off x="6207195" y="3712077"/>
            <a:ext cx="1262113" cy="310665"/>
            <a:chOff x="5342020" y="2767263"/>
            <a:chExt cx="853039" cy="1273192"/>
          </a:xfrm>
        </p:grpSpPr>
        <p:cxnSp>
          <p:nvCxnSpPr>
            <p:cNvPr id="14" name="Straight Arrow Connector 13"/>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46940"/>
            <a:ext cx="3563017" cy="1102308"/>
          </a:xfrm>
          <a:prstGeom prst="rect">
            <a:avLst/>
          </a:prstGeom>
        </p:spPr>
      </p:pic>
      <p:sp>
        <p:nvSpPr>
          <p:cNvPr id="17" name="TextBox 16"/>
          <p:cNvSpPr txBox="1"/>
          <p:nvPr/>
        </p:nvSpPr>
        <p:spPr>
          <a:xfrm>
            <a:off x="6295721" y="2964180"/>
            <a:ext cx="340158" cy="369332"/>
          </a:xfrm>
          <a:prstGeom prst="rect">
            <a:avLst/>
          </a:prstGeom>
          <a:noFill/>
        </p:spPr>
        <p:txBody>
          <a:bodyPr wrap="none" rtlCol="0">
            <a:spAutoFit/>
          </a:bodyPr>
          <a:lstStyle/>
          <a:p>
            <a:r>
              <a:rPr lang="en-US" i="1" dirty="0" smtClean="0">
                <a:latin typeface="Symbol" panose="05050102010706020507" pitchFamily="18" charset="2"/>
              </a:rPr>
              <a:t>q</a:t>
            </a:r>
            <a:r>
              <a:rPr lang="en-US" i="1" baseline="-25000" dirty="0" smtClean="0"/>
              <a:t>i</a:t>
            </a:r>
            <a:endParaRPr lang="en-US" i="1" baseline="-25000" dirty="0">
              <a:latin typeface="Symbol" panose="05050102010706020507" pitchFamily="18" charset="2"/>
            </a:endParaRPr>
          </a:p>
        </p:txBody>
      </p:sp>
    </p:spTree>
    <p:extLst>
      <p:ext uri="{BB962C8B-B14F-4D97-AF65-F5344CB8AC3E}">
        <p14:creationId xmlns:p14="http://schemas.microsoft.com/office/powerpoint/2010/main" val="17016514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4" name="Picture 2" descr="lcars3"/>
          <p:cNvPicPr>
            <a:picLocks noChangeAspect="1" noChangeArrowheads="1"/>
          </p:cNvPicPr>
          <p:nvPr/>
        </p:nvPicPr>
        <p:blipFill>
          <a:blip r:embed="rId2">
            <a:extLst>
              <a:ext uri="{28A0092B-C50C-407E-A947-70E740481C1C}">
                <a14:useLocalDpi xmlns:a14="http://schemas.microsoft.com/office/drawing/2010/main" val="0"/>
              </a:ext>
            </a:extLst>
          </a:blip>
          <a:srcRect t="6125" b="3889"/>
          <a:stretch>
            <a:fillRect/>
          </a:stretch>
        </p:blipFill>
        <p:spPr bwMode="auto">
          <a:xfrm>
            <a:off x="134056" y="469900"/>
            <a:ext cx="8878711" cy="5994400"/>
          </a:xfrm>
          <a:prstGeom prst="rect">
            <a:avLst/>
          </a:prstGeom>
          <a:noFill/>
          <a:extLst>
            <a:ext uri="{909E8E84-426E-40DD-AFC4-6F175D3DCCD1}">
              <a14:hiddenFill xmlns:a14="http://schemas.microsoft.com/office/drawing/2010/main">
                <a:solidFill>
                  <a:srgbClr val="FFFFFF"/>
                </a:solidFill>
              </a14:hiddenFill>
            </a:ext>
          </a:extLst>
        </p:spPr>
      </p:pic>
      <p:pic>
        <p:nvPicPr>
          <p:cNvPr id="960516" name="Picture 4" descr="healthca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2845" y="3165123"/>
            <a:ext cx="6606822" cy="2829277"/>
          </a:xfrm>
          <a:prstGeom prst="rect">
            <a:avLst/>
          </a:prstGeom>
          <a:noFill/>
          <a:extLst>
            <a:ext uri="{909E8E84-426E-40DD-AFC4-6F175D3DCCD1}">
              <a14:hiddenFill xmlns:a14="http://schemas.microsoft.com/office/drawing/2010/main">
                <a:solidFill>
                  <a:srgbClr val="FFFFFF"/>
                </a:solidFill>
              </a14:hiddenFill>
            </a:ext>
          </a:extLst>
        </p:spPr>
      </p:pic>
      <p:sp>
        <p:nvSpPr>
          <p:cNvPr id="960517" name="Rectangle 5"/>
          <p:cNvSpPr>
            <a:spLocks noChangeArrowheads="1"/>
          </p:cNvSpPr>
          <p:nvPr/>
        </p:nvSpPr>
        <p:spPr bwMode="auto">
          <a:xfrm>
            <a:off x="4937479" y="381000"/>
            <a:ext cx="4206522" cy="1665111"/>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960515" name="Rectangle 3"/>
          <p:cNvSpPr>
            <a:spLocks noGrp="1" noChangeArrowheads="1"/>
          </p:cNvSpPr>
          <p:nvPr>
            <p:ph type="title"/>
          </p:nvPr>
        </p:nvSpPr>
        <p:spPr>
          <a:xfrm>
            <a:off x="1648326" y="682978"/>
            <a:ext cx="7248730" cy="1025506"/>
          </a:xfrm>
        </p:spPr>
        <p:txBody>
          <a:bodyPr>
            <a:noAutofit/>
          </a:bodyPr>
          <a:lstStyle/>
          <a:p>
            <a:r>
              <a:rPr lang="en-US" altLang="en-US" sz="3600" b="1" dirty="0">
                <a:latin typeface="Verdana" panose="020B0604030504040204" pitchFamily="34" charset="0"/>
              </a:rPr>
              <a:t>Visualize Single Proteins in Living, Intact Organisms</a:t>
            </a:r>
          </a:p>
        </p:txBody>
      </p:sp>
    </p:spTree>
    <p:extLst>
      <p:ext uri="{BB962C8B-B14F-4D97-AF65-F5344CB8AC3E}">
        <p14:creationId xmlns:p14="http://schemas.microsoft.com/office/powerpoint/2010/main" val="18773410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1314450" y="1063229"/>
            <a:ext cx="6515100" cy="857250"/>
          </a:xfrm>
        </p:spPr>
        <p:txBody>
          <a:bodyPr/>
          <a:lstStyle/>
          <a:p>
            <a:r>
              <a:rPr lang="en-US" altLang="en-US" sz="2700" b="1">
                <a:solidFill>
                  <a:srgbClr val="000000"/>
                </a:solidFill>
              </a:rPr>
              <a:t>Microscopy Resources on the Web</a:t>
            </a:r>
          </a:p>
        </p:txBody>
      </p:sp>
      <p:sp>
        <p:nvSpPr>
          <p:cNvPr id="700419" name="Rectangle 3"/>
          <p:cNvSpPr>
            <a:spLocks noGrp="1" noChangeArrowheads="1"/>
          </p:cNvSpPr>
          <p:nvPr>
            <p:ph idx="1"/>
          </p:nvPr>
        </p:nvSpPr>
        <p:spPr>
          <a:xfrm>
            <a:off x="1702597" y="2094313"/>
            <a:ext cx="5660231" cy="3377803"/>
          </a:xfrm>
        </p:spPr>
        <p:txBody>
          <a:bodyPr/>
          <a:lstStyle/>
          <a:p>
            <a:r>
              <a:rPr lang="en-US" altLang="en-US">
                <a:solidFill>
                  <a:srgbClr val="000000"/>
                </a:solidFill>
              </a:rPr>
              <a:t>http://www.olympusmicro.com</a:t>
            </a:r>
            <a:endParaRPr lang="en-US" altLang="en-US" sz="2100">
              <a:solidFill>
                <a:srgbClr val="000000"/>
              </a:solidFill>
            </a:endParaRPr>
          </a:p>
          <a:p>
            <a:pPr lvl="1"/>
            <a:r>
              <a:rPr lang="en-US" altLang="en-US" sz="2100">
                <a:solidFill>
                  <a:srgbClr val="000000"/>
                </a:solidFill>
              </a:rPr>
              <a:t>Olympus </a:t>
            </a:r>
          </a:p>
          <a:p>
            <a:r>
              <a:rPr lang="en-US" altLang="en-US">
                <a:solidFill>
                  <a:srgbClr val="000000"/>
                </a:solidFill>
              </a:rPr>
              <a:t>http://www.microscopyu.com</a:t>
            </a:r>
            <a:endParaRPr lang="en-US" altLang="en-US" sz="2100">
              <a:solidFill>
                <a:srgbClr val="000000"/>
              </a:solidFill>
            </a:endParaRPr>
          </a:p>
          <a:p>
            <a:pPr lvl="1"/>
            <a:r>
              <a:rPr lang="en-US" altLang="en-US" sz="2100">
                <a:solidFill>
                  <a:srgbClr val="000000"/>
                </a:solidFill>
              </a:rPr>
              <a:t>Nikon </a:t>
            </a:r>
          </a:p>
          <a:p>
            <a:r>
              <a:rPr lang="en-US" altLang="en-US">
                <a:solidFill>
                  <a:srgbClr val="000000"/>
                </a:solidFill>
              </a:rPr>
              <a:t>http://zeiss-campus.magnet.fsu.edu</a:t>
            </a:r>
          </a:p>
          <a:p>
            <a:pPr lvl="1"/>
            <a:r>
              <a:rPr lang="en-US" altLang="en-US" sz="2100">
                <a:solidFill>
                  <a:srgbClr val="000000"/>
                </a:solidFill>
              </a:rPr>
              <a:t>Zeiss</a:t>
            </a:r>
          </a:p>
        </p:txBody>
      </p:sp>
    </p:spTree>
    <p:extLst>
      <p:ext uri="{BB962C8B-B14F-4D97-AF65-F5344CB8AC3E}">
        <p14:creationId xmlns:p14="http://schemas.microsoft.com/office/powerpoint/2010/main" val="10173422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9863" y="370252"/>
            <a:ext cx="7648074" cy="565484"/>
          </a:xfrm>
        </p:spPr>
        <p:txBody>
          <a:bodyPr anchor="ctr">
            <a:normAutofit/>
          </a:bodyPr>
          <a:lstStyle/>
          <a:p>
            <a:r>
              <a:rPr lang="en-US" sz="2400" b="1" dirty="0" smtClean="0"/>
              <a:t>Acknowledgements</a:t>
            </a:r>
            <a:endParaRPr lang="en-US" sz="2400" b="1" dirty="0"/>
          </a:p>
        </p:txBody>
      </p:sp>
      <p:pic>
        <p:nvPicPr>
          <p:cNvPr id="2" name="Picture 2" descr="https://lh4.googleusercontent.com/-sRCVRS5D-5c/Uz2jy8i-GzI/AAAAAAAAAa8/4Ue_3MC9Lkk/w1524-h857-no/04031411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4" b="6147"/>
          <a:stretch/>
        </p:blipFill>
        <p:spPr bwMode="auto">
          <a:xfrm>
            <a:off x="1943100" y="1128247"/>
            <a:ext cx="5181600" cy="30161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85937" y="4555509"/>
            <a:ext cx="3401252"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smtClean="0"/>
              <a:t>Scott E. Fraser, USC</a:t>
            </a:r>
          </a:p>
          <a:p>
            <a:pPr marL="285750" indent="-285750">
              <a:buFont typeface="Arial" panose="020B0604020202020204" pitchFamily="34" charset="0"/>
              <a:buChar char="•"/>
            </a:pPr>
            <a:r>
              <a:rPr lang="en-US" sz="2000" dirty="0"/>
              <a:t>Rudi </a:t>
            </a:r>
            <a:r>
              <a:rPr lang="en-US" sz="2000" dirty="0" err="1"/>
              <a:t>Rottenfusser</a:t>
            </a:r>
            <a:r>
              <a:rPr lang="en-US" sz="2000" dirty="0"/>
              <a:t>, Carl Zeiss</a:t>
            </a:r>
          </a:p>
          <a:p>
            <a:pPr marL="285750" indent="-285750">
              <a:buFont typeface="Arial" panose="020B0604020202020204" pitchFamily="34" charset="0"/>
              <a:buChar char="•"/>
            </a:pPr>
            <a:r>
              <a:rPr lang="en-US" sz="2000" dirty="0" smtClean="0"/>
              <a:t>Paul Maddox, UNC</a:t>
            </a:r>
            <a:endParaRPr lang="en-US" sz="2000" dirty="0"/>
          </a:p>
        </p:txBody>
      </p:sp>
    </p:spTree>
    <p:extLst>
      <p:ext uri="{BB962C8B-B14F-4D97-AF65-F5344CB8AC3E}">
        <p14:creationId xmlns:p14="http://schemas.microsoft.com/office/powerpoint/2010/main" val="11332152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78" y="0"/>
            <a:ext cx="5146244" cy="6858000"/>
          </a:xfrm>
          <a:prstGeom prst="rect">
            <a:avLst/>
          </a:prstGeom>
        </p:spPr>
      </p:pic>
      <p:sp>
        <p:nvSpPr>
          <p:cNvPr id="5" name="TextBox 4"/>
          <p:cNvSpPr txBox="1"/>
          <p:nvPr/>
        </p:nvSpPr>
        <p:spPr>
          <a:xfrm>
            <a:off x="2758715" y="6488668"/>
            <a:ext cx="3626570" cy="369332"/>
          </a:xfrm>
          <a:prstGeom prst="rect">
            <a:avLst/>
          </a:prstGeom>
          <a:noFill/>
        </p:spPr>
        <p:txBody>
          <a:bodyPr wrap="none" rtlCol="0">
            <a:spAutoFit/>
          </a:bodyPr>
          <a:lstStyle/>
          <a:p>
            <a:r>
              <a:rPr lang="en-US" dirty="0"/>
              <a:t>http://biblescripture.net/Greek.html</a:t>
            </a:r>
          </a:p>
        </p:txBody>
      </p:sp>
    </p:spTree>
    <p:extLst>
      <p:ext uri="{BB962C8B-B14F-4D97-AF65-F5344CB8AC3E}">
        <p14:creationId xmlns:p14="http://schemas.microsoft.com/office/powerpoint/2010/main" val="351258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spcBef>
                <a:spcPct val="50000"/>
              </a:spcBef>
            </a:pPr>
            <a:r>
              <a:rPr lang="en-US" altLang="en-US" sz="3200" dirty="0"/>
              <a:t>Biology 177: Principles of Modern Microscopy</a:t>
            </a:r>
            <a:br>
              <a:rPr lang="en-US" altLang="en-US" sz="3200" dirty="0"/>
            </a:br>
            <a:endParaRPr lang="en-US" sz="3200" dirty="0"/>
          </a:p>
        </p:txBody>
      </p:sp>
      <p:sp>
        <p:nvSpPr>
          <p:cNvPr id="3" name="Content Placeholder 2"/>
          <p:cNvSpPr>
            <a:spLocks noGrp="1"/>
          </p:cNvSpPr>
          <p:nvPr>
            <p:ph idx="1"/>
          </p:nvPr>
        </p:nvSpPr>
        <p:spPr/>
        <p:txBody>
          <a:bodyPr>
            <a:normAutofit/>
          </a:bodyPr>
          <a:lstStyle/>
          <a:p>
            <a:pPr marL="685800"/>
            <a:r>
              <a:rPr lang="fr-FR" altLang="en-US" sz="2600" dirty="0"/>
              <a:t>177 TA:</a:t>
            </a:r>
          </a:p>
          <a:p>
            <a:pPr marL="685800" indent="0">
              <a:buNone/>
            </a:pPr>
            <a:r>
              <a:rPr lang="fr-FR" altLang="en-US" sz="2600" dirty="0"/>
              <a:t>Ravi </a:t>
            </a:r>
            <a:r>
              <a:rPr lang="fr-FR" altLang="en-US" sz="2600" dirty="0" err="1"/>
              <a:t>Nath</a:t>
            </a:r>
            <a:r>
              <a:rPr lang="fr-FR" altLang="en-US" sz="2600" dirty="0"/>
              <a:t> (rnath@caltech.edu)</a:t>
            </a:r>
          </a:p>
          <a:p>
            <a:pPr marL="685800"/>
            <a:endParaRPr lang="fr-FR" altLang="en-US" sz="2600" dirty="0"/>
          </a:p>
          <a:p>
            <a:pPr marL="685800"/>
            <a:r>
              <a:rPr lang="fr-FR" altLang="en-US" sz="2600" dirty="0"/>
              <a:t>Course </a:t>
            </a:r>
            <a:r>
              <a:rPr lang="fr-FR" altLang="en-US" sz="2600" dirty="0" err="1"/>
              <a:t>website</a:t>
            </a:r>
            <a:r>
              <a:rPr lang="fr-FR" altLang="en-US" sz="2600" dirty="0"/>
              <a:t>:</a:t>
            </a:r>
          </a:p>
          <a:p>
            <a:pPr marL="685800" indent="0">
              <a:buNone/>
            </a:pPr>
            <a:r>
              <a:rPr lang="fr-FR" altLang="en-US" sz="2600" dirty="0">
                <a:hlinkClick r:id="rId2"/>
              </a:rPr>
              <a:t>http://www.its.caltech.edu/~bi177</a:t>
            </a:r>
            <a:r>
              <a:rPr lang="fr-FR" altLang="en-US" sz="2600" dirty="0" smtClean="0">
                <a:hlinkClick r:id="rId2"/>
              </a:rPr>
              <a:t>/</a:t>
            </a:r>
            <a:endParaRPr lang="fr-FR" altLang="en-US" sz="2600" dirty="0" smtClean="0"/>
          </a:p>
          <a:p>
            <a:pPr marL="457200" indent="0">
              <a:buNone/>
            </a:pPr>
            <a:endParaRPr lang="fr-FR" altLang="en-US" sz="2600" dirty="0"/>
          </a:p>
          <a:p>
            <a:pPr marL="685800"/>
            <a:r>
              <a:rPr lang="fr-FR" altLang="en-US" sz="2600" dirty="0"/>
              <a:t>Dropbox </a:t>
            </a:r>
            <a:r>
              <a:rPr lang="fr-FR" altLang="en-US" sz="2600" dirty="0" err="1" smtClean="0"/>
              <a:t>account</a:t>
            </a:r>
            <a:r>
              <a:rPr lang="fr-FR" altLang="en-US" sz="2600" dirty="0" smtClean="0"/>
              <a:t> </a:t>
            </a:r>
            <a:r>
              <a:rPr lang="fr-FR" altLang="en-US" sz="2600" dirty="0"/>
              <a:t>for lectures, etc.</a:t>
            </a:r>
          </a:p>
          <a:p>
            <a:pPr marL="685800" indent="0">
              <a:buNone/>
            </a:pPr>
            <a:r>
              <a:rPr lang="fr-FR" altLang="en-US" sz="2600" dirty="0"/>
              <a:t>	</a:t>
            </a:r>
          </a:p>
        </p:txBody>
      </p:sp>
    </p:spTree>
    <p:extLst>
      <p:ext uri="{BB962C8B-B14F-4D97-AF65-F5344CB8AC3E}">
        <p14:creationId xmlns:p14="http://schemas.microsoft.com/office/powerpoint/2010/main" val="325588196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Why does light pass </a:t>
            </a:r>
            <a:r>
              <a:rPr lang="en-US" sz="4000" smtClean="0"/>
              <a:t>through</a:t>
            </a:r>
            <a:r>
              <a:rPr lang="en-US" smtClean="0"/>
              <a:t> glass?</a:t>
            </a:r>
            <a:endParaRPr lang="en-US" dirty="0"/>
          </a:p>
        </p:txBody>
      </p:sp>
      <p:sp>
        <p:nvSpPr>
          <p:cNvPr id="6" name="Content Placeholder 5"/>
          <p:cNvSpPr>
            <a:spLocks noGrp="1"/>
          </p:cNvSpPr>
          <p:nvPr>
            <p:ph sz="half" idx="2"/>
          </p:nvPr>
        </p:nvSpPr>
        <p:spPr>
          <a:xfrm>
            <a:off x="760206" y="1825625"/>
            <a:ext cx="3886200" cy="4351338"/>
          </a:xfrm>
        </p:spPr>
        <p:txBody>
          <a:bodyPr/>
          <a:lstStyle/>
          <a:p>
            <a:r>
              <a:rPr lang="en-US" dirty="0" smtClean="0"/>
              <a:t>Lecture by Tim Hunt.</a:t>
            </a:r>
          </a:p>
          <a:p>
            <a:r>
              <a:rPr lang="en-US" dirty="0" smtClean="0"/>
              <a:t>Summer Courses at the Woods Hole Marine Biological Laboratory</a:t>
            </a:r>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7275" y="4146527"/>
            <a:ext cx="3135809" cy="203043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7754" y="3511675"/>
            <a:ext cx="634851" cy="634851"/>
          </a:xfrm>
          <a:prstGeom prst="rect">
            <a:avLst/>
          </a:prstGeom>
        </p:spPr>
      </p:pic>
      <p:pic>
        <p:nvPicPr>
          <p:cNvPr id="11" name="Content Placeholder 6"/>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4724615" y="1825625"/>
            <a:ext cx="3790735" cy="4351338"/>
          </a:xfrm>
        </p:spPr>
      </p:pic>
      <p:sp>
        <p:nvSpPr>
          <p:cNvPr id="3" name="TextBox 2"/>
          <p:cNvSpPr txBox="1"/>
          <p:nvPr/>
        </p:nvSpPr>
        <p:spPr>
          <a:xfrm>
            <a:off x="1904877" y="6282762"/>
            <a:ext cx="1500604" cy="369332"/>
          </a:xfrm>
          <a:prstGeom prst="rect">
            <a:avLst/>
          </a:prstGeom>
          <a:noFill/>
        </p:spPr>
        <p:txBody>
          <a:bodyPr wrap="none" rtlCol="0">
            <a:spAutoFit/>
          </a:bodyPr>
          <a:lstStyle/>
          <a:p>
            <a:r>
              <a:rPr lang="en-US" dirty="0" smtClean="0"/>
              <a:t>www.mbl.edu</a:t>
            </a:r>
            <a:endParaRPr lang="en-US" dirty="0"/>
          </a:p>
        </p:txBody>
      </p:sp>
    </p:spTree>
    <p:extLst>
      <p:ext uri="{BB962C8B-B14F-4D97-AF65-F5344CB8AC3E}">
        <p14:creationId xmlns:p14="http://schemas.microsoft.com/office/powerpoint/2010/main" val="135584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How does a photon of light interact with solids?</a:t>
            </a:r>
            <a:endParaRPr lang="en-US" sz="2800" dirty="0"/>
          </a:p>
        </p:txBody>
      </p:sp>
      <p:sp>
        <p:nvSpPr>
          <p:cNvPr id="6" name="Content Placeholder 5"/>
          <p:cNvSpPr>
            <a:spLocks noGrp="1"/>
          </p:cNvSpPr>
          <p:nvPr>
            <p:ph idx="1"/>
          </p:nvPr>
        </p:nvSpPr>
        <p:spPr/>
        <p:txBody>
          <a:bodyPr/>
          <a:lstStyle/>
          <a:p>
            <a:r>
              <a:rPr lang="en-US" dirty="0" smtClean="0"/>
              <a:t>Absorption</a:t>
            </a:r>
          </a:p>
          <a:p>
            <a:r>
              <a:rPr lang="en-US" dirty="0" smtClean="0"/>
              <a:t>Reflection</a:t>
            </a:r>
          </a:p>
          <a:p>
            <a:pPr lvl="1"/>
            <a:r>
              <a:rPr lang="en-US" dirty="0" smtClean="0"/>
              <a:t>Mirror</a:t>
            </a:r>
          </a:p>
          <a:p>
            <a:r>
              <a:rPr lang="en-US" dirty="0" smtClean="0"/>
              <a:t>Transmission</a:t>
            </a:r>
          </a:p>
          <a:p>
            <a:pPr lvl="1"/>
            <a:r>
              <a:rPr lang="en-US" dirty="0" smtClean="0"/>
              <a:t>Glass is an amorphous solid</a:t>
            </a:r>
          </a:p>
          <a:p>
            <a:pPr lvl="1"/>
            <a:r>
              <a:rPr lang="en-US" dirty="0" smtClean="0"/>
              <a:t>Photons pass through without interacting with electrons</a:t>
            </a:r>
          </a:p>
          <a:p>
            <a:pPr lvl="1"/>
            <a:endParaRPr lang="en-US" dirty="0" smtClean="0"/>
          </a:p>
          <a:p>
            <a:r>
              <a:rPr lang="en-US" dirty="0" smtClean="0"/>
              <a:t>This brings us to a branch of physics called optics</a:t>
            </a:r>
            <a:endParaRPr lang="en-US" dirty="0"/>
          </a:p>
        </p:txBody>
      </p:sp>
    </p:spTree>
    <p:extLst>
      <p:ext uri="{BB962C8B-B14F-4D97-AF65-F5344CB8AC3E}">
        <p14:creationId xmlns:p14="http://schemas.microsoft.com/office/powerpoint/2010/main" val="79601629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20143</TotalTime>
  <Words>5993</Words>
  <Application>Microsoft Office PowerPoint</Application>
  <PresentationFormat>On-screen Show (4:3)</PresentationFormat>
  <Paragraphs>567</Paragraphs>
  <Slides>67</Slides>
  <Notes>29</Notes>
  <HiddenSlides>0</HiddenSlides>
  <MMClips>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67</vt:i4>
      </vt:variant>
    </vt:vector>
  </HeadingPairs>
  <TitlesOfParts>
    <vt:vector size="82" baseType="lpstr">
      <vt:lpstr>MS PGothic</vt:lpstr>
      <vt:lpstr>MS PGothic</vt:lpstr>
      <vt:lpstr>Arial</vt:lpstr>
      <vt:lpstr>Calibri</vt:lpstr>
      <vt:lpstr>Calibri Light</vt:lpstr>
      <vt:lpstr>Cambria Math</vt:lpstr>
      <vt:lpstr>Comic Sans MS</vt:lpstr>
      <vt:lpstr>MathJax_Main</vt:lpstr>
      <vt:lpstr>Monotype Corsiva</vt:lpstr>
      <vt:lpstr>Symbol</vt:lpstr>
      <vt:lpstr>Times New Roman</vt:lpstr>
      <vt:lpstr>Verdana</vt:lpstr>
      <vt:lpstr>Blank Presentation</vt:lpstr>
      <vt:lpstr>Office Theme</vt:lpstr>
      <vt:lpstr>Picture</vt:lpstr>
      <vt:lpstr>Biology 177: Principles of Modern Microscopy</vt:lpstr>
      <vt:lpstr>Biology 177: Where and When? </vt:lpstr>
      <vt:lpstr>Sister Course Biology 227: Methods in Modern Microscopy </vt:lpstr>
      <vt:lpstr>Biology 177: Principles of Modern Microscopy </vt:lpstr>
      <vt:lpstr>Biology 177: Principles of Modern Microscopy </vt:lpstr>
      <vt:lpstr>Biology 177: Principles of Modern Microscopy </vt:lpstr>
      <vt:lpstr>Biology 177: Principles of Modern Microscopy </vt:lpstr>
      <vt:lpstr>Why does light pass through glass?</vt:lpstr>
      <vt:lpstr>How does a photon of light interact with solids?</vt:lpstr>
      <vt:lpstr>Optics – understanding the behavior and properties of light.</vt:lpstr>
      <vt:lpstr>PowerPoint Presentation</vt:lpstr>
      <vt:lpstr>Geometrical optics</vt:lpstr>
      <vt:lpstr>Refraction of Light</vt:lpstr>
      <vt:lpstr>Refraction of Light</vt:lpstr>
      <vt:lpstr>Developing a Physical Law Snell’s law: sin⁡〖θi =η sin θr〗 η = 1.33 for water</vt:lpstr>
      <vt:lpstr>Important to acknowledge non-Western influences</vt:lpstr>
      <vt:lpstr>Why does light take the long path? Fermat’s principle of least time</vt:lpstr>
      <vt:lpstr>Why does light take the long path? Fermat’s principle of least time</vt:lpstr>
      <vt:lpstr>PowerPoint Presentation</vt:lpstr>
      <vt:lpstr>History of the microscope begins in the Netherlands</vt:lpstr>
      <vt:lpstr>How do these first microscopes differ from a magnifying glass?</vt:lpstr>
      <vt:lpstr>Simple versus compound microscopes</vt:lpstr>
      <vt:lpstr>Differences Between Microscopes and Telescopes</vt:lpstr>
      <vt:lpstr>Differences Between Microscopes and Telescopes</vt:lpstr>
      <vt:lpstr>The basic light microscope types</vt:lpstr>
      <vt:lpstr>Illumination via Transmitted Light</vt:lpstr>
      <vt:lpstr>Illumination via “Reflected” (Incident) Light</vt:lpstr>
      <vt:lpstr>Mixed Illumination</vt:lpstr>
      <vt:lpstr>PowerPoint Presentation</vt:lpstr>
      <vt:lpstr>Fluorescence microscopy</vt:lpstr>
      <vt:lpstr>The “F” words</vt:lpstr>
      <vt:lpstr>The “F” words</vt:lpstr>
      <vt:lpstr>The “F” words</vt:lpstr>
      <vt:lpstr>Improve fluorescence with optical sectioning</vt:lpstr>
      <vt:lpstr>Typical compound microscope is not 3D, even though binocular</vt:lpstr>
      <vt:lpstr>Stereo (dissecting) microscopes compound, binocular and 3D</vt:lpstr>
      <vt:lpstr>PowerPoint Presentation</vt:lpstr>
      <vt:lpstr>PowerPoint Presentation</vt:lpstr>
      <vt:lpstr>Stereo microscopes are to microscopes As binoculars are to telescopes</vt:lpstr>
      <vt:lpstr>Distinguishing between normal and stereo microscopes not always easy</vt:lpstr>
      <vt:lpstr>Distinguishing between normal and stereo microscopes not always easy</vt:lpstr>
      <vt:lpstr>What was the first image sensor? What was the first image processor?</vt:lpstr>
      <vt:lpstr>What was the first image sensor? What was the first image processor?</vt:lpstr>
      <vt:lpstr>What was the first image sensor? What was the first image processor?</vt:lpstr>
      <vt:lpstr>What was the first image sensor? What was the first image processor?</vt:lpstr>
      <vt:lpstr>Detectors: From analog to digital</vt:lpstr>
      <vt:lpstr>Image processing</vt:lpstr>
      <vt:lpstr>How do we document observations using microscopes?</vt:lpstr>
      <vt:lpstr>First camera that could take permanent photographs invented in 1826</vt:lpstr>
      <vt:lpstr>1904 Microscopy exhibit of Arthur E. Smith that shocked Edwardian London.</vt:lpstr>
      <vt:lpstr>1904 Microscopy exhibit of Arthur E. Smith that shocked Edwardian London.</vt:lpstr>
      <vt:lpstr>History of microscopy</vt:lpstr>
      <vt:lpstr>Resolution</vt:lpstr>
      <vt:lpstr>Resolution vs Contrast</vt:lpstr>
      <vt:lpstr>Super-resolution microscopy</vt:lpstr>
      <vt:lpstr>In America we like things fast.</vt:lpstr>
      <vt:lpstr>In America we like things fast.</vt:lpstr>
      <vt:lpstr>Can you see the problem of high speed microscopy?</vt:lpstr>
      <vt:lpstr>Can you see the problem of high speed microscopy?</vt:lpstr>
      <vt:lpstr>Where do we want to go in the future?</vt:lpstr>
      <vt:lpstr>Where do we want to go in the future?</vt:lpstr>
      <vt:lpstr>Where do we want to go in the future?</vt:lpstr>
      <vt:lpstr>Where do we want to go in the future?</vt:lpstr>
      <vt:lpstr>Visualize Single Proteins in Living, Intact Organisms</vt:lpstr>
      <vt:lpstr>Microscopy Resources on the Web</vt:lpstr>
      <vt:lpstr>Acknowledgements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 177</dc:title>
  <dc:creator>Andres Collazo</dc:creator>
  <cp:lastModifiedBy>Andres Collazo</cp:lastModifiedBy>
  <cp:revision>197</cp:revision>
  <dcterms:created xsi:type="dcterms:W3CDTF">2014-10-24T19:53:07Z</dcterms:created>
  <dcterms:modified xsi:type="dcterms:W3CDTF">2015-01-06T17:45:07Z</dcterms:modified>
</cp:coreProperties>
</file>