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74" r:id="rId4"/>
    <p:sldId id="275" r:id="rId5"/>
    <p:sldId id="318" r:id="rId6"/>
    <p:sldId id="276" r:id="rId7"/>
    <p:sldId id="319" r:id="rId8"/>
    <p:sldId id="320" r:id="rId9"/>
    <p:sldId id="327" r:id="rId10"/>
    <p:sldId id="277" r:id="rId11"/>
    <p:sldId id="278" r:id="rId12"/>
    <p:sldId id="279" r:id="rId13"/>
    <p:sldId id="302" r:id="rId14"/>
    <p:sldId id="303" r:id="rId15"/>
    <p:sldId id="304" r:id="rId16"/>
    <p:sldId id="281" r:id="rId17"/>
    <p:sldId id="282" r:id="rId18"/>
    <p:sldId id="283" r:id="rId19"/>
    <p:sldId id="284" r:id="rId20"/>
    <p:sldId id="285" r:id="rId21"/>
    <p:sldId id="301" r:id="rId22"/>
    <p:sldId id="293" r:id="rId23"/>
    <p:sldId id="310" r:id="rId24"/>
    <p:sldId id="311" r:id="rId25"/>
    <p:sldId id="312" r:id="rId26"/>
    <p:sldId id="313" r:id="rId27"/>
    <p:sldId id="314" r:id="rId28"/>
    <p:sldId id="305" r:id="rId29"/>
    <p:sldId id="306" r:id="rId30"/>
    <p:sldId id="321" r:id="rId31"/>
    <p:sldId id="325" r:id="rId32"/>
    <p:sldId id="326" r:id="rId33"/>
    <p:sldId id="322" r:id="rId34"/>
    <p:sldId id="324" r:id="rId35"/>
    <p:sldId id="307" r:id="rId36"/>
    <p:sldId id="315" r:id="rId37"/>
    <p:sldId id="31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4" autoAdjust="0"/>
    <p:restoredTop sz="94630" autoAdjust="0"/>
  </p:normalViewPr>
  <p:slideViewPr>
    <p:cSldViewPr snapToGrid="0" snapToObjects="1">
      <p:cViewPr varScale="1">
        <p:scale>
          <a:sx n="81" d="100"/>
          <a:sy n="81" d="100"/>
        </p:scale>
        <p:origin x="142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2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9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1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2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2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1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6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0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6FD2-D8B0-5A46-8588-673F5AD57A2D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32F2-6CF2-CD4C-BE23-7AE40DB86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9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E47A6FD2-D8B0-5A46-8588-673F5AD57A2D}" type="datetimeFigureOut">
              <a:rPr lang="en-US" smtClean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76B932F2-6CF2-CD4C-BE23-7AE40DB863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0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e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332445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Principles of Light-Sheet Microscopy</a:t>
            </a:r>
            <a:endParaRPr lang="en-US" sz="32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41721" y="3744608"/>
            <a:ext cx="6400800" cy="1752600"/>
          </a:xfrm>
        </p:spPr>
        <p:txBody>
          <a:bodyPr/>
          <a:lstStyle/>
          <a:p>
            <a:r>
              <a:rPr lang="en-US" dirty="0" smtClean="0"/>
              <a:t>Antti Lignell, PhD</a:t>
            </a:r>
          </a:p>
          <a:p>
            <a:r>
              <a:rPr lang="en-US" sz="2000" dirty="0" smtClean="0"/>
              <a:t>Prof. </a:t>
            </a:r>
            <a:r>
              <a:rPr lang="en-US" sz="2000" dirty="0" err="1" smtClean="0"/>
              <a:t>Cai</a:t>
            </a:r>
            <a:r>
              <a:rPr lang="en-US" sz="2000" dirty="0" smtClean="0"/>
              <a:t> Lab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6424" y="6006644"/>
            <a:ext cx="2123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 177 Guest Lecture </a:t>
            </a:r>
          </a:p>
          <a:p>
            <a:r>
              <a:rPr lang="en-US" dirty="0" smtClean="0"/>
              <a:t>Feb 23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Confocal vs. light-sheet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96" y="1300846"/>
            <a:ext cx="6749970" cy="4407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583" y="2525667"/>
            <a:ext cx="145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Bleaching</a:t>
            </a:r>
          </a:p>
          <a:p>
            <a:r>
              <a:rPr lang="en-US" dirty="0" err="1" smtClean="0"/>
              <a:t>Autofluor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191" y="4415379"/>
            <a:ext cx="145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a light-sheet scope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6" y="1542397"/>
            <a:ext cx="8414086" cy="35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</a:t>
            </a:r>
            <a:r>
              <a:rPr lang="en-US" dirty="0"/>
              <a:t>a </a:t>
            </a:r>
            <a:r>
              <a:rPr lang="en-US" dirty="0" smtClean="0"/>
              <a:t>light-sheet </a:t>
            </a:r>
            <a:r>
              <a:rPr lang="en-US" dirty="0"/>
              <a:t>scope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2" y="2544376"/>
            <a:ext cx="8846560" cy="1910153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821571"/>
              </p:ext>
            </p:extLst>
          </p:nvPr>
        </p:nvGraphicFramePr>
        <p:xfrm>
          <a:off x="641388" y="4530298"/>
          <a:ext cx="1402042" cy="82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" name="Equation" r:id="rId5" imgW="736600" imgH="431800" progId="Equation.3">
                  <p:embed/>
                </p:oleObj>
              </mc:Choice>
              <mc:Fallback>
                <p:oleObj name="Equation" r:id="rId5" imgW="736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388" y="4530298"/>
                        <a:ext cx="1402042" cy="821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630" y="1432069"/>
            <a:ext cx="338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Lasers and beam shaping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rot="5400000">
            <a:off x="-91306" y="2116423"/>
            <a:ext cx="1872573" cy="142719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9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a light-sheet </a:t>
            </a:r>
            <a:r>
              <a:rPr lang="en-US" dirty="0"/>
              <a:t>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102" y="1647463"/>
            <a:ext cx="3282498" cy="1404604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207775"/>
              </p:ext>
            </p:extLst>
          </p:nvPr>
        </p:nvGraphicFramePr>
        <p:xfrm>
          <a:off x="1982676" y="3108225"/>
          <a:ext cx="154622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" name="Equation" r:id="rId5" imgW="812800" imgH="393700" progId="Equation.3">
                  <p:embed/>
                </p:oleObj>
              </mc:Choice>
              <mc:Fallback>
                <p:oleObj name="Equation" r:id="rId5" imgW="812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2676" y="3108225"/>
                        <a:ext cx="154622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052150"/>
              </p:ext>
            </p:extLst>
          </p:nvPr>
        </p:nvGraphicFramePr>
        <p:xfrm>
          <a:off x="1960222" y="3890281"/>
          <a:ext cx="16922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" name="Equation" r:id="rId7" imgW="889000" imgH="469900" progId="Equation.3">
                  <p:embed/>
                </p:oleObj>
              </mc:Choice>
              <mc:Fallback>
                <p:oleObj name="Equation" r:id="rId7" imgW="889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60222" y="3890281"/>
                        <a:ext cx="169227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734905"/>
              </p:ext>
            </p:extLst>
          </p:nvPr>
        </p:nvGraphicFramePr>
        <p:xfrm>
          <a:off x="3909421" y="3934395"/>
          <a:ext cx="234473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" name="Equation" r:id="rId9" imgW="1231900" imgH="431800" progId="Equation.3">
                  <p:embed/>
                </p:oleObj>
              </mc:Choice>
              <mc:Fallback>
                <p:oleObj name="Equation" r:id="rId9" imgW="1231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09421" y="3934395"/>
                        <a:ext cx="2344737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43876"/>
              </p:ext>
            </p:extLst>
          </p:nvPr>
        </p:nvGraphicFramePr>
        <p:xfrm>
          <a:off x="2171360" y="4722263"/>
          <a:ext cx="1255712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1" name="Equation" r:id="rId11" imgW="660400" imgH="393700" progId="Equation.3">
                  <p:embed/>
                </p:oleObj>
              </mc:Choice>
              <mc:Fallback>
                <p:oleObj name="Equation" r:id="rId11" imgW="660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71360" y="4722263"/>
                        <a:ext cx="1255712" cy="750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0337" y="3360858"/>
            <a:ext cx="2461872" cy="19504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45856" y="3073657"/>
            <a:ext cx="2212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 533nm in water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9558" y="1579073"/>
            <a:ext cx="3216254" cy="15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0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535377" y="1058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US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Longboard</a:t>
            </a:r>
            <a:endParaRPr lang="en-US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longdoar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860949" y="-1025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6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US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6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Longboard</a:t>
            </a:r>
            <a:endParaRPr lang="en-US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190500">
                  <a:schemeClr val="tx1">
                    <a:alpha val="86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23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535377" y="1058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US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Longboard</a:t>
            </a:r>
            <a:endParaRPr lang="en-US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longdoar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860949" y="-1025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6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US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6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Longboard</a:t>
            </a:r>
            <a:endParaRPr lang="en-US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190500">
                  <a:schemeClr val="tx1">
                    <a:alpha val="86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23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Lasers and Beam Shaping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Galilean beam expander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Plano-concave and </a:t>
            </a:r>
            <a:r>
              <a:rPr lang="en-US" dirty="0" err="1" smtClean="0"/>
              <a:t>plano</a:t>
            </a:r>
            <a:r>
              <a:rPr lang="en-US" dirty="0" smtClean="0"/>
              <a:t>-convex lenses (achromatic)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separation = </a:t>
            </a:r>
            <a:r>
              <a:rPr lang="en-US" i="1" dirty="0" smtClean="0"/>
              <a:t>f</a:t>
            </a:r>
            <a:r>
              <a:rPr lang="en-US" i="1" baseline="-25000" dirty="0" smtClean="0"/>
              <a:t>1</a:t>
            </a:r>
            <a:r>
              <a:rPr lang="en-US" dirty="0" smtClean="0"/>
              <a:t> + </a:t>
            </a:r>
            <a:r>
              <a:rPr lang="en-US" i="1" dirty="0" smtClean="0"/>
              <a:t>f</a:t>
            </a:r>
            <a:r>
              <a:rPr lang="en-US" i="1" baseline="-25000" dirty="0" smtClean="0"/>
              <a:t>2</a:t>
            </a:r>
            <a:endParaRPr lang="en-US" baseline="-25000" dirty="0" smtClean="0"/>
          </a:p>
          <a:p>
            <a:r>
              <a:rPr lang="en-US" dirty="0" smtClean="0"/>
              <a:t>1.5 mm </a:t>
            </a:r>
            <a:r>
              <a:rPr lang="en-US" dirty="0" err="1" smtClean="0"/>
              <a:t>dia</a:t>
            </a:r>
            <a:r>
              <a:rPr lang="en-US" dirty="0" smtClean="0"/>
              <a:t> beam expanded to 5 mm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Lasers and beam shaping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>
          <a:xfrm>
            <a:off x="4645025" y="1535113"/>
            <a:ext cx="4041775" cy="3951288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450258"/>
              </p:ext>
            </p:extLst>
          </p:nvPr>
        </p:nvGraphicFramePr>
        <p:xfrm>
          <a:off x="1101725" y="3417888"/>
          <a:ext cx="7334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" name="Equation" r:id="rId5" imgW="457200" imgH="431800" progId="Equation.3">
                  <p:embed/>
                </p:oleObj>
              </mc:Choice>
              <mc:Fallback>
                <p:oleObj name="Equation" r:id="rId5" imgW="45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1725" y="3417888"/>
                        <a:ext cx="7334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29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Galvo</a:t>
            </a:r>
            <a:r>
              <a:rPr lang="en-US" dirty="0" smtClean="0"/>
              <a:t> Scanner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ignal generato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>
          <a:xfrm>
            <a:off x="4646612" y="1535113"/>
            <a:ext cx="4040188" cy="3951288"/>
          </a:xfrm>
        </p:spPr>
      </p:pic>
      <p:pic>
        <p:nvPicPr>
          <p:cNvPr id="9" name="Content Placeholder 8" descr="Galvo top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>
          <a:xfrm>
            <a:off x="455613" y="1535113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6638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F-theta lens and beam shaping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F_theta 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3325"/>
          <a:stretch>
            <a:fillRect/>
          </a:stretch>
        </p:blipFill>
        <p:spPr>
          <a:xfrm>
            <a:off x="457200" y="1535113"/>
            <a:ext cx="404018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F_theta 2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>
          <a:xfrm>
            <a:off x="4645025" y="1535113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6638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Holder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sampleholder 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>
          <a:xfrm>
            <a:off x="457200" y="1535113"/>
            <a:ext cx="4040188" cy="3951288"/>
          </a:xfrm>
        </p:spPr>
      </p:pic>
      <p:pic>
        <p:nvPicPr>
          <p:cNvPr id="11" name="Content Placeholder 10" descr="Sample holder light sheet.pdf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19164" r="27353" b="15796"/>
          <a:stretch/>
        </p:blipFill>
        <p:spPr>
          <a:xfrm>
            <a:off x="4856574" y="1535113"/>
            <a:ext cx="3727217" cy="3837073"/>
          </a:xfrm>
        </p:spPr>
      </p:pic>
    </p:spTree>
    <p:extLst>
      <p:ext uri="{BB962C8B-B14F-4D97-AF65-F5344CB8AC3E}">
        <p14:creationId xmlns:p14="http://schemas.microsoft.com/office/powerpoint/2010/main" val="6638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41300" y="1473200"/>
            <a:ext cx="8229600" cy="4176711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to light-sheet microscopy</a:t>
            </a:r>
          </a:p>
          <a:p>
            <a:pPr lvl="1"/>
            <a:r>
              <a:rPr lang="en-US" dirty="0" smtClean="0"/>
              <a:t>Historical perspective </a:t>
            </a:r>
          </a:p>
          <a:p>
            <a:pPr lvl="1"/>
            <a:r>
              <a:rPr lang="en-US" dirty="0" smtClean="0"/>
              <a:t>Modern light-sheet microscopy and its benefits over more conventional methods</a:t>
            </a:r>
          </a:p>
          <a:p>
            <a:pPr lvl="1"/>
            <a:r>
              <a:rPr lang="en-US" dirty="0" smtClean="0"/>
              <a:t>Layout and function of our setups</a:t>
            </a:r>
          </a:p>
          <a:p>
            <a:pPr lvl="2"/>
            <a:r>
              <a:rPr lang="en-US" dirty="0" smtClean="0"/>
              <a:t>How to build-up one</a:t>
            </a:r>
          </a:p>
          <a:p>
            <a:r>
              <a:rPr lang="en-US" dirty="0"/>
              <a:t>S</a:t>
            </a:r>
            <a:r>
              <a:rPr lang="en-US" dirty="0" smtClean="0"/>
              <a:t>ample images</a:t>
            </a:r>
            <a:endParaRPr lang="en-US" dirty="0"/>
          </a:p>
          <a:p>
            <a:r>
              <a:rPr lang="en-US" dirty="0" smtClean="0"/>
              <a:t>Next-generation light-sheet systems</a:t>
            </a:r>
          </a:p>
          <a:p>
            <a:pPr lvl="1"/>
            <a:r>
              <a:rPr lang="en-US" dirty="0" smtClean="0"/>
              <a:t>Case study: CLARITY light-sheet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02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light_sheet.jpg"/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>
          <a:xfrm>
            <a:off x="457200" y="1535113"/>
            <a:ext cx="4040188" cy="3951288"/>
          </a:xfrm>
        </p:spPr>
      </p:pic>
      <p:pic>
        <p:nvPicPr>
          <p:cNvPr id="10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5"/>
          <a:srcRect l="-20629" r="-20629"/>
          <a:stretch>
            <a:fillRect/>
          </a:stretch>
        </p:blipFill>
        <p:spPr>
          <a:xfrm>
            <a:off x="4891540" y="1505232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6638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XYZ-Theta Stage</a:t>
            </a:r>
            <a:endParaRPr lang="en-US" dirty="0"/>
          </a:p>
        </p:txBody>
      </p:sp>
      <p:pic>
        <p:nvPicPr>
          <p:cNvPr id="5" name="Content Placeholder 4" descr="longboard1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/>
        </p:blipFill>
        <p:spPr/>
      </p:pic>
      <p:pic>
        <p:nvPicPr>
          <p:cNvPr id="6" name="Content Placeholder 5" descr="longboard2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/>
        </p:blipFill>
        <p:spPr/>
      </p:pic>
    </p:spTree>
    <p:extLst>
      <p:ext uri="{BB962C8B-B14F-4D97-AF65-F5344CB8AC3E}">
        <p14:creationId xmlns:p14="http://schemas.microsoft.com/office/powerpoint/2010/main" val="13927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491823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Andor</a:t>
            </a:r>
            <a:r>
              <a:rPr lang="en-US" dirty="0" smtClean="0"/>
              <a:t> NEO 2</a:t>
            </a:r>
            <a:r>
              <a:rPr lang="en-US" baseline="30000" dirty="0" smtClean="0"/>
              <a:t>nd</a:t>
            </a:r>
            <a:r>
              <a:rPr lang="en-US" dirty="0" smtClean="0"/>
              <a:t> gen. </a:t>
            </a:r>
            <a:r>
              <a:rPr lang="en-US" dirty="0" err="1" smtClean="0"/>
              <a:t>sCMOS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131584"/>
            <a:ext cx="4040188" cy="37126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Mpixel</a:t>
            </a:r>
            <a:r>
              <a:rPr lang="en-US" dirty="0" smtClean="0"/>
              <a:t> </a:t>
            </a:r>
            <a:r>
              <a:rPr lang="en-US" dirty="0" err="1" smtClean="0"/>
              <a:t>sCMOS</a:t>
            </a:r>
            <a:r>
              <a:rPr lang="en-US" dirty="0" smtClean="0"/>
              <a:t> chip (6.5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pixel size)</a:t>
            </a:r>
          </a:p>
          <a:p>
            <a:pPr lvl="1"/>
            <a:r>
              <a:rPr lang="en-US" dirty="0" smtClean="0"/>
              <a:t>30/100 fps (full resolution)</a:t>
            </a:r>
          </a:p>
          <a:p>
            <a:pPr lvl="2"/>
            <a:r>
              <a:rPr lang="en-US" dirty="0" smtClean="0"/>
              <a:t>Half-panel 200 fps etc.</a:t>
            </a:r>
          </a:p>
          <a:p>
            <a:pPr lvl="1"/>
            <a:r>
              <a:rPr lang="en-US" dirty="0" smtClean="0"/>
              <a:t>1 e</a:t>
            </a:r>
            <a:r>
              <a:rPr lang="en-US" baseline="30000" dirty="0" smtClean="0"/>
              <a:t>-</a:t>
            </a:r>
            <a:r>
              <a:rPr lang="en-US" dirty="0" smtClean="0"/>
              <a:t> readout noise</a:t>
            </a:r>
          </a:p>
          <a:p>
            <a:pPr lvl="1"/>
            <a:r>
              <a:rPr lang="en-US" dirty="0" smtClean="0"/>
              <a:t>TE cooling down to -40C</a:t>
            </a:r>
          </a:p>
          <a:p>
            <a:pPr lvl="1"/>
            <a:r>
              <a:rPr lang="en-US" dirty="0" smtClean="0"/>
              <a:t>&gt;55% QE in visible region</a:t>
            </a:r>
          </a:p>
          <a:p>
            <a:pPr lvl="1"/>
            <a:r>
              <a:rPr lang="en-US" dirty="0" smtClean="0"/>
              <a:t>5xFOV compared to a typical EM-CCD</a:t>
            </a:r>
          </a:p>
          <a:p>
            <a:pPr lvl="2"/>
            <a:r>
              <a:rPr lang="en-US" dirty="0" smtClean="0"/>
              <a:t>Large samples</a:t>
            </a:r>
          </a:p>
          <a:p>
            <a:pPr lvl="1"/>
            <a:r>
              <a:rPr lang="en-US" dirty="0" smtClean="0"/>
              <a:t>Rolling/Global shutter</a:t>
            </a:r>
            <a:endParaRPr lang="en-US" dirty="0"/>
          </a:p>
        </p:txBody>
      </p:sp>
      <p:pic>
        <p:nvPicPr>
          <p:cNvPr id="10" name="Content Placeholder 9" descr="NEO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>
          <a:xfrm>
            <a:off x="4646613" y="1755775"/>
            <a:ext cx="4040187" cy="3951288"/>
          </a:xfrm>
        </p:spPr>
      </p:pic>
    </p:spTree>
    <p:extLst>
      <p:ext uri="{BB962C8B-B14F-4D97-AF65-F5344CB8AC3E}">
        <p14:creationId xmlns:p14="http://schemas.microsoft.com/office/powerpoint/2010/main" val="178250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Longboard</a:t>
            </a:r>
            <a:r>
              <a:rPr lang="en-US" dirty="0" smtClean="0">
                <a:solidFill>
                  <a:schemeClr val="bg1"/>
                </a:solidFill>
              </a:rPr>
              <a:t> Sample </a:t>
            </a:r>
            <a:r>
              <a:rPr lang="en-US" dirty="0" err="1" smtClean="0">
                <a:solidFill>
                  <a:schemeClr val="bg1"/>
                </a:solidFill>
              </a:rPr>
              <a:t>Pics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danio eye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01" b="80448" l="37160" r="7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24" t="32358" r="22913" b="14209"/>
          <a:stretch/>
        </p:blipFill>
        <p:spPr>
          <a:xfrm>
            <a:off x="0" y="1024565"/>
            <a:ext cx="3375926" cy="3430825"/>
          </a:xfrm>
          <a:prstGeom prst="rect">
            <a:avLst/>
          </a:prstGeom>
        </p:spPr>
      </p:pic>
      <p:pic>
        <p:nvPicPr>
          <p:cNvPr id="6" name="Picture 5" descr="danio tail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11" b="61065" l="413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28099" b="38478"/>
          <a:stretch/>
        </p:blipFill>
        <p:spPr>
          <a:xfrm>
            <a:off x="3572490" y="1417638"/>
            <a:ext cx="4782053" cy="2292083"/>
          </a:xfrm>
          <a:prstGeom prst="rect">
            <a:avLst/>
          </a:prstGeom>
        </p:spPr>
      </p:pic>
      <p:pic>
        <p:nvPicPr>
          <p:cNvPr id="7" name="Picture 6" descr="danio vert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4891" r="7788" b="14526"/>
          <a:stretch/>
        </p:blipFill>
        <p:spPr>
          <a:xfrm>
            <a:off x="1897785" y="3919123"/>
            <a:ext cx="6789015" cy="27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Longboard</a:t>
            </a:r>
            <a:r>
              <a:rPr lang="en-US" dirty="0">
                <a:solidFill>
                  <a:schemeClr val="bg1"/>
                </a:solidFill>
              </a:rPr>
              <a:t> Sample </a:t>
            </a:r>
            <a:r>
              <a:rPr lang="en-US" dirty="0" err="1">
                <a:solidFill>
                  <a:schemeClr val="bg1"/>
                </a:solidFill>
              </a:rPr>
              <a:t>Pics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Longboard</a:t>
            </a:r>
            <a:r>
              <a:rPr lang="en-US" dirty="0">
                <a:solidFill>
                  <a:schemeClr val="bg1"/>
                </a:solidFill>
              </a:rPr>
              <a:t> Sample </a:t>
            </a:r>
            <a:r>
              <a:rPr lang="en-US" dirty="0" err="1">
                <a:solidFill>
                  <a:schemeClr val="bg1"/>
                </a:solidFill>
              </a:rPr>
              <a:t>Pics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Longboard</a:t>
            </a:r>
            <a:r>
              <a:rPr lang="en-US" dirty="0">
                <a:solidFill>
                  <a:schemeClr val="bg1"/>
                </a:solidFill>
              </a:rPr>
              <a:t> Sample </a:t>
            </a:r>
            <a:r>
              <a:rPr lang="en-US" dirty="0" err="1">
                <a:solidFill>
                  <a:schemeClr val="bg1"/>
                </a:solidFill>
              </a:rPr>
              <a:t>Pics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Visualization of Embryo Development with FP/SPIM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767" y="6523629"/>
            <a:ext cx="511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Stelzer</a:t>
            </a:r>
            <a:r>
              <a:rPr lang="en-US" dirty="0" smtClean="0">
                <a:solidFill>
                  <a:srgbClr val="FFFFFF"/>
                </a:solidFill>
              </a:rPr>
              <a:t> et. al, Science </a:t>
            </a:r>
            <a:r>
              <a:rPr lang="en-US" b="1" dirty="0" smtClean="0">
                <a:solidFill>
                  <a:srgbClr val="FFFFFF"/>
                </a:solidFill>
              </a:rPr>
              <a:t>322</a:t>
            </a:r>
            <a:r>
              <a:rPr lang="en-US" dirty="0" smtClean="0">
                <a:solidFill>
                  <a:srgbClr val="FFFFFF"/>
                </a:solidFill>
              </a:rPr>
              <a:t>, 1065 (2008)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High-Speed Imaging of </a:t>
            </a:r>
            <a:r>
              <a:rPr lang="en-US" dirty="0" err="1" smtClean="0">
                <a:solidFill>
                  <a:srgbClr val="FFFFFF"/>
                </a:solidFill>
              </a:rPr>
              <a:t>Danio</a:t>
            </a:r>
            <a:r>
              <a:rPr lang="en-US" dirty="0" smtClean="0">
                <a:solidFill>
                  <a:srgbClr val="FFFFFF"/>
                </a:solidFill>
              </a:rPr>
              <a:t> Heart Beating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Next-Generation SPIM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3372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Bessel-beam illumination</a:t>
            </a:r>
          </a:p>
          <a:p>
            <a:pPr lvl="1"/>
            <a:r>
              <a:rPr lang="en-US" dirty="0" smtClean="0"/>
              <a:t>Highly directional and narrow light-sheet</a:t>
            </a:r>
          </a:p>
          <a:p>
            <a:pPr lvl="1"/>
            <a:r>
              <a:rPr lang="en-US" dirty="0" smtClean="0"/>
              <a:t>Lattice light-sheet microscope</a:t>
            </a:r>
          </a:p>
          <a:p>
            <a:r>
              <a:rPr lang="en-US" dirty="0" smtClean="0"/>
              <a:t>Two-photon SPIM</a:t>
            </a:r>
          </a:p>
          <a:p>
            <a:pPr lvl="1"/>
            <a:r>
              <a:rPr lang="en-US" dirty="0" smtClean="0"/>
              <a:t>Deeper light penetration into the sample</a:t>
            </a:r>
          </a:p>
          <a:p>
            <a:pPr lvl="1"/>
            <a:r>
              <a:rPr lang="en-US" dirty="0" smtClean="0"/>
              <a:t>Even less photo bleaching</a:t>
            </a:r>
          </a:p>
          <a:p>
            <a:r>
              <a:rPr lang="en-US" dirty="0" smtClean="0"/>
              <a:t>Tissue-cleared CLARITY samples</a:t>
            </a:r>
          </a:p>
          <a:p>
            <a:pPr lvl="1"/>
            <a:r>
              <a:rPr lang="en-US" dirty="0" smtClean="0"/>
              <a:t>Refractive index matching solution and optics</a:t>
            </a:r>
          </a:p>
          <a:p>
            <a:pPr lvl="1"/>
            <a:r>
              <a:rPr lang="en-US" dirty="0" smtClean="0"/>
              <a:t>Extremely deep sample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Every Biologist Would Like to Image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878211"/>
            <a:ext cx="8229600" cy="3951288"/>
          </a:xfrm>
        </p:spPr>
        <p:txBody>
          <a:bodyPr/>
          <a:lstStyle/>
          <a:p>
            <a:r>
              <a:rPr lang="en-US" sz="2800" dirty="0" smtClean="0"/>
              <a:t>Their favorite biological sample with </a:t>
            </a:r>
            <a:r>
              <a:rPr lang="en-US" sz="2800" u="sng" dirty="0" smtClean="0"/>
              <a:t>high resolution</a:t>
            </a:r>
            <a:r>
              <a:rPr lang="en-US" sz="2800" dirty="0" smtClean="0"/>
              <a:t>, </a:t>
            </a:r>
            <a:r>
              <a:rPr lang="en-US" sz="2800" u="sng" dirty="0" smtClean="0"/>
              <a:t>deep tissue penetration</a:t>
            </a:r>
            <a:r>
              <a:rPr lang="en-US" sz="2800" dirty="0" smtClean="0"/>
              <a:t>,</a:t>
            </a:r>
            <a:r>
              <a:rPr lang="en-US" sz="2800" u="sng" dirty="0" smtClean="0"/>
              <a:t> fast imaging, and small photo bleaching</a:t>
            </a:r>
            <a:endParaRPr lang="en-US" sz="2800" dirty="0" smtClean="0"/>
          </a:p>
          <a:p>
            <a:pPr lvl="1"/>
            <a:r>
              <a:rPr lang="en-US" sz="2400" dirty="0" smtClean="0"/>
              <a:t>Often large trade-offs</a:t>
            </a:r>
          </a:p>
          <a:p>
            <a:pPr lvl="1"/>
            <a:r>
              <a:rPr lang="en-US" sz="2400" dirty="0" smtClean="0"/>
              <a:t>Compromising between these parameters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17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Case-Study: CLARITY Upgrade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337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CLARITY Protocol</a:t>
            </a:r>
          </a:p>
          <a:p>
            <a:pPr lvl="1"/>
            <a:r>
              <a:rPr lang="en-US" dirty="0" smtClean="0"/>
              <a:t>Polyacrylamide network</a:t>
            </a:r>
          </a:p>
          <a:p>
            <a:pPr lvl="1"/>
            <a:r>
              <a:rPr lang="en-US" dirty="0" smtClean="0"/>
              <a:t>SDS to clear sample from fat</a:t>
            </a:r>
          </a:p>
          <a:p>
            <a:pPr lvl="1"/>
            <a:r>
              <a:rPr lang="en-US" dirty="0" smtClean="0"/>
              <a:t>Refractive index matching solution (RIMS)</a:t>
            </a:r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The entire mouse brain would produce over 30TB of data and would take several weeks to image even with the light-sheet microscope</a:t>
            </a:r>
          </a:p>
          <a:p>
            <a:pPr lvl="1"/>
            <a:r>
              <a:rPr lang="en-US" dirty="0" smtClean="0"/>
              <a:t>Specific RIMS objectives with custom RI and extremely large working distance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83138" y="5871977"/>
            <a:ext cx="519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Collaboration between </a:t>
            </a:r>
            <a:r>
              <a:rPr lang="en-US" dirty="0" err="1" smtClean="0"/>
              <a:t>Gradinaru</a:t>
            </a:r>
            <a:r>
              <a:rPr lang="en-US" dirty="0" smtClean="0"/>
              <a:t> Lab and </a:t>
            </a:r>
            <a:r>
              <a:rPr lang="en-US" dirty="0" err="1" smtClean="0"/>
              <a:t>Cai</a:t>
            </a:r>
            <a:r>
              <a:rPr lang="en-US" dirty="0" smtClean="0"/>
              <a:t> Lab</a:t>
            </a:r>
          </a:p>
          <a:p>
            <a:r>
              <a:rPr lang="en-US" dirty="0" err="1" smtClean="0"/>
              <a:t>Alon</a:t>
            </a:r>
            <a:r>
              <a:rPr lang="en-US" dirty="0" smtClean="0"/>
              <a:t> </a:t>
            </a:r>
            <a:r>
              <a:rPr lang="en-US" dirty="0" err="1" smtClean="0"/>
              <a:t>Greenbaum</a:t>
            </a:r>
            <a:r>
              <a:rPr lang="en-US" dirty="0" smtClean="0"/>
              <a:t> as a primary collaborator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Case-Study: CLARITY Upgrade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80187" y="2987674"/>
            <a:ext cx="4929233" cy="4525963"/>
          </a:xfrm>
        </p:spPr>
        <p:txBody>
          <a:bodyPr/>
          <a:lstStyle/>
          <a:p>
            <a:r>
              <a:rPr lang="en-US" dirty="0"/>
              <a:t>Content removed since article is under review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Case-Study: CLARITY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187" y="2987674"/>
            <a:ext cx="4929233" cy="4525963"/>
          </a:xfrm>
        </p:spPr>
        <p:txBody>
          <a:bodyPr/>
          <a:lstStyle/>
          <a:p>
            <a:r>
              <a:rPr lang="en-US" dirty="0"/>
              <a:t>Content removed since article is under review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4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does it cost?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432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Epi</a:t>
            </a:r>
            <a:r>
              <a:rPr lang="en-US" dirty="0" smtClean="0"/>
              <a:t>-fluorescence microscope</a:t>
            </a:r>
          </a:p>
          <a:p>
            <a:pPr lvl="1"/>
            <a:r>
              <a:rPr lang="en-US" dirty="0" smtClean="0"/>
              <a:t>$30-50k</a:t>
            </a:r>
          </a:p>
          <a:p>
            <a:r>
              <a:rPr lang="en-US" dirty="0" smtClean="0"/>
              <a:t>Confocal Laser Scanning</a:t>
            </a:r>
          </a:p>
          <a:p>
            <a:pPr lvl="1"/>
            <a:r>
              <a:rPr lang="en-US" dirty="0" smtClean="0"/>
              <a:t>$100-200k 1-photon</a:t>
            </a:r>
          </a:p>
          <a:p>
            <a:pPr lvl="1"/>
            <a:r>
              <a:rPr lang="en-US" dirty="0" smtClean="0"/>
              <a:t>$500k-1M 2-photon</a:t>
            </a:r>
          </a:p>
          <a:p>
            <a:r>
              <a:rPr lang="en-US" dirty="0" smtClean="0"/>
              <a:t>Zeiss </a:t>
            </a:r>
            <a:r>
              <a:rPr lang="en-US" dirty="0" err="1" smtClean="0"/>
              <a:t>Lightsheet</a:t>
            </a:r>
            <a:r>
              <a:rPr lang="en-US" dirty="0" smtClean="0"/>
              <a:t> Z.1</a:t>
            </a:r>
          </a:p>
          <a:p>
            <a:pPr lvl="1"/>
            <a:r>
              <a:rPr lang="en-US" dirty="0" smtClean="0"/>
              <a:t>$500k++</a:t>
            </a:r>
          </a:p>
          <a:p>
            <a:r>
              <a:rPr lang="en-US" dirty="0" smtClean="0"/>
              <a:t>Home-made SPIM</a:t>
            </a:r>
          </a:p>
          <a:p>
            <a:pPr lvl="1"/>
            <a:r>
              <a:rPr lang="en-US" dirty="0" smtClean="0"/>
              <a:t>$30-100k (2-photon $100-150k extra)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55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41300" y="1473200"/>
            <a:ext cx="8229600" cy="417671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Light-sheet microscopy is a great method to study larger biological samples</a:t>
            </a:r>
          </a:p>
          <a:p>
            <a:pPr lvl="1"/>
            <a:r>
              <a:rPr lang="en-US" dirty="0" smtClean="0"/>
              <a:t>Optical sectioning</a:t>
            </a:r>
          </a:p>
          <a:p>
            <a:pPr lvl="1"/>
            <a:r>
              <a:rPr lang="en-US" dirty="0" smtClean="0"/>
              <a:t>Fast imaging</a:t>
            </a:r>
          </a:p>
          <a:p>
            <a:pPr lvl="2"/>
            <a:r>
              <a:rPr lang="en-US" dirty="0" smtClean="0"/>
              <a:t>Live samples</a:t>
            </a:r>
          </a:p>
          <a:p>
            <a:pPr lvl="2"/>
            <a:r>
              <a:rPr lang="en-US" dirty="0" smtClean="0"/>
              <a:t>Fast dynamics</a:t>
            </a:r>
          </a:p>
          <a:p>
            <a:pPr lvl="2"/>
            <a:r>
              <a:rPr lang="en-US" dirty="0" smtClean="0"/>
              <a:t>Large samples</a:t>
            </a:r>
          </a:p>
          <a:p>
            <a:pPr lvl="1"/>
            <a:r>
              <a:rPr lang="en-US" dirty="0" smtClean="0"/>
              <a:t>Extremely small photo bleaching</a:t>
            </a:r>
          </a:p>
          <a:p>
            <a:pPr lvl="2"/>
            <a:r>
              <a:rPr lang="en-US" dirty="0" smtClean="0"/>
              <a:t>Long/continuous exposure</a:t>
            </a:r>
          </a:p>
          <a:p>
            <a:pPr lvl="1"/>
            <a:r>
              <a:rPr lang="en-US" dirty="0" smtClean="0"/>
              <a:t>Relatively easy and cheap to build up</a:t>
            </a:r>
          </a:p>
          <a:p>
            <a:pPr lvl="1"/>
            <a:r>
              <a:rPr lang="en-US" dirty="0" smtClean="0"/>
              <a:t>Serious candidate to replace LSCM in many applications?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767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41300" y="1473200"/>
            <a:ext cx="8229600" cy="4176711"/>
          </a:xfrm>
        </p:spPr>
        <p:txBody>
          <a:bodyPr>
            <a:normAutofit/>
          </a:bodyPr>
          <a:lstStyle/>
          <a:p>
            <a:r>
              <a:rPr lang="en-US" sz="2200" dirty="0"/>
              <a:t>Jan </a:t>
            </a:r>
            <a:r>
              <a:rPr lang="en-US" sz="2200" dirty="0" err="1"/>
              <a:t>Huisken</a:t>
            </a:r>
            <a:r>
              <a:rPr lang="en-US" sz="2200" dirty="0"/>
              <a:t> et al</a:t>
            </a:r>
            <a:r>
              <a:rPr lang="en-US" sz="2200" dirty="0" smtClean="0"/>
              <a:t>. </a:t>
            </a:r>
            <a:r>
              <a:rPr lang="en-US" sz="2200" i="1" dirty="0"/>
              <a:t>Science</a:t>
            </a:r>
            <a:r>
              <a:rPr lang="en-US" sz="2200" dirty="0"/>
              <a:t> </a:t>
            </a:r>
            <a:r>
              <a:rPr lang="en-US" sz="2200" b="1" dirty="0"/>
              <a:t>305</a:t>
            </a:r>
            <a:r>
              <a:rPr lang="en-US" sz="2200" dirty="0"/>
              <a:t>, 1007 (2004</a:t>
            </a:r>
            <a:r>
              <a:rPr lang="en-US" sz="2200" dirty="0" smtClean="0"/>
              <a:t>)</a:t>
            </a:r>
          </a:p>
          <a:p>
            <a:r>
              <a:rPr lang="en-US" sz="2200" dirty="0"/>
              <a:t>Jan </a:t>
            </a:r>
            <a:r>
              <a:rPr lang="en-US" sz="2200" dirty="0" err="1" smtClean="0"/>
              <a:t>Huisken</a:t>
            </a:r>
            <a:r>
              <a:rPr lang="en-US" sz="2200" dirty="0" smtClean="0"/>
              <a:t> et al. </a:t>
            </a:r>
            <a:r>
              <a:rPr lang="en-US" sz="2200" i="1" dirty="0" smtClean="0"/>
              <a:t>Optical </a:t>
            </a:r>
            <a:r>
              <a:rPr lang="en-US" sz="2200" i="1" dirty="0" err="1" smtClean="0"/>
              <a:t>Lett</a:t>
            </a:r>
            <a:r>
              <a:rPr lang="en-US" sz="2200" dirty="0" smtClean="0"/>
              <a:t>. </a:t>
            </a:r>
            <a:r>
              <a:rPr lang="en-US" sz="2200" b="1" dirty="0" smtClean="0"/>
              <a:t>32</a:t>
            </a:r>
            <a:r>
              <a:rPr lang="en-US" sz="2200" dirty="0" smtClean="0"/>
              <a:t>, 2608 (2007)</a:t>
            </a:r>
          </a:p>
          <a:p>
            <a:r>
              <a:rPr lang="en-US" sz="2200" dirty="0"/>
              <a:t>Philipp J. </a:t>
            </a:r>
            <a:r>
              <a:rPr lang="en-US" sz="2200" dirty="0" smtClean="0"/>
              <a:t>Keller et al. </a:t>
            </a:r>
            <a:r>
              <a:rPr lang="en-US" sz="2200" i="1" dirty="0"/>
              <a:t>Science</a:t>
            </a:r>
            <a:r>
              <a:rPr lang="en-US" sz="2200" dirty="0"/>
              <a:t> </a:t>
            </a:r>
            <a:r>
              <a:rPr lang="en-US" sz="2200" b="1" dirty="0" smtClean="0"/>
              <a:t>322</a:t>
            </a:r>
            <a:r>
              <a:rPr lang="en-US" sz="2200" dirty="0" smtClean="0"/>
              <a:t>, 1065 (2008)</a:t>
            </a:r>
          </a:p>
          <a:p>
            <a:r>
              <a:rPr lang="en-US" sz="2200" dirty="0"/>
              <a:t>Philipp J </a:t>
            </a:r>
            <a:r>
              <a:rPr lang="en-US" sz="2200" dirty="0" smtClean="0"/>
              <a:t>Keller et al. </a:t>
            </a:r>
            <a:r>
              <a:rPr lang="en-US" sz="2200" i="1" dirty="0" err="1" smtClean="0"/>
              <a:t>Curr</a:t>
            </a:r>
            <a:r>
              <a:rPr lang="en-US" sz="2200" i="1" dirty="0" smtClean="0"/>
              <a:t>. </a:t>
            </a:r>
            <a:r>
              <a:rPr lang="en-US" sz="2200" i="1" dirty="0" err="1" smtClean="0"/>
              <a:t>Opin</a:t>
            </a:r>
            <a:r>
              <a:rPr lang="en-US" sz="2200" i="1" dirty="0" smtClean="0"/>
              <a:t>. Neurobiology</a:t>
            </a:r>
            <a:r>
              <a:rPr lang="en-US" sz="2200" dirty="0" smtClean="0"/>
              <a:t> </a:t>
            </a:r>
            <a:r>
              <a:rPr lang="en-US" sz="2200" b="1" dirty="0" smtClean="0"/>
              <a:t>18</a:t>
            </a:r>
            <a:r>
              <a:rPr lang="en-US" sz="2200" dirty="0" smtClean="0"/>
              <a:t>, 624 (2008)</a:t>
            </a:r>
          </a:p>
          <a:p>
            <a:r>
              <a:rPr lang="en-US" sz="2200" dirty="0"/>
              <a:t>Emmanuel G. Reynaud et al. </a:t>
            </a:r>
            <a:r>
              <a:rPr lang="en-US" sz="2200" i="1" dirty="0"/>
              <a:t>HFSP </a:t>
            </a:r>
            <a:r>
              <a:rPr lang="en-US" sz="2200" i="1" dirty="0" smtClean="0"/>
              <a:t>Journal</a:t>
            </a:r>
            <a:r>
              <a:rPr lang="en-US" sz="2200" dirty="0" smtClean="0"/>
              <a:t> </a:t>
            </a:r>
            <a:r>
              <a:rPr lang="en-US" sz="2200" b="1" dirty="0" smtClean="0"/>
              <a:t>2</a:t>
            </a:r>
            <a:r>
              <a:rPr lang="en-US" sz="2200" dirty="0" smtClean="0"/>
              <a:t>, 266 (2008)</a:t>
            </a:r>
            <a:endParaRPr lang="en-US" sz="2200" i="1" dirty="0" smtClean="0"/>
          </a:p>
          <a:p>
            <a:r>
              <a:rPr lang="en-US" sz="2200" dirty="0"/>
              <a:t>Jan </a:t>
            </a:r>
            <a:r>
              <a:rPr lang="en-US" sz="2200" dirty="0" err="1"/>
              <a:t>Huisken</a:t>
            </a:r>
            <a:r>
              <a:rPr lang="en-US" sz="2200" dirty="0"/>
              <a:t> et al</a:t>
            </a:r>
            <a:r>
              <a:rPr lang="en-US" sz="2200" dirty="0" smtClean="0"/>
              <a:t>. </a:t>
            </a:r>
            <a:r>
              <a:rPr lang="en-US" sz="2200" i="1" dirty="0"/>
              <a:t>Development</a:t>
            </a:r>
            <a:r>
              <a:rPr lang="en-US" sz="2200" dirty="0"/>
              <a:t> </a:t>
            </a:r>
            <a:r>
              <a:rPr lang="en-US" sz="2200" b="1" dirty="0"/>
              <a:t>136</a:t>
            </a:r>
            <a:r>
              <a:rPr lang="en-US" sz="2200" dirty="0"/>
              <a:t>, </a:t>
            </a:r>
            <a:r>
              <a:rPr lang="en-US" sz="2200" dirty="0" smtClean="0"/>
              <a:t>1963 (2009)</a:t>
            </a:r>
          </a:p>
          <a:p>
            <a:r>
              <a:rPr lang="en-US" sz="2200" dirty="0"/>
              <a:t>Philipp J </a:t>
            </a:r>
            <a:r>
              <a:rPr lang="en-US" sz="2200" dirty="0" smtClean="0"/>
              <a:t>Keller et al. </a:t>
            </a:r>
            <a:r>
              <a:rPr lang="en-US" sz="2200" i="1" dirty="0"/>
              <a:t>Nat. Methods</a:t>
            </a:r>
            <a:r>
              <a:rPr lang="en-US" sz="2200" dirty="0"/>
              <a:t> </a:t>
            </a:r>
            <a:r>
              <a:rPr lang="en-US" sz="2200" b="1" dirty="0" smtClean="0"/>
              <a:t>7</a:t>
            </a:r>
            <a:r>
              <a:rPr lang="en-US" sz="2200" dirty="0" smtClean="0"/>
              <a:t>, </a:t>
            </a:r>
            <a:r>
              <a:rPr lang="en-US" sz="2200" b="1" dirty="0" smtClean="0"/>
              <a:t>637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smtClean="0"/>
              <a:t>2010)</a:t>
            </a:r>
          </a:p>
          <a:p>
            <a:r>
              <a:rPr lang="en-US" sz="2200" dirty="0"/>
              <a:t>Thomas </a:t>
            </a:r>
            <a:r>
              <a:rPr lang="en-US" sz="2200" dirty="0" smtClean="0"/>
              <a:t>A. </a:t>
            </a:r>
            <a:r>
              <a:rPr lang="en-US" sz="2200" dirty="0" err="1" smtClean="0"/>
              <a:t>Planchon</a:t>
            </a:r>
            <a:r>
              <a:rPr lang="en-US" sz="2200" dirty="0" smtClean="0"/>
              <a:t> et al. </a:t>
            </a:r>
            <a:r>
              <a:rPr lang="en-US" sz="2200" i="1" dirty="0" smtClean="0"/>
              <a:t>Nat. Methods</a:t>
            </a:r>
            <a:r>
              <a:rPr lang="en-US" sz="2200" dirty="0" smtClean="0"/>
              <a:t> </a:t>
            </a:r>
            <a:r>
              <a:rPr lang="en-US" sz="2200" b="1" dirty="0" smtClean="0"/>
              <a:t>8</a:t>
            </a:r>
            <a:r>
              <a:rPr lang="en-US" sz="2200" dirty="0" smtClean="0"/>
              <a:t>, 417 (2011)</a:t>
            </a:r>
            <a:endParaRPr lang="en-US" sz="2200" dirty="0"/>
          </a:p>
          <a:p>
            <a:r>
              <a:rPr lang="en-US" sz="2200" dirty="0" smtClean="0"/>
              <a:t>Thai </a:t>
            </a:r>
            <a:r>
              <a:rPr lang="en-US" sz="2200" dirty="0"/>
              <a:t>V </a:t>
            </a:r>
            <a:r>
              <a:rPr lang="en-US" sz="2200" dirty="0" smtClean="0"/>
              <a:t>Truong et al. </a:t>
            </a:r>
            <a:r>
              <a:rPr lang="en-US" sz="2200" i="1" dirty="0" smtClean="0"/>
              <a:t>Nat. Methods</a:t>
            </a:r>
            <a:r>
              <a:rPr lang="en-US" sz="2200" dirty="0" smtClean="0"/>
              <a:t>  </a:t>
            </a:r>
            <a:r>
              <a:rPr lang="en-US" sz="2200" b="1" dirty="0" smtClean="0"/>
              <a:t>8</a:t>
            </a:r>
            <a:r>
              <a:rPr lang="en-US" sz="2200" dirty="0" smtClean="0"/>
              <a:t>, 757 (2011)</a:t>
            </a:r>
          </a:p>
          <a:p>
            <a:r>
              <a:rPr lang="en-US" sz="2200" dirty="0"/>
              <a:t>Peter A. </a:t>
            </a:r>
            <a:r>
              <a:rPr lang="en-US" sz="2200" dirty="0" err="1" smtClean="0"/>
              <a:t>Santi</a:t>
            </a:r>
            <a:r>
              <a:rPr lang="en-US" sz="2200" dirty="0"/>
              <a:t> </a:t>
            </a:r>
            <a:r>
              <a:rPr lang="en-US" sz="2200" i="1" dirty="0" smtClean="0"/>
              <a:t>J. </a:t>
            </a:r>
            <a:r>
              <a:rPr lang="en-US" sz="2200" i="1" dirty="0" err="1"/>
              <a:t>Histochem</a:t>
            </a:r>
            <a:r>
              <a:rPr lang="en-US" sz="2200" i="1" dirty="0"/>
              <a:t> </a:t>
            </a:r>
            <a:r>
              <a:rPr lang="en-US" sz="2200" i="1" dirty="0" err="1" smtClean="0"/>
              <a:t>Cytochem</a:t>
            </a:r>
            <a:r>
              <a:rPr lang="en-US" sz="2200" dirty="0" smtClean="0"/>
              <a:t> </a:t>
            </a:r>
            <a:r>
              <a:rPr lang="en-US" sz="2200" b="1" dirty="0" smtClean="0"/>
              <a:t>59</a:t>
            </a:r>
            <a:r>
              <a:rPr lang="en-US" sz="2200" dirty="0" smtClean="0"/>
              <a:t>, 129 (2011)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816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 </a:t>
            </a:r>
            <a:r>
              <a:rPr lang="en-US" dirty="0" err="1" smtClean="0"/>
              <a:t>Biolab</a:t>
            </a:r>
            <a:r>
              <a:rPr lang="en-US" dirty="0" smtClean="0"/>
              <a:t> Imaging Methods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Epifluorescence</a:t>
            </a:r>
            <a:r>
              <a:rPr lang="en-US" dirty="0" smtClean="0"/>
              <a:t> microscopy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Easy to use, low cost</a:t>
            </a:r>
          </a:p>
          <a:p>
            <a:pPr lvl="1"/>
            <a:r>
              <a:rPr lang="en-US" dirty="0" smtClean="0"/>
              <a:t>Good 2D resolution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No optical sectioning</a:t>
            </a:r>
          </a:p>
          <a:p>
            <a:pPr lvl="2"/>
            <a:r>
              <a:rPr lang="en-US" dirty="0" smtClean="0"/>
              <a:t>Messy 3D images</a:t>
            </a:r>
          </a:p>
          <a:p>
            <a:pPr lvl="2"/>
            <a:r>
              <a:rPr lang="en-US" dirty="0" smtClean="0"/>
              <a:t>Tissue sections (fixed cells)</a:t>
            </a:r>
          </a:p>
          <a:p>
            <a:pPr lvl="1"/>
            <a:r>
              <a:rPr lang="en-US" dirty="0" smtClean="0"/>
              <a:t>Photo bleaching</a:t>
            </a:r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Confocal microscopy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Optical sectioning</a:t>
            </a:r>
          </a:p>
          <a:p>
            <a:pPr lvl="1"/>
            <a:r>
              <a:rPr lang="en-US" dirty="0" smtClean="0"/>
              <a:t>Improved axial and lateral resolution</a:t>
            </a:r>
          </a:p>
          <a:p>
            <a:pPr lvl="1"/>
            <a:r>
              <a:rPr lang="en-US" dirty="0" smtClean="0"/>
              <a:t>Improved penetration (2 photon)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Slow scan speed</a:t>
            </a:r>
          </a:p>
          <a:p>
            <a:pPr lvl="1"/>
            <a:r>
              <a:rPr lang="en-US" dirty="0" smtClean="0"/>
              <a:t>Photo bleaching</a:t>
            </a:r>
          </a:p>
          <a:p>
            <a:pPr lvl="1"/>
            <a:r>
              <a:rPr lang="en-US" dirty="0" smtClean="0"/>
              <a:t>Cost (especially for 2 </a:t>
            </a:r>
            <a:r>
              <a:rPr lang="en-US" dirty="0" err="1" smtClean="0"/>
              <a:t>phot</a:t>
            </a:r>
            <a:r>
              <a:rPr lang="en-US" dirty="0" smtClean="0"/>
              <a:t>.)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Ultramicroscope</a:t>
            </a:r>
            <a:r>
              <a:rPr lang="en-US" b="1" dirty="0"/>
              <a:t> - 1903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3"/>
          <a:srcRect t="-24527" b="-24527"/>
          <a:stretch>
            <a:fillRect/>
          </a:stretch>
        </p:blipFill>
        <p:spPr>
          <a:xfrm>
            <a:off x="457200" y="651136"/>
            <a:ext cx="8229600" cy="4525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348" y="4317872"/>
            <a:ext cx="8368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/>
              <a:t>Henry </a:t>
            </a:r>
            <a:r>
              <a:rPr lang="en-US" b="1" dirty="0" err="1"/>
              <a:t>Seidentopf</a:t>
            </a:r>
            <a:r>
              <a:rPr lang="en-US" b="1" dirty="0"/>
              <a:t> </a:t>
            </a:r>
            <a:r>
              <a:rPr lang="en-US" dirty="0"/>
              <a:t>built the slit </a:t>
            </a:r>
            <a:r>
              <a:rPr lang="en-US" dirty="0" err="1"/>
              <a:t>ultramicroscope</a:t>
            </a:r>
            <a:r>
              <a:rPr lang="en-US" dirty="0"/>
              <a:t> with the help of </a:t>
            </a:r>
            <a:r>
              <a:rPr lang="en-US" b="1" dirty="0"/>
              <a:t>Richard </a:t>
            </a:r>
            <a:r>
              <a:rPr lang="en-US" b="1" dirty="0" err="1"/>
              <a:t>Zsigmundy</a:t>
            </a:r>
            <a:r>
              <a:rPr lang="en-US" b="1" dirty="0"/>
              <a:t> </a:t>
            </a:r>
            <a:r>
              <a:rPr lang="en-US" dirty="0"/>
              <a:t>at the turn of the 20th century. </a:t>
            </a:r>
            <a:r>
              <a:rPr lang="en-US" dirty="0" err="1"/>
              <a:t>Zsigmundy</a:t>
            </a:r>
            <a:r>
              <a:rPr lang="en-US" dirty="0"/>
              <a:t> later won the Nobel prize in Chemistry in 1925 for his work on colloids. </a:t>
            </a:r>
          </a:p>
        </p:txBody>
      </p:sp>
    </p:spTree>
    <p:extLst>
      <p:ext uri="{BB962C8B-B14F-4D97-AF65-F5344CB8AC3E}">
        <p14:creationId xmlns:p14="http://schemas.microsoft.com/office/powerpoint/2010/main" val="3228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Fluorescence microscope - </a:t>
            </a:r>
            <a:r>
              <a:rPr lang="en-US" b="1" dirty="0" smtClean="0"/>
              <a:t>1908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321060"/>
            <a:ext cx="4038600" cy="4525963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 err="1"/>
              <a:t>Seidentopf</a:t>
            </a:r>
            <a:r>
              <a:rPr lang="en-US" dirty="0"/>
              <a:t> then went on to work with </a:t>
            </a:r>
            <a:r>
              <a:rPr lang="en-US" b="1" dirty="0" smtClean="0"/>
              <a:t>August </a:t>
            </a:r>
            <a:r>
              <a:rPr lang="en-US" b="1" dirty="0" err="1" smtClean="0"/>
              <a:t>Köhler</a:t>
            </a:r>
            <a:r>
              <a:rPr lang="en-US" b="1" dirty="0" smtClean="0"/>
              <a:t> </a:t>
            </a:r>
            <a:r>
              <a:rPr lang="en-US" dirty="0" smtClean="0"/>
              <a:t>on </a:t>
            </a:r>
            <a:r>
              <a:rPr lang="en-US" dirty="0"/>
              <a:t>a novel transmitted light fluorescence microscope only 5 years </a:t>
            </a:r>
            <a:r>
              <a:rPr lang="en-US" dirty="0" smtClean="0"/>
              <a:t>later </a:t>
            </a:r>
            <a:endParaRPr lang="en-US" dirty="0"/>
          </a:p>
          <a:p>
            <a:r>
              <a:rPr lang="en-US" dirty="0"/>
              <a:t>Why did they not incorporate both systems together to make a light sheet fluorescence microscope?! </a:t>
            </a:r>
          </a:p>
          <a:p>
            <a:r>
              <a:rPr lang="en-US" dirty="0"/>
              <a:t>Lack of the correct technology 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0929" b="-20929"/>
          <a:stretch>
            <a:fillRect/>
          </a:stretch>
        </p:blipFill>
        <p:spPr>
          <a:xfrm>
            <a:off x="4648200" y="138375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Innovations needed for the light-sheet microscopy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169"/>
            <a:ext cx="8229600" cy="38150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Hardware:</a:t>
            </a:r>
            <a:endParaRPr lang="en-US" dirty="0"/>
          </a:p>
          <a:p>
            <a:r>
              <a:rPr lang="en-US" dirty="0" smtClean="0"/>
              <a:t>Coherent </a:t>
            </a:r>
            <a:r>
              <a:rPr lang="en-US" dirty="0"/>
              <a:t>light source such as a laser - 1960 </a:t>
            </a:r>
          </a:p>
          <a:p>
            <a:r>
              <a:rPr lang="en-US" dirty="0" smtClean="0"/>
              <a:t>Digital </a:t>
            </a:r>
            <a:r>
              <a:rPr lang="en-US" dirty="0"/>
              <a:t>array detectors such as CCDs – 1969 </a:t>
            </a:r>
          </a:p>
          <a:p>
            <a:r>
              <a:rPr lang="en-US" dirty="0" smtClean="0"/>
              <a:t>Computers </a:t>
            </a:r>
            <a:r>
              <a:rPr lang="en-US" dirty="0"/>
              <a:t>to store the data - 1970 (or later)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Biochemistry:</a:t>
            </a:r>
            <a:endParaRPr lang="en-US" dirty="0"/>
          </a:p>
          <a:p>
            <a:r>
              <a:rPr lang="en-US" dirty="0" smtClean="0"/>
              <a:t>Fluorescent </a:t>
            </a:r>
            <a:r>
              <a:rPr lang="en-US" dirty="0"/>
              <a:t>markers </a:t>
            </a:r>
            <a:r>
              <a:rPr lang="en-US" dirty="0" smtClean="0"/>
              <a:t>– antibodies and FISH</a:t>
            </a:r>
            <a:endParaRPr lang="en-US" dirty="0"/>
          </a:p>
          <a:p>
            <a:r>
              <a:rPr lang="en-US" dirty="0"/>
              <a:t>Fluorescent </a:t>
            </a:r>
            <a:r>
              <a:rPr lang="en-US" dirty="0" smtClean="0"/>
              <a:t>proteins, </a:t>
            </a:r>
            <a:r>
              <a:rPr lang="en-US" i="1" dirty="0" smtClean="0"/>
              <a:t>in situ</a:t>
            </a:r>
            <a:r>
              <a:rPr lang="en-US" dirty="0" smtClean="0"/>
              <a:t> expression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74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9240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/>
              <a:t>The </a:t>
            </a:r>
            <a:r>
              <a:rPr lang="fr-FR" b="1" dirty="0" err="1" smtClean="0"/>
              <a:t>Idea’s</a:t>
            </a:r>
            <a:r>
              <a:rPr lang="fr-FR" b="1" dirty="0" smtClean="0"/>
              <a:t> Time Has Come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32106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Ernst </a:t>
            </a:r>
            <a:r>
              <a:rPr lang="en-US" dirty="0" err="1"/>
              <a:t>Stelzer</a:t>
            </a:r>
            <a:r>
              <a:rPr lang="en-US" dirty="0"/>
              <a:t> put all the pieces together with the help of Jan </a:t>
            </a:r>
            <a:r>
              <a:rPr lang="en-US" dirty="0" err="1"/>
              <a:t>Huisken</a:t>
            </a:r>
            <a:r>
              <a:rPr lang="en-US" dirty="0"/>
              <a:t> in 2004 - a full century </a:t>
            </a:r>
            <a:r>
              <a:rPr lang="en-US" dirty="0" smtClean="0"/>
              <a:t>later </a:t>
            </a:r>
          </a:p>
          <a:p>
            <a:endParaRPr lang="en-US" dirty="0"/>
          </a:p>
          <a:p>
            <a:r>
              <a:rPr lang="en-US" dirty="0" smtClean="0"/>
              <a:t>Last year was </a:t>
            </a:r>
            <a:r>
              <a:rPr lang="en-US" dirty="0"/>
              <a:t>10 year anniversary of this </a:t>
            </a:r>
            <a:r>
              <a:rPr lang="en-US" dirty="0" smtClean="0"/>
              <a:t>discovery</a:t>
            </a:r>
          </a:p>
          <a:p>
            <a:pPr lvl="1"/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3749" r="-3749"/>
          <a:stretch>
            <a:fillRect/>
          </a:stretch>
        </p:blipFill>
        <p:spPr>
          <a:xfrm>
            <a:off x="4717975" y="1493361"/>
            <a:ext cx="3536138" cy="3962866"/>
          </a:xfrm>
        </p:spPr>
      </p:pic>
    </p:spTree>
    <p:extLst>
      <p:ext uri="{BB962C8B-B14F-4D97-AF65-F5344CB8AC3E}">
        <p14:creationId xmlns:p14="http://schemas.microsoft.com/office/powerpoint/2010/main" val="30360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tech-PowerPoint-TEMPLATE_BLUE-Slide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Light-Sheet Microscopy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Optical sectioning of a sample with laser-light sheet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2791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Illumination light sheet thickness 1-10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Comparable to the depth of field an objective</a:t>
            </a:r>
            <a:endParaRPr lang="en-US" dirty="0"/>
          </a:p>
          <a:p>
            <a:r>
              <a:rPr lang="en-US" dirty="0" smtClean="0"/>
              <a:t>Fast detection of an entire 2D FOV with a single shot</a:t>
            </a:r>
          </a:p>
          <a:p>
            <a:pPr lvl="1"/>
            <a:r>
              <a:rPr lang="en-US" dirty="0" smtClean="0"/>
              <a:t>3D images by moving a sample or light sheet z-axis</a:t>
            </a:r>
          </a:p>
          <a:p>
            <a:pPr lvl="1"/>
            <a:r>
              <a:rPr lang="en-US" dirty="0" smtClean="0"/>
              <a:t>Dynamics</a:t>
            </a:r>
          </a:p>
          <a:p>
            <a:r>
              <a:rPr lang="en-US" dirty="0" smtClean="0"/>
              <a:t>Minimal photo bleaching</a:t>
            </a:r>
          </a:p>
          <a:p>
            <a:r>
              <a:rPr lang="en-US" dirty="0" smtClean="0"/>
              <a:t>Lack </a:t>
            </a:r>
            <a:r>
              <a:rPr lang="en-US" dirty="0"/>
              <a:t>of commercial systems  </a:t>
            </a:r>
          </a:p>
          <a:p>
            <a:pPr lvl="1"/>
            <a:r>
              <a:rPr lang="en-US" dirty="0"/>
              <a:t>Zeiss </a:t>
            </a:r>
            <a:r>
              <a:rPr lang="en-US" dirty="0" smtClean="0"/>
              <a:t>Z.1 the first commercial system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2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5864" b="-5864"/>
          <a:stretch>
            <a:fillRect/>
          </a:stretch>
        </p:blipFill>
        <p:spPr>
          <a:xfrm>
            <a:off x="4645025" y="1751504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86072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-PPT-Template-001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8146</TotalTime>
  <Words>890</Words>
  <Application>Microsoft Office PowerPoint</Application>
  <PresentationFormat>On-screen Show (4:3)</PresentationFormat>
  <Paragraphs>171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Helvetica</vt:lpstr>
      <vt:lpstr>Symbol</vt:lpstr>
      <vt:lpstr>CIT-PPT-Template-001F</vt:lpstr>
      <vt:lpstr>Equation</vt:lpstr>
      <vt:lpstr>Principles of Light-Sheet Microscopy</vt:lpstr>
      <vt:lpstr>Overview</vt:lpstr>
      <vt:lpstr>Every Biologist Would Like to Image</vt:lpstr>
      <vt:lpstr>Traditional Biolab Imaging Methods</vt:lpstr>
      <vt:lpstr>Ultramicroscope - 1903 </vt:lpstr>
      <vt:lpstr> Fluorescence microscope - 1908</vt:lpstr>
      <vt:lpstr> Innovations needed for the light-sheet microscopy</vt:lpstr>
      <vt:lpstr>The Idea’s Time Has Come</vt:lpstr>
      <vt:lpstr>Light-Sheet Microscopy</vt:lpstr>
      <vt:lpstr>Confocal vs. light-sheet</vt:lpstr>
      <vt:lpstr>Basics of a light-sheet scope</vt:lpstr>
      <vt:lpstr>Basics of a light-sheet scope</vt:lpstr>
      <vt:lpstr>Basics of a light-sheet scope</vt:lpstr>
      <vt:lpstr>PowerPoint Presentation</vt:lpstr>
      <vt:lpstr>PowerPoint Presentation</vt:lpstr>
      <vt:lpstr>Lasers and Beam Shaping</vt:lpstr>
      <vt:lpstr>Galvo Scanner</vt:lpstr>
      <vt:lpstr>F-theta lens and beam shaping</vt:lpstr>
      <vt:lpstr>Sample Holder</vt:lpstr>
      <vt:lpstr>Sample</vt:lpstr>
      <vt:lpstr>XYZ-Theta Stage</vt:lpstr>
      <vt:lpstr>Detection</vt:lpstr>
      <vt:lpstr>Longboard Sample Pics</vt:lpstr>
      <vt:lpstr>Longboard Sample Pics</vt:lpstr>
      <vt:lpstr>Longboard Sample Pics</vt:lpstr>
      <vt:lpstr>Longboard Sample Pics</vt:lpstr>
      <vt:lpstr>Visualization of Embryo Development with FP/SPIM</vt:lpstr>
      <vt:lpstr>High-Speed Imaging of Danio Heart Beating</vt:lpstr>
      <vt:lpstr>Next-Generation SPIM</vt:lpstr>
      <vt:lpstr>Case-Study: CLARITY Upgrade</vt:lpstr>
      <vt:lpstr>Case-Study: CLARITY Upgrade</vt:lpstr>
      <vt:lpstr>Case-Study: CLARITY Upgrade</vt:lpstr>
      <vt:lpstr>PowerPoint Presentation</vt:lpstr>
      <vt:lpstr>PowerPoint Presentation</vt:lpstr>
      <vt:lpstr>How much does it cost?</vt:lpstr>
      <vt:lpstr>Conclusions</vt:lpstr>
      <vt:lpstr>Literature</vt:lpstr>
    </vt:vector>
  </TitlesOfParts>
  <Company>Caltech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</dc:title>
  <dc:creator>Lance Hayashida</dc:creator>
  <cp:lastModifiedBy>Andres Collazo</cp:lastModifiedBy>
  <cp:revision>305</cp:revision>
  <cp:lastPrinted>2012-03-08T01:29:55Z</cp:lastPrinted>
  <dcterms:created xsi:type="dcterms:W3CDTF">2012-02-10T00:48:32Z</dcterms:created>
  <dcterms:modified xsi:type="dcterms:W3CDTF">2017-03-10T00:29:11Z</dcterms:modified>
</cp:coreProperties>
</file>