
<file path=[Content_Types].xml><?xml version="1.0" encoding="utf-8"?>
<Types xmlns="http://schemas.openxmlformats.org/package/2006/content-types">
  <Default Extension="xml" ContentType="application/xml"/>
  <Default Extension="jpeg" ContentType="image/jpeg"/>
  <Default Extension="jpg" ContentType="image/jpeg"/>
  <Default Extension="rels" ContentType="application/vnd.openxmlformats-package.relationships+xml"/>
  <Default Extension="gif" ContentType="video/unknown"/>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3"/>
  </p:notesMasterIdLst>
  <p:sldIdLst>
    <p:sldId id="256" r:id="rId2"/>
    <p:sldId id="264" r:id="rId3"/>
    <p:sldId id="290" r:id="rId4"/>
    <p:sldId id="286" r:id="rId5"/>
    <p:sldId id="257" r:id="rId6"/>
    <p:sldId id="288" r:id="rId7"/>
    <p:sldId id="287" r:id="rId8"/>
    <p:sldId id="258" r:id="rId9"/>
    <p:sldId id="289" r:id="rId10"/>
    <p:sldId id="259" r:id="rId11"/>
    <p:sldId id="298" r:id="rId12"/>
    <p:sldId id="291" r:id="rId13"/>
    <p:sldId id="292" r:id="rId14"/>
    <p:sldId id="293" r:id="rId15"/>
    <p:sldId id="294" r:id="rId16"/>
    <p:sldId id="295" r:id="rId17"/>
    <p:sldId id="296" r:id="rId18"/>
    <p:sldId id="265" r:id="rId19"/>
    <p:sldId id="266" r:id="rId20"/>
    <p:sldId id="267" r:id="rId21"/>
    <p:sldId id="297" r:id="rId22"/>
    <p:sldId id="268" r:id="rId23"/>
    <p:sldId id="269" r:id="rId24"/>
    <p:sldId id="270" r:id="rId25"/>
    <p:sldId id="271" r:id="rId26"/>
    <p:sldId id="260" r:id="rId27"/>
    <p:sldId id="303" r:id="rId28"/>
    <p:sldId id="299" r:id="rId29"/>
    <p:sldId id="304" r:id="rId30"/>
    <p:sldId id="301" r:id="rId31"/>
    <p:sldId id="300" r:id="rId3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982" autoAdjust="0"/>
    <p:restoredTop sz="83107" autoAdjust="0"/>
  </p:normalViewPr>
  <p:slideViewPr>
    <p:cSldViewPr snapToGrid="0" snapToObjects="1">
      <p:cViewPr varScale="1">
        <p:scale>
          <a:sx n="92" d="100"/>
          <a:sy n="92" d="100"/>
        </p:scale>
        <p:origin x="-648" y="-12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notesMaster" Target="notesMasters/notesMaster1.xml"/><Relationship Id="rId34" Type="http://schemas.openxmlformats.org/officeDocument/2006/relationships/printerSettings" Target="printerSettings/printerSettings1.bin"/><Relationship Id="rId35" Type="http://schemas.openxmlformats.org/officeDocument/2006/relationships/presProps" Target="presProps.xml"/><Relationship Id="rId36" Type="http://schemas.openxmlformats.org/officeDocument/2006/relationships/viewProps" Target="viewProp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theme" Target="theme/theme1.xml"/><Relationship Id="rId38"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74EB8DC-02B7-DB46-877E-8CF5279DFA7D}" type="datetimeFigureOut">
              <a:rPr lang="en-US" smtClean="0"/>
              <a:t>2/11/15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F29AB05-2602-214A-AB62-B662E212E14B}" type="slidenum">
              <a:rPr lang="en-US" smtClean="0"/>
              <a:t>‹#›</a:t>
            </a:fld>
            <a:endParaRPr lang="en-US"/>
          </a:p>
        </p:txBody>
      </p:sp>
    </p:spTree>
    <p:extLst>
      <p:ext uri="{BB962C8B-B14F-4D97-AF65-F5344CB8AC3E}">
        <p14:creationId xmlns:p14="http://schemas.microsoft.com/office/powerpoint/2010/main" val="721371710"/>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www.youtube.com/watch?v=v7uRFVR9BPU" TargetMode="External"/><Relationship Id="rId4" Type="http://schemas.openxmlformats.org/officeDocument/2006/relationships/hyperlink" Target="http://www.youtube.com/watch?v=I64X7vHSHOE" TargetMode="External"/><Relationship Id="rId5" Type="http://schemas.openxmlformats.org/officeDocument/2006/relationships/hyperlink" Target="http://www.nature.com/nature/journal/v470/n7333/extref/nature09736-s5.mov" TargetMode="External"/><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www.hhmi.org</a:t>
            </a:r>
            <a:r>
              <a:rPr lang="en-US" dirty="0" smtClean="0"/>
              <a:t>/</a:t>
            </a:r>
            <a:r>
              <a:rPr lang="en-US" dirty="0" err="1" smtClean="0"/>
              <a:t>biointeractive</a:t>
            </a:r>
            <a:r>
              <a:rPr lang="en-US" dirty="0" smtClean="0"/>
              <a:t>/molecular-mechanism-synaptic-function</a:t>
            </a:r>
            <a:endParaRPr lang="en-US" dirty="0"/>
          </a:p>
        </p:txBody>
      </p:sp>
      <p:sp>
        <p:nvSpPr>
          <p:cNvPr id="4" name="Slide Number Placeholder 3"/>
          <p:cNvSpPr>
            <a:spLocks noGrp="1"/>
          </p:cNvSpPr>
          <p:nvPr>
            <p:ph type="sldNum" sz="quarter" idx="10"/>
          </p:nvPr>
        </p:nvSpPr>
        <p:spPr/>
        <p:txBody>
          <a:bodyPr/>
          <a:lstStyle/>
          <a:p>
            <a:fld id="{AF29AB05-2602-214A-AB62-B662E212E14B}" type="slidenum">
              <a:rPr lang="en-US" smtClean="0"/>
              <a:t>3</a:t>
            </a:fld>
            <a:endParaRPr lang="en-US"/>
          </a:p>
        </p:txBody>
      </p:sp>
    </p:spTree>
    <p:extLst>
      <p:ext uri="{BB962C8B-B14F-4D97-AF65-F5344CB8AC3E}">
        <p14:creationId xmlns:p14="http://schemas.microsoft.com/office/powerpoint/2010/main" val="31247120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0DE54C58-2B46-0B42-8F99-368FB5E91493}" type="slidenum">
              <a:rPr lang="en-US" smtClean="0"/>
              <a:t>14</a:t>
            </a:fld>
            <a:endParaRPr lang="en-US"/>
          </a:p>
        </p:txBody>
      </p:sp>
    </p:spTree>
    <p:extLst>
      <p:ext uri="{BB962C8B-B14F-4D97-AF65-F5344CB8AC3E}">
        <p14:creationId xmlns:p14="http://schemas.microsoft.com/office/powerpoint/2010/main" val="42395819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E54C58-2B46-0B42-8F99-368FB5E91493}" type="slidenum">
              <a:rPr lang="en-US" smtClean="0"/>
              <a:t>15</a:t>
            </a:fld>
            <a:endParaRPr lang="en-US"/>
          </a:p>
        </p:txBody>
      </p:sp>
    </p:spTree>
    <p:extLst>
      <p:ext uri="{BB962C8B-B14F-4D97-AF65-F5344CB8AC3E}">
        <p14:creationId xmlns:p14="http://schemas.microsoft.com/office/powerpoint/2010/main" val="41188761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hlinkClick r:id="rId3"/>
              </a:rPr>
              <a:t>http://www.youtube.com/watch?v=v7uRFVR9BPU</a:t>
            </a:r>
            <a:endParaRPr lang="en-US" dirty="0" smtClean="0"/>
          </a:p>
          <a:p>
            <a:r>
              <a:rPr lang="en-US" dirty="0" smtClean="0">
                <a:hlinkClick r:id="rId4"/>
              </a:rPr>
              <a:t>http://www.youtube.com/watch?v=I64X7vHSHOE</a:t>
            </a:r>
            <a:endParaRPr lang="en-US" dirty="0" smtClean="0"/>
          </a:p>
          <a:p>
            <a:r>
              <a:rPr lang="en-US" dirty="0" smtClean="0">
                <a:hlinkClick r:id="rId5"/>
              </a:rPr>
              <a:t>http://www.nature.com/nature/journal/v470/n7333/extref/nature09736-s5.mov</a:t>
            </a:r>
            <a:endParaRPr lang="en-US" dirty="0" smtClean="0"/>
          </a:p>
          <a:p>
            <a:endParaRPr lang="en-US" dirty="0"/>
          </a:p>
        </p:txBody>
      </p:sp>
      <p:sp>
        <p:nvSpPr>
          <p:cNvPr id="4" name="Slide Number Placeholder 3"/>
          <p:cNvSpPr>
            <a:spLocks noGrp="1"/>
          </p:cNvSpPr>
          <p:nvPr>
            <p:ph type="sldNum" sz="quarter" idx="10"/>
          </p:nvPr>
        </p:nvSpPr>
        <p:spPr/>
        <p:txBody>
          <a:bodyPr/>
          <a:lstStyle/>
          <a:p>
            <a:fld id="{0DE54C58-2B46-0B42-8F99-368FB5E91493}" type="slidenum">
              <a:rPr lang="en-US" smtClean="0"/>
              <a:t>16</a:t>
            </a:fld>
            <a:endParaRPr lang="en-US"/>
          </a:p>
        </p:txBody>
      </p:sp>
    </p:spTree>
    <p:extLst>
      <p:ext uri="{BB962C8B-B14F-4D97-AF65-F5344CB8AC3E}">
        <p14:creationId xmlns:p14="http://schemas.microsoft.com/office/powerpoint/2010/main" val="13352010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t-BR" dirty="0" err="1" smtClean="0"/>
              <a:t>http</a:t>
            </a:r>
            <a:r>
              <a:rPr lang="pt-BR" dirty="0" smtClean="0"/>
              <a:t>://</a:t>
            </a:r>
            <a:r>
              <a:rPr lang="pt-BR" dirty="0" err="1" smtClean="0"/>
              <a:t>vimeo.com</a:t>
            </a:r>
            <a:r>
              <a:rPr lang="pt-BR" dirty="0" smtClean="0"/>
              <a:t>/58448563</a:t>
            </a:r>
            <a:endParaRPr lang="en-US" dirty="0"/>
          </a:p>
        </p:txBody>
      </p:sp>
      <p:sp>
        <p:nvSpPr>
          <p:cNvPr id="4" name="Slide Number Placeholder 3"/>
          <p:cNvSpPr>
            <a:spLocks noGrp="1"/>
          </p:cNvSpPr>
          <p:nvPr>
            <p:ph type="sldNum" sz="quarter" idx="10"/>
          </p:nvPr>
        </p:nvSpPr>
        <p:spPr/>
        <p:txBody>
          <a:bodyPr/>
          <a:lstStyle/>
          <a:p>
            <a:fld id="{0DE54C58-2B46-0B42-8F99-368FB5E91493}" type="slidenum">
              <a:rPr lang="en-US" smtClean="0"/>
              <a:t>18</a:t>
            </a:fld>
            <a:endParaRPr lang="en-US"/>
          </a:p>
        </p:txBody>
      </p:sp>
    </p:spTree>
    <p:extLst>
      <p:ext uri="{BB962C8B-B14F-4D97-AF65-F5344CB8AC3E}">
        <p14:creationId xmlns:p14="http://schemas.microsoft.com/office/powerpoint/2010/main" val="16323854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t-BR" dirty="0" err="1" smtClean="0"/>
              <a:t>http</a:t>
            </a:r>
            <a:r>
              <a:rPr lang="pt-BR" dirty="0" smtClean="0"/>
              <a:t>://</a:t>
            </a:r>
            <a:r>
              <a:rPr lang="pt-BR" dirty="0" err="1" smtClean="0"/>
              <a:t>vimeo.com</a:t>
            </a:r>
            <a:r>
              <a:rPr lang="pt-BR" dirty="0" smtClean="0"/>
              <a:t>/58448563</a:t>
            </a:r>
          </a:p>
          <a:p>
            <a:endParaRPr lang="pt-BR" dirty="0" smtClean="0"/>
          </a:p>
          <a:p>
            <a:r>
              <a:rPr lang="pt-BR" dirty="0" err="1" smtClean="0"/>
              <a:t>http</a:t>
            </a:r>
            <a:r>
              <a:rPr lang="pt-BR" dirty="0" smtClean="0"/>
              <a:t>://</a:t>
            </a:r>
            <a:r>
              <a:rPr lang="pt-BR" dirty="0" err="1" smtClean="0"/>
              <a:t>www.nature.com</a:t>
            </a:r>
            <a:r>
              <a:rPr lang="pt-BR" dirty="0" smtClean="0"/>
              <a:t>/</a:t>
            </a:r>
            <a:r>
              <a:rPr lang="pt-BR" dirty="0" err="1" smtClean="0"/>
              <a:t>nmeth</a:t>
            </a:r>
            <a:r>
              <a:rPr lang="pt-BR" dirty="0" smtClean="0"/>
              <a:t>/</a:t>
            </a:r>
            <a:r>
              <a:rPr lang="pt-BR" dirty="0" err="1" smtClean="0"/>
              <a:t>journal</a:t>
            </a:r>
            <a:r>
              <a:rPr lang="pt-BR" dirty="0" smtClean="0"/>
              <a:t>/v10/n10/</a:t>
            </a:r>
            <a:r>
              <a:rPr lang="pt-BR" dirty="0" err="1" smtClean="0"/>
              <a:t>fig_tab</a:t>
            </a:r>
            <a:r>
              <a:rPr lang="pt-BR" dirty="0" smtClean="0"/>
              <a:t>/nmeth.2637_SV2.html</a:t>
            </a:r>
            <a:endParaRPr lang="en-US" dirty="0"/>
          </a:p>
        </p:txBody>
      </p:sp>
      <p:sp>
        <p:nvSpPr>
          <p:cNvPr id="4" name="Slide Number Placeholder 3"/>
          <p:cNvSpPr>
            <a:spLocks noGrp="1"/>
          </p:cNvSpPr>
          <p:nvPr>
            <p:ph type="sldNum" sz="quarter" idx="10"/>
          </p:nvPr>
        </p:nvSpPr>
        <p:spPr/>
        <p:txBody>
          <a:bodyPr/>
          <a:lstStyle/>
          <a:p>
            <a:fld id="{0DE54C58-2B46-0B42-8F99-368FB5E91493}" type="slidenum">
              <a:rPr lang="en-US" smtClean="0"/>
              <a:t>19</a:t>
            </a:fld>
            <a:endParaRPr lang="en-US"/>
          </a:p>
        </p:txBody>
      </p:sp>
    </p:spTree>
    <p:extLst>
      <p:ext uri="{BB962C8B-B14F-4D97-AF65-F5344CB8AC3E}">
        <p14:creationId xmlns:p14="http://schemas.microsoft.com/office/powerpoint/2010/main" val="26582022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Strategies for Imaging Genetically Specified Neuronal Populations with [Ca2+] Indicators.</a:t>
            </a:r>
          </a:p>
          <a:p>
            <a:r>
              <a:rPr lang="en-US" dirty="0" smtClean="0"/>
              <a:t>(A) All neurons are labeled </a:t>
            </a:r>
            <a:r>
              <a:rPr lang="en-US" dirty="0" err="1" smtClean="0"/>
              <a:t>nondiscriminately</a:t>
            </a:r>
            <a:r>
              <a:rPr lang="en-US" dirty="0" smtClean="0"/>
              <a:t> by bulk-loading with a [Ca2+] indicator (diffuse green). A genetically specified set of neurons express a fluorescent protein (yellow).(B) [Ca2+] imaging in mice expressing GFP in </a:t>
            </a:r>
            <a:r>
              <a:rPr lang="en-US" dirty="0" err="1" smtClean="0"/>
              <a:t>GABAergic</a:t>
            </a:r>
            <a:r>
              <a:rPr lang="en-US" dirty="0" smtClean="0"/>
              <a:t> interneurons. (Top) Image showing neurons bulk-loaded with [Ca2+] indicator. GFP fluorescence is overlaid in green. (Bottom) Responses of GFP-negative and GFP-positive (</a:t>
            </a:r>
            <a:r>
              <a:rPr lang="en-US" dirty="0" err="1" smtClean="0"/>
              <a:t>GABAergic</a:t>
            </a:r>
            <a:r>
              <a:rPr lang="en-US" dirty="0" smtClean="0"/>
              <a:t>) neurons to oriented bars. </a:t>
            </a:r>
            <a:r>
              <a:rPr lang="en-US" dirty="0" err="1" smtClean="0"/>
              <a:t>Modifed</a:t>
            </a:r>
            <a:r>
              <a:rPr lang="en-US" dirty="0" smtClean="0"/>
              <a:t> from </a:t>
            </a:r>
            <a:r>
              <a:rPr lang="en-US" dirty="0" err="1" smtClean="0"/>
              <a:t>Sohya</a:t>
            </a:r>
            <a:r>
              <a:rPr lang="en-US" dirty="0" smtClean="0"/>
              <a:t> et al., 2007.(C) A genetically specified subpopulation of neurons express a protein (such as </a:t>
            </a:r>
            <a:r>
              <a:rPr lang="en-US" dirty="0" err="1" smtClean="0"/>
              <a:t>tetracysteine</a:t>
            </a:r>
            <a:r>
              <a:rPr lang="en-US" dirty="0" smtClean="0"/>
              <a:t> motifs; blue) that makes them susceptible to labeling by modified versions of [Ca2+] indicators (such as </a:t>
            </a:r>
            <a:r>
              <a:rPr lang="en-US" dirty="0" err="1" smtClean="0"/>
              <a:t>biarsenicals</a:t>
            </a:r>
            <a:r>
              <a:rPr lang="en-US" dirty="0" smtClean="0"/>
              <a:t>; green).(D) A genetically specified subpopulation of neurons express a genetically encoded [Ca2+] indicator (green).(E–G) Imaging odor-evoked activity in Kenyon cells of the Drosophila mushroom body using genetically encoded [Ca2+] indicators (G-CaMP1.3) in vivo. (E) G-</a:t>
            </a:r>
            <a:r>
              <a:rPr lang="en-US" dirty="0" err="1" smtClean="0"/>
              <a:t>CaMP</a:t>
            </a:r>
            <a:r>
              <a:rPr lang="en-US" dirty="0" smtClean="0"/>
              <a:t> fluorescence showing the mushroom body. (F) Two responses to the same odor (difference image; 2 s after odor onset minus baseline). Two Kenyon cells show strong activity. (G) Time course of G-</a:t>
            </a:r>
            <a:r>
              <a:rPr lang="en-US" dirty="0" err="1" smtClean="0"/>
              <a:t>CaMP</a:t>
            </a:r>
            <a:r>
              <a:rPr lang="en-US" dirty="0" smtClean="0"/>
              <a:t> responses. Modified from Wang et al., 2004.</a:t>
            </a:r>
          </a:p>
          <a:p>
            <a:endParaRPr lang="en-US" dirty="0"/>
          </a:p>
        </p:txBody>
      </p:sp>
      <p:sp>
        <p:nvSpPr>
          <p:cNvPr id="4" name="Slide Number Placeholder 3"/>
          <p:cNvSpPr>
            <a:spLocks noGrp="1"/>
          </p:cNvSpPr>
          <p:nvPr>
            <p:ph type="sldNum" sz="quarter" idx="10"/>
          </p:nvPr>
        </p:nvSpPr>
        <p:spPr/>
        <p:txBody>
          <a:bodyPr/>
          <a:lstStyle/>
          <a:p>
            <a:fld id="{0DE54C58-2B46-0B42-8F99-368FB5E91493}" type="slidenum">
              <a:rPr lang="en-US" smtClean="0"/>
              <a:t>20</a:t>
            </a:fld>
            <a:endParaRPr lang="en-US"/>
          </a:p>
        </p:txBody>
      </p:sp>
    </p:spTree>
    <p:extLst>
      <p:ext uri="{BB962C8B-B14F-4D97-AF65-F5344CB8AC3E}">
        <p14:creationId xmlns:p14="http://schemas.microsoft.com/office/powerpoint/2010/main" val="36044046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F29AB05-2602-214A-AB62-B662E212E14B}" type="slidenum">
              <a:rPr lang="en-US" smtClean="0"/>
              <a:t>21</a:t>
            </a:fld>
            <a:endParaRPr lang="en-US"/>
          </a:p>
        </p:txBody>
      </p:sp>
    </p:spTree>
    <p:extLst>
      <p:ext uri="{BB962C8B-B14F-4D97-AF65-F5344CB8AC3E}">
        <p14:creationId xmlns:p14="http://schemas.microsoft.com/office/powerpoint/2010/main" val="31586756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Figure 3</a:t>
            </a:r>
          </a:p>
          <a:p>
            <a:r>
              <a:rPr lang="en-US" sz="1200" kern="1200" dirty="0" smtClean="0">
                <a:solidFill>
                  <a:schemeClr val="tx1"/>
                </a:solidFill>
                <a:latin typeface="+mn-lt"/>
                <a:ea typeface="+mn-ea"/>
                <a:cs typeface="+mn-cs"/>
              </a:rPr>
              <a:t>(A) Sample traces of single trial recordings of spontaneous action potential bursts from the neuron shown in (B). All optical traces have double exponential subtraction of bleach and were low pass filtered with a Kaiser-Bessel 30 filter (200 Hz cut off).</a:t>
            </a:r>
          </a:p>
          <a:p>
            <a:r>
              <a:rPr lang="en-US" sz="1200" kern="1200" dirty="0" smtClean="0">
                <a:solidFill>
                  <a:schemeClr val="tx1"/>
                </a:solidFill>
                <a:latin typeface="+mn-lt"/>
                <a:ea typeface="+mn-ea"/>
                <a:cs typeface="+mn-cs"/>
              </a:rPr>
              <a:t>(B) An 80 × 80 </a:t>
            </a:r>
            <a:r>
              <a:rPr lang="en-US" sz="1200" kern="1200" dirty="0" err="1" smtClean="0">
                <a:solidFill>
                  <a:schemeClr val="tx1"/>
                </a:solidFill>
                <a:latin typeface="+mn-lt"/>
                <a:ea typeface="+mn-ea"/>
                <a:cs typeface="+mn-cs"/>
              </a:rPr>
              <a:t>depixelated</a:t>
            </a:r>
            <a:r>
              <a:rPr lang="en-US" sz="1200" kern="1200" dirty="0" smtClean="0">
                <a:solidFill>
                  <a:schemeClr val="tx1"/>
                </a:solidFill>
                <a:latin typeface="+mn-lt"/>
                <a:ea typeface="+mn-ea"/>
                <a:cs typeface="+mn-cs"/>
              </a:rPr>
              <a:t> image of the neuron presented in (A). Scale bar: 50 </a:t>
            </a:r>
            <a:r>
              <a:rPr lang="en-US" sz="1200" kern="1200" dirty="0" err="1" smtClean="0">
                <a:solidFill>
                  <a:schemeClr val="tx1"/>
                </a:solidFill>
                <a:latin typeface="+mn-lt"/>
                <a:ea typeface="+mn-ea"/>
                <a:cs typeface="+mn-cs"/>
              </a:rPr>
              <a:t>μm</a:t>
            </a:r>
            <a:r>
              <a:rPr lang="en-US" sz="1200" kern="1200" dirty="0" smtClean="0">
                <a:solidFill>
                  <a:schemeClr val="tx1"/>
                </a:solidFill>
                <a:latin typeface="+mn-lt"/>
                <a:ea typeface="+mn-ea"/>
                <a:cs typeface="+mn-cs"/>
              </a:rPr>
              <a:t>.</a:t>
            </a:r>
          </a:p>
          <a:p>
            <a:r>
              <a:rPr lang="en-US" sz="1200" kern="1200" dirty="0" smtClean="0">
                <a:solidFill>
                  <a:schemeClr val="tx1"/>
                </a:solidFill>
                <a:latin typeface="+mn-lt"/>
                <a:ea typeface="+mn-ea"/>
                <a:cs typeface="+mn-cs"/>
              </a:rPr>
              <a:t>(C) The optical and voltage recording of a stimulated action potential burst from a different neuron expressing the </a:t>
            </a:r>
            <a:r>
              <a:rPr lang="en-US" sz="1200" kern="1200" dirty="0" err="1" smtClean="0">
                <a:solidFill>
                  <a:schemeClr val="tx1"/>
                </a:solidFill>
                <a:latin typeface="+mn-lt"/>
                <a:ea typeface="+mn-ea"/>
                <a:cs typeface="+mn-cs"/>
              </a:rPr>
              <a:t>ArcLight</a:t>
            </a:r>
            <a:r>
              <a:rPr lang="en-US" sz="1200" kern="1200" dirty="0" smtClean="0">
                <a:solidFill>
                  <a:schemeClr val="tx1"/>
                </a:solidFill>
                <a:latin typeface="+mn-lt"/>
                <a:ea typeface="+mn-ea"/>
                <a:cs typeface="+mn-cs"/>
              </a:rPr>
              <a:t> A242 probe. All traces have double exponential subtraction of bleach and used a Binomial smoothing of one and a </a:t>
            </a:r>
            <a:r>
              <a:rPr lang="en-US" sz="1200" kern="1200" dirty="0" err="1" smtClean="0">
                <a:solidFill>
                  <a:schemeClr val="tx1"/>
                </a:solidFill>
                <a:latin typeface="+mn-lt"/>
                <a:ea typeface="+mn-ea"/>
                <a:cs typeface="+mn-cs"/>
              </a:rPr>
              <a:t>τ</a:t>
            </a:r>
            <a:r>
              <a:rPr lang="en-US" sz="1200" kern="1200" dirty="0" smtClean="0">
                <a:solidFill>
                  <a:schemeClr val="tx1"/>
                </a:solidFill>
                <a:latin typeface="+mn-lt"/>
                <a:ea typeface="+mn-ea"/>
                <a:cs typeface="+mn-cs"/>
              </a:rPr>
              <a:t> of four.</a:t>
            </a:r>
            <a:endParaRPr lang="en-US" sz="1200" dirty="0" smtClean="0"/>
          </a:p>
          <a:p>
            <a:endParaRPr lang="en-US" dirty="0"/>
          </a:p>
        </p:txBody>
      </p:sp>
      <p:sp>
        <p:nvSpPr>
          <p:cNvPr id="4" name="Slide Number Placeholder 3"/>
          <p:cNvSpPr>
            <a:spLocks noGrp="1"/>
          </p:cNvSpPr>
          <p:nvPr>
            <p:ph type="sldNum" sz="quarter" idx="10"/>
          </p:nvPr>
        </p:nvSpPr>
        <p:spPr/>
        <p:txBody>
          <a:bodyPr/>
          <a:lstStyle/>
          <a:p>
            <a:fld id="{0DE54C58-2B46-0B42-8F99-368FB5E91493}" type="slidenum">
              <a:rPr lang="en-US" smtClean="0"/>
              <a:t>22</a:t>
            </a:fld>
            <a:endParaRPr lang="en-US"/>
          </a:p>
        </p:txBody>
      </p:sp>
    </p:spTree>
    <p:extLst>
      <p:ext uri="{BB962C8B-B14F-4D97-AF65-F5344CB8AC3E}">
        <p14:creationId xmlns:p14="http://schemas.microsoft.com/office/powerpoint/2010/main" val="8255267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t>Figure 4   </a:t>
            </a:r>
          </a:p>
          <a:p>
            <a:r>
              <a:rPr lang="en-US" sz="1200" kern="1200" dirty="0" smtClean="0">
                <a:solidFill>
                  <a:schemeClr val="tx1"/>
                </a:solidFill>
                <a:latin typeface="+mn-lt"/>
                <a:ea typeface="+mn-ea"/>
                <a:cs typeface="+mn-cs"/>
              </a:rPr>
              <a:t>(A) Sample traces of single trial recordings of spontaneous </a:t>
            </a:r>
            <a:r>
              <a:rPr lang="en-US" sz="1200" kern="1200" dirty="0" err="1" smtClean="0">
                <a:solidFill>
                  <a:schemeClr val="tx1"/>
                </a:solidFill>
                <a:latin typeface="+mn-lt"/>
                <a:ea typeface="+mn-ea"/>
                <a:cs typeface="+mn-cs"/>
              </a:rPr>
              <a:t>subthreshold</a:t>
            </a:r>
            <a:r>
              <a:rPr lang="en-US" sz="1200" kern="1200" dirty="0" smtClean="0">
                <a:solidFill>
                  <a:schemeClr val="tx1"/>
                </a:solidFill>
                <a:latin typeface="+mn-lt"/>
                <a:ea typeface="+mn-ea"/>
                <a:cs typeface="+mn-cs"/>
              </a:rPr>
              <a:t> and action potential activity from the neuron shown in (B). All optical traces have double exponential subtraction of the bleach and are low pass filtered with a Kaiser-Bessel 30 filter (200 Hz cut off). The arrowheads indicate the </a:t>
            </a:r>
            <a:r>
              <a:rPr lang="en-US" sz="1200" kern="1200" dirty="0" err="1" smtClean="0">
                <a:solidFill>
                  <a:schemeClr val="tx1"/>
                </a:solidFill>
                <a:latin typeface="+mn-lt"/>
                <a:ea typeface="+mn-ea"/>
                <a:cs typeface="+mn-cs"/>
              </a:rPr>
              <a:t>depolarizations</a:t>
            </a:r>
            <a:r>
              <a:rPr lang="en-US" sz="1200" kern="1200" dirty="0" smtClean="0">
                <a:solidFill>
                  <a:schemeClr val="tx1"/>
                </a:solidFill>
                <a:latin typeface="+mn-lt"/>
                <a:ea typeface="+mn-ea"/>
                <a:cs typeface="+mn-cs"/>
              </a:rPr>
              <a:t> (likely EPSPs) that triggered visible changes in the optical recordings.</a:t>
            </a:r>
          </a:p>
          <a:p>
            <a:r>
              <a:rPr lang="en-US" sz="1200" kern="1200" dirty="0" smtClean="0">
                <a:solidFill>
                  <a:schemeClr val="tx1"/>
                </a:solidFill>
                <a:latin typeface="+mn-lt"/>
                <a:ea typeface="+mn-ea"/>
                <a:cs typeface="+mn-cs"/>
              </a:rPr>
              <a:t>(B) An 80 × 80 </a:t>
            </a:r>
            <a:r>
              <a:rPr lang="en-US" sz="1200" kern="1200" dirty="0" err="1" smtClean="0">
                <a:solidFill>
                  <a:schemeClr val="tx1"/>
                </a:solidFill>
                <a:latin typeface="+mn-lt"/>
                <a:ea typeface="+mn-ea"/>
                <a:cs typeface="+mn-cs"/>
              </a:rPr>
              <a:t>depixelated</a:t>
            </a:r>
            <a:r>
              <a:rPr lang="en-US" sz="1200" kern="1200" dirty="0" smtClean="0">
                <a:solidFill>
                  <a:schemeClr val="tx1"/>
                </a:solidFill>
                <a:latin typeface="+mn-lt"/>
                <a:ea typeface="+mn-ea"/>
                <a:cs typeface="+mn-cs"/>
              </a:rPr>
              <a:t> image of the neuron presented in (A). Scale bar: 50 </a:t>
            </a:r>
            <a:r>
              <a:rPr lang="en-US" sz="1200" kern="1200" dirty="0" err="1" smtClean="0">
                <a:solidFill>
                  <a:schemeClr val="tx1"/>
                </a:solidFill>
                <a:latin typeface="+mn-lt"/>
                <a:ea typeface="+mn-ea"/>
                <a:cs typeface="+mn-cs"/>
              </a:rPr>
              <a:t>μm</a:t>
            </a:r>
            <a:r>
              <a:rPr lang="en-US" sz="1200" kern="1200" dirty="0" smtClean="0">
                <a:solidFill>
                  <a:schemeClr val="tx1"/>
                </a:solidFill>
                <a:latin typeface="+mn-lt"/>
                <a:ea typeface="+mn-ea"/>
                <a:cs typeface="+mn-cs"/>
              </a:rPr>
              <a:t>.</a:t>
            </a:r>
            <a:endParaRPr lang="en-US" dirty="0"/>
          </a:p>
        </p:txBody>
      </p:sp>
      <p:sp>
        <p:nvSpPr>
          <p:cNvPr id="4" name="Slide Number Placeholder 3"/>
          <p:cNvSpPr>
            <a:spLocks noGrp="1"/>
          </p:cNvSpPr>
          <p:nvPr>
            <p:ph type="sldNum" sz="quarter" idx="10"/>
          </p:nvPr>
        </p:nvSpPr>
        <p:spPr/>
        <p:txBody>
          <a:bodyPr/>
          <a:lstStyle/>
          <a:p>
            <a:fld id="{0DE54C58-2B46-0B42-8F99-368FB5E91493}" type="slidenum">
              <a:rPr lang="en-US" smtClean="0"/>
              <a:t>23</a:t>
            </a:fld>
            <a:endParaRPr lang="en-US"/>
          </a:p>
        </p:txBody>
      </p:sp>
    </p:spTree>
    <p:extLst>
      <p:ext uri="{BB962C8B-B14F-4D97-AF65-F5344CB8AC3E}">
        <p14:creationId xmlns:p14="http://schemas.microsoft.com/office/powerpoint/2010/main" val="20476538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E54C58-2B46-0B42-8F99-368FB5E91493}" type="slidenum">
              <a:rPr lang="en-US" smtClean="0"/>
              <a:t>25</a:t>
            </a:fld>
            <a:endParaRPr lang="en-US"/>
          </a:p>
        </p:txBody>
      </p:sp>
    </p:spTree>
    <p:extLst>
      <p:ext uri="{BB962C8B-B14F-4D97-AF65-F5344CB8AC3E}">
        <p14:creationId xmlns:p14="http://schemas.microsoft.com/office/powerpoint/2010/main" val="37300960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www.hhmi.org</a:t>
            </a:r>
            <a:r>
              <a:rPr lang="en-US" dirty="0" smtClean="0"/>
              <a:t>/</a:t>
            </a:r>
            <a:r>
              <a:rPr lang="en-US" dirty="0" err="1" smtClean="0"/>
              <a:t>biointeractive</a:t>
            </a:r>
            <a:r>
              <a:rPr lang="en-US" dirty="0" smtClean="0"/>
              <a:t>/molecular-mechanism-synaptic-function</a:t>
            </a:r>
            <a:endParaRPr lang="en-US" dirty="0"/>
          </a:p>
        </p:txBody>
      </p:sp>
      <p:sp>
        <p:nvSpPr>
          <p:cNvPr id="4" name="Slide Number Placeholder 3"/>
          <p:cNvSpPr>
            <a:spLocks noGrp="1"/>
          </p:cNvSpPr>
          <p:nvPr>
            <p:ph type="sldNum" sz="quarter" idx="10"/>
          </p:nvPr>
        </p:nvSpPr>
        <p:spPr/>
        <p:txBody>
          <a:bodyPr/>
          <a:lstStyle/>
          <a:p>
            <a:fld id="{AF29AB05-2602-214A-AB62-B662E212E14B}" type="slidenum">
              <a:rPr lang="en-US" smtClean="0"/>
              <a:t>4</a:t>
            </a:fld>
            <a:endParaRPr lang="en-US"/>
          </a:p>
        </p:txBody>
      </p:sp>
    </p:spTree>
    <p:extLst>
      <p:ext uri="{BB962C8B-B14F-4D97-AF65-F5344CB8AC3E}">
        <p14:creationId xmlns:p14="http://schemas.microsoft.com/office/powerpoint/2010/main" val="312471202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F29AB05-2602-214A-AB62-B662E212E14B}" type="slidenum">
              <a:rPr lang="en-US" smtClean="0"/>
              <a:t>26</a:t>
            </a:fld>
            <a:endParaRPr lang="en-US"/>
          </a:p>
        </p:txBody>
      </p:sp>
    </p:spTree>
    <p:extLst>
      <p:ext uri="{BB962C8B-B14F-4D97-AF65-F5344CB8AC3E}">
        <p14:creationId xmlns:p14="http://schemas.microsoft.com/office/powerpoint/2010/main" val="270159558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a:t>
            </a:r>
            <a:r>
              <a:rPr lang="en-US" baseline="0" dirty="0" smtClean="0"/>
              <a:t> DMD is a pixel array of micro-mirrors (100’s of thousand to millions) that act on a +12/-12 degree hinge.  The mirrors that are in the ON state reflect light into the path of the microscope.  Mirrors in the OFF state send light to a light dump inside the Mosaic 3.  In this way, we can draw regions of interest (ROIs) of mirrors in the ON state, thereby creating ROIs of precise patterns of light on the sample plain.  The key advantage to this approach over a </a:t>
            </a:r>
            <a:r>
              <a:rPr lang="en-US" baseline="0" dirty="0" err="1" smtClean="0"/>
              <a:t>galvonometer</a:t>
            </a:r>
            <a:r>
              <a:rPr lang="en-US" baseline="0" dirty="0" smtClean="0"/>
              <a:t> based approach (</a:t>
            </a:r>
            <a:r>
              <a:rPr lang="en-US" baseline="0" dirty="0" err="1" smtClean="0"/>
              <a:t>MicroPoint</a:t>
            </a:r>
            <a:r>
              <a:rPr lang="en-US" baseline="0" dirty="0" smtClean="0"/>
              <a:t>, FRAPPA) is the ability to simultaneously turn ON and OFF ROIs in </a:t>
            </a:r>
            <a:r>
              <a:rPr lang="en-US" baseline="0" dirty="0" err="1" smtClean="0"/>
              <a:t>uSec</a:t>
            </a:r>
            <a:r>
              <a:rPr lang="en-US" baseline="0" dirty="0" smtClean="0"/>
              <a:t> precision and to create ROIs that turn ON / OFF simultaneously</a:t>
            </a:r>
            <a:r>
              <a:rPr lang="en-US" baseline="0" dirty="0" smtClean="0"/>
              <a:t>.</a:t>
            </a:r>
          </a:p>
          <a:p>
            <a:r>
              <a:rPr lang="en-US" baseline="0" dirty="0" smtClean="0"/>
              <a:t>By Kevin</a:t>
            </a:r>
            <a:endParaRPr lang="en-US" dirty="0"/>
          </a:p>
        </p:txBody>
      </p:sp>
      <p:sp>
        <p:nvSpPr>
          <p:cNvPr id="4" name="Slide Number Placeholder 3"/>
          <p:cNvSpPr>
            <a:spLocks noGrp="1"/>
          </p:cNvSpPr>
          <p:nvPr>
            <p:ph type="sldNum" sz="quarter" idx="10"/>
          </p:nvPr>
        </p:nvSpPr>
        <p:spPr/>
        <p:txBody>
          <a:bodyPr/>
          <a:lstStyle/>
          <a:p>
            <a:pPr>
              <a:defRPr/>
            </a:pPr>
            <a:fld id="{6DB40EFC-C923-334E-A553-68859EF65A7F}" type="slidenum">
              <a:rPr lang="en-GB" smtClean="0"/>
              <a:pPr>
                <a:defRPr/>
              </a:pPr>
              <a:t>27</a:t>
            </a:fld>
            <a:endParaRPr lang="en-GB"/>
          </a:p>
        </p:txBody>
      </p:sp>
    </p:spTree>
    <p:extLst>
      <p:ext uri="{BB962C8B-B14F-4D97-AF65-F5344CB8AC3E}">
        <p14:creationId xmlns:p14="http://schemas.microsoft.com/office/powerpoint/2010/main" val="5063786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F29AB05-2602-214A-AB62-B662E212E14B}" type="slidenum">
              <a:rPr lang="en-US" smtClean="0"/>
              <a:t>31</a:t>
            </a:fld>
            <a:endParaRPr lang="en-US"/>
          </a:p>
        </p:txBody>
      </p:sp>
    </p:spTree>
    <p:extLst>
      <p:ext uri="{BB962C8B-B14F-4D97-AF65-F5344CB8AC3E}">
        <p14:creationId xmlns:p14="http://schemas.microsoft.com/office/powerpoint/2010/main" val="39198066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www.braininitiative.nih.gov</a:t>
            </a:r>
            <a:r>
              <a:rPr lang="en-US" dirty="0" smtClean="0"/>
              <a:t>/2025/</a:t>
            </a:r>
            <a:r>
              <a:rPr lang="en-US" dirty="0" err="1" smtClean="0"/>
              <a:t>index.htm</a:t>
            </a:r>
            <a:endParaRPr lang="en-US" dirty="0"/>
          </a:p>
        </p:txBody>
      </p:sp>
      <p:sp>
        <p:nvSpPr>
          <p:cNvPr id="4" name="Slide Number Placeholder 3"/>
          <p:cNvSpPr>
            <a:spLocks noGrp="1"/>
          </p:cNvSpPr>
          <p:nvPr>
            <p:ph type="sldNum" sz="quarter" idx="10"/>
          </p:nvPr>
        </p:nvSpPr>
        <p:spPr/>
        <p:txBody>
          <a:bodyPr/>
          <a:lstStyle/>
          <a:p>
            <a:fld id="{AF29AB05-2602-214A-AB62-B662E212E14B}" type="slidenum">
              <a:rPr lang="en-US" smtClean="0"/>
              <a:t>5</a:t>
            </a:fld>
            <a:endParaRPr lang="en-US"/>
          </a:p>
        </p:txBody>
      </p:sp>
    </p:spTree>
    <p:extLst>
      <p:ext uri="{BB962C8B-B14F-4D97-AF65-F5344CB8AC3E}">
        <p14:creationId xmlns:p14="http://schemas.microsoft.com/office/powerpoint/2010/main" val="25514464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www.braininitiative.nih.gov</a:t>
            </a:r>
            <a:r>
              <a:rPr lang="en-US" dirty="0" smtClean="0"/>
              <a:t>/2025/</a:t>
            </a:r>
            <a:r>
              <a:rPr lang="en-US" dirty="0" err="1" smtClean="0"/>
              <a:t>index.htm</a:t>
            </a:r>
            <a:endParaRPr lang="en-US" dirty="0"/>
          </a:p>
        </p:txBody>
      </p:sp>
      <p:sp>
        <p:nvSpPr>
          <p:cNvPr id="4" name="Slide Number Placeholder 3"/>
          <p:cNvSpPr>
            <a:spLocks noGrp="1"/>
          </p:cNvSpPr>
          <p:nvPr>
            <p:ph type="sldNum" sz="quarter" idx="10"/>
          </p:nvPr>
        </p:nvSpPr>
        <p:spPr/>
        <p:txBody>
          <a:bodyPr/>
          <a:lstStyle/>
          <a:p>
            <a:fld id="{AF29AB05-2602-214A-AB62-B662E212E14B}" type="slidenum">
              <a:rPr lang="en-US" smtClean="0"/>
              <a:t>6</a:t>
            </a:fld>
            <a:endParaRPr lang="en-US"/>
          </a:p>
        </p:txBody>
      </p:sp>
    </p:spTree>
    <p:extLst>
      <p:ext uri="{BB962C8B-B14F-4D97-AF65-F5344CB8AC3E}">
        <p14:creationId xmlns:p14="http://schemas.microsoft.com/office/powerpoint/2010/main" val="37830279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U.S. Photonics Industry Leaders are committing $30 million to tackle challenges of the BRAIN Initiative: The National Photonics Initiative (NPI), an alliance of major scientific societies, industry and academic organizations, is convening a Photonics Industry Neuroscience Group to focus on developing new optics and photonics technologies in support of the BRAIN Initiative. This multidisciplinary industry group is comprised of influential U.S. industry leaders including </a:t>
            </a:r>
            <a:r>
              <a:rPr lang="en-US" sz="1200" kern="1200" dirty="0" err="1" smtClean="0">
                <a:solidFill>
                  <a:schemeClr val="tx1"/>
                </a:solidFill>
                <a:effectLst/>
                <a:latin typeface="+mn-lt"/>
                <a:ea typeface="+mn-ea"/>
                <a:cs typeface="+mn-cs"/>
              </a:rPr>
              <a:t>Accumetra</a:t>
            </a:r>
            <a:r>
              <a:rPr lang="en-US" sz="1200" kern="1200" dirty="0" smtClean="0">
                <a:solidFill>
                  <a:schemeClr val="tx1"/>
                </a:solidFill>
                <a:effectLst/>
                <a:latin typeface="+mn-lt"/>
                <a:ea typeface="+mn-ea"/>
                <a:cs typeface="+mn-cs"/>
              </a:rPr>
              <a:t>, LLC; Agilent, Applied Scientific Instrumentation; Coherent; Hamamatsu; </a:t>
            </a:r>
            <a:r>
              <a:rPr lang="en-US" sz="1200" kern="1200" dirty="0" err="1" smtClean="0">
                <a:solidFill>
                  <a:schemeClr val="tx1"/>
                </a:solidFill>
                <a:effectLst/>
                <a:latin typeface="+mn-lt"/>
                <a:ea typeface="+mn-ea"/>
                <a:cs typeface="+mn-cs"/>
              </a:rPr>
              <a:t>Inscopix</a:t>
            </a:r>
            <a:r>
              <a:rPr lang="en-US" sz="1200" kern="1200" dirty="0" smtClean="0">
                <a:solidFill>
                  <a:schemeClr val="tx1"/>
                </a:solidFill>
                <a:effectLst/>
                <a:latin typeface="+mn-lt"/>
                <a:ea typeface="+mn-ea"/>
                <a:cs typeface="+mn-cs"/>
              </a:rPr>
              <a:t>, Inc.; Spectra—Physics; and THORLABS. The Photonics Industry Neuroscience Group will work closely with the BRAIN Initiative leadership and with the neuroscience research community to advance optics and photonics research and technology development. The NPI industry group will invest at least $30 million in existing and future research and development spending over the next three years to advance optics and photonics technology challenges in neuroscience, such as: </a:t>
            </a:r>
            <a:endParaRPr lang="en-US" dirty="0" smtClean="0"/>
          </a:p>
          <a:p>
            <a:r>
              <a:rPr lang="en-US" sz="1200" kern="1200" dirty="0" smtClean="0">
                <a:solidFill>
                  <a:schemeClr val="tx1"/>
                </a:solidFill>
                <a:effectLst/>
                <a:latin typeface="+mn-lt"/>
                <a:ea typeface="+mn-ea"/>
                <a:cs typeface="+mn-cs"/>
              </a:rPr>
              <a:t>o Developing the imaging optics, laser sources, automated scanning technology, and high resolution cameras to provide a ten- to one-hundred-fold increase in the capability of imaging groups of thousands of active neurons; </a:t>
            </a:r>
            <a:endParaRPr lang="en-US" dirty="0" smtClean="0"/>
          </a:p>
          <a:p>
            <a:r>
              <a:rPr lang="en-US" sz="1200" kern="1200" dirty="0" smtClean="0">
                <a:solidFill>
                  <a:schemeClr val="tx1"/>
                </a:solidFill>
                <a:effectLst/>
                <a:latin typeface="+mn-lt"/>
                <a:ea typeface="+mn-ea"/>
                <a:cs typeface="+mn-cs"/>
              </a:rPr>
              <a:t>o Developing miniature, affordable, and portable/implantable microscopes compatible with high-throughput facilities for therapeutic screening based on neural activity signatures; </a:t>
            </a:r>
            <a:endParaRPr lang="en-US" dirty="0" smtClean="0"/>
          </a:p>
          <a:p>
            <a:r>
              <a:rPr lang="en-US" sz="1200" kern="1200" dirty="0" smtClean="0">
                <a:solidFill>
                  <a:schemeClr val="tx1"/>
                </a:solidFill>
                <a:effectLst/>
                <a:latin typeface="+mn-lt"/>
                <a:ea typeface="+mn-ea"/>
                <a:cs typeface="+mn-cs"/>
              </a:rPr>
              <a:t>o Using large-scale, high-throughput protein engineering technology, develop a new generation of fluorescent indicators of neural activity with ten-fold improvements in efficiency and temporal response; and </a:t>
            </a:r>
            <a:endParaRPr lang="en-US" dirty="0" smtClean="0"/>
          </a:p>
          <a:p>
            <a:r>
              <a:rPr lang="en-US" sz="1200" kern="1200" dirty="0" smtClean="0">
                <a:solidFill>
                  <a:schemeClr val="tx1"/>
                </a:solidFill>
                <a:effectLst/>
                <a:latin typeface="+mn-lt"/>
                <a:ea typeface="+mn-ea"/>
                <a:cs typeface="+mn-cs"/>
              </a:rPr>
              <a:t>o Developing automated software for detailed mapping of the human brain, architecture, neuronal wiring geometry, and dynamic activity from three- dimensional data sets generated by MRI, CT, and microscopic imaging. </a:t>
            </a:r>
            <a:endParaRPr lang="en-US" dirty="0" smtClean="0"/>
          </a:p>
          <a:p>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  Howard Hughes Medical Institute invested more than $70 million to support the goals of the BRAIN Initiative during the past year, and plans a similar level of commitment in 2015: Howard Hughes Medical Institute (HHMI) has invested more than $70 million to support the BRAIN Initiative during the past year at its </a:t>
            </a:r>
            <a:r>
              <a:rPr lang="en-US" sz="1200" kern="1200" dirty="0" err="1" smtClean="0">
                <a:solidFill>
                  <a:schemeClr val="tx1"/>
                </a:solidFill>
                <a:effectLst/>
                <a:latin typeface="+mn-lt"/>
                <a:ea typeface="+mn-ea"/>
                <a:cs typeface="+mn-cs"/>
              </a:rPr>
              <a:t>Janelia</a:t>
            </a:r>
            <a:r>
              <a:rPr lang="en-US" sz="1200" kern="1200" dirty="0" smtClean="0">
                <a:solidFill>
                  <a:schemeClr val="tx1"/>
                </a:solidFill>
                <a:effectLst/>
                <a:latin typeface="+mn-lt"/>
                <a:ea typeface="+mn-ea"/>
                <a:cs typeface="+mn-cs"/>
              </a:rPr>
              <a:t> Research Campus and in the laboratories of HHMI Investigators at universities throughout the United States. This investment has been focused on developing new imaging technologies and understanding how information is stored and processed in neural networks. A similar level of commitment is expected in 2015, including large-scale efforts at </a:t>
            </a:r>
            <a:r>
              <a:rPr lang="en-US" sz="1200" kern="1200" dirty="0" err="1" smtClean="0">
                <a:solidFill>
                  <a:schemeClr val="tx1"/>
                </a:solidFill>
                <a:effectLst/>
                <a:latin typeface="+mn-lt"/>
                <a:ea typeface="+mn-ea"/>
                <a:cs typeface="+mn-cs"/>
              </a:rPr>
              <a:t>Janelia</a:t>
            </a:r>
            <a:r>
              <a:rPr lang="en-US" sz="1200" kern="1200" dirty="0" smtClean="0">
                <a:solidFill>
                  <a:schemeClr val="tx1"/>
                </a:solidFill>
                <a:effectLst/>
                <a:latin typeface="+mn-lt"/>
                <a:ea typeface="+mn-ea"/>
                <a:cs typeface="+mn-cs"/>
              </a:rPr>
              <a:t> for neuroanatomical studies using light and electron microscopy, and for the development of improved sensors of neuronal activity and other genetic reagents. </a:t>
            </a:r>
            <a:endParaRPr lang="en-US" dirty="0" smtClean="0">
              <a:effectLst/>
            </a:endParaRPr>
          </a:p>
          <a:p>
            <a:endParaRPr lang="en-US" dirty="0"/>
          </a:p>
        </p:txBody>
      </p:sp>
      <p:sp>
        <p:nvSpPr>
          <p:cNvPr id="4" name="Slide Number Placeholder 3"/>
          <p:cNvSpPr>
            <a:spLocks noGrp="1"/>
          </p:cNvSpPr>
          <p:nvPr>
            <p:ph type="sldNum" sz="quarter" idx="10"/>
          </p:nvPr>
        </p:nvSpPr>
        <p:spPr/>
        <p:txBody>
          <a:bodyPr/>
          <a:lstStyle/>
          <a:p>
            <a:fld id="{AF29AB05-2602-214A-AB62-B662E212E14B}" type="slidenum">
              <a:rPr lang="en-US" smtClean="0"/>
              <a:t>7</a:t>
            </a:fld>
            <a:endParaRPr lang="en-US"/>
          </a:p>
        </p:txBody>
      </p:sp>
    </p:spTree>
    <p:extLst>
      <p:ext uri="{BB962C8B-B14F-4D97-AF65-F5344CB8AC3E}">
        <p14:creationId xmlns:p14="http://schemas.microsoft.com/office/powerpoint/2010/main" val="12121376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F29AB05-2602-214A-AB62-B662E212E14B}" type="slidenum">
              <a:rPr lang="en-US" smtClean="0"/>
              <a:t>8</a:t>
            </a:fld>
            <a:endParaRPr lang="en-US"/>
          </a:p>
        </p:txBody>
      </p:sp>
    </p:spTree>
    <p:extLst>
      <p:ext uri="{BB962C8B-B14F-4D97-AF65-F5344CB8AC3E}">
        <p14:creationId xmlns:p14="http://schemas.microsoft.com/office/powerpoint/2010/main" val="18998019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err="1" smtClean="0">
                <a:solidFill>
                  <a:schemeClr val="tx1"/>
                </a:solidFill>
                <a:effectLst/>
                <a:latin typeface="+mn-lt"/>
                <a:ea typeface="+mn-ea"/>
                <a:cs typeface="+mn-cs"/>
              </a:rPr>
              <a:t>Ofer</a:t>
            </a:r>
            <a:r>
              <a:rPr lang="en-US" sz="1200" kern="1200" dirty="0" smtClean="0">
                <a:solidFill>
                  <a:schemeClr val="tx1"/>
                </a:solidFill>
                <a:effectLst/>
                <a:latin typeface="+mn-lt"/>
                <a:ea typeface="+mn-ea"/>
                <a:cs typeface="+mn-cs"/>
              </a:rPr>
              <a:t> Yizhar,1 </a:t>
            </a:r>
            <a:r>
              <a:rPr lang="en-US" sz="1200" kern="1200" dirty="0" err="1" smtClean="0">
                <a:solidFill>
                  <a:schemeClr val="tx1"/>
                </a:solidFill>
                <a:effectLst/>
                <a:latin typeface="+mn-lt"/>
                <a:ea typeface="+mn-ea"/>
                <a:cs typeface="+mn-cs"/>
              </a:rPr>
              <a:t>Lief</a:t>
            </a:r>
            <a:r>
              <a:rPr lang="en-US" sz="1200" kern="1200" dirty="0" smtClean="0">
                <a:solidFill>
                  <a:schemeClr val="tx1"/>
                </a:solidFill>
                <a:effectLst/>
                <a:latin typeface="+mn-lt"/>
                <a:ea typeface="+mn-ea"/>
                <a:cs typeface="+mn-cs"/>
              </a:rPr>
              <a:t> E. Fenno,1 Thomas J. Davidson,1 </a:t>
            </a:r>
            <a:r>
              <a:rPr lang="en-US" sz="1200" kern="1200" dirty="0" err="1" smtClean="0">
                <a:solidFill>
                  <a:schemeClr val="tx1"/>
                </a:solidFill>
                <a:effectLst/>
                <a:latin typeface="+mn-lt"/>
                <a:ea typeface="+mn-ea"/>
                <a:cs typeface="+mn-cs"/>
              </a:rPr>
              <a:t>Murtaza</a:t>
            </a:r>
            <a:r>
              <a:rPr lang="en-US" sz="1200" kern="1200" dirty="0" smtClean="0">
                <a:solidFill>
                  <a:schemeClr val="tx1"/>
                </a:solidFill>
                <a:effectLst/>
                <a:latin typeface="+mn-lt"/>
                <a:ea typeface="+mn-ea"/>
                <a:cs typeface="+mn-cs"/>
              </a:rPr>
              <a:t> Mogri,1 and Karl Deisseroth1,2,3,4,* </a:t>
            </a:r>
            <a:endParaRPr lang="en-US" dirty="0" smtClean="0"/>
          </a:p>
          <a:p>
            <a:endParaRPr lang="en-US" dirty="0"/>
          </a:p>
        </p:txBody>
      </p:sp>
      <p:sp>
        <p:nvSpPr>
          <p:cNvPr id="4" name="Slide Number Placeholder 3"/>
          <p:cNvSpPr>
            <a:spLocks noGrp="1"/>
          </p:cNvSpPr>
          <p:nvPr>
            <p:ph type="sldNum" sz="quarter" idx="10"/>
          </p:nvPr>
        </p:nvSpPr>
        <p:spPr/>
        <p:txBody>
          <a:bodyPr/>
          <a:lstStyle/>
          <a:p>
            <a:fld id="{AF29AB05-2602-214A-AB62-B662E212E14B}" type="slidenum">
              <a:rPr lang="en-US" smtClean="0"/>
              <a:t>11</a:t>
            </a:fld>
            <a:endParaRPr lang="en-US"/>
          </a:p>
        </p:txBody>
      </p:sp>
    </p:spTree>
    <p:extLst>
      <p:ext uri="{BB962C8B-B14F-4D97-AF65-F5344CB8AC3E}">
        <p14:creationId xmlns:p14="http://schemas.microsoft.com/office/powerpoint/2010/main" val="31409976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E54C58-2B46-0B42-8F99-368FB5E91493}" type="slidenum">
              <a:rPr lang="en-US" smtClean="0"/>
              <a:t>12</a:t>
            </a:fld>
            <a:endParaRPr lang="en-US"/>
          </a:p>
        </p:txBody>
      </p:sp>
    </p:spTree>
    <p:extLst>
      <p:ext uri="{BB962C8B-B14F-4D97-AF65-F5344CB8AC3E}">
        <p14:creationId xmlns:p14="http://schemas.microsoft.com/office/powerpoint/2010/main" val="6203577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Notice the peak excitation wavelength</a:t>
            </a:r>
            <a:r>
              <a:rPr lang="en-US" baseline="0" dirty="0" smtClean="0"/>
              <a:t> of the </a:t>
            </a:r>
            <a:r>
              <a:rPr lang="en-US" baseline="0" dirty="0" err="1" smtClean="0"/>
              <a:t>opsins</a:t>
            </a:r>
            <a:r>
              <a:rPr lang="en-US" baseline="0" dirty="0" smtClean="0"/>
              <a:t>. A protein engineering challenge is to excite </a:t>
            </a:r>
            <a:r>
              <a:rPr lang="en-US" baseline="0" dirty="0" err="1" smtClean="0"/>
              <a:t>opsins</a:t>
            </a:r>
            <a:r>
              <a:rPr lang="en-US" baseline="0" dirty="0" smtClean="0"/>
              <a:t> with red light (or even IR shifted).</a:t>
            </a:r>
          </a:p>
          <a:p>
            <a:endParaRPr lang="en-US" dirty="0" smtClean="0"/>
          </a:p>
          <a:p>
            <a:r>
              <a:rPr lang="en-US" dirty="0" smtClean="0"/>
              <a:t>NOTE:</a:t>
            </a:r>
            <a:r>
              <a:rPr lang="en-US" baseline="0" dirty="0" smtClean="0"/>
              <a:t> </a:t>
            </a:r>
            <a:r>
              <a:rPr lang="en-US" baseline="0" dirty="0" err="1" smtClean="0"/>
              <a:t>opsins</a:t>
            </a:r>
            <a:r>
              <a:rPr lang="en-US" baseline="0" dirty="0" smtClean="0"/>
              <a:t> are excited by a spectrum of wavelengths!</a:t>
            </a:r>
          </a:p>
          <a:p>
            <a:r>
              <a:rPr lang="en-US" baseline="0" dirty="0" smtClean="0"/>
              <a:t>CONCERNS: intensity/power (mWmm-2) and wavelength</a:t>
            </a:r>
          </a:p>
          <a:p>
            <a:endParaRPr lang="en-US" dirty="0"/>
          </a:p>
        </p:txBody>
      </p:sp>
      <p:sp>
        <p:nvSpPr>
          <p:cNvPr id="4" name="Slide Number Placeholder 3"/>
          <p:cNvSpPr>
            <a:spLocks noGrp="1"/>
          </p:cNvSpPr>
          <p:nvPr>
            <p:ph type="sldNum" sz="quarter" idx="10"/>
          </p:nvPr>
        </p:nvSpPr>
        <p:spPr/>
        <p:txBody>
          <a:bodyPr/>
          <a:lstStyle/>
          <a:p>
            <a:fld id="{AF29AB05-2602-214A-AB62-B662E212E14B}" type="slidenum">
              <a:rPr lang="en-US" smtClean="0"/>
              <a:t>13</a:t>
            </a:fld>
            <a:endParaRPr lang="en-US"/>
          </a:p>
        </p:txBody>
      </p:sp>
    </p:spTree>
    <p:extLst>
      <p:ext uri="{BB962C8B-B14F-4D97-AF65-F5344CB8AC3E}">
        <p14:creationId xmlns:p14="http://schemas.microsoft.com/office/powerpoint/2010/main" val="29980260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B0870F5-9165-DF49-845A-1320D837E1D3}" type="datetimeFigureOut">
              <a:rPr lang="en-US" smtClean="0"/>
              <a:t>2/11/15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FB9427D-32D2-394A-A761-036D301B652C}" type="slidenum">
              <a:rPr lang="en-US" smtClean="0"/>
              <a:t>‹#›</a:t>
            </a:fld>
            <a:endParaRPr lang="en-US"/>
          </a:p>
        </p:txBody>
      </p:sp>
    </p:spTree>
    <p:extLst>
      <p:ext uri="{BB962C8B-B14F-4D97-AF65-F5344CB8AC3E}">
        <p14:creationId xmlns:p14="http://schemas.microsoft.com/office/powerpoint/2010/main" val="19933474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B0870F5-9165-DF49-845A-1320D837E1D3}" type="datetimeFigureOut">
              <a:rPr lang="en-US" smtClean="0"/>
              <a:t>2/11/15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FB9427D-32D2-394A-A761-036D301B652C}" type="slidenum">
              <a:rPr lang="en-US" smtClean="0"/>
              <a:t>‹#›</a:t>
            </a:fld>
            <a:endParaRPr lang="en-US"/>
          </a:p>
        </p:txBody>
      </p:sp>
    </p:spTree>
    <p:extLst>
      <p:ext uri="{BB962C8B-B14F-4D97-AF65-F5344CB8AC3E}">
        <p14:creationId xmlns:p14="http://schemas.microsoft.com/office/powerpoint/2010/main" val="19797936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B0870F5-9165-DF49-845A-1320D837E1D3}" type="datetimeFigureOut">
              <a:rPr lang="en-US" smtClean="0"/>
              <a:t>2/11/15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FB9427D-32D2-394A-A761-036D301B652C}" type="slidenum">
              <a:rPr lang="en-US" smtClean="0"/>
              <a:t>‹#›</a:t>
            </a:fld>
            <a:endParaRPr lang="en-US"/>
          </a:p>
        </p:txBody>
      </p:sp>
    </p:spTree>
    <p:extLst>
      <p:ext uri="{BB962C8B-B14F-4D97-AF65-F5344CB8AC3E}">
        <p14:creationId xmlns:p14="http://schemas.microsoft.com/office/powerpoint/2010/main" val="14565762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B0870F5-9165-DF49-845A-1320D837E1D3}" type="datetimeFigureOut">
              <a:rPr lang="en-US" smtClean="0"/>
              <a:t>2/11/15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FB9427D-32D2-394A-A761-036D301B652C}" type="slidenum">
              <a:rPr lang="en-US" smtClean="0"/>
              <a:t>‹#›</a:t>
            </a:fld>
            <a:endParaRPr lang="en-US"/>
          </a:p>
        </p:txBody>
      </p:sp>
    </p:spTree>
    <p:extLst>
      <p:ext uri="{BB962C8B-B14F-4D97-AF65-F5344CB8AC3E}">
        <p14:creationId xmlns:p14="http://schemas.microsoft.com/office/powerpoint/2010/main" val="22526945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B0870F5-9165-DF49-845A-1320D837E1D3}" type="datetimeFigureOut">
              <a:rPr lang="en-US" smtClean="0"/>
              <a:t>2/11/15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FB9427D-32D2-394A-A761-036D301B652C}" type="slidenum">
              <a:rPr lang="en-US" smtClean="0"/>
              <a:t>‹#›</a:t>
            </a:fld>
            <a:endParaRPr lang="en-US"/>
          </a:p>
        </p:txBody>
      </p:sp>
    </p:spTree>
    <p:extLst>
      <p:ext uri="{BB962C8B-B14F-4D97-AF65-F5344CB8AC3E}">
        <p14:creationId xmlns:p14="http://schemas.microsoft.com/office/powerpoint/2010/main" val="14126260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B0870F5-9165-DF49-845A-1320D837E1D3}" type="datetimeFigureOut">
              <a:rPr lang="en-US" smtClean="0"/>
              <a:t>2/11/15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FB9427D-32D2-394A-A761-036D301B652C}" type="slidenum">
              <a:rPr lang="en-US" smtClean="0"/>
              <a:t>‹#›</a:t>
            </a:fld>
            <a:endParaRPr lang="en-US"/>
          </a:p>
        </p:txBody>
      </p:sp>
    </p:spTree>
    <p:extLst>
      <p:ext uri="{BB962C8B-B14F-4D97-AF65-F5344CB8AC3E}">
        <p14:creationId xmlns:p14="http://schemas.microsoft.com/office/powerpoint/2010/main" val="29084168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B0870F5-9165-DF49-845A-1320D837E1D3}" type="datetimeFigureOut">
              <a:rPr lang="en-US" smtClean="0"/>
              <a:t>2/11/15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FB9427D-32D2-394A-A761-036D301B652C}" type="slidenum">
              <a:rPr lang="en-US" smtClean="0"/>
              <a:t>‹#›</a:t>
            </a:fld>
            <a:endParaRPr lang="en-US"/>
          </a:p>
        </p:txBody>
      </p:sp>
    </p:spTree>
    <p:extLst>
      <p:ext uri="{BB962C8B-B14F-4D97-AF65-F5344CB8AC3E}">
        <p14:creationId xmlns:p14="http://schemas.microsoft.com/office/powerpoint/2010/main" val="27564937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B0870F5-9165-DF49-845A-1320D837E1D3}" type="datetimeFigureOut">
              <a:rPr lang="en-US" smtClean="0"/>
              <a:t>2/11/15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FB9427D-32D2-394A-A761-036D301B652C}" type="slidenum">
              <a:rPr lang="en-US" smtClean="0"/>
              <a:t>‹#›</a:t>
            </a:fld>
            <a:endParaRPr lang="en-US"/>
          </a:p>
        </p:txBody>
      </p:sp>
    </p:spTree>
    <p:extLst>
      <p:ext uri="{BB962C8B-B14F-4D97-AF65-F5344CB8AC3E}">
        <p14:creationId xmlns:p14="http://schemas.microsoft.com/office/powerpoint/2010/main" val="41802619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B0870F5-9165-DF49-845A-1320D837E1D3}" type="datetimeFigureOut">
              <a:rPr lang="en-US" smtClean="0"/>
              <a:t>2/11/15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FB9427D-32D2-394A-A761-036D301B652C}" type="slidenum">
              <a:rPr lang="en-US" smtClean="0"/>
              <a:t>‹#›</a:t>
            </a:fld>
            <a:endParaRPr lang="en-US"/>
          </a:p>
        </p:txBody>
      </p:sp>
    </p:spTree>
    <p:extLst>
      <p:ext uri="{BB962C8B-B14F-4D97-AF65-F5344CB8AC3E}">
        <p14:creationId xmlns:p14="http://schemas.microsoft.com/office/powerpoint/2010/main" val="36232330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B0870F5-9165-DF49-845A-1320D837E1D3}" type="datetimeFigureOut">
              <a:rPr lang="en-US" smtClean="0"/>
              <a:t>2/11/15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FB9427D-32D2-394A-A761-036D301B652C}" type="slidenum">
              <a:rPr lang="en-US" smtClean="0"/>
              <a:t>‹#›</a:t>
            </a:fld>
            <a:endParaRPr lang="en-US"/>
          </a:p>
        </p:txBody>
      </p:sp>
    </p:spTree>
    <p:extLst>
      <p:ext uri="{BB962C8B-B14F-4D97-AF65-F5344CB8AC3E}">
        <p14:creationId xmlns:p14="http://schemas.microsoft.com/office/powerpoint/2010/main" val="10500047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B0870F5-9165-DF49-845A-1320D837E1D3}" type="datetimeFigureOut">
              <a:rPr lang="en-US" smtClean="0"/>
              <a:t>2/11/15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FB9427D-32D2-394A-A761-036D301B652C}" type="slidenum">
              <a:rPr lang="en-US" smtClean="0"/>
              <a:t>‹#›</a:t>
            </a:fld>
            <a:endParaRPr lang="en-US"/>
          </a:p>
        </p:txBody>
      </p:sp>
    </p:spTree>
    <p:extLst>
      <p:ext uri="{BB962C8B-B14F-4D97-AF65-F5344CB8AC3E}">
        <p14:creationId xmlns:p14="http://schemas.microsoft.com/office/powerpoint/2010/main" val="382031376"/>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B0870F5-9165-DF49-845A-1320D837E1D3}" type="datetimeFigureOut">
              <a:rPr lang="en-US" smtClean="0"/>
              <a:t>2/11/15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FB9427D-32D2-394A-A761-036D301B652C}" type="slidenum">
              <a:rPr lang="en-US" smtClean="0"/>
              <a:t>‹#›</a:t>
            </a:fld>
            <a:endParaRPr lang="en-US"/>
          </a:p>
        </p:txBody>
      </p:sp>
    </p:spTree>
    <p:extLst>
      <p:ext uri="{BB962C8B-B14F-4D97-AF65-F5344CB8AC3E}">
        <p14:creationId xmlns:p14="http://schemas.microsoft.com/office/powerpoint/2010/main" val="416263800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7.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8.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9.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0.jpeg"/><Relationship Id="rId4" Type="http://schemas.openxmlformats.org/officeDocument/2006/relationships/hyperlink" Target="http://www.cell.com/neuron/abstract/S0896-6273(08)00031-7" TargetMode="External"/><Relationship Id="rId5" Type="http://schemas.openxmlformats.org/officeDocument/2006/relationships/image" Target="../media/image11.png"/><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7.xml"/><Relationship Id="rId3" Type="http://schemas.openxmlformats.org/officeDocument/2006/relationships/image" Target="../media/image12.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8.xml"/><Relationship Id="rId3" Type="http://schemas.openxmlformats.org/officeDocument/2006/relationships/image" Target="../media/image13.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7.xml.rels><?xml version="1.0" encoding="UTF-8" standalone="yes"?>
<Relationships xmlns="http://schemas.openxmlformats.org/package/2006/relationships"><Relationship Id="rId3" Type="http://schemas.openxmlformats.org/officeDocument/2006/relationships/image" Target="../media/image14.jpeg"/><Relationship Id="rId4" Type="http://schemas.openxmlformats.org/officeDocument/2006/relationships/image" Target="../media/image15.jpeg"/><Relationship Id="rId5" Type="http://schemas.openxmlformats.org/officeDocument/2006/relationships/image" Target="../media/image16.png"/><Relationship Id="rId6" Type="http://schemas.openxmlformats.org/officeDocument/2006/relationships/image" Target="../media/image17.png"/><Relationship Id="rId7" Type="http://schemas.openxmlformats.org/officeDocument/2006/relationships/image" Target="../media/image18.jpeg"/><Relationship Id="rId8" Type="http://schemas.openxmlformats.org/officeDocument/2006/relationships/image" Target="../media/image19.jpeg"/><Relationship Id="rId9" Type="http://schemas.openxmlformats.org/officeDocument/2006/relationships/image" Target="../media/image20.png"/><Relationship Id="rId10" Type="http://schemas.openxmlformats.org/officeDocument/2006/relationships/image" Target="../media/image21.png"/><Relationship Id="rId1" Type="http://schemas.openxmlformats.org/officeDocument/2006/relationships/slideLayout" Target="../slideLayouts/slideLayout7.xml"/><Relationship Id="rId2" Type="http://schemas.openxmlformats.org/officeDocument/2006/relationships/notesSlide" Target="../notesSlides/notesSlide2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jpg"/><Relationship Id="rId4" Type="http://schemas.openxmlformats.org/officeDocument/2006/relationships/image" Target="../media/image2.jpg"/><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2.xml"/><Relationship Id="rId5" Type="http://schemas.openxmlformats.org/officeDocument/2006/relationships/image" Target="../media/image3.png"/><Relationship Id="rId1" Type="http://schemas.microsoft.com/office/2007/relationships/media" Target="../media/media1.gif"/><Relationship Id="rId2" Type="http://schemas.openxmlformats.org/officeDocument/2006/relationships/video" Target="../media/media1.gi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 Id="rId3"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b="1" dirty="0" smtClean="0">
                <a:solidFill>
                  <a:schemeClr val="accent2"/>
                </a:solidFill>
              </a:rPr>
              <a:t>Neurobiology, </a:t>
            </a:r>
            <a:r>
              <a:rPr lang="en-US" b="1" dirty="0" err="1" smtClean="0">
                <a:solidFill>
                  <a:schemeClr val="accent2"/>
                </a:solidFill>
              </a:rPr>
              <a:t>Optogenetics</a:t>
            </a:r>
            <a:r>
              <a:rPr lang="en-US" b="1" dirty="0" smtClean="0">
                <a:solidFill>
                  <a:schemeClr val="accent2"/>
                </a:solidFill>
              </a:rPr>
              <a:t>, and Optics</a:t>
            </a:r>
            <a:endParaRPr lang="en-US" b="1" dirty="0">
              <a:solidFill>
                <a:schemeClr val="accent2"/>
              </a:solidFill>
            </a:endParaRPr>
          </a:p>
        </p:txBody>
      </p:sp>
      <p:sp>
        <p:nvSpPr>
          <p:cNvPr id="3" name="Subtitle 2"/>
          <p:cNvSpPr>
            <a:spLocks noGrp="1"/>
          </p:cNvSpPr>
          <p:nvPr>
            <p:ph type="subTitle" idx="1"/>
          </p:nvPr>
        </p:nvSpPr>
        <p:spPr/>
        <p:txBody>
          <a:bodyPr/>
          <a:lstStyle/>
          <a:p>
            <a:r>
              <a:rPr lang="en-US" b="1" dirty="0" smtClean="0">
                <a:solidFill>
                  <a:schemeClr val="accent3"/>
                </a:solidFill>
              </a:rPr>
              <a:t>Ravi Nath</a:t>
            </a:r>
          </a:p>
          <a:p>
            <a:r>
              <a:rPr lang="en-US" dirty="0" smtClean="0">
                <a:solidFill>
                  <a:schemeClr val="accent3"/>
                </a:solidFill>
              </a:rPr>
              <a:t>2015/02/10</a:t>
            </a:r>
            <a:endParaRPr lang="en-US" dirty="0">
              <a:solidFill>
                <a:schemeClr val="accent3"/>
              </a:solidFill>
            </a:endParaRPr>
          </a:p>
        </p:txBody>
      </p:sp>
    </p:spTree>
    <p:extLst>
      <p:ext uri="{BB962C8B-B14F-4D97-AF65-F5344CB8AC3E}">
        <p14:creationId xmlns:p14="http://schemas.microsoft.com/office/powerpoint/2010/main" val="1253325491"/>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solidFill>
                  <a:srgbClr val="1F497D"/>
                </a:solidFill>
              </a:rPr>
              <a:t>Requirements for Neurobiology Tools</a:t>
            </a:r>
            <a:endParaRPr lang="en-US" b="1" dirty="0">
              <a:solidFill>
                <a:srgbClr val="1F497D"/>
              </a:solidFill>
            </a:endParaRPr>
          </a:p>
        </p:txBody>
      </p:sp>
      <p:sp>
        <p:nvSpPr>
          <p:cNvPr id="3" name="Content Placeholder 2"/>
          <p:cNvSpPr>
            <a:spLocks noGrp="1"/>
          </p:cNvSpPr>
          <p:nvPr>
            <p:ph idx="1"/>
          </p:nvPr>
        </p:nvSpPr>
        <p:spPr/>
        <p:txBody>
          <a:bodyPr>
            <a:normAutofit/>
          </a:bodyPr>
          <a:lstStyle/>
          <a:p>
            <a:pPr marL="0" indent="0">
              <a:buNone/>
            </a:pPr>
            <a:r>
              <a:rPr lang="en-US" sz="4000" b="1" dirty="0" smtClean="0">
                <a:solidFill>
                  <a:srgbClr val="FF0000"/>
                </a:solidFill>
              </a:rPr>
              <a:t>Spatial and temporal precision</a:t>
            </a:r>
          </a:p>
          <a:p>
            <a:pPr marL="0" indent="0">
              <a:buNone/>
            </a:pPr>
            <a:endParaRPr lang="en-US" sz="4000" b="1" dirty="0">
              <a:solidFill>
                <a:srgbClr val="FF0000"/>
              </a:solidFill>
            </a:endParaRPr>
          </a:p>
          <a:p>
            <a:pPr marL="0" indent="0">
              <a:buNone/>
            </a:pPr>
            <a:r>
              <a:rPr lang="en-US" sz="4000" b="1" dirty="0" smtClean="0">
                <a:solidFill>
                  <a:srgbClr val="FF0000"/>
                </a:solidFill>
              </a:rPr>
              <a:t>Any ideas?</a:t>
            </a:r>
          </a:p>
        </p:txBody>
      </p:sp>
    </p:spTree>
    <p:extLst>
      <p:ext uri="{BB962C8B-B14F-4D97-AF65-F5344CB8AC3E}">
        <p14:creationId xmlns:p14="http://schemas.microsoft.com/office/powerpoint/2010/main" val="2766276956"/>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65231"/>
            <a:ext cx="8229600" cy="6181696"/>
          </a:xfrm>
        </p:spPr>
        <p:txBody>
          <a:bodyPr>
            <a:noAutofit/>
          </a:bodyPr>
          <a:lstStyle/>
          <a:p>
            <a:pPr marL="0" indent="0">
              <a:buNone/>
            </a:pPr>
            <a:r>
              <a:rPr lang="en-US" b="1" dirty="0" smtClean="0"/>
              <a:t>‘Aspects </a:t>
            </a:r>
            <a:r>
              <a:rPr lang="en-US" b="1" dirty="0"/>
              <a:t>of the conceptual inspiration for </a:t>
            </a:r>
            <a:r>
              <a:rPr lang="en-US" b="1" dirty="0" err="1"/>
              <a:t>optogenetics</a:t>
            </a:r>
            <a:r>
              <a:rPr lang="en-US" b="1" dirty="0"/>
              <a:t> can be traced to the 1970s. In 1979 Francis Crick, taking note of the complexity of the mammalian brain and the fact that electrodes cannot readily distinguish different cell types (Crick, 1979), </a:t>
            </a:r>
            <a:r>
              <a:rPr lang="en-US" b="1" dirty="0" smtClean="0"/>
              <a:t>suggested </a:t>
            </a:r>
            <a:r>
              <a:rPr lang="en-US" b="1" dirty="0"/>
              <a:t>that a major challenge facing neuroscience was the need to precisely control activity in one cell type while leaving the others unaltered. Crick later speculated in lectures that light might be a relevant control tool, but without a concept for how this could be done</a:t>
            </a:r>
            <a:r>
              <a:rPr lang="en-US" b="1" dirty="0" smtClean="0"/>
              <a:t>.’</a:t>
            </a:r>
            <a:endParaRPr lang="en-US" b="1" dirty="0"/>
          </a:p>
          <a:p>
            <a:endParaRPr lang="en-US" b="1" dirty="0"/>
          </a:p>
        </p:txBody>
      </p:sp>
      <p:sp>
        <p:nvSpPr>
          <p:cNvPr id="4" name="TextBox 3"/>
          <p:cNvSpPr txBox="1"/>
          <p:nvPr/>
        </p:nvSpPr>
        <p:spPr>
          <a:xfrm>
            <a:off x="6414843" y="6300406"/>
            <a:ext cx="2556168" cy="369332"/>
          </a:xfrm>
          <a:prstGeom prst="rect">
            <a:avLst/>
          </a:prstGeom>
          <a:noFill/>
        </p:spPr>
        <p:txBody>
          <a:bodyPr wrap="square" rtlCol="0">
            <a:spAutoFit/>
          </a:bodyPr>
          <a:lstStyle/>
          <a:p>
            <a:r>
              <a:rPr lang="de-DE" dirty="0"/>
              <a:t>Neuron </a:t>
            </a:r>
            <a:r>
              <a:rPr lang="de-DE" i="1" dirty="0"/>
              <a:t>71</a:t>
            </a:r>
            <a:r>
              <a:rPr lang="de-DE" dirty="0"/>
              <a:t>, </a:t>
            </a:r>
            <a:r>
              <a:rPr lang="de-DE" dirty="0" err="1"/>
              <a:t>July</a:t>
            </a:r>
            <a:r>
              <a:rPr lang="de-DE" dirty="0"/>
              <a:t> 14, </a:t>
            </a:r>
            <a:r>
              <a:rPr lang="de-DE" dirty="0" smtClean="0"/>
              <a:t>2011</a:t>
            </a:r>
            <a:endParaRPr lang="en-US" dirty="0"/>
          </a:p>
        </p:txBody>
      </p:sp>
    </p:spTree>
    <p:extLst>
      <p:ext uri="{BB962C8B-B14F-4D97-AF65-F5344CB8AC3E}">
        <p14:creationId xmlns:p14="http://schemas.microsoft.com/office/powerpoint/2010/main" val="1777864420"/>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Optogenetics</a:t>
            </a:r>
            <a:endParaRPr lang="en-US" dirty="0"/>
          </a:p>
        </p:txBody>
      </p:sp>
      <p:pic>
        <p:nvPicPr>
          <p:cNvPr id="4" name="Picture 3"/>
          <p:cNvPicPr>
            <a:picLocks noChangeAspect="1"/>
          </p:cNvPicPr>
          <p:nvPr/>
        </p:nvPicPr>
        <p:blipFill>
          <a:blip r:embed="rId3"/>
          <a:stretch>
            <a:fillRect/>
          </a:stretch>
        </p:blipFill>
        <p:spPr>
          <a:xfrm>
            <a:off x="2580848" y="1521302"/>
            <a:ext cx="3980722" cy="4915436"/>
          </a:xfrm>
          <a:prstGeom prst="rect">
            <a:avLst/>
          </a:prstGeom>
        </p:spPr>
      </p:pic>
    </p:spTree>
    <p:extLst>
      <p:ext uri="{BB962C8B-B14F-4D97-AF65-F5344CB8AC3E}">
        <p14:creationId xmlns:p14="http://schemas.microsoft.com/office/powerpoint/2010/main" val="4243441022"/>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4305" y="97123"/>
            <a:ext cx="8229600" cy="1143000"/>
          </a:xfrm>
        </p:spPr>
        <p:txBody>
          <a:bodyPr/>
          <a:lstStyle/>
          <a:p>
            <a:r>
              <a:rPr lang="en-US" b="1" dirty="0" err="1" smtClean="0">
                <a:solidFill>
                  <a:schemeClr val="accent1"/>
                </a:solidFill>
              </a:rPr>
              <a:t>Opsins</a:t>
            </a:r>
            <a:endParaRPr lang="en-US" b="1" dirty="0">
              <a:solidFill>
                <a:schemeClr val="accent1"/>
              </a:solidFill>
            </a:endParaRPr>
          </a:p>
        </p:txBody>
      </p:sp>
      <p:pic>
        <p:nvPicPr>
          <p:cNvPr id="8" name="Picture 50" descr="D:\riyaz\3-MARCH\15.03.2012\NRN_ISSUE\images\nrn3171-f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65363" y="1417638"/>
            <a:ext cx="5263725" cy="5334561"/>
          </a:xfrm>
          <a:prstGeom prst="rect">
            <a:avLst/>
          </a:prstGeom>
          <a:noFill/>
          <a:extLst>
            <a:ext uri="{909E8E84-426E-40dd-AFC4-6F175D3DCCD1}">
              <a14:hiddenFill xmlns:a14="http://schemas.microsoft.com/office/drawing/2010/main">
                <a:solidFill>
                  <a:srgbClr val="FFFFFF"/>
                </a:solidFill>
              </a14:hiddenFill>
            </a:ext>
          </a:extLst>
        </p:spPr>
      </p:pic>
      <p:sp>
        <p:nvSpPr>
          <p:cNvPr id="4" name="Content Placeholder 2"/>
          <p:cNvSpPr>
            <a:spLocks noGrp="1"/>
          </p:cNvSpPr>
          <p:nvPr>
            <p:ph idx="1"/>
          </p:nvPr>
        </p:nvSpPr>
        <p:spPr>
          <a:xfrm>
            <a:off x="228939" y="1201602"/>
            <a:ext cx="3656651" cy="5407202"/>
          </a:xfrm>
        </p:spPr>
        <p:txBody>
          <a:bodyPr>
            <a:normAutofit/>
          </a:bodyPr>
          <a:lstStyle/>
          <a:p>
            <a:pPr marL="0" indent="0">
              <a:buNone/>
            </a:pPr>
            <a:r>
              <a:rPr lang="en-US" sz="3600" b="1" dirty="0">
                <a:solidFill>
                  <a:schemeClr val="accent2"/>
                </a:solidFill>
              </a:rPr>
              <a:t>Sensory photoreceptors for </a:t>
            </a:r>
            <a:r>
              <a:rPr lang="en-US" sz="3600" b="1" dirty="0" err="1" smtClean="0">
                <a:solidFill>
                  <a:schemeClr val="accent2"/>
                </a:solidFill>
              </a:rPr>
              <a:t>algea</a:t>
            </a:r>
            <a:endParaRPr lang="en-US" sz="3600" b="1" dirty="0" smtClean="0">
              <a:solidFill>
                <a:schemeClr val="accent2"/>
              </a:solidFill>
            </a:endParaRPr>
          </a:p>
          <a:p>
            <a:pPr marL="0" indent="0">
              <a:buNone/>
            </a:pPr>
            <a:endParaRPr lang="en-US" sz="2000" b="1" dirty="0" smtClean="0">
              <a:solidFill>
                <a:schemeClr val="accent2"/>
              </a:solidFill>
            </a:endParaRPr>
          </a:p>
          <a:p>
            <a:pPr marL="0" indent="0">
              <a:buNone/>
            </a:pPr>
            <a:r>
              <a:rPr lang="en-US" sz="3600" b="1" dirty="0" smtClean="0">
                <a:solidFill>
                  <a:schemeClr val="accent2"/>
                </a:solidFill>
              </a:rPr>
              <a:t>Light sensitive ion channel</a:t>
            </a:r>
          </a:p>
          <a:p>
            <a:pPr marL="0" indent="0">
              <a:buNone/>
            </a:pPr>
            <a:endParaRPr lang="en-US" sz="2000" b="1" dirty="0" smtClean="0">
              <a:solidFill>
                <a:schemeClr val="accent2"/>
              </a:solidFill>
            </a:endParaRPr>
          </a:p>
          <a:p>
            <a:pPr marL="0" indent="0">
              <a:buNone/>
            </a:pPr>
            <a:r>
              <a:rPr lang="en-US" sz="3600" b="1" dirty="0" smtClean="0">
                <a:solidFill>
                  <a:schemeClr val="accent2"/>
                </a:solidFill>
              </a:rPr>
              <a:t>Require retinal as a co-factor</a:t>
            </a:r>
          </a:p>
        </p:txBody>
      </p:sp>
    </p:spTree>
    <p:extLst>
      <p:ext uri="{BB962C8B-B14F-4D97-AF65-F5344CB8AC3E}">
        <p14:creationId xmlns:p14="http://schemas.microsoft.com/office/powerpoint/2010/main" val="2653774415"/>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err="1" smtClean="0">
                <a:solidFill>
                  <a:schemeClr val="accent1"/>
                </a:solidFill>
              </a:rPr>
              <a:t>Optogenetics</a:t>
            </a:r>
            <a:endParaRPr lang="en-US" b="1" dirty="0">
              <a:solidFill>
                <a:schemeClr val="accent1"/>
              </a:solidFill>
            </a:endParaRPr>
          </a:p>
        </p:txBody>
      </p:sp>
      <p:sp>
        <p:nvSpPr>
          <p:cNvPr id="3" name="Content Placeholder 2"/>
          <p:cNvSpPr>
            <a:spLocks noGrp="1"/>
          </p:cNvSpPr>
          <p:nvPr>
            <p:ph idx="1"/>
          </p:nvPr>
        </p:nvSpPr>
        <p:spPr>
          <a:xfrm>
            <a:off x="457200" y="1600200"/>
            <a:ext cx="8229600" cy="4981295"/>
          </a:xfrm>
        </p:spPr>
        <p:txBody>
          <a:bodyPr>
            <a:normAutofit/>
          </a:bodyPr>
          <a:lstStyle/>
          <a:p>
            <a:pPr marL="0" indent="0">
              <a:buNone/>
            </a:pPr>
            <a:r>
              <a:rPr lang="en-US" b="1" dirty="0" err="1" smtClean="0">
                <a:solidFill>
                  <a:schemeClr val="accent2"/>
                </a:solidFill>
              </a:rPr>
              <a:t>Channelrhodopsin</a:t>
            </a:r>
            <a:r>
              <a:rPr lang="en-US" b="1" dirty="0" smtClean="0">
                <a:solidFill>
                  <a:schemeClr val="accent2"/>
                </a:solidFill>
              </a:rPr>
              <a:t> </a:t>
            </a:r>
            <a:r>
              <a:rPr lang="en-US" b="1" dirty="0">
                <a:solidFill>
                  <a:schemeClr val="accent2"/>
                </a:solidFill>
              </a:rPr>
              <a:t>(ChR2): </a:t>
            </a:r>
            <a:r>
              <a:rPr lang="en-US" b="1" dirty="0" err="1">
                <a:solidFill>
                  <a:schemeClr val="accent2"/>
                </a:solidFill>
              </a:rPr>
              <a:t>Cation</a:t>
            </a:r>
            <a:r>
              <a:rPr lang="en-US" b="1" dirty="0">
                <a:solidFill>
                  <a:schemeClr val="accent2"/>
                </a:solidFill>
              </a:rPr>
              <a:t> Channel</a:t>
            </a:r>
          </a:p>
          <a:p>
            <a:pPr marL="0" indent="0">
              <a:buNone/>
            </a:pPr>
            <a:endParaRPr lang="en-US" b="1" dirty="0" smtClean="0">
              <a:solidFill>
                <a:schemeClr val="accent2"/>
              </a:solidFill>
            </a:endParaRPr>
          </a:p>
          <a:p>
            <a:pPr marL="0" indent="0">
              <a:buNone/>
            </a:pPr>
            <a:r>
              <a:rPr lang="en-US" b="1" dirty="0" err="1" smtClean="0">
                <a:solidFill>
                  <a:schemeClr val="accent2"/>
                </a:solidFill>
              </a:rPr>
              <a:t>Halorhodopsins</a:t>
            </a:r>
            <a:r>
              <a:rPr lang="en-US" b="1" dirty="0" smtClean="0">
                <a:solidFill>
                  <a:schemeClr val="accent2"/>
                </a:solidFill>
              </a:rPr>
              <a:t> </a:t>
            </a:r>
            <a:r>
              <a:rPr lang="en-US" b="1" dirty="0">
                <a:solidFill>
                  <a:schemeClr val="accent2"/>
                </a:solidFill>
              </a:rPr>
              <a:t>(</a:t>
            </a:r>
            <a:r>
              <a:rPr lang="en-US" b="1" dirty="0" err="1">
                <a:solidFill>
                  <a:schemeClr val="accent2"/>
                </a:solidFill>
              </a:rPr>
              <a:t>NpHR</a:t>
            </a:r>
            <a:r>
              <a:rPr lang="en-US" b="1" dirty="0">
                <a:solidFill>
                  <a:schemeClr val="accent2"/>
                </a:solidFill>
              </a:rPr>
              <a:t>): Anion Channel</a:t>
            </a:r>
          </a:p>
          <a:p>
            <a:pPr marL="0" indent="0">
              <a:buNone/>
            </a:pPr>
            <a:endParaRPr lang="en-US" b="1" dirty="0" smtClean="0">
              <a:solidFill>
                <a:schemeClr val="accent2"/>
              </a:solidFill>
            </a:endParaRPr>
          </a:p>
          <a:p>
            <a:pPr marL="0" indent="0">
              <a:buNone/>
            </a:pPr>
            <a:r>
              <a:rPr lang="en-US" b="1" dirty="0" err="1" smtClean="0">
                <a:solidFill>
                  <a:schemeClr val="accent2"/>
                </a:solidFill>
              </a:rPr>
              <a:t>Optogenetics</a:t>
            </a:r>
            <a:r>
              <a:rPr lang="en-US" b="1" dirty="0" smtClean="0">
                <a:solidFill>
                  <a:schemeClr val="accent2"/>
                </a:solidFill>
              </a:rPr>
              <a:t> describes the use of microbial </a:t>
            </a:r>
            <a:r>
              <a:rPr lang="en-US" b="1" dirty="0" err="1">
                <a:solidFill>
                  <a:schemeClr val="accent2"/>
                </a:solidFill>
              </a:rPr>
              <a:t>opsins</a:t>
            </a:r>
            <a:r>
              <a:rPr lang="en-US" b="1" dirty="0">
                <a:solidFill>
                  <a:schemeClr val="accent2"/>
                </a:solidFill>
              </a:rPr>
              <a:t> to investigate neuronal circuits. </a:t>
            </a:r>
          </a:p>
          <a:p>
            <a:pPr marL="0" indent="0">
              <a:buNone/>
            </a:pPr>
            <a:endParaRPr lang="en-US" sz="2000" b="1" dirty="0">
              <a:solidFill>
                <a:schemeClr val="accent2"/>
              </a:solidFill>
            </a:endParaRPr>
          </a:p>
          <a:p>
            <a:pPr marL="0" indent="0">
              <a:buNone/>
            </a:pPr>
            <a:r>
              <a:rPr lang="en-US" b="1" dirty="0" smtClean="0">
                <a:solidFill>
                  <a:schemeClr val="accent2"/>
                </a:solidFill>
              </a:rPr>
              <a:t>Great spatial </a:t>
            </a:r>
            <a:r>
              <a:rPr lang="en-US" b="1" dirty="0">
                <a:solidFill>
                  <a:schemeClr val="accent2"/>
                </a:solidFill>
              </a:rPr>
              <a:t>and temporal resolution (</a:t>
            </a:r>
            <a:r>
              <a:rPr lang="en-US" b="1" dirty="0" err="1">
                <a:solidFill>
                  <a:schemeClr val="accent2"/>
                </a:solidFill>
              </a:rPr>
              <a:t>milli</a:t>
            </a:r>
            <a:r>
              <a:rPr lang="en-US" b="1" dirty="0">
                <a:solidFill>
                  <a:schemeClr val="accent2"/>
                </a:solidFill>
              </a:rPr>
              <a:t>-seconds</a:t>
            </a:r>
            <a:r>
              <a:rPr lang="en-US" b="1" dirty="0" smtClean="0">
                <a:solidFill>
                  <a:schemeClr val="accent2"/>
                </a:solidFill>
              </a:rPr>
              <a:t>)</a:t>
            </a:r>
            <a:endParaRPr lang="en-US" b="1" dirty="0">
              <a:solidFill>
                <a:schemeClr val="accent2"/>
              </a:solidFill>
            </a:endParaRPr>
          </a:p>
          <a:p>
            <a:endParaRPr lang="en-US" dirty="0"/>
          </a:p>
        </p:txBody>
      </p:sp>
    </p:spTree>
    <p:extLst>
      <p:ext uri="{BB962C8B-B14F-4D97-AF65-F5344CB8AC3E}">
        <p14:creationId xmlns:p14="http://schemas.microsoft.com/office/powerpoint/2010/main" val="2457582437"/>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Optogenetics</a:t>
            </a:r>
            <a:endParaRPr lang="en-US" dirty="0"/>
          </a:p>
        </p:txBody>
      </p:sp>
      <p:pic>
        <p:nvPicPr>
          <p:cNvPr id="4" name="Picture 3" descr="nmeth.f.324-F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4613" y="1625599"/>
            <a:ext cx="8315564" cy="4140201"/>
          </a:xfrm>
          <a:prstGeom prst="rect">
            <a:avLst/>
          </a:prstGeom>
        </p:spPr>
      </p:pic>
      <p:sp>
        <p:nvSpPr>
          <p:cNvPr id="3" name="TextBox 2"/>
          <p:cNvSpPr txBox="1"/>
          <p:nvPr/>
        </p:nvSpPr>
        <p:spPr>
          <a:xfrm>
            <a:off x="192928" y="6389619"/>
            <a:ext cx="2604533" cy="369332"/>
          </a:xfrm>
          <a:prstGeom prst="rect">
            <a:avLst/>
          </a:prstGeom>
          <a:noFill/>
        </p:spPr>
        <p:txBody>
          <a:bodyPr wrap="square" rtlCol="0">
            <a:spAutoFit/>
          </a:bodyPr>
          <a:lstStyle/>
          <a:p>
            <a:r>
              <a:rPr lang="en-US" i="1" dirty="0"/>
              <a:t>Nature Methods</a:t>
            </a:r>
            <a:endParaRPr lang="en-US" dirty="0"/>
          </a:p>
        </p:txBody>
      </p:sp>
    </p:spTree>
    <p:extLst>
      <p:ext uri="{BB962C8B-B14F-4D97-AF65-F5344CB8AC3E}">
        <p14:creationId xmlns:p14="http://schemas.microsoft.com/office/powerpoint/2010/main" val="2235154786"/>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tx2"/>
                </a:solidFill>
              </a:rPr>
              <a:t>Advantages of </a:t>
            </a:r>
            <a:r>
              <a:rPr lang="en-US" b="1" dirty="0" err="1" smtClean="0">
                <a:solidFill>
                  <a:schemeClr val="tx2"/>
                </a:solidFill>
              </a:rPr>
              <a:t>Opsins</a:t>
            </a:r>
            <a:endParaRPr lang="en-US" b="1" dirty="0">
              <a:solidFill>
                <a:schemeClr val="tx2"/>
              </a:solidFill>
            </a:endParaRPr>
          </a:p>
        </p:txBody>
      </p:sp>
      <p:sp>
        <p:nvSpPr>
          <p:cNvPr id="3" name="Content Placeholder 2"/>
          <p:cNvSpPr>
            <a:spLocks noGrp="1"/>
          </p:cNvSpPr>
          <p:nvPr>
            <p:ph idx="1"/>
          </p:nvPr>
        </p:nvSpPr>
        <p:spPr/>
        <p:txBody>
          <a:bodyPr/>
          <a:lstStyle/>
          <a:p>
            <a:pPr marL="0" indent="0">
              <a:buNone/>
            </a:pPr>
            <a:r>
              <a:rPr lang="en-US" b="1" dirty="0" smtClean="0">
                <a:solidFill>
                  <a:schemeClr val="accent2"/>
                </a:solidFill>
              </a:rPr>
              <a:t>Activate or inhibit neurons with excellent spatial and temporal resolution</a:t>
            </a:r>
          </a:p>
          <a:p>
            <a:pPr marL="0" indent="0">
              <a:buNone/>
            </a:pPr>
            <a:endParaRPr lang="en-US" b="1" dirty="0" smtClean="0">
              <a:solidFill>
                <a:schemeClr val="accent2"/>
              </a:solidFill>
            </a:endParaRPr>
          </a:p>
          <a:p>
            <a:pPr marL="0" indent="0">
              <a:buNone/>
            </a:pPr>
            <a:r>
              <a:rPr lang="en-US" b="1" dirty="0" err="1" smtClean="0">
                <a:solidFill>
                  <a:schemeClr val="accent2"/>
                </a:solidFill>
              </a:rPr>
              <a:t>Opsins</a:t>
            </a:r>
            <a:r>
              <a:rPr lang="en-US" b="1" dirty="0" smtClean="0">
                <a:solidFill>
                  <a:schemeClr val="accent2"/>
                </a:solidFill>
              </a:rPr>
              <a:t> can be expressed in individual, or populations of neurons</a:t>
            </a:r>
          </a:p>
          <a:p>
            <a:pPr marL="0" indent="0">
              <a:buNone/>
            </a:pPr>
            <a:endParaRPr lang="en-US" b="1" dirty="0" smtClean="0">
              <a:solidFill>
                <a:schemeClr val="accent2"/>
              </a:solidFill>
            </a:endParaRPr>
          </a:p>
          <a:p>
            <a:pPr marL="0" indent="0">
              <a:buNone/>
            </a:pPr>
            <a:r>
              <a:rPr lang="en-US" b="1" dirty="0" smtClean="0">
                <a:solidFill>
                  <a:schemeClr val="accent2"/>
                </a:solidFill>
              </a:rPr>
              <a:t>Necessity and </a:t>
            </a:r>
            <a:r>
              <a:rPr lang="en-US" b="1" dirty="0">
                <a:solidFill>
                  <a:schemeClr val="accent2"/>
                </a:solidFill>
              </a:rPr>
              <a:t>sufficiency</a:t>
            </a:r>
          </a:p>
          <a:p>
            <a:pPr marL="0" indent="0">
              <a:buNone/>
            </a:pPr>
            <a:endParaRPr lang="en-US" b="1" dirty="0">
              <a:solidFill>
                <a:schemeClr val="accent2"/>
              </a:solidFill>
            </a:endParaRPr>
          </a:p>
        </p:txBody>
      </p:sp>
    </p:spTree>
    <p:extLst>
      <p:ext uri="{BB962C8B-B14F-4D97-AF65-F5344CB8AC3E}">
        <p14:creationId xmlns:p14="http://schemas.microsoft.com/office/powerpoint/2010/main" val="652641950"/>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tx2"/>
                </a:solidFill>
              </a:rPr>
              <a:t>Disadvantages of </a:t>
            </a:r>
            <a:r>
              <a:rPr lang="en-US" b="1" dirty="0" err="1" smtClean="0">
                <a:solidFill>
                  <a:schemeClr val="tx2"/>
                </a:solidFill>
              </a:rPr>
              <a:t>Opsins</a:t>
            </a:r>
            <a:endParaRPr lang="en-US" b="1" dirty="0">
              <a:solidFill>
                <a:schemeClr val="tx2"/>
              </a:solidFill>
            </a:endParaRPr>
          </a:p>
        </p:txBody>
      </p:sp>
      <p:sp>
        <p:nvSpPr>
          <p:cNvPr id="3" name="Content Placeholder 2"/>
          <p:cNvSpPr>
            <a:spLocks noGrp="1"/>
          </p:cNvSpPr>
          <p:nvPr>
            <p:ph idx="1"/>
          </p:nvPr>
        </p:nvSpPr>
        <p:spPr>
          <a:xfrm>
            <a:off x="142546" y="1417638"/>
            <a:ext cx="9001454" cy="5257800"/>
          </a:xfrm>
        </p:spPr>
        <p:txBody>
          <a:bodyPr>
            <a:normAutofit/>
          </a:bodyPr>
          <a:lstStyle/>
          <a:p>
            <a:pPr marL="0" indent="0">
              <a:buNone/>
            </a:pPr>
            <a:r>
              <a:rPr lang="en-US" b="1" dirty="0" smtClean="0">
                <a:solidFill>
                  <a:schemeClr val="accent2"/>
                </a:solidFill>
              </a:rPr>
              <a:t>Changing natural properties of the membrane by overexpressing a channel protein</a:t>
            </a:r>
          </a:p>
          <a:p>
            <a:pPr marL="0" indent="0">
              <a:buNone/>
            </a:pPr>
            <a:endParaRPr lang="en-US" sz="2000" dirty="0" smtClean="0">
              <a:solidFill>
                <a:schemeClr val="accent2"/>
              </a:solidFill>
            </a:endParaRPr>
          </a:p>
          <a:p>
            <a:pPr marL="0" indent="0">
              <a:buNone/>
            </a:pPr>
            <a:r>
              <a:rPr lang="en-US" b="1" dirty="0" smtClean="0">
                <a:solidFill>
                  <a:schemeClr val="accent2"/>
                </a:solidFill>
              </a:rPr>
              <a:t>At least with blue light, there is enough energy to damage tissue</a:t>
            </a:r>
          </a:p>
          <a:p>
            <a:pPr marL="0" indent="0">
              <a:buNone/>
            </a:pPr>
            <a:endParaRPr lang="en-US" sz="2000" dirty="0" smtClean="0">
              <a:solidFill>
                <a:schemeClr val="accent2"/>
              </a:solidFill>
            </a:endParaRPr>
          </a:p>
          <a:p>
            <a:pPr marL="0" indent="0">
              <a:buNone/>
            </a:pPr>
            <a:r>
              <a:rPr lang="en-US" b="1" dirty="0" smtClean="0">
                <a:solidFill>
                  <a:schemeClr val="accent2"/>
                </a:solidFill>
              </a:rPr>
              <a:t>The light used is a confounding variable</a:t>
            </a:r>
          </a:p>
          <a:p>
            <a:pPr marL="0" indent="0">
              <a:buNone/>
            </a:pPr>
            <a:endParaRPr lang="en-US" sz="2000" dirty="0" smtClean="0">
              <a:solidFill>
                <a:schemeClr val="accent2"/>
              </a:solidFill>
            </a:endParaRPr>
          </a:p>
          <a:p>
            <a:pPr marL="0" indent="0">
              <a:buNone/>
            </a:pPr>
            <a:r>
              <a:rPr lang="en-US" b="1" dirty="0" smtClean="0">
                <a:solidFill>
                  <a:schemeClr val="accent2"/>
                </a:solidFill>
              </a:rPr>
              <a:t>Challenging to deliver </a:t>
            </a:r>
            <a:r>
              <a:rPr lang="en-US" b="1" dirty="0" err="1" smtClean="0">
                <a:solidFill>
                  <a:schemeClr val="accent2"/>
                </a:solidFill>
              </a:rPr>
              <a:t>opsins</a:t>
            </a:r>
            <a:r>
              <a:rPr lang="en-US" b="1" dirty="0" smtClean="0">
                <a:solidFill>
                  <a:schemeClr val="accent2"/>
                </a:solidFill>
              </a:rPr>
              <a:t> and install fiber optics</a:t>
            </a:r>
            <a:endParaRPr lang="en-US" b="1" dirty="0">
              <a:solidFill>
                <a:schemeClr val="accent2"/>
              </a:solidFill>
            </a:endParaRPr>
          </a:p>
        </p:txBody>
      </p:sp>
    </p:spTree>
    <p:extLst>
      <p:ext uri="{BB962C8B-B14F-4D97-AF65-F5344CB8AC3E}">
        <p14:creationId xmlns:p14="http://schemas.microsoft.com/office/powerpoint/2010/main" val="2948572752"/>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solidFill>
                  <a:schemeClr val="tx2"/>
                </a:solidFill>
              </a:rPr>
              <a:t>Genetically Encoded Neural Imaging</a:t>
            </a:r>
            <a:endParaRPr lang="en-US" b="1" dirty="0">
              <a:solidFill>
                <a:schemeClr val="tx2"/>
              </a:solidFill>
            </a:endParaRPr>
          </a:p>
        </p:txBody>
      </p:sp>
      <p:sp>
        <p:nvSpPr>
          <p:cNvPr id="3" name="Content Placeholder 2"/>
          <p:cNvSpPr>
            <a:spLocks noGrp="1"/>
          </p:cNvSpPr>
          <p:nvPr>
            <p:ph idx="1"/>
          </p:nvPr>
        </p:nvSpPr>
        <p:spPr/>
        <p:txBody>
          <a:bodyPr/>
          <a:lstStyle/>
          <a:p>
            <a:pPr marL="0" indent="0">
              <a:buNone/>
            </a:pPr>
            <a:r>
              <a:rPr lang="en-US" b="1" dirty="0" err="1" smtClean="0">
                <a:solidFill>
                  <a:srgbClr val="008000"/>
                </a:solidFill>
              </a:rPr>
              <a:t>Ca</a:t>
            </a:r>
            <a:r>
              <a:rPr lang="en-US" b="1" dirty="0" smtClean="0">
                <a:solidFill>
                  <a:srgbClr val="008000"/>
                </a:solidFill>
              </a:rPr>
              <a:t>++ indicators</a:t>
            </a:r>
          </a:p>
          <a:p>
            <a:pPr marL="0" indent="0">
              <a:buNone/>
            </a:pPr>
            <a:r>
              <a:rPr lang="en-US" b="1" dirty="0" smtClean="0">
                <a:solidFill>
                  <a:srgbClr val="008000"/>
                </a:solidFill>
              </a:rPr>
              <a:t>Voltage Sensors</a:t>
            </a:r>
          </a:p>
        </p:txBody>
      </p:sp>
    </p:spTree>
    <p:extLst>
      <p:ext uri="{BB962C8B-B14F-4D97-AF65-F5344CB8AC3E}">
        <p14:creationId xmlns:p14="http://schemas.microsoft.com/office/powerpoint/2010/main" val="3205217613"/>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err="1" smtClean="0">
                <a:solidFill>
                  <a:srgbClr val="4F81BD"/>
                </a:solidFill>
              </a:rPr>
              <a:t>GCaMP</a:t>
            </a:r>
            <a:endParaRPr lang="en-US" b="1" dirty="0">
              <a:solidFill>
                <a:srgbClr val="4F81BD"/>
              </a:solidFill>
            </a:endParaRPr>
          </a:p>
        </p:txBody>
      </p:sp>
      <p:pic>
        <p:nvPicPr>
          <p:cNvPr id="5"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r="56696" b="82304"/>
          <a:stretch/>
        </p:blipFill>
        <p:spPr bwMode="auto">
          <a:xfrm>
            <a:off x="5727337" y="1537953"/>
            <a:ext cx="3416663" cy="21218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4" name="TextBox 3"/>
          <p:cNvSpPr txBox="1"/>
          <p:nvPr/>
        </p:nvSpPr>
        <p:spPr>
          <a:xfrm>
            <a:off x="133690" y="1417638"/>
            <a:ext cx="5882101" cy="5016757"/>
          </a:xfrm>
          <a:prstGeom prst="rect">
            <a:avLst/>
          </a:prstGeom>
          <a:noFill/>
        </p:spPr>
        <p:txBody>
          <a:bodyPr wrap="square" rtlCol="0">
            <a:spAutoFit/>
          </a:bodyPr>
          <a:lstStyle/>
          <a:p>
            <a:r>
              <a:rPr lang="en-US" sz="3200" b="1" dirty="0" smtClean="0">
                <a:solidFill>
                  <a:srgbClr val="008000"/>
                </a:solidFill>
              </a:rPr>
              <a:t>Genetically Encoded Calcium Indicator</a:t>
            </a:r>
          </a:p>
          <a:p>
            <a:endParaRPr lang="en-US" sz="3200" b="1" dirty="0" smtClean="0">
              <a:solidFill>
                <a:srgbClr val="008000"/>
              </a:solidFill>
            </a:endParaRPr>
          </a:p>
          <a:p>
            <a:r>
              <a:rPr lang="en-US" sz="3200" b="1" dirty="0" err="1" smtClean="0">
                <a:solidFill>
                  <a:srgbClr val="008000"/>
                </a:solidFill>
              </a:rPr>
              <a:t>Calmodulin</a:t>
            </a:r>
            <a:r>
              <a:rPr lang="en-US" sz="3200" b="1" dirty="0" smtClean="0">
                <a:solidFill>
                  <a:srgbClr val="008000"/>
                </a:solidFill>
              </a:rPr>
              <a:t> (</a:t>
            </a:r>
            <a:r>
              <a:rPr lang="en-US" sz="3200" b="1" dirty="0" err="1" smtClean="0">
                <a:solidFill>
                  <a:srgbClr val="008000"/>
                </a:solidFill>
              </a:rPr>
              <a:t>CaM</a:t>
            </a:r>
            <a:r>
              <a:rPr lang="en-US" sz="3200" b="1" dirty="0" smtClean="0">
                <a:solidFill>
                  <a:srgbClr val="008000"/>
                </a:solidFill>
              </a:rPr>
              <a:t>) is an important </a:t>
            </a:r>
            <a:r>
              <a:rPr lang="en-US" sz="3200" b="1" dirty="0">
                <a:solidFill>
                  <a:srgbClr val="008000"/>
                </a:solidFill>
              </a:rPr>
              <a:t>p</a:t>
            </a:r>
            <a:r>
              <a:rPr lang="en-US" sz="3200" b="1" dirty="0" smtClean="0">
                <a:solidFill>
                  <a:srgbClr val="008000"/>
                </a:solidFill>
              </a:rPr>
              <a:t>ost-synaptic density protein that binds </a:t>
            </a:r>
            <a:r>
              <a:rPr lang="en-US" sz="3200" b="1" dirty="0" err="1" smtClean="0">
                <a:solidFill>
                  <a:srgbClr val="008000"/>
                </a:solidFill>
              </a:rPr>
              <a:t>Ca</a:t>
            </a:r>
            <a:r>
              <a:rPr lang="en-US" sz="3200" b="1" dirty="0" smtClean="0">
                <a:solidFill>
                  <a:srgbClr val="008000"/>
                </a:solidFill>
              </a:rPr>
              <a:t>++</a:t>
            </a:r>
          </a:p>
          <a:p>
            <a:endParaRPr lang="en-US" sz="3200" dirty="0" smtClean="0"/>
          </a:p>
          <a:p>
            <a:r>
              <a:rPr lang="en-US" sz="3200" b="1" dirty="0" err="1" smtClean="0">
                <a:solidFill>
                  <a:srgbClr val="008000"/>
                </a:solidFill>
              </a:rPr>
              <a:t>Ca</a:t>
            </a:r>
            <a:r>
              <a:rPr lang="en-US" sz="3200" b="1" dirty="0" smtClean="0">
                <a:solidFill>
                  <a:srgbClr val="008000"/>
                </a:solidFill>
              </a:rPr>
              <a:t>++ binds to </a:t>
            </a:r>
            <a:r>
              <a:rPr lang="en-US" sz="3200" b="1" dirty="0" err="1" smtClean="0">
                <a:solidFill>
                  <a:srgbClr val="008000"/>
                </a:solidFill>
              </a:rPr>
              <a:t>CaM</a:t>
            </a:r>
            <a:r>
              <a:rPr lang="en-US" sz="3200" b="1" dirty="0" smtClean="0">
                <a:solidFill>
                  <a:srgbClr val="008000"/>
                </a:solidFill>
              </a:rPr>
              <a:t> and causes a conformational change that causes GFP </a:t>
            </a:r>
            <a:r>
              <a:rPr lang="en-US" sz="3200" b="1" dirty="0" err="1" smtClean="0">
                <a:solidFill>
                  <a:srgbClr val="008000"/>
                </a:solidFill>
              </a:rPr>
              <a:t>fluoresence</a:t>
            </a:r>
            <a:endParaRPr lang="en-US" sz="3200" b="1" dirty="0">
              <a:solidFill>
                <a:srgbClr val="008000"/>
              </a:solidFill>
            </a:endParaRPr>
          </a:p>
        </p:txBody>
      </p:sp>
    </p:spTree>
    <p:extLst>
      <p:ext uri="{BB962C8B-B14F-4D97-AF65-F5344CB8AC3E}">
        <p14:creationId xmlns:p14="http://schemas.microsoft.com/office/powerpoint/2010/main" val="3474630534"/>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a:t>
            </a:r>
            <a:endParaRPr lang="en-US" dirty="0"/>
          </a:p>
        </p:txBody>
      </p:sp>
      <p:sp>
        <p:nvSpPr>
          <p:cNvPr id="3" name="Content Placeholder 2"/>
          <p:cNvSpPr>
            <a:spLocks noGrp="1"/>
          </p:cNvSpPr>
          <p:nvPr>
            <p:ph idx="1"/>
          </p:nvPr>
        </p:nvSpPr>
        <p:spPr/>
        <p:txBody>
          <a:bodyPr>
            <a:normAutofit fontScale="77500" lnSpcReduction="20000"/>
          </a:bodyPr>
          <a:lstStyle/>
          <a:p>
            <a:pPr marL="0" indent="0">
              <a:buNone/>
            </a:pPr>
            <a:r>
              <a:rPr lang="en-US" dirty="0" smtClean="0"/>
              <a:t>A quick Primer on Neurobiology</a:t>
            </a:r>
          </a:p>
          <a:p>
            <a:pPr marL="0" indent="0">
              <a:buNone/>
            </a:pPr>
            <a:r>
              <a:rPr lang="en-US" dirty="0" smtClean="0"/>
              <a:t>Obama’s take on Neurobiology</a:t>
            </a:r>
          </a:p>
          <a:p>
            <a:pPr marL="0" indent="0">
              <a:buNone/>
            </a:pPr>
            <a:r>
              <a:rPr lang="en-US" dirty="0" smtClean="0"/>
              <a:t>Neurobiology and Tool development</a:t>
            </a:r>
          </a:p>
          <a:p>
            <a:pPr marL="0" indent="0">
              <a:buNone/>
            </a:pPr>
            <a:r>
              <a:rPr lang="en-US" dirty="0" smtClean="0"/>
              <a:t>Existing tools </a:t>
            </a:r>
          </a:p>
          <a:p>
            <a:pPr marL="0" indent="0">
              <a:buNone/>
            </a:pPr>
            <a:r>
              <a:rPr lang="en-US" dirty="0"/>
              <a:t>	</a:t>
            </a:r>
            <a:r>
              <a:rPr lang="en-US" dirty="0" err="1" smtClean="0"/>
              <a:t>Opsins</a:t>
            </a:r>
            <a:endParaRPr lang="en-US" dirty="0" smtClean="0"/>
          </a:p>
          <a:p>
            <a:pPr marL="0" indent="0">
              <a:buNone/>
            </a:pPr>
            <a:r>
              <a:rPr lang="en-US" dirty="0" smtClean="0"/>
              <a:t>	</a:t>
            </a:r>
            <a:r>
              <a:rPr lang="en-US" dirty="0" err="1" smtClean="0"/>
              <a:t>GCaMP</a:t>
            </a:r>
            <a:endParaRPr lang="en-US" dirty="0" smtClean="0"/>
          </a:p>
          <a:p>
            <a:pPr marL="0" indent="0">
              <a:buNone/>
            </a:pPr>
            <a:r>
              <a:rPr lang="en-US" dirty="0"/>
              <a:t>	</a:t>
            </a:r>
            <a:r>
              <a:rPr lang="en-US" dirty="0" smtClean="0"/>
              <a:t>Voltage Sensors</a:t>
            </a:r>
          </a:p>
          <a:p>
            <a:pPr marL="0" indent="0">
              <a:buNone/>
            </a:pPr>
            <a:r>
              <a:rPr lang="en-US" dirty="0" err="1" smtClean="0"/>
              <a:t>Connectome</a:t>
            </a:r>
            <a:r>
              <a:rPr lang="en-US" dirty="0" smtClean="0"/>
              <a:t> </a:t>
            </a:r>
            <a:r>
              <a:rPr lang="en-US" dirty="0" err="1" smtClean="0"/>
              <a:t>vs</a:t>
            </a:r>
            <a:r>
              <a:rPr lang="en-US" dirty="0" smtClean="0"/>
              <a:t> Functional </a:t>
            </a:r>
            <a:r>
              <a:rPr lang="en-US" dirty="0" err="1" smtClean="0"/>
              <a:t>Connectome</a:t>
            </a:r>
            <a:endParaRPr lang="en-US" dirty="0" smtClean="0"/>
          </a:p>
          <a:p>
            <a:pPr marL="0" indent="0">
              <a:buNone/>
            </a:pPr>
            <a:r>
              <a:rPr lang="en-US" dirty="0" smtClean="0"/>
              <a:t>All-optical Interrogation of </a:t>
            </a:r>
            <a:r>
              <a:rPr lang="en-US" i="1" dirty="0" smtClean="0"/>
              <a:t>C. </a:t>
            </a:r>
            <a:r>
              <a:rPr lang="en-US" i="1" dirty="0" err="1" smtClean="0"/>
              <a:t>elegans</a:t>
            </a:r>
            <a:endParaRPr lang="en-US" i="1" dirty="0" smtClean="0"/>
          </a:p>
          <a:p>
            <a:pPr marL="0" indent="0">
              <a:buNone/>
            </a:pPr>
            <a:r>
              <a:rPr lang="en-US" dirty="0"/>
              <a:t>	</a:t>
            </a:r>
            <a:endParaRPr lang="en-US" dirty="0" smtClean="0"/>
          </a:p>
          <a:p>
            <a:pPr marL="0" indent="0">
              <a:buNone/>
            </a:pPr>
            <a:r>
              <a:rPr lang="en-US" dirty="0"/>
              <a:t>	</a:t>
            </a:r>
            <a:endParaRPr lang="en-US" dirty="0" smtClean="0"/>
          </a:p>
          <a:p>
            <a:pPr marL="0" indent="0">
              <a:buNone/>
            </a:pPr>
            <a:endParaRPr lang="en-US" dirty="0"/>
          </a:p>
          <a:p>
            <a:pPr marL="0" indent="0">
              <a:buNone/>
            </a:pPr>
            <a:endParaRPr lang="en-US" dirty="0" smtClean="0"/>
          </a:p>
          <a:p>
            <a:pPr marL="0" indent="0">
              <a:buNone/>
            </a:pPr>
            <a:endParaRPr lang="en-US" dirty="0" smtClean="0"/>
          </a:p>
          <a:p>
            <a:pPr marL="0" indent="0">
              <a:buNone/>
            </a:pPr>
            <a:endParaRPr lang="en-US" dirty="0"/>
          </a:p>
        </p:txBody>
      </p:sp>
    </p:spTree>
    <p:extLst>
      <p:ext uri="{BB962C8B-B14F-4D97-AF65-F5344CB8AC3E}">
        <p14:creationId xmlns:p14="http://schemas.microsoft.com/office/powerpoint/2010/main" val="2135797124"/>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ov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5750" y="528638"/>
            <a:ext cx="6032500" cy="5800725"/>
          </a:xfrm>
          <a:prstGeom prst="rect">
            <a:avLst/>
          </a:prstGeom>
          <a:noFill/>
          <a:ln w="63500">
            <a:solidFill>
              <a:srgbClr val="FFFFFF"/>
            </a:solidFill>
            <a:miter lim="800000"/>
            <a:headEnd/>
            <a:tailEnd/>
          </a:ln>
          <a:extLst>
            <a:ext uri="{909E8E84-426E-40dd-AFC4-6F175D3DCCD1}">
              <a14:hiddenFill xmlns:a14="http://schemas.microsoft.com/office/drawing/2010/main">
                <a:solidFill>
                  <a:srgbClr val="FFFFFF"/>
                </a:solidFill>
              </a14:hiddenFill>
            </a:ext>
          </a:extLst>
        </p:spPr>
      </p:pic>
      <p:sp>
        <p:nvSpPr>
          <p:cNvPr id="6" name="Rectangle 6"/>
          <p:cNvSpPr>
            <a:spLocks noChangeArrowheads="1"/>
          </p:cNvSpPr>
          <p:nvPr/>
        </p:nvSpPr>
        <p:spPr bwMode="auto">
          <a:xfrm>
            <a:off x="952500" y="6477000"/>
            <a:ext cx="8255000" cy="231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pPr>
              <a:buClr>
                <a:srgbClr val="000000"/>
              </a:buClr>
              <a:buSzPct val="100000"/>
            </a:pPr>
            <a:r>
              <a:rPr lang="en-US" sz="900">
                <a:solidFill>
                  <a:srgbClr val="FFFFFF"/>
                </a:solidFill>
                <a:sym typeface="Arial" charset="0"/>
              </a:rPr>
              <a:t>Source: </a:t>
            </a:r>
            <a:r>
              <a:rPr lang="en-US" sz="900">
                <a:solidFill>
                  <a:srgbClr val="FFFFFF"/>
                </a:solidFill>
                <a:sym typeface="Arial" charset="0"/>
                <a:hlinkClick r:id="rId4"/>
              </a:rPr>
              <a:t>Neuron , Volume 57, Issue 5, Pages 634-660</a:t>
            </a:r>
            <a:r>
              <a:rPr lang="en-US" sz="900">
                <a:solidFill>
                  <a:srgbClr val="FFFFFF"/>
                </a:solidFill>
                <a:sym typeface="Arial" charset="0"/>
              </a:rPr>
              <a:t> (DOI:10.1016/j.neuron.2008.01.002)</a:t>
            </a:r>
          </a:p>
        </p:txBody>
      </p:sp>
      <p:pic>
        <p:nvPicPr>
          <p:cNvPr id="7" name="Picture 8" descr="Cove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375" y="6350000"/>
            <a:ext cx="650875" cy="457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4238529"/>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err="1" smtClean="0">
                <a:solidFill>
                  <a:srgbClr val="008000"/>
                </a:solidFill>
              </a:rPr>
              <a:t>GCaMP</a:t>
            </a:r>
            <a:endParaRPr lang="en-US" b="1" dirty="0">
              <a:solidFill>
                <a:srgbClr val="008000"/>
              </a:solidFill>
            </a:endParaRPr>
          </a:p>
        </p:txBody>
      </p:sp>
      <p:sp>
        <p:nvSpPr>
          <p:cNvPr id="3" name="Content Placeholder 2"/>
          <p:cNvSpPr>
            <a:spLocks noGrp="1"/>
          </p:cNvSpPr>
          <p:nvPr>
            <p:ph idx="1"/>
          </p:nvPr>
        </p:nvSpPr>
        <p:spPr>
          <a:xfrm>
            <a:off x="457200" y="1448334"/>
            <a:ext cx="8229600" cy="5178420"/>
          </a:xfrm>
        </p:spPr>
        <p:txBody>
          <a:bodyPr>
            <a:normAutofit fontScale="92500"/>
          </a:bodyPr>
          <a:lstStyle/>
          <a:p>
            <a:pPr marL="0" indent="0">
              <a:buNone/>
            </a:pPr>
            <a:r>
              <a:rPr lang="en-US" sz="3600" b="1" dirty="0" smtClean="0">
                <a:solidFill>
                  <a:srgbClr val="008000"/>
                </a:solidFill>
              </a:rPr>
              <a:t>Fluorescence </a:t>
            </a:r>
            <a:r>
              <a:rPr lang="en-US" sz="3600" b="1" dirty="0">
                <a:solidFill>
                  <a:srgbClr val="008000"/>
                </a:solidFill>
              </a:rPr>
              <a:t>M</a:t>
            </a:r>
            <a:r>
              <a:rPr lang="en-US" sz="3600" b="1" dirty="0" smtClean="0">
                <a:solidFill>
                  <a:srgbClr val="008000"/>
                </a:solidFill>
              </a:rPr>
              <a:t>icroscopy Refresher</a:t>
            </a:r>
          </a:p>
          <a:p>
            <a:pPr marL="0" indent="0">
              <a:buNone/>
            </a:pPr>
            <a:r>
              <a:rPr lang="en-US" sz="3600" dirty="0" smtClean="0">
                <a:solidFill>
                  <a:schemeClr val="tx2">
                    <a:lumMod val="60000"/>
                    <a:lumOff val="40000"/>
                  </a:schemeClr>
                </a:solidFill>
              </a:rPr>
              <a:t>	</a:t>
            </a:r>
            <a:r>
              <a:rPr lang="en-US" sz="3600" b="1" dirty="0" smtClean="0">
                <a:solidFill>
                  <a:schemeClr val="tx2">
                    <a:lumMod val="60000"/>
                    <a:lumOff val="40000"/>
                  </a:schemeClr>
                </a:solidFill>
              </a:rPr>
              <a:t>Excitation: 485 nm</a:t>
            </a:r>
          </a:p>
          <a:p>
            <a:pPr marL="0" indent="0">
              <a:buNone/>
            </a:pPr>
            <a:r>
              <a:rPr lang="en-US" sz="3600" b="1" dirty="0" smtClean="0">
                <a:solidFill>
                  <a:schemeClr val="accent1">
                    <a:lumMod val="75000"/>
                  </a:schemeClr>
                </a:solidFill>
              </a:rPr>
              <a:t>	Emission: 510 nm</a:t>
            </a:r>
          </a:p>
          <a:p>
            <a:pPr marL="0" indent="0">
              <a:buNone/>
            </a:pPr>
            <a:endParaRPr lang="en-US" sz="1200" b="1" dirty="0" smtClean="0">
              <a:solidFill>
                <a:schemeClr val="accent1">
                  <a:lumMod val="75000"/>
                </a:schemeClr>
              </a:solidFill>
            </a:endParaRPr>
          </a:p>
          <a:p>
            <a:pPr marL="0" indent="0">
              <a:buNone/>
            </a:pPr>
            <a:r>
              <a:rPr lang="en-US" sz="3600" b="1" dirty="0" smtClean="0"/>
              <a:t>The emission wavelength overlaps with the wavelengths that activate </a:t>
            </a:r>
            <a:r>
              <a:rPr lang="en-US" sz="3600" b="1" dirty="0" err="1" smtClean="0"/>
              <a:t>opsins</a:t>
            </a:r>
            <a:r>
              <a:rPr lang="en-US" sz="3600" b="1" dirty="0" smtClean="0"/>
              <a:t>!</a:t>
            </a:r>
          </a:p>
          <a:p>
            <a:pPr marL="0" indent="0">
              <a:buNone/>
            </a:pPr>
            <a:endParaRPr lang="en-US" sz="1200" dirty="0" smtClean="0"/>
          </a:p>
          <a:p>
            <a:pPr marL="0" indent="0">
              <a:buNone/>
            </a:pPr>
            <a:r>
              <a:rPr lang="en-US" sz="3600" b="1" dirty="0" err="1" smtClean="0">
                <a:solidFill>
                  <a:srgbClr val="FF0000"/>
                </a:solidFill>
              </a:rPr>
              <a:t>RCaMP</a:t>
            </a:r>
            <a:r>
              <a:rPr lang="en-US" sz="3600" b="1" dirty="0" smtClean="0">
                <a:solidFill>
                  <a:srgbClr val="FF0000"/>
                </a:solidFill>
              </a:rPr>
              <a:t>, a red-shifted </a:t>
            </a:r>
            <a:r>
              <a:rPr lang="en-US" sz="3600" b="1" dirty="0" err="1" smtClean="0">
                <a:solidFill>
                  <a:srgbClr val="FF0000"/>
                </a:solidFill>
              </a:rPr>
              <a:t>GCaMP</a:t>
            </a:r>
            <a:r>
              <a:rPr lang="en-US" sz="3600" b="1" dirty="0" smtClean="0">
                <a:solidFill>
                  <a:srgbClr val="FF0000"/>
                </a:solidFill>
              </a:rPr>
              <a:t>, circumvents this technical difficulty. Another approach is to shift the wavelength of activation of </a:t>
            </a:r>
            <a:r>
              <a:rPr lang="en-US" sz="3600" b="1" dirty="0" err="1" smtClean="0">
                <a:solidFill>
                  <a:srgbClr val="FF0000"/>
                </a:solidFill>
              </a:rPr>
              <a:t>opsins</a:t>
            </a:r>
            <a:endParaRPr lang="en-US" sz="3600" b="1" dirty="0" smtClean="0">
              <a:solidFill>
                <a:srgbClr val="FF0000"/>
              </a:solidFill>
            </a:endParaRPr>
          </a:p>
        </p:txBody>
      </p:sp>
    </p:spTree>
    <p:extLst>
      <p:ext uri="{BB962C8B-B14F-4D97-AF65-F5344CB8AC3E}">
        <p14:creationId xmlns:p14="http://schemas.microsoft.com/office/powerpoint/2010/main" val="2512020922"/>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4393" y="1282896"/>
            <a:ext cx="8462407" cy="3667043"/>
          </a:xfrm>
          <a:prstGeom prst="rect">
            <a:avLst/>
          </a:prstGeom>
          <a:noFill/>
          <a:extLst>
            <a:ext uri="{909E8E84-426E-40dd-AFC4-6F175D3DCCD1}">
              <a14:hiddenFill xmlns:a14="http://schemas.microsoft.com/office/drawing/2010/main">
                <a:solidFill>
                  <a:srgbClr val="FFFFFF"/>
                </a:solidFill>
              </a14:hiddenFill>
            </a:ext>
          </a:extLst>
        </p:spPr>
      </p:pic>
      <p:sp>
        <p:nvSpPr>
          <p:cNvPr id="4102" name="Text Box 6"/>
          <p:cNvSpPr txBox="1">
            <a:spLocks noChangeArrowheads="1"/>
          </p:cNvSpPr>
          <p:nvPr/>
        </p:nvSpPr>
        <p:spPr bwMode="auto">
          <a:xfrm>
            <a:off x="0" y="6585385"/>
            <a:ext cx="7620000" cy="25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r>
              <a:rPr lang="en-US" sz="1000" dirty="0"/>
              <a:t>Neuron Volume 75, Issue 5 2012 779 - 785</a:t>
            </a:r>
          </a:p>
        </p:txBody>
      </p:sp>
      <p:sp>
        <p:nvSpPr>
          <p:cNvPr id="8" name="Title 1"/>
          <p:cNvSpPr txBox="1">
            <a:spLocks/>
          </p:cNvSpPr>
          <p:nvPr/>
        </p:nvSpPr>
        <p:spPr>
          <a:xfrm>
            <a:off x="457200" y="274638"/>
            <a:ext cx="8229600" cy="1143000"/>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dirty="0" smtClean="0">
                <a:solidFill>
                  <a:srgbClr val="4F81BD"/>
                </a:solidFill>
              </a:rPr>
              <a:t>Voltage-Sensors</a:t>
            </a:r>
            <a:endParaRPr lang="en-US" b="1" dirty="0">
              <a:solidFill>
                <a:srgbClr val="4F81BD"/>
              </a:solidFill>
            </a:endParaRPr>
          </a:p>
        </p:txBody>
      </p:sp>
    </p:spTree>
    <p:extLst>
      <p:ext uri="{BB962C8B-B14F-4D97-AF65-F5344CB8AC3E}">
        <p14:creationId xmlns:p14="http://schemas.microsoft.com/office/powerpoint/2010/main" val="3185095649"/>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1289" y="1417638"/>
            <a:ext cx="7620000" cy="3302000"/>
          </a:xfrm>
          <a:prstGeom prst="rect">
            <a:avLst/>
          </a:prstGeom>
          <a:noFill/>
          <a:extLst>
            <a:ext uri="{909E8E84-426E-40dd-AFC4-6F175D3DCCD1}">
              <a14:hiddenFill xmlns:a14="http://schemas.microsoft.com/office/drawing/2010/main">
                <a:solidFill>
                  <a:srgbClr val="FFFFFF"/>
                </a:solidFill>
              </a14:hiddenFill>
            </a:ext>
          </a:extLst>
        </p:spPr>
      </p:pic>
      <p:sp>
        <p:nvSpPr>
          <p:cNvPr id="4102" name="Text Box 6"/>
          <p:cNvSpPr txBox="1">
            <a:spLocks noChangeArrowheads="1"/>
          </p:cNvSpPr>
          <p:nvPr/>
        </p:nvSpPr>
        <p:spPr bwMode="auto">
          <a:xfrm>
            <a:off x="323990" y="6441936"/>
            <a:ext cx="7620000" cy="25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r>
              <a:rPr lang="en-US" sz="1000"/>
              <a:t>Neuron Volume 75, Issue 5 2012 779 - 785</a:t>
            </a:r>
          </a:p>
        </p:txBody>
      </p:sp>
      <p:sp>
        <p:nvSpPr>
          <p:cNvPr id="8" name="Title 1"/>
          <p:cNvSpPr txBox="1">
            <a:spLocks/>
          </p:cNvSpPr>
          <p:nvPr/>
        </p:nvSpPr>
        <p:spPr>
          <a:xfrm>
            <a:off x="457200" y="274638"/>
            <a:ext cx="8229600" cy="1143000"/>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dirty="0" smtClean="0">
                <a:solidFill>
                  <a:srgbClr val="4F81BD"/>
                </a:solidFill>
              </a:rPr>
              <a:t>Voltage-Sensors</a:t>
            </a:r>
            <a:endParaRPr lang="en-US" b="1" dirty="0">
              <a:solidFill>
                <a:srgbClr val="4F81BD"/>
              </a:solidFill>
            </a:endParaRPr>
          </a:p>
        </p:txBody>
      </p:sp>
      <p:sp>
        <p:nvSpPr>
          <p:cNvPr id="2" name="TextBox 1"/>
          <p:cNvSpPr txBox="1"/>
          <p:nvPr/>
        </p:nvSpPr>
        <p:spPr>
          <a:xfrm>
            <a:off x="671289" y="5246020"/>
            <a:ext cx="6586454" cy="584776"/>
          </a:xfrm>
          <a:prstGeom prst="rect">
            <a:avLst/>
          </a:prstGeom>
          <a:noFill/>
        </p:spPr>
        <p:txBody>
          <a:bodyPr wrap="square" rtlCol="0">
            <a:spAutoFit/>
          </a:bodyPr>
          <a:lstStyle/>
          <a:p>
            <a:r>
              <a:rPr lang="en-US" sz="3200" b="1" dirty="0" smtClean="0">
                <a:solidFill>
                  <a:srgbClr val="9BBB59"/>
                </a:solidFill>
              </a:rPr>
              <a:t>Detection of Sub-threshold events</a:t>
            </a:r>
            <a:endParaRPr lang="en-US" sz="3200" b="1" dirty="0">
              <a:solidFill>
                <a:srgbClr val="9BBB59"/>
              </a:solidFill>
            </a:endParaRPr>
          </a:p>
        </p:txBody>
      </p:sp>
    </p:spTree>
    <p:extLst>
      <p:ext uri="{BB962C8B-B14F-4D97-AF65-F5344CB8AC3E}">
        <p14:creationId xmlns:p14="http://schemas.microsoft.com/office/powerpoint/2010/main" val="970827762"/>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accent1"/>
                </a:solidFill>
              </a:rPr>
              <a:t>Advantages of Neural Imaging</a:t>
            </a:r>
            <a:endParaRPr lang="en-US" b="1" dirty="0">
              <a:solidFill>
                <a:schemeClr val="accent1"/>
              </a:solidFill>
            </a:endParaRPr>
          </a:p>
        </p:txBody>
      </p:sp>
      <p:sp>
        <p:nvSpPr>
          <p:cNvPr id="3" name="Content Placeholder 2"/>
          <p:cNvSpPr>
            <a:spLocks noGrp="1"/>
          </p:cNvSpPr>
          <p:nvPr>
            <p:ph idx="1"/>
          </p:nvPr>
        </p:nvSpPr>
        <p:spPr>
          <a:xfrm>
            <a:off x="457200" y="1600200"/>
            <a:ext cx="8473434" cy="4981295"/>
          </a:xfrm>
        </p:spPr>
        <p:txBody>
          <a:bodyPr>
            <a:noAutofit/>
          </a:bodyPr>
          <a:lstStyle/>
          <a:p>
            <a:pPr marL="0" indent="0">
              <a:buNone/>
            </a:pPr>
            <a:r>
              <a:rPr lang="en-US" sz="3600" b="1" dirty="0" smtClean="0">
                <a:solidFill>
                  <a:schemeClr val="accent2"/>
                </a:solidFill>
              </a:rPr>
              <a:t>Genetically encoded indicators target specific neural sub-types based on genetic identity</a:t>
            </a:r>
          </a:p>
          <a:p>
            <a:pPr marL="0" indent="0">
              <a:buNone/>
            </a:pPr>
            <a:endParaRPr lang="en-US" b="1" dirty="0" smtClean="0">
              <a:solidFill>
                <a:schemeClr val="accent2"/>
              </a:solidFill>
            </a:endParaRPr>
          </a:p>
          <a:p>
            <a:pPr marL="0" indent="0">
              <a:buNone/>
            </a:pPr>
            <a:r>
              <a:rPr lang="en-US" sz="3600" b="1" dirty="0" smtClean="0">
                <a:solidFill>
                  <a:schemeClr val="accent2"/>
                </a:solidFill>
              </a:rPr>
              <a:t>Can record from many neurons simultaneously</a:t>
            </a:r>
          </a:p>
          <a:p>
            <a:endParaRPr lang="en-US" b="1" dirty="0" smtClean="0">
              <a:solidFill>
                <a:schemeClr val="accent2"/>
              </a:solidFill>
            </a:endParaRPr>
          </a:p>
          <a:p>
            <a:pPr marL="0" indent="0">
              <a:buNone/>
            </a:pPr>
            <a:r>
              <a:rPr lang="en-US" sz="3600" b="1" dirty="0" smtClean="0">
                <a:solidFill>
                  <a:schemeClr val="accent2"/>
                </a:solidFill>
              </a:rPr>
              <a:t>Can detect sub-threshold activity</a:t>
            </a:r>
            <a:endParaRPr lang="en-US" sz="3600" b="1" dirty="0">
              <a:solidFill>
                <a:schemeClr val="accent2"/>
              </a:solidFill>
            </a:endParaRPr>
          </a:p>
        </p:txBody>
      </p:sp>
    </p:spTree>
    <p:extLst>
      <p:ext uri="{BB962C8B-B14F-4D97-AF65-F5344CB8AC3E}">
        <p14:creationId xmlns:p14="http://schemas.microsoft.com/office/powerpoint/2010/main" val="67309080"/>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solidFill>
                  <a:schemeClr val="accent1"/>
                </a:solidFill>
              </a:rPr>
              <a:t>Disadvantages of Neural Imaging</a:t>
            </a:r>
            <a:endParaRPr lang="en-US" b="1" dirty="0">
              <a:solidFill>
                <a:schemeClr val="accent1"/>
              </a:solidFill>
            </a:endParaRPr>
          </a:p>
        </p:txBody>
      </p:sp>
      <p:sp>
        <p:nvSpPr>
          <p:cNvPr id="3" name="Content Placeholder 2"/>
          <p:cNvSpPr>
            <a:spLocks noGrp="1"/>
          </p:cNvSpPr>
          <p:nvPr>
            <p:ph idx="1"/>
          </p:nvPr>
        </p:nvSpPr>
        <p:spPr>
          <a:xfrm>
            <a:off x="431284" y="1328083"/>
            <a:ext cx="8229600" cy="5097169"/>
          </a:xfrm>
        </p:spPr>
        <p:txBody>
          <a:bodyPr>
            <a:normAutofit/>
          </a:bodyPr>
          <a:lstStyle/>
          <a:p>
            <a:pPr marL="0" indent="0">
              <a:buNone/>
            </a:pPr>
            <a:r>
              <a:rPr lang="en-US" b="1" dirty="0" err="1" smtClean="0"/>
              <a:t>GCaMP</a:t>
            </a:r>
            <a:r>
              <a:rPr lang="en-US" b="1" dirty="0" smtClean="0"/>
              <a:t> buffers </a:t>
            </a:r>
            <a:r>
              <a:rPr lang="en-US" b="1" dirty="0" err="1" smtClean="0"/>
              <a:t>Ca</a:t>
            </a:r>
            <a:r>
              <a:rPr lang="en-US" b="1" dirty="0" smtClean="0"/>
              <a:t>++</a:t>
            </a:r>
          </a:p>
          <a:p>
            <a:pPr marL="0" indent="0">
              <a:buNone/>
            </a:pPr>
            <a:endParaRPr lang="en-US" sz="2000" b="1" dirty="0" smtClean="0"/>
          </a:p>
          <a:p>
            <a:pPr marL="0" indent="0">
              <a:buNone/>
            </a:pPr>
            <a:r>
              <a:rPr lang="en-US" b="1" dirty="0" smtClean="0"/>
              <a:t>Voltage sensors change membrane properties</a:t>
            </a:r>
          </a:p>
          <a:p>
            <a:pPr marL="0" indent="0">
              <a:buNone/>
            </a:pPr>
            <a:endParaRPr lang="en-US" sz="2000" b="1" dirty="0" smtClean="0"/>
          </a:p>
          <a:p>
            <a:pPr marL="0" indent="0">
              <a:buNone/>
            </a:pPr>
            <a:r>
              <a:rPr lang="en-US" b="1" dirty="0" smtClean="0"/>
              <a:t>Can be invasive</a:t>
            </a:r>
          </a:p>
          <a:p>
            <a:pPr marL="0" indent="0">
              <a:buNone/>
            </a:pPr>
            <a:endParaRPr lang="en-US" sz="2000" b="1" dirty="0" smtClean="0"/>
          </a:p>
          <a:p>
            <a:pPr marL="0" indent="0">
              <a:buNone/>
            </a:pPr>
            <a:r>
              <a:rPr lang="en-US" b="1" dirty="0" smtClean="0"/>
              <a:t>Need to process the image. Not as precise and accurate as electrophysiology (better optics can help!)</a:t>
            </a:r>
            <a:endParaRPr lang="en-US" b="1" dirty="0"/>
          </a:p>
        </p:txBody>
      </p:sp>
    </p:spTree>
    <p:extLst>
      <p:ext uri="{BB962C8B-B14F-4D97-AF65-F5344CB8AC3E}">
        <p14:creationId xmlns:p14="http://schemas.microsoft.com/office/powerpoint/2010/main" val="1208790608"/>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87219" y="274638"/>
            <a:ext cx="6598728" cy="1143000"/>
          </a:xfrm>
        </p:spPr>
        <p:txBody>
          <a:bodyPr>
            <a:normAutofit fontScale="90000"/>
          </a:bodyPr>
          <a:lstStyle/>
          <a:p>
            <a:r>
              <a:rPr lang="en-US" b="1" dirty="0" smtClean="0">
                <a:solidFill>
                  <a:srgbClr val="4F81BD"/>
                </a:solidFill>
              </a:rPr>
              <a:t>All-optical Interrogation of Neural Circuits</a:t>
            </a:r>
            <a:endParaRPr lang="en-US" b="1" dirty="0">
              <a:solidFill>
                <a:srgbClr val="4F81BD"/>
              </a:solidFill>
            </a:endParaRPr>
          </a:p>
        </p:txBody>
      </p:sp>
      <p:sp>
        <p:nvSpPr>
          <p:cNvPr id="3" name="Content Placeholder 2"/>
          <p:cNvSpPr>
            <a:spLocks noGrp="1"/>
          </p:cNvSpPr>
          <p:nvPr>
            <p:ph idx="1"/>
          </p:nvPr>
        </p:nvSpPr>
        <p:spPr>
          <a:xfrm>
            <a:off x="457200" y="1600200"/>
            <a:ext cx="8229600" cy="5137939"/>
          </a:xfrm>
        </p:spPr>
        <p:txBody>
          <a:bodyPr/>
          <a:lstStyle/>
          <a:p>
            <a:pPr marL="0" indent="0">
              <a:buNone/>
            </a:pPr>
            <a:r>
              <a:rPr lang="en-US" b="1" dirty="0" err="1" smtClean="0">
                <a:solidFill>
                  <a:schemeClr val="accent2"/>
                </a:solidFill>
              </a:rPr>
              <a:t>Optogenetics</a:t>
            </a:r>
            <a:r>
              <a:rPr lang="en-US" b="1" dirty="0" smtClean="0">
                <a:solidFill>
                  <a:schemeClr val="accent2"/>
                </a:solidFill>
              </a:rPr>
              <a:t>, </a:t>
            </a:r>
            <a:r>
              <a:rPr lang="en-US" b="1" dirty="0" err="1" smtClean="0">
                <a:solidFill>
                  <a:schemeClr val="accent2"/>
                </a:solidFill>
              </a:rPr>
              <a:t>GCaMP</a:t>
            </a:r>
            <a:r>
              <a:rPr lang="en-US" b="1" dirty="0" smtClean="0">
                <a:solidFill>
                  <a:schemeClr val="accent2"/>
                </a:solidFill>
              </a:rPr>
              <a:t>, and voltage sensors to dissect neural circuit function</a:t>
            </a:r>
          </a:p>
          <a:p>
            <a:pPr marL="0" indent="0">
              <a:buNone/>
            </a:pPr>
            <a:endParaRPr lang="en-US" b="1" dirty="0" smtClean="0">
              <a:solidFill>
                <a:schemeClr val="accent2"/>
              </a:solidFill>
            </a:endParaRPr>
          </a:p>
          <a:p>
            <a:pPr marL="0" indent="0">
              <a:buNone/>
            </a:pPr>
            <a:r>
              <a:rPr lang="en-US" b="1" dirty="0" smtClean="0">
                <a:solidFill>
                  <a:schemeClr val="accent6"/>
                </a:solidFill>
              </a:rPr>
              <a:t>Activate/inhibit individual or populations of neurons with </a:t>
            </a:r>
            <a:r>
              <a:rPr lang="en-US" b="1" dirty="0" err="1" smtClean="0">
                <a:solidFill>
                  <a:schemeClr val="accent6"/>
                </a:solidFill>
              </a:rPr>
              <a:t>opsins</a:t>
            </a:r>
            <a:endParaRPr lang="en-US" b="1" dirty="0" smtClean="0">
              <a:solidFill>
                <a:schemeClr val="accent6"/>
              </a:solidFill>
            </a:endParaRPr>
          </a:p>
          <a:p>
            <a:pPr marL="0" indent="0">
              <a:buNone/>
            </a:pPr>
            <a:endParaRPr lang="en-US" b="1" dirty="0" smtClean="0">
              <a:solidFill>
                <a:schemeClr val="accent6"/>
              </a:solidFill>
            </a:endParaRPr>
          </a:p>
          <a:p>
            <a:pPr marL="0" indent="0">
              <a:buNone/>
            </a:pPr>
            <a:r>
              <a:rPr lang="en-US" b="1" dirty="0" smtClean="0">
                <a:solidFill>
                  <a:schemeClr val="accent6"/>
                </a:solidFill>
              </a:rPr>
              <a:t>Analyze voltage/calcium oscillations and behavior</a:t>
            </a:r>
          </a:p>
          <a:p>
            <a:pPr marL="0" indent="0">
              <a:buNone/>
            </a:pPr>
            <a:endParaRPr lang="en-US" b="1" dirty="0" smtClean="0">
              <a:solidFill>
                <a:schemeClr val="accent3"/>
              </a:solidFill>
            </a:endParaRPr>
          </a:p>
        </p:txBody>
      </p:sp>
    </p:spTree>
    <p:extLst>
      <p:ext uri="{BB962C8B-B14F-4D97-AF65-F5344CB8AC3E}">
        <p14:creationId xmlns:p14="http://schemas.microsoft.com/office/powerpoint/2010/main" val="555553996"/>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990600" y="685800"/>
            <a:ext cx="6876251" cy="523220"/>
          </a:xfrm>
          <a:prstGeom prst="rect">
            <a:avLst/>
          </a:prstGeom>
        </p:spPr>
        <p:txBody>
          <a:bodyPr wrap="none" rtlCol="0">
            <a:spAutoFit/>
          </a:bodyPr>
          <a:lstStyle/>
          <a:p>
            <a:r>
              <a:rPr lang="en-US" sz="2800" u="sng" dirty="0" smtClean="0">
                <a:solidFill>
                  <a:srgbClr val="005172"/>
                </a:solidFill>
              </a:rPr>
              <a:t>Digital-Multi-Mirror Device (DMD) – Andor Mosaic 3</a:t>
            </a:r>
          </a:p>
        </p:txBody>
      </p:sp>
      <p:grpSp>
        <p:nvGrpSpPr>
          <p:cNvPr id="14" name="Group 13"/>
          <p:cNvGrpSpPr/>
          <p:nvPr/>
        </p:nvGrpSpPr>
        <p:grpSpPr>
          <a:xfrm>
            <a:off x="3048000" y="4278010"/>
            <a:ext cx="5768975" cy="1905000"/>
            <a:chOff x="555625" y="2438400"/>
            <a:chExt cx="8240713" cy="2971800"/>
          </a:xfrm>
        </p:grpSpPr>
        <p:pic>
          <p:nvPicPr>
            <p:cNvPr id="4" name="Picture 3" descr="FRAP1-1.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6097588" y="2438400"/>
              <a:ext cx="269875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FRAP1-2.jpg"/>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6097588" y="2438400"/>
              <a:ext cx="269875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6" descr="DLPSequence2.gif"/>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3943350" y="3886200"/>
              <a:ext cx="2028825"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Isosceles Triangle 6"/>
            <p:cNvSpPr>
              <a:spLocks noChangeArrowheads="1"/>
            </p:cNvSpPr>
            <p:nvPr/>
          </p:nvSpPr>
          <p:spPr bwMode="auto">
            <a:xfrm rot="17095739">
              <a:off x="1619250" y="2306638"/>
              <a:ext cx="1577975" cy="3705225"/>
            </a:xfrm>
            <a:prstGeom prst="triangle">
              <a:avLst>
                <a:gd name="adj" fmla="val 50000"/>
              </a:avLst>
            </a:prstGeom>
            <a:blipFill dpi="0" rotWithShape="1">
              <a:blip r:embed="rId6" cstate="email">
                <a:alphaModFix amt="75000"/>
                <a:extLst>
                  <a:ext uri="{28A0092B-C50C-407E-A947-70E740481C1C}">
                    <a14:useLocalDpi xmlns:a14="http://schemas.microsoft.com/office/drawing/2010/main"/>
                  </a:ext>
                </a:extLst>
              </a:blip>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Arial"/>
                <a:cs typeface="Arial"/>
              </a:endParaRPr>
            </a:p>
          </p:txBody>
        </p:sp>
        <p:pic>
          <p:nvPicPr>
            <p:cNvPr id="8" name="Picture 9" descr="Snapshot of Fibroblast_PA7.jpg"/>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bwMode="auto">
            <a:xfrm>
              <a:off x="6096000" y="2463800"/>
              <a:ext cx="2700338"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Snapshot of Fibroblast_PA7af.jpg"/>
            <p:cNvPicPr>
              <a:picLocks noChangeAspect="1"/>
            </p:cNvPicPr>
            <p:nvPr/>
          </p:nvPicPr>
          <p:blipFill>
            <a:blip r:embed="rId8" cstate="email">
              <a:extLst>
                <a:ext uri="{28A0092B-C50C-407E-A947-70E740481C1C}">
                  <a14:useLocalDpi xmlns:a14="http://schemas.microsoft.com/office/drawing/2010/main"/>
                </a:ext>
              </a:extLst>
            </a:blip>
            <a:srcRect/>
            <a:stretch>
              <a:fillRect/>
            </a:stretch>
          </p:blipFill>
          <p:spPr bwMode="auto">
            <a:xfrm>
              <a:off x="6096000" y="2438400"/>
              <a:ext cx="2700338"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rapezoid 9"/>
            <p:cNvSpPr/>
            <p:nvPr/>
          </p:nvSpPr>
          <p:spPr bwMode="auto">
            <a:xfrm rot="14666820">
              <a:off x="5349081" y="3371057"/>
              <a:ext cx="962025" cy="1462088"/>
            </a:xfrm>
            <a:prstGeom prst="trapezoid">
              <a:avLst>
                <a:gd name="adj" fmla="val 49187"/>
              </a:avLst>
            </a:prstGeom>
            <a:solidFill>
              <a:schemeClr val="accent1">
                <a:lumMod val="75000"/>
                <a:alpha val="16000"/>
              </a:schemeClr>
            </a:solidFill>
            <a:ln w="9525" cap="flat" cmpd="sng" algn="ctr">
              <a:noFill/>
              <a:prstDash val="solid"/>
              <a:round/>
              <a:headEnd type="none" w="med" len="med"/>
              <a:tailEnd type="none" w="med" len="med"/>
            </a:ln>
            <a:effectLst/>
          </p:spPr>
          <p:txBody>
            <a:bodyPr/>
            <a:lstStyle/>
            <a:p>
              <a:pPr>
                <a:defRPr/>
              </a:pPr>
              <a:endParaRPr lang="en-US">
                <a:latin typeface="Arial"/>
                <a:cs typeface="Arial"/>
              </a:endParaRPr>
            </a:p>
          </p:txBody>
        </p:sp>
        <p:sp>
          <p:nvSpPr>
            <p:cNvPr id="11" name="Trapezoid 10"/>
            <p:cNvSpPr/>
            <p:nvPr/>
          </p:nvSpPr>
          <p:spPr bwMode="auto">
            <a:xfrm rot="14603386">
              <a:off x="5565775" y="2697163"/>
              <a:ext cx="1312863" cy="2338387"/>
            </a:xfrm>
            <a:prstGeom prst="trapezoid">
              <a:avLst>
                <a:gd name="adj" fmla="val 48372"/>
              </a:avLst>
            </a:prstGeom>
            <a:solidFill>
              <a:schemeClr val="accent1">
                <a:lumMod val="75000"/>
                <a:alpha val="16000"/>
              </a:schemeClr>
            </a:solidFill>
            <a:ln w="9525" cap="flat" cmpd="sng" algn="ctr">
              <a:noFill/>
              <a:prstDash val="solid"/>
              <a:round/>
              <a:headEnd type="none" w="med" len="med"/>
              <a:tailEnd type="none" w="med" len="med"/>
            </a:ln>
            <a:effectLst/>
          </p:spPr>
          <p:txBody>
            <a:bodyPr/>
            <a:lstStyle/>
            <a:p>
              <a:pPr>
                <a:defRPr/>
              </a:pPr>
              <a:endParaRPr lang="en-US">
                <a:latin typeface="Arial"/>
                <a:cs typeface="Arial"/>
              </a:endParaRPr>
            </a:p>
          </p:txBody>
        </p:sp>
        <p:sp>
          <p:nvSpPr>
            <p:cNvPr id="12" name="Trapezoid 11"/>
            <p:cNvSpPr/>
            <p:nvPr/>
          </p:nvSpPr>
          <p:spPr bwMode="auto">
            <a:xfrm rot="14939493">
              <a:off x="6203156" y="2369344"/>
              <a:ext cx="731838" cy="3022600"/>
            </a:xfrm>
            <a:prstGeom prst="trapezoid">
              <a:avLst>
                <a:gd name="adj" fmla="val 47221"/>
              </a:avLst>
            </a:prstGeom>
            <a:solidFill>
              <a:schemeClr val="accent1">
                <a:lumMod val="75000"/>
                <a:alpha val="16000"/>
              </a:schemeClr>
            </a:solidFill>
            <a:ln w="9525" cap="flat" cmpd="sng" algn="ctr">
              <a:noFill/>
              <a:prstDash val="solid"/>
              <a:round/>
              <a:headEnd type="none" w="med" len="med"/>
              <a:tailEnd type="none" w="med" len="med"/>
            </a:ln>
            <a:effectLst/>
          </p:spPr>
          <p:txBody>
            <a:bodyPr/>
            <a:lstStyle/>
            <a:p>
              <a:pPr>
                <a:defRPr/>
              </a:pPr>
              <a:endParaRPr lang="en-US">
                <a:latin typeface="Arial"/>
                <a:cs typeface="Arial"/>
              </a:endParaRPr>
            </a:p>
          </p:txBody>
        </p:sp>
        <p:sp>
          <p:nvSpPr>
            <p:cNvPr id="13" name="Trapezoid 12"/>
            <p:cNvSpPr/>
            <p:nvPr/>
          </p:nvSpPr>
          <p:spPr bwMode="auto">
            <a:xfrm rot="14989646">
              <a:off x="6513513" y="1982788"/>
              <a:ext cx="731837" cy="3602037"/>
            </a:xfrm>
            <a:prstGeom prst="trapezoid">
              <a:avLst>
                <a:gd name="adj" fmla="val 48025"/>
              </a:avLst>
            </a:prstGeom>
            <a:solidFill>
              <a:schemeClr val="accent1">
                <a:lumMod val="75000"/>
                <a:alpha val="16000"/>
              </a:schemeClr>
            </a:solidFill>
            <a:ln w="9525" cap="flat" cmpd="sng" algn="ctr">
              <a:noFill/>
              <a:prstDash val="solid"/>
              <a:round/>
              <a:headEnd type="none" w="med" len="med"/>
              <a:tailEnd type="none" w="med" len="med"/>
            </a:ln>
            <a:effectLst/>
          </p:spPr>
          <p:txBody>
            <a:bodyPr/>
            <a:lstStyle/>
            <a:p>
              <a:pPr>
                <a:defRPr/>
              </a:pPr>
              <a:endParaRPr lang="en-US" baseline="-25000">
                <a:latin typeface="Arial"/>
                <a:cs typeface="Arial"/>
              </a:endParaRPr>
            </a:p>
          </p:txBody>
        </p:sp>
      </p:grpSp>
      <p:sp>
        <p:nvSpPr>
          <p:cNvPr id="15" name="Slide Number Placeholder 3"/>
          <p:cNvSpPr txBox="1">
            <a:spLocks/>
          </p:cNvSpPr>
          <p:nvPr/>
        </p:nvSpPr>
        <p:spPr bwMode="auto">
          <a:xfrm>
            <a:off x="8480425" y="5268610"/>
            <a:ext cx="511175" cy="2063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defPPr>
              <a:defRPr lang="en-US"/>
            </a:defPPr>
            <a:lvl1pPr algn="r" rtl="0" eaLnBrk="0" fontAlgn="base" hangingPunct="0">
              <a:spcBef>
                <a:spcPct val="0"/>
              </a:spcBef>
              <a:spcAft>
                <a:spcPct val="0"/>
              </a:spcAft>
              <a:defRPr sz="2400" b="1" kern="1200">
                <a:solidFill>
                  <a:schemeClr val="tx1"/>
                </a:solidFill>
                <a:latin typeface="Arial Narrow" charset="0"/>
                <a:ea typeface="ＭＳ Ｐゴシック" charset="0"/>
                <a:cs typeface="ＭＳ Ｐゴシック" charset="0"/>
              </a:defRPr>
            </a:lvl1pPr>
            <a:lvl2pPr marL="742950" indent="-285750" algn="l" rtl="0" eaLnBrk="0" fontAlgn="base" hangingPunct="0">
              <a:spcBef>
                <a:spcPct val="0"/>
              </a:spcBef>
              <a:spcAft>
                <a:spcPct val="0"/>
              </a:spcAft>
              <a:defRPr sz="2400" kern="1200">
                <a:solidFill>
                  <a:schemeClr val="tx1"/>
                </a:solidFill>
                <a:latin typeface="Arial Narrow" charset="0"/>
                <a:ea typeface="ＭＳ Ｐゴシック" charset="0"/>
                <a:cs typeface="ＭＳ Ｐゴシック" charset="0"/>
              </a:defRPr>
            </a:lvl2pPr>
            <a:lvl3pPr marL="1143000" indent="-228600" algn="l" rtl="0" eaLnBrk="0" fontAlgn="base" hangingPunct="0">
              <a:spcBef>
                <a:spcPct val="0"/>
              </a:spcBef>
              <a:spcAft>
                <a:spcPct val="0"/>
              </a:spcAft>
              <a:defRPr sz="2400" kern="1200">
                <a:solidFill>
                  <a:schemeClr val="tx1"/>
                </a:solidFill>
                <a:latin typeface="Arial Narrow" charset="0"/>
                <a:ea typeface="ＭＳ Ｐゴシック" charset="0"/>
                <a:cs typeface="ＭＳ Ｐゴシック" charset="0"/>
              </a:defRPr>
            </a:lvl3pPr>
            <a:lvl4pPr marL="1600200" indent="-228600" algn="l" rtl="0" eaLnBrk="0" fontAlgn="base" hangingPunct="0">
              <a:spcBef>
                <a:spcPct val="0"/>
              </a:spcBef>
              <a:spcAft>
                <a:spcPct val="0"/>
              </a:spcAft>
              <a:defRPr sz="2400" kern="1200">
                <a:solidFill>
                  <a:schemeClr val="tx1"/>
                </a:solidFill>
                <a:latin typeface="Arial Narrow" charset="0"/>
                <a:ea typeface="ＭＳ Ｐゴシック" charset="0"/>
                <a:cs typeface="ＭＳ Ｐゴシック" charset="0"/>
              </a:defRPr>
            </a:lvl4pPr>
            <a:lvl5pPr marL="2057400" indent="-228600" algn="l" rtl="0" eaLnBrk="0" fontAlgn="base" hangingPunct="0">
              <a:spcBef>
                <a:spcPct val="0"/>
              </a:spcBef>
              <a:spcAft>
                <a:spcPct val="0"/>
              </a:spcAft>
              <a:defRPr sz="2400" kern="1200">
                <a:solidFill>
                  <a:schemeClr val="tx1"/>
                </a:solidFill>
                <a:latin typeface="Arial Narrow" charset="0"/>
                <a:ea typeface="ＭＳ Ｐゴシック" charset="0"/>
                <a:cs typeface="ＭＳ Ｐゴシック" charset="0"/>
              </a:defRPr>
            </a:lvl5pPr>
            <a:lvl6pPr marL="2514600" indent="-228600" algn="l" defTabSz="457200" rtl="0" eaLnBrk="0" fontAlgn="base" latinLnBrk="0" hangingPunct="0">
              <a:spcBef>
                <a:spcPct val="0"/>
              </a:spcBef>
              <a:spcAft>
                <a:spcPct val="0"/>
              </a:spcAft>
              <a:defRPr sz="2400" kern="1200">
                <a:solidFill>
                  <a:schemeClr val="tx1"/>
                </a:solidFill>
                <a:latin typeface="Arial Narrow" charset="0"/>
                <a:ea typeface="ＭＳ Ｐゴシック" charset="0"/>
                <a:cs typeface="ＭＳ Ｐゴシック" charset="0"/>
              </a:defRPr>
            </a:lvl6pPr>
            <a:lvl7pPr marL="2971800" indent="-228600" algn="l" defTabSz="457200" rtl="0" eaLnBrk="0" fontAlgn="base" latinLnBrk="0" hangingPunct="0">
              <a:spcBef>
                <a:spcPct val="0"/>
              </a:spcBef>
              <a:spcAft>
                <a:spcPct val="0"/>
              </a:spcAft>
              <a:defRPr sz="2400" kern="1200">
                <a:solidFill>
                  <a:schemeClr val="tx1"/>
                </a:solidFill>
                <a:latin typeface="Arial Narrow" charset="0"/>
                <a:ea typeface="ＭＳ Ｐゴシック" charset="0"/>
                <a:cs typeface="ＭＳ Ｐゴシック" charset="0"/>
              </a:defRPr>
            </a:lvl7pPr>
            <a:lvl8pPr marL="3429000" indent="-228600" algn="l" defTabSz="457200" rtl="0" eaLnBrk="0" fontAlgn="base" latinLnBrk="0" hangingPunct="0">
              <a:spcBef>
                <a:spcPct val="0"/>
              </a:spcBef>
              <a:spcAft>
                <a:spcPct val="0"/>
              </a:spcAft>
              <a:defRPr sz="2400" kern="1200">
                <a:solidFill>
                  <a:schemeClr val="tx1"/>
                </a:solidFill>
                <a:latin typeface="Arial Narrow" charset="0"/>
                <a:ea typeface="ＭＳ Ｐゴシック" charset="0"/>
                <a:cs typeface="ＭＳ Ｐゴシック" charset="0"/>
              </a:defRPr>
            </a:lvl8pPr>
            <a:lvl9pPr marL="3886200" indent="-228600" algn="l" defTabSz="457200" rtl="0" eaLnBrk="0" fontAlgn="base" latinLnBrk="0" hangingPunct="0">
              <a:spcBef>
                <a:spcPct val="0"/>
              </a:spcBef>
              <a:spcAft>
                <a:spcPct val="0"/>
              </a:spcAft>
              <a:defRPr sz="2400" kern="1200">
                <a:solidFill>
                  <a:schemeClr val="tx1"/>
                </a:solidFill>
                <a:latin typeface="Arial Narrow" charset="0"/>
                <a:ea typeface="ＭＳ Ｐゴシック" charset="0"/>
                <a:cs typeface="ＭＳ Ｐゴシック" charset="0"/>
              </a:defRPr>
            </a:lvl9pPr>
          </a:lstStyle>
          <a:p>
            <a:pPr eaLnBrk="1" hangingPunct="1"/>
            <a:fld id="{23DA7CEF-F6B4-9148-9808-FD07AB85FAE6}" type="slidenum">
              <a:rPr lang="en-GB" sz="1000" smtClean="0">
                <a:solidFill>
                  <a:schemeClr val="bg1"/>
                </a:solidFill>
              </a:rPr>
              <a:pPr eaLnBrk="1" hangingPunct="1"/>
              <a:t>27</a:t>
            </a:fld>
            <a:endParaRPr lang="en-GB" sz="1000">
              <a:solidFill>
                <a:schemeClr val="bg1"/>
              </a:solidFill>
            </a:endParaRPr>
          </a:p>
        </p:txBody>
      </p:sp>
      <p:pic>
        <p:nvPicPr>
          <p:cNvPr id="18" name="Picture 6" descr="DLPSequence2.gif"/>
          <p:cNvPicPr>
            <a:picLocks noChangeAspect="1"/>
          </p:cNvPicPr>
          <p:nvPr/>
        </p:nvPicPr>
        <p:blipFill>
          <a:blip r:embed="rId9" cstate="email">
            <a:extLst>
              <a:ext uri="{28A0092B-C50C-407E-A947-70E740481C1C}">
                <a14:useLocalDpi xmlns:a14="http://schemas.microsoft.com/office/drawing/2010/main"/>
              </a:ext>
            </a:extLst>
          </a:blip>
          <a:srcRect/>
          <a:stretch>
            <a:fillRect/>
          </a:stretch>
        </p:blipFill>
        <p:spPr bwMode="auto">
          <a:xfrm>
            <a:off x="457200" y="4354210"/>
            <a:ext cx="2672511" cy="20073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8" descr="Screen Shot 2013-07-01 at 11.55.06 PM.png"/>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1600200" y="1143000"/>
            <a:ext cx="6113221" cy="3048000"/>
          </a:xfrm>
          <a:prstGeom prst="rect">
            <a:avLst/>
          </a:prstGeom>
        </p:spPr>
      </p:pic>
      <p:sp>
        <p:nvSpPr>
          <p:cNvPr id="2" name="TextBox 1"/>
          <p:cNvSpPr txBox="1"/>
          <p:nvPr/>
        </p:nvSpPr>
        <p:spPr>
          <a:xfrm>
            <a:off x="7164727" y="6361545"/>
            <a:ext cx="1826873" cy="369332"/>
          </a:xfrm>
          <a:prstGeom prst="rect">
            <a:avLst/>
          </a:prstGeom>
          <a:noFill/>
        </p:spPr>
        <p:txBody>
          <a:bodyPr wrap="square" rtlCol="0">
            <a:spAutoFit/>
          </a:bodyPr>
          <a:lstStyle/>
          <a:p>
            <a:r>
              <a:rPr lang="en-US" dirty="0" smtClean="0"/>
              <a:t>Slide by </a:t>
            </a:r>
            <a:r>
              <a:rPr lang="en-US" dirty="0" err="1" smtClean="0"/>
              <a:t>Andor</a:t>
            </a:r>
            <a:endParaRPr lang="en-US" dirty="0"/>
          </a:p>
        </p:txBody>
      </p:sp>
    </p:spTree>
    <p:extLst>
      <p:ext uri="{BB962C8B-B14F-4D97-AF65-F5344CB8AC3E}">
        <p14:creationId xmlns:p14="http://schemas.microsoft.com/office/powerpoint/2010/main" val="3100295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solidFill>
                  <a:schemeClr val="accent1"/>
                </a:solidFill>
              </a:rPr>
              <a:t>Dissection of Neural Circuits</a:t>
            </a:r>
            <a:endParaRPr lang="en-US" b="1" dirty="0">
              <a:solidFill>
                <a:schemeClr val="accent1"/>
              </a:solidFill>
            </a:endParaRPr>
          </a:p>
        </p:txBody>
      </p:sp>
      <p:sp>
        <p:nvSpPr>
          <p:cNvPr id="3" name="Content Placeholder 2"/>
          <p:cNvSpPr>
            <a:spLocks noGrp="1"/>
          </p:cNvSpPr>
          <p:nvPr>
            <p:ph idx="1"/>
          </p:nvPr>
        </p:nvSpPr>
        <p:spPr/>
        <p:txBody>
          <a:bodyPr>
            <a:normAutofit/>
          </a:bodyPr>
          <a:lstStyle/>
          <a:p>
            <a:pPr marL="0" indent="0">
              <a:buNone/>
            </a:pPr>
            <a:r>
              <a:rPr lang="en-US" b="1" dirty="0" smtClean="0">
                <a:solidFill>
                  <a:srgbClr val="800000"/>
                </a:solidFill>
              </a:rPr>
              <a:t>How do neural </a:t>
            </a:r>
            <a:r>
              <a:rPr lang="en-US" b="1" dirty="0">
                <a:solidFill>
                  <a:srgbClr val="800000"/>
                </a:solidFill>
              </a:rPr>
              <a:t>circuits </a:t>
            </a:r>
            <a:r>
              <a:rPr lang="en-US" b="1" dirty="0" smtClean="0">
                <a:solidFill>
                  <a:srgbClr val="800000"/>
                </a:solidFill>
              </a:rPr>
              <a:t>drive and regulate: sleep, mental illness, sensation, mating behavior, aggression, and neurological diseases</a:t>
            </a:r>
          </a:p>
          <a:p>
            <a:pPr marL="0" indent="0">
              <a:buNone/>
            </a:pPr>
            <a:endParaRPr lang="en-US" b="1" dirty="0" smtClean="0">
              <a:solidFill>
                <a:srgbClr val="800000"/>
              </a:solidFill>
            </a:endParaRPr>
          </a:p>
          <a:p>
            <a:pPr marL="0" indent="0">
              <a:buNone/>
            </a:pPr>
            <a:r>
              <a:rPr lang="en-US" b="1" dirty="0" smtClean="0">
                <a:solidFill>
                  <a:srgbClr val="800000"/>
                </a:solidFill>
              </a:rPr>
              <a:t>An all-optical approach to answer these questions by using genetically encoded </a:t>
            </a:r>
            <a:r>
              <a:rPr lang="en-US" b="1" dirty="0" err="1">
                <a:solidFill>
                  <a:srgbClr val="800000"/>
                </a:solidFill>
              </a:rPr>
              <a:t>o</a:t>
            </a:r>
            <a:r>
              <a:rPr lang="en-US" b="1" dirty="0" err="1" smtClean="0">
                <a:solidFill>
                  <a:srgbClr val="800000"/>
                </a:solidFill>
              </a:rPr>
              <a:t>psins</a:t>
            </a:r>
            <a:r>
              <a:rPr lang="en-US" b="1" dirty="0" smtClean="0">
                <a:solidFill>
                  <a:srgbClr val="800000"/>
                </a:solidFill>
              </a:rPr>
              <a:t>, voltage sensors, and calcium indicators</a:t>
            </a:r>
          </a:p>
          <a:p>
            <a:pPr marL="0" indent="0">
              <a:buNone/>
            </a:pPr>
            <a:endParaRPr lang="en-US" dirty="0"/>
          </a:p>
        </p:txBody>
      </p:sp>
    </p:spTree>
    <p:extLst>
      <p:ext uri="{BB962C8B-B14F-4D97-AF65-F5344CB8AC3E}">
        <p14:creationId xmlns:p14="http://schemas.microsoft.com/office/powerpoint/2010/main" val="4032303583"/>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12698"/>
            <a:ext cx="8229600" cy="1143000"/>
          </a:xfrm>
        </p:spPr>
        <p:txBody>
          <a:bodyPr>
            <a:normAutofit fontScale="90000"/>
          </a:bodyPr>
          <a:lstStyle/>
          <a:p>
            <a:r>
              <a:rPr lang="en-US" b="1" dirty="0" smtClean="0">
                <a:solidFill>
                  <a:srgbClr val="FF0000"/>
                </a:solidFill>
              </a:rPr>
              <a:t>Technical Challenges of All-optical Interrogation of Neural Circuits</a:t>
            </a:r>
            <a:endParaRPr lang="en-US" b="1" dirty="0">
              <a:solidFill>
                <a:srgbClr val="FF0000"/>
              </a:solidFill>
            </a:endParaRPr>
          </a:p>
        </p:txBody>
      </p:sp>
      <p:sp>
        <p:nvSpPr>
          <p:cNvPr id="3" name="Content Placeholder 2"/>
          <p:cNvSpPr>
            <a:spLocks noGrp="1"/>
          </p:cNvSpPr>
          <p:nvPr>
            <p:ph idx="1"/>
          </p:nvPr>
        </p:nvSpPr>
        <p:spPr>
          <a:xfrm>
            <a:off x="457200" y="1931544"/>
            <a:ext cx="8229600" cy="4501937"/>
          </a:xfrm>
        </p:spPr>
        <p:txBody>
          <a:bodyPr/>
          <a:lstStyle/>
          <a:p>
            <a:pPr marL="0" indent="0">
              <a:buNone/>
            </a:pPr>
            <a:r>
              <a:rPr lang="en-US" b="1" dirty="0" smtClean="0">
                <a:solidFill>
                  <a:srgbClr val="008000"/>
                </a:solidFill>
              </a:rPr>
              <a:t>Precise </a:t>
            </a:r>
            <a:r>
              <a:rPr lang="en-US" b="1" dirty="0">
                <a:solidFill>
                  <a:srgbClr val="008000"/>
                </a:solidFill>
              </a:rPr>
              <a:t>excitation and emission wavelengths of all fluorescent molecules </a:t>
            </a:r>
            <a:r>
              <a:rPr lang="en-US" b="1" dirty="0" smtClean="0">
                <a:solidFill>
                  <a:srgbClr val="008000"/>
                </a:solidFill>
              </a:rPr>
              <a:t>(GFP</a:t>
            </a:r>
            <a:r>
              <a:rPr lang="en-US" b="1" dirty="0">
                <a:solidFill>
                  <a:srgbClr val="008000"/>
                </a:solidFill>
              </a:rPr>
              <a:t>, voltage sensors, </a:t>
            </a:r>
            <a:r>
              <a:rPr lang="en-US" b="1" dirty="0" err="1">
                <a:solidFill>
                  <a:srgbClr val="008000"/>
                </a:solidFill>
              </a:rPr>
              <a:t>GCaMP</a:t>
            </a:r>
            <a:r>
              <a:rPr lang="en-US" b="1" dirty="0" smtClean="0">
                <a:solidFill>
                  <a:srgbClr val="008000"/>
                </a:solidFill>
              </a:rPr>
              <a:t>)</a:t>
            </a:r>
          </a:p>
          <a:p>
            <a:pPr marL="0" indent="0">
              <a:buNone/>
            </a:pPr>
            <a:endParaRPr lang="en-US" sz="2000" b="1" dirty="0" smtClean="0">
              <a:solidFill>
                <a:srgbClr val="008000"/>
              </a:solidFill>
            </a:endParaRPr>
          </a:p>
          <a:p>
            <a:pPr marL="0" indent="0">
              <a:buNone/>
            </a:pPr>
            <a:r>
              <a:rPr lang="en-US" b="1" dirty="0" smtClean="0">
                <a:solidFill>
                  <a:srgbClr val="008000"/>
                </a:solidFill>
              </a:rPr>
              <a:t>Wavelengths </a:t>
            </a:r>
            <a:r>
              <a:rPr lang="en-US" b="1" dirty="0">
                <a:solidFill>
                  <a:srgbClr val="008000"/>
                </a:solidFill>
              </a:rPr>
              <a:t>that activate </a:t>
            </a:r>
            <a:r>
              <a:rPr lang="en-US" b="1" dirty="0" err="1" smtClean="0">
                <a:solidFill>
                  <a:srgbClr val="008000"/>
                </a:solidFill>
              </a:rPr>
              <a:t>opsins</a:t>
            </a:r>
            <a:endParaRPr lang="en-US" b="1" dirty="0" smtClean="0">
              <a:solidFill>
                <a:srgbClr val="008000"/>
              </a:solidFill>
            </a:endParaRPr>
          </a:p>
          <a:p>
            <a:pPr marL="0" indent="0">
              <a:buNone/>
            </a:pPr>
            <a:endParaRPr lang="en-US" sz="2000" b="1" dirty="0">
              <a:solidFill>
                <a:srgbClr val="008000"/>
              </a:solidFill>
            </a:endParaRPr>
          </a:p>
          <a:p>
            <a:pPr marL="0" indent="0">
              <a:buNone/>
            </a:pPr>
            <a:r>
              <a:rPr lang="en-US" b="1" dirty="0" smtClean="0">
                <a:solidFill>
                  <a:srgbClr val="008000"/>
                </a:solidFill>
              </a:rPr>
              <a:t>Light-intensities could harm sample and activate </a:t>
            </a:r>
            <a:r>
              <a:rPr lang="en-US" b="1" dirty="0" err="1" smtClean="0">
                <a:solidFill>
                  <a:srgbClr val="008000"/>
                </a:solidFill>
              </a:rPr>
              <a:t>opsins</a:t>
            </a:r>
            <a:r>
              <a:rPr lang="en-US" b="1" dirty="0" smtClean="0">
                <a:solidFill>
                  <a:srgbClr val="008000"/>
                </a:solidFill>
              </a:rPr>
              <a:t> </a:t>
            </a:r>
            <a:endParaRPr lang="en-US" b="1" dirty="0">
              <a:solidFill>
                <a:srgbClr val="008000"/>
              </a:solidFill>
            </a:endParaRPr>
          </a:p>
        </p:txBody>
      </p:sp>
    </p:spTree>
    <p:extLst>
      <p:ext uri="{BB962C8B-B14F-4D97-AF65-F5344CB8AC3E}">
        <p14:creationId xmlns:p14="http://schemas.microsoft.com/office/powerpoint/2010/main" val="3628415974"/>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300419" y="4232912"/>
            <a:ext cx="184666" cy="369332"/>
          </a:xfrm>
          <a:prstGeom prst="rect">
            <a:avLst/>
          </a:prstGeom>
          <a:noFill/>
        </p:spPr>
        <p:txBody>
          <a:bodyPr wrap="none" rtlCol="0">
            <a:spAutoFit/>
          </a:bodyPr>
          <a:lstStyle/>
          <a:p>
            <a:endParaRPr lang="en-US" dirty="0"/>
          </a:p>
        </p:txBody>
      </p:sp>
      <p:pic>
        <p:nvPicPr>
          <p:cNvPr id="5" name="Picture 4" descr="PurkinjeCell.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17866" y="1620858"/>
            <a:ext cx="3731814" cy="4367017"/>
          </a:xfrm>
          <a:prstGeom prst="rect">
            <a:avLst/>
          </a:prstGeom>
        </p:spPr>
      </p:pic>
      <p:pic>
        <p:nvPicPr>
          <p:cNvPr id="6" name="Picture 5" descr="4_recon_512x512.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3384544">
            <a:off x="871790" y="2421527"/>
            <a:ext cx="2764150" cy="2764150"/>
          </a:xfrm>
          <a:prstGeom prst="rect">
            <a:avLst/>
          </a:prstGeom>
        </p:spPr>
      </p:pic>
      <p:sp>
        <p:nvSpPr>
          <p:cNvPr id="9" name="Title 1"/>
          <p:cNvSpPr>
            <a:spLocks noGrp="1"/>
          </p:cNvSpPr>
          <p:nvPr>
            <p:ph type="title"/>
          </p:nvPr>
        </p:nvSpPr>
        <p:spPr>
          <a:xfrm>
            <a:off x="457200" y="260983"/>
            <a:ext cx="8229600" cy="1143000"/>
          </a:xfrm>
        </p:spPr>
        <p:txBody>
          <a:bodyPr>
            <a:normAutofit/>
          </a:bodyPr>
          <a:lstStyle/>
          <a:p>
            <a:r>
              <a:rPr lang="en-US" sz="5400" b="1" dirty="0" smtClean="0">
                <a:solidFill>
                  <a:schemeClr val="tx2"/>
                </a:solidFill>
              </a:rPr>
              <a:t>Neurobiology Primer</a:t>
            </a:r>
            <a:endParaRPr lang="en-US" sz="5400" b="1" dirty="0">
              <a:solidFill>
                <a:schemeClr val="tx2"/>
              </a:solidFill>
            </a:endParaRPr>
          </a:p>
        </p:txBody>
      </p:sp>
    </p:spTree>
    <p:extLst>
      <p:ext uri="{BB962C8B-B14F-4D97-AF65-F5344CB8AC3E}">
        <p14:creationId xmlns:p14="http://schemas.microsoft.com/office/powerpoint/2010/main" val="290030134"/>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accent1"/>
                </a:solidFill>
              </a:rPr>
              <a:t>Approach to Technical Challenges</a:t>
            </a:r>
            <a:endParaRPr lang="en-US" b="1" dirty="0">
              <a:solidFill>
                <a:schemeClr val="accent1"/>
              </a:solidFill>
            </a:endParaRPr>
          </a:p>
        </p:txBody>
      </p:sp>
      <p:sp>
        <p:nvSpPr>
          <p:cNvPr id="3" name="Content Placeholder 2"/>
          <p:cNvSpPr>
            <a:spLocks noGrp="1"/>
          </p:cNvSpPr>
          <p:nvPr>
            <p:ph idx="1"/>
          </p:nvPr>
        </p:nvSpPr>
        <p:spPr>
          <a:xfrm>
            <a:off x="128998" y="1600200"/>
            <a:ext cx="8904563" cy="5137000"/>
          </a:xfrm>
        </p:spPr>
        <p:txBody>
          <a:bodyPr>
            <a:normAutofit lnSpcReduction="10000"/>
          </a:bodyPr>
          <a:lstStyle/>
          <a:p>
            <a:pPr marL="0" indent="0">
              <a:buNone/>
            </a:pPr>
            <a:r>
              <a:rPr lang="en-US" b="1" dirty="0" smtClean="0">
                <a:solidFill>
                  <a:schemeClr val="accent2"/>
                </a:solidFill>
              </a:rPr>
              <a:t>Optics:</a:t>
            </a:r>
          </a:p>
          <a:p>
            <a:pPr marL="0" indent="0">
              <a:buNone/>
            </a:pPr>
            <a:r>
              <a:rPr lang="en-US" b="1" dirty="0">
                <a:solidFill>
                  <a:schemeClr val="accent2"/>
                </a:solidFill>
              </a:rPr>
              <a:t>LEDs with </a:t>
            </a:r>
            <a:r>
              <a:rPr lang="en-US" b="1" dirty="0" smtClean="0">
                <a:solidFill>
                  <a:schemeClr val="accent2"/>
                </a:solidFill>
              </a:rPr>
              <a:t>specific wavelength and constant illumination</a:t>
            </a:r>
          </a:p>
          <a:p>
            <a:pPr marL="0" indent="0">
              <a:buNone/>
            </a:pPr>
            <a:endParaRPr lang="en-US" b="1" dirty="0">
              <a:solidFill>
                <a:schemeClr val="accent2"/>
              </a:solidFill>
            </a:endParaRPr>
          </a:p>
          <a:p>
            <a:pPr marL="0" indent="0">
              <a:buNone/>
            </a:pPr>
            <a:r>
              <a:rPr lang="en-US" b="1" dirty="0" smtClean="0">
                <a:solidFill>
                  <a:schemeClr val="accent2"/>
                </a:solidFill>
              </a:rPr>
              <a:t>Filters</a:t>
            </a:r>
            <a:r>
              <a:rPr lang="en-US" b="1" dirty="0">
                <a:solidFill>
                  <a:schemeClr val="accent2"/>
                </a:solidFill>
              </a:rPr>
              <a:t>/</a:t>
            </a:r>
            <a:r>
              <a:rPr lang="en-US" b="1" dirty="0" err="1" smtClean="0">
                <a:solidFill>
                  <a:schemeClr val="accent2"/>
                </a:solidFill>
              </a:rPr>
              <a:t>dichorics</a:t>
            </a:r>
            <a:r>
              <a:rPr lang="en-US" b="1" dirty="0" smtClean="0">
                <a:solidFill>
                  <a:schemeClr val="accent2"/>
                </a:solidFill>
              </a:rPr>
              <a:t> for unwanted wavelengths</a:t>
            </a:r>
          </a:p>
          <a:p>
            <a:pPr marL="0" indent="0">
              <a:buNone/>
            </a:pPr>
            <a:endParaRPr lang="en-US" b="1" dirty="0" smtClean="0">
              <a:solidFill>
                <a:schemeClr val="accent2"/>
              </a:solidFill>
            </a:endParaRPr>
          </a:p>
          <a:p>
            <a:pPr marL="0" indent="0">
              <a:buNone/>
            </a:pPr>
            <a:r>
              <a:rPr lang="en-US" b="1" dirty="0" err="1" smtClean="0">
                <a:solidFill>
                  <a:schemeClr val="accent2"/>
                </a:solidFill>
              </a:rPr>
              <a:t>Multimirror</a:t>
            </a:r>
            <a:r>
              <a:rPr lang="en-US" b="1" dirty="0" smtClean="0">
                <a:solidFill>
                  <a:schemeClr val="accent2"/>
                </a:solidFill>
              </a:rPr>
              <a:t> arrays for targeted illumination</a:t>
            </a:r>
          </a:p>
          <a:p>
            <a:pPr marL="0" indent="0">
              <a:buNone/>
            </a:pPr>
            <a:endParaRPr lang="en-US" b="1" dirty="0" smtClean="0">
              <a:solidFill>
                <a:schemeClr val="accent2"/>
              </a:solidFill>
            </a:endParaRPr>
          </a:p>
          <a:p>
            <a:pPr marL="0" indent="0">
              <a:buNone/>
            </a:pPr>
            <a:r>
              <a:rPr lang="en-US" b="1" dirty="0" smtClean="0">
                <a:solidFill>
                  <a:schemeClr val="accent2"/>
                </a:solidFill>
              </a:rPr>
              <a:t>Cameras that can capture images quickly</a:t>
            </a:r>
          </a:p>
          <a:p>
            <a:pPr marL="0" indent="0">
              <a:buNone/>
            </a:pPr>
            <a:endParaRPr lang="en-US" b="1" dirty="0">
              <a:solidFill>
                <a:schemeClr val="accent2"/>
              </a:solidFill>
            </a:endParaRPr>
          </a:p>
          <a:p>
            <a:endParaRPr lang="en-US" b="1" dirty="0">
              <a:solidFill>
                <a:schemeClr val="accent2"/>
              </a:solidFill>
            </a:endParaRPr>
          </a:p>
        </p:txBody>
      </p:sp>
    </p:spTree>
    <p:extLst>
      <p:ext uri="{BB962C8B-B14F-4D97-AF65-F5344CB8AC3E}">
        <p14:creationId xmlns:p14="http://schemas.microsoft.com/office/powerpoint/2010/main" val="3541178952"/>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accent1"/>
                </a:solidFill>
              </a:rPr>
              <a:t>Approach to Technical Challenges</a:t>
            </a:r>
            <a:endParaRPr lang="en-US" b="1" dirty="0">
              <a:solidFill>
                <a:schemeClr val="accent1"/>
              </a:solidFill>
            </a:endParaRPr>
          </a:p>
        </p:txBody>
      </p:sp>
      <p:sp>
        <p:nvSpPr>
          <p:cNvPr id="3" name="Content Placeholder 2"/>
          <p:cNvSpPr>
            <a:spLocks noGrp="1"/>
          </p:cNvSpPr>
          <p:nvPr>
            <p:ph idx="1"/>
          </p:nvPr>
        </p:nvSpPr>
        <p:spPr>
          <a:xfrm>
            <a:off x="457199" y="1600200"/>
            <a:ext cx="8513811" cy="4525963"/>
          </a:xfrm>
        </p:spPr>
        <p:txBody>
          <a:bodyPr/>
          <a:lstStyle/>
          <a:p>
            <a:pPr marL="0" indent="0">
              <a:buNone/>
            </a:pPr>
            <a:r>
              <a:rPr lang="en-US" b="1" dirty="0" smtClean="0">
                <a:solidFill>
                  <a:schemeClr val="accent2"/>
                </a:solidFill>
              </a:rPr>
              <a:t>Protein engineering:</a:t>
            </a:r>
          </a:p>
          <a:p>
            <a:pPr marL="0" indent="0">
              <a:buNone/>
            </a:pPr>
            <a:r>
              <a:rPr lang="en-US" b="1" dirty="0" smtClean="0">
                <a:solidFill>
                  <a:schemeClr val="accent2"/>
                </a:solidFill>
              </a:rPr>
              <a:t>Voltage-sensors, calcium indicators, and other indicators of neuron activity with fast kinetics and large changes in fluorescence</a:t>
            </a:r>
          </a:p>
          <a:p>
            <a:pPr marL="0" indent="0">
              <a:buNone/>
            </a:pPr>
            <a:endParaRPr lang="en-US" b="1" dirty="0" smtClean="0">
              <a:solidFill>
                <a:schemeClr val="accent2"/>
              </a:solidFill>
            </a:endParaRPr>
          </a:p>
          <a:p>
            <a:pPr marL="0" indent="0">
              <a:buNone/>
            </a:pPr>
            <a:r>
              <a:rPr lang="en-US" b="1" dirty="0" smtClean="0">
                <a:solidFill>
                  <a:schemeClr val="accent2"/>
                </a:solidFill>
              </a:rPr>
              <a:t>Shift the wavelength of all tools to facilitate </a:t>
            </a:r>
            <a:r>
              <a:rPr lang="en-US" b="1" dirty="0" err="1" smtClean="0">
                <a:solidFill>
                  <a:schemeClr val="accent2"/>
                </a:solidFill>
              </a:rPr>
              <a:t>opsin</a:t>
            </a:r>
            <a:r>
              <a:rPr lang="en-US" b="1" dirty="0" smtClean="0">
                <a:solidFill>
                  <a:schemeClr val="accent2"/>
                </a:solidFill>
              </a:rPr>
              <a:t> activation with fluorescent indicators of neuron activity</a:t>
            </a:r>
            <a:endParaRPr lang="en-US" b="1" dirty="0">
              <a:solidFill>
                <a:schemeClr val="accent2"/>
              </a:solidFill>
            </a:endParaRPr>
          </a:p>
        </p:txBody>
      </p:sp>
    </p:spTree>
    <p:extLst>
      <p:ext uri="{BB962C8B-B14F-4D97-AF65-F5344CB8AC3E}">
        <p14:creationId xmlns:p14="http://schemas.microsoft.com/office/powerpoint/2010/main" val="99169089"/>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400" b="1" dirty="0" smtClean="0">
                <a:solidFill>
                  <a:schemeClr val="tx2"/>
                </a:solidFill>
              </a:rPr>
              <a:t>Neurobiology Primer</a:t>
            </a:r>
            <a:endParaRPr lang="en-US" sz="5400" b="1" dirty="0">
              <a:solidFill>
                <a:schemeClr val="tx2"/>
              </a:solidFill>
            </a:endParaRPr>
          </a:p>
        </p:txBody>
      </p:sp>
      <p:pic>
        <p:nvPicPr>
          <p:cNvPr id="12" name="Action_Potential.gif">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194591" y="1294750"/>
            <a:ext cx="7094238" cy="5050950"/>
          </a:xfrm>
          <a:prstGeom prst="rect">
            <a:avLst/>
          </a:prstGeom>
        </p:spPr>
      </p:pic>
      <p:sp>
        <p:nvSpPr>
          <p:cNvPr id="15" name="TextBox 14"/>
          <p:cNvSpPr txBox="1"/>
          <p:nvPr/>
        </p:nvSpPr>
        <p:spPr>
          <a:xfrm>
            <a:off x="6390729" y="6452270"/>
            <a:ext cx="2498939" cy="369332"/>
          </a:xfrm>
          <a:prstGeom prst="rect">
            <a:avLst/>
          </a:prstGeom>
          <a:noFill/>
        </p:spPr>
        <p:txBody>
          <a:bodyPr wrap="square" rtlCol="0">
            <a:spAutoFit/>
          </a:bodyPr>
          <a:lstStyle/>
          <a:p>
            <a:r>
              <a:rPr lang="en-US" dirty="0" smtClean="0"/>
              <a:t>via </a:t>
            </a:r>
            <a:r>
              <a:rPr lang="en-US" dirty="0"/>
              <a:t>Wikimedia </a:t>
            </a:r>
            <a:r>
              <a:rPr lang="en-US" dirty="0" smtClean="0"/>
              <a:t>Commons</a:t>
            </a:r>
            <a:endParaRPr lang="en-US" dirty="0"/>
          </a:p>
        </p:txBody>
      </p:sp>
    </p:spTree>
    <p:extLst>
      <p:ext uri="{BB962C8B-B14F-4D97-AF65-F5344CB8AC3E}">
        <p14:creationId xmlns:p14="http://schemas.microsoft.com/office/powerpoint/2010/main" val="1820340627"/>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1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2"/>
                                        </p:tgtEl>
                                      </p:cBhvr>
                                    </p:cmd>
                                  </p:childTnLst>
                                </p:cTn>
                              </p:par>
                            </p:childTnLst>
                          </p:cTn>
                        </p:par>
                      </p:childTnLst>
                    </p:cTn>
                  </p:par>
                </p:childTnLst>
              </p:cTn>
              <p:nextCondLst>
                <p:cond evt="onClick" delay="0">
                  <p:tgtEl>
                    <p:spTgt spid="12"/>
                  </p:tgtEl>
                </p:cond>
              </p:nextCondLst>
            </p:seq>
            <p:video>
              <p:cMediaNode vol="80000">
                <p:cTn id="7" fill="hold" display="0">
                  <p:stCondLst>
                    <p:cond delay="indefinite"/>
                  </p:stCondLst>
                </p:cTn>
                <p:tgtEl>
                  <p:spTgt spid="12"/>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1F497D"/>
                </a:solidFill>
              </a:rPr>
              <a:t>Big Questions in Neurobiology</a:t>
            </a:r>
            <a:endParaRPr lang="en-US" b="1" dirty="0">
              <a:solidFill>
                <a:srgbClr val="1F497D"/>
              </a:solidFill>
            </a:endParaRPr>
          </a:p>
        </p:txBody>
      </p:sp>
      <p:sp>
        <p:nvSpPr>
          <p:cNvPr id="3" name="Content Placeholder 2"/>
          <p:cNvSpPr>
            <a:spLocks noGrp="1"/>
          </p:cNvSpPr>
          <p:nvPr>
            <p:ph idx="1"/>
          </p:nvPr>
        </p:nvSpPr>
        <p:spPr>
          <a:xfrm>
            <a:off x="163865" y="1600200"/>
            <a:ext cx="8980135" cy="4525963"/>
          </a:xfrm>
        </p:spPr>
        <p:txBody>
          <a:bodyPr/>
          <a:lstStyle/>
          <a:p>
            <a:pPr marL="0" indent="0">
              <a:buNone/>
            </a:pPr>
            <a:r>
              <a:rPr lang="en-US" sz="3600" b="1" dirty="0" err="1" smtClean="0">
                <a:solidFill>
                  <a:schemeClr val="accent2"/>
                </a:solidFill>
              </a:rPr>
              <a:t>Connectome</a:t>
            </a:r>
            <a:endParaRPr lang="en-US" sz="3600" b="1" dirty="0" smtClean="0">
              <a:solidFill>
                <a:schemeClr val="accent2"/>
              </a:solidFill>
            </a:endParaRPr>
          </a:p>
          <a:p>
            <a:pPr marL="0" indent="0">
              <a:buNone/>
            </a:pPr>
            <a:r>
              <a:rPr lang="en-US" sz="3600" b="1" dirty="0" smtClean="0">
                <a:solidFill>
                  <a:schemeClr val="accent2"/>
                </a:solidFill>
              </a:rPr>
              <a:t>Different Neuronal Types</a:t>
            </a:r>
          </a:p>
          <a:p>
            <a:pPr marL="0" indent="0">
              <a:buNone/>
            </a:pPr>
            <a:r>
              <a:rPr lang="en-US" sz="3600" b="1" dirty="0" smtClean="0">
                <a:solidFill>
                  <a:schemeClr val="accent2"/>
                </a:solidFill>
              </a:rPr>
              <a:t>Functional </a:t>
            </a:r>
            <a:r>
              <a:rPr lang="en-US" sz="3600" b="1" dirty="0" err="1" smtClean="0">
                <a:solidFill>
                  <a:schemeClr val="accent2"/>
                </a:solidFill>
              </a:rPr>
              <a:t>Connectome</a:t>
            </a:r>
            <a:r>
              <a:rPr lang="en-US" sz="3600" b="1" dirty="0" smtClean="0">
                <a:solidFill>
                  <a:schemeClr val="accent2"/>
                </a:solidFill>
              </a:rPr>
              <a:t/>
            </a:r>
            <a:br>
              <a:rPr lang="en-US" sz="3600" b="1" dirty="0" smtClean="0">
                <a:solidFill>
                  <a:schemeClr val="accent2"/>
                </a:solidFill>
              </a:rPr>
            </a:br>
            <a:r>
              <a:rPr lang="en-US" sz="3600" b="1" dirty="0" smtClean="0">
                <a:solidFill>
                  <a:schemeClr val="accent2"/>
                </a:solidFill>
              </a:rPr>
              <a:t>Neural Circuits of Behavior</a:t>
            </a:r>
            <a:br>
              <a:rPr lang="en-US" sz="3600" b="1" dirty="0" smtClean="0">
                <a:solidFill>
                  <a:schemeClr val="accent2"/>
                </a:solidFill>
              </a:rPr>
            </a:br>
            <a:r>
              <a:rPr lang="en-US" sz="3600" b="1" dirty="0" smtClean="0">
                <a:solidFill>
                  <a:schemeClr val="accent2"/>
                </a:solidFill>
              </a:rPr>
              <a:t>Computational Models</a:t>
            </a:r>
          </a:p>
          <a:p>
            <a:pPr marL="0" indent="0">
              <a:buNone/>
            </a:pPr>
            <a:r>
              <a:rPr lang="en-US" sz="3600" b="1" dirty="0" smtClean="0">
                <a:solidFill>
                  <a:schemeClr val="accent2"/>
                </a:solidFill>
              </a:rPr>
              <a:t>Understand and </a:t>
            </a:r>
            <a:r>
              <a:rPr lang="en-US" sz="3600" b="1" dirty="0">
                <a:solidFill>
                  <a:schemeClr val="accent2"/>
                </a:solidFill>
              </a:rPr>
              <a:t>T</a:t>
            </a:r>
            <a:r>
              <a:rPr lang="en-US" sz="3600" b="1" dirty="0" smtClean="0">
                <a:solidFill>
                  <a:schemeClr val="accent2"/>
                </a:solidFill>
              </a:rPr>
              <a:t>reat Human Brain Disorders</a:t>
            </a:r>
          </a:p>
          <a:p>
            <a:pPr marL="0" indent="0">
              <a:buNone/>
            </a:pPr>
            <a:endParaRPr lang="en-US" dirty="0"/>
          </a:p>
        </p:txBody>
      </p:sp>
    </p:spTree>
    <p:extLst>
      <p:ext uri="{BB962C8B-B14F-4D97-AF65-F5344CB8AC3E}">
        <p14:creationId xmlns:p14="http://schemas.microsoft.com/office/powerpoint/2010/main" val="3773463949"/>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Obama’s BRAIN Initiative</a:t>
            </a:r>
            <a:endParaRPr lang="en-US" b="1" dirty="0"/>
          </a:p>
        </p:txBody>
      </p:sp>
      <p:sp>
        <p:nvSpPr>
          <p:cNvPr id="3" name="Content Placeholder 2"/>
          <p:cNvSpPr>
            <a:spLocks noGrp="1"/>
          </p:cNvSpPr>
          <p:nvPr>
            <p:ph idx="1"/>
          </p:nvPr>
        </p:nvSpPr>
        <p:spPr/>
        <p:txBody>
          <a:bodyPr>
            <a:normAutofit lnSpcReduction="10000"/>
          </a:bodyPr>
          <a:lstStyle/>
          <a:p>
            <a:pPr marL="0" indent="0">
              <a:buNone/>
            </a:pPr>
            <a:r>
              <a:rPr lang="en-US" b="1" dirty="0" smtClean="0"/>
              <a:t>10 years</a:t>
            </a:r>
          </a:p>
          <a:p>
            <a:pPr marL="0" indent="0">
              <a:buNone/>
            </a:pPr>
            <a:r>
              <a:rPr lang="en-US" sz="3600" b="1" dirty="0">
                <a:solidFill>
                  <a:srgbClr val="FF0000"/>
                </a:solidFill>
              </a:rPr>
              <a:t>1</a:t>
            </a:r>
            <a:r>
              <a:rPr lang="en-US" sz="3600" b="1" baseline="30000" dirty="0">
                <a:solidFill>
                  <a:srgbClr val="FF0000"/>
                </a:solidFill>
              </a:rPr>
              <a:t>st</a:t>
            </a:r>
            <a:r>
              <a:rPr lang="en-US" sz="3600" b="1" dirty="0" smtClean="0">
                <a:solidFill>
                  <a:srgbClr val="FF0000"/>
                </a:solidFill>
              </a:rPr>
              <a:t> 5 years: technology development </a:t>
            </a:r>
          </a:p>
          <a:p>
            <a:pPr marL="0" indent="0">
              <a:buNone/>
            </a:pPr>
            <a:r>
              <a:rPr lang="en-US" sz="3600" b="1" dirty="0" smtClean="0">
                <a:solidFill>
                  <a:srgbClr val="FF0000"/>
                </a:solidFill>
              </a:rPr>
              <a:t>2</a:t>
            </a:r>
            <a:r>
              <a:rPr lang="en-US" sz="3600" b="1" baseline="30000" dirty="0" smtClean="0">
                <a:solidFill>
                  <a:srgbClr val="FF0000"/>
                </a:solidFill>
              </a:rPr>
              <a:t>nd</a:t>
            </a:r>
            <a:r>
              <a:rPr lang="en-US" sz="3600" b="1" dirty="0" smtClean="0">
                <a:solidFill>
                  <a:srgbClr val="FF0000"/>
                </a:solidFill>
              </a:rPr>
              <a:t> 5 years: integrating technologies to make fundamental new discoveries</a:t>
            </a:r>
          </a:p>
          <a:p>
            <a:pPr marL="0" indent="0">
              <a:buNone/>
            </a:pPr>
            <a:endParaRPr lang="en-US" dirty="0" smtClean="0"/>
          </a:p>
          <a:p>
            <a:pPr marL="0" indent="0">
              <a:buNone/>
            </a:pPr>
            <a:r>
              <a:rPr lang="en-US" dirty="0" smtClean="0"/>
              <a:t>Suggested Budget of $</a:t>
            </a:r>
            <a:r>
              <a:rPr lang="en-US" dirty="0"/>
              <a:t>400 million/year over the next five years (FY16-20), and continues at $500 million/year subsequently (FY21-25</a:t>
            </a:r>
            <a:r>
              <a:rPr lang="en-US" dirty="0" smtClean="0"/>
              <a:t>)</a:t>
            </a:r>
          </a:p>
        </p:txBody>
      </p:sp>
      <p:sp>
        <p:nvSpPr>
          <p:cNvPr id="4" name="TextBox 3"/>
          <p:cNvSpPr txBox="1"/>
          <p:nvPr/>
        </p:nvSpPr>
        <p:spPr>
          <a:xfrm>
            <a:off x="5905706" y="6461358"/>
            <a:ext cx="3238294" cy="369332"/>
          </a:xfrm>
          <a:prstGeom prst="rect">
            <a:avLst/>
          </a:prstGeom>
          <a:noFill/>
        </p:spPr>
        <p:txBody>
          <a:bodyPr wrap="square" rtlCol="0">
            <a:spAutoFit/>
          </a:bodyPr>
          <a:lstStyle/>
          <a:p>
            <a:r>
              <a:rPr lang="en-US" dirty="0" smtClean="0"/>
              <a:t>BRAIN 2025: A Scientific Vision</a:t>
            </a:r>
            <a:endParaRPr lang="en-US" dirty="0"/>
          </a:p>
        </p:txBody>
      </p:sp>
    </p:spTree>
    <p:extLst>
      <p:ext uri="{BB962C8B-B14F-4D97-AF65-F5344CB8AC3E}">
        <p14:creationId xmlns:p14="http://schemas.microsoft.com/office/powerpoint/2010/main" val="774968831"/>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BRAIN Initiative Optics Funding</a:t>
            </a:r>
            <a:endParaRPr lang="en-US" dirty="0"/>
          </a:p>
        </p:txBody>
      </p:sp>
      <p:sp>
        <p:nvSpPr>
          <p:cNvPr id="3" name="Content Placeholder 2"/>
          <p:cNvSpPr>
            <a:spLocks noGrp="1"/>
          </p:cNvSpPr>
          <p:nvPr>
            <p:ph idx="1"/>
          </p:nvPr>
        </p:nvSpPr>
        <p:spPr>
          <a:xfrm>
            <a:off x="457200" y="1600200"/>
            <a:ext cx="8229600" cy="4888468"/>
          </a:xfrm>
        </p:spPr>
        <p:txBody>
          <a:bodyPr/>
          <a:lstStyle/>
          <a:p>
            <a:pPr marL="0" indent="0">
              <a:buNone/>
            </a:pPr>
            <a:r>
              <a:rPr lang="en-US" dirty="0" smtClean="0"/>
              <a:t>$ 300 million already collected/donated</a:t>
            </a:r>
          </a:p>
          <a:p>
            <a:pPr marL="0" indent="0">
              <a:buNone/>
            </a:pPr>
            <a:r>
              <a:rPr lang="en-US" sz="2800" dirty="0" smtClean="0"/>
              <a:t>1/3 was donated for developments in optics</a:t>
            </a:r>
          </a:p>
          <a:p>
            <a:pPr marL="0" indent="0">
              <a:buNone/>
            </a:pPr>
            <a:endParaRPr lang="en-US" sz="2000" dirty="0" smtClean="0"/>
          </a:p>
          <a:p>
            <a:pPr marL="0" indent="0">
              <a:buNone/>
            </a:pPr>
            <a:r>
              <a:rPr lang="en-US" sz="4000" b="1" dirty="0" smtClean="0"/>
              <a:t>Photonics Industry: </a:t>
            </a:r>
            <a:r>
              <a:rPr lang="en-US" dirty="0" smtClean="0"/>
              <a:t>$30 million to develop new optics and photonics for neuroscience</a:t>
            </a:r>
          </a:p>
          <a:p>
            <a:pPr marL="0" indent="0">
              <a:buNone/>
            </a:pPr>
            <a:endParaRPr lang="en-US" sz="2000" dirty="0" smtClean="0"/>
          </a:p>
          <a:p>
            <a:pPr marL="0" indent="0">
              <a:buNone/>
            </a:pPr>
            <a:r>
              <a:rPr lang="en-US" sz="4000" b="1" dirty="0" smtClean="0"/>
              <a:t>HHMI: </a:t>
            </a:r>
            <a:r>
              <a:rPr lang="en-US" dirty="0" smtClean="0"/>
              <a:t>$70 </a:t>
            </a:r>
            <a:r>
              <a:rPr lang="en-US" dirty="0"/>
              <a:t>million </a:t>
            </a:r>
            <a:r>
              <a:rPr lang="en-US" dirty="0" smtClean="0"/>
              <a:t> to develop new imaging technologies</a:t>
            </a:r>
          </a:p>
          <a:p>
            <a:pPr marL="0" indent="0">
              <a:buNone/>
            </a:pPr>
            <a:endParaRPr lang="en-US" dirty="0"/>
          </a:p>
        </p:txBody>
      </p:sp>
      <p:sp>
        <p:nvSpPr>
          <p:cNvPr id="4" name="TextBox 3"/>
          <p:cNvSpPr txBox="1"/>
          <p:nvPr/>
        </p:nvSpPr>
        <p:spPr>
          <a:xfrm>
            <a:off x="7366951" y="6488668"/>
            <a:ext cx="1678427" cy="369332"/>
          </a:xfrm>
          <a:prstGeom prst="rect">
            <a:avLst/>
          </a:prstGeom>
          <a:noFill/>
        </p:spPr>
        <p:txBody>
          <a:bodyPr wrap="none" rtlCol="0">
            <a:spAutoFit/>
          </a:bodyPr>
          <a:lstStyle/>
          <a:p>
            <a:r>
              <a:rPr lang="en-US" dirty="0" err="1" smtClean="0"/>
              <a:t>whitehouse.gov</a:t>
            </a:r>
            <a:endParaRPr lang="en-US" dirty="0"/>
          </a:p>
        </p:txBody>
      </p:sp>
    </p:spTree>
    <p:extLst>
      <p:ext uri="{BB962C8B-B14F-4D97-AF65-F5344CB8AC3E}">
        <p14:creationId xmlns:p14="http://schemas.microsoft.com/office/powerpoint/2010/main" val="1530859533"/>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solidFill>
                  <a:schemeClr val="accent1"/>
                </a:solidFill>
              </a:rPr>
              <a:t>5 Years and 1.6 Billion </a:t>
            </a:r>
            <a:r>
              <a:rPr lang="en-US" b="1" dirty="0">
                <a:solidFill>
                  <a:schemeClr val="accent1"/>
                </a:solidFill>
              </a:rPr>
              <a:t>D</a:t>
            </a:r>
            <a:r>
              <a:rPr lang="en-US" b="1" dirty="0" smtClean="0">
                <a:solidFill>
                  <a:schemeClr val="accent1"/>
                </a:solidFill>
              </a:rPr>
              <a:t>ollars on Technology Development</a:t>
            </a:r>
            <a:endParaRPr lang="en-US" b="1" dirty="0">
              <a:solidFill>
                <a:schemeClr val="accent1"/>
              </a:solidFill>
            </a:endParaRPr>
          </a:p>
        </p:txBody>
      </p:sp>
      <p:sp>
        <p:nvSpPr>
          <p:cNvPr id="3" name="Content Placeholder 2"/>
          <p:cNvSpPr>
            <a:spLocks noGrp="1"/>
          </p:cNvSpPr>
          <p:nvPr>
            <p:ph idx="1"/>
          </p:nvPr>
        </p:nvSpPr>
        <p:spPr>
          <a:xfrm>
            <a:off x="457200" y="1600200"/>
            <a:ext cx="8229600" cy="5063223"/>
          </a:xfrm>
        </p:spPr>
        <p:txBody>
          <a:bodyPr>
            <a:normAutofit lnSpcReduction="10000"/>
          </a:bodyPr>
          <a:lstStyle/>
          <a:p>
            <a:pPr marL="0" indent="0">
              <a:buNone/>
            </a:pPr>
            <a:r>
              <a:rPr lang="en-US" sz="4000" b="1" dirty="0" smtClean="0">
                <a:solidFill>
                  <a:schemeClr val="accent2"/>
                </a:solidFill>
              </a:rPr>
              <a:t>Technologies, such as </a:t>
            </a:r>
            <a:r>
              <a:rPr lang="en-US" sz="4000" b="1" dirty="0" err="1">
                <a:solidFill>
                  <a:schemeClr val="accent2"/>
                </a:solidFill>
              </a:rPr>
              <a:t>O</a:t>
            </a:r>
            <a:r>
              <a:rPr lang="en-US" sz="4000" b="1" dirty="0" err="1" smtClean="0">
                <a:solidFill>
                  <a:schemeClr val="accent2"/>
                </a:solidFill>
              </a:rPr>
              <a:t>ptogenetics</a:t>
            </a:r>
            <a:r>
              <a:rPr lang="en-US" sz="4000" b="1" dirty="0" smtClean="0">
                <a:solidFill>
                  <a:schemeClr val="accent2"/>
                </a:solidFill>
              </a:rPr>
              <a:t> and Biosensors, allow neurobiologists to better dissect neural circuits </a:t>
            </a:r>
          </a:p>
          <a:p>
            <a:pPr marL="0" indent="0">
              <a:buNone/>
            </a:pPr>
            <a:endParaRPr lang="en-US" dirty="0" smtClean="0"/>
          </a:p>
          <a:p>
            <a:pPr marL="0" indent="0">
              <a:buNone/>
            </a:pPr>
            <a:r>
              <a:rPr lang="en-US" sz="4000" b="1" dirty="0" smtClean="0">
                <a:solidFill>
                  <a:srgbClr val="C0504D"/>
                </a:solidFill>
              </a:rPr>
              <a:t>Tool development will require a multidisciplinary approach (bioengineers</a:t>
            </a:r>
            <a:r>
              <a:rPr lang="en-US" sz="4000" b="1" dirty="0">
                <a:solidFill>
                  <a:srgbClr val="C0504D"/>
                </a:solidFill>
              </a:rPr>
              <a:t>, </a:t>
            </a:r>
            <a:r>
              <a:rPr lang="en-US" sz="4000" b="1" dirty="0" err="1">
                <a:solidFill>
                  <a:srgbClr val="C0504D"/>
                </a:solidFill>
              </a:rPr>
              <a:t>microscopist</a:t>
            </a:r>
            <a:r>
              <a:rPr lang="en-US" sz="4000" b="1" dirty="0">
                <a:solidFill>
                  <a:srgbClr val="C0504D"/>
                </a:solidFill>
              </a:rPr>
              <a:t>, </a:t>
            </a:r>
            <a:r>
              <a:rPr lang="en-US" sz="4000" b="1" dirty="0" smtClean="0">
                <a:solidFill>
                  <a:srgbClr val="C0504D"/>
                </a:solidFill>
              </a:rPr>
              <a:t>computer scientists, and biologist)</a:t>
            </a:r>
            <a:endParaRPr lang="en-US" sz="4000" b="1" dirty="0">
              <a:solidFill>
                <a:srgbClr val="C0504D"/>
              </a:solidFill>
            </a:endParaRPr>
          </a:p>
        </p:txBody>
      </p:sp>
    </p:spTree>
    <p:extLst>
      <p:ext uri="{BB962C8B-B14F-4D97-AF65-F5344CB8AC3E}">
        <p14:creationId xmlns:p14="http://schemas.microsoft.com/office/powerpoint/2010/main" val="3628849450"/>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tx2"/>
                </a:solidFill>
              </a:rPr>
              <a:t>Action Potential</a:t>
            </a:r>
            <a:endParaRPr lang="en-US" b="1" dirty="0">
              <a:solidFill>
                <a:schemeClr val="tx2"/>
              </a:solidFill>
            </a:endParaRPr>
          </a:p>
        </p:txBody>
      </p:sp>
      <p:pic>
        <p:nvPicPr>
          <p:cNvPr id="3" name="Picture 2" descr="Screen Shot 2014-01-23 at 8.07.12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2371" y="3909456"/>
            <a:ext cx="5852840" cy="2617419"/>
          </a:xfrm>
          <a:prstGeom prst="rect">
            <a:avLst/>
          </a:prstGeom>
        </p:spPr>
      </p:pic>
      <p:sp>
        <p:nvSpPr>
          <p:cNvPr id="4" name="TextBox 3"/>
          <p:cNvSpPr txBox="1"/>
          <p:nvPr/>
        </p:nvSpPr>
        <p:spPr>
          <a:xfrm>
            <a:off x="160421" y="6488668"/>
            <a:ext cx="1911684" cy="369332"/>
          </a:xfrm>
          <a:prstGeom prst="rect">
            <a:avLst/>
          </a:prstGeom>
          <a:noFill/>
        </p:spPr>
        <p:txBody>
          <a:bodyPr wrap="square" rtlCol="0">
            <a:spAutoFit/>
          </a:bodyPr>
          <a:lstStyle/>
          <a:p>
            <a:r>
              <a:rPr lang="en-US" dirty="0" smtClean="0"/>
              <a:t>J. </a:t>
            </a:r>
            <a:r>
              <a:rPr lang="en-US" dirty="0" err="1" smtClean="0"/>
              <a:t>Physiol</a:t>
            </a:r>
            <a:r>
              <a:rPr lang="en-US" dirty="0" smtClean="0"/>
              <a:t> 1952</a:t>
            </a:r>
            <a:endParaRPr lang="en-US" dirty="0"/>
          </a:p>
        </p:txBody>
      </p:sp>
      <p:pic>
        <p:nvPicPr>
          <p:cNvPr id="5" name="Picture 4"/>
          <p:cNvPicPr>
            <a:picLocks noChangeAspect="1"/>
          </p:cNvPicPr>
          <p:nvPr/>
        </p:nvPicPr>
        <p:blipFill>
          <a:blip r:embed="rId3"/>
          <a:stretch>
            <a:fillRect/>
          </a:stretch>
        </p:blipFill>
        <p:spPr>
          <a:xfrm>
            <a:off x="5083297" y="1244600"/>
            <a:ext cx="3810000" cy="4368800"/>
          </a:xfrm>
          <a:prstGeom prst="rect">
            <a:avLst/>
          </a:prstGeom>
        </p:spPr>
      </p:pic>
      <p:sp>
        <p:nvSpPr>
          <p:cNvPr id="8" name="TextBox 7"/>
          <p:cNvSpPr txBox="1"/>
          <p:nvPr/>
        </p:nvSpPr>
        <p:spPr>
          <a:xfrm>
            <a:off x="457200" y="1246248"/>
            <a:ext cx="5049710" cy="1569660"/>
          </a:xfrm>
          <a:prstGeom prst="rect">
            <a:avLst/>
          </a:prstGeom>
          <a:noFill/>
        </p:spPr>
        <p:txBody>
          <a:bodyPr wrap="square" rtlCol="0">
            <a:spAutoFit/>
          </a:bodyPr>
          <a:lstStyle/>
          <a:p>
            <a:r>
              <a:rPr lang="en-US" sz="3200" b="1" dirty="0" smtClean="0">
                <a:solidFill>
                  <a:srgbClr val="C0504D"/>
                </a:solidFill>
              </a:rPr>
              <a:t>Neurobiology tools take advantage of ion fluxes of an action potential</a:t>
            </a:r>
            <a:endParaRPr lang="en-US" sz="3200" b="1" dirty="0">
              <a:solidFill>
                <a:srgbClr val="C0504D"/>
              </a:solidFill>
            </a:endParaRPr>
          </a:p>
        </p:txBody>
      </p:sp>
    </p:spTree>
    <p:extLst>
      <p:ext uri="{BB962C8B-B14F-4D97-AF65-F5344CB8AC3E}">
        <p14:creationId xmlns:p14="http://schemas.microsoft.com/office/powerpoint/2010/main" val="595297629"/>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1712</TotalTime>
  <Words>1623</Words>
  <Application>Microsoft Macintosh PowerPoint</Application>
  <PresentationFormat>On-screen Show (4:3)</PresentationFormat>
  <Paragraphs>210</Paragraphs>
  <Slides>31</Slides>
  <Notes>22</Notes>
  <HiddenSlides>0</HiddenSlides>
  <MMClips>1</MMClips>
  <ScaleCrop>false</ScaleCrop>
  <HeadingPairs>
    <vt:vector size="4" baseType="variant">
      <vt:variant>
        <vt:lpstr>Theme</vt:lpstr>
      </vt:variant>
      <vt:variant>
        <vt:i4>1</vt:i4>
      </vt:variant>
      <vt:variant>
        <vt:lpstr>Slide Titles</vt:lpstr>
      </vt:variant>
      <vt:variant>
        <vt:i4>31</vt:i4>
      </vt:variant>
    </vt:vector>
  </HeadingPairs>
  <TitlesOfParts>
    <vt:vector size="32" baseType="lpstr">
      <vt:lpstr>Office Theme</vt:lpstr>
      <vt:lpstr>Neurobiology, Optogenetics, and Optics</vt:lpstr>
      <vt:lpstr>Outline</vt:lpstr>
      <vt:lpstr>Neurobiology Primer</vt:lpstr>
      <vt:lpstr>Neurobiology Primer</vt:lpstr>
      <vt:lpstr>Big Questions in Neurobiology</vt:lpstr>
      <vt:lpstr>Obama’s BRAIN Initiative</vt:lpstr>
      <vt:lpstr>BRAIN Initiative Optics Funding</vt:lpstr>
      <vt:lpstr>5 Years and 1.6 Billion Dollars on Technology Development</vt:lpstr>
      <vt:lpstr>Action Potential</vt:lpstr>
      <vt:lpstr>Requirements for Neurobiology Tools</vt:lpstr>
      <vt:lpstr>PowerPoint Presentation</vt:lpstr>
      <vt:lpstr>Optogenetics</vt:lpstr>
      <vt:lpstr>Opsins</vt:lpstr>
      <vt:lpstr>Optogenetics</vt:lpstr>
      <vt:lpstr>Optogenetics</vt:lpstr>
      <vt:lpstr>Advantages of Opsins</vt:lpstr>
      <vt:lpstr>Disadvantages of Opsins</vt:lpstr>
      <vt:lpstr>Genetically Encoded Neural Imaging</vt:lpstr>
      <vt:lpstr>GCaMP</vt:lpstr>
      <vt:lpstr>PowerPoint Presentation</vt:lpstr>
      <vt:lpstr>GCaMP</vt:lpstr>
      <vt:lpstr>PowerPoint Presentation</vt:lpstr>
      <vt:lpstr>PowerPoint Presentation</vt:lpstr>
      <vt:lpstr>Advantages of Neural Imaging</vt:lpstr>
      <vt:lpstr>Disadvantages of Neural Imaging</vt:lpstr>
      <vt:lpstr>All-optical Interrogation of Neural Circuits</vt:lpstr>
      <vt:lpstr>PowerPoint Presentation</vt:lpstr>
      <vt:lpstr>Dissection of Neural Circuits</vt:lpstr>
      <vt:lpstr>Technical Challenges of All-optical Interrogation of Neural Circuits</vt:lpstr>
      <vt:lpstr>Approach to Technical Challenges</vt:lpstr>
      <vt:lpstr>Approach to Technical Challenges</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Ravi Nath</dc:creator>
  <cp:lastModifiedBy>Ravi Nath</cp:lastModifiedBy>
  <cp:revision>41</cp:revision>
  <dcterms:created xsi:type="dcterms:W3CDTF">2015-02-05T17:38:24Z</dcterms:created>
  <dcterms:modified xsi:type="dcterms:W3CDTF">2015-02-11T21:24:34Z</dcterms:modified>
</cp:coreProperties>
</file>